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8" r:id="rId4"/>
    <p:sldId id="265" r:id="rId5"/>
    <p:sldId id="259" r:id="rId6"/>
    <p:sldId id="267" r:id="rId7"/>
    <p:sldId id="258" r:id="rId8"/>
    <p:sldId id="260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aind Laisky" initials="WL" lastIdx="1" clrIdx="0">
    <p:extLst>
      <p:ext uri="{19B8F6BF-5375-455C-9EA6-DF929625EA0E}">
        <p15:presenceInfo xmlns:p15="http://schemas.microsoft.com/office/powerpoint/2012/main" userId="a9888f54314826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2501-C41F-42B8-9626-720A753FF6C8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A089-8669-4783-8E83-CA27108D2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DA089-8669-4783-8E83-CA27108D28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DA089-8669-4783-8E83-CA27108D28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33D-7491-49BE-8FE9-1734F1F83D1E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4385-A6C6-4FA1-83D2-C3479D026299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26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912A-8487-44A5-B311-1E3175D448F9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4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F6A-8B2A-4A60-9E89-6DF07312745F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76400" y="6492875"/>
            <a:ext cx="1051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9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3E92-86DE-42FD-B49C-03D62E36042F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7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6BAB-ED6C-492C-B2C6-1ABF8873A05B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5153-21DC-4B8A-9CFC-3EA3951DC9A8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73E9-CC41-43EF-ADA4-9361CF457C7D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06A9-D4B7-4A67-97E0-4FE502A51902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10B2-D632-4AD7-8854-4CE50500E132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7514-B656-47E4-A502-442376E0F472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7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58E3-3D03-4C01-AF2A-0D8CBEB34A92}" type="datetime1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4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</a:t>
            </a:r>
            <a:br>
              <a:rPr lang="en-US" altLang="zh-TW" dirty="0" smtClean="0"/>
            </a:br>
            <a:r>
              <a:rPr lang="en-US" altLang="zh-TW" b="1" u="sng" dirty="0" smtClean="0"/>
              <a:t>Memory Scheduler</a:t>
            </a:r>
            <a:endParaRPr lang="zh-TW" altLang="en-US" b="1" u="sng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TW" altLang="en-US" dirty="0" smtClean="0"/>
              <a:t>王立</a:t>
            </a:r>
            <a:r>
              <a:rPr lang="en-US" altLang="zh-TW" dirty="0"/>
              <a:t> </a:t>
            </a:r>
            <a:r>
              <a:rPr lang="zh-TW" altLang="en-US" dirty="0" smtClean="0"/>
              <a:t>葉佳韋 </a:t>
            </a:r>
            <a:endParaRPr lang="en-US" altLang="zh-TW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TW" altLang="en-US" dirty="0" smtClean="0"/>
              <a:t>葉丹 賴君濠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3913" y="0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60701"/>
              </p:ext>
            </p:extLst>
          </p:nvPr>
        </p:nvGraphicFramePr>
        <p:xfrm>
          <a:off x="0" y="1253117"/>
          <a:ext cx="10739887" cy="5604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391"/>
                <a:gridCol w="871391"/>
                <a:gridCol w="697112"/>
                <a:gridCol w="751574"/>
                <a:gridCol w="751574"/>
                <a:gridCol w="697112"/>
                <a:gridCol w="871391"/>
                <a:gridCol w="871391"/>
                <a:gridCol w="697112"/>
                <a:gridCol w="697112"/>
                <a:gridCol w="697112"/>
                <a:gridCol w="697112"/>
                <a:gridCol w="697112"/>
                <a:gridCol w="871391"/>
              </a:tblGrid>
              <a:tr h="21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Workload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Config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Sum of exec times (10M </a:t>
                      </a:r>
                      <a:r>
                        <a:rPr lang="en-US" sz="1200" u="none" strike="noStrike" dirty="0" err="1">
                          <a:effectLst/>
                        </a:rPr>
                        <a:t>cyc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Max Slowdown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FCFS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FCFS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MT-</a:t>
                      </a:r>
                      <a:r>
                        <a:rPr lang="en-US" sz="1200" u="none" strike="noStrike" dirty="0" err="1">
                          <a:effectLst/>
                        </a:rPr>
                        <a:t>canneal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MT-canneal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bl-bl-fr-fr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1.21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bl-bl-fr-fr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1.09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cl-cl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cl-cl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cl-cl-c2-c2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1.51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1.57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cl-cl-c2-c2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1.15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fa-fa-fe-fe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1.56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1.51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fa-fa-fe-fe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fl-fl-sw-sw-c2-c2-fe-fe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1.38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1.40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fl-fl-sw-sw-c2-c2-fe-fe-bl-bl-fr-fr-c1-c1-st-st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1.90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1.86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1.65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1.63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fl-sw-c2-c2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1.52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fl-sw-c2-c2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1.12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st-st-st-st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1.29</a:t>
                      </a:r>
                      <a:endParaRPr lang="en-US" altLang="zh-TW" sz="12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1.28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st-st-st-st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chan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86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1.12</a:t>
                      </a:r>
                      <a:endParaRPr lang="en-US" altLang="zh-TW" sz="1200" b="1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Overall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3312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3325</a:t>
                      </a:r>
                      <a:endParaRPr lang="en-US" altLang="zh-TW" sz="1200" b="1" i="0" u="none" strike="noStrike" dirty="0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3321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3313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3130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3043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1.25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Percentage</a:t>
                      </a:r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-0.39%</a:t>
                      </a:r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-0.27%</a:t>
                      </a:r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-0.03%</a:t>
                      </a:r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6.4%</a:t>
                      </a:r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 smtClean="0">
                          <a:effectLst/>
                        </a:rPr>
                        <a:t>8.2%</a:t>
                      </a:r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PFP:3438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PFP:3441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PFP:3435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PFP:3437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PFP:3438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PFP:2918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052" marR="6052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517812" y="0"/>
            <a:ext cx="2674188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A: </a:t>
            </a:r>
            <a:r>
              <a:rPr lang="en-US" altLang="zh-TW" dirty="0" err="1" smtClean="0"/>
              <a:t>LocalityAware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B: A + </a:t>
            </a:r>
            <a:r>
              <a:rPr lang="en-US" altLang="zh-TW" dirty="0" err="1" smtClean="0"/>
              <a:t>TrafficLight</a:t>
            </a:r>
            <a:endParaRPr lang="en-US" altLang="zh-TW" dirty="0" smtClean="0"/>
          </a:p>
          <a:p>
            <a:r>
              <a:rPr lang="en-US" altLang="zh-TW" dirty="0" smtClean="0"/>
              <a:t>C: B + Thread Categorizing</a:t>
            </a:r>
          </a:p>
          <a:p>
            <a:r>
              <a:rPr lang="en-US" altLang="zh-TW" dirty="0"/>
              <a:t>D: C + RW Interleave</a:t>
            </a:r>
          </a:p>
          <a:p>
            <a:r>
              <a:rPr lang="en-US" altLang="zh-TW" dirty="0"/>
              <a:t>E: D + Auto </a:t>
            </a:r>
            <a:r>
              <a:rPr lang="en-US" altLang="zh-TW" dirty="0" err="1"/>
              <a:t>Precharge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769079" y="646981"/>
            <a:ext cx="629729" cy="83034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21170" y="207034"/>
            <a:ext cx="2493034" cy="785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98808" y="62616"/>
            <a:ext cx="5529536" cy="120032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channel degrades</a:t>
            </a:r>
          </a:p>
          <a:p>
            <a:r>
              <a:rPr lang="en-US" altLang="zh-TW" dirty="0" smtClean="0"/>
              <a:t>Reason: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Too aggressive, less active threads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N</a:t>
            </a:r>
            <a:r>
              <a:rPr lang="en-US" altLang="zh-TW" dirty="0" smtClean="0"/>
              <a:t>o channel level parallelism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8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Parallelism-Aware Batch Scheduling: Enhancing both Performance and Fairness of Shared DRAM </a:t>
            </a:r>
            <a:r>
              <a:rPr lang="en-US" altLang="zh-TW" dirty="0" smtClean="0"/>
              <a:t>Systems - </a:t>
            </a:r>
            <a:r>
              <a:rPr lang="en-US" altLang="zh-TW" dirty="0" err="1" smtClean="0"/>
              <a:t>Onur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Mutlu</a:t>
            </a:r>
            <a:r>
              <a:rPr lang="en-US" altLang="zh-TW" dirty="0" smtClean="0"/>
              <a:t>, Thomas </a:t>
            </a:r>
            <a:r>
              <a:rPr lang="en-US" altLang="zh-TW" dirty="0" err="1" smtClean="0"/>
              <a:t>Moscibroda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Compact Memory Scheduling Maximizing Row Buffer Locality , Young-Suk Moon, </a:t>
            </a:r>
            <a:r>
              <a:rPr lang="en-US" altLang="zh-TW" dirty="0" err="1" smtClean="0"/>
              <a:t>Yongkee</a:t>
            </a:r>
            <a:r>
              <a:rPr lang="en-US" altLang="zh-TW" dirty="0" smtClean="0"/>
              <a:t> Kwon, Hong-</a:t>
            </a:r>
            <a:r>
              <a:rPr lang="en-US" altLang="zh-TW" dirty="0" err="1" smtClean="0"/>
              <a:t>Sik</a:t>
            </a:r>
            <a:r>
              <a:rPr lang="en-US" altLang="zh-TW" dirty="0" smtClean="0"/>
              <a:t> Kim, Dong-gun Kim, </a:t>
            </a:r>
            <a:r>
              <a:rPr lang="en-US" altLang="zh-TW" dirty="0" err="1" smtClean="0"/>
              <a:t>Hyungdong</a:t>
            </a:r>
            <a:r>
              <a:rPr lang="en-US" altLang="zh-TW" dirty="0" smtClean="0"/>
              <a:t> Hayden Lee, and </a:t>
            </a:r>
            <a:r>
              <a:rPr lang="en-US" altLang="zh-TW" dirty="0" err="1" smtClean="0"/>
              <a:t>Kunwoo</a:t>
            </a:r>
            <a:r>
              <a:rPr lang="en-US" altLang="zh-TW" dirty="0" smtClean="0"/>
              <a:t> park (SK Hynix).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High Performance Memory Access Scheduling using Compute-Phase Prediction and </a:t>
            </a:r>
            <a:r>
              <a:rPr lang="en-US" altLang="zh-TW" dirty="0" err="1" smtClean="0"/>
              <a:t>Writeback</a:t>
            </a:r>
            <a:r>
              <a:rPr lang="en-US" altLang="zh-TW" dirty="0" smtClean="0"/>
              <a:t>-Refresh Overlap , </a:t>
            </a:r>
            <a:r>
              <a:rPr lang="en-US" altLang="zh-TW" dirty="0" err="1" smtClean="0"/>
              <a:t>Yasuo</a:t>
            </a:r>
            <a:r>
              <a:rPr lang="en-US" altLang="zh-TW" dirty="0" smtClean="0"/>
              <a:t> Ishii (The University of Tokyo, NEC Corporation) and </a:t>
            </a:r>
            <a:r>
              <a:rPr lang="en-US" altLang="zh-TW" dirty="0" err="1" smtClean="0"/>
              <a:t>Kouhei</a:t>
            </a:r>
            <a:r>
              <a:rPr lang="en-US" altLang="zh-TW" dirty="0" smtClean="0"/>
              <a:t> Hosokawa, Mary </a:t>
            </a:r>
            <a:r>
              <a:rPr lang="en-US" altLang="zh-TW" dirty="0" err="1" smtClean="0"/>
              <a:t>Inaba</a:t>
            </a:r>
            <a:r>
              <a:rPr lang="en-US" altLang="zh-TW" dirty="0" smtClean="0"/>
              <a:t>, and Kei </a:t>
            </a:r>
            <a:r>
              <a:rPr lang="en-US" altLang="zh-TW" dirty="0" err="1" smtClean="0"/>
              <a:t>Hiraki</a:t>
            </a:r>
            <a:r>
              <a:rPr lang="en-US" altLang="zh-TW" dirty="0" smtClean="0"/>
              <a:t> (The University of Tokyo).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Service Value Aware Memory Scheduler by Estimating Request Weight and Using per-Thread Traffic Lights , Keisuke </a:t>
            </a:r>
            <a:r>
              <a:rPr lang="en-US" altLang="zh-TW" dirty="0" err="1" smtClean="0"/>
              <a:t>Kuroyanagi</a:t>
            </a:r>
            <a:r>
              <a:rPr lang="en-US" altLang="zh-TW" dirty="0" smtClean="0"/>
              <a:t> (INRIA/IRISA, The University of Tokyo) and Andre </a:t>
            </a:r>
            <a:r>
              <a:rPr lang="en-US" altLang="zh-TW" dirty="0" err="1" smtClean="0"/>
              <a:t>Seznec</a:t>
            </a:r>
            <a:r>
              <a:rPr lang="en-US" altLang="zh-TW" dirty="0" smtClean="0"/>
              <a:t> (INRIA/IRISA).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Introduction to the USIMM Simulation Infrastructure for the Memory Scheduling Championship , </a:t>
            </a:r>
            <a:r>
              <a:rPr lang="en-US" altLang="zh-TW" dirty="0" err="1" smtClean="0"/>
              <a:t>Niladrish</a:t>
            </a:r>
            <a:r>
              <a:rPr lang="en-US" altLang="zh-TW" dirty="0" smtClean="0"/>
              <a:t> Chatterjee (University of Utah).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	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Baseline</a:t>
            </a:r>
          </a:p>
          <a:p>
            <a:pPr lvl="1"/>
            <a:r>
              <a:rPr kumimoji="1" lang="en-US" altLang="zh-TW" dirty="0" smtClean="0"/>
              <a:t>First 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ome </a:t>
            </a:r>
            <a:r>
              <a:rPr kumimoji="1" lang="en-US" altLang="zh-TW" dirty="0"/>
              <a:t>F</a:t>
            </a:r>
            <a:r>
              <a:rPr kumimoji="1" lang="en-US" altLang="zh-TW" dirty="0" smtClean="0"/>
              <a:t>irst Serve (FCFS)</a:t>
            </a:r>
          </a:p>
          <a:p>
            <a:r>
              <a:rPr kumimoji="1" lang="en-US" altLang="zh-TW" dirty="0" smtClean="0"/>
              <a:t>Motivation</a:t>
            </a:r>
          </a:p>
          <a:p>
            <a:r>
              <a:rPr kumimoji="1" lang="en-US" altLang="zh-TW" dirty="0" smtClean="0"/>
              <a:t>Mechanism</a:t>
            </a:r>
          </a:p>
          <a:p>
            <a:pPr lvl="1"/>
            <a:r>
              <a:rPr kumimoji="1" lang="en-US" altLang="zh-TW" dirty="0" smtClean="0"/>
              <a:t>Locality-Aware Scheduling</a:t>
            </a:r>
          </a:p>
          <a:p>
            <a:pPr lvl="1"/>
            <a:r>
              <a:rPr lang="en-US" altLang="zh-TW" dirty="0"/>
              <a:t>Traffic L</a:t>
            </a:r>
            <a:r>
              <a:rPr lang="en-US" altLang="zh-TW" dirty="0" smtClean="0"/>
              <a:t>ight</a:t>
            </a:r>
          </a:p>
          <a:p>
            <a:pPr lvl="1"/>
            <a:r>
              <a:rPr lang="en-US" altLang="zh-TW" dirty="0"/>
              <a:t>Thread Categorizing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Read Write Interleave</a:t>
            </a:r>
          </a:p>
          <a:p>
            <a:pPr lvl="1"/>
            <a:r>
              <a:rPr lang="en-US" altLang="zh-TW" dirty="0" smtClean="0"/>
              <a:t>Auto-</a:t>
            </a:r>
            <a:r>
              <a:rPr lang="en-US" altLang="zh-TW" dirty="0" err="1" smtClean="0"/>
              <a:t>Precharge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FCFS Issues</a:t>
            </a:r>
          </a:p>
          <a:p>
            <a:pPr lvl="1"/>
            <a:r>
              <a:rPr lang="en-US" altLang="zh-TW" dirty="0" smtClean="0"/>
              <a:t>Thread priority</a:t>
            </a:r>
          </a:p>
          <a:p>
            <a:pPr lvl="2"/>
            <a:r>
              <a:rPr lang="en-US" altLang="zh-TW" dirty="0" smtClean="0"/>
              <a:t>Thread behavior</a:t>
            </a:r>
          </a:p>
          <a:p>
            <a:pPr lvl="2"/>
            <a:r>
              <a:rPr lang="en-US" altLang="zh-TW" dirty="0"/>
              <a:t>Blocked </a:t>
            </a:r>
            <a:r>
              <a:rPr lang="en-US" altLang="zh-TW" dirty="0" smtClean="0"/>
              <a:t>thread</a:t>
            </a:r>
          </a:p>
          <a:p>
            <a:pPr lvl="1"/>
            <a:r>
              <a:rPr lang="en-US" altLang="zh-TW" dirty="0" smtClean="0"/>
              <a:t>No row hit first</a:t>
            </a:r>
          </a:p>
          <a:p>
            <a:pPr lvl="2"/>
            <a:r>
              <a:rPr lang="en-US" altLang="zh-TW" dirty="0"/>
              <a:t>Only consider requests’ coming </a:t>
            </a:r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Read/Write Mode</a:t>
            </a:r>
          </a:p>
          <a:p>
            <a:pPr lvl="2"/>
            <a:r>
              <a:rPr lang="en-US" altLang="zh-TW" dirty="0" smtClean="0"/>
              <a:t>Read do read</a:t>
            </a:r>
          </a:p>
          <a:p>
            <a:pPr lvl="2"/>
            <a:r>
              <a:rPr lang="en-US" altLang="zh-TW" dirty="0" smtClean="0"/>
              <a:t>Write do write</a:t>
            </a:r>
          </a:p>
          <a:p>
            <a:pPr lvl="1"/>
            <a:r>
              <a:rPr lang="en-US" altLang="zh-TW" dirty="0" smtClean="0"/>
              <a:t>Close page policy</a:t>
            </a:r>
          </a:p>
          <a:p>
            <a:pPr lvl="2"/>
            <a:r>
              <a:rPr lang="en-US" altLang="zh-TW" smtClean="0"/>
              <a:t>Close if </a:t>
            </a:r>
            <a:r>
              <a:rPr lang="en-US" altLang="zh-TW" dirty="0" smtClean="0"/>
              <a:t>no row hit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Locality-Aware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Main idea</a:t>
            </a:r>
          </a:p>
          <a:p>
            <a:pPr lvl="1"/>
            <a:r>
              <a:rPr kumimoji="1" lang="en-US" altLang="zh-TW" dirty="0" smtClean="0"/>
              <a:t>Exploit the maximum row buffer locality</a:t>
            </a:r>
          </a:p>
          <a:p>
            <a:r>
              <a:rPr kumimoji="1" lang="en-US" altLang="zh-TW" dirty="0" smtClean="0"/>
              <a:t>When no any row hit requests</a:t>
            </a:r>
          </a:p>
          <a:p>
            <a:pPr lvl="1"/>
            <a:r>
              <a:rPr kumimoji="1" lang="en-US" altLang="zh-TW" dirty="0" smtClean="0"/>
              <a:t>Issue the request with the max row buffer hit count in read/ write queue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496716" y="4581450"/>
            <a:ext cx="5181813" cy="11340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57508" y="4774234"/>
            <a:ext cx="600954" cy="6804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76887" y="4269146"/>
            <a:ext cx="328478" cy="166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TW" dirty="0" smtClean="0"/>
              <a:t>Row decoder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80553" y="6086270"/>
            <a:ext cx="1642389" cy="306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Row buffer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36756" y="4269146"/>
            <a:ext cx="1686186" cy="1686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/>
          <p:cNvCxnSpPr>
            <a:stCxn id="8" idx="1"/>
            <a:endCxn id="8" idx="3"/>
          </p:cNvCxnSpPr>
          <p:nvPr/>
        </p:nvCxnSpPr>
        <p:spPr>
          <a:xfrm>
            <a:off x="8036756" y="5112239"/>
            <a:ext cx="1727999" cy="0"/>
          </a:xfrm>
          <a:prstGeom prst="line">
            <a:avLst/>
          </a:prstGeom>
          <a:ln w="3492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041752" y="5287319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041752" y="5457423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46748" y="5632503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030414" y="4414122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035410" y="4589202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035410" y="4759306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040406" y="4934386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040405" y="5773563"/>
            <a:ext cx="1686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 rot="16200000">
            <a:off x="8046751" y="4419099"/>
            <a:ext cx="1702520" cy="1359441"/>
            <a:chOff x="8182814" y="4566522"/>
            <a:chExt cx="1702520" cy="1359441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8189156" y="5264639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8194152" y="5439719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194152" y="5609823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199148" y="5784903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8182814" y="4566522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8187810" y="4741602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8187810" y="4911706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8192806" y="5086786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8192805" y="5925963"/>
              <a:ext cx="16861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2442830" y="4779211"/>
            <a:ext cx="600954" cy="6804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123155" y="4779211"/>
            <a:ext cx="600954" cy="680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808477" y="4784188"/>
            <a:ext cx="600954" cy="6804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511480" y="4772847"/>
            <a:ext cx="600954" cy="6804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96802" y="4777824"/>
            <a:ext cx="600954" cy="6804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圖說文字 33"/>
          <p:cNvSpPr/>
          <p:nvPr/>
        </p:nvSpPr>
        <p:spPr>
          <a:xfrm>
            <a:off x="10091495" y="4502068"/>
            <a:ext cx="1961605" cy="1247425"/>
          </a:xfrm>
          <a:prstGeom prst="wedgeRectCallout">
            <a:avLst>
              <a:gd name="adj1" fmla="val -68951"/>
              <a:gd name="adj2" fmla="val 843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No any row buffer hit in queue</a:t>
            </a:r>
            <a:endParaRPr kumimoji="1" lang="zh-TW" altLang="en-US" dirty="0"/>
          </a:p>
        </p:txBody>
      </p:sp>
      <p:cxnSp>
        <p:nvCxnSpPr>
          <p:cNvPr id="36" name="直線箭頭接點 35"/>
          <p:cNvCxnSpPr/>
          <p:nvPr/>
        </p:nvCxnSpPr>
        <p:spPr>
          <a:xfrm flipH="1" flipV="1">
            <a:off x="2131688" y="5817535"/>
            <a:ext cx="1213246" cy="30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/>
          <p:cNvCxnSpPr/>
          <p:nvPr/>
        </p:nvCxnSpPr>
        <p:spPr>
          <a:xfrm flipV="1">
            <a:off x="3628403" y="5783514"/>
            <a:ext cx="396856" cy="340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/>
          <p:cNvCxnSpPr/>
          <p:nvPr/>
        </p:nvCxnSpPr>
        <p:spPr>
          <a:xfrm flipV="1">
            <a:off x="4059276" y="5783514"/>
            <a:ext cx="1315295" cy="37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519394" y="6214442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Issue the request </a:t>
            </a:r>
            <a:r>
              <a:rPr kumimoji="1" lang="en-US" altLang="zh-TW" dirty="0"/>
              <a:t>with the max row buffer hit count </a:t>
            </a:r>
            <a:endParaRPr kumimoji="1"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32921" y="4932997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Traffic light</a:t>
            </a:r>
            <a:r>
              <a:rPr lang="en-US" altLang="zh-TW" baseline="-25000" dirty="0" smtClean="0"/>
              <a:t>[4]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Main idea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Some threads will be blocked because the demand channel is busy</a:t>
            </a:r>
          </a:p>
          <a:p>
            <a:pPr lvl="2">
              <a:lnSpc>
                <a:spcPct val="120000"/>
              </a:lnSpc>
            </a:pPr>
            <a:r>
              <a:rPr lang="en-US" altLang="zh-TW" dirty="0" smtClean="0"/>
              <a:t>Refresh blocked thread</a:t>
            </a:r>
          </a:p>
          <a:p>
            <a:pPr lvl="2">
              <a:lnSpc>
                <a:spcPct val="120000"/>
              </a:lnSpc>
            </a:pPr>
            <a:r>
              <a:rPr lang="en-US" altLang="zh-TW" dirty="0" smtClean="0"/>
              <a:t>Write drain mode blocked thread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Give the blocked thread lower priority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4. Service </a:t>
            </a:r>
            <a:r>
              <a:rPr lang="en-US" altLang="zh-TW" dirty="0"/>
              <a:t>Value Aware Memory Scheduler by Estimating Request Weight and Using per-Thread Traffic Lights , Keisuke </a:t>
            </a:r>
            <a:r>
              <a:rPr lang="en-US" altLang="zh-TW" dirty="0" err="1"/>
              <a:t>Kuroyanagi</a:t>
            </a:r>
            <a:r>
              <a:rPr lang="en-US" altLang="zh-TW" dirty="0"/>
              <a:t> (INRIA/IRISA, The University of Tokyo) and Andre </a:t>
            </a:r>
            <a:r>
              <a:rPr lang="en-US" altLang="zh-TW" dirty="0" err="1"/>
              <a:t>Seznec</a:t>
            </a:r>
            <a:r>
              <a:rPr lang="en-US" altLang="zh-TW" dirty="0"/>
              <a:t> (INRIA/IRISA).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9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Categorizing</a:t>
            </a:r>
            <a:r>
              <a:rPr lang="en-US" altLang="zh-TW" baseline="-25000" dirty="0" smtClean="0"/>
              <a:t>[3]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TW" dirty="0" smtClean="0"/>
              <a:t>Main idea</a:t>
            </a:r>
          </a:p>
          <a:p>
            <a:pPr lvl="1"/>
            <a:r>
              <a:rPr lang="en-US" altLang="zh-TW" dirty="0" smtClean="0"/>
              <a:t>Make cores as busy as possible</a:t>
            </a:r>
          </a:p>
          <a:p>
            <a:pPr lvl="2"/>
            <a:r>
              <a:rPr lang="en-US" altLang="zh-TW" dirty="0" smtClean="0"/>
              <a:t>Critical request first</a:t>
            </a:r>
          </a:p>
          <a:p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</a:t>
            </a:r>
          </a:p>
          <a:p>
            <a:pPr lvl="1"/>
            <a:r>
              <a:rPr lang="en-US" altLang="zh-TW" dirty="0" smtClean="0"/>
              <a:t>Compute intensive thread - Higher priority</a:t>
            </a:r>
          </a:p>
          <a:p>
            <a:pPr lvl="1"/>
            <a:r>
              <a:rPr lang="en-US" altLang="zh-TW" dirty="0" smtClean="0"/>
              <a:t>Memory intensive thread - Lower priority</a:t>
            </a:r>
          </a:p>
          <a:p>
            <a:r>
              <a:rPr lang="en-US" altLang="zh-TW" dirty="0" smtClean="0"/>
              <a:t>How to categorize</a:t>
            </a:r>
          </a:p>
          <a:p>
            <a:pPr lvl="1"/>
            <a:r>
              <a:rPr lang="en-US" altLang="zh-TW" dirty="0" smtClean="0"/>
              <a:t>Use two counters to trace</a:t>
            </a:r>
          </a:p>
          <a:p>
            <a:pPr lvl="2"/>
            <a:r>
              <a:rPr lang="en-US" altLang="zh-TW" dirty="0" smtClean="0"/>
              <a:t>Compute intensive counter</a:t>
            </a:r>
          </a:p>
          <a:p>
            <a:pPr lvl="3"/>
            <a:r>
              <a:rPr lang="en-US" altLang="zh-TW" dirty="0"/>
              <a:t>N</a:t>
            </a:r>
            <a:r>
              <a:rPr lang="en-US" altLang="zh-TW" dirty="0" smtClean="0"/>
              <a:t>on-memory requests</a:t>
            </a:r>
          </a:p>
          <a:p>
            <a:pPr lvl="2"/>
            <a:r>
              <a:rPr lang="en-US" altLang="zh-TW" dirty="0" smtClean="0"/>
              <a:t>Memory intensive counter </a:t>
            </a:r>
          </a:p>
          <a:p>
            <a:pPr lvl="3"/>
            <a:r>
              <a:rPr lang="en-US" altLang="zh-TW" dirty="0" smtClean="0"/>
              <a:t>Memory requests</a:t>
            </a:r>
          </a:p>
          <a:p>
            <a:pPr lvl="1"/>
            <a:endParaRPr lang="zh-TW" altLang="en-US" dirty="0"/>
          </a:p>
        </p:txBody>
      </p:sp>
      <p:grpSp>
        <p:nvGrpSpPr>
          <p:cNvPr id="60" name="群組 59"/>
          <p:cNvGrpSpPr/>
          <p:nvPr/>
        </p:nvGrpSpPr>
        <p:grpSpPr>
          <a:xfrm>
            <a:off x="5245331" y="2382225"/>
            <a:ext cx="6706269" cy="4042610"/>
            <a:chOff x="5245331" y="2382225"/>
            <a:chExt cx="6706269" cy="4042610"/>
          </a:xfrm>
        </p:grpSpPr>
        <p:grpSp>
          <p:nvGrpSpPr>
            <p:cNvPr id="10" name="群組 9"/>
            <p:cNvGrpSpPr/>
            <p:nvPr/>
          </p:nvGrpSpPr>
          <p:grpSpPr>
            <a:xfrm>
              <a:off x="5245331" y="4788406"/>
              <a:ext cx="6384174" cy="369332"/>
              <a:chOff x="6180365" y="4692525"/>
              <a:chExt cx="3728406" cy="369332"/>
            </a:xfrm>
          </p:grpSpPr>
          <p:cxnSp>
            <p:nvCxnSpPr>
              <p:cNvPr id="5" name="直線接點 4"/>
              <p:cNvCxnSpPr/>
              <p:nvPr/>
            </p:nvCxnSpPr>
            <p:spPr>
              <a:xfrm>
                <a:off x="6180365" y="5061857"/>
                <a:ext cx="37284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字方塊 5"/>
              <p:cNvSpPr txBox="1"/>
              <p:nvPr/>
            </p:nvSpPr>
            <p:spPr>
              <a:xfrm>
                <a:off x="7764236" y="4692525"/>
                <a:ext cx="7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5245331" y="5397321"/>
              <a:ext cx="4975313" cy="1027514"/>
              <a:chOff x="6022423" y="4491080"/>
              <a:chExt cx="4975313" cy="102751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022423" y="4491080"/>
                <a:ext cx="2315242" cy="41563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Non-memory request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022423" y="5102958"/>
                <a:ext cx="2315242" cy="41563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Memory request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682494" y="5102958"/>
                <a:ext cx="2315242" cy="4156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Memory counter++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665870" y="4496549"/>
                <a:ext cx="2315242" cy="41563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Compute counter++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單箭頭接點 15"/>
              <p:cNvCxnSpPr>
                <a:stCxn id="8" idx="3"/>
                <a:endCxn id="14" idx="1"/>
              </p:cNvCxnSpPr>
              <p:nvPr/>
            </p:nvCxnSpPr>
            <p:spPr>
              <a:xfrm>
                <a:off x="8337665" y="4698898"/>
                <a:ext cx="328205" cy="546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9" idx="3"/>
                <a:endCxn id="13" idx="1"/>
              </p:cNvCxnSpPr>
              <p:nvPr/>
            </p:nvCxnSpPr>
            <p:spPr>
              <a:xfrm>
                <a:off x="8337665" y="5310776"/>
                <a:ext cx="34482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/>
            <p:cNvCxnSpPr>
              <a:stCxn id="14" idx="0"/>
              <a:endCxn id="35" idx="2"/>
            </p:cNvCxnSpPr>
            <p:nvPr/>
          </p:nvCxnSpPr>
          <p:spPr>
            <a:xfrm flipV="1">
              <a:off x="9046399" y="2797861"/>
              <a:ext cx="0" cy="260492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13" idx="3"/>
            </p:cNvCxnSpPr>
            <p:nvPr/>
          </p:nvCxnSpPr>
          <p:spPr>
            <a:xfrm flipV="1">
              <a:off x="10220644" y="3524596"/>
              <a:ext cx="474917" cy="269242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8525380" y="4094361"/>
              <a:ext cx="2455733" cy="36933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Counter Over threshold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888778" y="2382225"/>
              <a:ext cx="2315242" cy="4156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Compute intensive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526621" y="3118517"/>
              <a:ext cx="2315242" cy="415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Memory intensive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肘形接點 41"/>
            <p:cNvCxnSpPr>
              <a:stCxn id="31" idx="3"/>
              <a:endCxn id="14" idx="3"/>
            </p:cNvCxnSpPr>
            <p:nvPr/>
          </p:nvCxnSpPr>
          <p:spPr>
            <a:xfrm flipH="1">
              <a:off x="10204020" y="4279027"/>
              <a:ext cx="777093" cy="1331581"/>
            </a:xfrm>
            <a:prstGeom prst="bentConnector3">
              <a:avLst>
                <a:gd name="adj1" fmla="val -2941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H="1">
              <a:off x="10220644" y="6076604"/>
              <a:ext cx="1009851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1213869" y="5605139"/>
              <a:ext cx="0" cy="4631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11171310" y="5682095"/>
              <a:ext cx="780290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Reset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3. High </a:t>
            </a:r>
            <a:r>
              <a:rPr lang="en-US" altLang="zh-TW" dirty="0"/>
              <a:t>Performance Memory Access Scheduling using Compute-Phase Prediction and </a:t>
            </a:r>
            <a:r>
              <a:rPr lang="en-US" altLang="zh-TW" dirty="0" err="1"/>
              <a:t>Writeback</a:t>
            </a:r>
            <a:r>
              <a:rPr lang="en-US" altLang="zh-TW" dirty="0"/>
              <a:t>-Refresh Overlap , </a:t>
            </a:r>
            <a:r>
              <a:rPr lang="en-US" altLang="zh-TW" dirty="0" err="1"/>
              <a:t>Yasuo</a:t>
            </a:r>
            <a:r>
              <a:rPr lang="en-US" altLang="zh-TW" dirty="0"/>
              <a:t> Ishii (The University of Tokyo, NEC Corporation) and </a:t>
            </a:r>
            <a:r>
              <a:rPr lang="en-US" altLang="zh-TW" dirty="0" err="1"/>
              <a:t>Kouhei</a:t>
            </a:r>
            <a:r>
              <a:rPr lang="en-US" altLang="zh-TW" dirty="0"/>
              <a:t> Hosokawa, Mary </a:t>
            </a:r>
            <a:r>
              <a:rPr lang="en-US" altLang="zh-TW" dirty="0" err="1"/>
              <a:t>Inaba</a:t>
            </a:r>
            <a:r>
              <a:rPr lang="en-US" altLang="zh-TW" dirty="0"/>
              <a:t>, and Kei </a:t>
            </a:r>
            <a:r>
              <a:rPr lang="en-US" altLang="zh-TW" dirty="0" err="1"/>
              <a:t>Hiraki</a:t>
            </a:r>
            <a:r>
              <a:rPr lang="en-US" altLang="zh-TW" dirty="0"/>
              <a:t> (The University of Tokyo).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Write </a:t>
            </a:r>
            <a:r>
              <a:rPr lang="en-US" altLang="zh-TW" dirty="0" smtClean="0"/>
              <a:t>Interleave</a:t>
            </a:r>
            <a:r>
              <a:rPr lang="en-US" altLang="zh-TW" baseline="-25000" dirty="0" smtClean="0"/>
              <a:t>[2]</a:t>
            </a:r>
            <a:endParaRPr lang="en-US" altLang="zh-TW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Main idea</a:t>
            </a:r>
          </a:p>
          <a:p>
            <a:pPr lvl="1"/>
            <a:r>
              <a:rPr lang="en-US" altLang="zh-TW" dirty="0" smtClean="0"/>
              <a:t>Fully memory utilization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ow hit first </a:t>
            </a:r>
          </a:p>
          <a:p>
            <a:r>
              <a:rPr lang="en-US" altLang="zh-TW" dirty="0" smtClean="0"/>
              <a:t>Write Mode</a:t>
            </a:r>
          </a:p>
          <a:p>
            <a:pPr lvl="1"/>
            <a:r>
              <a:rPr lang="en-US" altLang="zh-TW" dirty="0" smtClean="0"/>
              <a:t>Write row hit first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f no write row hit, read row hit first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therwise, write FCFS</a:t>
            </a:r>
          </a:p>
          <a:p>
            <a:pPr lvl="1"/>
            <a:r>
              <a:rPr lang="en-US" altLang="zh-TW" dirty="0" smtClean="0"/>
              <a:t>Otherwise, read FCFS</a:t>
            </a:r>
          </a:p>
          <a:p>
            <a:r>
              <a:rPr lang="en-US" altLang="zh-TW" dirty="0" smtClean="0"/>
              <a:t>Read Mode</a:t>
            </a:r>
          </a:p>
          <a:p>
            <a:pPr lvl="1"/>
            <a:r>
              <a:rPr lang="en-US" altLang="zh-TW" dirty="0" smtClean="0"/>
              <a:t>Read row hit first</a:t>
            </a:r>
          </a:p>
          <a:p>
            <a:pPr lvl="1"/>
            <a:r>
              <a:rPr lang="en-US" altLang="zh-TW" dirty="0"/>
              <a:t>If no </a:t>
            </a:r>
            <a:r>
              <a:rPr lang="en-US" altLang="zh-TW" dirty="0" smtClean="0"/>
              <a:t>read row </a:t>
            </a:r>
            <a:r>
              <a:rPr lang="en-US" altLang="zh-TW" dirty="0"/>
              <a:t>hit, </a:t>
            </a:r>
            <a:r>
              <a:rPr lang="en-US" altLang="zh-TW" dirty="0" smtClean="0"/>
              <a:t>write </a:t>
            </a:r>
            <a:r>
              <a:rPr lang="en-US" altLang="zh-TW" dirty="0"/>
              <a:t>row hit </a:t>
            </a:r>
            <a:r>
              <a:rPr lang="en-US" altLang="zh-TW" dirty="0" smtClean="0"/>
              <a:t>first</a:t>
            </a:r>
          </a:p>
          <a:p>
            <a:pPr lvl="1"/>
            <a:r>
              <a:rPr lang="en-US" altLang="zh-TW" dirty="0" smtClean="0"/>
              <a:t>Otherwise, read FCFS</a:t>
            </a:r>
          </a:p>
          <a:p>
            <a:pPr lvl="1"/>
            <a:r>
              <a:rPr lang="en-US" altLang="zh-TW" dirty="0" smtClean="0"/>
              <a:t>Otherwise, write FCFS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solidFill>
                  <a:schemeClr val="bg1"/>
                </a:solidFill>
              </a:rPr>
              <a:t>... Delayed Close Page … How about read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2. The </a:t>
            </a:r>
            <a:r>
              <a:rPr lang="en-US" altLang="zh-TW" dirty="0"/>
              <a:t>Compact Memory Scheduling Maximizing Row Buffer Locality , Young-Suk Moon, </a:t>
            </a:r>
            <a:r>
              <a:rPr lang="en-US" altLang="zh-TW" dirty="0" err="1"/>
              <a:t>Yongkee</a:t>
            </a:r>
            <a:r>
              <a:rPr lang="en-US" altLang="zh-TW" dirty="0"/>
              <a:t> Kwon, Hong-</a:t>
            </a:r>
            <a:r>
              <a:rPr lang="en-US" altLang="zh-TW" dirty="0" err="1"/>
              <a:t>Sik</a:t>
            </a:r>
            <a:r>
              <a:rPr lang="en-US" altLang="zh-TW" dirty="0"/>
              <a:t> Kim, Dong-gun Kim, </a:t>
            </a:r>
            <a:r>
              <a:rPr lang="en-US" altLang="zh-TW" dirty="0" err="1"/>
              <a:t>Hyungdong</a:t>
            </a:r>
            <a:r>
              <a:rPr lang="en-US" altLang="zh-TW" dirty="0"/>
              <a:t> Hayden Lee, and </a:t>
            </a:r>
            <a:r>
              <a:rPr lang="en-US" altLang="zh-TW" dirty="0" err="1"/>
              <a:t>Kunwoo</a:t>
            </a:r>
            <a:r>
              <a:rPr lang="en-US" altLang="zh-TW" dirty="0"/>
              <a:t> park (SK Hynix).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0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Auto-</a:t>
            </a:r>
            <a:r>
              <a:rPr lang="en-US" altLang="zh-TW" dirty="0" err="1" smtClean="0"/>
              <a:t>Precharge</a:t>
            </a:r>
            <a:r>
              <a:rPr lang="en-US" altLang="zh-TW" baseline="-25000" dirty="0" smtClean="0"/>
              <a:t>[5]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</a:t>
            </a:r>
          </a:p>
          <a:p>
            <a:pPr lvl="1"/>
            <a:r>
              <a:rPr lang="en-US" altLang="zh-TW" dirty="0" smtClean="0"/>
              <a:t>Adaptive close page policy</a:t>
            </a:r>
          </a:p>
          <a:p>
            <a:r>
              <a:rPr lang="en-US" altLang="zh-TW" dirty="0" smtClean="0"/>
              <a:t>If the request has no row hit locality</a:t>
            </a:r>
          </a:p>
          <a:p>
            <a:pPr lvl="1"/>
            <a:r>
              <a:rPr lang="en-US" altLang="zh-TW" dirty="0" smtClean="0"/>
              <a:t>Auto-</a:t>
            </a:r>
            <a:r>
              <a:rPr lang="en-US" altLang="zh-TW" dirty="0" err="1" smtClean="0"/>
              <a:t>precharge</a:t>
            </a:r>
            <a:r>
              <a:rPr lang="en-US" altLang="zh-TW" dirty="0" smtClean="0"/>
              <a:t> after issuing the request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5. Introduction </a:t>
            </a:r>
            <a:r>
              <a:rPr lang="en-US" altLang="zh-TW" dirty="0"/>
              <a:t>to the USIMM Simulation Infrastructure for the Memory Scheduling Championship , </a:t>
            </a:r>
            <a:r>
              <a:rPr lang="en-US" altLang="zh-TW" dirty="0" err="1"/>
              <a:t>Niladrish</a:t>
            </a:r>
            <a:r>
              <a:rPr lang="en-US" altLang="zh-TW" dirty="0"/>
              <a:t> Chatterjee (University of Utah).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Hardware Overhead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Assume 16 threads, </a:t>
            </a:r>
            <a:br>
              <a:rPr kumimoji="1" lang="en-US" altLang="zh-TW" dirty="0" smtClean="0"/>
            </a:br>
            <a:r>
              <a:rPr kumimoji="1" lang="en-US" altLang="zh-TW" dirty="0" smtClean="0"/>
              <a:t>Read queue size: 160 requests, Write queue </a:t>
            </a:r>
            <a:r>
              <a:rPr kumimoji="1" lang="en-US" altLang="zh-TW" dirty="0"/>
              <a:t>size: 96 requests</a:t>
            </a:r>
            <a:endParaRPr kumimoji="1" lang="en-US" altLang="zh-TW" dirty="0" smtClean="0"/>
          </a:p>
          <a:p>
            <a:r>
              <a:rPr kumimoji="1" lang="en-US" altLang="zh-TW" dirty="0" smtClean="0"/>
              <a:t>Locality-Aware</a:t>
            </a:r>
          </a:p>
          <a:p>
            <a:pPr lvl="1"/>
            <a:r>
              <a:rPr kumimoji="1" lang="en-US" altLang="zh-TW" dirty="0" smtClean="0"/>
              <a:t>4KB is enough</a:t>
            </a:r>
            <a:endParaRPr kumimoji="1" lang="en-US" altLang="zh-TW" dirty="0"/>
          </a:p>
          <a:p>
            <a:r>
              <a:rPr kumimoji="1" lang="en-US" altLang="zh-TW" dirty="0" smtClean="0"/>
              <a:t>Traffic Light</a:t>
            </a:r>
          </a:p>
          <a:p>
            <a:pPr lvl="1"/>
            <a:r>
              <a:rPr kumimoji="1" lang="en-US" altLang="zh-TW" dirty="0" smtClean="0"/>
              <a:t>16 bit = 2B</a:t>
            </a:r>
          </a:p>
          <a:p>
            <a:r>
              <a:rPr lang="en-US" altLang="zh-TW" dirty="0"/>
              <a:t>Thread </a:t>
            </a:r>
            <a:r>
              <a:rPr lang="en-US" altLang="zh-TW" dirty="0" smtClean="0"/>
              <a:t>Categorizing</a:t>
            </a:r>
          </a:p>
          <a:p>
            <a:pPr lvl="1"/>
            <a:r>
              <a:rPr kumimoji="1" lang="en-US" altLang="zh-TW" dirty="0" smtClean="0"/>
              <a:t>16 bit (thread phase status) = 2B</a:t>
            </a:r>
          </a:p>
          <a:p>
            <a:pPr lvl="1"/>
            <a:r>
              <a:rPr kumimoji="1" lang="en-US" altLang="zh-TW" dirty="0" smtClean="0"/>
              <a:t>16 x 4 = 64 bit (memory request frequency) = 8B</a:t>
            </a:r>
          </a:p>
          <a:p>
            <a:pPr lvl="1"/>
            <a:r>
              <a:rPr kumimoji="1" lang="en-US" altLang="zh-TW" dirty="0" smtClean="0"/>
              <a:t>16 x 10 = 160 bit (commit count) = 20B</a:t>
            </a:r>
          </a:p>
          <a:p>
            <a:r>
              <a:rPr kumimoji="1" lang="en-US" altLang="zh-TW" dirty="0" smtClean="0"/>
              <a:t>Total: about 4KB space overhead</a:t>
            </a:r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953</Words>
  <Application>Microsoft Office PowerPoint</Application>
  <PresentationFormat>寬螢幕</PresentationFormat>
  <Paragraphs>415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ACA Final Project Memory Scheduler</vt:lpstr>
      <vt:lpstr>Outline</vt:lpstr>
      <vt:lpstr>Motivation</vt:lpstr>
      <vt:lpstr>Locality-Aware</vt:lpstr>
      <vt:lpstr>Traffic light[4]</vt:lpstr>
      <vt:lpstr>Thread Categorizing[3]</vt:lpstr>
      <vt:lpstr>Read Write Interleave[2]</vt:lpstr>
      <vt:lpstr>Auto-Precharge[5]</vt:lpstr>
      <vt:lpstr>Hardware Overhead</vt:lpstr>
      <vt:lpstr>Result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Final Project Proposal Memory Controller</dc:title>
  <dc:creator>user</dc:creator>
  <cp:lastModifiedBy>Wilaind Laisky</cp:lastModifiedBy>
  <cp:revision>51</cp:revision>
  <dcterms:created xsi:type="dcterms:W3CDTF">2014-12-18T01:32:12Z</dcterms:created>
  <dcterms:modified xsi:type="dcterms:W3CDTF">2015-01-06T08:45:41Z</dcterms:modified>
</cp:coreProperties>
</file>