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071" autoAdjust="0"/>
    <p:restoredTop sz="94660"/>
  </p:normalViewPr>
  <p:slideViewPr>
    <p:cSldViewPr>
      <p:cViewPr varScale="1">
        <p:scale>
          <a:sx n="100" d="100"/>
          <a:sy n="100" d="100"/>
        </p:scale>
        <p:origin x="1590" y="108"/>
      </p:cViewPr>
      <p:guideLst>
        <p:guide orient="horz" pos="2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slide" Target="slides/slide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B04-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7158" y="2407096"/>
            <a:ext cx="8501122" cy="814392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57157" y="1907030"/>
            <a:ext cx="8516809" cy="47419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57158" y="142852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FAD40E-1D06-4CBF-8575-6781A01819F8}" type="datetimeFigureOut">
              <a:rPr lang="ko-KR" altLang="en-US" smtClean="0"/>
              <a:pPr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853022" y="142852"/>
            <a:ext cx="197166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505200" y="142852"/>
            <a:ext cx="2133600" cy="365125"/>
          </a:xfrm>
        </p:spPr>
        <p:txBody>
          <a:bodyPr/>
          <a:lstStyle/>
          <a:p>
            <a:fld id="{130E83EF-E9A6-4152-A846-25A5FC31A2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2363-7690-4BF0-8A58-454AFC19BC84}" type="datetimeFigureOut">
              <a:rPr lang="ko-KR" altLang="en-US" smtClean="0"/>
              <a:pPr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E392-F1D9-484A-A696-B9D0E47F6A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및 내용 2개" type="objAndTwoObj" preserve="1" userDrawn="1">
  <p:cSld name="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038599" cy="4590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0385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647028" y="3984220"/>
            <a:ext cx="40385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2022-10-12</a:t>
            </a:fld>
            <a:endParaRPr lang="ko-KR" altLang="en-US"/>
          </a:p>
        </p:txBody>
      </p:sp>
      <p:sp>
        <p:nvSpPr>
          <p:cNvPr id="11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2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 userDrawn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0385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0385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2022-10-12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 userDrawn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038599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038599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6027" y="3984220"/>
            <a:ext cx="4038599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7028" y="3984220"/>
            <a:ext cx="4038599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2022-10-12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Relationship Id="rId8" Type="http://schemas.openxmlformats.org/officeDocument/2006/relationships/image" Target="../media/image2.jpeg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기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B04-P.jpg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357165" y="58738"/>
            <a:ext cx="8468954" cy="785794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57158" y="1071546"/>
            <a:ext cx="8467524" cy="507209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57158" y="6207144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fld id="{69A93EE1-4FC4-435B-8CD4-C165969458B5}" type="datetime1">
              <a:rPr lang="ko-KR" altLang="en-US"/>
              <a:pPr lvl="0">
                <a:defRPr/>
              </a:pPr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853022" y="6207144"/>
            <a:ext cx="197166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05200" y="6207144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1"/>
          </a:solidFill>
          <a:latin typeface="나눔고딕 ExtraBold"/>
          <a:ea typeface="나눔고딕 ExtraBold"/>
          <a:cs typeface="+mj-cs"/>
        </a:defRPr>
      </a:lvl1pPr>
    </p:titleStyle>
    <p:bodyStyle>
      <a:lvl1pPr marL="304800" indent="-304800" algn="l" defTabSz="914400" rtl="0" eaLnBrk="1" latinLnBrk="1" hangingPunct="1">
        <a:spcBef>
          <a:spcPct val="20000"/>
        </a:spcBef>
        <a:buClr>
          <a:srgbClr val="4076ce"/>
        </a:buClr>
        <a:buFont typeface="Wingdings"/>
        <a:buChar char="©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0225" indent="-21590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7238" indent="-19685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14313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214313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Arial"/>
        <a:buChar char="»"/>
        <a:defRPr lang="en-US" altLang="ko-KR" sz="16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611313" marR="0" indent="-261938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Tahoma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70088" indent="-271463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Tahoma"/>
        <a:buChar char="»"/>
        <a:tabLst>
          <a:tab pos="1701800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328863" indent="-271463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Tahoma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689225" indent="-27305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Tahoma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https://github.com/immotals/ksgame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2018875059 </a:t>
            </a:r>
            <a:r>
              <a:rPr lang="ko-KR" altLang="en-US"/>
              <a:t>정성재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err="1"/>
              <a:t>Ksgame</a:t>
            </a:r>
            <a:r>
              <a:rPr lang="ko-KR" altLang="en-US" dirty="0"/>
              <a:t> </a:t>
            </a:r>
            <a:r>
              <a:rPr lang="en-US" altLang="ko-KR" dirty="0"/>
              <a:t>Project#1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추가</a:t>
            </a:r>
            <a:r>
              <a:rPr lang="en-US" altLang="ko-KR"/>
              <a:t>(1)</a:t>
            </a:r>
            <a:r>
              <a:rPr lang="ko-KR" altLang="en-US"/>
              <a:t> 가장 빈도가 적은 값 찾기</a:t>
            </a:r>
            <a:endParaRPr lang="ko-KR" altLang="en-US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tretch>
            <a:fillRect/>
          </a:stretch>
        </p:blipFill>
        <p:spPr>
          <a:xfrm>
            <a:off x="4860032" y="1435247"/>
            <a:ext cx="3800000" cy="3361904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tretch>
            <a:fillRect/>
          </a:stretch>
        </p:blipFill>
        <p:spPr>
          <a:xfrm>
            <a:off x="245369" y="3271125"/>
            <a:ext cx="4038599" cy="1814059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half" idx="3"/>
          </p:nvPr>
        </p:nvPicPr>
        <p:blipFill rotWithShape="1">
          <a:blip r:embed="rId4"/>
          <a:stretch>
            <a:fillRect/>
          </a:stretch>
        </p:blipFill>
        <p:spPr>
          <a:xfrm>
            <a:off x="179512" y="1484784"/>
            <a:ext cx="4038599" cy="1322052"/>
          </a:xfrm>
          <a:prstGeom prst="rect">
            <a:avLst/>
          </a:prstGeom>
        </p:spPr>
      </p:pic>
      <p:sp>
        <p:nvSpPr>
          <p:cNvPr id="6" name="직사각형 6"/>
          <p:cNvSpPr/>
          <p:nvPr/>
        </p:nvSpPr>
        <p:spPr>
          <a:xfrm>
            <a:off x="4788024" y="4941168"/>
            <a:ext cx="4104456" cy="1152128"/>
          </a:xfrm>
          <a:prstGeom prst="rect">
            <a:avLst/>
          </a:prstGeom>
          <a:solidFill>
            <a:srgbClr val="6db1bf">
              <a:alpha val="100000"/>
            </a:srgbClr>
          </a:solidFill>
          <a:ln w="19050" cap="flat" cmpd="sng" algn="ctr">
            <a:solidFill>
              <a:srgbClr val="3454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5f4f5"/>
                </a:solidFill>
                <a:latin typeface="Tahoma"/>
                <a:ea typeface="한컴 윤고딕 230"/>
                <a:cs typeface="Tahoma"/>
              </a:rPr>
              <a:t>최다 빈출 값은 난수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5f4f5"/>
                </a:solidFill>
                <a:latin typeface="Tahoma"/>
                <a:ea typeface="한컴 윤고딕 230"/>
                <a:cs typeface="Tahoma"/>
              </a:rPr>
              <a:t>index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5f4f5"/>
                </a:solidFill>
                <a:latin typeface="Tahoma"/>
                <a:ea typeface="한컴 윤고딕 230"/>
                <a:cs typeface="Tahoma"/>
              </a:rPr>
              <a:t> 범위중 제일 작은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5f4f5"/>
                </a:solidFill>
                <a:latin typeface="Tahoma"/>
                <a:ea typeface="한컴 윤고딕 230"/>
                <a:cs typeface="Tahoma"/>
              </a:rPr>
              <a:t>0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5f4f5"/>
                </a:solidFill>
                <a:latin typeface="Tahoma"/>
                <a:ea typeface="한컴 윤고딕 230"/>
                <a:cs typeface="Tahoma"/>
              </a:rPr>
              <a:t>과 비교 했기 대문에 최소 빈출은 반대로 난수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5f4f5"/>
                </a:solidFill>
                <a:latin typeface="Tahoma"/>
                <a:ea typeface="한컴 윤고딕 230"/>
                <a:cs typeface="Tahoma"/>
              </a:rPr>
              <a:t>index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5f4f5"/>
                </a:solidFill>
                <a:latin typeface="Tahoma"/>
                <a:ea typeface="한컴 윤고딕 230"/>
                <a:cs typeface="Tahoma"/>
              </a:rPr>
              <a:t> 범위중 제일 큰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5f4f5"/>
                </a:solidFill>
                <a:latin typeface="Tahoma"/>
                <a:ea typeface="한컴 윤고딕 230"/>
                <a:cs typeface="Tahoma"/>
              </a:rPr>
              <a:t>4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5f4f5"/>
                </a:solidFill>
                <a:latin typeface="Tahoma"/>
                <a:ea typeface="한컴 윤고딕 230"/>
                <a:cs typeface="Tahoma"/>
              </a:rPr>
              <a:t>랑 비교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5f4f5"/>
              </a:solidFill>
              <a:latin typeface="Tahoma"/>
              <a:ea typeface="한컴 윤고딕 230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/>
              <a:t>추가</a:t>
            </a:r>
            <a:r>
              <a:rPr lang="en-US" altLang="ko-KR"/>
              <a:t>(2)</a:t>
            </a:r>
            <a:r>
              <a:rPr lang="ko-KR" altLang="en-US"/>
              <a:t> 최다 빈출값과 최소 빈출값 동시 탐색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tretch>
            <a:fillRect/>
          </a:stretch>
        </p:blipFill>
        <p:spPr>
          <a:xfrm>
            <a:off x="317376" y="1124744"/>
            <a:ext cx="4038599" cy="3924751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tretch>
            <a:fillRect/>
          </a:stretch>
        </p:blipFill>
        <p:spPr>
          <a:xfrm>
            <a:off x="5881885" y="2338821"/>
            <a:ext cx="2944234" cy="2196000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half" idx="3"/>
          </p:nvPr>
        </p:nvPicPr>
        <p:blipFill rotWithShape="1">
          <a:blip r:embed="rId4"/>
          <a:stretch>
            <a:fillRect/>
          </a:stretch>
        </p:blipFill>
        <p:spPr>
          <a:xfrm>
            <a:off x="4572000" y="4797152"/>
            <a:ext cx="4038599" cy="156065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88024" y="1052735"/>
            <a:ext cx="4104456" cy="1152128"/>
          </a:xfrm>
          <a:prstGeom prst="rect">
            <a:avLst/>
          </a:prstGeom>
          <a:solidFill>
            <a:srgbClr val="6DB1BF">
              <a:alpha val="100000"/>
            </a:srgbClr>
          </a:solidFill>
          <a:ln w="19050" cap="flat" cmpd="sng" algn="ctr">
            <a:solidFill>
              <a:srgbClr val="3454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5F4F5"/>
                </a:solidFill>
                <a:latin typeface="Tahoma"/>
                <a:ea typeface="한컴 윤고딕 230"/>
                <a:cs typeface="Tahoma"/>
              </a:rPr>
              <a:t>최다 빈출 값 입력후 결과를확인 한뒤 최소 빈출값을 입력을 받을 수 있도록 함</a:t>
            </a:r>
          </a:p>
        </p:txBody>
      </p:sp>
      <p:sp>
        <p:nvSpPr>
          <p:cNvPr id="6" name="화살표: 굽음 5">
            <a:extLst>
              <a:ext uri="{FF2B5EF4-FFF2-40B4-BE49-F238E27FC236}">
                <a16:creationId xmlns:a16="http://schemas.microsoft.com/office/drawing/2014/main" id="{8909EFBE-A789-4F39-AC5A-9FEEFD796893}"/>
              </a:ext>
            </a:extLst>
          </p:cNvPr>
          <p:cNvSpPr/>
          <p:nvPr/>
        </p:nvSpPr>
        <p:spPr>
          <a:xfrm flipV="1">
            <a:off x="5076056" y="2301325"/>
            <a:ext cx="648072" cy="785794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추가</a:t>
            </a:r>
            <a:r>
              <a:rPr lang="en-US" altLang="ko-KR"/>
              <a:t>(3-1)</a:t>
            </a:r>
            <a:r>
              <a:rPr lang="ko-KR" altLang="en-US"/>
              <a:t> 난이도 조절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tretch>
            <a:fillRect/>
          </a:stretch>
        </p:blipFill>
        <p:spPr>
          <a:xfrm>
            <a:off x="389385" y="1484784"/>
            <a:ext cx="4038599" cy="552812"/>
          </a:xfrm>
          <a:prstGeom prst="rect">
            <a:avLst/>
          </a:prstGeom>
        </p:spPr>
      </p:pic>
      <p:pic>
        <p:nvPicPr>
          <p:cNvPr id="4" name="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tretch>
            <a:fillRect/>
          </a:stretch>
        </p:blipFill>
        <p:spPr>
          <a:xfrm>
            <a:off x="4788024" y="1492009"/>
            <a:ext cx="4038599" cy="3873982"/>
          </a:xfrm>
          <a:prstGeom prst="rect">
            <a:avLst/>
          </a:prstGeom>
        </p:spPr>
      </p:pic>
      <p:sp>
        <p:nvSpPr>
          <p:cNvPr id="5" name="직사각형 6"/>
          <p:cNvSpPr/>
          <p:nvPr/>
        </p:nvSpPr>
        <p:spPr>
          <a:xfrm>
            <a:off x="467543" y="2852935"/>
            <a:ext cx="4104456" cy="2016224"/>
          </a:xfrm>
          <a:prstGeom prst="rect">
            <a:avLst/>
          </a:prstGeom>
          <a:solidFill>
            <a:srgbClr val="6db1bf">
              <a:alpha val="100000"/>
            </a:srgbClr>
          </a:solidFill>
          <a:ln w="19050" cap="flat" cmpd="sng" algn="ctr">
            <a:solidFill>
              <a:srgbClr val="3454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5f4f5"/>
                </a:solidFill>
                <a:latin typeface="Tahoma"/>
                <a:ea typeface="한컴 윤고딕 230"/>
                <a:cs typeface="Tahoma"/>
              </a:rPr>
              <a:t>크기를 지칭하는 변수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5f4f5"/>
                </a:solidFill>
                <a:latin typeface="Tahoma"/>
                <a:ea typeface="한컴 윤고딕 230"/>
                <a:cs typeface="Tahoma"/>
              </a:rPr>
              <a:t>s,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5f4f5"/>
                </a:solidFill>
                <a:latin typeface="Tahoma"/>
                <a:ea typeface="한컴 윤고딕 230"/>
                <a:cs typeface="Tahoma"/>
              </a:rPr>
              <a:t> 난수의 최댓값을 지칭하는 변수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5f4f5"/>
                </a:solidFill>
                <a:latin typeface="Tahoma"/>
                <a:ea typeface="한컴 윤고딕 230"/>
                <a:cs typeface="Tahoma"/>
              </a:rPr>
              <a:t>k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5f4f5"/>
                </a:solidFill>
                <a:latin typeface="Tahoma"/>
                <a:ea typeface="한컴 윤고딕 230"/>
                <a:cs typeface="Tahoma"/>
              </a:rPr>
              <a:t>를 입력받아서 난이도를 조절 한다 그러므로 각 함수에도 변수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5f4f5"/>
                </a:solidFill>
                <a:latin typeface="Tahoma"/>
                <a:ea typeface="한컴 윤고딕 230"/>
                <a:cs typeface="Tahoma"/>
              </a:rPr>
              <a:t>s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5f4f5"/>
                </a:solidFill>
                <a:latin typeface="Tahoma"/>
                <a:ea typeface="한컴 윤고딕 230"/>
                <a:cs typeface="Tahoma"/>
              </a:rPr>
              <a:t>와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5f4f5"/>
                </a:solidFill>
                <a:latin typeface="Tahoma"/>
                <a:ea typeface="한컴 윤고딕 230"/>
                <a:cs typeface="Tahoma"/>
              </a:rPr>
              <a:t> k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5f4f5"/>
                </a:solidFill>
                <a:latin typeface="Tahoma"/>
                <a:ea typeface="한컴 윤고딕 230"/>
                <a:cs typeface="Tahoma"/>
              </a:rPr>
              <a:t>를 전달받도록 한다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5f4f5"/>
              </a:solidFill>
              <a:latin typeface="Tahoma"/>
              <a:ea typeface="한컴 윤고딕 230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추가</a:t>
            </a:r>
            <a:r>
              <a:rPr lang="en-US" altLang="ko-KR"/>
              <a:t>(3-2)</a:t>
            </a:r>
            <a:r>
              <a:rPr lang="ko-KR" altLang="en-US"/>
              <a:t> 난이도 조절</a:t>
            </a:r>
            <a:endParaRPr lang="ko-KR" altLang="en-US"/>
          </a:p>
        </p:txBody>
      </p:sp>
      <p:sp>
        <p:nvSpPr>
          <p:cNvPr id="4" name="직사각형 6"/>
          <p:cNvSpPr/>
          <p:nvPr/>
        </p:nvSpPr>
        <p:spPr>
          <a:xfrm>
            <a:off x="5436096" y="2060848"/>
            <a:ext cx="3384376" cy="3600400"/>
          </a:xfrm>
          <a:prstGeom prst="rect">
            <a:avLst/>
          </a:prstGeom>
          <a:solidFill>
            <a:srgbClr val="6db1bf">
              <a:alpha val="100000"/>
            </a:srgbClr>
          </a:solidFill>
          <a:ln w="19050" cap="flat" cmpd="sng" algn="ctr">
            <a:solidFill>
              <a:srgbClr val="3454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5f4f5"/>
                </a:solidFill>
                <a:latin typeface="Tahoma"/>
                <a:ea typeface="한컴 윤고딕 230"/>
                <a:cs typeface="Tahoma"/>
              </a:rPr>
              <a:t>마찬가지로 난수의 최댓값을 입력 받았기 떄문에 그 값을 전달 받을수 있도록 해주고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5f4f5"/>
                </a:solidFill>
                <a:latin typeface="Tahoma"/>
                <a:ea typeface="한컴 윤고딕 230"/>
                <a:cs typeface="Tahoma"/>
              </a:rPr>
              <a:t>#define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5f4f5"/>
                </a:solidFill>
                <a:latin typeface="Tahoma"/>
                <a:ea typeface="한컴 윤고딕 230"/>
                <a:cs typeface="Tahoma"/>
              </a:rPr>
              <a:t>으로 정의된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5f4f5"/>
                </a:solidFill>
                <a:latin typeface="Tahoma"/>
                <a:ea typeface="한컴 윤고딕 230"/>
                <a:cs typeface="Tahoma"/>
              </a:rPr>
              <a:t>MAX_NUMBER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5f4f5"/>
                </a:solidFill>
                <a:latin typeface="Tahoma"/>
                <a:ea typeface="한컴 윤고딕 230"/>
                <a:cs typeface="Tahoma"/>
              </a:rPr>
              <a:t>이 아닌 전달 받은 변수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5f4f5"/>
                </a:solidFill>
                <a:latin typeface="Tahoma"/>
                <a:ea typeface="한컴 윤고딕 230"/>
                <a:cs typeface="Tahoma"/>
              </a:rPr>
              <a:t>v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5f4f5"/>
                </a:solidFill>
                <a:latin typeface="Tahoma"/>
                <a:ea typeface="한컴 윤고딕 230"/>
                <a:cs typeface="Tahoma"/>
              </a:rPr>
              <a:t>를 사용해준다 이때 중복 여부 검사도 모든 원소를 탐색 할 수 있도록 변수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5f4f5"/>
                </a:solidFill>
                <a:latin typeface="Tahoma"/>
                <a:ea typeface="한컴 윤고딕 230"/>
                <a:cs typeface="Tahoma"/>
              </a:rPr>
              <a:t>v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5f4f5"/>
                </a:solidFill>
                <a:latin typeface="Tahoma"/>
                <a:ea typeface="한컴 윤고딕 230"/>
                <a:cs typeface="Tahoma"/>
              </a:rPr>
              <a:t>를 사용해준다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5f4f5"/>
              </a:solidFill>
              <a:latin typeface="Tahoma"/>
              <a:ea typeface="한컴 윤고딕 230"/>
              <a:cs typeface="Tahoma"/>
            </a:endParaRPr>
          </a:p>
        </p:txBody>
      </p:sp>
      <p:pic>
        <p:nvPicPr>
          <p:cNvPr id="5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51520" y="1124744"/>
            <a:ext cx="4697980" cy="5072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추가</a:t>
            </a:r>
            <a:r>
              <a:rPr lang="en-US" altLang="ko-KR"/>
              <a:t>(3-3)</a:t>
            </a:r>
            <a:r>
              <a:rPr lang="ko-KR" altLang="en-US"/>
              <a:t> 난이도 조절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765717" y="1196752"/>
            <a:ext cx="3302227" cy="5072098"/>
          </a:xfrm>
          <a:prstGeom prst="rect">
            <a:avLst/>
          </a:prstGeom>
        </p:spPr>
      </p:pic>
      <p:sp>
        <p:nvSpPr>
          <p:cNvPr id="4" name="직사각형 6"/>
          <p:cNvSpPr/>
          <p:nvPr/>
        </p:nvSpPr>
        <p:spPr>
          <a:xfrm>
            <a:off x="5076056" y="1844824"/>
            <a:ext cx="3384376" cy="3600400"/>
          </a:xfrm>
          <a:prstGeom prst="rect">
            <a:avLst/>
          </a:prstGeom>
          <a:solidFill>
            <a:srgbClr val="6db1bf">
              <a:alpha val="100000"/>
            </a:srgbClr>
          </a:solidFill>
          <a:ln w="19050" cap="flat" cmpd="sng" algn="ctr">
            <a:solidFill>
              <a:srgbClr val="3454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5f4f5"/>
                </a:solidFill>
                <a:latin typeface="Tahoma"/>
                <a:ea typeface="한컴 윤고딕 230"/>
                <a:cs typeface="Tahoma"/>
              </a:rPr>
              <a:t>마찬가지로 난수의 최댓값을 입력 받았기 떄문에 그 값을 전달 받을수 있도록 해주고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5f4f5"/>
                </a:solidFill>
                <a:latin typeface="Tahoma"/>
                <a:ea typeface="한컴 윤고딕 230"/>
                <a:cs typeface="Tahoma"/>
              </a:rPr>
              <a:t>#define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5f4f5"/>
                </a:solidFill>
                <a:latin typeface="Tahoma"/>
                <a:ea typeface="한컴 윤고딕 230"/>
                <a:cs typeface="Tahoma"/>
              </a:rPr>
              <a:t>으로 정의된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5f4f5"/>
                </a:solidFill>
                <a:latin typeface="Tahoma"/>
                <a:ea typeface="한컴 윤고딕 230"/>
                <a:cs typeface="Tahoma"/>
              </a:rPr>
              <a:t>MAX_NUMBER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5f4f5"/>
                </a:solidFill>
                <a:latin typeface="Tahoma"/>
                <a:ea typeface="한컴 윤고딕 230"/>
                <a:cs typeface="Tahoma"/>
              </a:rPr>
              <a:t>이 아닌 전달 받은 변수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5f4f5"/>
                </a:solidFill>
                <a:latin typeface="Tahoma"/>
                <a:ea typeface="한컴 윤고딕 230"/>
                <a:cs typeface="Tahoma"/>
              </a:rPr>
              <a:t>v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5f4f5"/>
                </a:solidFill>
                <a:latin typeface="Tahoma"/>
                <a:ea typeface="한컴 윤고딕 230"/>
                <a:cs typeface="Tahoma"/>
              </a:rPr>
              <a:t>를 사용해준다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5f4f5"/>
                </a:solidFill>
                <a:latin typeface="Tahoma"/>
                <a:ea typeface="한컴 윤고딕 230"/>
                <a:cs typeface="Tahoma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5f4f5"/>
              </a:solidFill>
              <a:latin typeface="Tahoma"/>
              <a:ea typeface="한컴 윤고딕 230"/>
              <a:cs typeface="Tahoma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5f4f5"/>
                </a:solidFill>
                <a:latin typeface="Tahoma"/>
                <a:ea typeface="한컴 윤고딕 230"/>
                <a:cs typeface="Tahoma"/>
              </a:rPr>
              <a:t>이때 최소 빈출값 함수에서 비교를 하기 위해 필요한것은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5f4f5"/>
                </a:solidFill>
                <a:latin typeface="Tahoma"/>
                <a:ea typeface="한컴 윤고딕 230"/>
                <a:cs typeface="Tahoma"/>
              </a:rPr>
              <a:t>index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5f4f5"/>
                </a:solidFill>
                <a:latin typeface="Tahoma"/>
                <a:ea typeface="한컴 윤고딕 230"/>
                <a:cs typeface="Tahoma"/>
              </a:rPr>
              <a:t>의 최댓값이므로 난수 최댓값에서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5f4f5"/>
                </a:solidFill>
                <a:latin typeface="Tahoma"/>
                <a:ea typeface="한컴 윤고딕 230"/>
                <a:cs typeface="Tahoma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5f4f5"/>
                </a:solidFill>
                <a:latin typeface="Tahoma"/>
                <a:ea typeface="한컴 윤고딕 230"/>
                <a:cs typeface="Tahoma"/>
              </a:rPr>
              <a:t>을 빼준다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5f4f5"/>
                </a:solidFill>
                <a:latin typeface="Tahoma"/>
                <a:ea typeface="한컴 윤고딕 230"/>
                <a:cs typeface="Tahoma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5f4f5"/>
              </a:solidFill>
              <a:latin typeface="Tahoma"/>
              <a:ea typeface="한컴 윤고딕 230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최종 완성 시행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tretch>
            <a:fillRect/>
          </a:stretch>
        </p:blipFill>
        <p:spPr>
          <a:xfrm>
            <a:off x="395536" y="1196752"/>
            <a:ext cx="2485714" cy="1057142"/>
          </a:xfrm>
          <a:prstGeom prst="rect">
            <a:avLst/>
          </a:prstGeom>
        </p:spPr>
      </p:pic>
      <p:pic>
        <p:nvPicPr>
          <p:cNvPr id="4" name="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tretch>
            <a:fillRect/>
          </a:stretch>
        </p:blipFill>
        <p:spPr>
          <a:xfrm>
            <a:off x="3707904" y="1120308"/>
            <a:ext cx="2476190" cy="1228571"/>
          </a:xfrm>
          <a:prstGeom prst="rect">
            <a:avLst/>
          </a:prstGeom>
        </p:spPr>
      </p:pic>
      <p:pic>
        <p:nvPicPr>
          <p:cNvPr id="5" name=""/>
          <p:cNvPicPr>
            <a:picLocks noGrp="1" noChangeAspect="1"/>
          </p:cNvPicPr>
          <p:nvPr>
            <p:ph sz="half" idx="3"/>
          </p:nvPr>
        </p:nvPicPr>
        <p:blipFill rotWithShape="1">
          <a:blip r:embed="rId4"/>
          <a:stretch>
            <a:fillRect/>
          </a:stretch>
        </p:blipFill>
        <p:spPr>
          <a:xfrm>
            <a:off x="395536" y="2601152"/>
            <a:ext cx="3850727" cy="3276120"/>
          </a:xfrm>
          <a:prstGeom prst="rect">
            <a:avLst/>
          </a:prstGeom>
        </p:spPr>
      </p:pic>
      <p:pic>
        <p:nvPicPr>
          <p:cNvPr id="6" name=""/>
          <p:cNvPicPr>
            <a:picLocks noGrp="1" noChangeAspect="1"/>
          </p:cNvPicPr>
          <p:nvPr>
            <p:ph sz="half" idx="4"/>
          </p:nvPr>
        </p:nvPicPr>
        <p:blipFill rotWithShape="1">
          <a:blip r:embed="rId5"/>
          <a:stretch>
            <a:fillRect/>
          </a:stretch>
        </p:blipFill>
        <p:spPr>
          <a:xfrm>
            <a:off x="4572000" y="2621996"/>
            <a:ext cx="4299954" cy="31832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이상입니다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hlinkClick r:id="rId2"/>
              </a:rPr>
              <a:t>https://github.com/immotals/ksgame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선택한 예제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프로젝트 발표를 위해 선택한 예제는 행렬의 원소중 최빈값을 찾는 프로그램을 선택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코드 동작 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입력</a:t>
            </a:r>
            <a:r>
              <a:rPr lang="en-US" altLang="ko-KR"/>
              <a:t>:</a:t>
            </a:r>
            <a:r>
              <a:rPr lang="ko-KR" altLang="en-US"/>
              <a:t> 임의의 난수를 </a:t>
            </a:r>
            <a:r>
              <a:rPr lang="en-US" altLang="ko-KR"/>
              <a:t>n×n</a:t>
            </a:r>
            <a:r>
              <a:rPr lang="ko-KR" altLang="en-US"/>
              <a:t>행렬로 출력후 최빈값 입력</a:t>
            </a:r>
            <a:endParaRPr lang="ko-KR" altLang="en-US"/>
          </a:p>
          <a:p>
            <a:pPr>
              <a:defRPr/>
            </a:pPr>
            <a:r>
              <a:rPr lang="ko-KR" altLang="en-US"/>
              <a:t>처리</a:t>
            </a:r>
            <a:r>
              <a:rPr lang="en-US" altLang="ko-KR"/>
              <a:t>:</a:t>
            </a:r>
            <a:r>
              <a:rPr lang="ko-KR" altLang="en-US"/>
              <a:t> 입력한 숫자가 최빈값인지 검사 이때 입력시간을 경과하여 입력을 못받을 경우 프로그램 종료</a:t>
            </a:r>
            <a:endParaRPr lang="ko-KR" altLang="en-US"/>
          </a:p>
          <a:p>
            <a:pPr>
              <a:defRPr/>
            </a:pPr>
            <a:r>
              <a:rPr lang="ko-KR" altLang="en-US"/>
              <a:t>출력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True false</a:t>
            </a:r>
            <a:r>
              <a:rPr lang="ko-KR" altLang="en-US"/>
              <a:t>에 따라 정답 여부 출력</a:t>
            </a:r>
            <a:r>
              <a:rPr lang="en-US" altLang="ko-KR"/>
              <a:t> true</a:t>
            </a:r>
            <a:r>
              <a:rPr lang="ko-KR" altLang="en-US"/>
              <a:t>일 경우 그 횟수를 </a:t>
            </a:r>
            <a:r>
              <a:rPr lang="en-US" altLang="ko-KR"/>
              <a:t>false</a:t>
            </a:r>
            <a:r>
              <a:rPr lang="ko-KR" altLang="en-US"/>
              <a:t>일 경우 </a:t>
            </a:r>
            <a:r>
              <a:rPr lang="en-US" altLang="ko-KR"/>
              <a:t>true</a:t>
            </a:r>
            <a:r>
              <a:rPr lang="ko-KR" altLang="en-US"/>
              <a:t>가 되는 값을 그 횟수와 함께 표시 한다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코드 구성</a:t>
            </a:r>
            <a:r>
              <a:rPr lang="en-US" altLang="ko-KR"/>
              <a:t>(</a:t>
            </a:r>
            <a:r>
              <a:rPr lang="ko-KR" altLang="en-US"/>
              <a:t>함수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print_number:</a:t>
            </a:r>
            <a:r>
              <a:rPr lang="ko-KR" altLang="en-US"/>
              <a:t> 정방행렬 형태로 난수를 발생</a:t>
            </a:r>
            <a:endParaRPr lang="ko-KR" altLang="en-US"/>
          </a:p>
          <a:p>
            <a:pPr>
              <a:defRPr/>
            </a:pPr>
            <a:r>
              <a:rPr lang="en-US" altLang="ko-KR"/>
              <a:t>intro_game:</a:t>
            </a:r>
            <a:r>
              <a:rPr lang="ko-KR" altLang="en-US"/>
              <a:t> 시작 초기화면 출력</a:t>
            </a:r>
            <a:endParaRPr lang="ko-KR" altLang="en-US"/>
          </a:p>
          <a:p>
            <a:pPr>
              <a:defRPr/>
            </a:pPr>
            <a:r>
              <a:rPr lang="en-US" altLang="ko-KR"/>
              <a:t>game_control:</a:t>
            </a:r>
            <a:r>
              <a:rPr lang="ko-KR" altLang="en-US"/>
              <a:t> 동작 제어</a:t>
            </a:r>
            <a:endParaRPr lang="ko-KR" altLang="en-US"/>
          </a:p>
          <a:p>
            <a:pPr>
              <a:defRPr/>
            </a:pPr>
            <a:r>
              <a:rPr lang="en-US" altLang="ko-KR"/>
              <a:t>find_num:</a:t>
            </a:r>
            <a:r>
              <a:rPr lang="ko-KR" altLang="en-US"/>
              <a:t> 최빈값 계산</a:t>
            </a:r>
            <a:endParaRPr lang="ko-KR" altLang="en-US"/>
          </a:p>
          <a:p>
            <a:pPr>
              <a:defRPr/>
            </a:pPr>
            <a:r>
              <a:rPr lang="en-US" altLang="ko-KR"/>
              <a:t>check_result:</a:t>
            </a:r>
            <a:r>
              <a:rPr lang="ko-KR" altLang="en-US"/>
              <a:t> 입력 받은값과 정답 일치여부 검사 후 출력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코드 분석</a:t>
            </a:r>
            <a:r>
              <a:rPr lang="en-US" altLang="ko-KR"/>
              <a:t>-print_number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429143" y="1772816"/>
            <a:ext cx="4142857" cy="3742857"/>
          </a:xfrm>
          <a:prstGeom prst="rect">
            <a:avLst/>
          </a:prstGeom>
        </p:spPr>
      </p:pic>
      <p:sp>
        <p:nvSpPr>
          <p:cNvPr id="5" name="직사각형 6"/>
          <p:cNvSpPr/>
          <p:nvPr/>
        </p:nvSpPr>
        <p:spPr>
          <a:xfrm>
            <a:off x="4788023" y="1916832"/>
            <a:ext cx="4104456" cy="3312368"/>
          </a:xfrm>
          <a:prstGeom prst="rect">
            <a:avLst/>
          </a:prstGeom>
          <a:solidFill>
            <a:srgbClr val="6db1bf">
              <a:alpha val="100000"/>
            </a:srgbClr>
          </a:solidFill>
          <a:ln w="19050" cap="flat" cmpd="sng" algn="ctr">
            <a:solidFill>
              <a:srgbClr val="3454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5f4f5"/>
                </a:solidFill>
                <a:latin typeface="Tahoma"/>
                <a:ea typeface="한컴 윤고딕 230"/>
                <a:cs typeface="Tahoma"/>
              </a:rPr>
              <a:t>임의의 난수를 발생시킨다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5f4f5"/>
              </a:solidFill>
              <a:latin typeface="Tahoma"/>
              <a:ea typeface="한컴 윤고딕 230"/>
              <a:cs typeface="Tahoma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5f4f5"/>
                </a:solidFill>
                <a:latin typeface="Tahoma"/>
                <a:ea typeface="한컴 윤고딕 230"/>
                <a:cs typeface="Tahoma"/>
              </a:rPr>
              <a:t>그러나 나머지 연산을 적용시키기 때문에난수의 최댓값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5f4f5"/>
                </a:solidFill>
                <a:latin typeface="Tahoma"/>
                <a:ea typeface="한컴 윤고딕 230"/>
                <a:cs typeface="Tahoma"/>
              </a:rPr>
              <a:t>MAX_NUMBER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5f4f5"/>
                </a:solidFill>
                <a:latin typeface="Tahoma"/>
                <a:ea typeface="한컴 윤고딕 230"/>
                <a:cs typeface="Tahoma"/>
              </a:rPr>
              <a:t>은 발생하지 않는다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5f4f5"/>
              </a:solidFill>
              <a:latin typeface="Tahoma"/>
              <a:ea typeface="한컴 윤고딕 230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코드 분석</a:t>
            </a:r>
            <a:r>
              <a:rPr lang="en-US" altLang="ko-KR"/>
              <a:t>-find num </a:t>
            </a:r>
            <a:r>
              <a:rPr lang="ko-KR" altLang="en-US"/>
              <a:t>함수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83568" y="2085183"/>
            <a:ext cx="3542857" cy="3000000"/>
          </a:xfrm>
          <a:prstGeom prst="rect">
            <a:avLst/>
          </a:prstGeom>
        </p:spPr>
      </p:pic>
      <p:sp>
        <p:nvSpPr>
          <p:cNvPr id="4" name="직사각형 6"/>
          <p:cNvSpPr/>
          <p:nvPr/>
        </p:nvSpPr>
        <p:spPr>
          <a:xfrm>
            <a:off x="4860031" y="2852936"/>
            <a:ext cx="4104456" cy="1152128"/>
          </a:xfrm>
          <a:prstGeom prst="rect">
            <a:avLst/>
          </a:prstGeom>
          <a:solidFill>
            <a:srgbClr val="6db1bf">
              <a:alpha val="100000"/>
            </a:srgbClr>
          </a:solidFill>
          <a:ln w="19050" cap="flat" cmpd="sng" algn="ctr">
            <a:solidFill>
              <a:srgbClr val="3454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5f4f5"/>
                </a:solidFill>
                <a:latin typeface="Tahoma"/>
                <a:ea typeface="한컴 윤고딕 230"/>
                <a:cs typeface="Tahoma"/>
              </a:rPr>
              <a:t>난수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5f4f5"/>
                </a:solidFill>
                <a:latin typeface="Tahoma"/>
                <a:ea typeface="한컴 윤고딕 230"/>
                <a:cs typeface="Tahoma"/>
              </a:rPr>
              <a:t>index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5f4f5"/>
                </a:solidFill>
                <a:latin typeface="Tahoma"/>
                <a:ea typeface="한컴 윤고딕 230"/>
                <a:cs typeface="Tahoma"/>
              </a:rPr>
              <a:t> 범위중 제일 작은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5f4f5"/>
                </a:solidFill>
                <a:latin typeface="Tahoma"/>
                <a:ea typeface="한컴 윤고딕 230"/>
                <a:cs typeface="Tahoma"/>
              </a:rPr>
              <a:t>0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5f4f5"/>
                </a:solidFill>
                <a:latin typeface="Tahoma"/>
                <a:ea typeface="한컴 윤고딕 230"/>
                <a:cs typeface="Tahoma"/>
              </a:rPr>
              <a:t>과 비교 하여 조건에 맞는 값을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5f4f5"/>
                </a:solidFill>
                <a:latin typeface="Tahoma"/>
                <a:ea typeface="한컴 윤고딕 230"/>
                <a:cs typeface="Tahoma"/>
              </a:rPr>
              <a:t>MAX_NUMBER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5f4f5"/>
                </a:solidFill>
                <a:latin typeface="Tahoma"/>
                <a:ea typeface="한컴 윤고딕 230"/>
                <a:cs typeface="Tahoma"/>
              </a:rPr>
              <a:t>과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5f4f5"/>
                </a:solidFill>
                <a:latin typeface="Tahoma"/>
                <a:ea typeface="한컴 윤고딕 230"/>
                <a:cs typeface="Tahoma"/>
              </a:rPr>
              <a:t>check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5f4f5"/>
                </a:solidFill>
                <a:latin typeface="Tahoma"/>
                <a:ea typeface="한컴 윤고딕 230"/>
                <a:cs typeface="Tahoma"/>
              </a:rPr>
              <a:t>에 저장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5f4f5"/>
              </a:solidFill>
              <a:latin typeface="Tahoma"/>
              <a:ea typeface="한컴 윤고딕 230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코드 분석</a:t>
            </a:r>
            <a:r>
              <a:rPr lang="en-US" altLang="ko-KR"/>
              <a:t>-</a:t>
            </a:r>
            <a:r>
              <a:rPr lang="ko-KR" altLang="en-US"/>
              <a:t>시간제어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301804" y="1196752"/>
            <a:ext cx="5790475" cy="2514285"/>
          </a:xfrm>
          <a:prstGeom prst="rect">
            <a:avLst/>
          </a:prstGeom>
        </p:spPr>
      </p:pic>
      <p:sp>
        <p:nvSpPr>
          <p:cNvPr id="4" name="직사각형 6"/>
          <p:cNvSpPr/>
          <p:nvPr/>
        </p:nvSpPr>
        <p:spPr>
          <a:xfrm>
            <a:off x="1691680" y="4437112"/>
            <a:ext cx="5472608" cy="1728192"/>
          </a:xfrm>
          <a:prstGeom prst="rect">
            <a:avLst/>
          </a:prstGeom>
          <a:solidFill>
            <a:srgbClr val="6db1bf">
              <a:alpha val="100000"/>
            </a:srgbClr>
          </a:solidFill>
          <a:ln w="19050" cap="flat" cmpd="sng" algn="ctr">
            <a:solidFill>
              <a:srgbClr val="3454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5f4f5"/>
                </a:solidFill>
                <a:latin typeface="Tahoma"/>
                <a:ea typeface="한컴 윤고딕 230"/>
                <a:cs typeface="Tahoma"/>
              </a:rPr>
              <a:t>코드는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5f4f5"/>
                </a:solidFill>
                <a:latin typeface="Tahoma"/>
                <a:ea typeface="한컴 윤고딕 230"/>
                <a:cs typeface="Tahoma"/>
              </a:rPr>
              <a:t>game_control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5f4f5"/>
                </a:solidFill>
                <a:latin typeface="Tahoma"/>
                <a:ea typeface="한컴 윤고딕 230"/>
                <a:cs typeface="Tahoma"/>
              </a:rPr>
              <a:t> 함수의 일부분으로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5f4f5"/>
                </a:solidFill>
                <a:latin typeface="Tahoma"/>
                <a:ea typeface="한컴 윤고딕 230"/>
                <a:cs typeface="Tahoma"/>
              </a:rPr>
              <a:t>start=clock()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5f4f5"/>
                </a:solidFill>
                <a:latin typeface="Tahoma"/>
                <a:ea typeface="한컴 윤고딕 230"/>
                <a:cs typeface="Tahoma"/>
              </a:rPr>
              <a:t>를 통해 제한시간을 동작 이후 시간 경과하여 입력 받지 못하면 즉시 프로그램 종료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5f4f5"/>
              </a:solidFill>
              <a:latin typeface="Tahoma"/>
              <a:ea typeface="한컴 윤고딕 230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개선 및 추가사항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가지의 개선사항과 </a:t>
            </a:r>
            <a:r>
              <a:rPr lang="en-US" altLang="ko-KR"/>
              <a:t>3</a:t>
            </a:r>
            <a:r>
              <a:rPr lang="ko-KR" altLang="en-US"/>
              <a:t>가지 추가사항을 준비해 보았다</a:t>
            </a:r>
          </a:p>
          <a:p>
            <a:pPr>
              <a:defRPr/>
            </a:pPr>
            <a:r>
              <a:rPr lang="ko-KR" altLang="en-US"/>
              <a:t>추가사항은 단계적 업그레이드방식으로 작업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개선사항 복수정답 발생</a:t>
            </a:r>
            <a:endParaRPr lang="ko-KR" altLang="en-US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tretch>
            <a:fillRect/>
          </a:stretch>
        </p:blipFill>
        <p:spPr>
          <a:xfrm>
            <a:off x="457199" y="1610741"/>
            <a:ext cx="4038599" cy="4504881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tretch>
            <a:fillRect/>
          </a:stretch>
        </p:blipFill>
        <p:spPr>
          <a:xfrm>
            <a:off x="4716016" y="1628800"/>
            <a:ext cx="4038599" cy="249533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788023" y="4293096"/>
            <a:ext cx="4104456" cy="2016224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중복된 횟수의</a:t>
            </a:r>
            <a:r>
              <a:rPr lang="en-US" altLang="ko-KR"/>
              <a:t> </a:t>
            </a:r>
            <a:r>
              <a:rPr lang="ko-KR" altLang="en-US"/>
              <a:t>난수가 한번이라도 발생할때 </a:t>
            </a:r>
            <a:r>
              <a:rPr lang="en-US" altLang="ko-KR"/>
              <a:t>while</a:t>
            </a:r>
            <a:r>
              <a:rPr lang="ko-KR" altLang="en-US"/>
              <a:t>문을 반복하여 난수를 재발생시킨다</a:t>
            </a:r>
            <a:r>
              <a:rPr lang="en-US" altLang="ko-KR"/>
              <a:t>.</a:t>
            </a:r>
            <a:r>
              <a:rPr lang="ko-KR" altLang="en-US"/>
              <a:t> 각 난수의 발생 횟수가 전부다 다르면 </a:t>
            </a:r>
            <a:r>
              <a:rPr lang="en-US" altLang="ko-KR"/>
              <a:t>while</a:t>
            </a:r>
            <a:r>
              <a:rPr lang="ko-KR" altLang="en-US"/>
              <a:t>문은 반복을 멈추게 되어 더이상 난수를 발생시키지 않는다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기계">
  <a:themeElements>
    <a:clrScheme name="기계">
      <a:dk1>
        <a:sysClr val="windowText" lastClr="000000"/>
      </a:dk1>
      <a:lt1>
        <a:srgbClr val="f5f4f5"/>
      </a:lt1>
      <a:dk2>
        <a:srgbClr val="7c7a80"/>
      </a:dk2>
      <a:lt2>
        <a:srgbClr val="f4f3f5"/>
      </a:lt2>
      <a:accent1>
        <a:srgbClr val="aca4ae"/>
      </a:accent1>
      <a:accent2>
        <a:srgbClr val="6db1bf"/>
      </a:accent2>
      <a:accent3>
        <a:srgbClr val="7591c9"/>
      </a:accent3>
      <a:accent4>
        <a:srgbClr val="5d53a3"/>
      </a:accent4>
      <a:accent5>
        <a:srgbClr val="838377"/>
      </a:accent5>
      <a:accent6>
        <a:srgbClr val="f0efe4"/>
      </a:accent6>
      <a:hlink>
        <a:srgbClr val="300061"/>
      </a:hlink>
      <a:folHlink>
        <a:srgbClr val="6e1e4e"/>
      </a:folHlink>
    </a:clrScheme>
    <a:fontScheme name="기계">
      <a:majorFont>
        <a:latin typeface="Tahoma"/>
        <a:ea typeface="한컴 윤고딕 240"/>
        <a:cs typeface=""/>
      </a:majorFont>
      <a:minorFont>
        <a:latin typeface="Tahoma"/>
        <a:ea typeface="한컴 윤고딕 230"/>
        <a:cs typeface=""/>
      </a:minorFont>
    </a:fontScheme>
    <a:fmtScheme name="기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(주)한글과컴퓨터</ep:Company>
  <ep:Words>314</ep:Words>
  <ep:PresentationFormat>화면 슬라이드 쇼(4:3)</ep:PresentationFormat>
  <ep:Paragraphs>40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기계</vt:lpstr>
      <vt:lpstr>2018875059 정성재</vt:lpstr>
      <vt:lpstr>선택한 예제</vt:lpstr>
      <vt:lpstr>코드 동작 과정</vt:lpstr>
      <vt:lpstr>코드 구성(함수)</vt:lpstr>
      <vt:lpstr>코드 분석-print_number</vt:lpstr>
      <vt:lpstr>코드 분석-find num 함수</vt:lpstr>
      <vt:lpstr>코드 분석-시간제어</vt:lpstr>
      <vt:lpstr>개선 및 추가사항</vt:lpstr>
      <vt:lpstr>개선사항 복수정답 발생</vt:lpstr>
      <vt:lpstr>추가(1) 가장 빈도가 적은 값 찾기</vt:lpstr>
      <vt:lpstr>추가(2) 최다 빈출값과 최소 빈출값 동시 탐색</vt:lpstr>
      <vt:lpstr>추가(3-1) 난이도 조절</vt:lpstr>
      <vt:lpstr>추가(3-2) 난이도 조절</vt:lpstr>
      <vt:lpstr>추가(3-3) 난이도 조절</vt:lpstr>
      <vt:lpstr>최종 완성 시행</vt:lpstr>
      <vt:lpstr>이상입니다.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2009-06-18T17:23:06.000</dcterms:created>
  <dc:creator>(주)한글과컴퓨터</dc:creator>
  <cp:lastModifiedBy>user</cp:lastModifiedBy>
  <dcterms:modified xsi:type="dcterms:W3CDTF">2022-10-12T07:38:01.769</dcterms:modified>
  <cp:revision>38</cp:revision>
  <dc:title>슬라이드 1</dc:title>
  <cp:version/>
</cp:coreProperties>
</file>