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3106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9" d="100"/>
          <a:sy n="49" d="100"/>
        </p:scale>
        <p:origin x="12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980" y="1646133"/>
            <a:ext cx="11140440" cy="3501813"/>
          </a:xfrm>
        </p:spPr>
        <p:txBody>
          <a:bodyPr anchor="b"/>
          <a:lstStyle>
            <a:lvl1pPr algn="ctr"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5282989"/>
            <a:ext cx="9829800" cy="2428451"/>
          </a:xfrm>
        </p:spPr>
        <p:txBody>
          <a:bodyPr/>
          <a:lstStyle>
            <a:lvl1pPr marL="0" indent="0" algn="ctr">
              <a:buNone/>
              <a:defRPr sz="3440"/>
            </a:lvl1pPr>
            <a:lvl2pPr marL="655305" indent="0" algn="ctr">
              <a:buNone/>
              <a:defRPr sz="2867"/>
            </a:lvl2pPr>
            <a:lvl3pPr marL="1310610" indent="0" algn="ctr">
              <a:buNone/>
              <a:defRPr sz="2580"/>
            </a:lvl3pPr>
            <a:lvl4pPr marL="1965914" indent="0" algn="ctr">
              <a:buNone/>
              <a:defRPr sz="2293"/>
            </a:lvl4pPr>
            <a:lvl5pPr marL="2621219" indent="0" algn="ctr">
              <a:buNone/>
              <a:defRPr sz="2293"/>
            </a:lvl5pPr>
            <a:lvl6pPr marL="3276524" indent="0" algn="ctr">
              <a:buNone/>
              <a:defRPr sz="2293"/>
            </a:lvl6pPr>
            <a:lvl7pPr marL="3931829" indent="0" algn="ctr">
              <a:buNone/>
              <a:defRPr sz="2293"/>
            </a:lvl7pPr>
            <a:lvl8pPr marL="4587133" indent="0" algn="ctr">
              <a:buNone/>
              <a:defRPr sz="2293"/>
            </a:lvl8pPr>
            <a:lvl9pPr marL="5242438" indent="0" algn="ctr">
              <a:buNone/>
              <a:defRPr sz="22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3FF-4FAA-480A-8732-0B5C78F7ECC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182-F5C7-4A76-B87B-4CFD6BEF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3FF-4FAA-480A-8732-0B5C78F7ECC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182-F5C7-4A76-B87B-4CFD6BEF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9268" y="535517"/>
            <a:ext cx="282606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1065" y="535517"/>
            <a:ext cx="831437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3FF-4FAA-480A-8732-0B5C78F7ECC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182-F5C7-4A76-B87B-4CFD6BEF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3FF-4FAA-480A-8732-0B5C78F7ECC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182-F5C7-4A76-B87B-4CFD6BEF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239" y="2507618"/>
            <a:ext cx="11304270" cy="4184014"/>
          </a:xfrm>
        </p:spPr>
        <p:txBody>
          <a:bodyPr anchor="b"/>
          <a:lstStyle>
            <a:lvl1pPr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239" y="6731215"/>
            <a:ext cx="11304270" cy="2200274"/>
          </a:xfrm>
        </p:spPr>
        <p:txBody>
          <a:bodyPr/>
          <a:lstStyle>
            <a:lvl1pPr marL="0" indent="0">
              <a:buNone/>
              <a:defRPr sz="3440">
                <a:solidFill>
                  <a:schemeClr val="tx1"/>
                </a:solidFill>
              </a:defRPr>
            </a:lvl1pPr>
            <a:lvl2pPr marL="655305" indent="0">
              <a:buNone/>
              <a:defRPr sz="2867">
                <a:solidFill>
                  <a:schemeClr val="tx1">
                    <a:tint val="75000"/>
                  </a:schemeClr>
                </a:solidFill>
              </a:defRPr>
            </a:lvl2pPr>
            <a:lvl3pPr marL="1310610" indent="0">
              <a:buNone/>
              <a:defRPr sz="2580">
                <a:solidFill>
                  <a:schemeClr val="tx1">
                    <a:tint val="75000"/>
                  </a:schemeClr>
                </a:solidFill>
              </a:defRPr>
            </a:lvl3pPr>
            <a:lvl4pPr marL="1965914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4pPr>
            <a:lvl5pPr marL="2621219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5pPr>
            <a:lvl6pPr marL="3276524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6pPr>
            <a:lvl7pPr marL="3931829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7pPr>
            <a:lvl8pPr marL="4587133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8pPr>
            <a:lvl9pPr marL="5242438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3FF-4FAA-480A-8732-0B5C78F7ECC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182-F5C7-4A76-B87B-4CFD6BEF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0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1065" y="2677584"/>
            <a:ext cx="55702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5115" y="2677584"/>
            <a:ext cx="55702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3FF-4FAA-480A-8732-0B5C78F7ECC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182-F5C7-4A76-B87B-4CFD6BEF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3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772" y="535519"/>
            <a:ext cx="113042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773" y="2465706"/>
            <a:ext cx="5544621" cy="1208404"/>
          </a:xfrm>
        </p:spPr>
        <p:txBody>
          <a:bodyPr anchor="b"/>
          <a:lstStyle>
            <a:lvl1pPr marL="0" indent="0">
              <a:buNone/>
              <a:defRPr sz="3440" b="1"/>
            </a:lvl1pPr>
            <a:lvl2pPr marL="655305" indent="0">
              <a:buNone/>
              <a:defRPr sz="2867" b="1"/>
            </a:lvl2pPr>
            <a:lvl3pPr marL="1310610" indent="0">
              <a:buNone/>
              <a:defRPr sz="2580" b="1"/>
            </a:lvl3pPr>
            <a:lvl4pPr marL="1965914" indent="0">
              <a:buNone/>
              <a:defRPr sz="2293" b="1"/>
            </a:lvl4pPr>
            <a:lvl5pPr marL="2621219" indent="0">
              <a:buNone/>
              <a:defRPr sz="2293" b="1"/>
            </a:lvl5pPr>
            <a:lvl6pPr marL="3276524" indent="0">
              <a:buNone/>
              <a:defRPr sz="2293" b="1"/>
            </a:lvl6pPr>
            <a:lvl7pPr marL="3931829" indent="0">
              <a:buNone/>
              <a:defRPr sz="2293" b="1"/>
            </a:lvl7pPr>
            <a:lvl8pPr marL="4587133" indent="0">
              <a:buNone/>
              <a:defRPr sz="2293" b="1"/>
            </a:lvl8pPr>
            <a:lvl9pPr marL="5242438" indent="0">
              <a:buNone/>
              <a:defRPr sz="22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773" y="3674110"/>
            <a:ext cx="554462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5116" y="2465706"/>
            <a:ext cx="5571927" cy="1208404"/>
          </a:xfrm>
        </p:spPr>
        <p:txBody>
          <a:bodyPr anchor="b"/>
          <a:lstStyle>
            <a:lvl1pPr marL="0" indent="0">
              <a:buNone/>
              <a:defRPr sz="3440" b="1"/>
            </a:lvl1pPr>
            <a:lvl2pPr marL="655305" indent="0">
              <a:buNone/>
              <a:defRPr sz="2867" b="1"/>
            </a:lvl2pPr>
            <a:lvl3pPr marL="1310610" indent="0">
              <a:buNone/>
              <a:defRPr sz="2580" b="1"/>
            </a:lvl3pPr>
            <a:lvl4pPr marL="1965914" indent="0">
              <a:buNone/>
              <a:defRPr sz="2293" b="1"/>
            </a:lvl4pPr>
            <a:lvl5pPr marL="2621219" indent="0">
              <a:buNone/>
              <a:defRPr sz="2293" b="1"/>
            </a:lvl5pPr>
            <a:lvl6pPr marL="3276524" indent="0">
              <a:buNone/>
              <a:defRPr sz="2293" b="1"/>
            </a:lvl6pPr>
            <a:lvl7pPr marL="3931829" indent="0">
              <a:buNone/>
              <a:defRPr sz="2293" b="1"/>
            </a:lvl7pPr>
            <a:lvl8pPr marL="4587133" indent="0">
              <a:buNone/>
              <a:defRPr sz="2293" b="1"/>
            </a:lvl8pPr>
            <a:lvl9pPr marL="5242438" indent="0">
              <a:buNone/>
              <a:defRPr sz="22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5116" y="3674110"/>
            <a:ext cx="557192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3FF-4FAA-480A-8732-0B5C78F7ECC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182-F5C7-4A76-B87B-4CFD6BEF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0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3FF-4FAA-480A-8732-0B5C78F7ECC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182-F5C7-4A76-B87B-4CFD6BEF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3FF-4FAA-480A-8732-0B5C78F7ECC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182-F5C7-4A76-B87B-4CFD6BEF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772" y="670560"/>
            <a:ext cx="4227155" cy="2346960"/>
          </a:xfrm>
        </p:spPr>
        <p:txBody>
          <a:bodyPr anchor="b"/>
          <a:lstStyle>
            <a:lvl1pPr>
              <a:defRPr sz="45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1927" y="1448226"/>
            <a:ext cx="6635115" cy="7147983"/>
          </a:xfrm>
        </p:spPr>
        <p:txBody>
          <a:bodyPr/>
          <a:lstStyle>
            <a:lvl1pPr>
              <a:defRPr sz="4587"/>
            </a:lvl1pPr>
            <a:lvl2pPr>
              <a:defRPr sz="4013"/>
            </a:lvl2pPr>
            <a:lvl3pPr>
              <a:defRPr sz="3440"/>
            </a:lvl3pPr>
            <a:lvl4pPr>
              <a:defRPr sz="2867"/>
            </a:lvl4pPr>
            <a:lvl5pPr>
              <a:defRPr sz="2867"/>
            </a:lvl5pPr>
            <a:lvl6pPr>
              <a:defRPr sz="2867"/>
            </a:lvl6pPr>
            <a:lvl7pPr>
              <a:defRPr sz="2867"/>
            </a:lvl7pPr>
            <a:lvl8pPr>
              <a:defRPr sz="2867"/>
            </a:lvl8pPr>
            <a:lvl9pPr>
              <a:defRPr sz="2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772" y="3017520"/>
            <a:ext cx="4227155" cy="5590329"/>
          </a:xfrm>
        </p:spPr>
        <p:txBody>
          <a:bodyPr/>
          <a:lstStyle>
            <a:lvl1pPr marL="0" indent="0">
              <a:buNone/>
              <a:defRPr sz="2293"/>
            </a:lvl1pPr>
            <a:lvl2pPr marL="655305" indent="0">
              <a:buNone/>
              <a:defRPr sz="2007"/>
            </a:lvl2pPr>
            <a:lvl3pPr marL="1310610" indent="0">
              <a:buNone/>
              <a:defRPr sz="1720"/>
            </a:lvl3pPr>
            <a:lvl4pPr marL="1965914" indent="0">
              <a:buNone/>
              <a:defRPr sz="1433"/>
            </a:lvl4pPr>
            <a:lvl5pPr marL="2621219" indent="0">
              <a:buNone/>
              <a:defRPr sz="1433"/>
            </a:lvl5pPr>
            <a:lvl6pPr marL="3276524" indent="0">
              <a:buNone/>
              <a:defRPr sz="1433"/>
            </a:lvl6pPr>
            <a:lvl7pPr marL="3931829" indent="0">
              <a:buNone/>
              <a:defRPr sz="1433"/>
            </a:lvl7pPr>
            <a:lvl8pPr marL="4587133" indent="0">
              <a:buNone/>
              <a:defRPr sz="1433"/>
            </a:lvl8pPr>
            <a:lvl9pPr marL="5242438" indent="0">
              <a:buNone/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3FF-4FAA-480A-8732-0B5C78F7ECC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182-F5C7-4A76-B87B-4CFD6BEF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772" y="670560"/>
            <a:ext cx="4227155" cy="2346960"/>
          </a:xfrm>
        </p:spPr>
        <p:txBody>
          <a:bodyPr anchor="b"/>
          <a:lstStyle>
            <a:lvl1pPr>
              <a:defRPr sz="45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1927" y="1448226"/>
            <a:ext cx="6635115" cy="7147983"/>
          </a:xfrm>
        </p:spPr>
        <p:txBody>
          <a:bodyPr anchor="t"/>
          <a:lstStyle>
            <a:lvl1pPr marL="0" indent="0">
              <a:buNone/>
              <a:defRPr sz="4587"/>
            </a:lvl1pPr>
            <a:lvl2pPr marL="655305" indent="0">
              <a:buNone/>
              <a:defRPr sz="4013"/>
            </a:lvl2pPr>
            <a:lvl3pPr marL="1310610" indent="0">
              <a:buNone/>
              <a:defRPr sz="3440"/>
            </a:lvl3pPr>
            <a:lvl4pPr marL="1965914" indent="0">
              <a:buNone/>
              <a:defRPr sz="2867"/>
            </a:lvl4pPr>
            <a:lvl5pPr marL="2621219" indent="0">
              <a:buNone/>
              <a:defRPr sz="2867"/>
            </a:lvl5pPr>
            <a:lvl6pPr marL="3276524" indent="0">
              <a:buNone/>
              <a:defRPr sz="2867"/>
            </a:lvl6pPr>
            <a:lvl7pPr marL="3931829" indent="0">
              <a:buNone/>
              <a:defRPr sz="2867"/>
            </a:lvl7pPr>
            <a:lvl8pPr marL="4587133" indent="0">
              <a:buNone/>
              <a:defRPr sz="2867"/>
            </a:lvl8pPr>
            <a:lvl9pPr marL="5242438" indent="0">
              <a:buNone/>
              <a:defRPr sz="2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772" y="3017520"/>
            <a:ext cx="4227155" cy="5590329"/>
          </a:xfrm>
        </p:spPr>
        <p:txBody>
          <a:bodyPr/>
          <a:lstStyle>
            <a:lvl1pPr marL="0" indent="0">
              <a:buNone/>
              <a:defRPr sz="2293"/>
            </a:lvl1pPr>
            <a:lvl2pPr marL="655305" indent="0">
              <a:buNone/>
              <a:defRPr sz="2007"/>
            </a:lvl2pPr>
            <a:lvl3pPr marL="1310610" indent="0">
              <a:buNone/>
              <a:defRPr sz="1720"/>
            </a:lvl3pPr>
            <a:lvl4pPr marL="1965914" indent="0">
              <a:buNone/>
              <a:defRPr sz="1433"/>
            </a:lvl4pPr>
            <a:lvl5pPr marL="2621219" indent="0">
              <a:buNone/>
              <a:defRPr sz="1433"/>
            </a:lvl5pPr>
            <a:lvl6pPr marL="3276524" indent="0">
              <a:buNone/>
              <a:defRPr sz="1433"/>
            </a:lvl6pPr>
            <a:lvl7pPr marL="3931829" indent="0">
              <a:buNone/>
              <a:defRPr sz="1433"/>
            </a:lvl7pPr>
            <a:lvl8pPr marL="4587133" indent="0">
              <a:buNone/>
              <a:defRPr sz="1433"/>
            </a:lvl8pPr>
            <a:lvl9pPr marL="5242438" indent="0">
              <a:buNone/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3FF-4FAA-480A-8732-0B5C78F7ECC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182-F5C7-4A76-B87B-4CFD6BEF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9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065" y="535519"/>
            <a:ext cx="113042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065" y="2677584"/>
            <a:ext cx="113042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065" y="9322649"/>
            <a:ext cx="29489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03FF-4FAA-480A-8732-0B5C78F7ECC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1495" y="9322649"/>
            <a:ext cx="44234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395" y="9322649"/>
            <a:ext cx="29489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B182-F5C7-4A76-B87B-4CFD6BEF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4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10610" rtl="0" eaLnBrk="1" latinLnBrk="0" hangingPunct="1">
        <a:lnSpc>
          <a:spcPct val="90000"/>
        </a:lnSpc>
        <a:spcBef>
          <a:spcPct val="0"/>
        </a:spcBef>
        <a:buNone/>
        <a:defRPr sz="63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652" indent="-327652" algn="l" defTabSz="1310610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4013" kern="1200">
          <a:solidFill>
            <a:schemeClr val="tx1"/>
          </a:solidFill>
          <a:latin typeface="+mn-lt"/>
          <a:ea typeface="+mn-ea"/>
          <a:cs typeface="+mn-cs"/>
        </a:defRPr>
      </a:lvl1pPr>
      <a:lvl2pPr marL="982957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3440" kern="1200">
          <a:solidFill>
            <a:schemeClr val="tx1"/>
          </a:solidFill>
          <a:latin typeface="+mn-lt"/>
          <a:ea typeface="+mn-ea"/>
          <a:cs typeface="+mn-cs"/>
        </a:defRPr>
      </a:lvl2pPr>
      <a:lvl3pPr marL="1638262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2293567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4pPr>
      <a:lvl5pPr marL="2948871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5pPr>
      <a:lvl6pPr marL="3604176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6pPr>
      <a:lvl7pPr marL="4259481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7pPr>
      <a:lvl8pPr marL="4914786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8pPr>
      <a:lvl9pPr marL="5570090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1pPr>
      <a:lvl2pPr marL="655305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2pPr>
      <a:lvl3pPr marL="1310610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3pPr>
      <a:lvl4pPr marL="1965914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4pPr>
      <a:lvl5pPr marL="2621219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5pPr>
      <a:lvl6pPr marL="3276524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6pPr>
      <a:lvl7pPr marL="3931829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7pPr>
      <a:lvl8pPr marL="4587133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8pPr>
      <a:lvl9pPr marL="5242438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59BB99E-E3E5-46BD-81DE-1E8A8A37DDA8}"/>
              </a:ext>
            </a:extLst>
          </p:cNvPr>
          <p:cNvGrpSpPr/>
          <p:nvPr/>
        </p:nvGrpSpPr>
        <p:grpSpPr>
          <a:xfrm>
            <a:off x="457200" y="0"/>
            <a:ext cx="12192000" cy="9833734"/>
            <a:chOff x="0" y="0"/>
            <a:chExt cx="12192000" cy="983373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36AC74-EBC2-4CC8-8C24-8A5E2ABEE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253185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DC18EC-9941-440F-814D-1420A175C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85017"/>
              <a:ext cx="12192000" cy="25318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D0F50C5-90F8-4454-B6A6-FC2ACE533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770034"/>
              <a:ext cx="12192000" cy="25318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9B9B6B9-65C1-4AF0-946E-5258E4ED3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301884"/>
              <a:ext cx="12192000" cy="253185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B8FA4B6-70CE-4026-B23D-3E95BC116873}"/>
                </a:ext>
              </a:extLst>
            </p:cNvPr>
            <p:cNvCxnSpPr/>
            <p:nvPr/>
          </p:nvCxnSpPr>
          <p:spPr>
            <a:xfrm>
              <a:off x="6096000" y="7501631"/>
              <a:ext cx="0" cy="183767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1608E4-6FBE-4C22-945B-94FDAA805297}"/>
                </a:ext>
              </a:extLst>
            </p:cNvPr>
            <p:cNvCxnSpPr/>
            <p:nvPr/>
          </p:nvCxnSpPr>
          <p:spPr>
            <a:xfrm>
              <a:off x="6096000" y="5002566"/>
              <a:ext cx="0" cy="183767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94DDA9-7107-4710-AE24-8A81D7C1F47A}"/>
                </a:ext>
              </a:extLst>
            </p:cNvPr>
            <p:cNvCxnSpPr/>
            <p:nvPr/>
          </p:nvCxnSpPr>
          <p:spPr>
            <a:xfrm>
              <a:off x="6096000" y="2595978"/>
              <a:ext cx="0" cy="183767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BE0FA6-3481-4544-9C13-99F69620337C}"/>
                </a:ext>
              </a:extLst>
            </p:cNvPr>
            <p:cNvCxnSpPr/>
            <p:nvPr/>
          </p:nvCxnSpPr>
          <p:spPr>
            <a:xfrm>
              <a:off x="6096000" y="199007"/>
              <a:ext cx="0" cy="183767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6326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8B7E-6739-4981-9015-B527E1971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065" y="97654"/>
            <a:ext cx="11304270" cy="8961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 have plotted the probability distributions for various magnetic shielding since we do not know the exact effect of the superconducting gap.  </a:t>
            </a:r>
          </a:p>
          <a:p>
            <a:pPr marL="0" indent="0">
              <a:buNone/>
            </a:pPr>
            <a:r>
              <a:rPr lang="en-US" sz="2800" dirty="0"/>
              <a:t>The left column shows the magnetic profile compared to the superconducting gap (dotted lines).  </a:t>
            </a:r>
          </a:p>
          <a:p>
            <a:pPr marL="0" indent="0">
              <a:buNone/>
            </a:pPr>
            <a:r>
              <a:rPr lang="en-US" sz="2800" dirty="0"/>
              <a:t>The middle column shows the energy levels.  Only the first 3 eigenvalues stick to zero forming Majorana modes.  </a:t>
            </a:r>
          </a:p>
          <a:p>
            <a:pPr marL="0" indent="0">
              <a:buNone/>
            </a:pPr>
            <a:r>
              <a:rPr lang="en-US" sz="2800" dirty="0"/>
              <a:t>The right column shows the probability distribution of the first 3 modes.  The distributions are colored to distinguish between Majorana modes.  3 states correspond to 6 </a:t>
            </a:r>
            <a:r>
              <a:rPr lang="en-US" sz="2800" dirty="0" err="1"/>
              <a:t>Majoranas</a:t>
            </a:r>
            <a:r>
              <a:rPr lang="en-US" sz="2800" dirty="0"/>
              <a:t>.  </a:t>
            </a:r>
          </a:p>
          <a:p>
            <a:pPr marL="0" indent="0">
              <a:buNone/>
            </a:pPr>
            <a:r>
              <a:rPr lang="en-US" sz="2800" dirty="0"/>
              <a:t>There is quite a bit of information here but I will try to summarize the main points:</a:t>
            </a:r>
          </a:p>
          <a:p>
            <a:pPr marL="0" indent="0">
              <a:buNone/>
            </a:pPr>
            <a:r>
              <a:rPr lang="en-US" sz="2800" dirty="0"/>
              <a:t>	In the first row, the magnetic field is negligibly small compared with  	the gap.  In this case, all energy levels are gapped out and the states 	are bulk states.</a:t>
            </a:r>
          </a:p>
          <a:p>
            <a:pPr marL="0" indent="0">
              <a:buNone/>
            </a:pPr>
            <a:r>
              <a:rPr lang="en-US" sz="2800" dirty="0"/>
              <a:t>	In the second row, there are 4 sections of wire where the magnetic 	field is bigger than the gap.  This corresponds to 8 highly 	overlapping </a:t>
            </a:r>
            <a:r>
              <a:rPr lang="en-US" sz="2800" dirty="0" err="1"/>
              <a:t>Majoranas</a:t>
            </a:r>
            <a:r>
              <a:rPr lang="en-US" sz="2800" dirty="0"/>
              <a:t>.  	   </a:t>
            </a:r>
          </a:p>
          <a:p>
            <a:pPr marL="0" indent="0">
              <a:buNone/>
            </a:pPr>
            <a:r>
              <a:rPr lang="en-US" sz="2800" dirty="0"/>
              <a:t>	In the bottom two rows, there are 3 sections of wire where the 	magnetic field is bigger than the gap.  This corresponds to 6 	</a:t>
            </a:r>
            <a:r>
              <a:rPr lang="en-US" sz="2800" dirty="0" err="1"/>
              <a:t>Majoranas</a:t>
            </a:r>
            <a:r>
              <a:rPr lang="en-US" sz="28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19275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ED70E0-D2BC-4BAD-9995-69B11B3A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42" y="20165"/>
            <a:ext cx="12512351" cy="2591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94D77-7FED-4A01-9D2D-15C779CCC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9" y="2611555"/>
            <a:ext cx="12004235" cy="2591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41E5FA-4B10-441D-B641-C3E0C1C98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758" y="5202945"/>
            <a:ext cx="13106400" cy="2728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E4631-47E6-45A6-B117-5BABFB926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758" y="7931501"/>
            <a:ext cx="13106400" cy="27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208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6</cp:revision>
  <dcterms:created xsi:type="dcterms:W3CDTF">2019-12-05T19:08:28Z</dcterms:created>
  <dcterms:modified xsi:type="dcterms:W3CDTF">2019-12-06T15:00:53Z</dcterms:modified>
</cp:coreProperties>
</file>