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B4A7-BEDB-4180-AE69-BE753BCF527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C6F-DB4A-4B4F-AC67-75E308F0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IIS HL7 Interface</a:t>
            </a:r>
            <a:br>
              <a:rPr lang="en-US" dirty="0" smtClean="0"/>
            </a:br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Immunization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Testing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" y="2087563"/>
            <a:ext cx="65341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557" y="1690688"/>
            <a:ext cx="390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where </a:t>
            </a:r>
            <a:r>
              <a:rPr lang="en-US" b="1" dirty="0" smtClean="0"/>
              <a:t>Registry Status is Active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9557" y="413067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" y="4598929"/>
            <a:ext cx="6381750" cy="7524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995054" y="2351484"/>
            <a:ext cx="378692" cy="438727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Testing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557" y="1690688"/>
            <a:ext cx="408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where </a:t>
            </a:r>
            <a:r>
              <a:rPr lang="en-US" b="1" dirty="0" smtClean="0"/>
              <a:t>Patient address is missing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9557" y="333634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" y="2216151"/>
            <a:ext cx="955357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" y="3705679"/>
            <a:ext cx="6477000" cy="1524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90695" y="2255819"/>
            <a:ext cx="1146032" cy="438727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4585" y="4892801"/>
            <a:ext cx="2425268" cy="438727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with minor differences allowed by the standard</a:t>
            </a:r>
          </a:p>
          <a:p>
            <a:pPr lvl="1"/>
            <a:r>
              <a:rPr lang="en-US" dirty="0" smtClean="0"/>
              <a:t>Observations not typically sent to IIS</a:t>
            </a:r>
          </a:p>
          <a:p>
            <a:pPr lvl="1"/>
            <a:r>
              <a:rPr lang="en-US" dirty="0" smtClean="0"/>
              <a:t>Segments not defined in standard</a:t>
            </a:r>
          </a:p>
          <a:p>
            <a:pPr lvl="1"/>
            <a:r>
              <a:rPr lang="en-US" dirty="0" smtClean="0"/>
              <a:t>Non IIS data fields with invalid or unrecognized content in them </a:t>
            </a:r>
          </a:p>
          <a:p>
            <a:pPr lvl="1"/>
            <a:r>
              <a:rPr lang="en-US" dirty="0" smtClean="0"/>
              <a:t>Observation at the patient level (coming in HL7 2.8)</a:t>
            </a:r>
          </a:p>
          <a:p>
            <a:r>
              <a:rPr lang="en-US" dirty="0" smtClean="0"/>
              <a:t>Example messages from certified EHR products</a:t>
            </a:r>
          </a:p>
          <a:p>
            <a:pPr lvl="1"/>
            <a:r>
              <a:rPr lang="en-US" dirty="0" smtClean="0"/>
              <a:t>Currently have some example Indian Health Service messages</a:t>
            </a:r>
          </a:p>
          <a:p>
            <a:pPr lvl="1"/>
            <a:r>
              <a:rPr lang="en-US" dirty="0" smtClean="0"/>
              <a:t>Looking to add more in the next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expecting:</a:t>
            </a:r>
          </a:p>
          <a:p>
            <a:pPr lvl="1"/>
            <a:r>
              <a:rPr lang="en-US" dirty="0" smtClean="0"/>
              <a:t>Response time to VXU’s &lt; 3 seconds</a:t>
            </a:r>
          </a:p>
          <a:p>
            <a:pPr lvl="1"/>
            <a:r>
              <a:rPr lang="en-US" dirty="0" smtClean="0"/>
              <a:t>Response time to QBP’s &lt; 5 seconds</a:t>
            </a:r>
          </a:p>
          <a:p>
            <a:pPr lvl="1"/>
            <a:r>
              <a:rPr lang="en-US" dirty="0" smtClean="0"/>
              <a:t>These settings may change later </a:t>
            </a:r>
          </a:p>
          <a:p>
            <a:r>
              <a:rPr lang="en-US" dirty="0" smtClean="0"/>
              <a:t>Not a critical part of testing, however the information is available so it’s included in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Verifies all responses from IIS conform to the CDC Implementation Guide and the HL7 v2.5.1 standard</a:t>
            </a:r>
          </a:p>
          <a:p>
            <a:r>
              <a:rPr lang="en-US" dirty="0" smtClean="0"/>
              <a:t>While the response is read in earlier steps in the test, these previous steps did not test to ensure the messages conformed exactly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9" y="2216151"/>
            <a:ext cx="6524625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557" y="169068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557" y="317238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" y="3697845"/>
            <a:ext cx="11553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Process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system will be available for use in mid-October 2013</a:t>
            </a:r>
          </a:p>
          <a:p>
            <a:r>
              <a:rPr lang="en-US" dirty="0" smtClean="0"/>
              <a:t>Application is written in Java and requires Java Web Sever such as Tomcat to run</a:t>
            </a:r>
          </a:p>
          <a:p>
            <a:r>
              <a:rPr lang="en-US" dirty="0" smtClean="0"/>
              <a:t>More details available here: http://www.openimmunizationsoftware.net/dataQuality/dataQuality.html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Interoperability Status Check Project for 2013</a:t>
            </a:r>
          </a:p>
          <a:p>
            <a:pPr lvl="1"/>
            <a:r>
              <a:rPr lang="en-US" dirty="0" smtClean="0"/>
              <a:t>Majority of IIS included in project</a:t>
            </a:r>
          </a:p>
          <a:p>
            <a:pPr lvl="1"/>
            <a:r>
              <a:rPr lang="en-US" dirty="0" smtClean="0"/>
              <a:t>Showed all supported the CDC Implementation Guide</a:t>
            </a:r>
          </a:p>
          <a:p>
            <a:pPr lvl="1"/>
            <a:r>
              <a:rPr lang="en-US" dirty="0" smtClean="0"/>
              <a:t>However, majority had additional local requirements</a:t>
            </a:r>
          </a:p>
          <a:p>
            <a:r>
              <a:rPr lang="en-US" dirty="0" smtClean="0"/>
              <a:t>IISSB convened HL7 Interface Training for IIS implementers</a:t>
            </a:r>
          </a:p>
          <a:p>
            <a:r>
              <a:rPr lang="en-US" dirty="0" smtClean="0"/>
              <a:t>The results of these projects point to the need for a standardized testing process to verify that an IIS is fully compatible with the CDC Implementation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Immunization Software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Immunization Software (OIS) project is a collaborative group of representatives from several IIS projects and one federal agency to coordinate the development of IIS specific software. </a:t>
            </a:r>
          </a:p>
          <a:p>
            <a:r>
              <a:rPr lang="en-US" dirty="0" smtClean="0"/>
              <a:t>The Data Quality Assurance (DQA) application is used to accept immunization HL7 messages and verify that the data in the message meets minimum requirements.</a:t>
            </a:r>
          </a:p>
          <a:p>
            <a:r>
              <a:rPr lang="en-US" dirty="0" smtClean="0"/>
              <a:t>The DQA Tester is a separate application tasked with testing and verifying that the DQA meets requirements.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standards based test process for the next release of the DQA application:</a:t>
            </a:r>
          </a:p>
          <a:p>
            <a:pPr lvl="1"/>
            <a:r>
              <a:rPr lang="en-US" dirty="0" smtClean="0"/>
              <a:t>Must be documented and clear testing process.</a:t>
            </a:r>
          </a:p>
          <a:p>
            <a:pPr lvl="1"/>
            <a:r>
              <a:rPr lang="en-US" dirty="0" smtClean="0"/>
              <a:t>Must be based on the CDC Implementation Guide, guidance from CDC via IISSB, and other relevant standards</a:t>
            </a:r>
          </a:p>
          <a:p>
            <a:pPr lvl="1"/>
            <a:r>
              <a:rPr lang="en-US" dirty="0" smtClean="0"/>
              <a:t>Must be guided by DQA user community to reflect actual practice</a:t>
            </a:r>
          </a:p>
          <a:p>
            <a:pPr lvl="1"/>
            <a:r>
              <a:rPr lang="en-US" dirty="0" smtClean="0"/>
              <a:t>Must be open source so it can be used by any community member</a:t>
            </a:r>
          </a:p>
          <a:p>
            <a:pPr lvl="1"/>
            <a:r>
              <a:rPr lang="en-US" dirty="0" smtClean="0"/>
              <a:t>Must test for compatibility with the NIST certification that EHR vendors a required to conform to</a:t>
            </a:r>
          </a:p>
        </p:txBody>
      </p:sp>
    </p:spTree>
    <p:extLst>
      <p:ext uri="{BB962C8B-B14F-4D97-AF65-F5344CB8AC3E}">
        <p14:creationId xmlns:p14="http://schemas.microsoft.com/office/powerpoint/2010/main" val="3677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Tests:</a:t>
            </a:r>
          </a:p>
          <a:p>
            <a:pPr lvl="1"/>
            <a:r>
              <a:rPr lang="en-US" dirty="0" smtClean="0"/>
              <a:t>Basic: Accept update from EHR</a:t>
            </a:r>
          </a:p>
          <a:p>
            <a:pPr lvl="1"/>
            <a:r>
              <a:rPr lang="en-US" dirty="0" smtClean="0"/>
              <a:t>Intermediate: Recognize valid codes</a:t>
            </a:r>
          </a:p>
          <a:p>
            <a:pPr lvl="1"/>
            <a:r>
              <a:rPr lang="en-US" dirty="0" smtClean="0"/>
              <a:t>Advanced: Identify quality issues</a:t>
            </a:r>
          </a:p>
          <a:p>
            <a:pPr lvl="1"/>
            <a:r>
              <a:rPr lang="en-US" dirty="0" smtClean="0"/>
              <a:t>Exceptional: Allow for minor differences</a:t>
            </a:r>
          </a:p>
          <a:p>
            <a:r>
              <a:rPr lang="en-US" dirty="0" smtClean="0"/>
              <a:t>Additional Tests:</a:t>
            </a:r>
          </a:p>
          <a:p>
            <a:pPr lvl="1"/>
            <a:r>
              <a:rPr lang="en-US" dirty="0" smtClean="0"/>
              <a:t>Performance: Reply quickly</a:t>
            </a:r>
          </a:p>
          <a:p>
            <a:pPr lvl="1"/>
            <a:r>
              <a:rPr lang="en-US" dirty="0" smtClean="0"/>
              <a:t>Conformance: Respond correctly to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The IIS must support because HL7 or CDC standards require it. </a:t>
            </a:r>
          </a:p>
          <a:p>
            <a:r>
              <a:rPr lang="en-US" dirty="0" smtClean="0"/>
              <a:t>Level 2</a:t>
            </a:r>
            <a:endParaRPr lang="en-US" dirty="0"/>
          </a:p>
          <a:p>
            <a:pPr lvl="1"/>
            <a:r>
              <a:rPr lang="en-US" dirty="0" smtClean="0"/>
              <a:t>The IIS should support because HL7 or CDC standards expect it. </a:t>
            </a:r>
            <a:endParaRPr lang="en-US" dirty="0" smtClean="0"/>
          </a:p>
          <a:p>
            <a:r>
              <a:rPr lang="en-US" dirty="0" smtClean="0"/>
              <a:t>Level 3</a:t>
            </a:r>
            <a:endParaRPr lang="en-US" dirty="0"/>
          </a:p>
          <a:p>
            <a:pPr lvl="1"/>
            <a:r>
              <a:rPr lang="en-US" dirty="0" smtClean="0"/>
              <a:t>The IIS may support because HL7 or CDC standards intend it.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Implementation Guide, release 1.4</a:t>
            </a:r>
          </a:p>
          <a:p>
            <a:r>
              <a:rPr lang="en-US" dirty="0" smtClean="0"/>
              <a:t>HL7 v2.5.1 Standard</a:t>
            </a:r>
          </a:p>
          <a:p>
            <a:r>
              <a:rPr lang="en-US" dirty="0" smtClean="0"/>
              <a:t>Core fields for IIS in 2007</a:t>
            </a:r>
          </a:p>
          <a:p>
            <a:r>
              <a:rPr lang="en-US" dirty="0" smtClean="0"/>
              <a:t>Core fields for IIS for 2014-2017</a:t>
            </a:r>
          </a:p>
          <a:p>
            <a:r>
              <a:rPr lang="en-US" dirty="0" smtClean="0"/>
              <a:t>MIROW 2008: Data Quality Assurance in IIS: Incoming Data</a:t>
            </a:r>
          </a:p>
          <a:p>
            <a:r>
              <a:rPr lang="en-US" dirty="0" smtClean="0"/>
              <a:t>Input from DQA work groups</a:t>
            </a:r>
          </a:p>
        </p:txBody>
      </p:sp>
    </p:spTree>
    <p:extLst>
      <p:ext uri="{BB962C8B-B14F-4D97-AF65-F5344CB8AC3E}">
        <p14:creationId xmlns:p14="http://schemas.microsoft.com/office/powerpoint/2010/main" val="678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54" y="2060020"/>
            <a:ext cx="421957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" y="2060020"/>
            <a:ext cx="604837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7" y="4500008"/>
            <a:ext cx="6400800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557" y="169068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557" y="413067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5754" y="1690688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54" y="2060020"/>
            <a:ext cx="4219575" cy="255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870" y="143299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870" y="254317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5754" y="1690688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0" y="1802326"/>
            <a:ext cx="5334000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0" y="2912505"/>
            <a:ext cx="5943600" cy="1476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70" y="4822784"/>
            <a:ext cx="6048375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7870" y="4453452"/>
            <a:ext cx="17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581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IIS HL7 Interface Testing Process</vt:lpstr>
      <vt:lpstr>Background</vt:lpstr>
      <vt:lpstr>Open Immunization Software Project</vt:lpstr>
      <vt:lpstr>Proposed Solution</vt:lpstr>
      <vt:lpstr>Testing Areas</vt:lpstr>
      <vt:lpstr>Testing Levels</vt:lpstr>
      <vt:lpstr>Standards Being Used</vt:lpstr>
      <vt:lpstr>Basic Testing Example</vt:lpstr>
      <vt:lpstr>Basic Testing Example</vt:lpstr>
      <vt:lpstr>Intermediate Testing Example</vt:lpstr>
      <vt:lpstr>Advanced Testing Example</vt:lpstr>
      <vt:lpstr>Exceptional Testing</vt:lpstr>
      <vt:lpstr>Performance Testing</vt:lpstr>
      <vt:lpstr>Conformance Testing</vt:lpstr>
      <vt:lpstr>Conformance Example</vt:lpstr>
      <vt:lpstr>Testing Process Availability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HL7 Interface Testing Process</dc:title>
  <dc:creator>Nathan Bunker</dc:creator>
  <cp:lastModifiedBy>Nathan Bunker</cp:lastModifiedBy>
  <cp:revision>10</cp:revision>
  <dcterms:created xsi:type="dcterms:W3CDTF">2013-09-09T16:08:10Z</dcterms:created>
  <dcterms:modified xsi:type="dcterms:W3CDTF">2013-09-09T17:03:38Z</dcterms:modified>
</cp:coreProperties>
</file>