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05" r:id="rId3"/>
    <p:sldId id="257" r:id="rId4"/>
    <p:sldId id="258" r:id="rId5"/>
    <p:sldId id="259" r:id="rId6"/>
    <p:sldId id="260" r:id="rId7"/>
    <p:sldId id="261" r:id="rId8"/>
    <p:sldId id="262" r:id="rId9"/>
    <p:sldId id="292" r:id="rId10"/>
    <p:sldId id="293" r:id="rId11"/>
    <p:sldId id="294" r:id="rId12"/>
    <p:sldId id="295" r:id="rId13"/>
    <p:sldId id="296" r:id="rId14"/>
    <p:sldId id="297" r:id="rId15"/>
    <p:sldId id="300" r:id="rId16"/>
    <p:sldId id="298" r:id="rId17"/>
    <p:sldId id="299" r:id="rId18"/>
    <p:sldId id="301" r:id="rId19"/>
    <p:sldId id="302" r:id="rId20"/>
    <p:sldId id="303" r:id="rId21"/>
    <p:sldId id="263" r:id="rId22"/>
    <p:sldId id="264" r:id="rId23"/>
    <p:sldId id="265" r:id="rId24"/>
    <p:sldId id="280" r:id="rId25"/>
    <p:sldId id="268" r:id="rId26"/>
    <p:sldId id="304" r:id="rId27"/>
    <p:sldId id="269" r:id="rId28"/>
    <p:sldId id="270" r:id="rId29"/>
    <p:sldId id="271" r:id="rId30"/>
    <p:sldId id="272" r:id="rId31"/>
    <p:sldId id="274" r:id="rId32"/>
    <p:sldId id="275" r:id="rId33"/>
    <p:sldId id="277" r:id="rId34"/>
    <p:sldId id="278" r:id="rId35"/>
    <p:sldId id="279" r:id="rId36"/>
    <p:sldId id="307" r:id="rId37"/>
    <p:sldId id="310" r:id="rId38"/>
    <p:sldId id="309" r:id="rId39"/>
    <p:sldId id="308" r:id="rId40"/>
    <p:sldId id="281" r:id="rId41"/>
    <p:sldId id="283" r:id="rId42"/>
    <p:sldId id="285" r:id="rId43"/>
    <p:sldId id="287" r:id="rId44"/>
    <p:sldId id="288" r:id="rId45"/>
    <p:sldId id="289" r:id="rId46"/>
    <p:sldId id="290" r:id="rId47"/>
    <p:sldId id="291" r:id="rId48"/>
    <p:sldId id="306" r:id="rId49"/>
    <p:sldId id="311" r:id="rId50"/>
    <p:sldId id="312" r:id="rId51"/>
    <p:sldId id="320" r:id="rId52"/>
    <p:sldId id="321" r:id="rId53"/>
    <p:sldId id="322" r:id="rId54"/>
    <p:sldId id="313" r:id="rId55"/>
    <p:sldId id="323" r:id="rId56"/>
    <p:sldId id="324" r:id="rId57"/>
    <p:sldId id="325" r:id="rId58"/>
    <p:sldId id="314" r:id="rId59"/>
    <p:sldId id="315" r:id="rId60"/>
    <p:sldId id="316" r:id="rId61"/>
    <p:sldId id="317" r:id="rId62"/>
    <p:sldId id="318"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0143C8BF-2A09-4790-B85A-FD431B6CC2E1}">
          <p14:sldIdLst>
            <p14:sldId id="256"/>
            <p14:sldId id="305"/>
            <p14:sldId id="257"/>
            <p14:sldId id="258"/>
            <p14:sldId id="259"/>
            <p14:sldId id="260"/>
            <p14:sldId id="261"/>
            <p14:sldId id="262"/>
            <p14:sldId id="292"/>
            <p14:sldId id="293"/>
            <p14:sldId id="294"/>
            <p14:sldId id="295"/>
            <p14:sldId id="296"/>
            <p14:sldId id="297"/>
            <p14:sldId id="300"/>
            <p14:sldId id="298"/>
            <p14:sldId id="299"/>
            <p14:sldId id="301"/>
            <p14:sldId id="302"/>
            <p14:sldId id="303"/>
            <p14:sldId id="263"/>
            <p14:sldId id="264"/>
            <p14:sldId id="265"/>
            <p14:sldId id="280"/>
            <p14:sldId id="268"/>
            <p14:sldId id="304"/>
            <p14:sldId id="269"/>
            <p14:sldId id="270"/>
            <p14:sldId id="271"/>
            <p14:sldId id="272"/>
            <p14:sldId id="274"/>
            <p14:sldId id="275"/>
            <p14:sldId id="277"/>
            <p14:sldId id="278"/>
            <p14:sldId id="279"/>
          </p14:sldIdLst>
        </p14:section>
        <p14:section name="Part 2" id="{B99C484C-8A83-4B84-9BAA-3B895D46DAEE}">
          <p14:sldIdLst>
            <p14:sldId id="307"/>
            <p14:sldId id="310"/>
            <p14:sldId id="309"/>
            <p14:sldId id="308"/>
            <p14:sldId id="281"/>
            <p14:sldId id="283"/>
            <p14:sldId id="285"/>
            <p14:sldId id="287"/>
            <p14:sldId id="288"/>
            <p14:sldId id="289"/>
            <p14:sldId id="290"/>
            <p14:sldId id="291"/>
            <p14:sldId id="306"/>
            <p14:sldId id="311"/>
            <p14:sldId id="312"/>
            <p14:sldId id="320"/>
            <p14:sldId id="321"/>
            <p14:sldId id="322"/>
            <p14:sldId id="313"/>
            <p14:sldId id="323"/>
            <p14:sldId id="324"/>
            <p14:sldId id="325"/>
            <p14:sldId id="314"/>
            <p14:sldId id="315"/>
            <p14:sldId id="316"/>
            <p14:sldId id="317"/>
            <p14:sldId id="318"/>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8AB3C-1414-49A6-BB53-ABD0997E7ED5}" type="datetimeFigureOut">
              <a:rPr lang="en-US" smtClean="0"/>
              <a:t>4/10/2013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7A62D-707D-4B6C-B0EB-836D3BBBC2D1}" type="slidenum">
              <a:rPr lang="en-US" smtClean="0"/>
              <a:t>‹#›</a:t>
            </a:fld>
            <a:endParaRPr lang="en-US"/>
          </a:p>
        </p:txBody>
      </p:sp>
    </p:spTree>
    <p:extLst>
      <p:ext uri="{BB962C8B-B14F-4D97-AF65-F5344CB8AC3E}">
        <p14:creationId xmlns:p14="http://schemas.microsoft.com/office/powerpoint/2010/main" val="3741569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800"/>
          </a:xfrm>
        </p:spPr>
        <p:txBody>
          <a:bodyPr/>
          <a:lstStyle/>
          <a:p>
            <a:endParaRPr lang="en-US"/>
          </a:p>
        </p:txBody>
      </p:sp>
    </p:spTree>
    <p:extLst>
      <p:ext uri="{BB962C8B-B14F-4D97-AF65-F5344CB8AC3E}">
        <p14:creationId xmlns:p14="http://schemas.microsoft.com/office/powerpoint/2010/main" val="380927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6D9769-981C-4184-81FB-7255315DC68E}"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370291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9769-981C-4184-81FB-7255315DC68E}"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353059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9769-981C-4184-81FB-7255315DC68E}"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362529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D9769-981C-4184-81FB-7255315DC68E}"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196027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D9769-981C-4184-81FB-7255315DC68E}"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95523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6D9769-981C-4184-81FB-7255315DC68E}"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2160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D9769-981C-4184-81FB-7255315DC68E}" type="datetimeFigureOut">
              <a:rPr lang="en-US" smtClean="0"/>
              <a:t>4/10/2013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349489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6D9769-981C-4184-81FB-7255315DC68E}" type="datetimeFigureOut">
              <a:rPr lang="en-US" smtClean="0"/>
              <a:t>4/10/2013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264272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D9769-981C-4184-81FB-7255315DC68E}" type="datetimeFigureOut">
              <a:rPr lang="en-US" smtClean="0"/>
              <a:t>4/10/2013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164626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D9769-981C-4184-81FB-7255315DC68E}"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27423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D9769-981C-4184-81FB-7255315DC68E}"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642D8-D02D-4BE3-BE44-B0F83339670F}" type="slidenum">
              <a:rPr lang="en-US" smtClean="0"/>
              <a:t>‹#›</a:t>
            </a:fld>
            <a:endParaRPr lang="en-US"/>
          </a:p>
        </p:txBody>
      </p:sp>
    </p:spTree>
    <p:extLst>
      <p:ext uri="{BB962C8B-B14F-4D97-AF65-F5344CB8AC3E}">
        <p14:creationId xmlns:p14="http://schemas.microsoft.com/office/powerpoint/2010/main" val="4245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D9769-981C-4184-81FB-7255315DC68E}" type="datetimeFigureOut">
              <a:rPr lang="en-US" smtClean="0"/>
              <a:t>4/10/2013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642D8-D02D-4BE3-BE44-B0F83339670F}" type="slidenum">
              <a:rPr lang="en-US" smtClean="0"/>
              <a:t>‹#›</a:t>
            </a:fld>
            <a:endParaRPr lang="en-US"/>
          </a:p>
        </p:txBody>
      </p:sp>
    </p:spTree>
    <p:extLst>
      <p:ext uri="{BB962C8B-B14F-4D97-AF65-F5344CB8AC3E}">
        <p14:creationId xmlns:p14="http://schemas.microsoft.com/office/powerpoint/2010/main" val="380545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dc.gov/vaccines/programs/iis/technical-guidance/index.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HL7 Training for</a:t>
            </a:r>
            <a:br>
              <a:rPr lang="en-US" dirty="0" smtClean="0"/>
            </a:br>
            <a:r>
              <a:rPr lang="en-US" dirty="0" smtClean="0"/>
              <a:t>Immunization Information</a:t>
            </a:r>
            <a:br>
              <a:rPr lang="en-US" dirty="0" smtClean="0"/>
            </a:br>
            <a:r>
              <a:rPr lang="en-US" dirty="0" smtClean="0"/>
              <a:t>System Interface Specialists</a:t>
            </a:r>
            <a:endParaRPr lang="en-US" dirty="0"/>
          </a:p>
        </p:txBody>
      </p:sp>
      <p:sp>
        <p:nvSpPr>
          <p:cNvPr id="3" name="Subtitle 2"/>
          <p:cNvSpPr>
            <a:spLocks noGrp="1"/>
          </p:cNvSpPr>
          <p:nvPr>
            <p:ph type="subTitle" idx="1"/>
          </p:nvPr>
        </p:nvSpPr>
        <p:spPr/>
        <p:txBody>
          <a:bodyPr/>
          <a:lstStyle/>
          <a:p>
            <a:r>
              <a:rPr lang="en-US" dirty="0" smtClean="0"/>
              <a:t>Chicago Illinois – April 2013</a:t>
            </a:r>
            <a:endParaRPr lang="en-US" dirty="0"/>
          </a:p>
        </p:txBody>
      </p:sp>
    </p:spTree>
    <p:extLst>
      <p:ext uri="{BB962C8B-B14F-4D97-AF65-F5344CB8AC3E}">
        <p14:creationId xmlns:p14="http://schemas.microsoft.com/office/powerpoint/2010/main" val="156694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3962" y="-85725"/>
            <a:ext cx="9744075" cy="7029450"/>
          </a:xfrm>
          <a:prstGeom prst="rect">
            <a:avLst/>
          </a:prstGeom>
        </p:spPr>
      </p:pic>
    </p:spTree>
    <p:extLst>
      <p:ext uri="{BB962C8B-B14F-4D97-AF65-F5344CB8AC3E}">
        <p14:creationId xmlns:p14="http://schemas.microsoft.com/office/powerpoint/2010/main" val="2501202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85725"/>
            <a:ext cx="9744075" cy="7029450"/>
          </a:xfrm>
          <a:prstGeom prst="rect">
            <a:avLst/>
          </a:prstGeom>
        </p:spPr>
      </p:pic>
    </p:spTree>
    <p:extLst>
      <p:ext uri="{BB962C8B-B14F-4D97-AF65-F5344CB8AC3E}">
        <p14:creationId xmlns:p14="http://schemas.microsoft.com/office/powerpoint/2010/main" val="244431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2193608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1544133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107626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4554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86777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493042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3915177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461962"/>
            <a:ext cx="9744075" cy="5934075"/>
          </a:xfrm>
          <a:prstGeom prst="rect">
            <a:avLst/>
          </a:prstGeom>
        </p:spPr>
      </p:pic>
    </p:spTree>
    <p:extLst>
      <p:ext uri="{BB962C8B-B14F-4D97-AF65-F5344CB8AC3E}">
        <p14:creationId xmlns:p14="http://schemas.microsoft.com/office/powerpoint/2010/main" val="1153755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IIS Standards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27223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85725"/>
            <a:ext cx="13011150" cy="7029450"/>
          </a:xfrm>
          <a:prstGeom prst="rect">
            <a:avLst/>
          </a:prstGeom>
        </p:spPr>
      </p:pic>
    </p:spTree>
    <p:extLst>
      <p:ext uri="{BB962C8B-B14F-4D97-AF65-F5344CB8AC3E}">
        <p14:creationId xmlns:p14="http://schemas.microsoft.com/office/powerpoint/2010/main" val="3505244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Use and NIST Certification</a:t>
            </a:r>
            <a:endParaRPr lang="en-US" dirty="0"/>
          </a:p>
        </p:txBody>
      </p:sp>
      <p:sp>
        <p:nvSpPr>
          <p:cNvPr id="3" name="Content Placeholder 2"/>
          <p:cNvSpPr>
            <a:spLocks noGrp="1"/>
          </p:cNvSpPr>
          <p:nvPr>
            <p:ph idx="1"/>
          </p:nvPr>
        </p:nvSpPr>
        <p:spPr/>
        <p:txBody>
          <a:bodyPr>
            <a:normAutofit fontScale="92500"/>
          </a:bodyPr>
          <a:lstStyle/>
          <a:p>
            <a:r>
              <a:rPr lang="en-US" dirty="0" smtClean="0"/>
              <a:t>Meaningful Use Regulation</a:t>
            </a:r>
          </a:p>
          <a:p>
            <a:pPr lvl="1"/>
            <a:r>
              <a:rPr lang="en-US" dirty="0" smtClean="0"/>
              <a:t>Program to pay providers who purchase and implement an Electronic Health Record (EHR) system</a:t>
            </a:r>
          </a:p>
          <a:p>
            <a:pPr lvl="1"/>
            <a:r>
              <a:rPr lang="en-US" dirty="0" smtClean="0"/>
              <a:t>Provider must not only purchase the EHR but must demonstrate that the software was put to use in a meaningful way</a:t>
            </a:r>
          </a:p>
          <a:p>
            <a:pPr lvl="1"/>
            <a:r>
              <a:rPr lang="en-US" dirty="0" smtClean="0"/>
              <a:t>Submitting immunization records to a local IIS was identified as a core use of an EHR and in MU version 2 providers will have to demonstrate regular submission to their local IIS</a:t>
            </a:r>
          </a:p>
          <a:p>
            <a:r>
              <a:rPr lang="en-US" dirty="0" smtClean="0"/>
              <a:t>NIST Certification</a:t>
            </a:r>
          </a:p>
          <a:p>
            <a:pPr lvl="1"/>
            <a:r>
              <a:rPr lang="en-US" dirty="0" smtClean="0"/>
              <a:t>Providers must purchase an EHR that has been certified to meet MU standards.</a:t>
            </a:r>
          </a:p>
          <a:p>
            <a:pPr lvl="1"/>
            <a:r>
              <a:rPr lang="en-US" dirty="0" smtClean="0"/>
              <a:t>NIST is responsible for creating the test or process for EHR systems to be certified</a:t>
            </a:r>
            <a:endParaRPr lang="en-US" dirty="0"/>
          </a:p>
        </p:txBody>
      </p:sp>
    </p:spTree>
    <p:extLst>
      <p:ext uri="{BB962C8B-B14F-4D97-AF65-F5344CB8AC3E}">
        <p14:creationId xmlns:p14="http://schemas.microsoft.com/office/powerpoint/2010/main" val="67852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Certification</a:t>
            </a:r>
            <a:endParaRPr lang="en-US" dirty="0"/>
          </a:p>
        </p:txBody>
      </p:sp>
      <p:sp>
        <p:nvSpPr>
          <p:cNvPr id="3" name="Content Placeholder 2"/>
          <p:cNvSpPr>
            <a:spLocks noGrp="1"/>
          </p:cNvSpPr>
          <p:nvPr>
            <p:ph idx="1"/>
          </p:nvPr>
        </p:nvSpPr>
        <p:spPr/>
        <p:txBody>
          <a:bodyPr/>
          <a:lstStyle/>
          <a:p>
            <a:r>
              <a:rPr lang="en-US" dirty="0" smtClean="0"/>
              <a:t>NIST Certification Process was developed</a:t>
            </a:r>
          </a:p>
          <a:p>
            <a:pPr lvl="1"/>
            <a:r>
              <a:rPr lang="en-US" dirty="0" smtClean="0"/>
              <a:t>CDC Implementation Guide version 1.4 was identified by Meaningful Use version 2 to define the standard for EHR submission to IIS</a:t>
            </a:r>
          </a:p>
          <a:p>
            <a:pPr lvl="1"/>
            <a:r>
              <a:rPr lang="en-US" dirty="0" smtClean="0"/>
              <a:t>Rob Savage and Nathan Bunker worked directly with the NIST team as they developed NIST certification process</a:t>
            </a:r>
          </a:p>
          <a:p>
            <a:r>
              <a:rPr lang="en-US" dirty="0" smtClean="0"/>
              <a:t>NIST Certification greatly improved</a:t>
            </a:r>
          </a:p>
          <a:p>
            <a:pPr lvl="1"/>
            <a:r>
              <a:rPr lang="en-US" dirty="0" smtClean="0"/>
              <a:t>NIST certification for MU stage 1 was minimal and based only off the HL7 international standards</a:t>
            </a:r>
          </a:p>
          <a:p>
            <a:pPr lvl="1"/>
            <a:r>
              <a:rPr lang="en-US" dirty="0" smtClean="0"/>
              <a:t>NIST certification for MU stage 2 is greatly improved and requires EHR systems to support standard US vaccine programs</a:t>
            </a:r>
          </a:p>
          <a:p>
            <a:pPr lvl="1"/>
            <a:endParaRPr lang="en-US" dirty="0"/>
          </a:p>
        </p:txBody>
      </p:sp>
    </p:spTree>
    <p:extLst>
      <p:ext uri="{BB962C8B-B14F-4D97-AF65-F5344CB8AC3E}">
        <p14:creationId xmlns:p14="http://schemas.microsoft.com/office/powerpoint/2010/main" val="4058192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Expert Panel (TLEP)	</a:t>
            </a:r>
            <a:endParaRPr lang="en-US" dirty="0"/>
          </a:p>
        </p:txBody>
      </p:sp>
      <p:sp>
        <p:nvSpPr>
          <p:cNvPr id="3" name="Content Placeholder 2"/>
          <p:cNvSpPr>
            <a:spLocks noGrp="1"/>
          </p:cNvSpPr>
          <p:nvPr>
            <p:ph idx="1"/>
          </p:nvPr>
        </p:nvSpPr>
        <p:spPr/>
        <p:txBody>
          <a:bodyPr/>
          <a:lstStyle/>
          <a:p>
            <a:r>
              <a:rPr lang="en-US" dirty="0" smtClean="0"/>
              <a:t>Convened in 2011 to decide on a common transport method</a:t>
            </a:r>
          </a:p>
          <a:p>
            <a:r>
              <a:rPr lang="en-US" dirty="0" smtClean="0"/>
              <a:t>Four technologies considered</a:t>
            </a:r>
          </a:p>
          <a:p>
            <a:pPr lvl="1"/>
            <a:r>
              <a:rPr lang="en-US" dirty="0" smtClean="0"/>
              <a:t>HTTPS POST</a:t>
            </a:r>
          </a:p>
          <a:p>
            <a:pPr lvl="1"/>
            <a:r>
              <a:rPr lang="en-US" dirty="0" smtClean="0"/>
              <a:t>PHIN-MS</a:t>
            </a:r>
          </a:p>
          <a:p>
            <a:pPr lvl="1"/>
            <a:r>
              <a:rPr lang="en-US" dirty="0" smtClean="0"/>
              <a:t>Web Services</a:t>
            </a:r>
          </a:p>
          <a:p>
            <a:pPr lvl="1"/>
            <a:r>
              <a:rPr lang="en-US" dirty="0" smtClean="0"/>
              <a:t>Direct</a:t>
            </a:r>
          </a:p>
          <a:p>
            <a:r>
              <a:rPr lang="en-US" dirty="0" smtClean="0"/>
              <a:t>Web Services </a:t>
            </a:r>
            <a:r>
              <a:rPr lang="en-US" dirty="0" err="1" smtClean="0"/>
              <a:t>choosen</a:t>
            </a:r>
            <a:endParaRPr lang="en-US" dirty="0"/>
          </a:p>
          <a:p>
            <a:endParaRPr lang="en-US" dirty="0"/>
          </a:p>
        </p:txBody>
      </p:sp>
    </p:spTree>
    <p:extLst>
      <p:ext uri="{BB962C8B-B14F-4D97-AF65-F5344CB8AC3E}">
        <p14:creationId xmlns:p14="http://schemas.microsoft.com/office/powerpoint/2010/main" val="1910953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Standards Currently Used by IIS</a:t>
            </a:r>
            <a:endParaRPr lang="en-US" dirty="0"/>
          </a:p>
        </p:txBody>
      </p:sp>
      <p:sp>
        <p:nvSpPr>
          <p:cNvPr id="3" name="Content Placeholder 2"/>
          <p:cNvSpPr>
            <a:spLocks noGrp="1"/>
          </p:cNvSpPr>
          <p:nvPr>
            <p:ph idx="1"/>
          </p:nvPr>
        </p:nvSpPr>
        <p:spPr/>
        <p:txBody>
          <a:bodyPr/>
          <a:lstStyle/>
          <a:p>
            <a:r>
              <a:rPr lang="en-US" dirty="0" smtClean="0"/>
              <a:t>SFTP/FTPS</a:t>
            </a:r>
            <a:endParaRPr lang="en-US" dirty="0"/>
          </a:p>
          <a:p>
            <a:r>
              <a:rPr lang="en-US" dirty="0" smtClean="0"/>
              <a:t>Manual upload of HL7 file directly into IIS</a:t>
            </a:r>
          </a:p>
          <a:p>
            <a:r>
              <a:rPr lang="en-US" dirty="0" smtClean="0"/>
              <a:t>HTTPS Post</a:t>
            </a:r>
          </a:p>
          <a:p>
            <a:r>
              <a:rPr lang="en-US" dirty="0" smtClean="0"/>
              <a:t>Web Services</a:t>
            </a:r>
          </a:p>
          <a:p>
            <a:r>
              <a:rPr lang="en-US" dirty="0" smtClean="0"/>
              <a:t>PHIN-MS</a:t>
            </a:r>
          </a:p>
          <a:p>
            <a:endParaRPr lang="en-US" dirty="0"/>
          </a:p>
        </p:txBody>
      </p:sp>
    </p:spTree>
    <p:extLst>
      <p:ext uri="{BB962C8B-B14F-4D97-AF65-F5344CB8AC3E}">
        <p14:creationId xmlns:p14="http://schemas.microsoft.com/office/powerpoint/2010/main" val="3017951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standards you may hear about</a:t>
            </a:r>
            <a:endParaRPr lang="en-US" dirty="0"/>
          </a:p>
        </p:txBody>
      </p:sp>
      <p:sp>
        <p:nvSpPr>
          <p:cNvPr id="3" name="Content Placeholder 2"/>
          <p:cNvSpPr>
            <a:spLocks noGrp="1"/>
          </p:cNvSpPr>
          <p:nvPr>
            <p:ph idx="1"/>
          </p:nvPr>
        </p:nvSpPr>
        <p:spPr/>
        <p:txBody>
          <a:bodyPr/>
          <a:lstStyle/>
          <a:p>
            <a:r>
              <a:rPr lang="en-US" dirty="0" smtClean="0"/>
              <a:t>HL7 </a:t>
            </a:r>
            <a:r>
              <a:rPr lang="en-US" dirty="0" smtClean="0"/>
              <a:t>v3 – Standard built off a universal model for health care data</a:t>
            </a:r>
            <a:endParaRPr lang="en-US" dirty="0" smtClean="0"/>
          </a:p>
          <a:p>
            <a:r>
              <a:rPr lang="en-US" dirty="0" smtClean="0"/>
              <a:t>HL7 </a:t>
            </a:r>
            <a:r>
              <a:rPr lang="en-US" dirty="0" smtClean="0"/>
              <a:t>FHIR – New standard being developed, definitely on the frontier</a:t>
            </a:r>
            <a:endParaRPr lang="en-US" dirty="0" smtClean="0"/>
          </a:p>
          <a:p>
            <a:r>
              <a:rPr lang="en-US" dirty="0" smtClean="0"/>
              <a:t>IHE </a:t>
            </a:r>
            <a:r>
              <a:rPr lang="en-US" dirty="0" smtClean="0"/>
              <a:t>– Integrating the Health Care Enterprise</a:t>
            </a:r>
            <a:endParaRPr lang="en-US" dirty="0" smtClean="0"/>
          </a:p>
          <a:p>
            <a:r>
              <a:rPr lang="en-US" dirty="0"/>
              <a:t>LOINC </a:t>
            </a:r>
            <a:r>
              <a:rPr lang="en-US" dirty="0" smtClean="0"/>
              <a:t>– codes for </a:t>
            </a:r>
            <a:r>
              <a:rPr lang="en-US" dirty="0"/>
              <a:t>identifying medical laboratory </a:t>
            </a:r>
            <a:r>
              <a:rPr lang="en-US" dirty="0" smtClean="0"/>
              <a:t>observations </a:t>
            </a:r>
            <a:endParaRPr lang="en-US" dirty="0" smtClean="0"/>
          </a:p>
          <a:p>
            <a:r>
              <a:rPr lang="en-US" dirty="0" smtClean="0"/>
              <a:t>SNOMED – standard for codifying medical terms</a:t>
            </a:r>
            <a:endParaRPr lang="en-US" dirty="0"/>
          </a:p>
        </p:txBody>
      </p:sp>
    </p:spTree>
    <p:extLst>
      <p:ext uri="{BB962C8B-B14F-4D97-AF65-F5344CB8AC3E}">
        <p14:creationId xmlns:p14="http://schemas.microsoft.com/office/powerpoint/2010/main" val="210515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Diving into HL7 v2 Messages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23605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 for an HL7 Message</a:t>
            </a:r>
            <a:endParaRPr lang="en-US" dirty="0"/>
          </a:p>
        </p:txBody>
      </p:sp>
      <p:sp>
        <p:nvSpPr>
          <p:cNvPr id="3" name="Content Placeholder 2"/>
          <p:cNvSpPr>
            <a:spLocks noGrp="1"/>
          </p:cNvSpPr>
          <p:nvPr>
            <p:ph idx="1"/>
          </p:nvPr>
        </p:nvSpPr>
        <p:spPr/>
        <p:txBody>
          <a:bodyPr/>
          <a:lstStyle/>
          <a:p>
            <a:r>
              <a:rPr lang="en-US" dirty="0" smtClean="0"/>
              <a:t>Remember:</a:t>
            </a:r>
          </a:p>
          <a:p>
            <a:pPr lvl="1"/>
            <a:r>
              <a:rPr lang="en-US" dirty="0" smtClean="0"/>
              <a:t>HL7 was designed before the common use of HTML, XML and other modern data formats</a:t>
            </a:r>
          </a:p>
          <a:p>
            <a:r>
              <a:rPr lang="en-US" dirty="0" smtClean="0"/>
              <a:t>Example Data</a:t>
            </a:r>
            <a:endParaRPr lang="en-US" dirty="0" smtClean="0"/>
          </a:p>
          <a:p>
            <a:pPr lvl="1"/>
            <a:r>
              <a:rPr lang="en-US" dirty="0" smtClean="0"/>
              <a:t>Mickey Mouse born 11/03/2001</a:t>
            </a:r>
          </a:p>
          <a:p>
            <a:pPr lvl="1"/>
            <a:r>
              <a:rPr lang="en-US" dirty="0" smtClean="0"/>
              <a:t>Assigned 101 as a medical record number by EHR</a:t>
            </a:r>
          </a:p>
          <a:p>
            <a:pPr lvl="1"/>
            <a:r>
              <a:rPr lang="en-US" dirty="0" smtClean="0"/>
              <a:t>Lives at 123 Main Street, Anaheim, CA 92189</a:t>
            </a:r>
          </a:p>
          <a:p>
            <a:pPr lvl="1"/>
            <a:r>
              <a:rPr lang="en-US" dirty="0" smtClean="0"/>
              <a:t>Has two vaccinations on his record:</a:t>
            </a:r>
          </a:p>
          <a:p>
            <a:pPr lvl="2"/>
            <a:r>
              <a:rPr lang="en-US" dirty="0" smtClean="0"/>
              <a:t>MMR given 04/10/2013</a:t>
            </a:r>
          </a:p>
          <a:p>
            <a:pPr lvl="2"/>
            <a:r>
              <a:rPr lang="en-US" dirty="0" err="1" smtClean="0"/>
              <a:t>Hep</a:t>
            </a:r>
            <a:r>
              <a:rPr lang="en-US" dirty="0" smtClean="0"/>
              <a:t> B given 11/03/20001</a:t>
            </a:r>
          </a:p>
          <a:p>
            <a:pPr lvl="1"/>
            <a:endParaRPr lang="en-US" dirty="0"/>
          </a:p>
        </p:txBody>
      </p:sp>
    </p:spTree>
    <p:extLst>
      <p:ext uri="{BB962C8B-B14F-4D97-AF65-F5344CB8AC3E}">
        <p14:creationId xmlns:p14="http://schemas.microsoft.com/office/powerpoint/2010/main" val="1978270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Evolution of HL7 Standard</a:t>
            </a:r>
            <a:endParaRPr lang="en-US" dirty="0"/>
          </a:p>
        </p:txBody>
      </p:sp>
      <p:sp>
        <p:nvSpPr>
          <p:cNvPr id="3" name="Content Placeholder 2"/>
          <p:cNvSpPr>
            <a:spLocks noGrp="1"/>
          </p:cNvSpPr>
          <p:nvPr>
            <p:ph idx="1"/>
          </p:nvPr>
        </p:nvSpPr>
        <p:spPr>
          <a:xfrm>
            <a:off x="838200" y="1812373"/>
            <a:ext cx="10515600" cy="4351338"/>
          </a:xfrm>
        </p:spPr>
        <p:txBody>
          <a:bodyPr>
            <a:normAutofit/>
          </a:bodyPr>
          <a:lstStyle/>
          <a:p>
            <a:r>
              <a:rPr lang="en-US" dirty="0" smtClean="0"/>
              <a:t>Change #1: Use | to separate data fields</a:t>
            </a:r>
            <a:endParaRPr lang="en-US" dirty="0"/>
          </a:p>
          <a:p>
            <a:pPr marL="0" indent="0">
              <a:buNone/>
            </a:pPr>
            <a:r>
              <a:rPr lang="en-US" sz="2000" dirty="0" smtClean="0">
                <a:latin typeface="Courier New" panose="02070309020205020404" pitchFamily="49" charset="0"/>
                <a:cs typeface="Courier New" panose="02070309020205020404" pitchFamily="49" charset="0"/>
              </a:rPr>
              <a:t>101</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Mouse, Mickey</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11/03/2001</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123 E Main St, Anaheim, CA 92189</a:t>
            </a:r>
            <a:r>
              <a:rPr lang="en-US" sz="2000" b="1"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04/10/2013</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MMR, CVX 03</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11/03/2011</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Hep B, CVX 08</a:t>
            </a:r>
            <a:r>
              <a:rPr lang="en-US" sz="2000" b="1" dirty="0" smtClean="0">
                <a:solidFill>
                  <a:srgbClr val="FF0000"/>
                </a:solidFill>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r>
              <a:rPr lang="en-US" dirty="0" smtClean="0"/>
              <a:t>Change #2: Encode dates using a simple format: YYYYMMDD</a:t>
            </a:r>
          </a:p>
          <a:p>
            <a:pPr marL="0" indent="0">
              <a:buNone/>
            </a:pPr>
            <a:r>
              <a:rPr lang="en-US" sz="2000" dirty="0">
                <a:latin typeface="Courier New" panose="02070309020205020404" pitchFamily="49" charset="0"/>
                <a:cs typeface="Courier New" panose="02070309020205020404" pitchFamily="49" charset="0"/>
              </a:rPr>
              <a:t>101|Mouse, </a:t>
            </a:r>
            <a:r>
              <a:rPr lang="en-US" sz="2000" dirty="0" smtClean="0">
                <a:latin typeface="Courier New" panose="02070309020205020404" pitchFamily="49" charset="0"/>
                <a:cs typeface="Courier New" panose="02070309020205020404" pitchFamily="49" charset="0"/>
              </a:rPr>
              <a:t>Mickey|</a:t>
            </a:r>
            <a:r>
              <a:rPr lang="en-US" sz="2000" b="1" dirty="0" smtClean="0">
                <a:solidFill>
                  <a:srgbClr val="FF0000"/>
                </a:solidFill>
                <a:latin typeface="Courier New" panose="02070309020205020404" pitchFamily="49" charset="0"/>
                <a:cs typeface="Courier New" panose="02070309020205020404" pitchFamily="49" charset="0"/>
              </a:rPr>
              <a:t>20010311</a:t>
            </a:r>
            <a:r>
              <a:rPr lang="en-US" sz="2000" dirty="0" smtClean="0">
                <a:latin typeface="Courier New" panose="02070309020205020404" pitchFamily="49" charset="0"/>
                <a:cs typeface="Courier New" panose="02070309020205020404" pitchFamily="49" charset="0"/>
              </a:rPr>
              <a:t>|123 </a:t>
            </a:r>
            <a:r>
              <a:rPr lang="en-US" sz="2000" dirty="0">
                <a:latin typeface="Courier New" panose="02070309020205020404" pitchFamily="49" charset="0"/>
                <a:cs typeface="Courier New" panose="02070309020205020404" pitchFamily="49" charset="0"/>
              </a:rPr>
              <a:t>E Main St, Anaheim, CA </a:t>
            </a:r>
            <a:r>
              <a:rPr lang="en-US" sz="2000" dirty="0" smtClean="0">
                <a:latin typeface="Courier New" panose="02070309020205020404" pitchFamily="49" charset="0"/>
                <a:cs typeface="Courier New" panose="02070309020205020404" pitchFamily="49" charset="0"/>
              </a:rPr>
              <a:t>92189</a:t>
            </a:r>
            <a:r>
              <a:rPr lang="en-US" sz="2000"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20130410</a:t>
            </a:r>
            <a:r>
              <a:rPr lang="en-US" sz="2000" dirty="0" smtClean="0">
                <a:latin typeface="Courier New" panose="02070309020205020404" pitchFamily="49" charset="0"/>
                <a:cs typeface="Courier New" panose="02070309020205020404" pitchFamily="49" charset="0"/>
              </a:rPr>
              <a:t>|MMR</a:t>
            </a:r>
            <a:r>
              <a:rPr lang="en-US" sz="2000" dirty="0">
                <a:latin typeface="Courier New" panose="02070309020205020404" pitchFamily="49" charset="0"/>
                <a:cs typeface="Courier New" panose="02070309020205020404" pitchFamily="49" charset="0"/>
              </a:rPr>
              <a:t>, CVX </a:t>
            </a:r>
            <a:r>
              <a:rPr lang="en-US" sz="2000" dirty="0" smtClean="0">
                <a:latin typeface="Courier New" panose="02070309020205020404" pitchFamily="49" charset="0"/>
                <a:cs typeface="Courier New" panose="02070309020205020404" pitchFamily="49" charset="0"/>
              </a:rPr>
              <a:t>03|</a:t>
            </a:r>
            <a:r>
              <a:rPr lang="en-US" sz="2000" b="1" dirty="0" smtClean="0">
                <a:solidFill>
                  <a:srgbClr val="FF0000"/>
                </a:solidFill>
                <a:latin typeface="Courier New" panose="02070309020205020404" pitchFamily="49" charset="0"/>
                <a:cs typeface="Courier New" panose="02070309020205020404" pitchFamily="49" charset="0"/>
              </a:rPr>
              <a:t>20111103</a:t>
            </a:r>
            <a:r>
              <a:rPr lang="en-US" sz="2000" dirty="0" smtClean="0">
                <a:latin typeface="Courier New" panose="02070309020205020404" pitchFamily="49" charset="0"/>
                <a:cs typeface="Courier New" panose="02070309020205020404" pitchFamily="49" charset="0"/>
              </a:rPr>
              <a:t>|Hep </a:t>
            </a:r>
            <a:r>
              <a:rPr lang="en-US" sz="2000" dirty="0">
                <a:latin typeface="Courier New" panose="02070309020205020404" pitchFamily="49" charset="0"/>
                <a:cs typeface="Courier New" panose="02070309020205020404" pitchFamily="49" charset="0"/>
              </a:rPr>
              <a:t>B, CVX </a:t>
            </a:r>
            <a:r>
              <a:rPr lang="en-US" sz="2000" dirty="0" smtClean="0">
                <a:latin typeface="Courier New" panose="02070309020205020404" pitchFamily="49" charset="0"/>
                <a:cs typeface="Courier New" panose="02070309020205020404" pitchFamily="49" charset="0"/>
              </a:rPr>
              <a:t>08|</a:t>
            </a:r>
            <a:endParaRPr lang="en-US" sz="2000" dirty="0">
              <a:latin typeface="Courier New" panose="02070309020205020404" pitchFamily="49" charset="0"/>
              <a:cs typeface="Courier New" panose="02070309020205020404" pitchFamily="49" charset="0"/>
            </a:endParaRPr>
          </a:p>
          <a:p>
            <a:r>
              <a:rPr lang="en-US" dirty="0" smtClean="0"/>
              <a:t>Change #3: Group similar fields into data types, separate with ^</a:t>
            </a:r>
            <a:endParaRPr lang="en-US" sz="2000" dirty="0"/>
          </a:p>
          <a:p>
            <a:pPr marL="0" indent="0">
              <a:buNone/>
            </a:pPr>
            <a:endParaRPr lang="en-US" sz="2000" dirty="0"/>
          </a:p>
          <a:p>
            <a:pPr marL="0" indent="0">
              <a:buNone/>
            </a:pPr>
            <a:r>
              <a:rPr lang="en-US" sz="2000" dirty="0" smtClean="0">
                <a:latin typeface="Courier New" panose="02070309020205020404" pitchFamily="49" charset="0"/>
                <a:cs typeface="Courier New" panose="02070309020205020404" pitchFamily="49" charset="0"/>
              </a:rPr>
              <a:t>101|Mouse</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Mickey|20011030|123 </a:t>
            </a:r>
            <a:r>
              <a:rPr lang="en-US" sz="2000" dirty="0">
                <a:latin typeface="Courier New" panose="02070309020205020404" pitchFamily="49" charset="0"/>
                <a:cs typeface="Courier New" panose="02070309020205020404" pitchFamily="49" charset="0"/>
              </a:rPr>
              <a:t>E Main </a:t>
            </a:r>
            <a:r>
              <a:rPr lang="en-US" sz="2000" dirty="0" smtClean="0">
                <a:latin typeface="Courier New" panose="02070309020205020404" pitchFamily="49" charset="0"/>
                <a:cs typeface="Courier New" panose="02070309020205020404" pitchFamily="49" charset="0"/>
              </a:rPr>
              <a:t>St</a:t>
            </a:r>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Anaheim</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CA</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92189</a:t>
            </a:r>
            <a:r>
              <a:rPr lang="en-US" sz="2000" dirty="0">
                <a:latin typeface="Courier New" panose="02070309020205020404" pitchFamily="49" charset="0"/>
                <a:cs typeface="Courier New" panose="02070309020205020404" pitchFamily="49" charset="0"/>
              </a:rPr>
              <a:t>|20130410</a:t>
            </a:r>
            <a:r>
              <a:rPr lang="en-US" sz="2000" dirty="0" smtClean="0">
                <a:latin typeface="Courier New" panose="02070309020205020404" pitchFamily="49" charset="0"/>
                <a:cs typeface="Courier New" panose="02070309020205020404" pitchFamily="49" charset="0"/>
              </a:rPr>
              <a:t>| 03</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MMR</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CVX|20111103|08</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Hep B</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CVX|</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1970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a:bodyPr>
          <a:lstStyle/>
          <a:p>
            <a:r>
              <a:rPr lang="en-US" dirty="0" smtClean="0"/>
              <a:t>Change #4: Place similar kinds of fields together in a segment, place each segment on it’s own line, and begin each segment with a segment name. This gives the following benefits:</a:t>
            </a:r>
          </a:p>
          <a:p>
            <a:pPr lvl="1"/>
            <a:r>
              <a:rPr lang="en-US" dirty="0"/>
              <a:t>Segments can be </a:t>
            </a:r>
            <a:r>
              <a:rPr lang="en-US" dirty="0" smtClean="0"/>
              <a:t>reused</a:t>
            </a:r>
          </a:p>
          <a:p>
            <a:pPr lvl="1"/>
            <a:r>
              <a:rPr lang="en-US" dirty="0" smtClean="0"/>
              <a:t>Segments can then repeat</a:t>
            </a:r>
            <a:endParaRPr lang="en-US" dirty="0"/>
          </a:p>
          <a:p>
            <a:pPr marL="0" indent="0">
              <a:buNone/>
            </a:pPr>
            <a:endParaRPr lang="en-US" dirty="0"/>
          </a:p>
          <a:p>
            <a:pPr marL="0" indent="0">
              <a:buNone/>
            </a:pPr>
            <a:r>
              <a:rPr lang="en-US" sz="2000" b="1" dirty="0" smtClean="0">
                <a:solidFill>
                  <a:srgbClr val="FF0000"/>
                </a:solidFill>
                <a:latin typeface="Courier New" panose="02070309020205020404" pitchFamily="49" charset="0"/>
                <a:cs typeface="Courier New" panose="02070309020205020404" pitchFamily="49" charset="0"/>
              </a:rPr>
              <a:t>PID|</a:t>
            </a:r>
            <a:r>
              <a:rPr lang="en-US" sz="2000" dirty="0" smtClean="0">
                <a:latin typeface="Courier New" panose="02070309020205020404" pitchFamily="49" charset="0"/>
                <a:cs typeface="Courier New" panose="02070309020205020404" pitchFamily="49" charset="0"/>
              </a:rPr>
              <a:t>101|Mouse^Mickey|20011030|123 </a:t>
            </a:r>
            <a:r>
              <a:rPr lang="en-US" sz="2000" dirty="0">
                <a:latin typeface="Courier New" panose="02070309020205020404" pitchFamily="49" charset="0"/>
                <a:cs typeface="Courier New" panose="02070309020205020404" pitchFamily="49" charset="0"/>
              </a:rPr>
              <a:t>E Main St^^Anaheim^CA^92189</a:t>
            </a:r>
            <a:r>
              <a:rPr lang="en-US" sz="2000" dirty="0" smtClean="0">
                <a:latin typeface="Courier New" panose="02070309020205020404" pitchFamily="49" charset="0"/>
                <a:cs typeface="Courier New" panose="02070309020205020404" pitchFamily="49" charset="0"/>
              </a:rPr>
              <a:t>|</a:t>
            </a:r>
          </a:p>
          <a:p>
            <a:pPr marL="0" indent="0">
              <a:buNone/>
            </a:pPr>
            <a:r>
              <a:rPr lang="en-US" sz="2000" b="1" dirty="0" smtClean="0">
                <a:solidFill>
                  <a:srgbClr val="FF0000"/>
                </a:solidFill>
                <a:latin typeface="Courier New" panose="02070309020205020404" pitchFamily="49" charset="0"/>
                <a:cs typeface="Courier New" panose="02070309020205020404" pitchFamily="49" charset="0"/>
              </a:rPr>
              <a:t>RXA</a:t>
            </a:r>
            <a:r>
              <a:rPr lang="en-US" sz="2000" b="1"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20130410</a:t>
            </a:r>
            <a:r>
              <a:rPr lang="en-US" sz="2000" dirty="0" smtClean="0">
                <a:latin typeface="Courier New" panose="02070309020205020404" pitchFamily="49" charset="0"/>
                <a:cs typeface="Courier New" panose="02070309020205020404" pitchFamily="49" charset="0"/>
              </a:rPr>
              <a:t>|03^MMR^CVX|</a:t>
            </a:r>
          </a:p>
          <a:p>
            <a:pPr marL="0" indent="0">
              <a:buNone/>
            </a:pPr>
            <a:r>
              <a:rPr lang="en-US" sz="2000" b="1" dirty="0" smtClean="0">
                <a:solidFill>
                  <a:srgbClr val="FF0000"/>
                </a:solidFill>
                <a:latin typeface="Courier New" panose="02070309020205020404" pitchFamily="49" charset="0"/>
                <a:cs typeface="Courier New" panose="02070309020205020404" pitchFamily="49" charset="0"/>
              </a:rPr>
              <a:t>RXA|</a:t>
            </a:r>
            <a:r>
              <a:rPr lang="en-US" sz="2000" dirty="0">
                <a:latin typeface="Courier New" panose="02070309020205020404" pitchFamily="49" charset="0"/>
                <a:cs typeface="Courier New" panose="02070309020205020404" pitchFamily="49" charset="0"/>
              </a:rPr>
              <a:t>20111103|</a:t>
            </a:r>
            <a:r>
              <a:rPr lang="en-US" sz="2000" dirty="0" smtClean="0">
                <a:latin typeface="Courier New" panose="02070309020205020404" pitchFamily="49" charset="0"/>
                <a:cs typeface="Courier New" panose="02070309020205020404" pitchFamily="49" charset="0"/>
              </a:rPr>
              <a:t>08^Hep B^CVX|</a:t>
            </a: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812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Immunization Standards</a:t>
            </a:r>
            <a:endParaRPr lang="en-US" dirty="0"/>
          </a:p>
        </p:txBody>
      </p:sp>
      <p:sp>
        <p:nvSpPr>
          <p:cNvPr id="3" name="Content Placeholder 2"/>
          <p:cNvSpPr>
            <a:spLocks noGrp="1"/>
          </p:cNvSpPr>
          <p:nvPr>
            <p:ph idx="1"/>
          </p:nvPr>
        </p:nvSpPr>
        <p:spPr/>
        <p:txBody>
          <a:bodyPr/>
          <a:lstStyle/>
          <a:p>
            <a:r>
              <a:rPr lang="en-US" dirty="0" smtClean="0"/>
              <a:t>Health Level Seven</a:t>
            </a:r>
          </a:p>
          <a:p>
            <a:pPr lvl="1"/>
            <a:r>
              <a:rPr lang="en-US" dirty="0" smtClean="0"/>
              <a:t>International Organization</a:t>
            </a:r>
          </a:p>
          <a:p>
            <a:pPr lvl="1"/>
            <a:r>
              <a:rPr lang="en-US" dirty="0" smtClean="0"/>
              <a:t>Vaccination Updates</a:t>
            </a:r>
          </a:p>
          <a:p>
            <a:pPr lvl="1"/>
            <a:r>
              <a:rPr lang="en-US" dirty="0" smtClean="0"/>
              <a:t>Vaccination Queries</a:t>
            </a:r>
          </a:p>
          <a:p>
            <a:r>
              <a:rPr lang="en-US" dirty="0" smtClean="0"/>
              <a:t>CDC Implementation Guide</a:t>
            </a:r>
          </a:p>
          <a:p>
            <a:pPr lvl="1"/>
            <a:r>
              <a:rPr lang="en-US" dirty="0" smtClean="0"/>
              <a:t>Produced with IIS community input</a:t>
            </a:r>
          </a:p>
          <a:p>
            <a:pPr lvl="1"/>
            <a:r>
              <a:rPr lang="en-US" dirty="0" smtClean="0"/>
              <a:t>Basis for Meaningful Use stage 2 requirements for immunization reporting</a:t>
            </a:r>
          </a:p>
          <a:p>
            <a:r>
              <a:rPr lang="en-US" dirty="0" smtClean="0"/>
              <a:t>Local IIS Guides</a:t>
            </a:r>
          </a:p>
          <a:p>
            <a:pPr lvl="1"/>
            <a:r>
              <a:rPr lang="en-US" dirty="0" smtClean="0"/>
              <a:t>Further constrains CDC Implementation Guide</a:t>
            </a:r>
            <a:endParaRPr lang="en-US" dirty="0"/>
          </a:p>
        </p:txBody>
      </p:sp>
    </p:spTree>
    <p:extLst>
      <p:ext uri="{BB962C8B-B14F-4D97-AF65-F5344CB8AC3E}">
        <p14:creationId xmlns:p14="http://schemas.microsoft.com/office/powerpoint/2010/main" val="4097668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a:bodyPr>
          <a:lstStyle/>
          <a:p>
            <a:r>
              <a:rPr lang="en-US" dirty="0" smtClean="0"/>
              <a:t>Change #5: Need to track information about what kind of message this is, where it’s coming from, and other information.</a:t>
            </a:r>
          </a:p>
          <a:p>
            <a:pPr lvl="1"/>
            <a:r>
              <a:rPr lang="en-US" dirty="0" smtClean="0"/>
              <a:t>Add a Message Header segment</a:t>
            </a:r>
          </a:p>
          <a:p>
            <a:pPr lvl="1"/>
            <a:r>
              <a:rPr lang="en-US" dirty="0" smtClean="0"/>
              <a:t>Have it indicate the type of message and the time it was created</a:t>
            </a:r>
            <a:endParaRPr lang="en-US" dirty="0"/>
          </a:p>
          <a:p>
            <a:pPr marL="0" indent="0">
              <a:buNone/>
            </a:pPr>
            <a:endParaRPr lang="en-US" dirty="0"/>
          </a:p>
          <a:p>
            <a:pPr marL="0" indent="0">
              <a:buNone/>
            </a:pPr>
            <a:r>
              <a:rPr lang="en-US" sz="2000" b="1" dirty="0" smtClean="0">
                <a:solidFill>
                  <a:srgbClr val="FF0000"/>
                </a:solidFill>
                <a:latin typeface="Courier New" panose="02070309020205020404" pitchFamily="49" charset="0"/>
                <a:cs typeface="Courier New" panose="02070309020205020404" pitchFamily="49" charset="0"/>
              </a:rPr>
              <a:t>MSH|20130410155900|VXU|</a:t>
            </a:r>
          </a:p>
          <a:p>
            <a:pPr marL="0" indent="0">
              <a:buNone/>
            </a:pPr>
            <a:r>
              <a:rPr lang="en-US" sz="2000" dirty="0" smtClean="0">
                <a:latin typeface="Courier New" panose="02070309020205020404" pitchFamily="49" charset="0"/>
                <a:cs typeface="Courier New" panose="02070309020205020404" pitchFamily="49" charset="0"/>
              </a:rPr>
              <a:t>PID|101|Mouse^Mickey|20011030|123 </a:t>
            </a:r>
            <a:r>
              <a:rPr lang="en-US" sz="2000" dirty="0">
                <a:latin typeface="Courier New" panose="02070309020205020404" pitchFamily="49" charset="0"/>
                <a:cs typeface="Courier New" panose="02070309020205020404" pitchFamily="49" charset="0"/>
              </a:rPr>
              <a:t>E Main St^^Anaheim^CA^92189</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RXA|20130410|03^MMR^CVX|</a:t>
            </a:r>
          </a:p>
          <a:p>
            <a:pPr marL="0" indent="0">
              <a:buNone/>
            </a:pPr>
            <a:r>
              <a:rPr lang="en-US" sz="2000" dirty="0">
                <a:latin typeface="Courier New" panose="02070309020205020404" pitchFamily="49" charset="0"/>
                <a:cs typeface="Courier New" panose="02070309020205020404" pitchFamily="49" charset="0"/>
              </a:rPr>
              <a:t>RXA|20111103|08^Hep B^CVX|</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1801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a:bodyPr>
          <a:lstStyle/>
          <a:p>
            <a:r>
              <a:rPr lang="en-US" dirty="0" smtClean="0"/>
              <a:t>Change #6: Patient might have more than one address, how do we message that?</a:t>
            </a:r>
          </a:p>
          <a:p>
            <a:pPr lvl="1"/>
            <a:r>
              <a:rPr lang="en-US" dirty="0" smtClean="0"/>
              <a:t>Allow some fields to repeat</a:t>
            </a:r>
          </a:p>
          <a:p>
            <a:pPr lvl="1"/>
            <a:r>
              <a:rPr lang="en-US" dirty="0" smtClean="0"/>
              <a:t>Use ~ character to separate repeated fields</a:t>
            </a:r>
            <a:endParaRPr lang="en-US" dirty="0"/>
          </a:p>
          <a:p>
            <a:pPr marL="0" indent="0">
              <a:buNone/>
            </a:pPr>
            <a:endParaRPr lang="en-US" dirty="0"/>
          </a:p>
          <a:p>
            <a:pPr marL="0" indent="0">
              <a:buNone/>
            </a:pPr>
            <a:r>
              <a:rPr lang="en-US" sz="2000" dirty="0" smtClean="0">
                <a:latin typeface="Courier New" panose="02070309020205020404" pitchFamily="49" charset="0"/>
                <a:cs typeface="Courier New" panose="02070309020205020404" pitchFamily="49" charset="0"/>
              </a:rPr>
              <a:t>MSH|20130410155900|</a:t>
            </a:r>
            <a:r>
              <a:rPr lang="en-US" sz="2000" dirty="0">
                <a:latin typeface="Courier New" panose="02070309020205020404" pitchFamily="49" charset="0"/>
                <a:cs typeface="Courier New" panose="02070309020205020404" pitchFamily="49" charset="0"/>
              </a:rPr>
              <a:t>VXU|</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PID|101|Mouse^Mickey|20011030|123 </a:t>
            </a:r>
            <a:r>
              <a:rPr lang="en-US" sz="2000" dirty="0">
                <a:latin typeface="Courier New" panose="02070309020205020404" pitchFamily="49" charset="0"/>
                <a:cs typeface="Courier New" panose="02070309020205020404" pitchFamily="49" charset="0"/>
              </a:rPr>
              <a:t>E Main St^^</a:t>
            </a:r>
            <a:r>
              <a:rPr lang="en-US" sz="2000" dirty="0" smtClean="0">
                <a:latin typeface="Courier New" panose="02070309020205020404" pitchFamily="49" charset="0"/>
                <a:cs typeface="Courier New" panose="02070309020205020404" pitchFamily="49" charset="0"/>
              </a:rPr>
              <a:t>Anaheim^CA^92189</a:t>
            </a:r>
            <a:r>
              <a:rPr lang="en-US" sz="2000" b="1" dirty="0" smtClean="0">
                <a:solidFill>
                  <a:srgbClr val="FF0000"/>
                </a:solidFill>
                <a:latin typeface="Courier New" panose="02070309020205020404" pitchFamily="49" charset="0"/>
                <a:cs typeface="Courier New" panose="02070309020205020404" pitchFamily="49" charset="0"/>
              </a:rPr>
              <a:t>~PO Box 2179^^Anaheim^CA^92189-2179</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RXA|20130410|03^MMR^CVX|</a:t>
            </a:r>
          </a:p>
          <a:p>
            <a:pPr marL="0" indent="0">
              <a:buNone/>
            </a:pPr>
            <a:r>
              <a:rPr lang="en-US" sz="2000" dirty="0">
                <a:latin typeface="Courier New" panose="02070309020205020404" pitchFamily="49" charset="0"/>
                <a:cs typeface="Courier New" panose="02070309020205020404" pitchFamily="49" charset="0"/>
              </a:rPr>
              <a:t>RXA|20111103|08^Hep B^CVX|</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0937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lnSpcReduction="10000"/>
          </a:bodyPr>
          <a:lstStyle/>
          <a:p>
            <a:r>
              <a:rPr lang="en-US" dirty="0" smtClean="0"/>
              <a:t>Change #7: What if a field component needs to be further sub-divided?</a:t>
            </a:r>
          </a:p>
          <a:p>
            <a:pPr lvl="1"/>
            <a:r>
              <a:rPr lang="en-US" dirty="0" smtClean="0"/>
              <a:t>Use &amp; character</a:t>
            </a:r>
          </a:p>
          <a:p>
            <a:pPr lvl="1"/>
            <a:r>
              <a:rPr lang="en-US" dirty="0" smtClean="0"/>
              <a:t>This is rarely if ever done in immunization messages</a:t>
            </a:r>
          </a:p>
          <a:p>
            <a:pPr lvl="1"/>
            <a:r>
              <a:rPr lang="en-US" dirty="0" smtClean="0"/>
              <a:t>Showing an example of how Mickey’s name might look if he needed to move to France “Mickey le Mouse”</a:t>
            </a:r>
            <a:endParaRPr lang="en-US" dirty="0"/>
          </a:p>
          <a:p>
            <a:pPr marL="0" indent="0">
              <a:buNone/>
            </a:pPr>
            <a:endParaRPr lang="en-US" dirty="0"/>
          </a:p>
          <a:p>
            <a:pPr marL="0" indent="0">
              <a:buNone/>
            </a:pPr>
            <a:r>
              <a:rPr lang="en-US" sz="2000" dirty="0">
                <a:latin typeface="Courier New" panose="02070309020205020404" pitchFamily="49" charset="0"/>
                <a:cs typeface="Courier New" panose="02070309020205020404" pitchFamily="49" charset="0"/>
              </a:rPr>
              <a:t>MSH|20130410155900|VXU|</a:t>
            </a:r>
          </a:p>
          <a:p>
            <a:pPr marL="0" indent="0">
              <a:buNone/>
            </a:pPr>
            <a:r>
              <a:rPr lang="en-US" sz="2000" dirty="0" smtClean="0">
                <a:latin typeface="Courier New" panose="02070309020205020404" pitchFamily="49" charset="0"/>
                <a:cs typeface="Courier New" panose="02070309020205020404" pitchFamily="49" charset="0"/>
              </a:rPr>
              <a:t>PID|101|Mouse</a:t>
            </a:r>
            <a:r>
              <a:rPr lang="en-US" sz="2000" b="1" dirty="0" smtClean="0">
                <a:solidFill>
                  <a:srgbClr val="FF0000"/>
                </a:solidFill>
                <a:latin typeface="Courier New" panose="02070309020205020404" pitchFamily="49" charset="0"/>
                <a:cs typeface="Courier New" panose="02070309020205020404" pitchFamily="49" charset="0"/>
              </a:rPr>
              <a:t>&amp;le</a:t>
            </a:r>
            <a:r>
              <a:rPr lang="en-US" sz="2000" dirty="0" smtClean="0">
                <a:latin typeface="Courier New" panose="02070309020205020404" pitchFamily="49" charset="0"/>
                <a:cs typeface="Courier New" panose="02070309020205020404" pitchFamily="49" charset="0"/>
              </a:rPr>
              <a:t>^Mickey|20011030|123 </a:t>
            </a:r>
            <a:r>
              <a:rPr lang="en-US" sz="2000" dirty="0">
                <a:latin typeface="Courier New" panose="02070309020205020404" pitchFamily="49" charset="0"/>
                <a:cs typeface="Courier New" panose="02070309020205020404" pitchFamily="49" charset="0"/>
              </a:rPr>
              <a:t>E Main St^^</a:t>
            </a:r>
            <a:r>
              <a:rPr lang="en-US" sz="2000" dirty="0" smtClean="0">
                <a:latin typeface="Courier New" panose="02070309020205020404" pitchFamily="49" charset="0"/>
                <a:cs typeface="Courier New" panose="02070309020205020404" pitchFamily="49" charset="0"/>
              </a:rPr>
              <a:t>Anaheim^CA^92189|</a:t>
            </a:r>
          </a:p>
          <a:p>
            <a:pPr marL="0" indent="0">
              <a:buNone/>
            </a:pPr>
            <a:r>
              <a:rPr lang="en-US" sz="2000" dirty="0">
                <a:latin typeface="Courier New" panose="02070309020205020404" pitchFamily="49" charset="0"/>
                <a:cs typeface="Courier New" panose="02070309020205020404" pitchFamily="49" charset="0"/>
              </a:rPr>
              <a:t>RXA|20130410|03^MMR^CVX|</a:t>
            </a:r>
          </a:p>
          <a:p>
            <a:pPr marL="0" indent="0">
              <a:buNone/>
            </a:pPr>
            <a:r>
              <a:rPr lang="en-US" sz="2000" dirty="0">
                <a:latin typeface="Courier New" panose="02070309020205020404" pitchFamily="49" charset="0"/>
                <a:cs typeface="Courier New" panose="02070309020205020404" pitchFamily="49" charset="0"/>
              </a:rPr>
              <a:t>RXA|20111103|08^Hep B^CVX|</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8741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lnSpcReduction="10000"/>
          </a:bodyPr>
          <a:lstStyle/>
          <a:p>
            <a:r>
              <a:rPr lang="en-US" dirty="0" smtClean="0"/>
              <a:t>Change #8: What if one of the special characters |, ^ or &amp; needs to be sent in a message?</a:t>
            </a:r>
          </a:p>
          <a:p>
            <a:pPr lvl="1"/>
            <a:r>
              <a:rPr lang="en-US" dirty="0" smtClean="0"/>
              <a:t>Use a special character \ to escape</a:t>
            </a:r>
          </a:p>
          <a:p>
            <a:pPr lvl="1"/>
            <a:r>
              <a:rPr lang="en-US" dirty="0" smtClean="0"/>
              <a:t>Warning! HL7 implements escaping very differently from other standards</a:t>
            </a:r>
          </a:p>
          <a:p>
            <a:pPr lvl="1"/>
            <a:r>
              <a:rPr lang="en-US" dirty="0" smtClean="0"/>
              <a:t>Mickey has moved to a new address listed simply as “Main &amp; Fourth”. </a:t>
            </a:r>
          </a:p>
          <a:p>
            <a:pPr lvl="1"/>
            <a:r>
              <a:rPr lang="en-US" dirty="0" smtClean="0"/>
              <a:t>The &amp; can not be sent as is, replace with \T\</a:t>
            </a:r>
            <a:endParaRPr lang="en-US" dirty="0"/>
          </a:p>
          <a:p>
            <a:pPr marL="0" indent="0">
              <a:buNone/>
            </a:pPr>
            <a:endParaRPr lang="en-US" dirty="0"/>
          </a:p>
          <a:p>
            <a:pPr marL="0" indent="0">
              <a:buNone/>
            </a:pPr>
            <a:r>
              <a:rPr lang="en-US" sz="2000" dirty="0">
                <a:latin typeface="Courier New" panose="02070309020205020404" pitchFamily="49" charset="0"/>
                <a:cs typeface="Courier New" panose="02070309020205020404" pitchFamily="49" charset="0"/>
              </a:rPr>
              <a:t>MSH|20130410155900|VXU|</a:t>
            </a:r>
          </a:p>
          <a:p>
            <a:pPr marL="0" indent="0">
              <a:buNone/>
            </a:pPr>
            <a:r>
              <a:rPr lang="en-US" sz="2000" dirty="0" smtClean="0">
                <a:latin typeface="Courier New" panose="02070309020205020404" pitchFamily="49" charset="0"/>
                <a:cs typeface="Courier New" panose="02070309020205020404" pitchFamily="49" charset="0"/>
              </a:rPr>
              <a:t>PID|101|Mouse^Mickey|20011030|</a:t>
            </a:r>
            <a:r>
              <a:rPr lang="en-US" sz="2000" b="1" dirty="0" smtClean="0">
                <a:solidFill>
                  <a:srgbClr val="FF0000"/>
                </a:solidFill>
                <a:latin typeface="Courier New" panose="02070309020205020404" pitchFamily="49" charset="0"/>
                <a:cs typeface="Courier New" panose="02070309020205020404" pitchFamily="49" charset="0"/>
              </a:rPr>
              <a:t>Main \T\ Fourth</a:t>
            </a:r>
            <a:r>
              <a:rPr lang="en-US" sz="2000" dirty="0" smtClean="0">
                <a:latin typeface="Courier New" panose="02070309020205020404" pitchFamily="49" charset="0"/>
                <a:cs typeface="Courier New" panose="02070309020205020404" pitchFamily="49" charset="0"/>
              </a:rPr>
              <a:t>^^Anaheim^CA^92189|</a:t>
            </a:r>
          </a:p>
          <a:p>
            <a:pPr marL="0" indent="0">
              <a:buNone/>
            </a:pPr>
            <a:r>
              <a:rPr lang="en-US" sz="2000" dirty="0">
                <a:latin typeface="Courier New" panose="02070309020205020404" pitchFamily="49" charset="0"/>
                <a:cs typeface="Courier New" panose="02070309020205020404" pitchFamily="49" charset="0"/>
              </a:rPr>
              <a:t>RXA|20130410|03^MMR^CVX|</a:t>
            </a:r>
          </a:p>
          <a:p>
            <a:pPr marL="0" indent="0">
              <a:buNone/>
            </a:pPr>
            <a:r>
              <a:rPr lang="en-US" sz="2000" dirty="0">
                <a:latin typeface="Courier New" panose="02070309020205020404" pitchFamily="49" charset="0"/>
                <a:cs typeface="Courier New" panose="02070309020205020404" pitchFamily="49" charset="0"/>
              </a:rPr>
              <a:t>RXA|20111103|08^Hep B^CVX|</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6788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Evolution of HL7 Standard</a:t>
            </a:r>
          </a:p>
        </p:txBody>
      </p:sp>
      <p:sp>
        <p:nvSpPr>
          <p:cNvPr id="3" name="Content Placeholder 2"/>
          <p:cNvSpPr>
            <a:spLocks noGrp="1"/>
          </p:cNvSpPr>
          <p:nvPr>
            <p:ph idx="1"/>
          </p:nvPr>
        </p:nvSpPr>
        <p:spPr/>
        <p:txBody>
          <a:bodyPr>
            <a:normAutofit/>
          </a:bodyPr>
          <a:lstStyle/>
          <a:p>
            <a:r>
              <a:rPr lang="en-US" dirty="0" smtClean="0"/>
              <a:t>Change #9: Some systems don’t like to substitute characters, can’t they just change the separator character?</a:t>
            </a:r>
          </a:p>
          <a:p>
            <a:pPr lvl="1"/>
            <a:r>
              <a:rPr lang="en-US" dirty="0" smtClean="0"/>
              <a:t>Change standard to separator characters are defined in each message</a:t>
            </a:r>
          </a:p>
          <a:p>
            <a:pPr lvl="1"/>
            <a:r>
              <a:rPr lang="en-US" dirty="0" smtClean="0"/>
              <a:t>Place separator characters in the first fields of the MSH so the receiver knows which are being used.</a:t>
            </a:r>
            <a:endParaRPr lang="en-US" dirty="0"/>
          </a:p>
          <a:p>
            <a:pPr marL="0" indent="0">
              <a:buNone/>
            </a:pPr>
            <a:r>
              <a:rPr lang="en-US" sz="2000" dirty="0" smtClean="0">
                <a:latin typeface="Courier New" panose="02070309020205020404" pitchFamily="49" charset="0"/>
                <a:cs typeface="Courier New" panose="02070309020205020404" pitchFamily="49" charset="0"/>
              </a:rPr>
              <a:t>MSH</a:t>
            </a:r>
            <a:r>
              <a:rPr lang="en-US" sz="2000" b="1" dirty="0" smtClean="0">
                <a:solidFill>
                  <a:srgbClr val="FF0000"/>
                </a:solidFill>
                <a:latin typeface="Courier New" panose="02070309020205020404" pitchFamily="49" charset="0"/>
                <a:cs typeface="Courier New" panose="02070309020205020404" pitchFamily="49" charset="0"/>
              </a:rPr>
              <a:t>|^~\&amp;</a:t>
            </a:r>
            <a:r>
              <a:rPr lang="en-US" sz="2000" dirty="0">
                <a:latin typeface="Courier New" panose="02070309020205020404" pitchFamily="49" charset="0"/>
                <a:cs typeface="Courier New" panose="02070309020205020404" pitchFamily="49" charset="0"/>
              </a:rPr>
              <a:t>|20130410155900</a:t>
            </a:r>
            <a:r>
              <a:rPr lang="en-US" sz="2000" dirty="0" smtClean="0">
                <a:latin typeface="Courier New" panose="02070309020205020404" pitchFamily="49" charset="0"/>
                <a:cs typeface="Courier New" panose="02070309020205020404" pitchFamily="49" charset="0"/>
              </a:rPr>
              <a:t>|VXU|</a:t>
            </a:r>
          </a:p>
          <a:p>
            <a:pPr marL="0" indent="0">
              <a:buNone/>
            </a:pPr>
            <a:r>
              <a:rPr lang="en-US" sz="2000" dirty="0" smtClean="0">
                <a:latin typeface="Courier New" panose="02070309020205020404" pitchFamily="49" charset="0"/>
                <a:cs typeface="Courier New" panose="02070309020205020404" pitchFamily="49" charset="0"/>
              </a:rPr>
              <a:t>PID|101|Mouse^Mickey|20011030|Main \T\ Fourth^^Anaheim^CA^92189|</a:t>
            </a:r>
          </a:p>
          <a:p>
            <a:pPr marL="0" indent="0">
              <a:buNone/>
            </a:pPr>
            <a:r>
              <a:rPr lang="en-US" dirty="0" smtClean="0"/>
              <a:t>OR </a:t>
            </a:r>
            <a:endParaRPr lang="en-US" dirty="0"/>
          </a:p>
          <a:p>
            <a:pPr marL="0" indent="0">
              <a:buNone/>
            </a:pPr>
            <a:r>
              <a:rPr lang="en-US" sz="2000" dirty="0">
                <a:latin typeface="Courier New" panose="02070309020205020404" pitchFamily="49" charset="0"/>
                <a:cs typeface="Courier New" panose="02070309020205020404" pitchFamily="49" charset="0"/>
              </a:rPr>
              <a:t>MSH</a:t>
            </a:r>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20130410155900|VXU|</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PID|101|Mouse^Mickey|20011030|Main </a:t>
            </a:r>
            <a:r>
              <a:rPr lang="en-US" sz="2000" b="1" dirty="0" smtClean="0">
                <a:solidFill>
                  <a:srgbClr val="FF0000"/>
                </a:solidFill>
                <a:latin typeface="Courier New" panose="02070309020205020404" pitchFamily="49" charset="0"/>
                <a:cs typeface="Courier New" panose="02070309020205020404" pitchFamily="49" charset="0"/>
              </a:rPr>
              <a:t>&amp;</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Fourth^^</a:t>
            </a:r>
            <a:r>
              <a:rPr lang="en-US" sz="2000" dirty="0" smtClean="0">
                <a:latin typeface="Courier New" panose="02070309020205020404" pitchFamily="49" charset="0"/>
                <a:cs typeface="Courier New" panose="02070309020205020404" pitchFamily="49" charset="0"/>
              </a:rPr>
              <a:t>Anaheim^CA^92189|</a:t>
            </a: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7605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Final Message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most segments, the first field is in position 1, which means the value for field #1 in the PID segment is ‘1’</a:t>
            </a:r>
          </a:p>
          <a:p>
            <a:r>
              <a:rPr lang="en-US" dirty="0" smtClean="0"/>
              <a:t>For MSH, the first bar is considered field #1, the four separator characters are together field #2, field #3 starts after the second bar is passed</a:t>
            </a:r>
            <a:endParaRPr lang="en-US" dirty="0"/>
          </a:p>
          <a:p>
            <a:pPr marL="0" indent="0">
              <a:buNone/>
            </a:pPr>
            <a:r>
              <a:rPr lang="en-US" sz="2000" dirty="0" smtClean="0">
                <a:latin typeface="Courier New" panose="02070309020205020404" pitchFamily="49" charset="0"/>
                <a:cs typeface="Courier New" panose="02070309020205020404" pitchFamily="49" charset="0"/>
              </a:rPr>
              <a:t>MSH</a:t>
            </a:r>
            <a:r>
              <a:rPr lang="en-US" sz="2000" dirty="0">
                <a:latin typeface="Courier New" panose="02070309020205020404" pitchFamily="49" charset="0"/>
                <a:cs typeface="Courier New" panose="02070309020205020404" pitchFamily="49" charset="0"/>
              </a:rPr>
              <a:t>|^~\&amp;|Test EHR Application|X68||NIST Test </a:t>
            </a:r>
            <a:r>
              <a:rPr lang="en-US" sz="2000" dirty="0" err="1">
                <a:latin typeface="Courier New" panose="02070309020205020404" pitchFamily="49" charset="0"/>
                <a:cs typeface="Courier New" panose="02070309020205020404" pitchFamily="49" charset="0"/>
              </a:rPr>
              <a:t>Iz</a:t>
            </a:r>
            <a:r>
              <a:rPr lang="en-US" sz="2000" dirty="0">
                <a:latin typeface="Courier New" panose="02070309020205020404" pitchFamily="49" charset="0"/>
                <a:cs typeface="Courier New" panose="02070309020205020404" pitchFamily="49" charset="0"/>
              </a:rPr>
              <a:t> Reg|201207010822||VXU^V04^VXU_V04|NIST-IZ-019.00|P|2.5.1|||AL|ER</a:t>
            </a:r>
          </a:p>
          <a:p>
            <a:pPr marL="0" indent="0">
              <a:buNone/>
            </a:pPr>
            <a:r>
              <a:rPr lang="en-US" sz="2000" dirty="0">
                <a:latin typeface="Courier New" panose="02070309020205020404" pitchFamily="49" charset="0"/>
                <a:cs typeface="Courier New" panose="02070309020205020404" pitchFamily="49" charset="0"/>
              </a:rPr>
              <a:t>PID|1||Q-73221^^^NIST MPI^MR||</a:t>
            </a:r>
            <a:r>
              <a:rPr lang="en-US" sz="2000" dirty="0" err="1">
                <a:latin typeface="Courier New" panose="02070309020205020404" pitchFamily="49" charset="0"/>
                <a:cs typeface="Courier New" panose="02070309020205020404" pitchFamily="49" charset="0"/>
              </a:rPr>
              <a:t>Mercer^Jirra^Emmanuelle</a:t>
            </a:r>
            <a:r>
              <a:rPr lang="en-US" sz="2000" dirty="0">
                <a:latin typeface="Courier New" panose="02070309020205020404" pitchFamily="49" charset="0"/>
                <a:cs typeface="Courier New" panose="02070309020205020404" pitchFamily="49" charset="0"/>
              </a:rPr>
              <a:t>^^^^L||20100907|F</a:t>
            </a:r>
          </a:p>
          <a:p>
            <a:pPr marL="0" indent="0">
              <a:buNone/>
            </a:pPr>
            <a:r>
              <a:rPr lang="en-US" sz="2000" dirty="0">
                <a:latin typeface="Courier New" panose="02070309020205020404" pitchFamily="49" charset="0"/>
                <a:cs typeface="Courier New" panose="02070309020205020404" pitchFamily="49" charset="0"/>
              </a:rPr>
              <a:t>ORC|RE||IZ-783278^NDA|||||||||57422^RADON^NICHOLAS^^^^^^NDA^L</a:t>
            </a:r>
          </a:p>
          <a:p>
            <a:pPr marL="0" indent="0">
              <a:buNone/>
            </a:pPr>
            <a:r>
              <a:rPr lang="en-US" sz="2000" dirty="0">
                <a:latin typeface="Courier New" panose="02070309020205020404" pitchFamily="49" charset="0"/>
                <a:cs typeface="Courier New" panose="02070309020205020404" pitchFamily="49" charset="0"/>
              </a:rPr>
              <a:t>RXA|0|1|20120816||141^Influenza^CVX|0.25|mL^milliliters^UCUM||00^New immunization record^NIP001||||||K5094SC|20121216|SKB^GlaxoSmithKline^MVX|||CP|A</a:t>
            </a:r>
          </a:p>
          <a:p>
            <a:pPr marL="0" indent="0">
              <a:buNone/>
            </a:pPr>
            <a:r>
              <a:rPr lang="en-US" sz="2000" dirty="0">
                <a:latin typeface="Courier New" panose="02070309020205020404" pitchFamily="49" charset="0"/>
                <a:cs typeface="Courier New" panose="02070309020205020404" pitchFamily="49" charset="0"/>
              </a:rPr>
              <a:t>RXR|IM^Intramuscular^HL70162|RA^Right Arm^HL70163</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3732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644165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Quality Assurance or Development?</a:t>
            </a:r>
            <a:endParaRPr lang="en-US" dirty="0"/>
          </a:p>
        </p:txBody>
      </p:sp>
      <p:sp>
        <p:nvSpPr>
          <p:cNvPr id="5" name="Content Placeholder 4"/>
          <p:cNvSpPr>
            <a:spLocks noGrp="1"/>
          </p:cNvSpPr>
          <p:nvPr>
            <p:ph sz="half" idx="1"/>
          </p:nvPr>
        </p:nvSpPr>
        <p:spPr>
          <a:xfrm>
            <a:off x="838200" y="1825625"/>
            <a:ext cx="4568687" cy="4351338"/>
          </a:xfrm>
        </p:spPr>
        <p:txBody>
          <a:bodyPr>
            <a:normAutofit fontScale="92500" lnSpcReduction="10000"/>
          </a:bodyPr>
          <a:lstStyle/>
          <a:p>
            <a:r>
              <a:rPr lang="en-US" dirty="0" smtClean="0"/>
              <a:t>For the purposes of today’s training everyone must identify themselves as belonging to one of these two groups:</a:t>
            </a:r>
          </a:p>
          <a:p>
            <a:pPr lvl="1"/>
            <a:r>
              <a:rPr lang="en-US" b="1" dirty="0" smtClean="0"/>
              <a:t>Quality Assurance</a:t>
            </a:r>
            <a:r>
              <a:rPr lang="en-US" dirty="0" smtClean="0"/>
              <a:t> – Concerned primarily with insuring that the IIS interface works according to specifications</a:t>
            </a:r>
          </a:p>
          <a:p>
            <a:pPr lvl="1"/>
            <a:r>
              <a:rPr lang="en-US" b="1" dirty="0" smtClean="0"/>
              <a:t>Development</a:t>
            </a:r>
            <a:r>
              <a:rPr lang="en-US" dirty="0" smtClean="0"/>
              <a:t> – Concerned primarily with creating an IIS interface that works according to specifications</a:t>
            </a:r>
            <a:endParaRPr lang="en-US" dirty="0"/>
          </a:p>
        </p:txBody>
      </p:sp>
      <p:sp>
        <p:nvSpPr>
          <p:cNvPr id="6" name="Content Placeholder 5"/>
          <p:cNvSpPr>
            <a:spLocks noGrp="1"/>
          </p:cNvSpPr>
          <p:nvPr>
            <p:ph sz="half" idx="2"/>
          </p:nvPr>
        </p:nvSpPr>
        <p:spPr>
          <a:xfrm>
            <a:off x="8637104" y="1825625"/>
            <a:ext cx="3303104" cy="4628184"/>
          </a:xfrm>
        </p:spPr>
        <p:txBody>
          <a:bodyPr>
            <a:normAutofit fontScale="92500" lnSpcReduction="10000"/>
          </a:bodyPr>
          <a:lstStyle/>
          <a:p>
            <a:r>
              <a:rPr lang="en-US" dirty="0" smtClean="0"/>
              <a:t>Development</a:t>
            </a:r>
          </a:p>
          <a:p>
            <a:pPr lvl="1"/>
            <a:r>
              <a:rPr lang="en-US" dirty="0" smtClean="0"/>
              <a:t>Angel Aponte</a:t>
            </a:r>
          </a:p>
          <a:p>
            <a:pPr lvl="1"/>
            <a:r>
              <a:rPr lang="en-US" dirty="0" smtClean="0"/>
              <a:t>Caleb Shoemaker</a:t>
            </a:r>
          </a:p>
          <a:p>
            <a:pPr lvl="1"/>
            <a:r>
              <a:rPr lang="en-US" dirty="0" smtClean="0"/>
              <a:t>Christina </a:t>
            </a:r>
            <a:r>
              <a:rPr lang="en-US" dirty="0" err="1" smtClean="0"/>
              <a:t>Voyles</a:t>
            </a:r>
            <a:endParaRPr lang="en-US" dirty="0" smtClean="0"/>
          </a:p>
          <a:p>
            <a:pPr lvl="1"/>
            <a:r>
              <a:rPr lang="en-US" dirty="0" smtClean="0"/>
              <a:t>Igor </a:t>
            </a:r>
            <a:r>
              <a:rPr lang="en-US" dirty="0" err="1" smtClean="0"/>
              <a:t>Slobodyanyuk</a:t>
            </a:r>
            <a:endParaRPr lang="en-US" dirty="0" smtClean="0"/>
          </a:p>
          <a:p>
            <a:pPr lvl="1"/>
            <a:r>
              <a:rPr lang="en-US" dirty="0" err="1" smtClean="0"/>
              <a:t>Kabita</a:t>
            </a:r>
            <a:r>
              <a:rPr lang="en-US" dirty="0" smtClean="0"/>
              <a:t> Joshi</a:t>
            </a:r>
          </a:p>
          <a:p>
            <a:pPr lvl="1"/>
            <a:r>
              <a:rPr lang="en-US" dirty="0" smtClean="0"/>
              <a:t>Michael Powell</a:t>
            </a:r>
          </a:p>
          <a:p>
            <a:pPr lvl="1"/>
            <a:r>
              <a:rPr lang="en-US" dirty="0" smtClean="0"/>
              <a:t>Rami </a:t>
            </a:r>
            <a:r>
              <a:rPr lang="en-US" dirty="0" err="1" smtClean="0"/>
              <a:t>Abuhamdeh</a:t>
            </a:r>
            <a:endParaRPr lang="en-US" dirty="0" smtClean="0"/>
          </a:p>
          <a:p>
            <a:pPr lvl="1"/>
            <a:r>
              <a:rPr lang="en-US" dirty="0" smtClean="0"/>
              <a:t>Steve Jarvis</a:t>
            </a:r>
          </a:p>
          <a:p>
            <a:r>
              <a:rPr lang="en-US" dirty="0" smtClean="0"/>
              <a:t>Not Sure</a:t>
            </a:r>
          </a:p>
          <a:p>
            <a:pPr lvl="1"/>
            <a:r>
              <a:rPr lang="en-US" dirty="0" smtClean="0"/>
              <a:t>Lisa Erickson</a:t>
            </a:r>
          </a:p>
          <a:p>
            <a:pPr lvl="1"/>
            <a:r>
              <a:rPr lang="en-US" dirty="0" err="1" smtClean="0"/>
              <a:t>Sashidhar</a:t>
            </a:r>
            <a:r>
              <a:rPr lang="en-US" dirty="0" smtClean="0"/>
              <a:t> </a:t>
            </a:r>
            <a:r>
              <a:rPr lang="en-US" dirty="0" err="1" smtClean="0"/>
              <a:t>Kuppa</a:t>
            </a:r>
            <a:endParaRPr lang="en-US" dirty="0" smtClean="0"/>
          </a:p>
          <a:p>
            <a:pPr lvl="1"/>
            <a:r>
              <a:rPr lang="en-US" dirty="0" smtClean="0"/>
              <a:t>Kevin Samuelson</a:t>
            </a:r>
          </a:p>
        </p:txBody>
      </p:sp>
      <p:sp>
        <p:nvSpPr>
          <p:cNvPr id="7" name="Content Placeholder 5"/>
          <p:cNvSpPr txBox="1">
            <a:spLocks/>
          </p:cNvSpPr>
          <p:nvPr/>
        </p:nvSpPr>
        <p:spPr>
          <a:xfrm>
            <a:off x="5526156" y="1825625"/>
            <a:ext cx="31109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t>Quality Assurance</a:t>
            </a:r>
          </a:p>
          <a:p>
            <a:pPr lvl="1"/>
            <a:r>
              <a:rPr lang="en-US" sz="2200" dirty="0" smtClean="0"/>
              <a:t>Brian Moore</a:t>
            </a:r>
          </a:p>
          <a:p>
            <a:pPr lvl="1"/>
            <a:r>
              <a:rPr lang="en-US" sz="2200" dirty="0" smtClean="0"/>
              <a:t>Cheryl Oliver-Knight</a:t>
            </a:r>
          </a:p>
          <a:p>
            <a:pPr lvl="1"/>
            <a:r>
              <a:rPr lang="en-US" sz="2200" dirty="0" smtClean="0"/>
              <a:t>Eric Dansby</a:t>
            </a:r>
          </a:p>
          <a:p>
            <a:pPr lvl="1"/>
            <a:r>
              <a:rPr lang="en-US" sz="2200" dirty="0" smtClean="0"/>
              <a:t>Eric Frederickson</a:t>
            </a:r>
          </a:p>
          <a:p>
            <a:pPr lvl="1"/>
            <a:r>
              <a:rPr lang="en-US" sz="2200" dirty="0" smtClean="0"/>
              <a:t>Fran Johnston</a:t>
            </a:r>
          </a:p>
          <a:p>
            <a:pPr lvl="1"/>
            <a:r>
              <a:rPr lang="en-US" sz="2200" dirty="0" smtClean="0"/>
              <a:t>James </a:t>
            </a:r>
            <a:r>
              <a:rPr lang="en-US" sz="2200" dirty="0" err="1" smtClean="0"/>
              <a:t>Wasa</a:t>
            </a:r>
            <a:endParaRPr lang="en-US" sz="2200" dirty="0" smtClean="0"/>
          </a:p>
          <a:p>
            <a:pPr lvl="1"/>
            <a:r>
              <a:rPr lang="en-US" sz="2200" dirty="0" smtClean="0"/>
              <a:t>Rand Tilton</a:t>
            </a:r>
          </a:p>
          <a:p>
            <a:pPr lvl="1"/>
            <a:r>
              <a:rPr lang="en-US" sz="2200" dirty="0" smtClean="0"/>
              <a:t>Rashid Malik</a:t>
            </a:r>
          </a:p>
          <a:p>
            <a:pPr lvl="1"/>
            <a:endParaRPr lang="en-US" dirty="0" smtClean="0"/>
          </a:p>
        </p:txBody>
      </p:sp>
    </p:spTree>
    <p:extLst>
      <p:ext uri="{BB962C8B-B14F-4D97-AF65-F5344CB8AC3E}">
        <p14:creationId xmlns:p14="http://schemas.microsoft.com/office/powerpoint/2010/main" val="1516812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Answer These Question on Paper</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What is your Name?</a:t>
            </a:r>
          </a:p>
          <a:p>
            <a:pPr marL="514350" indent="-514350">
              <a:buFont typeface="+mj-lt"/>
              <a:buAutoNum type="arabicPeriod"/>
            </a:pPr>
            <a:r>
              <a:rPr lang="en-US" dirty="0" smtClean="0"/>
              <a:t>If you could go anywhere in the world this weekend, where would you go? </a:t>
            </a:r>
          </a:p>
          <a:p>
            <a:endParaRPr lang="en-US" dirty="0"/>
          </a:p>
        </p:txBody>
      </p:sp>
    </p:spTree>
    <p:extLst>
      <p:ext uri="{BB962C8B-B14F-4D97-AF65-F5344CB8AC3E}">
        <p14:creationId xmlns:p14="http://schemas.microsoft.com/office/powerpoint/2010/main" val="2662742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Please Tell the Group</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What is your name?</a:t>
            </a:r>
          </a:p>
          <a:p>
            <a:pPr marL="514350" indent="-514350">
              <a:buFont typeface="+mj-lt"/>
              <a:buAutoNum type="arabicPeriod"/>
            </a:pPr>
            <a:r>
              <a:rPr lang="en-US" dirty="0" smtClean="0"/>
              <a:t>Which group are you in </a:t>
            </a:r>
            <a:r>
              <a:rPr lang="en-US" i="1" dirty="0" smtClean="0"/>
              <a:t>quality assurance </a:t>
            </a:r>
            <a:r>
              <a:rPr lang="en-US" dirty="0" smtClean="0"/>
              <a:t>or </a:t>
            </a:r>
            <a:r>
              <a:rPr lang="en-US" i="1" dirty="0" smtClean="0"/>
              <a:t>development</a:t>
            </a:r>
            <a:r>
              <a:rPr lang="en-US" dirty="0" smtClean="0"/>
              <a:t>?</a:t>
            </a:r>
          </a:p>
          <a:p>
            <a:pPr marL="514350" indent="-514350">
              <a:buFont typeface="+mj-lt"/>
              <a:buAutoNum type="arabicPeriod"/>
            </a:pPr>
            <a:r>
              <a:rPr lang="en-US" dirty="0" smtClean="0"/>
              <a:t>Which IIS you work with?</a:t>
            </a:r>
          </a:p>
          <a:p>
            <a:pPr marL="514350" indent="-514350">
              <a:buFont typeface="+mj-lt"/>
              <a:buAutoNum type="arabicPeriod"/>
            </a:pPr>
            <a:r>
              <a:rPr lang="en-US" dirty="0" smtClean="0"/>
              <a:t>Why did you pick the career you currently have, or how did you end up working in a position that resulted in you being here today? </a:t>
            </a:r>
          </a:p>
          <a:p>
            <a:pPr marL="514350" indent="-514350">
              <a:buFont typeface="+mj-lt"/>
              <a:buAutoNum type="arabicPeriod"/>
            </a:pPr>
            <a:r>
              <a:rPr lang="en-US" dirty="0" smtClean="0"/>
              <a:t>What is your name again?</a:t>
            </a:r>
          </a:p>
          <a:p>
            <a:pPr marL="514350" indent="-514350">
              <a:buFont typeface="+mj-lt"/>
              <a:buAutoNum type="arabicPeriod"/>
            </a:pPr>
            <a:r>
              <a:rPr lang="en-US" dirty="0" smtClean="0"/>
              <a:t>Thanks!</a:t>
            </a:r>
            <a:endParaRPr lang="en-US" dirty="0"/>
          </a:p>
        </p:txBody>
      </p:sp>
    </p:spTree>
    <p:extLst>
      <p:ext uri="{BB962C8B-B14F-4D97-AF65-F5344CB8AC3E}">
        <p14:creationId xmlns:p14="http://schemas.microsoft.com/office/powerpoint/2010/main" val="3801800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HL7</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1987 – HL7 founded</a:t>
            </a:r>
          </a:p>
          <a:p>
            <a:pPr lvl="1"/>
            <a:r>
              <a:rPr lang="en-US" dirty="0" smtClean="0"/>
              <a:t>Originally tasked with developing standards for hospital information systems</a:t>
            </a:r>
          </a:p>
          <a:p>
            <a:r>
              <a:rPr lang="en-US" dirty="0" smtClean="0"/>
              <a:t>1989 - HL7 v2 standard released</a:t>
            </a:r>
          </a:p>
          <a:p>
            <a:r>
              <a:rPr lang="en-US" dirty="0" smtClean="0"/>
              <a:t>1994 </a:t>
            </a:r>
            <a:r>
              <a:rPr lang="en-US" dirty="0" smtClean="0"/>
              <a:t>– Accredited by ANSI</a:t>
            </a:r>
          </a:p>
          <a:p>
            <a:r>
              <a:rPr lang="en-US" dirty="0" smtClean="0"/>
              <a:t>1995 – HL7 v3 development began</a:t>
            </a:r>
          </a:p>
          <a:p>
            <a:r>
              <a:rPr lang="en-US" dirty="0" smtClean="0"/>
              <a:t>1997 – HL7 2.3 released </a:t>
            </a:r>
          </a:p>
          <a:p>
            <a:r>
              <a:rPr lang="en-US" dirty="0" smtClean="0"/>
              <a:t>1999 – HL7 </a:t>
            </a:r>
            <a:r>
              <a:rPr lang="en-US" dirty="0"/>
              <a:t>2.3.1 released </a:t>
            </a:r>
            <a:endParaRPr lang="en-US" dirty="0" smtClean="0"/>
          </a:p>
          <a:p>
            <a:r>
              <a:rPr lang="en-US" dirty="0" smtClean="0"/>
              <a:t>2007 – HL7 2.5.1 released</a:t>
            </a:r>
          </a:p>
          <a:p>
            <a:r>
              <a:rPr lang="en-US" dirty="0" smtClean="0"/>
              <a:t>2011 – HL7 2.7 released</a:t>
            </a:r>
            <a:endParaRPr lang="en-US" dirty="0" smtClean="0"/>
          </a:p>
          <a:p>
            <a:r>
              <a:rPr lang="en-US" dirty="0" smtClean="0"/>
              <a:t>2013 – Board announced intention of allowing free access to standards</a:t>
            </a:r>
          </a:p>
          <a:p>
            <a:endParaRPr lang="en-US" dirty="0"/>
          </a:p>
        </p:txBody>
      </p:sp>
    </p:spTree>
    <p:extLst>
      <p:ext uri="{BB962C8B-B14F-4D97-AF65-F5344CB8AC3E}">
        <p14:creationId xmlns:p14="http://schemas.microsoft.com/office/powerpoint/2010/main" val="2751175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IIS Interoperability Status Check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17031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&amp; Process</a:t>
            </a:r>
            <a:endParaRPr lang="en-US" dirty="0"/>
          </a:p>
        </p:txBody>
      </p:sp>
      <p:sp>
        <p:nvSpPr>
          <p:cNvPr id="3" name="Content Placeholder 2"/>
          <p:cNvSpPr>
            <a:spLocks noGrp="1"/>
          </p:cNvSpPr>
          <p:nvPr>
            <p:ph idx="1"/>
          </p:nvPr>
        </p:nvSpPr>
        <p:spPr/>
        <p:txBody>
          <a:bodyPr/>
          <a:lstStyle/>
          <a:p>
            <a:r>
              <a:rPr lang="en-US" dirty="0" smtClean="0"/>
              <a:t>Engaged IIS to participate in project</a:t>
            </a:r>
          </a:p>
          <a:p>
            <a:r>
              <a:rPr lang="en-US" dirty="0" smtClean="0"/>
              <a:t>Asked IIS to provide test system access or to perform self check</a:t>
            </a:r>
          </a:p>
          <a:p>
            <a:r>
              <a:rPr lang="en-US" dirty="0" smtClean="0"/>
              <a:t>If access to IIS test system was granted the team:</a:t>
            </a:r>
          </a:p>
          <a:p>
            <a:pPr lvl="1"/>
            <a:r>
              <a:rPr lang="en-US" dirty="0" smtClean="0"/>
              <a:t>Submitted the 7 NIST test messages, one at time, making changes to the messages until they were accepted by the IIS</a:t>
            </a:r>
          </a:p>
          <a:p>
            <a:r>
              <a:rPr lang="en-US" dirty="0" smtClean="0"/>
              <a:t>If the IIS performed the self check they were given a document that asked them to submit the 7 NIST test messages and record the results</a:t>
            </a:r>
          </a:p>
          <a:p>
            <a:r>
              <a:rPr lang="en-US" dirty="0" smtClean="0"/>
              <a:t>The results were reviewed by the status check team and recommendations and information was returned to each IIS</a:t>
            </a:r>
            <a:endParaRPr lang="en-US" dirty="0"/>
          </a:p>
        </p:txBody>
      </p:sp>
    </p:spTree>
    <p:extLst>
      <p:ext uri="{BB962C8B-B14F-4D97-AF65-F5344CB8AC3E}">
        <p14:creationId xmlns:p14="http://schemas.microsoft.com/office/powerpoint/2010/main" val="1479815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38360" y="3786840"/>
            <a:ext cx="1918800" cy="1302840"/>
            <a:chOff x="414360" y="3786840"/>
            <a:chExt cx="1918800" cy="1302840"/>
          </a:xfrm>
          <a:solidFill>
            <a:srgbClr val="2E75B6"/>
          </a:solidFill>
        </p:grpSpPr>
        <p:sp>
          <p:nvSpPr>
            <p:cNvPr id="3" name="Freeform 2"/>
            <p:cNvSpPr/>
            <p:nvPr/>
          </p:nvSpPr>
          <p:spPr>
            <a:xfrm>
              <a:off x="956159" y="3786840"/>
              <a:ext cx="1377000" cy="1141920"/>
            </a:xfrm>
            <a:custGeom>
              <a:avLst/>
              <a:gdLst>
                <a:gd name="f0" fmla="val 360"/>
                <a:gd name="f1" fmla="val 0"/>
                <a:gd name="f2" fmla="val 752"/>
                <a:gd name="f3" fmla="val 624"/>
                <a:gd name="f4" fmla="val 744"/>
                <a:gd name="f5" fmla="val 480"/>
                <a:gd name="f6" fmla="val 472"/>
                <a:gd name="f7" fmla="val 464"/>
                <a:gd name="f8" fmla="val 456"/>
                <a:gd name="f9" fmla="val 440"/>
                <a:gd name="f10" fmla="val 736"/>
                <a:gd name="f11" fmla="val 432"/>
                <a:gd name="f12" fmla="val 720"/>
                <a:gd name="f13" fmla="val 712"/>
                <a:gd name="f14" fmla="val 424"/>
                <a:gd name="f15" fmla="val 696"/>
                <a:gd name="f16" fmla="val 368"/>
                <a:gd name="f17" fmla="val 600"/>
                <a:gd name="f18" fmla="val 584"/>
                <a:gd name="f19" fmla="val 344"/>
                <a:gd name="f20" fmla="val 568"/>
                <a:gd name="f21" fmla="val 576"/>
                <a:gd name="f22" fmla="val 560"/>
                <a:gd name="f23" fmla="val 384"/>
                <a:gd name="f24" fmla="val 528"/>
                <a:gd name="f25" fmla="val 512"/>
                <a:gd name="f26" fmla="val 352"/>
                <a:gd name="f27" fmla="val 496"/>
                <a:gd name="f28" fmla="val 488"/>
                <a:gd name="f29" fmla="val 376"/>
                <a:gd name="f30" fmla="val 24"/>
                <a:gd name="f31" fmla="val 16"/>
                <a:gd name="f32" fmla="val 328"/>
                <a:gd name="f33" fmla="val 320"/>
                <a:gd name="f34" fmla="val 312"/>
                <a:gd name="f35" fmla="val 280"/>
                <a:gd name="f36" fmla="val 264"/>
                <a:gd name="f37" fmla="val 256"/>
                <a:gd name="f38" fmla="val 248"/>
                <a:gd name="f39" fmla="val 232"/>
                <a:gd name="f40" fmla="val 224"/>
                <a:gd name="f41" fmla="val 8"/>
                <a:gd name="f42" fmla="val 216"/>
                <a:gd name="f43" fmla="val 208"/>
                <a:gd name="f44" fmla="val 192"/>
                <a:gd name="f45" fmla="val 184"/>
                <a:gd name="f46" fmla="val 168"/>
                <a:gd name="f47" fmla="val 160"/>
                <a:gd name="f48" fmla="val 152"/>
                <a:gd name="f49" fmla="val 144"/>
                <a:gd name="f50" fmla="val 136"/>
                <a:gd name="f51" fmla="val 120"/>
                <a:gd name="f52" fmla="val 32"/>
                <a:gd name="f53" fmla="val 112"/>
                <a:gd name="f54" fmla="val 96"/>
                <a:gd name="f55" fmla="val 48"/>
                <a:gd name="f56" fmla="val 72"/>
                <a:gd name="f57" fmla="val 80"/>
                <a:gd name="f58" fmla="val 88"/>
                <a:gd name="f59" fmla="val 104"/>
                <a:gd name="f60" fmla="val 176"/>
                <a:gd name="f61" fmla="val 200"/>
                <a:gd name="f62" fmla="val 64"/>
                <a:gd name="f63" fmla="val 40"/>
                <a:gd name="f64" fmla="val 240"/>
                <a:gd name="f65" fmla="val 56"/>
                <a:gd name="f66" fmla="val 272"/>
                <a:gd name="f67" fmla="val 288"/>
                <a:gd name="f68" fmla="val 304"/>
                <a:gd name="f69" fmla="val 336"/>
                <a:gd name="f70" fmla="val 400"/>
                <a:gd name="f71" fmla="val 416"/>
                <a:gd name="f72" fmla="val 408"/>
                <a:gd name="f73" fmla="val 448"/>
                <a:gd name="f74" fmla="val 128"/>
                <a:gd name="f75" fmla="val 504"/>
                <a:gd name="f76" fmla="val 536"/>
                <a:gd name="f77" fmla="val 544"/>
                <a:gd name="f78" fmla="val 592"/>
                <a:gd name="f79" fmla="val 608"/>
                <a:gd name="f80" fmla="val 616"/>
                <a:gd name="f81" fmla="val 296"/>
                <a:gd name="f82" fmla="val 392"/>
                <a:gd name="f83" fmla="val 632"/>
                <a:gd name="f84" fmla="val 640"/>
                <a:gd name="f85" fmla="val 648"/>
                <a:gd name="f86" fmla="val 664"/>
                <a:gd name="f87" fmla="val 672"/>
                <a:gd name="f88" fmla="val 704"/>
                <a:gd name="f89" fmla="val 728"/>
              </a:gdLst>
              <a:ahLst/>
              <a:cxnLst>
                <a:cxn ang="3cd4">
                  <a:pos x="hc" y="t"/>
                </a:cxn>
                <a:cxn ang="0">
                  <a:pos x="r" y="vc"/>
                </a:cxn>
                <a:cxn ang="cd4">
                  <a:pos x="hc" y="b"/>
                </a:cxn>
                <a:cxn ang="cd2">
                  <a:pos x="l" y="vc"/>
                </a:cxn>
              </a:cxnLst>
              <a:rect l="l" t="t" r="r" b="b"/>
              <a:pathLst>
                <a:path w="752" h="624">
                  <a:moveTo>
                    <a:pt x="f4" y="f5"/>
                  </a:moveTo>
                  <a:lnTo>
                    <a:pt x="f2" y="f6"/>
                  </a:lnTo>
                  <a:lnTo>
                    <a:pt x="f2" y="f7"/>
                  </a:lnTo>
                  <a:lnTo>
                    <a:pt x="f2" y="f8"/>
                  </a:lnTo>
                  <a:lnTo>
                    <a:pt x="f2" y="f9"/>
                  </a:lnTo>
                  <a:lnTo>
                    <a:pt x="f10" y="f11"/>
                  </a:lnTo>
                  <a:lnTo>
                    <a:pt x="f12" y="f11"/>
                  </a:lnTo>
                  <a:lnTo>
                    <a:pt x="f13" y="f14"/>
                  </a:lnTo>
                  <a:lnTo>
                    <a:pt x="f15" y="f14"/>
                  </a:lnTo>
                  <a:lnTo>
                    <a:pt x="f15" y="f14"/>
                  </a:lnTo>
                  <a:lnTo>
                    <a:pt x="f3" y="f16"/>
                  </a:lnTo>
                  <a:lnTo>
                    <a:pt x="f17" y="f0"/>
                  </a:lnTo>
                  <a:lnTo>
                    <a:pt x="f18" y="f19"/>
                  </a:lnTo>
                  <a:lnTo>
                    <a:pt x="f18" y="f19"/>
                  </a:lnTo>
                  <a:lnTo>
                    <a:pt x="f20" y="f0"/>
                  </a:lnTo>
                  <a:lnTo>
                    <a:pt x="f20" y="f0"/>
                  </a:lnTo>
                  <a:lnTo>
                    <a:pt x="f21" y="f16"/>
                  </a:lnTo>
                  <a:lnTo>
                    <a:pt x="f21" y="f16"/>
                  </a:lnTo>
                  <a:lnTo>
                    <a:pt x="f22" y="f23"/>
                  </a:lnTo>
                  <a:lnTo>
                    <a:pt x="f22" y="f23"/>
                  </a:lnTo>
                  <a:lnTo>
                    <a:pt x="f24" y="f16"/>
                  </a:lnTo>
                  <a:lnTo>
                    <a:pt x="f24" y="f0"/>
                  </a:lnTo>
                  <a:lnTo>
                    <a:pt x="f25" y="f26"/>
                  </a:lnTo>
                  <a:lnTo>
                    <a:pt x="f27" y="f26"/>
                  </a:lnTo>
                  <a:lnTo>
                    <a:pt x="f28" y="f0"/>
                  </a:lnTo>
                  <a:lnTo>
                    <a:pt x="f5" y="f0"/>
                  </a:lnTo>
                  <a:lnTo>
                    <a:pt x="f5" y="f16"/>
                  </a:lnTo>
                  <a:lnTo>
                    <a:pt x="f29" y="f30"/>
                  </a:lnTo>
                  <a:lnTo>
                    <a:pt x="f16" y="f30"/>
                  </a:lnTo>
                  <a:lnTo>
                    <a:pt x="f26" y="f31"/>
                  </a:lnTo>
                  <a:lnTo>
                    <a:pt x="f32" y="f31"/>
                  </a:lnTo>
                  <a:lnTo>
                    <a:pt x="f33" y="f30"/>
                  </a:lnTo>
                  <a:lnTo>
                    <a:pt x="f33" y="f30"/>
                  </a:lnTo>
                  <a:lnTo>
                    <a:pt x="f34" y="f30"/>
                  </a:lnTo>
                  <a:lnTo>
                    <a:pt x="f35" y="f30"/>
                  </a:lnTo>
                  <a:lnTo>
                    <a:pt x="f36" y="f30"/>
                  </a:lnTo>
                  <a:lnTo>
                    <a:pt x="f37" y="f30"/>
                  </a:lnTo>
                  <a:lnTo>
                    <a:pt x="f38" y="f30"/>
                  </a:lnTo>
                  <a:lnTo>
                    <a:pt x="f39" y="f30"/>
                  </a:lnTo>
                  <a:lnTo>
                    <a:pt x="f40" y="f41"/>
                  </a:lnTo>
                  <a:lnTo>
                    <a:pt x="f40" y="f41"/>
                  </a:lnTo>
                  <a:lnTo>
                    <a:pt x="f42" y="f41"/>
                  </a:lnTo>
                  <a:lnTo>
                    <a:pt x="f43" y="f41"/>
                  </a:lnTo>
                  <a:lnTo>
                    <a:pt x="f43" y="f31"/>
                  </a:lnTo>
                  <a:lnTo>
                    <a:pt x="f43" y="f31"/>
                  </a:lnTo>
                  <a:lnTo>
                    <a:pt x="f44" y="f1"/>
                  </a:lnTo>
                  <a:lnTo>
                    <a:pt x="f44" y="f1"/>
                  </a:lnTo>
                  <a:lnTo>
                    <a:pt x="f45" y="f41"/>
                  </a:lnTo>
                  <a:lnTo>
                    <a:pt x="f45" y="f41"/>
                  </a:lnTo>
                  <a:lnTo>
                    <a:pt x="f45" y="f1"/>
                  </a:lnTo>
                  <a:lnTo>
                    <a:pt x="f45" y="f1"/>
                  </a:lnTo>
                  <a:lnTo>
                    <a:pt x="f46" y="f1"/>
                  </a:lnTo>
                  <a:lnTo>
                    <a:pt x="f46" y="f1"/>
                  </a:lnTo>
                  <a:lnTo>
                    <a:pt x="f47" y="f41"/>
                  </a:lnTo>
                  <a:lnTo>
                    <a:pt x="f48" y="f31"/>
                  </a:lnTo>
                  <a:lnTo>
                    <a:pt x="f49" y="f31"/>
                  </a:lnTo>
                  <a:lnTo>
                    <a:pt x="f50" y="f31"/>
                  </a:lnTo>
                  <a:lnTo>
                    <a:pt x="f50" y="f31"/>
                  </a:lnTo>
                  <a:lnTo>
                    <a:pt x="f51" y="f52"/>
                  </a:lnTo>
                  <a:lnTo>
                    <a:pt x="f53" y="f52"/>
                  </a:lnTo>
                  <a:lnTo>
                    <a:pt x="f54" y="f55"/>
                  </a:lnTo>
                  <a:lnTo>
                    <a:pt x="f56" y="f57"/>
                  </a:lnTo>
                  <a:lnTo>
                    <a:pt x="f56" y="f57"/>
                  </a:lnTo>
                  <a:lnTo>
                    <a:pt x="f56" y="f58"/>
                  </a:lnTo>
                  <a:lnTo>
                    <a:pt x="f56" y="f58"/>
                  </a:lnTo>
                  <a:lnTo>
                    <a:pt x="f55" y="f58"/>
                  </a:lnTo>
                  <a:lnTo>
                    <a:pt x="f55" y="f58"/>
                  </a:lnTo>
                  <a:lnTo>
                    <a:pt x="f52" y="f59"/>
                  </a:lnTo>
                  <a:lnTo>
                    <a:pt x="f52" y="f59"/>
                  </a:lnTo>
                  <a:lnTo>
                    <a:pt x="f55" y="f53"/>
                  </a:lnTo>
                  <a:lnTo>
                    <a:pt x="f56" y="f50"/>
                  </a:lnTo>
                  <a:lnTo>
                    <a:pt x="f56" y="f48"/>
                  </a:lnTo>
                  <a:lnTo>
                    <a:pt x="f56" y="f48"/>
                  </a:lnTo>
                  <a:lnTo>
                    <a:pt x="f54" y="f47"/>
                  </a:lnTo>
                  <a:lnTo>
                    <a:pt x="f54" y="f47"/>
                  </a:lnTo>
                  <a:lnTo>
                    <a:pt x="f59" y="f60"/>
                  </a:lnTo>
                  <a:lnTo>
                    <a:pt x="f59" y="f60"/>
                  </a:lnTo>
                  <a:lnTo>
                    <a:pt x="f53" y="f60"/>
                  </a:lnTo>
                  <a:lnTo>
                    <a:pt x="f53" y="f60"/>
                  </a:lnTo>
                  <a:lnTo>
                    <a:pt x="f53" y="f45"/>
                  </a:lnTo>
                  <a:lnTo>
                    <a:pt x="f53" y="f45"/>
                  </a:lnTo>
                  <a:lnTo>
                    <a:pt x="f54" y="f45"/>
                  </a:lnTo>
                  <a:lnTo>
                    <a:pt x="f54" y="f45"/>
                  </a:lnTo>
                  <a:lnTo>
                    <a:pt x="f58" y="f46"/>
                  </a:lnTo>
                  <a:lnTo>
                    <a:pt x="f58" y="f46"/>
                  </a:lnTo>
                  <a:lnTo>
                    <a:pt x="f58" y="f60"/>
                  </a:lnTo>
                  <a:lnTo>
                    <a:pt x="f58" y="f60"/>
                  </a:lnTo>
                  <a:lnTo>
                    <a:pt x="f54" y="f45"/>
                  </a:lnTo>
                  <a:lnTo>
                    <a:pt x="f54" y="f45"/>
                  </a:lnTo>
                  <a:lnTo>
                    <a:pt x="f53" y="f44"/>
                  </a:lnTo>
                  <a:lnTo>
                    <a:pt x="f53" y="f44"/>
                  </a:lnTo>
                  <a:lnTo>
                    <a:pt x="f54" y="f61"/>
                  </a:lnTo>
                  <a:lnTo>
                    <a:pt x="f54" y="f61"/>
                  </a:lnTo>
                  <a:lnTo>
                    <a:pt x="f62" y="f44"/>
                  </a:lnTo>
                  <a:lnTo>
                    <a:pt x="f62" y="f44"/>
                  </a:lnTo>
                  <a:lnTo>
                    <a:pt x="f56" y="f60"/>
                  </a:lnTo>
                  <a:lnTo>
                    <a:pt x="f56" y="f60"/>
                  </a:lnTo>
                  <a:lnTo>
                    <a:pt x="f63" y="f45"/>
                  </a:lnTo>
                  <a:lnTo>
                    <a:pt x="f63" y="f45"/>
                  </a:lnTo>
                  <a:lnTo>
                    <a:pt x="f63" y="f45"/>
                  </a:lnTo>
                  <a:lnTo>
                    <a:pt x="f63" y="f44"/>
                  </a:lnTo>
                  <a:lnTo>
                    <a:pt x="f52" y="f44"/>
                  </a:lnTo>
                  <a:lnTo>
                    <a:pt x="f52" y="f45"/>
                  </a:lnTo>
                  <a:lnTo>
                    <a:pt x="f30" y="f45"/>
                  </a:lnTo>
                  <a:lnTo>
                    <a:pt x="f1" y="f61"/>
                  </a:lnTo>
                  <a:lnTo>
                    <a:pt x="f1" y="f43"/>
                  </a:lnTo>
                  <a:lnTo>
                    <a:pt x="f41" y="f40"/>
                  </a:lnTo>
                  <a:lnTo>
                    <a:pt x="f31" y="f40"/>
                  </a:lnTo>
                  <a:lnTo>
                    <a:pt x="f30" y="f39"/>
                  </a:lnTo>
                  <a:lnTo>
                    <a:pt x="f30" y="f64"/>
                  </a:lnTo>
                  <a:lnTo>
                    <a:pt x="f30" y="f64"/>
                  </a:lnTo>
                  <a:lnTo>
                    <a:pt x="f52" y="f38"/>
                  </a:lnTo>
                  <a:lnTo>
                    <a:pt x="f65" y="f38"/>
                  </a:lnTo>
                  <a:lnTo>
                    <a:pt x="f65" y="f38"/>
                  </a:lnTo>
                  <a:lnTo>
                    <a:pt x="f56" y="f37"/>
                  </a:lnTo>
                  <a:lnTo>
                    <a:pt x="f58" y="f37"/>
                  </a:lnTo>
                  <a:lnTo>
                    <a:pt x="f58" y="f37"/>
                  </a:lnTo>
                  <a:lnTo>
                    <a:pt x="f59" y="f64"/>
                  </a:lnTo>
                  <a:lnTo>
                    <a:pt x="f59" y="f64"/>
                  </a:lnTo>
                  <a:lnTo>
                    <a:pt x="f53" y="f64"/>
                  </a:lnTo>
                  <a:lnTo>
                    <a:pt x="f51" y="f64"/>
                  </a:lnTo>
                  <a:lnTo>
                    <a:pt x="f51" y="f64"/>
                  </a:lnTo>
                  <a:lnTo>
                    <a:pt x="f51" y="f38"/>
                  </a:lnTo>
                  <a:lnTo>
                    <a:pt x="f59" y="f37"/>
                  </a:lnTo>
                  <a:lnTo>
                    <a:pt x="f59" y="f37"/>
                  </a:lnTo>
                  <a:lnTo>
                    <a:pt x="f59" y="f37"/>
                  </a:lnTo>
                  <a:lnTo>
                    <a:pt x="f53" y="f66"/>
                  </a:lnTo>
                  <a:lnTo>
                    <a:pt x="f53" y="f67"/>
                  </a:lnTo>
                  <a:lnTo>
                    <a:pt x="f58" y="f67"/>
                  </a:lnTo>
                  <a:lnTo>
                    <a:pt x="f58" y="f67"/>
                  </a:lnTo>
                  <a:lnTo>
                    <a:pt x="f56" y="f34"/>
                  </a:lnTo>
                  <a:lnTo>
                    <a:pt x="f56" y="f34"/>
                  </a:lnTo>
                  <a:lnTo>
                    <a:pt x="f56" y="f68"/>
                  </a:lnTo>
                  <a:lnTo>
                    <a:pt x="f62" y="f68"/>
                  </a:lnTo>
                  <a:lnTo>
                    <a:pt x="f55" y="f68"/>
                  </a:lnTo>
                  <a:lnTo>
                    <a:pt x="f55" y="f34"/>
                  </a:lnTo>
                  <a:lnTo>
                    <a:pt x="f55" y="f33"/>
                  </a:lnTo>
                  <a:lnTo>
                    <a:pt x="f55" y="f69"/>
                  </a:lnTo>
                  <a:lnTo>
                    <a:pt x="f52" y="f69"/>
                  </a:lnTo>
                  <a:lnTo>
                    <a:pt x="f52" y="f19"/>
                  </a:lnTo>
                  <a:lnTo>
                    <a:pt x="f30" y="f26"/>
                  </a:lnTo>
                  <a:lnTo>
                    <a:pt x="f31" y="f0"/>
                  </a:lnTo>
                  <a:lnTo>
                    <a:pt x="f31" y="f16"/>
                  </a:lnTo>
                  <a:lnTo>
                    <a:pt x="f31" y="f16"/>
                  </a:lnTo>
                  <a:lnTo>
                    <a:pt x="f30" y="f16"/>
                  </a:lnTo>
                  <a:lnTo>
                    <a:pt x="f52" y="f0"/>
                  </a:lnTo>
                  <a:lnTo>
                    <a:pt x="f52" y="f0"/>
                  </a:lnTo>
                  <a:lnTo>
                    <a:pt x="f30" y="f29"/>
                  </a:lnTo>
                  <a:lnTo>
                    <a:pt x="f30" y="f29"/>
                  </a:lnTo>
                  <a:lnTo>
                    <a:pt x="f52" y="f23"/>
                  </a:lnTo>
                  <a:lnTo>
                    <a:pt x="f55" y="f70"/>
                  </a:lnTo>
                  <a:lnTo>
                    <a:pt x="f65" y="f70"/>
                  </a:lnTo>
                  <a:lnTo>
                    <a:pt x="f65" y="f70"/>
                  </a:lnTo>
                  <a:lnTo>
                    <a:pt x="f65" y="f70"/>
                  </a:lnTo>
                  <a:lnTo>
                    <a:pt x="f63" y="f71"/>
                  </a:lnTo>
                  <a:lnTo>
                    <a:pt x="f63" y="f14"/>
                  </a:lnTo>
                  <a:lnTo>
                    <a:pt x="f55" y="f14"/>
                  </a:lnTo>
                  <a:lnTo>
                    <a:pt x="f55" y="f14"/>
                  </a:lnTo>
                  <a:lnTo>
                    <a:pt x="f65" y="f11"/>
                  </a:lnTo>
                  <a:lnTo>
                    <a:pt x="f65" y="f9"/>
                  </a:lnTo>
                  <a:lnTo>
                    <a:pt x="f56" y="f9"/>
                  </a:lnTo>
                  <a:lnTo>
                    <a:pt x="f57" y="f71"/>
                  </a:lnTo>
                  <a:lnTo>
                    <a:pt x="f58" y="f72"/>
                  </a:lnTo>
                  <a:lnTo>
                    <a:pt x="f58" y="f71"/>
                  </a:lnTo>
                  <a:lnTo>
                    <a:pt x="f58" y="f11"/>
                  </a:lnTo>
                  <a:lnTo>
                    <a:pt x="f54" y="f9"/>
                  </a:lnTo>
                  <a:lnTo>
                    <a:pt x="f54" y="f73"/>
                  </a:lnTo>
                  <a:lnTo>
                    <a:pt x="f54" y="f8"/>
                  </a:lnTo>
                  <a:lnTo>
                    <a:pt x="f54" y="f7"/>
                  </a:lnTo>
                  <a:lnTo>
                    <a:pt x="f54" y="f6"/>
                  </a:lnTo>
                  <a:lnTo>
                    <a:pt x="f54" y="f5"/>
                  </a:lnTo>
                  <a:lnTo>
                    <a:pt x="f54" y="f28"/>
                  </a:lnTo>
                  <a:lnTo>
                    <a:pt x="f59" y="f28"/>
                  </a:lnTo>
                  <a:lnTo>
                    <a:pt x="f53" y="f7"/>
                  </a:lnTo>
                  <a:lnTo>
                    <a:pt x="f51" y="f8"/>
                  </a:lnTo>
                  <a:lnTo>
                    <a:pt x="f74" y="f6"/>
                  </a:lnTo>
                  <a:lnTo>
                    <a:pt x="f74" y="f6"/>
                  </a:lnTo>
                  <a:lnTo>
                    <a:pt x="f74" y="f8"/>
                  </a:lnTo>
                  <a:lnTo>
                    <a:pt x="f50" y="f8"/>
                  </a:lnTo>
                  <a:lnTo>
                    <a:pt x="f49" y="f6"/>
                  </a:lnTo>
                  <a:lnTo>
                    <a:pt x="f49" y="f28"/>
                  </a:lnTo>
                  <a:lnTo>
                    <a:pt x="f48" y="f28"/>
                  </a:lnTo>
                  <a:lnTo>
                    <a:pt x="f48" y="f6"/>
                  </a:lnTo>
                  <a:lnTo>
                    <a:pt x="f48" y="f6"/>
                  </a:lnTo>
                  <a:lnTo>
                    <a:pt x="f47" y="f6"/>
                  </a:lnTo>
                  <a:lnTo>
                    <a:pt x="f60" y="f6"/>
                  </a:lnTo>
                  <a:lnTo>
                    <a:pt x="f45" y="f7"/>
                  </a:lnTo>
                  <a:lnTo>
                    <a:pt x="f44" y="f73"/>
                  </a:lnTo>
                  <a:lnTo>
                    <a:pt x="f44" y="f73"/>
                  </a:lnTo>
                  <a:lnTo>
                    <a:pt x="f45" y="f5"/>
                  </a:lnTo>
                  <a:lnTo>
                    <a:pt x="f45" y="f5"/>
                  </a:lnTo>
                  <a:lnTo>
                    <a:pt x="f60" y="f75"/>
                  </a:lnTo>
                  <a:lnTo>
                    <a:pt x="f46" y="f76"/>
                  </a:lnTo>
                  <a:lnTo>
                    <a:pt x="f47" y="f76"/>
                  </a:lnTo>
                  <a:lnTo>
                    <a:pt x="f47" y="f76"/>
                  </a:lnTo>
                  <a:lnTo>
                    <a:pt x="f47" y="f76"/>
                  </a:lnTo>
                  <a:lnTo>
                    <a:pt x="f47" y="f77"/>
                  </a:lnTo>
                  <a:lnTo>
                    <a:pt x="f50" y="f22"/>
                  </a:lnTo>
                  <a:lnTo>
                    <a:pt x="f51" y="f20"/>
                  </a:lnTo>
                  <a:lnTo>
                    <a:pt x="f51" y="f18"/>
                  </a:lnTo>
                  <a:lnTo>
                    <a:pt x="f51" y="f18"/>
                  </a:lnTo>
                  <a:lnTo>
                    <a:pt x="f51" y="f18"/>
                  </a:lnTo>
                  <a:lnTo>
                    <a:pt x="f51" y="f78"/>
                  </a:lnTo>
                  <a:lnTo>
                    <a:pt x="f53" y="f78"/>
                  </a:lnTo>
                  <a:lnTo>
                    <a:pt x="f53" y="f18"/>
                  </a:lnTo>
                  <a:lnTo>
                    <a:pt x="f59" y="f18"/>
                  </a:lnTo>
                  <a:lnTo>
                    <a:pt x="f59" y="f18"/>
                  </a:lnTo>
                  <a:lnTo>
                    <a:pt x="f54" y="f18"/>
                  </a:lnTo>
                  <a:lnTo>
                    <a:pt x="f58" y="f18"/>
                  </a:lnTo>
                  <a:lnTo>
                    <a:pt x="f62" y="f79"/>
                  </a:lnTo>
                  <a:lnTo>
                    <a:pt x="f62" y="f79"/>
                  </a:lnTo>
                  <a:lnTo>
                    <a:pt x="f65" y="f80"/>
                  </a:lnTo>
                  <a:lnTo>
                    <a:pt x="f65" y="f80"/>
                  </a:lnTo>
                  <a:lnTo>
                    <a:pt x="f62" y="f3"/>
                  </a:lnTo>
                  <a:lnTo>
                    <a:pt x="f62" y="f3"/>
                  </a:lnTo>
                  <a:lnTo>
                    <a:pt x="f57" y="f79"/>
                  </a:lnTo>
                  <a:lnTo>
                    <a:pt x="f54" y="f78"/>
                  </a:lnTo>
                  <a:lnTo>
                    <a:pt x="f54" y="f78"/>
                  </a:lnTo>
                  <a:lnTo>
                    <a:pt x="f54" y="f78"/>
                  </a:lnTo>
                  <a:lnTo>
                    <a:pt x="f54" y="f17"/>
                  </a:lnTo>
                  <a:lnTo>
                    <a:pt x="f54" y="f79"/>
                  </a:lnTo>
                  <a:lnTo>
                    <a:pt x="f59" y="f79"/>
                  </a:lnTo>
                  <a:lnTo>
                    <a:pt x="f74" y="f78"/>
                  </a:lnTo>
                  <a:lnTo>
                    <a:pt x="f74" y="f18"/>
                  </a:lnTo>
                  <a:lnTo>
                    <a:pt x="f74" y="f18"/>
                  </a:lnTo>
                  <a:lnTo>
                    <a:pt x="f50" y="f78"/>
                  </a:lnTo>
                  <a:lnTo>
                    <a:pt x="f50" y="f78"/>
                  </a:lnTo>
                  <a:lnTo>
                    <a:pt x="f50" y="f18"/>
                  </a:lnTo>
                  <a:lnTo>
                    <a:pt x="f48" y="f21"/>
                  </a:lnTo>
                  <a:lnTo>
                    <a:pt x="f46" y="f21"/>
                  </a:lnTo>
                  <a:lnTo>
                    <a:pt x="f46" y="f21"/>
                  </a:lnTo>
                  <a:lnTo>
                    <a:pt x="f47" y="f20"/>
                  </a:lnTo>
                  <a:lnTo>
                    <a:pt x="f47" y="f22"/>
                  </a:lnTo>
                  <a:lnTo>
                    <a:pt x="f45" y="f77"/>
                  </a:lnTo>
                  <a:lnTo>
                    <a:pt x="f61" y="f76"/>
                  </a:lnTo>
                  <a:lnTo>
                    <a:pt x="f61" y="f76"/>
                  </a:lnTo>
                  <a:lnTo>
                    <a:pt x="f61" y="f24"/>
                  </a:lnTo>
                  <a:lnTo>
                    <a:pt x="f42" y="f75"/>
                  </a:lnTo>
                  <a:lnTo>
                    <a:pt x="f38" y="f5"/>
                  </a:lnTo>
                  <a:lnTo>
                    <a:pt x="f38" y="f5"/>
                  </a:lnTo>
                  <a:lnTo>
                    <a:pt x="f37" y="f6"/>
                  </a:lnTo>
                  <a:lnTo>
                    <a:pt x="f37" y="f7"/>
                  </a:lnTo>
                  <a:lnTo>
                    <a:pt x="f37" y="f8"/>
                  </a:lnTo>
                  <a:lnTo>
                    <a:pt x="f64" y="f8"/>
                  </a:lnTo>
                  <a:lnTo>
                    <a:pt x="f64" y="f73"/>
                  </a:lnTo>
                  <a:lnTo>
                    <a:pt x="f38" y="f11"/>
                  </a:lnTo>
                  <a:lnTo>
                    <a:pt x="f66" y="f71"/>
                  </a:lnTo>
                  <a:lnTo>
                    <a:pt x="f66" y="f71"/>
                  </a:lnTo>
                  <a:lnTo>
                    <a:pt x="f66" y="f70"/>
                  </a:lnTo>
                  <a:lnTo>
                    <a:pt x="f67" y="f0"/>
                  </a:lnTo>
                  <a:lnTo>
                    <a:pt x="f34" y="f0"/>
                  </a:lnTo>
                  <a:lnTo>
                    <a:pt x="f33" y="f16"/>
                  </a:lnTo>
                  <a:lnTo>
                    <a:pt x="f33" y="f16"/>
                  </a:lnTo>
                  <a:lnTo>
                    <a:pt x="f34" y="f29"/>
                  </a:lnTo>
                  <a:lnTo>
                    <a:pt x="f67" y="f29"/>
                  </a:lnTo>
                  <a:lnTo>
                    <a:pt x="f67" y="f70"/>
                  </a:lnTo>
                  <a:lnTo>
                    <a:pt x="f81" y="f72"/>
                  </a:lnTo>
                  <a:lnTo>
                    <a:pt x="f81" y="f72"/>
                  </a:lnTo>
                  <a:lnTo>
                    <a:pt x="f67" y="f14"/>
                  </a:lnTo>
                  <a:lnTo>
                    <a:pt x="f67" y="f14"/>
                  </a:lnTo>
                  <a:lnTo>
                    <a:pt x="f67" y="f14"/>
                  </a:lnTo>
                  <a:lnTo>
                    <a:pt x="f81" y="f14"/>
                  </a:lnTo>
                  <a:lnTo>
                    <a:pt x="f81" y="f14"/>
                  </a:lnTo>
                  <a:lnTo>
                    <a:pt x="f81" y="f14"/>
                  </a:lnTo>
                  <a:lnTo>
                    <a:pt x="f67" y="f9"/>
                  </a:lnTo>
                  <a:lnTo>
                    <a:pt x="f67" y="f9"/>
                  </a:lnTo>
                  <a:lnTo>
                    <a:pt x="f67" y="f73"/>
                  </a:lnTo>
                  <a:lnTo>
                    <a:pt x="f81" y="f9"/>
                  </a:lnTo>
                  <a:lnTo>
                    <a:pt x="f68" y="f11"/>
                  </a:lnTo>
                  <a:lnTo>
                    <a:pt x="f33" y="f71"/>
                  </a:lnTo>
                  <a:lnTo>
                    <a:pt x="f32" y="f71"/>
                  </a:lnTo>
                  <a:lnTo>
                    <a:pt x="f69" y="f72"/>
                  </a:lnTo>
                  <a:lnTo>
                    <a:pt x="f19" y="f70"/>
                  </a:lnTo>
                  <a:lnTo>
                    <a:pt x="f19" y="f82"/>
                  </a:lnTo>
                  <a:lnTo>
                    <a:pt x="f69" y="f23"/>
                  </a:lnTo>
                  <a:lnTo>
                    <a:pt x="f69" y="f29"/>
                  </a:lnTo>
                  <a:lnTo>
                    <a:pt x="f69" y="f16"/>
                  </a:lnTo>
                  <a:lnTo>
                    <a:pt x="f69" y="f16"/>
                  </a:lnTo>
                  <a:lnTo>
                    <a:pt x="f26" y="f0"/>
                  </a:lnTo>
                  <a:lnTo>
                    <a:pt x="f26" y="f0"/>
                  </a:lnTo>
                  <a:lnTo>
                    <a:pt x="f26" y="f16"/>
                  </a:lnTo>
                  <a:lnTo>
                    <a:pt x="f26" y="f16"/>
                  </a:lnTo>
                  <a:lnTo>
                    <a:pt x="f16" y="f0"/>
                  </a:lnTo>
                  <a:lnTo>
                    <a:pt x="f16" y="f0"/>
                  </a:lnTo>
                  <a:lnTo>
                    <a:pt x="f82" y="f16"/>
                  </a:lnTo>
                  <a:lnTo>
                    <a:pt x="f82" y="f16"/>
                  </a:lnTo>
                  <a:lnTo>
                    <a:pt x="f70" y="f23"/>
                  </a:lnTo>
                  <a:lnTo>
                    <a:pt x="f70" y="f23"/>
                  </a:lnTo>
                  <a:lnTo>
                    <a:pt x="f72" y="f16"/>
                  </a:lnTo>
                  <a:lnTo>
                    <a:pt x="f72" y="f16"/>
                  </a:lnTo>
                  <a:lnTo>
                    <a:pt x="f14" y="f82"/>
                  </a:lnTo>
                  <a:lnTo>
                    <a:pt x="f14" y="f82"/>
                  </a:lnTo>
                  <a:lnTo>
                    <a:pt x="f14" y="f23"/>
                  </a:lnTo>
                  <a:lnTo>
                    <a:pt x="f73" y="f29"/>
                  </a:lnTo>
                  <a:lnTo>
                    <a:pt x="f5" y="f29"/>
                  </a:lnTo>
                  <a:lnTo>
                    <a:pt x="f27" y="f29"/>
                  </a:lnTo>
                  <a:lnTo>
                    <a:pt x="f27" y="f29"/>
                  </a:lnTo>
                  <a:lnTo>
                    <a:pt x="f27" y="f29"/>
                  </a:lnTo>
                  <a:lnTo>
                    <a:pt x="f75" y="f16"/>
                  </a:lnTo>
                  <a:lnTo>
                    <a:pt x="f25" y="f29"/>
                  </a:lnTo>
                  <a:lnTo>
                    <a:pt x="f25" y="f23"/>
                  </a:lnTo>
                  <a:lnTo>
                    <a:pt x="f76" y="f23"/>
                  </a:lnTo>
                  <a:lnTo>
                    <a:pt x="f77" y="f23"/>
                  </a:lnTo>
                  <a:lnTo>
                    <a:pt x="f20" y="f70"/>
                  </a:lnTo>
                  <a:lnTo>
                    <a:pt x="f21" y="f72"/>
                  </a:lnTo>
                  <a:lnTo>
                    <a:pt x="f78" y="f72"/>
                  </a:lnTo>
                  <a:lnTo>
                    <a:pt x="f78" y="f70"/>
                  </a:lnTo>
                  <a:lnTo>
                    <a:pt x="f21" y="f23"/>
                  </a:lnTo>
                  <a:lnTo>
                    <a:pt x="f21" y="f23"/>
                  </a:lnTo>
                  <a:lnTo>
                    <a:pt x="f18" y="f29"/>
                  </a:lnTo>
                  <a:lnTo>
                    <a:pt x="f18" y="f29"/>
                  </a:lnTo>
                  <a:lnTo>
                    <a:pt x="f78" y="f23"/>
                  </a:lnTo>
                  <a:lnTo>
                    <a:pt x="f17" y="f82"/>
                  </a:lnTo>
                  <a:lnTo>
                    <a:pt x="f79" y="f82"/>
                  </a:lnTo>
                  <a:lnTo>
                    <a:pt x="f79" y="f82"/>
                  </a:lnTo>
                  <a:lnTo>
                    <a:pt x="f79" y="f82"/>
                  </a:lnTo>
                  <a:lnTo>
                    <a:pt x="f78" y="f16"/>
                  </a:lnTo>
                  <a:lnTo>
                    <a:pt x="f78" y="f16"/>
                  </a:lnTo>
                  <a:lnTo>
                    <a:pt x="f78" y="f16"/>
                  </a:lnTo>
                  <a:lnTo>
                    <a:pt x="f17" y="f0"/>
                  </a:lnTo>
                  <a:lnTo>
                    <a:pt x="f17" y="f0"/>
                  </a:lnTo>
                  <a:lnTo>
                    <a:pt x="f80" y="f82"/>
                  </a:lnTo>
                  <a:lnTo>
                    <a:pt x="f80" y="f82"/>
                  </a:lnTo>
                  <a:lnTo>
                    <a:pt x="f83" y="f23"/>
                  </a:lnTo>
                  <a:lnTo>
                    <a:pt x="f83" y="f23"/>
                  </a:lnTo>
                  <a:lnTo>
                    <a:pt x="f84" y="f82"/>
                  </a:lnTo>
                  <a:lnTo>
                    <a:pt x="f85" y="f70"/>
                  </a:lnTo>
                  <a:lnTo>
                    <a:pt x="f86" y="f11"/>
                  </a:lnTo>
                  <a:lnTo>
                    <a:pt x="f87" y="f11"/>
                  </a:lnTo>
                  <a:lnTo>
                    <a:pt x="f87" y="f14"/>
                  </a:lnTo>
                  <a:lnTo>
                    <a:pt x="f87" y="f14"/>
                  </a:lnTo>
                  <a:lnTo>
                    <a:pt x="f87" y="f14"/>
                  </a:lnTo>
                  <a:lnTo>
                    <a:pt x="f88" y="f9"/>
                  </a:lnTo>
                  <a:lnTo>
                    <a:pt x="f88" y="f9"/>
                  </a:lnTo>
                  <a:lnTo>
                    <a:pt x="f88" y="f73"/>
                  </a:lnTo>
                  <a:lnTo>
                    <a:pt x="f88" y="f8"/>
                  </a:lnTo>
                  <a:lnTo>
                    <a:pt x="f88" y="f8"/>
                  </a:lnTo>
                  <a:lnTo>
                    <a:pt x="f12" y="f9"/>
                  </a:lnTo>
                  <a:lnTo>
                    <a:pt x="f89" y="f9"/>
                  </a:lnTo>
                  <a:lnTo>
                    <a:pt x="f89" y="f73"/>
                  </a:lnTo>
                  <a:lnTo>
                    <a:pt x="f4" y="f7"/>
                  </a:lnTo>
                  <a:lnTo>
                    <a:pt x="f4" y="f6"/>
                  </a:lnTo>
                  <a:lnTo>
                    <a:pt x="f4" y="f5"/>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 name="Freeform 3"/>
            <p:cNvSpPr/>
            <p:nvPr/>
          </p:nvSpPr>
          <p:spPr>
            <a:xfrm>
              <a:off x="2040479" y="4518720"/>
              <a:ext cx="58320" cy="58320"/>
            </a:xfrm>
            <a:custGeom>
              <a:avLst/>
              <a:gdLst>
                <a:gd name="f0" fmla="val 0"/>
                <a:gd name="f1" fmla="val 32"/>
                <a:gd name="f2" fmla="val 8"/>
                <a:gd name="f3" fmla="val 16"/>
                <a:gd name="f4" fmla="val 24"/>
              </a:gdLst>
              <a:ahLst/>
              <a:cxnLst>
                <a:cxn ang="3cd4">
                  <a:pos x="hc" y="t"/>
                </a:cxn>
                <a:cxn ang="0">
                  <a:pos x="r" y="vc"/>
                </a:cxn>
                <a:cxn ang="cd4">
                  <a:pos x="hc" y="b"/>
                </a:cxn>
                <a:cxn ang="cd2">
                  <a:pos x="l" y="vc"/>
                </a:cxn>
              </a:cxnLst>
              <a:rect l="l" t="t" r="r" b="b"/>
              <a:pathLst>
                <a:path w="32" h="32">
                  <a:moveTo>
                    <a:pt x="f0" y="f2"/>
                  </a:moveTo>
                  <a:lnTo>
                    <a:pt x="f0" y="f2"/>
                  </a:lnTo>
                  <a:lnTo>
                    <a:pt x="f3" y="f0"/>
                  </a:lnTo>
                  <a:lnTo>
                    <a:pt x="f3" y="f0"/>
                  </a:lnTo>
                  <a:lnTo>
                    <a:pt x="f1" y="f4"/>
                  </a:lnTo>
                  <a:lnTo>
                    <a:pt x="f1" y="f4"/>
                  </a:lnTo>
                  <a:lnTo>
                    <a:pt x="f1" y="f4"/>
                  </a:lnTo>
                  <a:lnTo>
                    <a:pt x="f1" y="f4"/>
                  </a:lnTo>
                  <a:lnTo>
                    <a:pt x="f4" y="f3"/>
                  </a:lnTo>
                  <a:lnTo>
                    <a:pt x="f4" y="f3"/>
                  </a:lnTo>
                  <a:lnTo>
                    <a:pt x="f3" y="f4"/>
                  </a:lnTo>
                  <a:lnTo>
                    <a:pt x="f3" y="f4"/>
                  </a:lnTo>
                  <a:lnTo>
                    <a:pt x="f4" y="f4"/>
                  </a:lnTo>
                  <a:lnTo>
                    <a:pt x="f4" y="f4"/>
                  </a:lnTo>
                  <a:lnTo>
                    <a:pt x="f3" y="f1"/>
                  </a:lnTo>
                  <a:lnTo>
                    <a:pt x="f3" y="f1"/>
                  </a:lnTo>
                  <a:lnTo>
                    <a:pt x="f0" y="f3"/>
                  </a:lnTo>
                  <a:lnTo>
                    <a:pt x="f0" y="f3"/>
                  </a:lnTo>
                  <a:lnTo>
                    <a:pt x="f0" y="f2"/>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 name="Freeform 4"/>
            <p:cNvSpPr/>
            <p:nvPr/>
          </p:nvSpPr>
          <p:spPr>
            <a:xfrm>
              <a:off x="2099160" y="4577400"/>
              <a:ext cx="43920" cy="58320"/>
            </a:xfrm>
            <a:custGeom>
              <a:avLst/>
              <a:gdLst>
                <a:gd name="f0" fmla="val 0"/>
                <a:gd name="f1" fmla="val 24"/>
                <a:gd name="f2" fmla="val 32"/>
                <a:gd name="f3" fmla="val 8"/>
                <a:gd name="f4" fmla="val 16"/>
              </a:gdLst>
              <a:ahLst/>
              <a:cxnLst>
                <a:cxn ang="3cd4">
                  <a:pos x="hc" y="t"/>
                </a:cxn>
                <a:cxn ang="0">
                  <a:pos x="r" y="vc"/>
                </a:cxn>
                <a:cxn ang="cd4">
                  <a:pos x="hc" y="b"/>
                </a:cxn>
                <a:cxn ang="cd2">
                  <a:pos x="l" y="vc"/>
                </a:cxn>
              </a:cxnLst>
              <a:rect l="l" t="t" r="r" b="b"/>
              <a:pathLst>
                <a:path w="24" h="32">
                  <a:moveTo>
                    <a:pt x="f0" y="f0"/>
                  </a:moveTo>
                  <a:lnTo>
                    <a:pt x="f0" y="f0"/>
                  </a:lnTo>
                  <a:lnTo>
                    <a:pt x="f3" y="f1"/>
                  </a:lnTo>
                  <a:lnTo>
                    <a:pt x="f3" y="f1"/>
                  </a:lnTo>
                  <a:lnTo>
                    <a:pt x="f1" y="f2"/>
                  </a:lnTo>
                  <a:lnTo>
                    <a:pt x="f1" y="f2"/>
                  </a:lnTo>
                  <a:lnTo>
                    <a:pt x="f4" y="f3"/>
                  </a:lnTo>
                  <a:lnTo>
                    <a:pt x="f4" y="f3"/>
                  </a:lnTo>
                  <a:lnTo>
                    <a:pt x="f3" y="f0"/>
                  </a:lnTo>
                  <a:lnTo>
                    <a:pt x="f3" y="f0"/>
                  </a:lnTo>
                  <a:lnTo>
                    <a:pt x="f0"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 name="Freeform 5"/>
            <p:cNvSpPr/>
            <p:nvPr/>
          </p:nvSpPr>
          <p:spPr>
            <a:xfrm>
              <a:off x="2084400" y="4518720"/>
              <a:ext cx="58320" cy="43920"/>
            </a:xfrm>
            <a:custGeom>
              <a:avLst/>
              <a:gdLst>
                <a:gd name="f0" fmla="val 0"/>
                <a:gd name="f1" fmla="val 32"/>
                <a:gd name="f2" fmla="val 24"/>
                <a:gd name="f3" fmla="val 16"/>
                <a:gd name="f4" fmla="val 8"/>
              </a:gdLst>
              <a:ahLst/>
              <a:cxnLst>
                <a:cxn ang="3cd4">
                  <a:pos x="hc" y="t"/>
                </a:cxn>
                <a:cxn ang="0">
                  <a:pos x="r" y="vc"/>
                </a:cxn>
                <a:cxn ang="cd4">
                  <a:pos x="hc" y="b"/>
                </a:cxn>
                <a:cxn ang="cd2">
                  <a:pos x="l" y="vc"/>
                </a:cxn>
              </a:cxnLst>
              <a:rect l="l" t="t" r="r" b="b"/>
              <a:pathLst>
                <a:path w="32" h="24">
                  <a:moveTo>
                    <a:pt x="f1" y="f3"/>
                  </a:moveTo>
                  <a:lnTo>
                    <a:pt x="f1" y="f3"/>
                  </a:lnTo>
                  <a:lnTo>
                    <a:pt x="f2" y="f2"/>
                  </a:lnTo>
                  <a:lnTo>
                    <a:pt x="f2" y="f2"/>
                  </a:lnTo>
                  <a:lnTo>
                    <a:pt x="f3" y="f2"/>
                  </a:lnTo>
                  <a:lnTo>
                    <a:pt x="f3" y="f2"/>
                  </a:lnTo>
                  <a:lnTo>
                    <a:pt x="f3" y="f3"/>
                  </a:lnTo>
                  <a:lnTo>
                    <a:pt x="f3" y="f3"/>
                  </a:lnTo>
                  <a:lnTo>
                    <a:pt x="f0" y="f0"/>
                  </a:lnTo>
                  <a:lnTo>
                    <a:pt x="f0" y="f0"/>
                  </a:lnTo>
                  <a:lnTo>
                    <a:pt x="f4" y="f0"/>
                  </a:lnTo>
                  <a:lnTo>
                    <a:pt x="f4" y="f0"/>
                  </a:lnTo>
                  <a:lnTo>
                    <a:pt x="f1" y="f3"/>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 name="Freeform 6"/>
            <p:cNvSpPr/>
            <p:nvPr/>
          </p:nvSpPr>
          <p:spPr>
            <a:xfrm>
              <a:off x="2216160" y="4621320"/>
              <a:ext cx="58320" cy="72720"/>
            </a:xfrm>
            <a:custGeom>
              <a:avLst/>
              <a:gdLst>
                <a:gd name="f0" fmla="val 0"/>
                <a:gd name="f1" fmla="val 32"/>
                <a:gd name="f2" fmla="val 40"/>
                <a:gd name="f3" fmla="val 8"/>
                <a:gd name="f4" fmla="val 16"/>
                <a:gd name="f5" fmla="val 24"/>
              </a:gdLst>
              <a:ahLst/>
              <a:cxnLst>
                <a:cxn ang="3cd4">
                  <a:pos x="hc" y="t"/>
                </a:cxn>
                <a:cxn ang="0">
                  <a:pos x="r" y="vc"/>
                </a:cxn>
                <a:cxn ang="cd4">
                  <a:pos x="hc" y="b"/>
                </a:cxn>
                <a:cxn ang="cd2">
                  <a:pos x="l" y="vc"/>
                </a:cxn>
              </a:cxnLst>
              <a:rect l="l" t="t" r="r" b="b"/>
              <a:pathLst>
                <a:path w="32" h="40">
                  <a:moveTo>
                    <a:pt x="f3" y="f3"/>
                  </a:moveTo>
                  <a:lnTo>
                    <a:pt x="f3" y="f3"/>
                  </a:lnTo>
                  <a:lnTo>
                    <a:pt x="f1" y="f1"/>
                  </a:lnTo>
                  <a:lnTo>
                    <a:pt x="f1" y="f1"/>
                  </a:lnTo>
                  <a:lnTo>
                    <a:pt x="f1" y="f2"/>
                  </a:lnTo>
                  <a:lnTo>
                    <a:pt x="f1" y="f2"/>
                  </a:lnTo>
                  <a:lnTo>
                    <a:pt x="f4" y="f5"/>
                  </a:lnTo>
                  <a:lnTo>
                    <a:pt x="f4" y="f5"/>
                  </a:lnTo>
                  <a:lnTo>
                    <a:pt x="f3" y="f5"/>
                  </a:lnTo>
                  <a:lnTo>
                    <a:pt x="f3" y="f5"/>
                  </a:lnTo>
                  <a:lnTo>
                    <a:pt x="f0" y="f4"/>
                  </a:lnTo>
                  <a:lnTo>
                    <a:pt x="f0" y="f4"/>
                  </a:lnTo>
                  <a:lnTo>
                    <a:pt x="f0" y="f0"/>
                  </a:lnTo>
                  <a:lnTo>
                    <a:pt x="f0" y="f0"/>
                  </a:lnTo>
                  <a:lnTo>
                    <a:pt x="f3" y="f3"/>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 name="Freeform 7"/>
            <p:cNvSpPr/>
            <p:nvPr/>
          </p:nvSpPr>
          <p:spPr>
            <a:xfrm>
              <a:off x="2260080" y="4738320"/>
              <a:ext cx="73080" cy="43920"/>
            </a:xfrm>
            <a:custGeom>
              <a:avLst/>
              <a:gdLst>
                <a:gd name="f0" fmla="val 0"/>
                <a:gd name="f1" fmla="val 40"/>
                <a:gd name="f2" fmla="val 24"/>
                <a:gd name="f3" fmla="val 16"/>
                <a:gd name="f4" fmla="val 32"/>
                <a:gd name="f5" fmla="val 8"/>
              </a:gdLst>
              <a:ahLst/>
              <a:cxnLst>
                <a:cxn ang="3cd4">
                  <a:pos x="hc" y="t"/>
                </a:cxn>
                <a:cxn ang="0">
                  <a:pos x="r" y="vc"/>
                </a:cxn>
                <a:cxn ang="cd4">
                  <a:pos x="hc" y="b"/>
                </a:cxn>
                <a:cxn ang="cd2">
                  <a:pos x="l" y="vc"/>
                </a:cxn>
              </a:cxnLst>
              <a:rect l="l" t="t" r="r" b="b"/>
              <a:pathLst>
                <a:path w="40" h="24">
                  <a:moveTo>
                    <a:pt x="f3" y="f0"/>
                  </a:moveTo>
                  <a:lnTo>
                    <a:pt x="f3" y="f0"/>
                  </a:lnTo>
                  <a:lnTo>
                    <a:pt x="f3" y="f3"/>
                  </a:lnTo>
                  <a:lnTo>
                    <a:pt x="f3" y="f3"/>
                  </a:lnTo>
                  <a:lnTo>
                    <a:pt x="f2" y="f3"/>
                  </a:lnTo>
                  <a:lnTo>
                    <a:pt x="f2" y="f3"/>
                  </a:lnTo>
                  <a:lnTo>
                    <a:pt x="f2" y="f0"/>
                  </a:lnTo>
                  <a:lnTo>
                    <a:pt x="f2" y="f0"/>
                  </a:lnTo>
                  <a:lnTo>
                    <a:pt x="f4" y="f0"/>
                  </a:lnTo>
                  <a:lnTo>
                    <a:pt x="f1" y="f5"/>
                  </a:lnTo>
                  <a:lnTo>
                    <a:pt x="f1" y="f3"/>
                  </a:lnTo>
                  <a:lnTo>
                    <a:pt x="f4" y="f2"/>
                  </a:lnTo>
                  <a:lnTo>
                    <a:pt x="f4" y="f2"/>
                  </a:lnTo>
                  <a:lnTo>
                    <a:pt x="f2" y="f2"/>
                  </a:lnTo>
                  <a:lnTo>
                    <a:pt x="f3" y="f2"/>
                  </a:lnTo>
                  <a:lnTo>
                    <a:pt x="f3" y="f2"/>
                  </a:lnTo>
                  <a:lnTo>
                    <a:pt x="f5" y="f3"/>
                  </a:lnTo>
                  <a:lnTo>
                    <a:pt x="f5" y="f3"/>
                  </a:lnTo>
                  <a:lnTo>
                    <a:pt x="f0" y="f0"/>
                  </a:lnTo>
                  <a:lnTo>
                    <a:pt x="f0" y="f0"/>
                  </a:lnTo>
                  <a:lnTo>
                    <a:pt x="f3"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9" name="Freeform 8"/>
            <p:cNvSpPr/>
            <p:nvPr/>
          </p:nvSpPr>
          <p:spPr>
            <a:xfrm>
              <a:off x="1396079" y="4694400"/>
              <a:ext cx="87480" cy="73440"/>
            </a:xfrm>
            <a:custGeom>
              <a:avLst/>
              <a:gdLst>
                <a:gd name="f0" fmla="val 0"/>
                <a:gd name="f1" fmla="val 48"/>
                <a:gd name="f2" fmla="val 40"/>
                <a:gd name="f3" fmla="val 24"/>
                <a:gd name="f4" fmla="val 16"/>
                <a:gd name="f5" fmla="val 8"/>
                <a:gd name="f6" fmla="val 32"/>
              </a:gdLst>
              <a:ahLst/>
              <a:cxnLst>
                <a:cxn ang="3cd4">
                  <a:pos x="hc" y="t"/>
                </a:cxn>
                <a:cxn ang="0">
                  <a:pos x="r" y="vc"/>
                </a:cxn>
                <a:cxn ang="cd4">
                  <a:pos x="hc" y="b"/>
                </a:cxn>
                <a:cxn ang="cd2">
                  <a:pos x="l" y="vc"/>
                </a:cxn>
              </a:cxnLst>
              <a:rect l="l" t="t" r="r" b="b"/>
              <a:pathLst>
                <a:path w="48" h="40">
                  <a:moveTo>
                    <a:pt x="f3" y="f0"/>
                  </a:moveTo>
                  <a:lnTo>
                    <a:pt x="f3" y="f0"/>
                  </a:lnTo>
                  <a:lnTo>
                    <a:pt x="f4" y="f5"/>
                  </a:lnTo>
                  <a:lnTo>
                    <a:pt x="f4" y="f5"/>
                  </a:lnTo>
                  <a:lnTo>
                    <a:pt x="f4" y="f4"/>
                  </a:lnTo>
                  <a:lnTo>
                    <a:pt x="f4" y="f4"/>
                  </a:lnTo>
                  <a:lnTo>
                    <a:pt x="f4" y="f3"/>
                  </a:lnTo>
                  <a:lnTo>
                    <a:pt x="f4" y="f3"/>
                  </a:lnTo>
                  <a:lnTo>
                    <a:pt x="f5" y="f5"/>
                  </a:lnTo>
                  <a:lnTo>
                    <a:pt x="f5" y="f5"/>
                  </a:lnTo>
                  <a:lnTo>
                    <a:pt x="f0" y="f3"/>
                  </a:lnTo>
                  <a:lnTo>
                    <a:pt x="f0" y="f3"/>
                  </a:lnTo>
                  <a:lnTo>
                    <a:pt x="f5" y="f2"/>
                  </a:lnTo>
                  <a:lnTo>
                    <a:pt x="f5" y="f2"/>
                  </a:lnTo>
                  <a:lnTo>
                    <a:pt x="f3" y="f6"/>
                  </a:lnTo>
                  <a:lnTo>
                    <a:pt x="f3" y="f6"/>
                  </a:lnTo>
                  <a:lnTo>
                    <a:pt x="f6" y="f4"/>
                  </a:lnTo>
                  <a:lnTo>
                    <a:pt x="f6" y="f4"/>
                  </a:lnTo>
                  <a:lnTo>
                    <a:pt x="f1" y="f4"/>
                  </a:lnTo>
                  <a:lnTo>
                    <a:pt x="f1" y="f4"/>
                  </a:lnTo>
                  <a:lnTo>
                    <a:pt x="f2" y="f5"/>
                  </a:lnTo>
                  <a:lnTo>
                    <a:pt x="f2" y="f0"/>
                  </a:lnTo>
                  <a:lnTo>
                    <a:pt x="f2" y="f0"/>
                  </a:lnTo>
                  <a:lnTo>
                    <a:pt x="f3"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0" name="Freeform 9"/>
            <p:cNvSpPr/>
            <p:nvPr/>
          </p:nvSpPr>
          <p:spPr>
            <a:xfrm>
              <a:off x="883080" y="4972680"/>
              <a:ext cx="58320" cy="43920"/>
            </a:xfrm>
            <a:custGeom>
              <a:avLst/>
              <a:gdLst>
                <a:gd name="f0" fmla="val 0"/>
                <a:gd name="f1" fmla="val 32"/>
                <a:gd name="f2" fmla="val 24"/>
                <a:gd name="f3" fmla="val 8"/>
                <a:gd name="f4" fmla="val 16"/>
              </a:gdLst>
              <a:ahLst/>
              <a:cxnLst>
                <a:cxn ang="3cd4">
                  <a:pos x="hc" y="t"/>
                </a:cxn>
                <a:cxn ang="0">
                  <a:pos x="r" y="vc"/>
                </a:cxn>
                <a:cxn ang="cd4">
                  <a:pos x="hc" y="b"/>
                </a:cxn>
                <a:cxn ang="cd2">
                  <a:pos x="l" y="vc"/>
                </a:cxn>
              </a:cxnLst>
              <a:rect l="l" t="t" r="r" b="b"/>
              <a:pathLst>
                <a:path w="32" h="24">
                  <a:moveTo>
                    <a:pt x="f2" y="f0"/>
                  </a:moveTo>
                  <a:lnTo>
                    <a:pt x="f2" y="f0"/>
                  </a:lnTo>
                  <a:lnTo>
                    <a:pt x="f1" y="f3"/>
                  </a:lnTo>
                  <a:lnTo>
                    <a:pt x="f1" y="f3"/>
                  </a:lnTo>
                  <a:lnTo>
                    <a:pt x="f3" y="f2"/>
                  </a:lnTo>
                  <a:lnTo>
                    <a:pt x="f3" y="f2"/>
                  </a:lnTo>
                  <a:lnTo>
                    <a:pt x="f0" y="f2"/>
                  </a:lnTo>
                  <a:lnTo>
                    <a:pt x="f0" y="f2"/>
                  </a:lnTo>
                  <a:lnTo>
                    <a:pt x="f3" y="f4"/>
                  </a:lnTo>
                  <a:lnTo>
                    <a:pt x="f3" y="f4"/>
                  </a:lnTo>
                  <a:lnTo>
                    <a:pt x="f4" y="f3"/>
                  </a:lnTo>
                  <a:lnTo>
                    <a:pt x="f4" y="f3"/>
                  </a:lnTo>
                  <a:lnTo>
                    <a:pt x="f4" y="f3"/>
                  </a:lnTo>
                  <a:lnTo>
                    <a:pt x="f4" y="f3"/>
                  </a:lnTo>
                  <a:lnTo>
                    <a:pt x="f2"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1" name="Freeform 10"/>
            <p:cNvSpPr/>
            <p:nvPr/>
          </p:nvSpPr>
          <p:spPr>
            <a:xfrm>
              <a:off x="883080" y="4972680"/>
              <a:ext cx="58320" cy="43920"/>
            </a:xfrm>
            <a:custGeom>
              <a:avLst/>
              <a:gdLst>
                <a:gd name="f0" fmla="val 0"/>
                <a:gd name="f1" fmla="val 32"/>
                <a:gd name="f2" fmla="val 24"/>
                <a:gd name="f3" fmla="val 8"/>
                <a:gd name="f4" fmla="val 16"/>
              </a:gdLst>
              <a:ahLst/>
              <a:cxnLst>
                <a:cxn ang="3cd4">
                  <a:pos x="hc" y="t"/>
                </a:cxn>
                <a:cxn ang="0">
                  <a:pos x="r" y="vc"/>
                </a:cxn>
                <a:cxn ang="cd4">
                  <a:pos x="hc" y="b"/>
                </a:cxn>
                <a:cxn ang="cd2">
                  <a:pos x="l" y="vc"/>
                </a:cxn>
              </a:cxnLst>
              <a:rect l="l" t="t" r="r" b="b"/>
              <a:pathLst>
                <a:path w="32" h="24">
                  <a:moveTo>
                    <a:pt x="f2" y="f0"/>
                  </a:moveTo>
                  <a:lnTo>
                    <a:pt x="f2" y="f0"/>
                  </a:lnTo>
                  <a:lnTo>
                    <a:pt x="f2" y="f0"/>
                  </a:lnTo>
                  <a:lnTo>
                    <a:pt x="f1" y="f3"/>
                  </a:lnTo>
                  <a:lnTo>
                    <a:pt x="f1" y="f3"/>
                  </a:lnTo>
                  <a:lnTo>
                    <a:pt x="f1" y="f3"/>
                  </a:lnTo>
                  <a:lnTo>
                    <a:pt x="f1" y="f3"/>
                  </a:lnTo>
                  <a:lnTo>
                    <a:pt x="f3" y="f2"/>
                  </a:lnTo>
                  <a:lnTo>
                    <a:pt x="f3" y="f2"/>
                  </a:lnTo>
                  <a:lnTo>
                    <a:pt x="f3" y="f2"/>
                  </a:lnTo>
                  <a:lnTo>
                    <a:pt x="f3" y="f2"/>
                  </a:lnTo>
                  <a:lnTo>
                    <a:pt x="f0" y="f2"/>
                  </a:lnTo>
                  <a:lnTo>
                    <a:pt x="f0" y="f2"/>
                  </a:lnTo>
                  <a:lnTo>
                    <a:pt x="f0" y="f2"/>
                  </a:lnTo>
                  <a:lnTo>
                    <a:pt x="f0" y="f2"/>
                  </a:lnTo>
                  <a:lnTo>
                    <a:pt x="f3" y="f4"/>
                  </a:lnTo>
                  <a:lnTo>
                    <a:pt x="f3" y="f4"/>
                  </a:lnTo>
                  <a:lnTo>
                    <a:pt x="f3" y="f4"/>
                  </a:lnTo>
                  <a:lnTo>
                    <a:pt x="f3" y="f4"/>
                  </a:lnTo>
                  <a:lnTo>
                    <a:pt x="f4" y="f3"/>
                  </a:lnTo>
                  <a:lnTo>
                    <a:pt x="f4" y="f3"/>
                  </a:lnTo>
                  <a:lnTo>
                    <a:pt x="f4" y="f3"/>
                  </a:lnTo>
                  <a:lnTo>
                    <a:pt x="f4" y="f3"/>
                  </a:lnTo>
                  <a:lnTo>
                    <a:pt x="f4" y="f3"/>
                  </a:lnTo>
                  <a:lnTo>
                    <a:pt x="f4" y="f3"/>
                  </a:lnTo>
                  <a:lnTo>
                    <a:pt x="f4" y="f3"/>
                  </a:lnTo>
                  <a:lnTo>
                    <a:pt x="f4" y="f3"/>
                  </a:lnTo>
                  <a:lnTo>
                    <a:pt x="f2" y="f0"/>
                  </a:lnTo>
                  <a:lnTo>
                    <a:pt x="f2" y="f0"/>
                  </a:lnTo>
                  <a:lnTo>
                    <a:pt x="f2" y="f0"/>
                  </a:lnTo>
                  <a:lnTo>
                    <a:pt x="f1" y="f3"/>
                  </a:lnTo>
                  <a:lnTo>
                    <a:pt x="f1" y="f3"/>
                  </a:lnTo>
                  <a:lnTo>
                    <a:pt x="f3" y="f2"/>
                  </a:lnTo>
                  <a:lnTo>
                    <a:pt x="f3" y="f2"/>
                  </a:lnTo>
                  <a:lnTo>
                    <a:pt x="f0" y="f2"/>
                  </a:lnTo>
                  <a:lnTo>
                    <a:pt x="f0" y="f2"/>
                  </a:lnTo>
                  <a:lnTo>
                    <a:pt x="f3" y="f4"/>
                  </a:lnTo>
                  <a:lnTo>
                    <a:pt x="f3" y="f4"/>
                  </a:lnTo>
                  <a:lnTo>
                    <a:pt x="f4" y="f3"/>
                  </a:lnTo>
                  <a:lnTo>
                    <a:pt x="f4" y="f3"/>
                  </a:lnTo>
                  <a:lnTo>
                    <a:pt x="f4" y="f3"/>
                  </a:lnTo>
                  <a:lnTo>
                    <a:pt x="f4" y="f3"/>
                  </a:lnTo>
                  <a:lnTo>
                    <a:pt x="f2"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2" name="Freeform 11"/>
            <p:cNvSpPr/>
            <p:nvPr/>
          </p:nvSpPr>
          <p:spPr>
            <a:xfrm>
              <a:off x="824400" y="5001840"/>
              <a:ext cx="58320" cy="43920"/>
            </a:xfrm>
            <a:custGeom>
              <a:avLst/>
              <a:gdLst>
                <a:gd name="f0" fmla="val 0"/>
                <a:gd name="f1" fmla="val 32"/>
                <a:gd name="f2" fmla="val 24"/>
                <a:gd name="f3" fmla="val 16"/>
                <a:gd name="f4" fmla="val 8"/>
              </a:gdLst>
              <a:ahLst/>
              <a:cxnLst>
                <a:cxn ang="3cd4">
                  <a:pos x="hc" y="t"/>
                </a:cxn>
                <a:cxn ang="0">
                  <a:pos x="r" y="vc"/>
                </a:cxn>
                <a:cxn ang="cd4">
                  <a:pos x="hc" y="b"/>
                </a:cxn>
                <a:cxn ang="cd2">
                  <a:pos x="l" y="vc"/>
                </a:cxn>
              </a:cxnLst>
              <a:rect l="l" t="t" r="r" b="b"/>
              <a:pathLst>
                <a:path w="32" h="24">
                  <a:moveTo>
                    <a:pt x="f0" y="f2"/>
                  </a:moveTo>
                  <a:lnTo>
                    <a:pt x="f0" y="f2"/>
                  </a:lnTo>
                  <a:lnTo>
                    <a:pt x="f0" y="f2"/>
                  </a:lnTo>
                  <a:lnTo>
                    <a:pt x="f0" y="f3"/>
                  </a:lnTo>
                  <a:lnTo>
                    <a:pt x="f0" y="f3"/>
                  </a:lnTo>
                  <a:lnTo>
                    <a:pt x="f4" y="f4"/>
                  </a:lnTo>
                  <a:lnTo>
                    <a:pt x="f4" y="f4"/>
                  </a:lnTo>
                  <a:lnTo>
                    <a:pt x="f4" y="f4"/>
                  </a:lnTo>
                  <a:lnTo>
                    <a:pt x="f2" y="f0"/>
                  </a:lnTo>
                  <a:lnTo>
                    <a:pt x="f2" y="f0"/>
                  </a:lnTo>
                  <a:lnTo>
                    <a:pt x="f2" y="f0"/>
                  </a:lnTo>
                  <a:lnTo>
                    <a:pt x="f2" y="f0"/>
                  </a:lnTo>
                  <a:lnTo>
                    <a:pt x="f1" y="f0"/>
                  </a:lnTo>
                  <a:lnTo>
                    <a:pt x="f2" y="f4"/>
                  </a:lnTo>
                  <a:lnTo>
                    <a:pt x="f3" y="f3"/>
                  </a:lnTo>
                  <a:lnTo>
                    <a:pt x="f4" y="f2"/>
                  </a:lnTo>
                  <a:lnTo>
                    <a:pt x="f0" y="f2"/>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3" name="Freeform 12"/>
            <p:cNvSpPr/>
            <p:nvPr/>
          </p:nvSpPr>
          <p:spPr>
            <a:xfrm>
              <a:off x="1000080" y="4928760"/>
              <a:ext cx="43920" cy="43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4" name="Freeform 13"/>
            <p:cNvSpPr/>
            <p:nvPr/>
          </p:nvSpPr>
          <p:spPr>
            <a:xfrm>
              <a:off x="472680" y="5045760"/>
              <a:ext cx="43920" cy="43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5" name="Freeform 14"/>
            <p:cNvSpPr/>
            <p:nvPr/>
          </p:nvSpPr>
          <p:spPr>
            <a:xfrm>
              <a:off x="604800" y="5045760"/>
              <a:ext cx="43920" cy="43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6" name="Freeform 15"/>
            <p:cNvSpPr/>
            <p:nvPr/>
          </p:nvSpPr>
          <p:spPr>
            <a:xfrm>
              <a:off x="414360" y="5031360"/>
              <a:ext cx="29160" cy="439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7" name="Freeform 16"/>
            <p:cNvSpPr/>
            <p:nvPr/>
          </p:nvSpPr>
          <p:spPr>
            <a:xfrm>
              <a:off x="1161360" y="4899240"/>
              <a:ext cx="29160" cy="291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8" name="Freeform 17"/>
            <p:cNvSpPr/>
            <p:nvPr/>
          </p:nvSpPr>
          <p:spPr>
            <a:xfrm>
              <a:off x="941759" y="4533120"/>
              <a:ext cx="58320" cy="29160"/>
            </a:xfrm>
            <a:custGeom>
              <a:avLst/>
              <a:gdLst>
                <a:gd name="f0" fmla="val 0"/>
                <a:gd name="f1" fmla="val 32"/>
                <a:gd name="f2" fmla="val 16"/>
                <a:gd name="f3" fmla="val 24"/>
                <a:gd name="f4" fmla="val 8"/>
              </a:gdLst>
              <a:ahLst/>
              <a:cxnLst>
                <a:cxn ang="3cd4">
                  <a:pos x="hc" y="t"/>
                </a:cxn>
                <a:cxn ang="0">
                  <a:pos x="r" y="vc"/>
                </a:cxn>
                <a:cxn ang="cd4">
                  <a:pos x="hc" y="b"/>
                </a:cxn>
                <a:cxn ang="cd2">
                  <a:pos x="l" y="vc"/>
                </a:cxn>
              </a:cxnLst>
              <a:rect l="l" t="t" r="r" b="b"/>
              <a:pathLst>
                <a:path w="32" h="16">
                  <a:moveTo>
                    <a:pt x="f3" y="f0"/>
                  </a:moveTo>
                  <a:lnTo>
                    <a:pt x="f1" y="f0"/>
                  </a:lnTo>
                  <a:lnTo>
                    <a:pt x="f1" y="f4"/>
                  </a:lnTo>
                  <a:lnTo>
                    <a:pt x="f1" y="f2"/>
                  </a:lnTo>
                  <a:lnTo>
                    <a:pt x="f2" y="f2"/>
                  </a:lnTo>
                  <a:lnTo>
                    <a:pt x="f2" y="f2"/>
                  </a:lnTo>
                  <a:lnTo>
                    <a:pt x="f0" y="f4"/>
                  </a:lnTo>
                  <a:lnTo>
                    <a:pt x="f0" y="f4"/>
                  </a:lnTo>
                  <a:lnTo>
                    <a:pt x="f0" y="f0"/>
                  </a:lnTo>
                  <a:lnTo>
                    <a:pt x="f0" y="f0"/>
                  </a:lnTo>
                  <a:lnTo>
                    <a:pt x="f3"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9" name="Freeform 18"/>
            <p:cNvSpPr/>
            <p:nvPr/>
          </p:nvSpPr>
          <p:spPr>
            <a:xfrm>
              <a:off x="546120" y="5031360"/>
              <a:ext cx="58320" cy="28800"/>
            </a:xfrm>
            <a:custGeom>
              <a:avLst/>
              <a:gdLst>
                <a:gd name="f0" fmla="val 0"/>
                <a:gd name="f1" fmla="val 32"/>
                <a:gd name="f2" fmla="val 16"/>
                <a:gd name="f3" fmla="val 8"/>
                <a:gd name="f4" fmla="val 24"/>
              </a:gdLst>
              <a:ahLst/>
              <a:cxnLst>
                <a:cxn ang="3cd4">
                  <a:pos x="hc" y="t"/>
                </a:cxn>
                <a:cxn ang="0">
                  <a:pos x="r" y="vc"/>
                </a:cxn>
                <a:cxn ang="cd4">
                  <a:pos x="hc" y="b"/>
                </a:cxn>
                <a:cxn ang="cd2">
                  <a:pos x="l" y="vc"/>
                </a:cxn>
              </a:cxnLst>
              <a:rect l="l" t="t" r="r" b="b"/>
              <a:pathLst>
                <a:path w="32" h="16">
                  <a:moveTo>
                    <a:pt x="f0" y="f3"/>
                  </a:moveTo>
                  <a:lnTo>
                    <a:pt x="f0" y="f3"/>
                  </a:lnTo>
                  <a:lnTo>
                    <a:pt x="f4" y="f2"/>
                  </a:lnTo>
                  <a:lnTo>
                    <a:pt x="f4" y="f2"/>
                  </a:lnTo>
                  <a:lnTo>
                    <a:pt x="f1" y="f0"/>
                  </a:lnTo>
                  <a:lnTo>
                    <a:pt x="f1" y="f0"/>
                  </a:lnTo>
                  <a:lnTo>
                    <a:pt x="f2" y="f0"/>
                  </a:lnTo>
                  <a:lnTo>
                    <a:pt x="f0" y="f3"/>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0" name="Freeform 19"/>
            <p:cNvSpPr/>
            <p:nvPr/>
          </p:nvSpPr>
          <p:spPr>
            <a:xfrm>
              <a:off x="546120" y="5031360"/>
              <a:ext cx="58320" cy="28800"/>
            </a:xfrm>
            <a:custGeom>
              <a:avLst/>
              <a:gdLst>
                <a:gd name="f0" fmla="val 0"/>
                <a:gd name="f1" fmla="val 32"/>
                <a:gd name="f2" fmla="val 16"/>
                <a:gd name="f3" fmla="val 8"/>
                <a:gd name="f4" fmla="val 24"/>
              </a:gdLst>
              <a:ahLst/>
              <a:cxnLst>
                <a:cxn ang="3cd4">
                  <a:pos x="hc" y="t"/>
                </a:cxn>
                <a:cxn ang="0">
                  <a:pos x="r" y="vc"/>
                </a:cxn>
                <a:cxn ang="cd4">
                  <a:pos x="hc" y="b"/>
                </a:cxn>
                <a:cxn ang="cd2">
                  <a:pos x="l" y="vc"/>
                </a:cxn>
              </a:cxnLst>
              <a:rect l="l" t="t" r="r" b="b"/>
              <a:pathLst>
                <a:path w="32" h="16">
                  <a:moveTo>
                    <a:pt x="f0" y="f3"/>
                  </a:moveTo>
                  <a:lnTo>
                    <a:pt x="f0" y="f3"/>
                  </a:lnTo>
                  <a:lnTo>
                    <a:pt x="f0" y="f3"/>
                  </a:lnTo>
                  <a:lnTo>
                    <a:pt x="f4" y="f2"/>
                  </a:lnTo>
                  <a:lnTo>
                    <a:pt x="f4" y="f2"/>
                  </a:lnTo>
                  <a:lnTo>
                    <a:pt x="f4" y="f2"/>
                  </a:lnTo>
                  <a:lnTo>
                    <a:pt x="f4" y="f2"/>
                  </a:lnTo>
                  <a:lnTo>
                    <a:pt x="f1" y="f0"/>
                  </a:lnTo>
                  <a:lnTo>
                    <a:pt x="f1" y="f0"/>
                  </a:lnTo>
                  <a:lnTo>
                    <a:pt x="f1" y="f0"/>
                  </a:lnTo>
                  <a:lnTo>
                    <a:pt x="f1" y="f0"/>
                  </a:lnTo>
                  <a:lnTo>
                    <a:pt x="f2" y="f0"/>
                  </a:lnTo>
                  <a:lnTo>
                    <a:pt x="f2" y="f0"/>
                  </a:lnTo>
                  <a:lnTo>
                    <a:pt x="f0" y="f3"/>
                  </a:lnTo>
                  <a:lnTo>
                    <a:pt x="f0" y="f3"/>
                  </a:lnTo>
                  <a:lnTo>
                    <a:pt x="f0" y="f3"/>
                  </a:lnTo>
                  <a:lnTo>
                    <a:pt x="f4" y="f2"/>
                  </a:lnTo>
                  <a:lnTo>
                    <a:pt x="f4" y="f2"/>
                  </a:lnTo>
                  <a:lnTo>
                    <a:pt x="f1" y="f0"/>
                  </a:lnTo>
                  <a:lnTo>
                    <a:pt x="f1" y="f0"/>
                  </a:lnTo>
                  <a:lnTo>
                    <a:pt x="f2" y="f0"/>
                  </a:lnTo>
                  <a:lnTo>
                    <a:pt x="f0" y="f3"/>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1" name="Freeform 20"/>
            <p:cNvSpPr/>
            <p:nvPr/>
          </p:nvSpPr>
          <p:spPr>
            <a:xfrm>
              <a:off x="839159" y="4269600"/>
              <a:ext cx="73440" cy="73440"/>
            </a:xfrm>
            <a:custGeom>
              <a:avLst/>
              <a:gdLst>
                <a:gd name="f0" fmla="val 0"/>
                <a:gd name="f1" fmla="val 40"/>
                <a:gd name="f2" fmla="val 8"/>
                <a:gd name="f3" fmla="val 16"/>
                <a:gd name="f4" fmla="val 24"/>
                <a:gd name="f5" fmla="val 32"/>
              </a:gdLst>
              <a:ahLst/>
              <a:cxnLst>
                <a:cxn ang="3cd4">
                  <a:pos x="hc" y="t"/>
                </a:cxn>
                <a:cxn ang="0">
                  <a:pos x="r" y="vc"/>
                </a:cxn>
                <a:cxn ang="cd4">
                  <a:pos x="hc" y="b"/>
                </a:cxn>
                <a:cxn ang="cd2">
                  <a:pos x="l" y="vc"/>
                </a:cxn>
              </a:cxnLst>
              <a:rect l="l" t="t" r="r" b="b"/>
              <a:pathLst>
                <a:path w="40" h="40">
                  <a:moveTo>
                    <a:pt x="f0" y="f0"/>
                  </a:moveTo>
                  <a:lnTo>
                    <a:pt x="f0" y="f2"/>
                  </a:lnTo>
                  <a:lnTo>
                    <a:pt x="f2" y="f3"/>
                  </a:lnTo>
                  <a:lnTo>
                    <a:pt x="f3" y="f3"/>
                  </a:lnTo>
                  <a:lnTo>
                    <a:pt x="f4" y="f2"/>
                  </a:lnTo>
                  <a:lnTo>
                    <a:pt x="f4" y="f2"/>
                  </a:lnTo>
                  <a:lnTo>
                    <a:pt x="f4" y="f3"/>
                  </a:lnTo>
                  <a:lnTo>
                    <a:pt x="f5" y="f4"/>
                  </a:lnTo>
                  <a:lnTo>
                    <a:pt x="f1" y="f4"/>
                  </a:lnTo>
                  <a:lnTo>
                    <a:pt x="f1" y="f4"/>
                  </a:lnTo>
                  <a:lnTo>
                    <a:pt x="f4" y="f1"/>
                  </a:lnTo>
                  <a:lnTo>
                    <a:pt x="f4" y="f1"/>
                  </a:lnTo>
                  <a:lnTo>
                    <a:pt x="f4" y="f5"/>
                  </a:lnTo>
                  <a:lnTo>
                    <a:pt x="f3" y="f3"/>
                  </a:lnTo>
                  <a:lnTo>
                    <a:pt x="f0" y="f3"/>
                  </a:lnTo>
                  <a:lnTo>
                    <a:pt x="f0" y="f3"/>
                  </a:lnTo>
                  <a:lnTo>
                    <a:pt x="f0" y="f3"/>
                  </a:lnTo>
                  <a:lnTo>
                    <a:pt x="f0" y="f2"/>
                  </a:lnTo>
                  <a:lnTo>
                    <a:pt x="f0" y="f0"/>
                  </a:lnTo>
                  <a:close/>
                </a:path>
              </a:pathLst>
            </a:custGeom>
            <a:grp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grpSp>
      <p:grpSp>
        <p:nvGrpSpPr>
          <p:cNvPr id="22" name="Group 21"/>
          <p:cNvGrpSpPr/>
          <p:nvPr/>
        </p:nvGrpSpPr>
        <p:grpSpPr>
          <a:xfrm>
            <a:off x="4240200" y="4577400"/>
            <a:ext cx="702720" cy="453600"/>
            <a:chOff x="2716200" y="4577400"/>
            <a:chExt cx="702720" cy="453600"/>
          </a:xfrm>
          <a:solidFill>
            <a:schemeClr val="accent1">
              <a:lumMod val="40000"/>
              <a:lumOff val="60000"/>
            </a:schemeClr>
          </a:solidFill>
        </p:grpSpPr>
        <p:sp>
          <p:nvSpPr>
            <p:cNvPr id="23" name="Freeform 22"/>
            <p:cNvSpPr/>
            <p:nvPr/>
          </p:nvSpPr>
          <p:spPr>
            <a:xfrm>
              <a:off x="2774520" y="4577400"/>
              <a:ext cx="58320" cy="58680"/>
            </a:xfrm>
            <a:custGeom>
              <a:avLst/>
              <a:gdLst>
                <a:gd name="f0" fmla="val 0"/>
                <a:gd name="f1" fmla="val 32"/>
                <a:gd name="f2" fmla="val 16"/>
                <a:gd name="f3" fmla="val 8"/>
                <a:gd name="f4" fmla="val 24"/>
              </a:gdLst>
              <a:ahLst/>
              <a:cxnLst>
                <a:cxn ang="3cd4">
                  <a:pos x="hc" y="t"/>
                </a:cxn>
                <a:cxn ang="0">
                  <a:pos x="r" y="vc"/>
                </a:cxn>
                <a:cxn ang="cd4">
                  <a:pos x="hc" y="b"/>
                </a:cxn>
                <a:cxn ang="cd2">
                  <a:pos x="l" y="vc"/>
                </a:cxn>
              </a:cxnLst>
              <a:rect l="l" t="t" r="r" b="b"/>
              <a:pathLst>
                <a:path w="32" h="32">
                  <a:moveTo>
                    <a:pt x="f0" y="f2"/>
                  </a:moveTo>
                  <a:lnTo>
                    <a:pt x="f0" y="f3"/>
                  </a:lnTo>
                  <a:lnTo>
                    <a:pt x="f2" y="f0"/>
                  </a:lnTo>
                  <a:lnTo>
                    <a:pt x="f1" y="f0"/>
                  </a:lnTo>
                  <a:lnTo>
                    <a:pt x="f1" y="f0"/>
                  </a:lnTo>
                  <a:lnTo>
                    <a:pt x="f1" y="f2"/>
                  </a:lnTo>
                  <a:lnTo>
                    <a:pt x="f1" y="f2"/>
                  </a:lnTo>
                  <a:lnTo>
                    <a:pt x="f4" y="f1"/>
                  </a:lnTo>
                  <a:lnTo>
                    <a:pt x="f4" y="f1"/>
                  </a:lnTo>
                  <a:lnTo>
                    <a:pt x="f2" y="f1"/>
                  </a:lnTo>
                  <a:lnTo>
                    <a:pt x="f0" y="f4"/>
                  </a:lnTo>
                  <a:lnTo>
                    <a:pt x="f0" y="f2"/>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4" name="Freeform 23"/>
            <p:cNvSpPr/>
            <p:nvPr/>
          </p:nvSpPr>
          <p:spPr>
            <a:xfrm>
              <a:off x="2979719" y="4650480"/>
              <a:ext cx="73080" cy="72720"/>
            </a:xfrm>
            <a:custGeom>
              <a:avLst/>
              <a:gdLst>
                <a:gd name="f0" fmla="val 0"/>
                <a:gd name="f1" fmla="val 40"/>
                <a:gd name="f2" fmla="val 8"/>
                <a:gd name="f3" fmla="val 16"/>
                <a:gd name="f4" fmla="val 24"/>
                <a:gd name="f5" fmla="val 32"/>
              </a:gdLst>
              <a:ahLst/>
              <a:cxnLst>
                <a:cxn ang="3cd4">
                  <a:pos x="hc" y="t"/>
                </a:cxn>
                <a:cxn ang="0">
                  <a:pos x="r" y="vc"/>
                </a:cxn>
                <a:cxn ang="cd4">
                  <a:pos x="hc" y="b"/>
                </a:cxn>
                <a:cxn ang="cd2">
                  <a:pos x="l" y="vc"/>
                </a:cxn>
              </a:cxnLst>
              <a:rect l="l" t="t" r="r" b="b"/>
              <a:pathLst>
                <a:path w="40" h="40">
                  <a:moveTo>
                    <a:pt x="f2" y="f2"/>
                  </a:moveTo>
                  <a:lnTo>
                    <a:pt x="f2" y="f2"/>
                  </a:lnTo>
                  <a:lnTo>
                    <a:pt x="f2" y="f0"/>
                  </a:lnTo>
                  <a:lnTo>
                    <a:pt x="f3" y="f0"/>
                  </a:lnTo>
                  <a:lnTo>
                    <a:pt x="f4" y="f3"/>
                  </a:lnTo>
                  <a:lnTo>
                    <a:pt x="f5" y="f4"/>
                  </a:lnTo>
                  <a:lnTo>
                    <a:pt x="f1" y="f5"/>
                  </a:lnTo>
                  <a:lnTo>
                    <a:pt x="f5" y="f1"/>
                  </a:lnTo>
                  <a:lnTo>
                    <a:pt x="f5" y="f1"/>
                  </a:lnTo>
                  <a:lnTo>
                    <a:pt x="f3" y="f5"/>
                  </a:lnTo>
                  <a:lnTo>
                    <a:pt x="f3" y="f5"/>
                  </a:lnTo>
                  <a:lnTo>
                    <a:pt x="f3" y="f5"/>
                  </a:lnTo>
                  <a:lnTo>
                    <a:pt x="f2" y="f5"/>
                  </a:lnTo>
                  <a:lnTo>
                    <a:pt x="f2" y="f5"/>
                  </a:lnTo>
                  <a:lnTo>
                    <a:pt x="f0" y="f4"/>
                  </a:lnTo>
                  <a:lnTo>
                    <a:pt x="f0" y="f4"/>
                  </a:lnTo>
                  <a:lnTo>
                    <a:pt x="f0" y="f2"/>
                  </a:lnTo>
                  <a:lnTo>
                    <a:pt x="f0" y="f2"/>
                  </a:lnTo>
                  <a:lnTo>
                    <a:pt x="f2" y="f2"/>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5" name="Freeform 24"/>
            <p:cNvSpPr/>
            <p:nvPr/>
          </p:nvSpPr>
          <p:spPr>
            <a:xfrm>
              <a:off x="3096720" y="4709160"/>
              <a:ext cx="73080" cy="29160"/>
            </a:xfrm>
            <a:custGeom>
              <a:avLst/>
              <a:gdLst>
                <a:gd name="f0" fmla="val 0"/>
                <a:gd name="f1" fmla="val 40"/>
                <a:gd name="f2" fmla="val 16"/>
                <a:gd name="f3" fmla="val 8"/>
                <a:gd name="f4" fmla="val 24"/>
                <a:gd name="f5" fmla="val 32"/>
              </a:gdLst>
              <a:ahLst/>
              <a:cxnLst>
                <a:cxn ang="3cd4">
                  <a:pos x="hc" y="t"/>
                </a:cxn>
                <a:cxn ang="0">
                  <a:pos x="r" y="vc"/>
                </a:cxn>
                <a:cxn ang="cd4">
                  <a:pos x="hc" y="b"/>
                </a:cxn>
                <a:cxn ang="cd2">
                  <a:pos x="l" y="vc"/>
                </a:cxn>
              </a:cxnLst>
              <a:rect l="l" t="t" r="r" b="b"/>
              <a:pathLst>
                <a:path w="40" h="16">
                  <a:moveTo>
                    <a:pt x="f3" y="f0"/>
                  </a:moveTo>
                  <a:lnTo>
                    <a:pt x="f0" y="f2"/>
                  </a:lnTo>
                  <a:lnTo>
                    <a:pt x="f0" y="f2"/>
                  </a:lnTo>
                  <a:lnTo>
                    <a:pt x="f4" y="f2"/>
                  </a:lnTo>
                  <a:lnTo>
                    <a:pt x="f4" y="f2"/>
                  </a:lnTo>
                  <a:lnTo>
                    <a:pt x="f5" y="f2"/>
                  </a:lnTo>
                  <a:lnTo>
                    <a:pt x="f1" y="f2"/>
                  </a:lnTo>
                  <a:lnTo>
                    <a:pt x="f1" y="f3"/>
                  </a:lnTo>
                  <a:lnTo>
                    <a:pt x="f4" y="f3"/>
                  </a:lnTo>
                  <a:lnTo>
                    <a:pt x="f3" y="f3"/>
                  </a:lnTo>
                  <a:lnTo>
                    <a:pt x="f3" y="f0"/>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6" name="Freeform 25"/>
            <p:cNvSpPr/>
            <p:nvPr/>
          </p:nvSpPr>
          <p:spPr>
            <a:xfrm>
              <a:off x="3184920" y="4753080"/>
              <a:ext cx="87480" cy="58320"/>
            </a:xfrm>
            <a:custGeom>
              <a:avLst/>
              <a:gdLst>
                <a:gd name="f0" fmla="val 0"/>
                <a:gd name="f1" fmla="val 48"/>
                <a:gd name="f2" fmla="val 32"/>
                <a:gd name="f3" fmla="val 8"/>
                <a:gd name="f4" fmla="val 16"/>
                <a:gd name="f5" fmla="val 40"/>
                <a:gd name="f6" fmla="val 24"/>
              </a:gdLst>
              <a:ahLst/>
              <a:cxnLst>
                <a:cxn ang="3cd4">
                  <a:pos x="hc" y="t"/>
                </a:cxn>
                <a:cxn ang="0">
                  <a:pos x="r" y="vc"/>
                </a:cxn>
                <a:cxn ang="cd4">
                  <a:pos x="hc" y="b"/>
                </a:cxn>
                <a:cxn ang="cd2">
                  <a:pos x="l" y="vc"/>
                </a:cxn>
              </a:cxnLst>
              <a:rect l="l" t="t" r="r" b="b"/>
              <a:pathLst>
                <a:path w="48" h="32">
                  <a:moveTo>
                    <a:pt x="f0" y="f0"/>
                  </a:moveTo>
                  <a:lnTo>
                    <a:pt x="f0" y="f0"/>
                  </a:lnTo>
                  <a:lnTo>
                    <a:pt x="f0" y="f0"/>
                  </a:lnTo>
                  <a:lnTo>
                    <a:pt x="f3" y="f0"/>
                  </a:lnTo>
                  <a:lnTo>
                    <a:pt x="f4" y="f3"/>
                  </a:lnTo>
                  <a:lnTo>
                    <a:pt x="f2" y="f3"/>
                  </a:lnTo>
                  <a:lnTo>
                    <a:pt x="f2" y="f3"/>
                  </a:lnTo>
                  <a:lnTo>
                    <a:pt x="f5" y="f3"/>
                  </a:lnTo>
                  <a:lnTo>
                    <a:pt x="f5" y="f4"/>
                  </a:lnTo>
                  <a:lnTo>
                    <a:pt x="f1" y="f4"/>
                  </a:lnTo>
                  <a:lnTo>
                    <a:pt x="f1" y="f6"/>
                  </a:lnTo>
                  <a:lnTo>
                    <a:pt x="f2" y="f6"/>
                  </a:lnTo>
                  <a:lnTo>
                    <a:pt x="f2" y="f6"/>
                  </a:lnTo>
                  <a:lnTo>
                    <a:pt x="f6" y="f2"/>
                  </a:lnTo>
                  <a:lnTo>
                    <a:pt x="f4" y="f2"/>
                  </a:lnTo>
                  <a:lnTo>
                    <a:pt x="f4" y="f6"/>
                  </a:lnTo>
                  <a:lnTo>
                    <a:pt x="f4" y="f6"/>
                  </a:lnTo>
                  <a:lnTo>
                    <a:pt x="f3" y="f4"/>
                  </a:lnTo>
                  <a:lnTo>
                    <a:pt x="f3" y="f4"/>
                  </a:lnTo>
                  <a:lnTo>
                    <a:pt x="f0" y="f0"/>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7" name="Freeform 26"/>
            <p:cNvSpPr/>
            <p:nvPr/>
          </p:nvSpPr>
          <p:spPr>
            <a:xfrm>
              <a:off x="3258000" y="4840560"/>
              <a:ext cx="160920" cy="190440"/>
            </a:xfrm>
            <a:custGeom>
              <a:avLst/>
              <a:gdLst>
                <a:gd name="f0" fmla="val 0"/>
                <a:gd name="f1" fmla="val 88"/>
                <a:gd name="f2" fmla="val 104"/>
                <a:gd name="f3" fmla="val 16"/>
                <a:gd name="f4" fmla="val 8"/>
                <a:gd name="f5" fmla="val 32"/>
                <a:gd name="f6" fmla="val 64"/>
                <a:gd name="f7" fmla="val 72"/>
                <a:gd name="f8" fmla="val 40"/>
                <a:gd name="f9" fmla="val 80"/>
                <a:gd name="f10" fmla="val 56"/>
                <a:gd name="f11" fmla="val 24"/>
                <a:gd name="f12" fmla="val 96"/>
                <a:gd name="f13" fmla="val 48"/>
              </a:gdLst>
              <a:ahLst/>
              <a:cxnLst>
                <a:cxn ang="3cd4">
                  <a:pos x="hc" y="t"/>
                </a:cxn>
                <a:cxn ang="0">
                  <a:pos x="r" y="vc"/>
                </a:cxn>
                <a:cxn ang="cd4">
                  <a:pos x="hc" y="b"/>
                </a:cxn>
                <a:cxn ang="cd2">
                  <a:pos x="l" y="vc"/>
                </a:cxn>
              </a:cxnLst>
              <a:rect l="l" t="t" r="r" b="b"/>
              <a:pathLst>
                <a:path w="88" h="104">
                  <a:moveTo>
                    <a:pt x="f3" y="f4"/>
                  </a:moveTo>
                  <a:lnTo>
                    <a:pt x="f3" y="f0"/>
                  </a:lnTo>
                  <a:lnTo>
                    <a:pt x="f3" y="f0"/>
                  </a:lnTo>
                  <a:lnTo>
                    <a:pt x="f5" y="f3"/>
                  </a:lnTo>
                  <a:lnTo>
                    <a:pt x="f5" y="f3"/>
                  </a:lnTo>
                  <a:lnTo>
                    <a:pt x="f6" y="f5"/>
                  </a:lnTo>
                  <a:lnTo>
                    <a:pt x="f7" y="f5"/>
                  </a:lnTo>
                  <a:lnTo>
                    <a:pt x="f7" y="f5"/>
                  </a:lnTo>
                  <a:lnTo>
                    <a:pt x="f7" y="f8"/>
                  </a:lnTo>
                  <a:lnTo>
                    <a:pt x="f7" y="f8"/>
                  </a:lnTo>
                  <a:lnTo>
                    <a:pt x="f9" y="f10"/>
                  </a:lnTo>
                  <a:lnTo>
                    <a:pt x="f1" y="f10"/>
                  </a:lnTo>
                  <a:lnTo>
                    <a:pt x="f1" y="f10"/>
                  </a:lnTo>
                  <a:lnTo>
                    <a:pt x="f1" y="f7"/>
                  </a:lnTo>
                  <a:lnTo>
                    <a:pt x="f7" y="f9"/>
                  </a:lnTo>
                  <a:lnTo>
                    <a:pt x="f8" y="f1"/>
                  </a:lnTo>
                  <a:lnTo>
                    <a:pt x="f5" y="f2"/>
                  </a:lnTo>
                  <a:lnTo>
                    <a:pt x="f5" y="f2"/>
                  </a:lnTo>
                  <a:lnTo>
                    <a:pt x="f11" y="f2"/>
                  </a:lnTo>
                  <a:lnTo>
                    <a:pt x="f4" y="f12"/>
                  </a:lnTo>
                  <a:lnTo>
                    <a:pt x="f3" y="f7"/>
                  </a:lnTo>
                  <a:lnTo>
                    <a:pt x="f3" y="f6"/>
                  </a:lnTo>
                  <a:lnTo>
                    <a:pt x="f0" y="f13"/>
                  </a:lnTo>
                  <a:lnTo>
                    <a:pt x="f0" y="f8"/>
                  </a:lnTo>
                  <a:lnTo>
                    <a:pt x="f4" y="f8"/>
                  </a:lnTo>
                  <a:lnTo>
                    <a:pt x="f3" y="f8"/>
                  </a:lnTo>
                  <a:lnTo>
                    <a:pt x="f3" y="f8"/>
                  </a:lnTo>
                  <a:lnTo>
                    <a:pt x="f3" y="f3"/>
                  </a:lnTo>
                  <a:lnTo>
                    <a:pt x="f3" y="f4"/>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8" name="Freeform 27"/>
            <p:cNvSpPr/>
            <p:nvPr/>
          </p:nvSpPr>
          <p:spPr>
            <a:xfrm>
              <a:off x="3141000" y="4767839"/>
              <a:ext cx="14400" cy="14400"/>
            </a:xfrm>
            <a:custGeom>
              <a:avLst/>
              <a:gdLst>
                <a:gd name="f0" fmla="val 0"/>
                <a:gd name="f1" fmla="val 8"/>
              </a:gdLst>
              <a:ahLst/>
              <a:cxnLst>
                <a:cxn ang="3cd4">
                  <a:pos x="hc" y="t"/>
                </a:cxn>
                <a:cxn ang="0">
                  <a:pos x="r" y="vc"/>
                </a:cxn>
                <a:cxn ang="cd4">
                  <a:pos x="hc" y="b"/>
                </a:cxn>
                <a:cxn ang="cd2">
                  <a:pos x="l" y="vc"/>
                </a:cxn>
              </a:cxnLst>
              <a:rect l="l" t="t" r="r" b="b"/>
              <a:pathLst>
                <a:path w="8" h="8">
                  <a:moveTo>
                    <a:pt x="f1" y="f0"/>
                  </a:moveTo>
                  <a:lnTo>
                    <a:pt x="f1" y="f0"/>
                  </a:lnTo>
                  <a:lnTo>
                    <a:pt x="f1" y="f0"/>
                  </a:lnTo>
                  <a:lnTo>
                    <a:pt x="f1" y="f1"/>
                  </a:lnTo>
                  <a:lnTo>
                    <a:pt x="f1" y="f1"/>
                  </a:lnTo>
                  <a:lnTo>
                    <a:pt x="f1" y="f1"/>
                  </a:lnTo>
                  <a:lnTo>
                    <a:pt x="f1" y="f1"/>
                  </a:lnTo>
                  <a:lnTo>
                    <a:pt x="f0" y="f1"/>
                  </a:lnTo>
                  <a:lnTo>
                    <a:pt x="f0" y="f1"/>
                  </a:lnTo>
                  <a:lnTo>
                    <a:pt x="f0" y="f1"/>
                  </a:lnTo>
                  <a:lnTo>
                    <a:pt x="f0" y="f1"/>
                  </a:lnTo>
                  <a:lnTo>
                    <a:pt x="f0" y="f1"/>
                  </a:lnTo>
                  <a:lnTo>
                    <a:pt x="f0" y="f1"/>
                  </a:lnTo>
                  <a:lnTo>
                    <a:pt x="f0" y="f1"/>
                  </a:lnTo>
                  <a:lnTo>
                    <a:pt x="f0" y="f1"/>
                  </a:lnTo>
                  <a:lnTo>
                    <a:pt x="f0" y="f0"/>
                  </a:lnTo>
                  <a:lnTo>
                    <a:pt x="f0" y="f0"/>
                  </a:lnTo>
                  <a:lnTo>
                    <a:pt x="f0" y="f0"/>
                  </a:lnTo>
                  <a:lnTo>
                    <a:pt x="f0" y="f0"/>
                  </a:lnTo>
                  <a:lnTo>
                    <a:pt x="f1" y="f0"/>
                  </a:lnTo>
                  <a:lnTo>
                    <a:pt x="f1" y="f0"/>
                  </a:lnTo>
                  <a:lnTo>
                    <a:pt x="f1" y="f0"/>
                  </a:lnTo>
                  <a:lnTo>
                    <a:pt x="f1" y="f1"/>
                  </a:lnTo>
                  <a:lnTo>
                    <a:pt x="f1" y="f1"/>
                  </a:lnTo>
                  <a:lnTo>
                    <a:pt x="f0" y="f1"/>
                  </a:lnTo>
                  <a:lnTo>
                    <a:pt x="f0" y="f1"/>
                  </a:lnTo>
                  <a:lnTo>
                    <a:pt x="f0" y="f1"/>
                  </a:lnTo>
                  <a:lnTo>
                    <a:pt x="f0" y="f1"/>
                  </a:lnTo>
                  <a:lnTo>
                    <a:pt x="f0" y="f0"/>
                  </a:lnTo>
                  <a:lnTo>
                    <a:pt x="f0" y="f0"/>
                  </a:lnTo>
                  <a:lnTo>
                    <a:pt x="f1" y="f0"/>
                  </a:lnTo>
                  <a:close/>
                </a:path>
              </a:pathLst>
            </a:custGeom>
            <a:grpFill/>
            <a:ln w="936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29" name="Freeform 28"/>
            <p:cNvSpPr/>
            <p:nvPr/>
          </p:nvSpPr>
          <p:spPr>
            <a:xfrm>
              <a:off x="3184920" y="4811760"/>
              <a:ext cx="28800" cy="28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936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0" name="Freeform 29"/>
            <p:cNvSpPr/>
            <p:nvPr/>
          </p:nvSpPr>
          <p:spPr>
            <a:xfrm>
              <a:off x="2716200" y="4621320"/>
              <a:ext cx="43920" cy="291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pFill/>
            <a:ln w="936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grpSp>
      <p:sp>
        <p:nvSpPr>
          <p:cNvPr id="31" name="Freeform 30"/>
          <p:cNvSpPr/>
          <p:nvPr/>
        </p:nvSpPr>
        <p:spPr>
          <a:xfrm>
            <a:off x="7559759" y="4067279"/>
            <a:ext cx="1332000" cy="1025280"/>
          </a:xfrm>
          <a:custGeom>
            <a:avLst/>
            <a:gdLst>
              <a:gd name="f0" fmla="val 360"/>
              <a:gd name="f1" fmla="val 0"/>
              <a:gd name="f2" fmla="val 728"/>
              <a:gd name="f3" fmla="val 560"/>
              <a:gd name="f4" fmla="val 528"/>
              <a:gd name="f5" fmla="val 32"/>
              <a:gd name="f6" fmla="val 536"/>
              <a:gd name="f7" fmla="val 40"/>
              <a:gd name="f8" fmla="val 520"/>
              <a:gd name="f9" fmla="val 56"/>
              <a:gd name="f10" fmla="val 64"/>
              <a:gd name="f11" fmla="val 48"/>
              <a:gd name="f12" fmla="val 552"/>
              <a:gd name="f13" fmla="val 80"/>
              <a:gd name="f14" fmla="val 96"/>
              <a:gd name="f15" fmla="val 112"/>
              <a:gd name="f16" fmla="val 568"/>
              <a:gd name="f17" fmla="val 104"/>
              <a:gd name="f18" fmla="val 576"/>
              <a:gd name="f19" fmla="val 584"/>
              <a:gd name="f20" fmla="val 136"/>
              <a:gd name="f21" fmla="val 592"/>
              <a:gd name="f22" fmla="val 144"/>
              <a:gd name="f23" fmla="val 600"/>
              <a:gd name="f24" fmla="val 160"/>
              <a:gd name="f25" fmla="val 168"/>
              <a:gd name="f26" fmla="val 608"/>
              <a:gd name="f27" fmla="val 176"/>
              <a:gd name="f28" fmla="val 616"/>
              <a:gd name="f29" fmla="val 192"/>
              <a:gd name="f30" fmla="val 624"/>
              <a:gd name="f31" fmla="val 224"/>
              <a:gd name="f32" fmla="val 664"/>
              <a:gd name="f33" fmla="val 296"/>
              <a:gd name="f34" fmla="val 688"/>
              <a:gd name="f35" fmla="val 328"/>
              <a:gd name="f36" fmla="val 696"/>
              <a:gd name="f37" fmla="val 344"/>
              <a:gd name="f38" fmla="val 704"/>
              <a:gd name="f39" fmla="val 352"/>
              <a:gd name="f40" fmla="val 368"/>
              <a:gd name="f41" fmla="val 720"/>
              <a:gd name="f42" fmla="val 376"/>
              <a:gd name="f43" fmla="val 712"/>
              <a:gd name="f44" fmla="val 384"/>
              <a:gd name="f45" fmla="val 408"/>
              <a:gd name="f46" fmla="val 448"/>
              <a:gd name="f47" fmla="val 472"/>
              <a:gd name="f48" fmla="val 480"/>
              <a:gd name="f49" fmla="val 496"/>
              <a:gd name="f50" fmla="val 512"/>
              <a:gd name="f51" fmla="val 544"/>
              <a:gd name="f52" fmla="val 672"/>
              <a:gd name="f53" fmla="val 648"/>
              <a:gd name="f54" fmla="val 640"/>
              <a:gd name="f55" fmla="val 656"/>
              <a:gd name="f56" fmla="val 504"/>
              <a:gd name="f57" fmla="val 488"/>
              <a:gd name="f58" fmla="val 440"/>
              <a:gd name="f59" fmla="val 432"/>
              <a:gd name="f60" fmla="val 424"/>
              <a:gd name="f61" fmla="val 400"/>
              <a:gd name="f62" fmla="val 392"/>
              <a:gd name="f63" fmla="val 312"/>
              <a:gd name="f64" fmla="val 464"/>
              <a:gd name="f65" fmla="val 320"/>
              <a:gd name="f66" fmla="val 456"/>
              <a:gd name="f67" fmla="val 304"/>
              <a:gd name="f68" fmla="val 288"/>
              <a:gd name="f69" fmla="val 272"/>
              <a:gd name="f70" fmla="val 264"/>
              <a:gd name="f71" fmla="val 216"/>
              <a:gd name="f72" fmla="val 200"/>
              <a:gd name="f73" fmla="val 184"/>
              <a:gd name="f74" fmla="val 416"/>
              <a:gd name="f75" fmla="val 152"/>
              <a:gd name="f76" fmla="val 128"/>
              <a:gd name="f77" fmla="val 120"/>
              <a:gd name="f78" fmla="val 256"/>
              <a:gd name="f79" fmla="val 248"/>
              <a:gd name="f80" fmla="val 240"/>
              <a:gd name="f81" fmla="val 232"/>
              <a:gd name="f82" fmla="val 208"/>
              <a:gd name="f83" fmla="val 88"/>
              <a:gd name="f84" fmla="val 16"/>
              <a:gd name="f85" fmla="val 24"/>
              <a:gd name="f86" fmla="val 72"/>
              <a:gd name="f87" fmla="val 8"/>
            </a:gdLst>
            <a:ahLst/>
            <a:cxnLst>
              <a:cxn ang="3cd4">
                <a:pos x="hc" y="t"/>
              </a:cxn>
              <a:cxn ang="0">
                <a:pos x="r" y="vc"/>
              </a:cxn>
              <a:cxn ang="cd4">
                <a:pos x="hc" y="b"/>
              </a:cxn>
              <a:cxn ang="cd2">
                <a:pos x="l" y="vc"/>
              </a:cxn>
            </a:cxnLst>
            <a:rect l="l" t="t" r="r" b="b"/>
            <a:pathLst>
              <a:path w="728" h="560">
                <a:moveTo>
                  <a:pt x="f4" y="f5"/>
                </a:moveTo>
                <a:lnTo>
                  <a:pt x="f4" y="f5"/>
                </a:lnTo>
                <a:lnTo>
                  <a:pt x="f6" y="f5"/>
                </a:lnTo>
                <a:lnTo>
                  <a:pt x="f6" y="f5"/>
                </a:lnTo>
                <a:lnTo>
                  <a:pt x="f6" y="f7"/>
                </a:lnTo>
                <a:lnTo>
                  <a:pt x="f6" y="f7"/>
                </a:lnTo>
                <a:lnTo>
                  <a:pt x="f4" y="f7"/>
                </a:lnTo>
                <a:lnTo>
                  <a:pt x="f8" y="f7"/>
                </a:lnTo>
                <a:lnTo>
                  <a:pt x="f8" y="f9"/>
                </a:lnTo>
                <a:lnTo>
                  <a:pt x="f8" y="f10"/>
                </a:lnTo>
                <a:lnTo>
                  <a:pt x="f8" y="f10"/>
                </a:lnTo>
                <a:lnTo>
                  <a:pt x="f8" y="f9"/>
                </a:lnTo>
                <a:lnTo>
                  <a:pt x="f8" y="f9"/>
                </a:lnTo>
                <a:lnTo>
                  <a:pt x="f8" y="f11"/>
                </a:lnTo>
                <a:lnTo>
                  <a:pt x="f4" y="f7"/>
                </a:lnTo>
                <a:lnTo>
                  <a:pt x="f6" y="f7"/>
                </a:lnTo>
                <a:lnTo>
                  <a:pt x="f6" y="f7"/>
                </a:lnTo>
                <a:lnTo>
                  <a:pt x="f6" y="f7"/>
                </a:lnTo>
                <a:lnTo>
                  <a:pt x="f12" y="f13"/>
                </a:lnTo>
                <a:lnTo>
                  <a:pt x="f12" y="f13"/>
                </a:lnTo>
                <a:lnTo>
                  <a:pt x="f12" y="f14"/>
                </a:lnTo>
                <a:lnTo>
                  <a:pt x="f12" y="f14"/>
                </a:lnTo>
                <a:lnTo>
                  <a:pt x="f3" y="f15"/>
                </a:lnTo>
                <a:lnTo>
                  <a:pt x="f3" y="f15"/>
                </a:lnTo>
                <a:lnTo>
                  <a:pt x="f16" y="f17"/>
                </a:lnTo>
                <a:lnTo>
                  <a:pt x="f16" y="f17"/>
                </a:lnTo>
                <a:lnTo>
                  <a:pt x="f18" y="f15"/>
                </a:lnTo>
                <a:lnTo>
                  <a:pt x="f19" y="f20"/>
                </a:lnTo>
                <a:lnTo>
                  <a:pt x="f21" y="f22"/>
                </a:lnTo>
                <a:lnTo>
                  <a:pt x="f23" y="f24"/>
                </a:lnTo>
                <a:lnTo>
                  <a:pt x="f23" y="f25"/>
                </a:lnTo>
                <a:lnTo>
                  <a:pt x="f19" y="f22"/>
                </a:lnTo>
                <a:lnTo>
                  <a:pt x="f19" y="f22"/>
                </a:lnTo>
                <a:lnTo>
                  <a:pt x="f19" y="f22"/>
                </a:lnTo>
                <a:lnTo>
                  <a:pt x="f19" y="f22"/>
                </a:lnTo>
                <a:lnTo>
                  <a:pt x="f23" y="f25"/>
                </a:lnTo>
                <a:lnTo>
                  <a:pt x="f26" y="f27"/>
                </a:lnTo>
                <a:lnTo>
                  <a:pt x="f28" y="f29"/>
                </a:lnTo>
                <a:lnTo>
                  <a:pt x="f28" y="f29"/>
                </a:lnTo>
                <a:lnTo>
                  <a:pt x="f28" y="f29"/>
                </a:lnTo>
                <a:lnTo>
                  <a:pt x="f28" y="f29"/>
                </a:lnTo>
                <a:lnTo>
                  <a:pt x="f28" y="f29"/>
                </a:lnTo>
                <a:lnTo>
                  <a:pt x="f28" y="f29"/>
                </a:lnTo>
                <a:lnTo>
                  <a:pt x="f30" y="f31"/>
                </a:lnTo>
                <a:lnTo>
                  <a:pt x="f32" y="f33"/>
                </a:lnTo>
                <a:lnTo>
                  <a:pt x="f34" y="f35"/>
                </a:lnTo>
                <a:lnTo>
                  <a:pt x="f36" y="f37"/>
                </a:lnTo>
                <a:lnTo>
                  <a:pt x="f38" y="f39"/>
                </a:lnTo>
                <a:lnTo>
                  <a:pt x="f38" y="f0"/>
                </a:lnTo>
                <a:lnTo>
                  <a:pt x="f38" y="f40"/>
                </a:lnTo>
                <a:lnTo>
                  <a:pt x="f38" y="f40"/>
                </a:lnTo>
                <a:lnTo>
                  <a:pt x="f41" y="f42"/>
                </a:lnTo>
                <a:lnTo>
                  <a:pt x="f43" y="f42"/>
                </a:lnTo>
                <a:lnTo>
                  <a:pt x="f43" y="f42"/>
                </a:lnTo>
                <a:lnTo>
                  <a:pt x="f41" y="f44"/>
                </a:lnTo>
                <a:lnTo>
                  <a:pt x="f41" y="f44"/>
                </a:lnTo>
                <a:lnTo>
                  <a:pt x="f41" y="f45"/>
                </a:lnTo>
                <a:lnTo>
                  <a:pt x="f2" y="f46"/>
                </a:lnTo>
                <a:lnTo>
                  <a:pt x="f41" y="f47"/>
                </a:lnTo>
                <a:lnTo>
                  <a:pt x="f41" y="f47"/>
                </a:lnTo>
                <a:lnTo>
                  <a:pt x="f41" y="f48"/>
                </a:lnTo>
                <a:lnTo>
                  <a:pt x="f43" y="f49"/>
                </a:lnTo>
                <a:lnTo>
                  <a:pt x="f43" y="f50"/>
                </a:lnTo>
                <a:lnTo>
                  <a:pt x="f43" y="f8"/>
                </a:lnTo>
                <a:lnTo>
                  <a:pt x="f43" y="f51"/>
                </a:lnTo>
                <a:lnTo>
                  <a:pt x="f38" y="f51"/>
                </a:lnTo>
                <a:lnTo>
                  <a:pt x="f36" y="f51"/>
                </a:lnTo>
                <a:lnTo>
                  <a:pt x="f36" y="f51"/>
                </a:lnTo>
                <a:lnTo>
                  <a:pt x="f34" y="f12"/>
                </a:lnTo>
                <a:lnTo>
                  <a:pt x="f52" y="f12"/>
                </a:lnTo>
                <a:lnTo>
                  <a:pt x="f52" y="f12"/>
                </a:lnTo>
                <a:lnTo>
                  <a:pt x="f52" y="f12"/>
                </a:lnTo>
                <a:lnTo>
                  <a:pt x="f32" y="f3"/>
                </a:lnTo>
                <a:lnTo>
                  <a:pt x="f53" y="f3"/>
                </a:lnTo>
                <a:lnTo>
                  <a:pt x="f54" y="f51"/>
                </a:lnTo>
                <a:lnTo>
                  <a:pt x="f54" y="f51"/>
                </a:lnTo>
                <a:lnTo>
                  <a:pt x="f54" y="f51"/>
                </a:lnTo>
                <a:lnTo>
                  <a:pt x="f54" y="f51"/>
                </a:lnTo>
                <a:lnTo>
                  <a:pt x="f53" y="f51"/>
                </a:lnTo>
                <a:lnTo>
                  <a:pt x="f55" y="f12"/>
                </a:lnTo>
                <a:lnTo>
                  <a:pt x="f55" y="f12"/>
                </a:lnTo>
                <a:lnTo>
                  <a:pt x="f32" y="f51"/>
                </a:lnTo>
                <a:lnTo>
                  <a:pt x="f32" y="f51"/>
                </a:lnTo>
                <a:lnTo>
                  <a:pt x="f55" y="f6"/>
                </a:lnTo>
                <a:lnTo>
                  <a:pt x="f55" y="f6"/>
                </a:lnTo>
                <a:lnTo>
                  <a:pt x="f32" y="f4"/>
                </a:lnTo>
                <a:lnTo>
                  <a:pt x="f32" y="f4"/>
                </a:lnTo>
                <a:lnTo>
                  <a:pt x="f55" y="f50"/>
                </a:lnTo>
                <a:lnTo>
                  <a:pt x="f53" y="f8"/>
                </a:lnTo>
                <a:lnTo>
                  <a:pt x="f53" y="f8"/>
                </a:lnTo>
                <a:lnTo>
                  <a:pt x="f55" y="f4"/>
                </a:lnTo>
                <a:lnTo>
                  <a:pt x="f53" y="f6"/>
                </a:lnTo>
                <a:lnTo>
                  <a:pt x="f54" y="f6"/>
                </a:lnTo>
                <a:lnTo>
                  <a:pt x="f54" y="f6"/>
                </a:lnTo>
                <a:lnTo>
                  <a:pt x="f54" y="f6"/>
                </a:lnTo>
                <a:lnTo>
                  <a:pt x="f30" y="f56"/>
                </a:lnTo>
                <a:lnTo>
                  <a:pt x="f23" y="f57"/>
                </a:lnTo>
                <a:lnTo>
                  <a:pt x="f19" y="f57"/>
                </a:lnTo>
                <a:lnTo>
                  <a:pt x="f19" y="f57"/>
                </a:lnTo>
                <a:lnTo>
                  <a:pt x="f19" y="f57"/>
                </a:lnTo>
                <a:lnTo>
                  <a:pt x="f18" y="f57"/>
                </a:lnTo>
                <a:lnTo>
                  <a:pt x="f16" y="f48"/>
                </a:lnTo>
                <a:lnTo>
                  <a:pt x="f16" y="f46"/>
                </a:lnTo>
                <a:lnTo>
                  <a:pt x="f12" y="f58"/>
                </a:lnTo>
                <a:lnTo>
                  <a:pt x="f12" y="f58"/>
                </a:lnTo>
                <a:lnTo>
                  <a:pt x="f12" y="f58"/>
                </a:lnTo>
                <a:lnTo>
                  <a:pt x="f51" y="f59"/>
                </a:lnTo>
                <a:lnTo>
                  <a:pt x="f6" y="f60"/>
                </a:lnTo>
                <a:lnTo>
                  <a:pt x="f6" y="f45"/>
                </a:lnTo>
                <a:lnTo>
                  <a:pt x="f6" y="f45"/>
                </a:lnTo>
                <a:lnTo>
                  <a:pt x="f4" y="f61"/>
                </a:lnTo>
                <a:lnTo>
                  <a:pt x="f4" y="f61"/>
                </a:lnTo>
                <a:lnTo>
                  <a:pt x="f6" y="f44"/>
                </a:lnTo>
                <a:lnTo>
                  <a:pt x="f6" y="f44"/>
                </a:lnTo>
                <a:lnTo>
                  <a:pt x="f4" y="f62"/>
                </a:lnTo>
                <a:lnTo>
                  <a:pt x="f4" y="f62"/>
                </a:lnTo>
                <a:lnTo>
                  <a:pt x="f50" y="f44"/>
                </a:lnTo>
                <a:lnTo>
                  <a:pt x="f50" y="f44"/>
                </a:lnTo>
                <a:lnTo>
                  <a:pt x="f4" y="f61"/>
                </a:lnTo>
                <a:lnTo>
                  <a:pt x="f4" y="f45"/>
                </a:lnTo>
                <a:lnTo>
                  <a:pt x="f8" y="f45"/>
                </a:lnTo>
                <a:lnTo>
                  <a:pt x="f8" y="f45"/>
                </a:lnTo>
                <a:lnTo>
                  <a:pt x="f56" y="f62"/>
                </a:lnTo>
                <a:lnTo>
                  <a:pt x="f49" y="f44"/>
                </a:lnTo>
                <a:lnTo>
                  <a:pt x="f49" y="f44"/>
                </a:lnTo>
                <a:lnTo>
                  <a:pt x="f49" y="f42"/>
                </a:lnTo>
                <a:lnTo>
                  <a:pt x="f49" y="f42"/>
                </a:lnTo>
                <a:lnTo>
                  <a:pt x="f47" y="f37"/>
                </a:lnTo>
                <a:lnTo>
                  <a:pt x="f47" y="f37"/>
                </a:lnTo>
                <a:lnTo>
                  <a:pt x="f48" y="f37"/>
                </a:lnTo>
                <a:lnTo>
                  <a:pt x="f48" y="f37"/>
                </a:lnTo>
                <a:lnTo>
                  <a:pt x="f48" y="f37"/>
                </a:lnTo>
                <a:lnTo>
                  <a:pt x="f48" y="f35"/>
                </a:lnTo>
                <a:lnTo>
                  <a:pt x="f48" y="f63"/>
                </a:lnTo>
                <a:lnTo>
                  <a:pt x="f48" y="f63"/>
                </a:lnTo>
                <a:lnTo>
                  <a:pt x="f47" y="f33"/>
                </a:lnTo>
                <a:lnTo>
                  <a:pt x="f47" y="f33"/>
                </a:lnTo>
                <a:lnTo>
                  <a:pt x="f64" y="f63"/>
                </a:lnTo>
                <a:lnTo>
                  <a:pt x="f64" y="f65"/>
                </a:lnTo>
                <a:lnTo>
                  <a:pt x="f64" y="f35"/>
                </a:lnTo>
                <a:lnTo>
                  <a:pt x="f64" y="f35"/>
                </a:lnTo>
                <a:lnTo>
                  <a:pt x="f46" y="f63"/>
                </a:lnTo>
                <a:lnTo>
                  <a:pt x="f46" y="f63"/>
                </a:lnTo>
                <a:lnTo>
                  <a:pt x="f66" y="f67"/>
                </a:lnTo>
                <a:lnTo>
                  <a:pt x="f66" y="f68"/>
                </a:lnTo>
                <a:lnTo>
                  <a:pt x="f46" y="f69"/>
                </a:lnTo>
                <a:lnTo>
                  <a:pt x="f46" y="f69"/>
                </a:lnTo>
                <a:lnTo>
                  <a:pt x="f66" y="f70"/>
                </a:lnTo>
                <a:lnTo>
                  <a:pt x="f66" y="f31"/>
                </a:lnTo>
                <a:lnTo>
                  <a:pt x="f66" y="f71"/>
                </a:lnTo>
                <a:lnTo>
                  <a:pt x="f66" y="f71"/>
                </a:lnTo>
                <a:lnTo>
                  <a:pt x="f46" y="f72"/>
                </a:lnTo>
                <a:lnTo>
                  <a:pt x="f46" y="f72"/>
                </a:lnTo>
                <a:lnTo>
                  <a:pt x="f46" y="f72"/>
                </a:lnTo>
                <a:lnTo>
                  <a:pt x="f58" y="f73"/>
                </a:lnTo>
                <a:lnTo>
                  <a:pt x="f59" y="f73"/>
                </a:lnTo>
                <a:lnTo>
                  <a:pt x="f59" y="f73"/>
                </a:lnTo>
                <a:lnTo>
                  <a:pt x="f59" y="f73"/>
                </a:lnTo>
                <a:lnTo>
                  <a:pt x="f74" y="f73"/>
                </a:lnTo>
                <a:lnTo>
                  <a:pt x="f45" y="f73"/>
                </a:lnTo>
                <a:lnTo>
                  <a:pt x="f45" y="f27"/>
                </a:lnTo>
                <a:lnTo>
                  <a:pt x="f74" y="f27"/>
                </a:lnTo>
                <a:lnTo>
                  <a:pt x="f45" y="f25"/>
                </a:lnTo>
                <a:lnTo>
                  <a:pt x="f62" y="f24"/>
                </a:lnTo>
                <a:lnTo>
                  <a:pt x="f62" y="f24"/>
                </a:lnTo>
                <a:lnTo>
                  <a:pt x="f42" y="f75"/>
                </a:lnTo>
                <a:lnTo>
                  <a:pt x="f42" y="f22"/>
                </a:lnTo>
                <a:lnTo>
                  <a:pt x="f0" y="f76"/>
                </a:lnTo>
                <a:lnTo>
                  <a:pt x="f39" y="f15"/>
                </a:lnTo>
                <a:lnTo>
                  <a:pt x="f35" y="f17"/>
                </a:lnTo>
                <a:lnTo>
                  <a:pt x="f63" y="f17"/>
                </a:lnTo>
                <a:lnTo>
                  <a:pt x="f33" y="f17"/>
                </a:lnTo>
                <a:lnTo>
                  <a:pt x="f68" y="f15"/>
                </a:lnTo>
                <a:lnTo>
                  <a:pt x="f68" y="f77"/>
                </a:lnTo>
                <a:lnTo>
                  <a:pt x="f68" y="f77"/>
                </a:lnTo>
                <a:lnTo>
                  <a:pt x="f68" y="f77"/>
                </a:lnTo>
                <a:lnTo>
                  <a:pt x="f69" y="f77"/>
                </a:lnTo>
                <a:lnTo>
                  <a:pt x="f70" y="f20"/>
                </a:lnTo>
                <a:lnTo>
                  <a:pt x="f78" y="f22"/>
                </a:lnTo>
                <a:lnTo>
                  <a:pt x="f79" y="f22"/>
                </a:lnTo>
                <a:lnTo>
                  <a:pt x="f79" y="f22"/>
                </a:lnTo>
                <a:lnTo>
                  <a:pt x="f79" y="f22"/>
                </a:lnTo>
                <a:lnTo>
                  <a:pt x="f79" y="f22"/>
                </a:lnTo>
                <a:lnTo>
                  <a:pt x="f79" y="f20"/>
                </a:lnTo>
                <a:lnTo>
                  <a:pt x="f79" y="f20"/>
                </a:lnTo>
                <a:lnTo>
                  <a:pt x="f80" y="f75"/>
                </a:lnTo>
                <a:lnTo>
                  <a:pt x="f81" y="f75"/>
                </a:lnTo>
                <a:lnTo>
                  <a:pt x="f31" y="f75"/>
                </a:lnTo>
                <a:lnTo>
                  <a:pt x="f82" y="f24"/>
                </a:lnTo>
                <a:lnTo>
                  <a:pt x="f82" y="f24"/>
                </a:lnTo>
                <a:lnTo>
                  <a:pt x="f82" y="f24"/>
                </a:lnTo>
                <a:lnTo>
                  <a:pt x="f72" y="f75"/>
                </a:lnTo>
                <a:lnTo>
                  <a:pt x="f72" y="f75"/>
                </a:lnTo>
                <a:lnTo>
                  <a:pt x="f72" y="f75"/>
                </a:lnTo>
                <a:lnTo>
                  <a:pt x="f82" y="f75"/>
                </a:lnTo>
                <a:lnTo>
                  <a:pt x="f82" y="f75"/>
                </a:lnTo>
                <a:lnTo>
                  <a:pt x="f82" y="f22"/>
                </a:lnTo>
                <a:lnTo>
                  <a:pt x="f82" y="f22"/>
                </a:lnTo>
                <a:lnTo>
                  <a:pt x="f72" y="f20"/>
                </a:lnTo>
                <a:lnTo>
                  <a:pt x="f72" y="f20"/>
                </a:lnTo>
                <a:lnTo>
                  <a:pt x="f27" y="f77"/>
                </a:lnTo>
                <a:lnTo>
                  <a:pt x="f27" y="f77"/>
                </a:lnTo>
                <a:lnTo>
                  <a:pt x="f29" y="f77"/>
                </a:lnTo>
                <a:lnTo>
                  <a:pt x="f29" y="f77"/>
                </a:lnTo>
                <a:lnTo>
                  <a:pt x="f29" y="f77"/>
                </a:lnTo>
                <a:lnTo>
                  <a:pt x="f29" y="f77"/>
                </a:lnTo>
                <a:lnTo>
                  <a:pt x="f73" y="f15"/>
                </a:lnTo>
                <a:lnTo>
                  <a:pt x="f27" y="f15"/>
                </a:lnTo>
                <a:lnTo>
                  <a:pt x="f27" y="f15"/>
                </a:lnTo>
                <a:lnTo>
                  <a:pt x="f73" y="f14"/>
                </a:lnTo>
                <a:lnTo>
                  <a:pt x="f73" y="f14"/>
                </a:lnTo>
                <a:lnTo>
                  <a:pt x="f25" y="f14"/>
                </a:lnTo>
                <a:lnTo>
                  <a:pt x="f25" y="f14"/>
                </a:lnTo>
                <a:lnTo>
                  <a:pt x="f25" y="f15"/>
                </a:lnTo>
                <a:lnTo>
                  <a:pt x="f25" y="f15"/>
                </a:lnTo>
                <a:lnTo>
                  <a:pt x="f75" y="f17"/>
                </a:lnTo>
                <a:lnTo>
                  <a:pt x="f77" y="f14"/>
                </a:lnTo>
                <a:lnTo>
                  <a:pt x="f17" y="f14"/>
                </a:lnTo>
                <a:lnTo>
                  <a:pt x="f17" y="f14"/>
                </a:lnTo>
                <a:lnTo>
                  <a:pt x="f17" y="f14"/>
                </a:lnTo>
                <a:lnTo>
                  <a:pt x="f15" y="f14"/>
                </a:lnTo>
                <a:lnTo>
                  <a:pt x="f76" y="f14"/>
                </a:lnTo>
                <a:lnTo>
                  <a:pt x="f20" y="f83"/>
                </a:lnTo>
                <a:lnTo>
                  <a:pt x="f20" y="f83"/>
                </a:lnTo>
                <a:lnTo>
                  <a:pt x="f77" y="f83"/>
                </a:lnTo>
                <a:lnTo>
                  <a:pt x="f77" y="f83"/>
                </a:lnTo>
                <a:lnTo>
                  <a:pt x="f83" y="f83"/>
                </a:lnTo>
                <a:lnTo>
                  <a:pt x="f83" y="f83"/>
                </a:lnTo>
                <a:lnTo>
                  <a:pt x="f13" y="f14"/>
                </a:lnTo>
                <a:lnTo>
                  <a:pt x="f13" y="f14"/>
                </a:lnTo>
                <a:lnTo>
                  <a:pt x="f10" y="f14"/>
                </a:lnTo>
                <a:lnTo>
                  <a:pt x="f9" y="f17"/>
                </a:lnTo>
                <a:lnTo>
                  <a:pt x="f11" y="f17"/>
                </a:lnTo>
                <a:lnTo>
                  <a:pt x="f11" y="f17"/>
                </a:lnTo>
                <a:lnTo>
                  <a:pt x="f11" y="f17"/>
                </a:lnTo>
                <a:lnTo>
                  <a:pt x="f11" y="f14"/>
                </a:lnTo>
                <a:lnTo>
                  <a:pt x="f9" y="f14"/>
                </a:lnTo>
                <a:lnTo>
                  <a:pt x="f10" y="f83"/>
                </a:lnTo>
                <a:lnTo>
                  <a:pt x="f10" y="f83"/>
                </a:lnTo>
                <a:lnTo>
                  <a:pt x="f9" y="f83"/>
                </a:lnTo>
                <a:lnTo>
                  <a:pt x="f11" y="f83"/>
                </a:lnTo>
                <a:lnTo>
                  <a:pt x="f11" y="f83"/>
                </a:lnTo>
                <a:lnTo>
                  <a:pt x="f7" y="f13"/>
                </a:lnTo>
                <a:lnTo>
                  <a:pt x="f7" y="f13"/>
                </a:lnTo>
                <a:lnTo>
                  <a:pt x="f7" y="f13"/>
                </a:lnTo>
                <a:lnTo>
                  <a:pt x="f7" y="f83"/>
                </a:lnTo>
                <a:lnTo>
                  <a:pt x="f7" y="f83"/>
                </a:lnTo>
                <a:lnTo>
                  <a:pt x="f7" y="f14"/>
                </a:lnTo>
                <a:lnTo>
                  <a:pt x="f7" y="f14"/>
                </a:lnTo>
                <a:lnTo>
                  <a:pt x="f5" y="f17"/>
                </a:lnTo>
                <a:lnTo>
                  <a:pt x="f5" y="f15"/>
                </a:lnTo>
                <a:lnTo>
                  <a:pt x="f5" y="f15"/>
                </a:lnTo>
                <a:lnTo>
                  <a:pt x="f84" y="f15"/>
                </a:lnTo>
                <a:lnTo>
                  <a:pt x="f84" y="f15"/>
                </a:lnTo>
                <a:lnTo>
                  <a:pt x="f85" y="f17"/>
                </a:lnTo>
                <a:lnTo>
                  <a:pt x="f85" y="f14"/>
                </a:lnTo>
                <a:lnTo>
                  <a:pt x="f85" y="f14"/>
                </a:lnTo>
                <a:lnTo>
                  <a:pt x="f84" y="f14"/>
                </a:lnTo>
                <a:lnTo>
                  <a:pt x="f84" y="f14"/>
                </a:lnTo>
                <a:lnTo>
                  <a:pt x="f85" y="f14"/>
                </a:lnTo>
                <a:lnTo>
                  <a:pt x="f84" y="f83"/>
                </a:lnTo>
                <a:lnTo>
                  <a:pt x="f84" y="f83"/>
                </a:lnTo>
                <a:lnTo>
                  <a:pt x="f85" y="f83"/>
                </a:lnTo>
                <a:lnTo>
                  <a:pt x="f85" y="f86"/>
                </a:lnTo>
                <a:lnTo>
                  <a:pt x="f87" y="f10"/>
                </a:lnTo>
                <a:lnTo>
                  <a:pt x="f1" y="f10"/>
                </a:lnTo>
                <a:lnTo>
                  <a:pt x="f1" y="f10"/>
                </a:lnTo>
                <a:lnTo>
                  <a:pt x="f1" y="f11"/>
                </a:lnTo>
                <a:lnTo>
                  <a:pt x="f1" y="f11"/>
                </a:lnTo>
                <a:lnTo>
                  <a:pt x="f31" y="f85"/>
                </a:lnTo>
                <a:lnTo>
                  <a:pt x="f31" y="f85"/>
                </a:lnTo>
                <a:lnTo>
                  <a:pt x="f80" y="f11"/>
                </a:lnTo>
                <a:lnTo>
                  <a:pt x="f80" y="f11"/>
                </a:lnTo>
                <a:lnTo>
                  <a:pt x="f64" y="f5"/>
                </a:lnTo>
                <a:lnTo>
                  <a:pt x="f64" y="f5"/>
                </a:lnTo>
                <a:lnTo>
                  <a:pt x="f47" y="f11"/>
                </a:lnTo>
                <a:lnTo>
                  <a:pt x="f47" y="f11"/>
                </a:lnTo>
                <a:lnTo>
                  <a:pt x="f57" y="f11"/>
                </a:lnTo>
                <a:lnTo>
                  <a:pt x="f57" y="f11"/>
                </a:lnTo>
                <a:lnTo>
                  <a:pt x="f57" y="f7"/>
                </a:lnTo>
                <a:lnTo>
                  <a:pt x="f48" y="f5"/>
                </a:lnTo>
                <a:lnTo>
                  <a:pt x="f48" y="f85"/>
                </a:lnTo>
                <a:lnTo>
                  <a:pt x="f48" y="f87"/>
                </a:lnTo>
                <a:lnTo>
                  <a:pt x="f57" y="f1"/>
                </a:lnTo>
                <a:lnTo>
                  <a:pt x="f57" y="f1"/>
                </a:lnTo>
                <a:lnTo>
                  <a:pt x="f49" y="f87"/>
                </a:lnTo>
                <a:lnTo>
                  <a:pt x="f50" y="f87"/>
                </a:lnTo>
                <a:lnTo>
                  <a:pt x="f8" y="f87"/>
                </a:lnTo>
                <a:lnTo>
                  <a:pt x="f4" y="f87"/>
                </a:lnTo>
                <a:lnTo>
                  <a:pt x="f4" y="f84"/>
                </a:lnTo>
                <a:lnTo>
                  <a:pt x="f4" y="f84"/>
                </a:lnTo>
                <a:lnTo>
                  <a:pt x="f4" y="f5"/>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2" name="Freeform 31"/>
          <p:cNvSpPr/>
          <p:nvPr/>
        </p:nvSpPr>
        <p:spPr>
          <a:xfrm>
            <a:off x="2697240" y="406440"/>
            <a:ext cx="965160" cy="717480"/>
          </a:xfrm>
          <a:custGeom>
            <a:avLst/>
            <a:gdLst>
              <a:gd name="f0" fmla="val 360"/>
              <a:gd name="f1" fmla="val 0"/>
              <a:gd name="f2" fmla="val 528"/>
              <a:gd name="f3" fmla="val 392"/>
              <a:gd name="f4" fmla="val 16"/>
              <a:gd name="f5" fmla="val 32"/>
              <a:gd name="f6" fmla="val 24"/>
              <a:gd name="f7" fmla="val 56"/>
              <a:gd name="f8" fmla="val 72"/>
              <a:gd name="f9" fmla="val 64"/>
              <a:gd name="f10" fmla="val 80"/>
              <a:gd name="f11" fmla="val 88"/>
              <a:gd name="f12" fmla="val 96"/>
              <a:gd name="f13" fmla="val 112"/>
              <a:gd name="f14" fmla="val 120"/>
              <a:gd name="f15" fmla="val 128"/>
              <a:gd name="f16" fmla="val 136"/>
              <a:gd name="f17" fmla="val 104"/>
              <a:gd name="f18" fmla="val 144"/>
              <a:gd name="f19" fmla="val 152"/>
              <a:gd name="f20" fmla="val 160"/>
              <a:gd name="f21" fmla="val 168"/>
              <a:gd name="f22" fmla="val 176"/>
              <a:gd name="f23" fmla="val 184"/>
              <a:gd name="f24" fmla="val 48"/>
              <a:gd name="f25" fmla="val 40"/>
              <a:gd name="f26" fmla="val 8"/>
              <a:gd name="f27" fmla="val 264"/>
              <a:gd name="f28" fmla="val 456"/>
              <a:gd name="f29" fmla="val 480"/>
              <a:gd name="f30" fmla="val 344"/>
              <a:gd name="f31" fmla="val 472"/>
              <a:gd name="f32" fmla="val 352"/>
              <a:gd name="f33" fmla="val 368"/>
              <a:gd name="f34" fmla="val 376"/>
              <a:gd name="f35" fmla="val 384"/>
              <a:gd name="f36" fmla="val 336"/>
              <a:gd name="f37" fmla="val 320"/>
              <a:gd name="f38" fmla="val 296"/>
              <a:gd name="f39" fmla="val 288"/>
              <a:gd name="f40" fmla="val 280"/>
              <a:gd name="f41" fmla="val 256"/>
              <a:gd name="f42" fmla="val 240"/>
              <a:gd name="f43" fmla="val 216"/>
              <a:gd name="f44" fmla="val 208"/>
              <a:gd name="f45" fmla="val 200"/>
              <a:gd name="f46" fmla="val 192"/>
              <a:gd name="f47" fmla="val 328"/>
              <a:gd name="f48" fmla="val 312"/>
              <a:gd name="f49" fmla="val 304"/>
              <a:gd name="f50" fmla="val 272"/>
              <a:gd name="f51" fmla="val 248"/>
              <a:gd name="f52" fmla="val 232"/>
              <a:gd name="f53" fmla="val 224"/>
            </a:gdLst>
            <a:ahLst/>
            <a:cxnLst>
              <a:cxn ang="3cd4">
                <a:pos x="hc" y="t"/>
              </a:cxn>
              <a:cxn ang="0">
                <a:pos x="r" y="vc"/>
              </a:cxn>
              <a:cxn ang="cd4">
                <a:pos x="hc" y="b"/>
              </a:cxn>
              <a:cxn ang="cd2">
                <a:pos x="l" y="vc"/>
              </a:cxn>
            </a:cxnLst>
            <a:rect l="l" t="t" r="r" b="b"/>
            <a:pathLst>
              <a:path w="528" h="392">
                <a:moveTo>
                  <a:pt x="f4" y="f5"/>
                </a:moveTo>
                <a:lnTo>
                  <a:pt x="f4" y="f6"/>
                </a:lnTo>
                <a:lnTo>
                  <a:pt x="f4" y="f6"/>
                </a:lnTo>
                <a:lnTo>
                  <a:pt x="f6" y="f5"/>
                </a:lnTo>
                <a:lnTo>
                  <a:pt x="f7" y="f7"/>
                </a:lnTo>
                <a:lnTo>
                  <a:pt x="f8" y="f9"/>
                </a:lnTo>
                <a:lnTo>
                  <a:pt x="f10" y="f9"/>
                </a:lnTo>
                <a:lnTo>
                  <a:pt x="f11" y="f8"/>
                </a:lnTo>
                <a:lnTo>
                  <a:pt x="f12" y="f8"/>
                </a:lnTo>
                <a:lnTo>
                  <a:pt x="f12" y="f8"/>
                </a:lnTo>
                <a:lnTo>
                  <a:pt x="f13" y="f10"/>
                </a:lnTo>
                <a:lnTo>
                  <a:pt x="f13" y="f10"/>
                </a:lnTo>
                <a:lnTo>
                  <a:pt x="f13" y="f11"/>
                </a:lnTo>
                <a:lnTo>
                  <a:pt x="f13" y="f11"/>
                </a:lnTo>
                <a:lnTo>
                  <a:pt x="f14" y="f11"/>
                </a:lnTo>
                <a:lnTo>
                  <a:pt x="f14" y="f11"/>
                </a:lnTo>
                <a:lnTo>
                  <a:pt x="f14" y="f12"/>
                </a:lnTo>
                <a:lnTo>
                  <a:pt x="f14" y="f12"/>
                </a:lnTo>
                <a:lnTo>
                  <a:pt x="f15" y="f12"/>
                </a:lnTo>
                <a:lnTo>
                  <a:pt x="f15" y="f12"/>
                </a:lnTo>
                <a:lnTo>
                  <a:pt x="f15" y="f11"/>
                </a:lnTo>
                <a:lnTo>
                  <a:pt x="f15" y="f10"/>
                </a:lnTo>
                <a:lnTo>
                  <a:pt x="f16" y="f10"/>
                </a:lnTo>
                <a:lnTo>
                  <a:pt x="f16" y="f10"/>
                </a:lnTo>
                <a:lnTo>
                  <a:pt x="f16" y="f12"/>
                </a:lnTo>
                <a:lnTo>
                  <a:pt x="f16" y="f12"/>
                </a:lnTo>
                <a:lnTo>
                  <a:pt x="f16" y="f12"/>
                </a:lnTo>
                <a:lnTo>
                  <a:pt x="f16" y="f17"/>
                </a:lnTo>
                <a:lnTo>
                  <a:pt x="f16" y="f13"/>
                </a:lnTo>
                <a:lnTo>
                  <a:pt x="f14" y="f15"/>
                </a:lnTo>
                <a:lnTo>
                  <a:pt x="f14" y="f15"/>
                </a:lnTo>
                <a:lnTo>
                  <a:pt x="f14" y="f14"/>
                </a:lnTo>
                <a:lnTo>
                  <a:pt x="f14" y="f14"/>
                </a:lnTo>
                <a:lnTo>
                  <a:pt x="f15" y="f13"/>
                </a:lnTo>
                <a:lnTo>
                  <a:pt x="f15" y="f13"/>
                </a:lnTo>
                <a:lnTo>
                  <a:pt x="f15" y="f13"/>
                </a:lnTo>
                <a:lnTo>
                  <a:pt x="f15" y="f13"/>
                </a:lnTo>
                <a:lnTo>
                  <a:pt x="f17" y="f16"/>
                </a:lnTo>
                <a:lnTo>
                  <a:pt x="f17" y="f16"/>
                </a:lnTo>
                <a:lnTo>
                  <a:pt x="f11" y="f18"/>
                </a:lnTo>
                <a:lnTo>
                  <a:pt x="f11" y="f18"/>
                </a:lnTo>
                <a:lnTo>
                  <a:pt x="f11" y="f19"/>
                </a:lnTo>
                <a:lnTo>
                  <a:pt x="f11" y="f19"/>
                </a:lnTo>
                <a:lnTo>
                  <a:pt x="f12" y="f20"/>
                </a:lnTo>
                <a:lnTo>
                  <a:pt x="f12" y="f20"/>
                </a:lnTo>
                <a:lnTo>
                  <a:pt x="f17" y="f19"/>
                </a:lnTo>
                <a:lnTo>
                  <a:pt x="f17" y="f19"/>
                </a:lnTo>
                <a:lnTo>
                  <a:pt x="f12" y="f18"/>
                </a:lnTo>
                <a:lnTo>
                  <a:pt x="f12" y="f18"/>
                </a:lnTo>
                <a:lnTo>
                  <a:pt x="f14" y="f15"/>
                </a:lnTo>
                <a:lnTo>
                  <a:pt x="f14" y="f15"/>
                </a:lnTo>
                <a:lnTo>
                  <a:pt x="f14" y="f15"/>
                </a:lnTo>
                <a:lnTo>
                  <a:pt x="f14" y="f15"/>
                </a:lnTo>
                <a:lnTo>
                  <a:pt x="f18" y="f13"/>
                </a:lnTo>
                <a:lnTo>
                  <a:pt x="f18" y="f13"/>
                </a:lnTo>
                <a:lnTo>
                  <a:pt x="f18" y="f14"/>
                </a:lnTo>
                <a:lnTo>
                  <a:pt x="f18" y="f15"/>
                </a:lnTo>
                <a:lnTo>
                  <a:pt x="f18" y="f15"/>
                </a:lnTo>
                <a:lnTo>
                  <a:pt x="f16" y="f15"/>
                </a:lnTo>
                <a:lnTo>
                  <a:pt x="f16" y="f15"/>
                </a:lnTo>
                <a:lnTo>
                  <a:pt x="f16" y="f15"/>
                </a:lnTo>
                <a:lnTo>
                  <a:pt x="f15" y="f16"/>
                </a:lnTo>
                <a:lnTo>
                  <a:pt x="f15" y="f18"/>
                </a:lnTo>
                <a:lnTo>
                  <a:pt x="f15" y="f18"/>
                </a:lnTo>
                <a:lnTo>
                  <a:pt x="f16" y="f18"/>
                </a:lnTo>
                <a:lnTo>
                  <a:pt x="f16" y="f18"/>
                </a:lnTo>
                <a:lnTo>
                  <a:pt x="f15" y="f21"/>
                </a:lnTo>
                <a:lnTo>
                  <a:pt x="f14" y="f22"/>
                </a:lnTo>
                <a:lnTo>
                  <a:pt x="f14" y="f22"/>
                </a:lnTo>
                <a:lnTo>
                  <a:pt x="f14" y="f22"/>
                </a:lnTo>
                <a:lnTo>
                  <a:pt x="f14" y="f21"/>
                </a:lnTo>
                <a:lnTo>
                  <a:pt x="f15" y="f20"/>
                </a:lnTo>
                <a:lnTo>
                  <a:pt x="f15" y="f20"/>
                </a:lnTo>
                <a:lnTo>
                  <a:pt x="f13" y="f21"/>
                </a:lnTo>
                <a:lnTo>
                  <a:pt x="f13" y="f21"/>
                </a:lnTo>
                <a:lnTo>
                  <a:pt x="f13" y="f22"/>
                </a:lnTo>
                <a:lnTo>
                  <a:pt x="f13" y="f22"/>
                </a:lnTo>
                <a:lnTo>
                  <a:pt x="f13" y="f21"/>
                </a:lnTo>
                <a:lnTo>
                  <a:pt x="f13" y="f21"/>
                </a:lnTo>
                <a:lnTo>
                  <a:pt x="f13" y="f20"/>
                </a:lnTo>
                <a:lnTo>
                  <a:pt x="f13" y="f20"/>
                </a:lnTo>
                <a:lnTo>
                  <a:pt x="f13" y="f20"/>
                </a:lnTo>
                <a:lnTo>
                  <a:pt x="f17" y="f20"/>
                </a:lnTo>
                <a:lnTo>
                  <a:pt x="f11" y="f21"/>
                </a:lnTo>
                <a:lnTo>
                  <a:pt x="f11" y="f22"/>
                </a:lnTo>
                <a:lnTo>
                  <a:pt x="f11" y="f22"/>
                </a:lnTo>
                <a:lnTo>
                  <a:pt x="f12" y="f22"/>
                </a:lnTo>
                <a:lnTo>
                  <a:pt x="f17" y="f22"/>
                </a:lnTo>
                <a:lnTo>
                  <a:pt x="f17" y="f23"/>
                </a:lnTo>
                <a:lnTo>
                  <a:pt x="f17" y="f23"/>
                </a:lnTo>
                <a:lnTo>
                  <a:pt x="f13" y="f23"/>
                </a:lnTo>
                <a:lnTo>
                  <a:pt x="f13" y="f23"/>
                </a:lnTo>
                <a:lnTo>
                  <a:pt x="f14" y="f22"/>
                </a:lnTo>
                <a:lnTo>
                  <a:pt x="f15" y="f22"/>
                </a:lnTo>
                <a:lnTo>
                  <a:pt x="f15" y="f22"/>
                </a:lnTo>
                <a:lnTo>
                  <a:pt x="f16" y="f22"/>
                </a:lnTo>
                <a:lnTo>
                  <a:pt x="f16" y="f22"/>
                </a:lnTo>
                <a:lnTo>
                  <a:pt x="f18" y="f21"/>
                </a:lnTo>
                <a:lnTo>
                  <a:pt x="f18" y="f21"/>
                </a:lnTo>
                <a:lnTo>
                  <a:pt x="f18" y="f21"/>
                </a:lnTo>
                <a:lnTo>
                  <a:pt x="f18" y="f19"/>
                </a:lnTo>
                <a:lnTo>
                  <a:pt x="f18" y="f19"/>
                </a:lnTo>
                <a:lnTo>
                  <a:pt x="f19" y="f18"/>
                </a:lnTo>
                <a:lnTo>
                  <a:pt x="f19" y="f18"/>
                </a:lnTo>
                <a:lnTo>
                  <a:pt x="f18" y="f16"/>
                </a:lnTo>
                <a:lnTo>
                  <a:pt x="f18" y="f16"/>
                </a:lnTo>
                <a:lnTo>
                  <a:pt x="f19" y="f14"/>
                </a:lnTo>
                <a:lnTo>
                  <a:pt x="f19" y="f14"/>
                </a:lnTo>
                <a:lnTo>
                  <a:pt x="f21" y="f17"/>
                </a:lnTo>
                <a:lnTo>
                  <a:pt x="f21" y="f17"/>
                </a:lnTo>
                <a:lnTo>
                  <a:pt x="f20" y="f10"/>
                </a:lnTo>
                <a:lnTo>
                  <a:pt x="f20" y="f10"/>
                </a:lnTo>
                <a:lnTo>
                  <a:pt x="f20" y="f10"/>
                </a:lnTo>
                <a:lnTo>
                  <a:pt x="f20" y="f10"/>
                </a:lnTo>
                <a:lnTo>
                  <a:pt x="f20" y="f11"/>
                </a:lnTo>
                <a:lnTo>
                  <a:pt x="f20" y="f12"/>
                </a:lnTo>
                <a:lnTo>
                  <a:pt x="f20" y="f12"/>
                </a:lnTo>
                <a:lnTo>
                  <a:pt x="f20" y="f12"/>
                </a:lnTo>
                <a:lnTo>
                  <a:pt x="f20" y="f12"/>
                </a:lnTo>
                <a:lnTo>
                  <a:pt x="f19" y="f11"/>
                </a:lnTo>
                <a:lnTo>
                  <a:pt x="f19" y="f11"/>
                </a:lnTo>
                <a:lnTo>
                  <a:pt x="f19" y="f10"/>
                </a:lnTo>
                <a:lnTo>
                  <a:pt x="f19" y="f10"/>
                </a:lnTo>
                <a:lnTo>
                  <a:pt x="f20" y="f10"/>
                </a:lnTo>
                <a:lnTo>
                  <a:pt x="f20" y="f10"/>
                </a:lnTo>
                <a:lnTo>
                  <a:pt x="f21" y="f10"/>
                </a:lnTo>
                <a:lnTo>
                  <a:pt x="f21" y="f10"/>
                </a:lnTo>
                <a:lnTo>
                  <a:pt x="f20" y="f9"/>
                </a:lnTo>
                <a:lnTo>
                  <a:pt x="f20" y="f7"/>
                </a:lnTo>
                <a:lnTo>
                  <a:pt x="f19" y="f7"/>
                </a:lnTo>
                <a:lnTo>
                  <a:pt x="f19" y="f7"/>
                </a:lnTo>
                <a:lnTo>
                  <a:pt x="f19" y="f24"/>
                </a:lnTo>
                <a:lnTo>
                  <a:pt x="f20" y="f25"/>
                </a:lnTo>
                <a:lnTo>
                  <a:pt x="f20" y="f25"/>
                </a:lnTo>
                <a:lnTo>
                  <a:pt x="f20" y="f24"/>
                </a:lnTo>
                <a:lnTo>
                  <a:pt x="f20" y="f7"/>
                </a:lnTo>
                <a:lnTo>
                  <a:pt x="f20" y="f7"/>
                </a:lnTo>
                <a:lnTo>
                  <a:pt x="f21" y="f7"/>
                </a:lnTo>
                <a:lnTo>
                  <a:pt x="f20" y="f24"/>
                </a:lnTo>
                <a:lnTo>
                  <a:pt x="f21" y="f24"/>
                </a:lnTo>
                <a:lnTo>
                  <a:pt x="f21" y="f24"/>
                </a:lnTo>
                <a:lnTo>
                  <a:pt x="f21" y="f25"/>
                </a:lnTo>
                <a:lnTo>
                  <a:pt x="f21" y="f25"/>
                </a:lnTo>
                <a:lnTo>
                  <a:pt x="f21" y="f5"/>
                </a:lnTo>
                <a:lnTo>
                  <a:pt x="f21" y="f5"/>
                </a:lnTo>
                <a:lnTo>
                  <a:pt x="f21" y="f6"/>
                </a:lnTo>
                <a:lnTo>
                  <a:pt x="f21" y="f6"/>
                </a:lnTo>
                <a:lnTo>
                  <a:pt x="f20" y="f6"/>
                </a:lnTo>
                <a:lnTo>
                  <a:pt x="f20" y="f6"/>
                </a:lnTo>
                <a:lnTo>
                  <a:pt x="f20" y="f1"/>
                </a:lnTo>
                <a:lnTo>
                  <a:pt x="f20" y="f1"/>
                </a:lnTo>
                <a:lnTo>
                  <a:pt x="f23" y="f26"/>
                </a:lnTo>
                <a:lnTo>
                  <a:pt x="f27" y="f5"/>
                </a:lnTo>
                <a:lnTo>
                  <a:pt x="f28" y="f10"/>
                </a:lnTo>
                <a:lnTo>
                  <a:pt x="f2" y="f12"/>
                </a:lnTo>
                <a:lnTo>
                  <a:pt x="f2" y="f12"/>
                </a:lnTo>
                <a:lnTo>
                  <a:pt x="f29" y="f30"/>
                </a:lnTo>
                <a:lnTo>
                  <a:pt x="f31" y="f32"/>
                </a:lnTo>
                <a:lnTo>
                  <a:pt x="f31" y="f32"/>
                </a:lnTo>
                <a:lnTo>
                  <a:pt x="f29" y="f33"/>
                </a:lnTo>
                <a:lnTo>
                  <a:pt x="f29" y="f34"/>
                </a:lnTo>
                <a:lnTo>
                  <a:pt x="f31" y="f35"/>
                </a:lnTo>
                <a:lnTo>
                  <a:pt x="f31" y="f35"/>
                </a:lnTo>
                <a:lnTo>
                  <a:pt x="f31" y="f3"/>
                </a:lnTo>
                <a:lnTo>
                  <a:pt x="f31" y="f3"/>
                </a:lnTo>
                <a:lnTo>
                  <a:pt x="f36" y="f0"/>
                </a:lnTo>
                <a:lnTo>
                  <a:pt x="f36" y="f0"/>
                </a:lnTo>
                <a:lnTo>
                  <a:pt x="f37" y="f0"/>
                </a:lnTo>
                <a:lnTo>
                  <a:pt x="f38" y="f0"/>
                </a:lnTo>
                <a:lnTo>
                  <a:pt x="f39" y="f0"/>
                </a:lnTo>
                <a:lnTo>
                  <a:pt x="f39" y="f32"/>
                </a:lnTo>
                <a:lnTo>
                  <a:pt x="f40" y="f0"/>
                </a:lnTo>
                <a:lnTo>
                  <a:pt x="f40" y="f0"/>
                </a:lnTo>
                <a:lnTo>
                  <a:pt x="f40" y="f0"/>
                </a:lnTo>
                <a:lnTo>
                  <a:pt x="f41" y="f0"/>
                </a:lnTo>
                <a:lnTo>
                  <a:pt x="f41" y="f0"/>
                </a:lnTo>
                <a:lnTo>
                  <a:pt x="f42" y="f33"/>
                </a:lnTo>
                <a:lnTo>
                  <a:pt x="f43" y="f33"/>
                </a:lnTo>
                <a:lnTo>
                  <a:pt x="f43" y="f0"/>
                </a:lnTo>
                <a:lnTo>
                  <a:pt x="f44" y="f0"/>
                </a:lnTo>
                <a:lnTo>
                  <a:pt x="f44" y="f0"/>
                </a:lnTo>
                <a:lnTo>
                  <a:pt x="f45" y="f0"/>
                </a:lnTo>
                <a:lnTo>
                  <a:pt x="f46" y="f0"/>
                </a:lnTo>
                <a:lnTo>
                  <a:pt x="f23" y="f0"/>
                </a:lnTo>
                <a:lnTo>
                  <a:pt x="f22" y="f0"/>
                </a:lnTo>
                <a:lnTo>
                  <a:pt x="f22" y="f0"/>
                </a:lnTo>
                <a:lnTo>
                  <a:pt x="f21" y="f32"/>
                </a:lnTo>
                <a:lnTo>
                  <a:pt x="f19" y="f36"/>
                </a:lnTo>
                <a:lnTo>
                  <a:pt x="f16" y="f36"/>
                </a:lnTo>
                <a:lnTo>
                  <a:pt x="f16" y="f36"/>
                </a:lnTo>
                <a:lnTo>
                  <a:pt x="f15" y="f30"/>
                </a:lnTo>
                <a:lnTo>
                  <a:pt x="f13" y="f30"/>
                </a:lnTo>
                <a:lnTo>
                  <a:pt x="f11" y="f30"/>
                </a:lnTo>
                <a:lnTo>
                  <a:pt x="f10" y="f36"/>
                </a:lnTo>
                <a:lnTo>
                  <a:pt x="f8" y="f47"/>
                </a:lnTo>
                <a:lnTo>
                  <a:pt x="f8" y="f47"/>
                </a:lnTo>
                <a:lnTo>
                  <a:pt x="f9" y="f37"/>
                </a:lnTo>
                <a:lnTo>
                  <a:pt x="f9" y="f48"/>
                </a:lnTo>
                <a:lnTo>
                  <a:pt x="f8" y="f49"/>
                </a:lnTo>
                <a:lnTo>
                  <a:pt x="f8" y="f39"/>
                </a:lnTo>
                <a:lnTo>
                  <a:pt x="f9" y="f50"/>
                </a:lnTo>
                <a:lnTo>
                  <a:pt x="f24" y="f27"/>
                </a:lnTo>
                <a:lnTo>
                  <a:pt x="f25" y="f27"/>
                </a:lnTo>
                <a:lnTo>
                  <a:pt x="f25" y="f27"/>
                </a:lnTo>
                <a:lnTo>
                  <a:pt x="f25" y="f27"/>
                </a:lnTo>
                <a:lnTo>
                  <a:pt x="f25" y="f51"/>
                </a:lnTo>
                <a:lnTo>
                  <a:pt x="f5" y="f51"/>
                </a:lnTo>
                <a:lnTo>
                  <a:pt x="f5" y="f51"/>
                </a:lnTo>
                <a:lnTo>
                  <a:pt x="f6" y="f51"/>
                </a:lnTo>
                <a:lnTo>
                  <a:pt x="f6" y="f51"/>
                </a:lnTo>
                <a:lnTo>
                  <a:pt x="f4" y="f51"/>
                </a:lnTo>
                <a:lnTo>
                  <a:pt x="f4" y="f42"/>
                </a:lnTo>
                <a:lnTo>
                  <a:pt x="f4" y="f51"/>
                </a:lnTo>
                <a:lnTo>
                  <a:pt x="f26" y="f42"/>
                </a:lnTo>
                <a:lnTo>
                  <a:pt x="f1" y="f42"/>
                </a:lnTo>
                <a:lnTo>
                  <a:pt x="f1" y="f42"/>
                </a:lnTo>
                <a:lnTo>
                  <a:pt x="f1" y="f42"/>
                </a:lnTo>
                <a:lnTo>
                  <a:pt x="f1" y="f42"/>
                </a:lnTo>
                <a:lnTo>
                  <a:pt x="f1" y="f42"/>
                </a:lnTo>
                <a:lnTo>
                  <a:pt x="f1" y="f52"/>
                </a:lnTo>
                <a:lnTo>
                  <a:pt x="f1" y="f52"/>
                </a:lnTo>
                <a:lnTo>
                  <a:pt x="f1" y="f53"/>
                </a:lnTo>
                <a:lnTo>
                  <a:pt x="f26" y="f44"/>
                </a:lnTo>
                <a:lnTo>
                  <a:pt x="f26" y="f44"/>
                </a:lnTo>
                <a:lnTo>
                  <a:pt x="f26" y="f44"/>
                </a:lnTo>
                <a:lnTo>
                  <a:pt x="f26" y="f44"/>
                </a:lnTo>
                <a:lnTo>
                  <a:pt x="f26" y="f53"/>
                </a:lnTo>
                <a:lnTo>
                  <a:pt x="f26" y="f52"/>
                </a:lnTo>
                <a:lnTo>
                  <a:pt x="f26" y="f52"/>
                </a:lnTo>
                <a:lnTo>
                  <a:pt x="f26" y="f52"/>
                </a:lnTo>
                <a:lnTo>
                  <a:pt x="f26" y="f52"/>
                </a:lnTo>
                <a:lnTo>
                  <a:pt x="f26" y="f53"/>
                </a:lnTo>
                <a:lnTo>
                  <a:pt x="f4" y="f43"/>
                </a:lnTo>
                <a:lnTo>
                  <a:pt x="f4" y="f43"/>
                </a:lnTo>
                <a:lnTo>
                  <a:pt x="f4" y="f44"/>
                </a:lnTo>
                <a:lnTo>
                  <a:pt x="f4" y="f45"/>
                </a:lnTo>
                <a:lnTo>
                  <a:pt x="f4" y="f45"/>
                </a:lnTo>
                <a:lnTo>
                  <a:pt x="f6" y="f45"/>
                </a:lnTo>
                <a:lnTo>
                  <a:pt x="f6" y="f45"/>
                </a:lnTo>
                <a:lnTo>
                  <a:pt x="f6" y="f46"/>
                </a:lnTo>
                <a:lnTo>
                  <a:pt x="f6" y="f46"/>
                </a:lnTo>
                <a:lnTo>
                  <a:pt x="f4" y="f45"/>
                </a:lnTo>
                <a:lnTo>
                  <a:pt x="f26" y="f45"/>
                </a:lnTo>
                <a:lnTo>
                  <a:pt x="f26" y="f45"/>
                </a:lnTo>
                <a:lnTo>
                  <a:pt x="f26" y="f22"/>
                </a:lnTo>
                <a:lnTo>
                  <a:pt x="f4" y="f22"/>
                </a:lnTo>
                <a:lnTo>
                  <a:pt x="f4" y="f23"/>
                </a:lnTo>
                <a:lnTo>
                  <a:pt x="f4" y="f23"/>
                </a:lnTo>
                <a:lnTo>
                  <a:pt x="f4" y="f22"/>
                </a:lnTo>
                <a:lnTo>
                  <a:pt x="f5" y="f22"/>
                </a:lnTo>
                <a:lnTo>
                  <a:pt x="f5" y="f22"/>
                </a:lnTo>
                <a:lnTo>
                  <a:pt x="f5" y="f22"/>
                </a:lnTo>
                <a:lnTo>
                  <a:pt x="f5" y="f22"/>
                </a:lnTo>
                <a:lnTo>
                  <a:pt x="f6" y="f21"/>
                </a:lnTo>
                <a:lnTo>
                  <a:pt x="f6" y="f21"/>
                </a:lnTo>
                <a:lnTo>
                  <a:pt x="f6" y="f21"/>
                </a:lnTo>
                <a:lnTo>
                  <a:pt x="f6" y="f21"/>
                </a:lnTo>
                <a:lnTo>
                  <a:pt x="f4" y="f21"/>
                </a:lnTo>
                <a:lnTo>
                  <a:pt x="f4" y="f21"/>
                </a:lnTo>
                <a:lnTo>
                  <a:pt x="f4" y="f21"/>
                </a:lnTo>
                <a:lnTo>
                  <a:pt x="f26" y="f21"/>
                </a:lnTo>
                <a:lnTo>
                  <a:pt x="f26" y="f20"/>
                </a:lnTo>
                <a:lnTo>
                  <a:pt x="f4" y="f20"/>
                </a:lnTo>
                <a:lnTo>
                  <a:pt x="f4" y="f18"/>
                </a:lnTo>
                <a:lnTo>
                  <a:pt x="f4" y="f16"/>
                </a:lnTo>
                <a:lnTo>
                  <a:pt x="f4" y="f16"/>
                </a:lnTo>
                <a:lnTo>
                  <a:pt x="f4" y="f11"/>
                </a:lnTo>
                <a:lnTo>
                  <a:pt x="f4" y="f11"/>
                </a:lnTo>
                <a:lnTo>
                  <a:pt x="f4" y="f10"/>
                </a:lnTo>
                <a:lnTo>
                  <a:pt x="f26" y="f9"/>
                </a:lnTo>
                <a:lnTo>
                  <a:pt x="f26" y="f24"/>
                </a:lnTo>
                <a:lnTo>
                  <a:pt x="f26" y="f25"/>
                </a:lnTo>
                <a:lnTo>
                  <a:pt x="f4" y="f5"/>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dirty="0">
              <a:solidFill>
                <a:srgbClr val="000000"/>
              </a:solidFill>
              <a:latin typeface="Times" pitchFamily="18"/>
              <a:ea typeface="MS Gothic" pitchFamily="2"/>
              <a:cs typeface="Tahoma" pitchFamily="2"/>
            </a:endParaRPr>
          </a:p>
        </p:txBody>
      </p:sp>
      <p:sp>
        <p:nvSpPr>
          <p:cNvPr id="33" name="Freeform 32"/>
          <p:cNvSpPr/>
          <p:nvPr/>
        </p:nvSpPr>
        <p:spPr>
          <a:xfrm>
            <a:off x="2433720" y="860399"/>
            <a:ext cx="1170000" cy="981000"/>
          </a:xfrm>
          <a:custGeom>
            <a:avLst/>
            <a:gdLst>
              <a:gd name="f0" fmla="val 360"/>
              <a:gd name="f1" fmla="val 0"/>
              <a:gd name="f2" fmla="val 640"/>
              <a:gd name="f3" fmla="val 536"/>
              <a:gd name="f4" fmla="val 192"/>
              <a:gd name="f5" fmla="val 16"/>
              <a:gd name="f6" fmla="val 184"/>
              <a:gd name="f7" fmla="val 8"/>
              <a:gd name="f8" fmla="val 176"/>
              <a:gd name="f9" fmla="val 168"/>
              <a:gd name="f10" fmla="val 160"/>
              <a:gd name="f11" fmla="val 152"/>
              <a:gd name="f12" fmla="val 144"/>
              <a:gd name="f13" fmla="val 136"/>
              <a:gd name="f14" fmla="val 24"/>
              <a:gd name="f15" fmla="val 32"/>
              <a:gd name="f16" fmla="val 128"/>
              <a:gd name="f17" fmla="val 48"/>
              <a:gd name="f18" fmla="val 56"/>
              <a:gd name="f19" fmla="val 72"/>
              <a:gd name="f20" fmla="val 112"/>
              <a:gd name="f21" fmla="val 96"/>
              <a:gd name="f22" fmla="val 80"/>
              <a:gd name="f23" fmla="val 64"/>
              <a:gd name="f24" fmla="val 224"/>
              <a:gd name="f25" fmla="val 40"/>
              <a:gd name="f26" fmla="val 264"/>
              <a:gd name="f27" fmla="val 272"/>
              <a:gd name="f28" fmla="val 288"/>
              <a:gd name="f29" fmla="val 312"/>
              <a:gd name="f30" fmla="val 320"/>
              <a:gd name="f31" fmla="val 336"/>
              <a:gd name="f32" fmla="val 344"/>
              <a:gd name="f33" fmla="val 352"/>
              <a:gd name="f34" fmla="val 368"/>
              <a:gd name="f35" fmla="val 384"/>
              <a:gd name="f36" fmla="val 392"/>
              <a:gd name="f37" fmla="val 400"/>
              <a:gd name="f38" fmla="val 416"/>
              <a:gd name="f39" fmla="val 280"/>
              <a:gd name="f40" fmla="val 480"/>
              <a:gd name="f41" fmla="val 504"/>
              <a:gd name="f42" fmla="val 528"/>
              <a:gd name="f43" fmla="val 520"/>
              <a:gd name="f44" fmla="val 560"/>
              <a:gd name="f45" fmla="val 576"/>
              <a:gd name="f46" fmla="val 328"/>
              <a:gd name="f47" fmla="val 304"/>
              <a:gd name="f48" fmla="val 568"/>
              <a:gd name="f49" fmla="val 296"/>
              <a:gd name="f50" fmla="val 592"/>
              <a:gd name="f51" fmla="val 256"/>
              <a:gd name="f52" fmla="val 600"/>
              <a:gd name="f53" fmla="val 248"/>
              <a:gd name="f54" fmla="val 240"/>
              <a:gd name="f55" fmla="val 632"/>
              <a:gd name="f56" fmla="val 616"/>
              <a:gd name="f57" fmla="val 464"/>
              <a:gd name="f58" fmla="val 440"/>
              <a:gd name="f59" fmla="val 432"/>
              <a:gd name="f60" fmla="val 104"/>
              <a:gd name="f61" fmla="val 424"/>
              <a:gd name="f62" fmla="val 120"/>
              <a:gd name="f63" fmla="val 88"/>
              <a:gd name="f64" fmla="val 232"/>
              <a:gd name="f65" fmla="val 216"/>
              <a:gd name="f66" fmla="val 208"/>
            </a:gdLst>
            <a:ahLst/>
            <a:cxnLst>
              <a:cxn ang="3cd4">
                <a:pos x="hc" y="t"/>
              </a:cxn>
              <a:cxn ang="0">
                <a:pos x="r" y="vc"/>
              </a:cxn>
              <a:cxn ang="cd4">
                <a:pos x="hc" y="b"/>
              </a:cxn>
              <a:cxn ang="cd2">
                <a:pos x="l" y="vc"/>
              </a:cxn>
            </a:cxnLst>
            <a:rect l="l" t="t" r="r" b="b"/>
            <a:pathLst>
              <a:path w="640" h="536">
                <a:moveTo>
                  <a:pt x="f4" y="f5"/>
                </a:moveTo>
                <a:lnTo>
                  <a:pt x="f6" y="f5"/>
                </a:lnTo>
                <a:lnTo>
                  <a:pt x="f6" y="f7"/>
                </a:lnTo>
                <a:lnTo>
                  <a:pt x="f8" y="f7"/>
                </a:lnTo>
                <a:lnTo>
                  <a:pt x="f8" y="f7"/>
                </a:lnTo>
                <a:lnTo>
                  <a:pt x="f8" y="f7"/>
                </a:lnTo>
                <a:lnTo>
                  <a:pt x="f9" y="f7"/>
                </a:lnTo>
                <a:lnTo>
                  <a:pt x="f9" y="f7"/>
                </a:lnTo>
                <a:lnTo>
                  <a:pt x="f10" y="f7"/>
                </a:lnTo>
                <a:lnTo>
                  <a:pt x="f10" y="f1"/>
                </a:lnTo>
                <a:lnTo>
                  <a:pt x="f10" y="f1"/>
                </a:lnTo>
                <a:lnTo>
                  <a:pt x="f11" y="f7"/>
                </a:lnTo>
                <a:lnTo>
                  <a:pt x="f11" y="f1"/>
                </a:lnTo>
                <a:lnTo>
                  <a:pt x="f12" y="f1"/>
                </a:lnTo>
                <a:lnTo>
                  <a:pt x="f12" y="f1"/>
                </a:lnTo>
                <a:lnTo>
                  <a:pt x="f12" y="f1"/>
                </a:lnTo>
                <a:lnTo>
                  <a:pt x="f12" y="f7"/>
                </a:lnTo>
                <a:lnTo>
                  <a:pt x="f12" y="f5"/>
                </a:lnTo>
                <a:lnTo>
                  <a:pt x="f12" y="f5"/>
                </a:lnTo>
                <a:lnTo>
                  <a:pt x="f13" y="f14"/>
                </a:lnTo>
                <a:lnTo>
                  <a:pt x="f13" y="f14"/>
                </a:lnTo>
                <a:lnTo>
                  <a:pt x="f13" y="f15"/>
                </a:lnTo>
                <a:lnTo>
                  <a:pt x="f13" y="f15"/>
                </a:lnTo>
                <a:lnTo>
                  <a:pt x="f13" y="f15"/>
                </a:lnTo>
                <a:lnTo>
                  <a:pt x="f16" y="f17"/>
                </a:lnTo>
                <a:lnTo>
                  <a:pt x="f13" y="f18"/>
                </a:lnTo>
                <a:lnTo>
                  <a:pt x="f13" y="f18"/>
                </a:lnTo>
                <a:lnTo>
                  <a:pt x="f16" y="f19"/>
                </a:lnTo>
                <a:lnTo>
                  <a:pt x="f20" y="f20"/>
                </a:lnTo>
                <a:lnTo>
                  <a:pt x="f20" y="f20"/>
                </a:lnTo>
                <a:lnTo>
                  <a:pt x="f21" y="f13"/>
                </a:lnTo>
                <a:lnTo>
                  <a:pt x="f21" y="f13"/>
                </a:lnTo>
                <a:lnTo>
                  <a:pt x="f22" y="f8"/>
                </a:lnTo>
                <a:lnTo>
                  <a:pt x="f22" y="f8"/>
                </a:lnTo>
                <a:lnTo>
                  <a:pt x="f22" y="f8"/>
                </a:lnTo>
                <a:lnTo>
                  <a:pt x="f22" y="f8"/>
                </a:lnTo>
                <a:lnTo>
                  <a:pt x="f23" y="f24"/>
                </a:lnTo>
                <a:lnTo>
                  <a:pt x="f25" y="f26"/>
                </a:lnTo>
                <a:lnTo>
                  <a:pt x="f15" y="f27"/>
                </a:lnTo>
                <a:lnTo>
                  <a:pt x="f15" y="f27"/>
                </a:lnTo>
                <a:lnTo>
                  <a:pt x="f14" y="f28"/>
                </a:lnTo>
                <a:lnTo>
                  <a:pt x="f7" y="f29"/>
                </a:lnTo>
                <a:lnTo>
                  <a:pt x="f7" y="f30"/>
                </a:lnTo>
                <a:lnTo>
                  <a:pt x="f7" y="f31"/>
                </a:lnTo>
                <a:lnTo>
                  <a:pt x="f7" y="f32"/>
                </a:lnTo>
                <a:lnTo>
                  <a:pt x="f7" y="f33"/>
                </a:lnTo>
                <a:lnTo>
                  <a:pt x="f1" y="f34"/>
                </a:lnTo>
                <a:lnTo>
                  <a:pt x="f1" y="f35"/>
                </a:lnTo>
                <a:lnTo>
                  <a:pt x="f1" y="f36"/>
                </a:lnTo>
                <a:lnTo>
                  <a:pt x="f7" y="f37"/>
                </a:lnTo>
                <a:lnTo>
                  <a:pt x="f14" y="f38"/>
                </a:lnTo>
                <a:lnTo>
                  <a:pt x="f39" y="f40"/>
                </a:lnTo>
                <a:lnTo>
                  <a:pt x="f36" y="f41"/>
                </a:lnTo>
                <a:lnTo>
                  <a:pt x="f40" y="f42"/>
                </a:lnTo>
                <a:lnTo>
                  <a:pt x="f43" y="f3"/>
                </a:lnTo>
                <a:lnTo>
                  <a:pt x="f43" y="f3"/>
                </a:lnTo>
                <a:lnTo>
                  <a:pt x="f44" y="f35"/>
                </a:lnTo>
                <a:lnTo>
                  <a:pt x="f44" y="f34"/>
                </a:lnTo>
                <a:lnTo>
                  <a:pt x="f44" y="f34"/>
                </a:lnTo>
                <a:lnTo>
                  <a:pt x="f45" y="f32"/>
                </a:lnTo>
                <a:lnTo>
                  <a:pt x="f45" y="f32"/>
                </a:lnTo>
                <a:lnTo>
                  <a:pt x="f45" y="f31"/>
                </a:lnTo>
                <a:lnTo>
                  <a:pt x="f45" y="f31"/>
                </a:lnTo>
                <a:lnTo>
                  <a:pt x="f45" y="f46"/>
                </a:lnTo>
                <a:lnTo>
                  <a:pt x="f45" y="f46"/>
                </a:lnTo>
                <a:lnTo>
                  <a:pt x="f45" y="f46"/>
                </a:lnTo>
                <a:lnTo>
                  <a:pt x="f45" y="f30"/>
                </a:lnTo>
                <a:lnTo>
                  <a:pt x="f44" y="f29"/>
                </a:lnTo>
                <a:lnTo>
                  <a:pt x="f44" y="f29"/>
                </a:lnTo>
                <a:lnTo>
                  <a:pt x="f44" y="f47"/>
                </a:lnTo>
                <a:lnTo>
                  <a:pt x="f48" y="f49"/>
                </a:lnTo>
                <a:lnTo>
                  <a:pt x="f48" y="f39"/>
                </a:lnTo>
                <a:lnTo>
                  <a:pt x="f50" y="f51"/>
                </a:lnTo>
                <a:lnTo>
                  <a:pt x="f52" y="f53"/>
                </a:lnTo>
                <a:lnTo>
                  <a:pt x="f52" y="f53"/>
                </a:lnTo>
                <a:lnTo>
                  <a:pt x="f52" y="f54"/>
                </a:lnTo>
                <a:lnTo>
                  <a:pt x="f52" y="f54"/>
                </a:lnTo>
                <a:lnTo>
                  <a:pt x="f2" y="f4"/>
                </a:lnTo>
                <a:lnTo>
                  <a:pt x="f2" y="f6"/>
                </a:lnTo>
                <a:lnTo>
                  <a:pt x="f2" y="f6"/>
                </a:lnTo>
                <a:lnTo>
                  <a:pt x="f2" y="f8"/>
                </a:lnTo>
                <a:lnTo>
                  <a:pt x="f55" y="f9"/>
                </a:lnTo>
                <a:lnTo>
                  <a:pt x="f55" y="f9"/>
                </a:lnTo>
                <a:lnTo>
                  <a:pt x="f56" y="f12"/>
                </a:lnTo>
                <a:lnTo>
                  <a:pt x="f56" y="f12"/>
                </a:lnTo>
                <a:lnTo>
                  <a:pt x="f40" y="f20"/>
                </a:lnTo>
                <a:lnTo>
                  <a:pt x="f40" y="f20"/>
                </a:lnTo>
                <a:lnTo>
                  <a:pt x="f57" y="f20"/>
                </a:lnTo>
                <a:lnTo>
                  <a:pt x="f58" y="f20"/>
                </a:lnTo>
                <a:lnTo>
                  <a:pt x="f59" y="f20"/>
                </a:lnTo>
                <a:lnTo>
                  <a:pt x="f59" y="f60"/>
                </a:lnTo>
                <a:lnTo>
                  <a:pt x="f61" y="f20"/>
                </a:lnTo>
                <a:lnTo>
                  <a:pt x="f61" y="f20"/>
                </a:lnTo>
                <a:lnTo>
                  <a:pt x="f61" y="f20"/>
                </a:lnTo>
                <a:lnTo>
                  <a:pt x="f37" y="f20"/>
                </a:lnTo>
                <a:lnTo>
                  <a:pt x="f37" y="f20"/>
                </a:lnTo>
                <a:lnTo>
                  <a:pt x="f35" y="f62"/>
                </a:lnTo>
                <a:lnTo>
                  <a:pt x="f0" y="f62"/>
                </a:lnTo>
                <a:lnTo>
                  <a:pt x="f0" y="f20"/>
                </a:lnTo>
                <a:lnTo>
                  <a:pt x="f33" y="f20"/>
                </a:lnTo>
                <a:lnTo>
                  <a:pt x="f33" y="f20"/>
                </a:lnTo>
                <a:lnTo>
                  <a:pt x="f32" y="f20"/>
                </a:lnTo>
                <a:lnTo>
                  <a:pt x="f31" y="f20"/>
                </a:lnTo>
                <a:lnTo>
                  <a:pt x="f46" y="f20"/>
                </a:lnTo>
                <a:lnTo>
                  <a:pt x="f30" y="f20"/>
                </a:lnTo>
                <a:lnTo>
                  <a:pt x="f30" y="f20"/>
                </a:lnTo>
                <a:lnTo>
                  <a:pt x="f29" y="f60"/>
                </a:lnTo>
                <a:lnTo>
                  <a:pt x="f49" y="f63"/>
                </a:lnTo>
                <a:lnTo>
                  <a:pt x="f39" y="f63"/>
                </a:lnTo>
                <a:lnTo>
                  <a:pt x="f39" y="f63"/>
                </a:lnTo>
                <a:lnTo>
                  <a:pt x="f27" y="f21"/>
                </a:lnTo>
                <a:lnTo>
                  <a:pt x="f51" y="f21"/>
                </a:lnTo>
                <a:lnTo>
                  <a:pt x="f64" y="f21"/>
                </a:lnTo>
                <a:lnTo>
                  <a:pt x="f24" y="f63"/>
                </a:lnTo>
                <a:lnTo>
                  <a:pt x="f65" y="f22"/>
                </a:lnTo>
                <a:lnTo>
                  <a:pt x="f65" y="f22"/>
                </a:lnTo>
                <a:lnTo>
                  <a:pt x="f66" y="f19"/>
                </a:lnTo>
                <a:lnTo>
                  <a:pt x="f66" y="f23"/>
                </a:lnTo>
                <a:lnTo>
                  <a:pt x="f65" y="f18"/>
                </a:lnTo>
                <a:lnTo>
                  <a:pt x="f65" y="f25"/>
                </a:lnTo>
                <a:lnTo>
                  <a:pt x="f66" y="f14"/>
                </a:lnTo>
                <a:lnTo>
                  <a:pt x="f4" y="f5"/>
                </a:lnTo>
                <a:lnTo>
                  <a:pt x="f6" y="f5"/>
                </a:lnTo>
                <a:lnTo>
                  <a:pt x="f6" y="f5"/>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4" name="Freeform 33"/>
          <p:cNvSpPr/>
          <p:nvPr/>
        </p:nvSpPr>
        <p:spPr>
          <a:xfrm>
            <a:off x="2330400" y="1592281"/>
            <a:ext cx="1171800" cy="2021039"/>
          </a:xfrm>
          <a:custGeom>
            <a:avLst/>
            <a:gdLst>
              <a:gd name="f0" fmla="val 360"/>
              <a:gd name="f1" fmla="val 0"/>
              <a:gd name="f2" fmla="val 640"/>
              <a:gd name="f3" fmla="val 1104"/>
              <a:gd name="f4" fmla="val 80"/>
              <a:gd name="f5" fmla="val 16"/>
              <a:gd name="f6" fmla="val 336"/>
              <a:gd name="f7" fmla="val 368"/>
              <a:gd name="f8" fmla="val 88"/>
              <a:gd name="f9" fmla="val 288"/>
              <a:gd name="f10" fmla="val 384"/>
              <a:gd name="f11" fmla="val 616"/>
              <a:gd name="f12" fmla="val 872"/>
              <a:gd name="f13" fmla="val 888"/>
              <a:gd name="f14" fmla="val 896"/>
              <a:gd name="f15" fmla="val 632"/>
              <a:gd name="f16" fmla="val 920"/>
              <a:gd name="f17" fmla="val 936"/>
              <a:gd name="f18" fmla="val 952"/>
              <a:gd name="f19" fmla="val 960"/>
              <a:gd name="f20" fmla="val 968"/>
              <a:gd name="f21" fmla="val 624"/>
              <a:gd name="f22" fmla="val 600"/>
              <a:gd name="f23" fmla="val 976"/>
              <a:gd name="f24" fmla="val 992"/>
              <a:gd name="f25" fmla="val 1000"/>
              <a:gd name="f26" fmla="val 1008"/>
              <a:gd name="f27" fmla="val 1024"/>
              <a:gd name="f28" fmla="val 592"/>
              <a:gd name="f29" fmla="val 1032"/>
              <a:gd name="f30" fmla="val 576"/>
              <a:gd name="f31" fmla="val 1040"/>
              <a:gd name="f32" fmla="val 1048"/>
              <a:gd name="f33" fmla="val 1056"/>
              <a:gd name="f34" fmla="val 1072"/>
              <a:gd name="f35" fmla="val 584"/>
              <a:gd name="f36" fmla="val 1080"/>
              <a:gd name="f37" fmla="val 568"/>
              <a:gd name="f38" fmla="val 1064"/>
              <a:gd name="f39" fmla="val 352"/>
              <a:gd name="f40" fmla="val 1016"/>
              <a:gd name="f41" fmla="val 344"/>
              <a:gd name="f42" fmla="val 328"/>
              <a:gd name="f43" fmla="val 312"/>
              <a:gd name="f44" fmla="val 944"/>
              <a:gd name="f45" fmla="val 304"/>
              <a:gd name="f46" fmla="val 296"/>
              <a:gd name="f47" fmla="val 928"/>
              <a:gd name="f48" fmla="val 912"/>
              <a:gd name="f49" fmla="val 280"/>
              <a:gd name="f50" fmla="val 904"/>
              <a:gd name="f51" fmla="val 264"/>
              <a:gd name="f52" fmla="val 256"/>
              <a:gd name="f53" fmla="val 248"/>
              <a:gd name="f54" fmla="val 232"/>
              <a:gd name="f55" fmla="val 880"/>
              <a:gd name="f56" fmla="val 224"/>
              <a:gd name="f57" fmla="val 856"/>
              <a:gd name="f58" fmla="val 208"/>
              <a:gd name="f59" fmla="val 848"/>
              <a:gd name="f60" fmla="val 200"/>
              <a:gd name="f61" fmla="val 192"/>
              <a:gd name="f62" fmla="val 840"/>
              <a:gd name="f63" fmla="val 184"/>
              <a:gd name="f64" fmla="val 176"/>
              <a:gd name="f65" fmla="val 832"/>
              <a:gd name="f66" fmla="val 160"/>
              <a:gd name="f67" fmla="val 824"/>
              <a:gd name="f68" fmla="val 144"/>
              <a:gd name="f69" fmla="val 136"/>
              <a:gd name="f70" fmla="val 816"/>
              <a:gd name="f71" fmla="val 128"/>
              <a:gd name="f72" fmla="val 808"/>
              <a:gd name="f73" fmla="val 800"/>
              <a:gd name="f74" fmla="val 792"/>
              <a:gd name="f75" fmla="val 784"/>
              <a:gd name="f76" fmla="val 768"/>
              <a:gd name="f77" fmla="val 760"/>
              <a:gd name="f78" fmla="val 744"/>
              <a:gd name="f79" fmla="val 736"/>
              <a:gd name="f80" fmla="val 728"/>
              <a:gd name="f81" fmla="val 712"/>
              <a:gd name="f82" fmla="val 112"/>
              <a:gd name="f83" fmla="val 696"/>
              <a:gd name="f84" fmla="val 104"/>
              <a:gd name="f85" fmla="val 688"/>
              <a:gd name="f86" fmla="val 672"/>
              <a:gd name="f87" fmla="val 96"/>
              <a:gd name="f88" fmla="val 656"/>
              <a:gd name="f89" fmla="val 648"/>
              <a:gd name="f90" fmla="val 72"/>
              <a:gd name="f91" fmla="val 608"/>
              <a:gd name="f92" fmla="val 544"/>
              <a:gd name="f93" fmla="val 64"/>
              <a:gd name="f94" fmla="val 520"/>
              <a:gd name="f95" fmla="val 512"/>
              <a:gd name="f96" fmla="val 504"/>
              <a:gd name="f97" fmla="val 496"/>
              <a:gd name="f98" fmla="val 488"/>
              <a:gd name="f99" fmla="val 480"/>
              <a:gd name="f100" fmla="val 472"/>
              <a:gd name="f101" fmla="val 456"/>
              <a:gd name="f102" fmla="val 464"/>
              <a:gd name="f103" fmla="val 448"/>
              <a:gd name="f104" fmla="val 440"/>
              <a:gd name="f105" fmla="val 432"/>
              <a:gd name="f106" fmla="val 120"/>
              <a:gd name="f107" fmla="val 424"/>
              <a:gd name="f108" fmla="val 416"/>
              <a:gd name="f109" fmla="val 56"/>
              <a:gd name="f110" fmla="val 48"/>
              <a:gd name="f111" fmla="val 40"/>
              <a:gd name="f112" fmla="val 408"/>
              <a:gd name="f113" fmla="val 400"/>
              <a:gd name="f114" fmla="val 392"/>
              <a:gd name="f115" fmla="val 376"/>
              <a:gd name="f116" fmla="val 32"/>
              <a:gd name="f117" fmla="val 24"/>
              <a:gd name="f118" fmla="val 8"/>
              <a:gd name="f119" fmla="val 320"/>
              <a:gd name="f120" fmla="val 216"/>
              <a:gd name="f121" fmla="val 152"/>
            </a:gdLst>
            <a:ahLst/>
            <a:cxnLst>
              <a:cxn ang="3cd4">
                <a:pos x="hc" y="t"/>
              </a:cxn>
              <a:cxn ang="0">
                <a:pos x="r" y="vc"/>
              </a:cxn>
              <a:cxn ang="cd4">
                <a:pos x="hc" y="b"/>
              </a:cxn>
              <a:cxn ang="cd2">
                <a:pos x="l" y="vc"/>
              </a:cxn>
            </a:cxnLst>
            <a:rect l="l" t="t" r="r" b="b"/>
            <a:pathLst>
              <a:path w="640" h="1104">
                <a:moveTo>
                  <a:pt x="f4" y="f5"/>
                </a:moveTo>
                <a:lnTo>
                  <a:pt x="f6" y="f4"/>
                </a:lnTo>
                <a:lnTo>
                  <a:pt x="f7" y="f8"/>
                </a:lnTo>
                <a:lnTo>
                  <a:pt x="f7" y="f8"/>
                </a:lnTo>
                <a:lnTo>
                  <a:pt x="f9" y="f10"/>
                </a:lnTo>
                <a:lnTo>
                  <a:pt x="f9" y="f10"/>
                </a:lnTo>
                <a:lnTo>
                  <a:pt x="f11" y="f12"/>
                </a:lnTo>
                <a:lnTo>
                  <a:pt x="f11" y="f13"/>
                </a:lnTo>
                <a:lnTo>
                  <a:pt x="f11" y="f14"/>
                </a:lnTo>
                <a:lnTo>
                  <a:pt x="f15" y="f16"/>
                </a:lnTo>
                <a:lnTo>
                  <a:pt x="f15" y="f16"/>
                </a:lnTo>
                <a:lnTo>
                  <a:pt x="f15" y="f17"/>
                </a:lnTo>
                <a:lnTo>
                  <a:pt x="f15" y="f17"/>
                </a:lnTo>
                <a:lnTo>
                  <a:pt x="f2" y="f18"/>
                </a:lnTo>
                <a:lnTo>
                  <a:pt x="f2" y="f19"/>
                </a:lnTo>
                <a:lnTo>
                  <a:pt x="f2" y="f19"/>
                </a:lnTo>
                <a:lnTo>
                  <a:pt x="f2" y="f20"/>
                </a:lnTo>
                <a:lnTo>
                  <a:pt x="f2" y="f20"/>
                </a:lnTo>
                <a:lnTo>
                  <a:pt x="f21" y="f20"/>
                </a:lnTo>
                <a:lnTo>
                  <a:pt x="f22" y="f23"/>
                </a:lnTo>
                <a:lnTo>
                  <a:pt x="f22" y="f24"/>
                </a:lnTo>
                <a:lnTo>
                  <a:pt x="f22" y="f25"/>
                </a:lnTo>
                <a:lnTo>
                  <a:pt x="f22" y="f26"/>
                </a:lnTo>
                <a:lnTo>
                  <a:pt x="f22" y="f27"/>
                </a:lnTo>
                <a:lnTo>
                  <a:pt x="f28" y="f29"/>
                </a:lnTo>
                <a:lnTo>
                  <a:pt x="f30" y="f31"/>
                </a:lnTo>
                <a:lnTo>
                  <a:pt x="f30" y="f31"/>
                </a:lnTo>
                <a:lnTo>
                  <a:pt x="f30" y="f32"/>
                </a:lnTo>
                <a:lnTo>
                  <a:pt x="f30" y="f33"/>
                </a:lnTo>
                <a:lnTo>
                  <a:pt x="f30" y="f33"/>
                </a:lnTo>
                <a:lnTo>
                  <a:pt x="f30" y="f34"/>
                </a:lnTo>
                <a:lnTo>
                  <a:pt x="f30" y="f34"/>
                </a:lnTo>
                <a:lnTo>
                  <a:pt x="f35" y="f36"/>
                </a:lnTo>
                <a:lnTo>
                  <a:pt x="f35" y="f36"/>
                </a:lnTo>
                <a:lnTo>
                  <a:pt x="f35" y="f36"/>
                </a:lnTo>
                <a:lnTo>
                  <a:pt x="f35" y="f3"/>
                </a:lnTo>
                <a:lnTo>
                  <a:pt x="f30" y="f3"/>
                </a:lnTo>
                <a:lnTo>
                  <a:pt x="f37" y="f3"/>
                </a:lnTo>
                <a:lnTo>
                  <a:pt x="f7" y="f36"/>
                </a:lnTo>
                <a:lnTo>
                  <a:pt x="f7" y="f36"/>
                </a:lnTo>
                <a:lnTo>
                  <a:pt x="f0" y="f34"/>
                </a:lnTo>
                <a:lnTo>
                  <a:pt x="f0" y="f34"/>
                </a:lnTo>
                <a:lnTo>
                  <a:pt x="f7" y="f34"/>
                </a:lnTo>
                <a:lnTo>
                  <a:pt x="f7" y="f34"/>
                </a:lnTo>
                <a:lnTo>
                  <a:pt x="f7" y="f38"/>
                </a:lnTo>
                <a:lnTo>
                  <a:pt x="f7" y="f38"/>
                </a:lnTo>
                <a:lnTo>
                  <a:pt x="f0" y="f38"/>
                </a:lnTo>
                <a:lnTo>
                  <a:pt x="f0" y="f38"/>
                </a:lnTo>
                <a:lnTo>
                  <a:pt x="f39" y="f38"/>
                </a:lnTo>
                <a:lnTo>
                  <a:pt x="f39" y="f38"/>
                </a:lnTo>
                <a:lnTo>
                  <a:pt x="f39" y="f32"/>
                </a:lnTo>
                <a:lnTo>
                  <a:pt x="f0" y="f32"/>
                </a:lnTo>
                <a:lnTo>
                  <a:pt x="f0" y="f31"/>
                </a:lnTo>
                <a:lnTo>
                  <a:pt x="f0" y="f40"/>
                </a:lnTo>
                <a:lnTo>
                  <a:pt x="f39" y="f25"/>
                </a:lnTo>
                <a:lnTo>
                  <a:pt x="f41" y="f24"/>
                </a:lnTo>
                <a:lnTo>
                  <a:pt x="f42" y="f20"/>
                </a:lnTo>
                <a:lnTo>
                  <a:pt x="f43" y="f44"/>
                </a:lnTo>
                <a:lnTo>
                  <a:pt x="f45" y="f17"/>
                </a:lnTo>
                <a:lnTo>
                  <a:pt x="f46" y="f17"/>
                </a:lnTo>
                <a:lnTo>
                  <a:pt x="f46" y="f44"/>
                </a:lnTo>
                <a:lnTo>
                  <a:pt x="f46" y="f44"/>
                </a:lnTo>
                <a:lnTo>
                  <a:pt x="f9" y="f17"/>
                </a:lnTo>
                <a:lnTo>
                  <a:pt x="f9" y="f17"/>
                </a:lnTo>
                <a:lnTo>
                  <a:pt x="f9" y="f47"/>
                </a:lnTo>
                <a:lnTo>
                  <a:pt x="f9" y="f16"/>
                </a:lnTo>
                <a:lnTo>
                  <a:pt x="f9" y="f48"/>
                </a:lnTo>
                <a:lnTo>
                  <a:pt x="f49" y="f50"/>
                </a:lnTo>
                <a:lnTo>
                  <a:pt x="f51" y="f50"/>
                </a:lnTo>
                <a:lnTo>
                  <a:pt x="f51" y="f50"/>
                </a:lnTo>
                <a:lnTo>
                  <a:pt x="f52" y="f50"/>
                </a:lnTo>
                <a:lnTo>
                  <a:pt x="f53" y="f14"/>
                </a:lnTo>
                <a:lnTo>
                  <a:pt x="f54" y="f55"/>
                </a:lnTo>
                <a:lnTo>
                  <a:pt x="f54" y="f55"/>
                </a:lnTo>
                <a:lnTo>
                  <a:pt x="f54" y="f12"/>
                </a:lnTo>
                <a:lnTo>
                  <a:pt x="f56" y="f57"/>
                </a:lnTo>
                <a:lnTo>
                  <a:pt x="f58" y="f59"/>
                </a:lnTo>
                <a:lnTo>
                  <a:pt x="f60" y="f59"/>
                </a:lnTo>
                <a:lnTo>
                  <a:pt x="f60" y="f59"/>
                </a:lnTo>
                <a:lnTo>
                  <a:pt x="f61" y="f59"/>
                </a:lnTo>
                <a:lnTo>
                  <a:pt x="f61" y="f62"/>
                </a:lnTo>
                <a:lnTo>
                  <a:pt x="f61" y="f62"/>
                </a:lnTo>
                <a:lnTo>
                  <a:pt x="f63" y="f62"/>
                </a:lnTo>
                <a:lnTo>
                  <a:pt x="f63" y="f62"/>
                </a:lnTo>
                <a:lnTo>
                  <a:pt x="f64" y="f65"/>
                </a:lnTo>
                <a:lnTo>
                  <a:pt x="f66" y="f67"/>
                </a:lnTo>
                <a:lnTo>
                  <a:pt x="f68" y="f67"/>
                </a:lnTo>
                <a:lnTo>
                  <a:pt x="f69" y="f67"/>
                </a:lnTo>
                <a:lnTo>
                  <a:pt x="f69" y="f67"/>
                </a:lnTo>
                <a:lnTo>
                  <a:pt x="f69" y="f70"/>
                </a:lnTo>
                <a:lnTo>
                  <a:pt x="f71" y="f70"/>
                </a:lnTo>
                <a:lnTo>
                  <a:pt x="f71" y="f70"/>
                </a:lnTo>
                <a:lnTo>
                  <a:pt x="f71" y="f70"/>
                </a:lnTo>
                <a:lnTo>
                  <a:pt x="f71" y="f72"/>
                </a:lnTo>
                <a:lnTo>
                  <a:pt x="f71" y="f72"/>
                </a:lnTo>
                <a:lnTo>
                  <a:pt x="f69" y="f73"/>
                </a:lnTo>
                <a:lnTo>
                  <a:pt x="f69" y="f73"/>
                </a:lnTo>
                <a:lnTo>
                  <a:pt x="f69" y="f74"/>
                </a:lnTo>
                <a:lnTo>
                  <a:pt x="f69" y="f74"/>
                </a:lnTo>
                <a:lnTo>
                  <a:pt x="f69" y="f75"/>
                </a:lnTo>
                <a:lnTo>
                  <a:pt x="f69" y="f75"/>
                </a:lnTo>
                <a:lnTo>
                  <a:pt x="f69" y="f76"/>
                </a:lnTo>
                <a:lnTo>
                  <a:pt x="f69" y="f76"/>
                </a:lnTo>
                <a:lnTo>
                  <a:pt x="f68" y="f77"/>
                </a:lnTo>
                <a:lnTo>
                  <a:pt x="f68" y="f78"/>
                </a:lnTo>
                <a:lnTo>
                  <a:pt x="f69" y="f78"/>
                </a:lnTo>
                <a:lnTo>
                  <a:pt x="f69" y="f78"/>
                </a:lnTo>
                <a:lnTo>
                  <a:pt x="f71" y="f79"/>
                </a:lnTo>
                <a:lnTo>
                  <a:pt x="f71" y="f79"/>
                </a:lnTo>
                <a:lnTo>
                  <a:pt x="f71" y="f79"/>
                </a:lnTo>
                <a:lnTo>
                  <a:pt x="f69" y="f80"/>
                </a:lnTo>
                <a:lnTo>
                  <a:pt x="f69" y="f81"/>
                </a:lnTo>
                <a:lnTo>
                  <a:pt x="f71" y="f81"/>
                </a:lnTo>
                <a:lnTo>
                  <a:pt x="f71" y="f81"/>
                </a:lnTo>
                <a:lnTo>
                  <a:pt x="f82" y="f83"/>
                </a:lnTo>
                <a:lnTo>
                  <a:pt x="f84" y="f85"/>
                </a:lnTo>
                <a:lnTo>
                  <a:pt x="f84" y="f85"/>
                </a:lnTo>
                <a:lnTo>
                  <a:pt x="f84" y="f86"/>
                </a:lnTo>
                <a:lnTo>
                  <a:pt x="f87" y="f88"/>
                </a:lnTo>
                <a:lnTo>
                  <a:pt x="f87" y="f89"/>
                </a:lnTo>
                <a:lnTo>
                  <a:pt x="f87" y="f89"/>
                </a:lnTo>
                <a:lnTo>
                  <a:pt x="f8" y="f2"/>
                </a:lnTo>
                <a:lnTo>
                  <a:pt x="f87" y="f2"/>
                </a:lnTo>
                <a:lnTo>
                  <a:pt x="f87" y="f15"/>
                </a:lnTo>
                <a:lnTo>
                  <a:pt x="f4" y="f11"/>
                </a:lnTo>
                <a:lnTo>
                  <a:pt x="f90" y="f11"/>
                </a:lnTo>
                <a:lnTo>
                  <a:pt x="f90" y="f91"/>
                </a:lnTo>
                <a:lnTo>
                  <a:pt x="f4" y="f91"/>
                </a:lnTo>
                <a:lnTo>
                  <a:pt x="f4" y="f91"/>
                </a:lnTo>
                <a:lnTo>
                  <a:pt x="f90" y="f28"/>
                </a:lnTo>
                <a:lnTo>
                  <a:pt x="f90" y="f28"/>
                </a:lnTo>
                <a:lnTo>
                  <a:pt x="f4" y="f35"/>
                </a:lnTo>
                <a:lnTo>
                  <a:pt x="f4" y="f35"/>
                </a:lnTo>
                <a:lnTo>
                  <a:pt x="f4" y="f35"/>
                </a:lnTo>
                <a:lnTo>
                  <a:pt x="f4" y="f35"/>
                </a:lnTo>
                <a:lnTo>
                  <a:pt x="f4" y="f30"/>
                </a:lnTo>
                <a:lnTo>
                  <a:pt x="f4" y="f30"/>
                </a:lnTo>
                <a:lnTo>
                  <a:pt x="f4" y="f35"/>
                </a:lnTo>
                <a:lnTo>
                  <a:pt x="f8" y="f35"/>
                </a:lnTo>
                <a:lnTo>
                  <a:pt x="f8" y="f35"/>
                </a:lnTo>
                <a:lnTo>
                  <a:pt x="f87" y="f37"/>
                </a:lnTo>
                <a:lnTo>
                  <a:pt x="f87" y="f92"/>
                </a:lnTo>
                <a:lnTo>
                  <a:pt x="f8" y="f92"/>
                </a:lnTo>
                <a:lnTo>
                  <a:pt x="f8" y="f92"/>
                </a:lnTo>
                <a:lnTo>
                  <a:pt x="f8" y="f92"/>
                </a:lnTo>
                <a:lnTo>
                  <a:pt x="f8" y="f92"/>
                </a:lnTo>
                <a:lnTo>
                  <a:pt x="f4" y="f92"/>
                </a:lnTo>
                <a:lnTo>
                  <a:pt x="f4" y="f92"/>
                </a:lnTo>
                <a:lnTo>
                  <a:pt x="f93" y="f94"/>
                </a:lnTo>
                <a:lnTo>
                  <a:pt x="f93" y="f94"/>
                </a:lnTo>
                <a:lnTo>
                  <a:pt x="f93" y="f95"/>
                </a:lnTo>
                <a:lnTo>
                  <a:pt x="f93" y="f95"/>
                </a:lnTo>
                <a:lnTo>
                  <a:pt x="f93" y="f96"/>
                </a:lnTo>
                <a:lnTo>
                  <a:pt x="f93" y="f96"/>
                </a:lnTo>
                <a:lnTo>
                  <a:pt x="f93" y="f97"/>
                </a:lnTo>
                <a:lnTo>
                  <a:pt x="f93" y="f97"/>
                </a:lnTo>
                <a:lnTo>
                  <a:pt x="f93" y="f98"/>
                </a:lnTo>
                <a:lnTo>
                  <a:pt x="f93" y="f98"/>
                </a:lnTo>
                <a:lnTo>
                  <a:pt x="f93" y="f99"/>
                </a:lnTo>
                <a:lnTo>
                  <a:pt x="f93" y="f100"/>
                </a:lnTo>
                <a:lnTo>
                  <a:pt x="f93" y="f100"/>
                </a:lnTo>
                <a:lnTo>
                  <a:pt x="f93" y="f101"/>
                </a:lnTo>
                <a:lnTo>
                  <a:pt x="f90" y="f101"/>
                </a:lnTo>
                <a:lnTo>
                  <a:pt x="f4" y="f101"/>
                </a:lnTo>
                <a:lnTo>
                  <a:pt x="f4" y="f101"/>
                </a:lnTo>
                <a:lnTo>
                  <a:pt x="f4" y="f102"/>
                </a:lnTo>
                <a:lnTo>
                  <a:pt x="f90" y="f102"/>
                </a:lnTo>
                <a:lnTo>
                  <a:pt x="f90" y="f100"/>
                </a:lnTo>
                <a:lnTo>
                  <a:pt x="f90" y="f100"/>
                </a:lnTo>
                <a:lnTo>
                  <a:pt x="f4" y="f99"/>
                </a:lnTo>
                <a:lnTo>
                  <a:pt x="f4" y="f98"/>
                </a:lnTo>
                <a:lnTo>
                  <a:pt x="f87" y="f97"/>
                </a:lnTo>
                <a:lnTo>
                  <a:pt x="f87" y="f97"/>
                </a:lnTo>
                <a:lnTo>
                  <a:pt x="f87" y="f97"/>
                </a:lnTo>
                <a:lnTo>
                  <a:pt x="f87" y="f97"/>
                </a:lnTo>
                <a:lnTo>
                  <a:pt x="f87" y="f98"/>
                </a:lnTo>
                <a:lnTo>
                  <a:pt x="f8" y="f99"/>
                </a:lnTo>
                <a:lnTo>
                  <a:pt x="f8" y="f100"/>
                </a:lnTo>
                <a:lnTo>
                  <a:pt x="f8" y="f100"/>
                </a:lnTo>
                <a:lnTo>
                  <a:pt x="f8" y="f102"/>
                </a:lnTo>
                <a:lnTo>
                  <a:pt x="f8" y="f102"/>
                </a:lnTo>
                <a:lnTo>
                  <a:pt x="f8" y="f102"/>
                </a:lnTo>
                <a:lnTo>
                  <a:pt x="f8" y="f101"/>
                </a:lnTo>
                <a:lnTo>
                  <a:pt x="f4" y="f103"/>
                </a:lnTo>
                <a:lnTo>
                  <a:pt x="f4" y="f104"/>
                </a:lnTo>
                <a:lnTo>
                  <a:pt x="f4" y="f104"/>
                </a:lnTo>
                <a:lnTo>
                  <a:pt x="f8" y="f104"/>
                </a:lnTo>
                <a:lnTo>
                  <a:pt x="f87" y="f105"/>
                </a:lnTo>
                <a:lnTo>
                  <a:pt x="f87" y="f105"/>
                </a:lnTo>
                <a:lnTo>
                  <a:pt x="f84" y="f104"/>
                </a:lnTo>
                <a:lnTo>
                  <a:pt x="f106" y="f104"/>
                </a:lnTo>
                <a:lnTo>
                  <a:pt x="f106" y="f104"/>
                </a:lnTo>
                <a:lnTo>
                  <a:pt x="f71" y="f104"/>
                </a:lnTo>
                <a:lnTo>
                  <a:pt x="f71" y="f104"/>
                </a:lnTo>
                <a:lnTo>
                  <a:pt x="f106" y="f105"/>
                </a:lnTo>
                <a:lnTo>
                  <a:pt x="f106" y="f105"/>
                </a:lnTo>
                <a:lnTo>
                  <a:pt x="f106" y="f105"/>
                </a:lnTo>
                <a:lnTo>
                  <a:pt x="f106" y="f105"/>
                </a:lnTo>
                <a:lnTo>
                  <a:pt x="f82" y="f105"/>
                </a:lnTo>
                <a:lnTo>
                  <a:pt x="f84" y="f105"/>
                </a:lnTo>
                <a:lnTo>
                  <a:pt x="f84" y="f105"/>
                </a:lnTo>
                <a:lnTo>
                  <a:pt x="f87" y="f105"/>
                </a:lnTo>
                <a:lnTo>
                  <a:pt x="f87" y="f107"/>
                </a:lnTo>
                <a:lnTo>
                  <a:pt x="f8" y="f108"/>
                </a:lnTo>
                <a:lnTo>
                  <a:pt x="f4" y="f107"/>
                </a:lnTo>
                <a:lnTo>
                  <a:pt x="f4" y="f107"/>
                </a:lnTo>
                <a:lnTo>
                  <a:pt x="f90" y="f105"/>
                </a:lnTo>
                <a:lnTo>
                  <a:pt x="f90" y="f103"/>
                </a:lnTo>
                <a:lnTo>
                  <a:pt x="f90" y="f103"/>
                </a:lnTo>
                <a:lnTo>
                  <a:pt x="f93" y="f103"/>
                </a:lnTo>
                <a:lnTo>
                  <a:pt x="f93" y="f103"/>
                </a:lnTo>
                <a:lnTo>
                  <a:pt x="f93" y="f104"/>
                </a:lnTo>
                <a:lnTo>
                  <a:pt x="f93" y="f104"/>
                </a:lnTo>
                <a:lnTo>
                  <a:pt x="f109" y="f104"/>
                </a:lnTo>
                <a:lnTo>
                  <a:pt x="f109" y="f104"/>
                </a:lnTo>
                <a:lnTo>
                  <a:pt x="f109" y="f105"/>
                </a:lnTo>
                <a:lnTo>
                  <a:pt x="f110" y="f108"/>
                </a:lnTo>
                <a:lnTo>
                  <a:pt x="f111" y="f107"/>
                </a:lnTo>
                <a:lnTo>
                  <a:pt x="f111" y="f107"/>
                </a:lnTo>
                <a:lnTo>
                  <a:pt x="f111" y="f108"/>
                </a:lnTo>
                <a:lnTo>
                  <a:pt x="f111" y="f112"/>
                </a:lnTo>
                <a:lnTo>
                  <a:pt x="f110" y="f112"/>
                </a:lnTo>
                <a:lnTo>
                  <a:pt x="f110" y="f113"/>
                </a:lnTo>
                <a:lnTo>
                  <a:pt x="f110" y="f113"/>
                </a:lnTo>
                <a:lnTo>
                  <a:pt x="f110" y="f113"/>
                </a:lnTo>
                <a:lnTo>
                  <a:pt x="f111" y="f114"/>
                </a:lnTo>
                <a:lnTo>
                  <a:pt x="f111" y="f114"/>
                </a:lnTo>
                <a:lnTo>
                  <a:pt x="f111" y="f115"/>
                </a:lnTo>
                <a:lnTo>
                  <a:pt x="f111" y="f115"/>
                </a:lnTo>
                <a:lnTo>
                  <a:pt x="f116" y="f7"/>
                </a:lnTo>
                <a:lnTo>
                  <a:pt x="f116" y="f7"/>
                </a:lnTo>
                <a:lnTo>
                  <a:pt x="f116" y="f7"/>
                </a:lnTo>
                <a:lnTo>
                  <a:pt x="f117" y="f39"/>
                </a:lnTo>
                <a:lnTo>
                  <a:pt x="f117" y="f41"/>
                </a:lnTo>
                <a:lnTo>
                  <a:pt x="f117" y="f41"/>
                </a:lnTo>
                <a:lnTo>
                  <a:pt x="f117" y="f6"/>
                </a:lnTo>
                <a:lnTo>
                  <a:pt x="f5" y="f42"/>
                </a:lnTo>
                <a:lnTo>
                  <a:pt x="f118" y="f119"/>
                </a:lnTo>
                <a:lnTo>
                  <a:pt x="f118" y="f119"/>
                </a:lnTo>
                <a:lnTo>
                  <a:pt x="f118" y="f43"/>
                </a:lnTo>
                <a:lnTo>
                  <a:pt x="f118" y="f43"/>
                </a:lnTo>
                <a:lnTo>
                  <a:pt x="f5" y="f45"/>
                </a:lnTo>
                <a:lnTo>
                  <a:pt x="f5" y="f45"/>
                </a:lnTo>
                <a:lnTo>
                  <a:pt x="f5" y="f46"/>
                </a:lnTo>
                <a:lnTo>
                  <a:pt x="f5" y="f49"/>
                </a:lnTo>
                <a:lnTo>
                  <a:pt x="f5" y="f51"/>
                </a:lnTo>
                <a:lnTo>
                  <a:pt x="f5" y="f52"/>
                </a:lnTo>
                <a:lnTo>
                  <a:pt x="f117" y="f53"/>
                </a:lnTo>
                <a:lnTo>
                  <a:pt x="f117" y="f53"/>
                </a:lnTo>
                <a:lnTo>
                  <a:pt x="f117" y="f120"/>
                </a:lnTo>
                <a:lnTo>
                  <a:pt x="f117" y="f120"/>
                </a:lnTo>
                <a:lnTo>
                  <a:pt x="f5" y="f60"/>
                </a:lnTo>
                <a:lnTo>
                  <a:pt x="f5" y="f60"/>
                </a:lnTo>
                <a:lnTo>
                  <a:pt x="f5" y="f60"/>
                </a:lnTo>
                <a:lnTo>
                  <a:pt x="f5" y="f61"/>
                </a:lnTo>
                <a:lnTo>
                  <a:pt x="f118" y="f61"/>
                </a:lnTo>
                <a:lnTo>
                  <a:pt x="f1" y="f64"/>
                </a:lnTo>
                <a:lnTo>
                  <a:pt x="f1" y="f121"/>
                </a:lnTo>
                <a:lnTo>
                  <a:pt x="f5" y="f71"/>
                </a:lnTo>
                <a:lnTo>
                  <a:pt x="f116" y="f82"/>
                </a:lnTo>
                <a:lnTo>
                  <a:pt x="f111" y="f84"/>
                </a:lnTo>
                <a:lnTo>
                  <a:pt x="f111" y="f87"/>
                </a:lnTo>
                <a:lnTo>
                  <a:pt x="f111" y="f8"/>
                </a:lnTo>
                <a:lnTo>
                  <a:pt x="f110" y="f4"/>
                </a:lnTo>
                <a:lnTo>
                  <a:pt x="f109" y="f109"/>
                </a:lnTo>
                <a:lnTo>
                  <a:pt x="f109" y="f110"/>
                </a:lnTo>
                <a:lnTo>
                  <a:pt x="f109" y="f110"/>
                </a:lnTo>
                <a:lnTo>
                  <a:pt x="f109" y="f110"/>
                </a:lnTo>
                <a:lnTo>
                  <a:pt x="f109" y="f111"/>
                </a:lnTo>
                <a:lnTo>
                  <a:pt x="f109" y="f111"/>
                </a:lnTo>
                <a:lnTo>
                  <a:pt x="f109" y="f111"/>
                </a:lnTo>
                <a:lnTo>
                  <a:pt x="f109" y="f111"/>
                </a:lnTo>
                <a:lnTo>
                  <a:pt x="f109" y="f116"/>
                </a:lnTo>
                <a:lnTo>
                  <a:pt x="f109" y="f117"/>
                </a:lnTo>
                <a:lnTo>
                  <a:pt x="f109" y="f117"/>
                </a:lnTo>
                <a:lnTo>
                  <a:pt x="f93" y="f5"/>
                </a:lnTo>
                <a:lnTo>
                  <a:pt x="f93" y="f118"/>
                </a:lnTo>
                <a:lnTo>
                  <a:pt x="f93" y="f1"/>
                </a:lnTo>
                <a:lnTo>
                  <a:pt x="f93" y="f1"/>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dirty="0">
              <a:solidFill>
                <a:srgbClr val="000000"/>
              </a:solidFill>
              <a:latin typeface="Times" pitchFamily="18"/>
              <a:ea typeface="MS Gothic" pitchFamily="2"/>
              <a:cs typeface="Tahoma" pitchFamily="2"/>
            </a:endParaRPr>
          </a:p>
        </p:txBody>
      </p:sp>
      <p:sp>
        <p:nvSpPr>
          <p:cNvPr id="35" name="Freeform 34"/>
          <p:cNvSpPr/>
          <p:nvPr/>
        </p:nvSpPr>
        <p:spPr>
          <a:xfrm>
            <a:off x="2857440" y="1754280"/>
            <a:ext cx="936720" cy="1434960"/>
          </a:xfrm>
          <a:custGeom>
            <a:avLst/>
            <a:gdLst>
              <a:gd name="f0" fmla="val 360"/>
              <a:gd name="f1" fmla="val 0"/>
              <a:gd name="f2" fmla="val 512"/>
              <a:gd name="f3" fmla="val 784"/>
              <a:gd name="f4" fmla="val 296"/>
              <a:gd name="f5" fmla="val 80"/>
              <a:gd name="f6" fmla="val 160"/>
              <a:gd name="f7" fmla="val 16"/>
              <a:gd name="f8" fmla="val 248"/>
              <a:gd name="f9" fmla="val 40"/>
              <a:gd name="f10" fmla="val 288"/>
              <a:gd name="f11" fmla="val 48"/>
              <a:gd name="f12" fmla="val 96"/>
              <a:gd name="f13" fmla="val 416"/>
              <a:gd name="f14" fmla="val 600"/>
              <a:gd name="f15" fmla="val 400"/>
              <a:gd name="f16" fmla="val 672"/>
              <a:gd name="f17" fmla="val 680"/>
              <a:gd name="f18" fmla="val 392"/>
              <a:gd name="f19" fmla="val 696"/>
              <a:gd name="f20" fmla="val 384"/>
              <a:gd name="f21" fmla="val 376"/>
              <a:gd name="f22" fmla="val 688"/>
              <a:gd name="f23" fmla="val 352"/>
              <a:gd name="f24" fmla="val 344"/>
              <a:gd name="f25" fmla="val 704"/>
              <a:gd name="f26" fmla="val 736"/>
              <a:gd name="f27" fmla="val 336"/>
              <a:gd name="f28" fmla="val 744"/>
              <a:gd name="f29" fmla="val 752"/>
              <a:gd name="f30" fmla="val 768"/>
              <a:gd name="f31" fmla="val 776"/>
              <a:gd name="f32" fmla="val 328"/>
            </a:gdLst>
            <a:ahLst/>
            <a:cxnLst>
              <a:cxn ang="3cd4">
                <a:pos x="hc" y="t"/>
              </a:cxn>
              <a:cxn ang="0">
                <a:pos x="r" y="vc"/>
              </a:cxn>
              <a:cxn ang="cd4">
                <a:pos x="hc" y="b"/>
              </a:cxn>
              <a:cxn ang="cd2">
                <a:pos x="l" y="vc"/>
              </a:cxn>
            </a:cxnLst>
            <a:rect l="l" t="t" r="r" b="b"/>
            <a:pathLst>
              <a:path w="512" h="784">
                <a:moveTo>
                  <a:pt x="f1" y="f4"/>
                </a:moveTo>
                <a:lnTo>
                  <a:pt x="f1" y="f4"/>
                </a:lnTo>
                <a:lnTo>
                  <a:pt x="f5" y="f1"/>
                </a:lnTo>
                <a:lnTo>
                  <a:pt x="f5" y="f1"/>
                </a:lnTo>
                <a:lnTo>
                  <a:pt x="f6" y="f7"/>
                </a:lnTo>
                <a:lnTo>
                  <a:pt x="f8" y="f9"/>
                </a:lnTo>
                <a:lnTo>
                  <a:pt x="f10" y="f11"/>
                </a:lnTo>
                <a:lnTo>
                  <a:pt x="f2" y="f12"/>
                </a:lnTo>
                <a:lnTo>
                  <a:pt x="f2" y="f12"/>
                </a:lnTo>
                <a:lnTo>
                  <a:pt x="f13" y="f14"/>
                </a:lnTo>
                <a:lnTo>
                  <a:pt x="f15" y="f16"/>
                </a:lnTo>
                <a:lnTo>
                  <a:pt x="f15" y="f17"/>
                </a:lnTo>
                <a:lnTo>
                  <a:pt x="f18" y="f19"/>
                </a:lnTo>
                <a:lnTo>
                  <a:pt x="f20" y="f19"/>
                </a:lnTo>
                <a:lnTo>
                  <a:pt x="f21" y="f22"/>
                </a:lnTo>
                <a:lnTo>
                  <a:pt x="f21" y="f17"/>
                </a:lnTo>
                <a:lnTo>
                  <a:pt x="f0" y="f17"/>
                </a:lnTo>
                <a:lnTo>
                  <a:pt x="f0" y="f17"/>
                </a:lnTo>
                <a:lnTo>
                  <a:pt x="f0" y="f16"/>
                </a:lnTo>
                <a:lnTo>
                  <a:pt x="f23" y="f16"/>
                </a:lnTo>
                <a:lnTo>
                  <a:pt x="f23" y="f17"/>
                </a:lnTo>
                <a:lnTo>
                  <a:pt x="f24" y="f17"/>
                </a:lnTo>
                <a:lnTo>
                  <a:pt x="f24" y="f22"/>
                </a:lnTo>
                <a:lnTo>
                  <a:pt x="f24" y="f25"/>
                </a:lnTo>
                <a:lnTo>
                  <a:pt x="f24" y="f26"/>
                </a:lnTo>
                <a:lnTo>
                  <a:pt x="f27" y="f28"/>
                </a:lnTo>
                <a:lnTo>
                  <a:pt x="f27" y="f28"/>
                </a:lnTo>
                <a:lnTo>
                  <a:pt x="f27" y="f29"/>
                </a:lnTo>
                <a:lnTo>
                  <a:pt x="f27" y="f30"/>
                </a:lnTo>
                <a:lnTo>
                  <a:pt x="f27" y="f31"/>
                </a:lnTo>
                <a:lnTo>
                  <a:pt x="f27" y="f31"/>
                </a:lnTo>
                <a:lnTo>
                  <a:pt x="f32" y="f3"/>
                </a:lnTo>
                <a:lnTo>
                  <a:pt x="f32" y="f3"/>
                </a:lnTo>
                <a:lnTo>
                  <a:pt x="f1" y="f4"/>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6" name="Freeform 35"/>
          <p:cNvSpPr/>
          <p:nvPr/>
        </p:nvSpPr>
        <p:spPr>
          <a:xfrm>
            <a:off x="3619560" y="1928879"/>
            <a:ext cx="819000" cy="1039680"/>
          </a:xfrm>
          <a:custGeom>
            <a:avLst/>
            <a:gdLst>
              <a:gd name="f0" fmla="val 0"/>
              <a:gd name="f1" fmla="val 448"/>
              <a:gd name="f2" fmla="val 568"/>
              <a:gd name="f3" fmla="val 160"/>
              <a:gd name="f4" fmla="val 296"/>
              <a:gd name="f5" fmla="val 136"/>
              <a:gd name="f6" fmla="val 312"/>
              <a:gd name="f7" fmla="val 40"/>
              <a:gd name="f8" fmla="val 96"/>
              <a:gd name="f9" fmla="val 504"/>
              <a:gd name="f10" fmla="val 392"/>
            </a:gdLst>
            <a:ahLst/>
            <a:cxnLst>
              <a:cxn ang="3cd4">
                <a:pos x="hc" y="t"/>
              </a:cxn>
              <a:cxn ang="0">
                <a:pos x="r" y="vc"/>
              </a:cxn>
              <a:cxn ang="cd4">
                <a:pos x="hc" y="b"/>
              </a:cxn>
              <a:cxn ang="cd2">
                <a:pos x="l" y="vc"/>
              </a:cxn>
            </a:cxnLst>
            <a:rect l="l" t="t" r="r" b="b"/>
            <a:pathLst>
              <a:path w="448" h="568">
                <a:moveTo>
                  <a:pt x="f1" y="f3"/>
                </a:moveTo>
                <a:lnTo>
                  <a:pt x="f1" y="f3"/>
                </a:lnTo>
                <a:lnTo>
                  <a:pt x="f4" y="f5"/>
                </a:lnTo>
                <a:lnTo>
                  <a:pt x="f4" y="f5"/>
                </a:lnTo>
                <a:lnTo>
                  <a:pt x="f6" y="f7"/>
                </a:lnTo>
                <a:lnTo>
                  <a:pt x="f6" y="f7"/>
                </a:lnTo>
                <a:lnTo>
                  <a:pt x="f8" y="f0"/>
                </a:lnTo>
                <a:lnTo>
                  <a:pt x="f8" y="f0"/>
                </a:lnTo>
                <a:lnTo>
                  <a:pt x="f0" y="f9"/>
                </a:lnTo>
                <a:lnTo>
                  <a:pt x="f0" y="f9"/>
                </a:lnTo>
                <a:lnTo>
                  <a:pt x="f10" y="f2"/>
                </a:lnTo>
                <a:lnTo>
                  <a:pt x="f10" y="f2"/>
                </a:lnTo>
                <a:lnTo>
                  <a:pt x="f1" y="f3"/>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7" name="Freeform 36"/>
          <p:cNvSpPr/>
          <p:nvPr/>
        </p:nvSpPr>
        <p:spPr>
          <a:xfrm>
            <a:off x="3340200" y="2852640"/>
            <a:ext cx="996840" cy="1155960"/>
          </a:xfrm>
          <a:custGeom>
            <a:avLst/>
            <a:gdLst>
              <a:gd name="f0" fmla="val 360"/>
              <a:gd name="f1" fmla="val 0"/>
              <a:gd name="f2" fmla="val 544"/>
              <a:gd name="f3" fmla="val 632"/>
              <a:gd name="f4" fmla="val 24"/>
              <a:gd name="f5" fmla="val 416"/>
              <a:gd name="f6" fmla="val 32"/>
              <a:gd name="f7" fmla="val 392"/>
              <a:gd name="f8" fmla="val 384"/>
              <a:gd name="f9" fmla="val 368"/>
              <a:gd name="f10" fmla="val 352"/>
              <a:gd name="f11" fmla="val 40"/>
              <a:gd name="f12" fmla="val 344"/>
              <a:gd name="f13" fmla="val 48"/>
              <a:gd name="f14" fmla="val 336"/>
              <a:gd name="f15" fmla="val 320"/>
              <a:gd name="f16" fmla="val 312"/>
              <a:gd name="f17" fmla="val 304"/>
              <a:gd name="f18" fmla="val 296"/>
              <a:gd name="f19" fmla="val 72"/>
              <a:gd name="f20" fmla="val 280"/>
              <a:gd name="f21" fmla="val 88"/>
              <a:gd name="f22" fmla="val 272"/>
              <a:gd name="f23" fmla="val 264"/>
              <a:gd name="f24" fmla="val 80"/>
              <a:gd name="f25" fmla="val 248"/>
              <a:gd name="f26" fmla="val 232"/>
              <a:gd name="f27" fmla="val 64"/>
              <a:gd name="f28" fmla="val 208"/>
              <a:gd name="f29" fmla="val 200"/>
              <a:gd name="f30" fmla="val 184"/>
              <a:gd name="f31" fmla="val 176"/>
              <a:gd name="f32" fmla="val 168"/>
              <a:gd name="f33" fmla="val 152"/>
              <a:gd name="f34" fmla="val 144"/>
              <a:gd name="f35" fmla="val 136"/>
              <a:gd name="f36" fmla="val 104"/>
              <a:gd name="f37" fmla="val 96"/>
              <a:gd name="f38" fmla="val 112"/>
              <a:gd name="f39" fmla="val 120"/>
              <a:gd name="f40" fmla="val 128"/>
              <a:gd name="f41" fmla="val 464"/>
              <a:gd name="f42" fmla="val 608"/>
              <a:gd name="f43" fmla="val 440"/>
              <a:gd name="f44" fmla="val 16"/>
            </a:gdLst>
            <a:ahLst/>
            <a:cxnLst>
              <a:cxn ang="3cd4">
                <a:pos x="hc" y="t"/>
              </a:cxn>
              <a:cxn ang="0">
                <a:pos x="r" y="vc"/>
              </a:cxn>
              <a:cxn ang="cd4">
                <a:pos x="hc" y="b"/>
              </a:cxn>
              <a:cxn ang="cd2">
                <a:pos x="l" y="vc"/>
              </a:cxn>
            </a:cxnLst>
            <a:rect l="l" t="t" r="r" b="b"/>
            <a:pathLst>
              <a:path w="544" h="632">
                <a:moveTo>
                  <a:pt x="f4" y="f5"/>
                </a:moveTo>
                <a:lnTo>
                  <a:pt x="f6" y="f5"/>
                </a:lnTo>
                <a:lnTo>
                  <a:pt x="f6" y="f7"/>
                </a:lnTo>
                <a:lnTo>
                  <a:pt x="f6" y="f7"/>
                </a:lnTo>
                <a:lnTo>
                  <a:pt x="f6" y="f7"/>
                </a:lnTo>
                <a:lnTo>
                  <a:pt x="f4" y="f8"/>
                </a:lnTo>
                <a:lnTo>
                  <a:pt x="f4" y="f8"/>
                </a:lnTo>
                <a:lnTo>
                  <a:pt x="f4" y="f9"/>
                </a:lnTo>
                <a:lnTo>
                  <a:pt x="f4" y="f9"/>
                </a:lnTo>
                <a:lnTo>
                  <a:pt x="f4" y="f0"/>
                </a:lnTo>
                <a:lnTo>
                  <a:pt x="f4" y="f10"/>
                </a:lnTo>
                <a:lnTo>
                  <a:pt x="f4" y="f10"/>
                </a:lnTo>
                <a:lnTo>
                  <a:pt x="f11" y="f12"/>
                </a:lnTo>
                <a:lnTo>
                  <a:pt x="f13" y="f14"/>
                </a:lnTo>
                <a:lnTo>
                  <a:pt x="f13" y="f15"/>
                </a:lnTo>
                <a:lnTo>
                  <a:pt x="f13" y="f16"/>
                </a:lnTo>
                <a:lnTo>
                  <a:pt x="f13" y="f17"/>
                </a:lnTo>
                <a:lnTo>
                  <a:pt x="f13" y="f18"/>
                </a:lnTo>
                <a:lnTo>
                  <a:pt x="f19" y="f20"/>
                </a:lnTo>
                <a:lnTo>
                  <a:pt x="f21" y="f20"/>
                </a:lnTo>
                <a:lnTo>
                  <a:pt x="f21" y="f20"/>
                </a:lnTo>
                <a:lnTo>
                  <a:pt x="f21" y="f22"/>
                </a:lnTo>
                <a:lnTo>
                  <a:pt x="f21" y="f22"/>
                </a:lnTo>
                <a:lnTo>
                  <a:pt x="f21" y="f23"/>
                </a:lnTo>
                <a:lnTo>
                  <a:pt x="f24" y="f25"/>
                </a:lnTo>
                <a:lnTo>
                  <a:pt x="f24" y="f25"/>
                </a:lnTo>
                <a:lnTo>
                  <a:pt x="f24" y="f26"/>
                </a:lnTo>
                <a:lnTo>
                  <a:pt x="f24" y="f26"/>
                </a:lnTo>
                <a:lnTo>
                  <a:pt x="f27" y="f28"/>
                </a:lnTo>
                <a:lnTo>
                  <a:pt x="f27" y="f29"/>
                </a:lnTo>
                <a:lnTo>
                  <a:pt x="f27" y="f30"/>
                </a:lnTo>
                <a:lnTo>
                  <a:pt x="f27" y="f30"/>
                </a:lnTo>
                <a:lnTo>
                  <a:pt x="f19" y="f31"/>
                </a:lnTo>
                <a:lnTo>
                  <a:pt x="f19" y="f31"/>
                </a:lnTo>
                <a:lnTo>
                  <a:pt x="f19" y="f32"/>
                </a:lnTo>
                <a:lnTo>
                  <a:pt x="f19" y="f33"/>
                </a:lnTo>
                <a:lnTo>
                  <a:pt x="f19" y="f34"/>
                </a:lnTo>
                <a:lnTo>
                  <a:pt x="f19" y="f34"/>
                </a:lnTo>
                <a:lnTo>
                  <a:pt x="f24" y="f35"/>
                </a:lnTo>
                <a:lnTo>
                  <a:pt x="f24" y="f36"/>
                </a:lnTo>
                <a:lnTo>
                  <a:pt x="f24" y="f21"/>
                </a:lnTo>
                <a:lnTo>
                  <a:pt x="f24" y="f24"/>
                </a:lnTo>
                <a:lnTo>
                  <a:pt x="f21" y="f24"/>
                </a:lnTo>
                <a:lnTo>
                  <a:pt x="f21" y="f19"/>
                </a:lnTo>
                <a:lnTo>
                  <a:pt x="f21" y="f19"/>
                </a:lnTo>
                <a:lnTo>
                  <a:pt x="f37" y="f19"/>
                </a:lnTo>
                <a:lnTo>
                  <a:pt x="f37" y="f24"/>
                </a:lnTo>
                <a:lnTo>
                  <a:pt x="f38" y="f24"/>
                </a:lnTo>
                <a:lnTo>
                  <a:pt x="f38" y="f21"/>
                </a:lnTo>
                <a:lnTo>
                  <a:pt x="f39" y="f37"/>
                </a:lnTo>
                <a:lnTo>
                  <a:pt x="f40" y="f37"/>
                </a:lnTo>
                <a:lnTo>
                  <a:pt x="f35" y="f24"/>
                </a:lnTo>
                <a:lnTo>
                  <a:pt x="f35" y="f19"/>
                </a:lnTo>
                <a:lnTo>
                  <a:pt x="f33" y="f1"/>
                </a:lnTo>
                <a:lnTo>
                  <a:pt x="f33" y="f1"/>
                </a:lnTo>
                <a:lnTo>
                  <a:pt x="f2" y="f27"/>
                </a:lnTo>
                <a:lnTo>
                  <a:pt x="f2" y="f27"/>
                </a:lnTo>
                <a:lnTo>
                  <a:pt x="f41" y="f3"/>
                </a:lnTo>
                <a:lnTo>
                  <a:pt x="f41" y="f3"/>
                </a:lnTo>
                <a:lnTo>
                  <a:pt x="f18" y="f42"/>
                </a:lnTo>
                <a:lnTo>
                  <a:pt x="f18" y="f42"/>
                </a:lnTo>
                <a:lnTo>
                  <a:pt x="f1" y="f43"/>
                </a:lnTo>
                <a:lnTo>
                  <a:pt x="f1" y="f43"/>
                </a:lnTo>
                <a:lnTo>
                  <a:pt x="f44" y="f5"/>
                </a:lnTo>
                <a:lnTo>
                  <a:pt x="f44" y="f5"/>
                </a:lnTo>
                <a:lnTo>
                  <a:pt x="f4" y="f5"/>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38" name="Freeform 37"/>
          <p:cNvSpPr/>
          <p:nvPr/>
        </p:nvSpPr>
        <p:spPr>
          <a:xfrm>
            <a:off x="3384479" y="582480"/>
            <a:ext cx="879480" cy="1419480"/>
          </a:xfrm>
          <a:custGeom>
            <a:avLst/>
            <a:gdLst>
              <a:gd name="f0" fmla="val 360"/>
              <a:gd name="f1" fmla="val 0"/>
              <a:gd name="f2" fmla="val 480"/>
              <a:gd name="f3" fmla="val 776"/>
              <a:gd name="f4" fmla="val 200"/>
              <a:gd name="f5" fmla="val 112"/>
              <a:gd name="f6" fmla="val 208"/>
              <a:gd name="f7" fmla="val 128"/>
              <a:gd name="f8" fmla="val 216"/>
              <a:gd name="f9" fmla="val 152"/>
              <a:gd name="f10" fmla="val 160"/>
              <a:gd name="f11" fmla="val 168"/>
              <a:gd name="f12" fmla="val 176"/>
              <a:gd name="f13" fmla="val 224"/>
              <a:gd name="f14" fmla="val 184"/>
              <a:gd name="f15" fmla="val 192"/>
              <a:gd name="f16" fmla="val 240"/>
              <a:gd name="f17" fmla="val 248"/>
              <a:gd name="f18" fmla="val 232"/>
              <a:gd name="f19" fmla="val 256"/>
              <a:gd name="f20" fmla="val 264"/>
              <a:gd name="f21" fmla="val 272"/>
              <a:gd name="f22" fmla="val 288"/>
              <a:gd name="f23" fmla="val 280"/>
              <a:gd name="f24" fmla="val 296"/>
              <a:gd name="f25" fmla="val 304"/>
              <a:gd name="f26" fmla="val 312"/>
              <a:gd name="f27" fmla="val 320"/>
              <a:gd name="f28" fmla="val 328"/>
              <a:gd name="f29" fmla="val 336"/>
              <a:gd name="f30" fmla="val 344"/>
              <a:gd name="f31" fmla="val 368"/>
              <a:gd name="f32" fmla="val 376"/>
              <a:gd name="f33" fmla="val 384"/>
              <a:gd name="f34" fmla="val 392"/>
              <a:gd name="f35" fmla="val 408"/>
              <a:gd name="f36" fmla="val 424"/>
              <a:gd name="f37" fmla="val 440"/>
              <a:gd name="f38" fmla="val 448"/>
              <a:gd name="f39" fmla="val 456"/>
              <a:gd name="f40" fmla="val 464"/>
              <a:gd name="f41" fmla="val 488"/>
              <a:gd name="f42" fmla="val 512"/>
              <a:gd name="f43" fmla="val 520"/>
              <a:gd name="f44" fmla="val 352"/>
              <a:gd name="f45" fmla="val 504"/>
              <a:gd name="f46" fmla="val 400"/>
              <a:gd name="f47" fmla="val 432"/>
              <a:gd name="f48" fmla="val 496"/>
              <a:gd name="f49" fmla="val 472"/>
              <a:gd name="f50" fmla="val 528"/>
              <a:gd name="f51" fmla="val 736"/>
              <a:gd name="f52" fmla="val 728"/>
              <a:gd name="f53" fmla="val 72"/>
              <a:gd name="f54" fmla="val 704"/>
              <a:gd name="f55" fmla="val 688"/>
              <a:gd name="f56" fmla="val 40"/>
              <a:gd name="f57" fmla="val 536"/>
              <a:gd name="f58" fmla="val 56"/>
              <a:gd name="f59" fmla="val 48"/>
              <a:gd name="f60" fmla="val 80"/>
              <a:gd name="f61" fmla="val 120"/>
              <a:gd name="f62" fmla="val 96"/>
              <a:gd name="f63" fmla="val 104"/>
              <a:gd name="f64" fmla="val 16"/>
            </a:gdLst>
            <a:ahLst/>
            <a:cxnLst>
              <a:cxn ang="3cd4">
                <a:pos x="hc" y="t"/>
              </a:cxn>
              <a:cxn ang="0">
                <a:pos x="r" y="vc"/>
              </a:cxn>
              <a:cxn ang="cd4">
                <a:pos x="hc" y="b"/>
              </a:cxn>
              <a:cxn ang="cd2">
                <a:pos x="l" y="vc"/>
              </a:cxn>
            </a:cxnLst>
            <a:rect l="l" t="t" r="r" b="b"/>
            <a:pathLst>
              <a:path w="480" h="776">
                <a:moveTo>
                  <a:pt x="f4" y="f5"/>
                </a:moveTo>
                <a:lnTo>
                  <a:pt x="f4" y="f5"/>
                </a:lnTo>
                <a:lnTo>
                  <a:pt x="f6" y="f7"/>
                </a:lnTo>
                <a:lnTo>
                  <a:pt x="f8" y="f9"/>
                </a:lnTo>
                <a:lnTo>
                  <a:pt x="f8" y="f10"/>
                </a:lnTo>
                <a:lnTo>
                  <a:pt x="f8" y="f10"/>
                </a:lnTo>
                <a:lnTo>
                  <a:pt x="f6" y="f10"/>
                </a:lnTo>
                <a:lnTo>
                  <a:pt x="f6" y="f10"/>
                </a:lnTo>
                <a:lnTo>
                  <a:pt x="f8" y="f11"/>
                </a:lnTo>
                <a:lnTo>
                  <a:pt x="f8" y="f11"/>
                </a:lnTo>
                <a:lnTo>
                  <a:pt x="f6" y="f11"/>
                </a:lnTo>
                <a:lnTo>
                  <a:pt x="f6" y="f11"/>
                </a:lnTo>
                <a:lnTo>
                  <a:pt x="f6" y="f12"/>
                </a:lnTo>
                <a:lnTo>
                  <a:pt x="f6" y="f12"/>
                </a:lnTo>
                <a:lnTo>
                  <a:pt x="f13" y="f14"/>
                </a:lnTo>
                <a:lnTo>
                  <a:pt x="f13" y="f14"/>
                </a:lnTo>
                <a:lnTo>
                  <a:pt x="f13" y="f15"/>
                </a:lnTo>
                <a:lnTo>
                  <a:pt x="f13" y="f15"/>
                </a:lnTo>
                <a:lnTo>
                  <a:pt x="f16" y="f15"/>
                </a:lnTo>
                <a:lnTo>
                  <a:pt x="f17" y="f18"/>
                </a:lnTo>
                <a:lnTo>
                  <a:pt x="f17" y="f17"/>
                </a:lnTo>
                <a:lnTo>
                  <a:pt x="f17" y="f17"/>
                </a:lnTo>
                <a:lnTo>
                  <a:pt x="f19" y="f17"/>
                </a:lnTo>
                <a:lnTo>
                  <a:pt x="f19" y="f17"/>
                </a:lnTo>
                <a:lnTo>
                  <a:pt x="f19" y="f19"/>
                </a:lnTo>
                <a:lnTo>
                  <a:pt x="f19" y="f19"/>
                </a:lnTo>
                <a:lnTo>
                  <a:pt x="f20" y="f19"/>
                </a:lnTo>
                <a:lnTo>
                  <a:pt x="f20" y="f19"/>
                </a:lnTo>
                <a:lnTo>
                  <a:pt x="f21" y="f20"/>
                </a:lnTo>
                <a:lnTo>
                  <a:pt x="f21" y="f20"/>
                </a:lnTo>
                <a:lnTo>
                  <a:pt x="f21" y="f20"/>
                </a:lnTo>
                <a:lnTo>
                  <a:pt x="f22" y="f20"/>
                </a:lnTo>
                <a:lnTo>
                  <a:pt x="f22" y="f21"/>
                </a:lnTo>
                <a:lnTo>
                  <a:pt x="f23" y="f22"/>
                </a:lnTo>
                <a:lnTo>
                  <a:pt x="f23" y="f22"/>
                </a:lnTo>
                <a:lnTo>
                  <a:pt x="f23" y="f24"/>
                </a:lnTo>
                <a:lnTo>
                  <a:pt x="f23" y="f24"/>
                </a:lnTo>
                <a:lnTo>
                  <a:pt x="f21" y="f25"/>
                </a:lnTo>
                <a:lnTo>
                  <a:pt x="f21" y="f25"/>
                </a:lnTo>
                <a:lnTo>
                  <a:pt x="f21" y="f26"/>
                </a:lnTo>
                <a:lnTo>
                  <a:pt x="f21" y="f26"/>
                </a:lnTo>
                <a:lnTo>
                  <a:pt x="f21" y="f27"/>
                </a:lnTo>
                <a:lnTo>
                  <a:pt x="f21" y="f27"/>
                </a:lnTo>
                <a:lnTo>
                  <a:pt x="f20" y="f28"/>
                </a:lnTo>
                <a:lnTo>
                  <a:pt x="f21" y="f29"/>
                </a:lnTo>
                <a:lnTo>
                  <a:pt x="f21" y="f29"/>
                </a:lnTo>
                <a:lnTo>
                  <a:pt x="f20" y="f30"/>
                </a:lnTo>
                <a:lnTo>
                  <a:pt x="f20" y="f30"/>
                </a:lnTo>
                <a:lnTo>
                  <a:pt x="f19" y="f30"/>
                </a:lnTo>
                <a:lnTo>
                  <a:pt x="f19" y="f0"/>
                </a:lnTo>
                <a:lnTo>
                  <a:pt x="f19" y="f31"/>
                </a:lnTo>
                <a:lnTo>
                  <a:pt x="f19" y="f31"/>
                </a:lnTo>
                <a:lnTo>
                  <a:pt x="f19" y="f31"/>
                </a:lnTo>
                <a:lnTo>
                  <a:pt x="f19" y="f31"/>
                </a:lnTo>
                <a:lnTo>
                  <a:pt x="f19" y="f32"/>
                </a:lnTo>
                <a:lnTo>
                  <a:pt x="f19" y="f32"/>
                </a:lnTo>
                <a:lnTo>
                  <a:pt x="f20" y="f32"/>
                </a:lnTo>
                <a:lnTo>
                  <a:pt x="f20" y="f33"/>
                </a:lnTo>
                <a:lnTo>
                  <a:pt x="f20" y="f33"/>
                </a:lnTo>
                <a:lnTo>
                  <a:pt x="f23" y="f33"/>
                </a:lnTo>
                <a:lnTo>
                  <a:pt x="f23" y="f33"/>
                </a:lnTo>
                <a:lnTo>
                  <a:pt x="f24" y="f31"/>
                </a:lnTo>
                <a:lnTo>
                  <a:pt x="f24" y="f31"/>
                </a:lnTo>
                <a:lnTo>
                  <a:pt x="f25" y="f31"/>
                </a:lnTo>
                <a:lnTo>
                  <a:pt x="f25" y="f31"/>
                </a:lnTo>
                <a:lnTo>
                  <a:pt x="f25" y="f33"/>
                </a:lnTo>
                <a:lnTo>
                  <a:pt x="f25" y="f33"/>
                </a:lnTo>
                <a:lnTo>
                  <a:pt x="f25" y="f34"/>
                </a:lnTo>
                <a:lnTo>
                  <a:pt x="f25" y="f35"/>
                </a:lnTo>
                <a:lnTo>
                  <a:pt x="f26" y="f36"/>
                </a:lnTo>
                <a:lnTo>
                  <a:pt x="f27" y="f37"/>
                </a:lnTo>
                <a:lnTo>
                  <a:pt x="f27" y="f38"/>
                </a:lnTo>
                <a:lnTo>
                  <a:pt x="f26" y="f38"/>
                </a:lnTo>
                <a:lnTo>
                  <a:pt x="f26" y="f39"/>
                </a:lnTo>
                <a:lnTo>
                  <a:pt x="f27" y="f40"/>
                </a:lnTo>
                <a:lnTo>
                  <a:pt x="f28" y="f40"/>
                </a:lnTo>
                <a:lnTo>
                  <a:pt x="f29" y="f2"/>
                </a:lnTo>
                <a:lnTo>
                  <a:pt x="f29" y="f2"/>
                </a:lnTo>
                <a:lnTo>
                  <a:pt x="f29" y="f41"/>
                </a:lnTo>
                <a:lnTo>
                  <a:pt x="f30" y="f42"/>
                </a:lnTo>
                <a:lnTo>
                  <a:pt x="f30" y="f43"/>
                </a:lnTo>
                <a:lnTo>
                  <a:pt x="f44" y="f43"/>
                </a:lnTo>
                <a:lnTo>
                  <a:pt x="f44" y="f42"/>
                </a:lnTo>
                <a:lnTo>
                  <a:pt x="f0" y="f45"/>
                </a:lnTo>
                <a:lnTo>
                  <a:pt x="f31" y="f45"/>
                </a:lnTo>
                <a:lnTo>
                  <a:pt x="f31" y="f45"/>
                </a:lnTo>
                <a:lnTo>
                  <a:pt x="f32" y="f42"/>
                </a:lnTo>
                <a:lnTo>
                  <a:pt x="f33" y="f42"/>
                </a:lnTo>
                <a:lnTo>
                  <a:pt x="f34" y="f45"/>
                </a:lnTo>
                <a:lnTo>
                  <a:pt x="f34" y="f45"/>
                </a:lnTo>
                <a:lnTo>
                  <a:pt x="f46" y="f45"/>
                </a:lnTo>
                <a:lnTo>
                  <a:pt x="f46" y="f42"/>
                </a:lnTo>
                <a:lnTo>
                  <a:pt x="f46" y="f42"/>
                </a:lnTo>
                <a:lnTo>
                  <a:pt x="f35" y="f42"/>
                </a:lnTo>
                <a:lnTo>
                  <a:pt x="f36" y="f45"/>
                </a:lnTo>
                <a:lnTo>
                  <a:pt x="f36" y="f45"/>
                </a:lnTo>
                <a:lnTo>
                  <a:pt x="f47" y="f42"/>
                </a:lnTo>
                <a:lnTo>
                  <a:pt x="f47" y="f42"/>
                </a:lnTo>
                <a:lnTo>
                  <a:pt x="f37" y="f42"/>
                </a:lnTo>
                <a:lnTo>
                  <a:pt x="f38" y="f42"/>
                </a:lnTo>
                <a:lnTo>
                  <a:pt x="f38" y="f42"/>
                </a:lnTo>
                <a:lnTo>
                  <a:pt x="f39" y="f48"/>
                </a:lnTo>
                <a:lnTo>
                  <a:pt x="f39" y="f48"/>
                </a:lnTo>
                <a:lnTo>
                  <a:pt x="f40" y="f48"/>
                </a:lnTo>
                <a:lnTo>
                  <a:pt x="f40" y="f48"/>
                </a:lnTo>
                <a:lnTo>
                  <a:pt x="f49" y="f42"/>
                </a:lnTo>
                <a:lnTo>
                  <a:pt x="f2" y="f50"/>
                </a:lnTo>
                <a:lnTo>
                  <a:pt x="f2" y="f50"/>
                </a:lnTo>
                <a:lnTo>
                  <a:pt x="f37" y="f3"/>
                </a:lnTo>
                <a:lnTo>
                  <a:pt x="f37" y="f3"/>
                </a:lnTo>
                <a:lnTo>
                  <a:pt x="f13" y="f51"/>
                </a:lnTo>
                <a:lnTo>
                  <a:pt x="f12" y="f52"/>
                </a:lnTo>
                <a:lnTo>
                  <a:pt x="f53" y="f54"/>
                </a:lnTo>
                <a:lnTo>
                  <a:pt x="f1" y="f55"/>
                </a:lnTo>
                <a:lnTo>
                  <a:pt x="f1" y="f55"/>
                </a:lnTo>
                <a:lnTo>
                  <a:pt x="f56" y="f57"/>
                </a:lnTo>
                <a:lnTo>
                  <a:pt x="f56" y="f43"/>
                </a:lnTo>
                <a:lnTo>
                  <a:pt x="f56" y="f43"/>
                </a:lnTo>
                <a:lnTo>
                  <a:pt x="f58" y="f48"/>
                </a:lnTo>
                <a:lnTo>
                  <a:pt x="f58" y="f48"/>
                </a:lnTo>
                <a:lnTo>
                  <a:pt x="f58" y="f41"/>
                </a:lnTo>
                <a:lnTo>
                  <a:pt x="f58" y="f41"/>
                </a:lnTo>
                <a:lnTo>
                  <a:pt x="f58" y="f2"/>
                </a:lnTo>
                <a:lnTo>
                  <a:pt x="f58" y="f2"/>
                </a:lnTo>
                <a:lnTo>
                  <a:pt x="f58" y="f2"/>
                </a:lnTo>
                <a:lnTo>
                  <a:pt x="f58" y="f49"/>
                </a:lnTo>
                <a:lnTo>
                  <a:pt x="f56" y="f40"/>
                </a:lnTo>
                <a:lnTo>
                  <a:pt x="f56" y="f40"/>
                </a:lnTo>
                <a:lnTo>
                  <a:pt x="f56" y="f39"/>
                </a:lnTo>
                <a:lnTo>
                  <a:pt x="f59" y="f38"/>
                </a:lnTo>
                <a:lnTo>
                  <a:pt x="f59" y="f47"/>
                </a:lnTo>
                <a:lnTo>
                  <a:pt x="f53" y="f35"/>
                </a:lnTo>
                <a:lnTo>
                  <a:pt x="f60" y="f46"/>
                </a:lnTo>
                <a:lnTo>
                  <a:pt x="f60" y="f46"/>
                </a:lnTo>
                <a:lnTo>
                  <a:pt x="f60" y="f34"/>
                </a:lnTo>
                <a:lnTo>
                  <a:pt x="f60" y="f34"/>
                </a:lnTo>
                <a:lnTo>
                  <a:pt x="f61" y="f30"/>
                </a:lnTo>
                <a:lnTo>
                  <a:pt x="f61" y="f29"/>
                </a:lnTo>
                <a:lnTo>
                  <a:pt x="f61" y="f29"/>
                </a:lnTo>
                <a:lnTo>
                  <a:pt x="f61" y="f28"/>
                </a:lnTo>
                <a:lnTo>
                  <a:pt x="f5" y="f27"/>
                </a:lnTo>
                <a:lnTo>
                  <a:pt x="f5" y="f27"/>
                </a:lnTo>
                <a:lnTo>
                  <a:pt x="f62" y="f24"/>
                </a:lnTo>
                <a:lnTo>
                  <a:pt x="f62" y="f22"/>
                </a:lnTo>
                <a:lnTo>
                  <a:pt x="f63" y="f23"/>
                </a:lnTo>
                <a:lnTo>
                  <a:pt x="f63" y="f21"/>
                </a:lnTo>
                <a:lnTo>
                  <a:pt x="f62" y="f19"/>
                </a:lnTo>
                <a:lnTo>
                  <a:pt x="f62" y="f19"/>
                </a:lnTo>
                <a:lnTo>
                  <a:pt x="f63" y="f17"/>
                </a:lnTo>
                <a:lnTo>
                  <a:pt x="f9" y="f1"/>
                </a:lnTo>
                <a:lnTo>
                  <a:pt x="f9" y="f1"/>
                </a:lnTo>
                <a:lnTo>
                  <a:pt x="f8" y="f64"/>
                </a:lnTo>
                <a:lnTo>
                  <a:pt x="f8" y="f64"/>
                </a:lnTo>
                <a:lnTo>
                  <a:pt x="f4" y="f5"/>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dirty="0">
              <a:solidFill>
                <a:srgbClr val="000000"/>
              </a:solidFill>
              <a:latin typeface="Times" pitchFamily="18"/>
              <a:ea typeface="MS Gothic" pitchFamily="2"/>
              <a:cs typeface="Tahoma" pitchFamily="2"/>
            </a:endParaRPr>
          </a:p>
        </p:txBody>
      </p:sp>
      <p:sp>
        <p:nvSpPr>
          <p:cNvPr id="39" name="Freeform 38"/>
          <p:cNvSpPr/>
          <p:nvPr/>
        </p:nvSpPr>
        <p:spPr>
          <a:xfrm>
            <a:off x="4160999" y="1446120"/>
            <a:ext cx="1025280" cy="849239"/>
          </a:xfrm>
          <a:custGeom>
            <a:avLst/>
            <a:gdLst>
              <a:gd name="f0" fmla="val 0"/>
              <a:gd name="f1" fmla="val 560"/>
              <a:gd name="f2" fmla="val 464"/>
              <a:gd name="f3" fmla="val 144"/>
              <a:gd name="f4" fmla="val 424"/>
              <a:gd name="f5" fmla="val 32"/>
              <a:gd name="f6" fmla="val 408"/>
              <a:gd name="f7" fmla="val 400"/>
              <a:gd name="f8" fmla="val 16"/>
              <a:gd name="f9" fmla="val 304"/>
              <a:gd name="f10" fmla="val 56"/>
              <a:gd name="f11" fmla="val 64"/>
              <a:gd name="f12" fmla="val 344"/>
              <a:gd name="f13" fmla="val 40"/>
              <a:gd name="f14" fmla="val 544"/>
              <a:gd name="f15" fmla="val 264"/>
              <a:gd name="f16" fmla="val 520"/>
              <a:gd name="f17" fmla="val 480"/>
              <a:gd name="f18" fmla="val 448"/>
              <a:gd name="f19" fmla="val 160"/>
            </a:gdLst>
            <a:ahLst/>
            <a:cxnLst>
              <a:cxn ang="3cd4">
                <a:pos x="hc" y="t"/>
              </a:cxn>
              <a:cxn ang="0">
                <a:pos x="r" y="vc"/>
              </a:cxn>
              <a:cxn ang="cd4">
                <a:pos x="hc" y="b"/>
              </a:cxn>
              <a:cxn ang="cd2">
                <a:pos x="l" y="vc"/>
              </a:cxn>
            </a:cxnLst>
            <a:rect l="l" t="t" r="r" b="b"/>
            <a:pathLst>
              <a:path w="560" h="464">
                <a:moveTo>
                  <a:pt x="f3" y="f4"/>
                </a:moveTo>
                <a:lnTo>
                  <a:pt x="f5" y="f6"/>
                </a:lnTo>
                <a:lnTo>
                  <a:pt x="f0" y="f7"/>
                </a:lnTo>
                <a:lnTo>
                  <a:pt x="f0" y="f7"/>
                </a:lnTo>
                <a:lnTo>
                  <a:pt x="f8" y="f9"/>
                </a:lnTo>
                <a:lnTo>
                  <a:pt x="f10" y="f10"/>
                </a:lnTo>
                <a:lnTo>
                  <a:pt x="f11" y="f0"/>
                </a:lnTo>
                <a:lnTo>
                  <a:pt x="f11" y="f0"/>
                </a:lnTo>
                <a:lnTo>
                  <a:pt x="f3" y="f8"/>
                </a:lnTo>
                <a:lnTo>
                  <a:pt x="f12" y="f13"/>
                </a:lnTo>
                <a:lnTo>
                  <a:pt x="f1" y="f11"/>
                </a:lnTo>
                <a:lnTo>
                  <a:pt x="f1" y="f11"/>
                </a:lnTo>
                <a:lnTo>
                  <a:pt x="f14" y="f15"/>
                </a:lnTo>
                <a:lnTo>
                  <a:pt x="f16" y="f2"/>
                </a:lnTo>
                <a:lnTo>
                  <a:pt x="f16" y="f2"/>
                </a:lnTo>
                <a:lnTo>
                  <a:pt x="f17" y="f2"/>
                </a:lnTo>
                <a:lnTo>
                  <a:pt x="f12" y="f18"/>
                </a:lnTo>
                <a:lnTo>
                  <a:pt x="f19" y="f4"/>
                </a:lnTo>
                <a:lnTo>
                  <a:pt x="f3" y="f4"/>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0" name="Freeform 39"/>
          <p:cNvSpPr/>
          <p:nvPr/>
        </p:nvSpPr>
        <p:spPr>
          <a:xfrm>
            <a:off x="4189441" y="2968560"/>
            <a:ext cx="1025639" cy="1069919"/>
          </a:xfrm>
          <a:custGeom>
            <a:avLst/>
            <a:gdLst>
              <a:gd name="f0" fmla="val 0"/>
              <a:gd name="f1" fmla="val 560"/>
              <a:gd name="f2" fmla="val 584"/>
              <a:gd name="f3" fmla="val 80"/>
              <a:gd name="f4" fmla="val 536"/>
              <a:gd name="f5" fmla="val 216"/>
              <a:gd name="f6" fmla="val 552"/>
              <a:gd name="f7" fmla="val 544"/>
              <a:gd name="f8" fmla="val 528"/>
              <a:gd name="f9" fmla="val 520"/>
              <a:gd name="f10" fmla="val 96"/>
              <a:gd name="f11" fmla="val 48"/>
              <a:gd name="f12" fmla="val 512"/>
              <a:gd name="f13" fmla="val 328"/>
              <a:gd name="f14" fmla="val 32"/>
              <a:gd name="f15" fmla="val 128"/>
              <a:gd name="f16" fmla="val 8"/>
              <a:gd name="f17" fmla="val 568"/>
              <a:gd name="f18" fmla="val 72"/>
            </a:gdLst>
            <a:ahLst/>
            <a:cxnLst>
              <a:cxn ang="3cd4">
                <a:pos x="hc" y="t"/>
              </a:cxn>
              <a:cxn ang="0">
                <a:pos x="r" y="vc"/>
              </a:cxn>
              <a:cxn ang="cd4">
                <a:pos x="hc" y="b"/>
              </a:cxn>
              <a:cxn ang="cd2">
                <a:pos x="l" y="vc"/>
              </a:cxn>
            </a:cxnLst>
            <a:rect l="l" t="t" r="r" b="b"/>
            <a:pathLst>
              <a:path w="560" h="584">
                <a:moveTo>
                  <a:pt x="f3" y="f4"/>
                </a:moveTo>
                <a:lnTo>
                  <a:pt x="f3" y="f4"/>
                </a:lnTo>
                <a:lnTo>
                  <a:pt x="f5" y="f6"/>
                </a:lnTo>
                <a:lnTo>
                  <a:pt x="f5" y="f6"/>
                </a:lnTo>
                <a:lnTo>
                  <a:pt x="f5" y="f7"/>
                </a:lnTo>
                <a:lnTo>
                  <a:pt x="f5" y="f7"/>
                </a:lnTo>
                <a:lnTo>
                  <a:pt x="f5" y="f8"/>
                </a:lnTo>
                <a:lnTo>
                  <a:pt x="f5" y="f8"/>
                </a:lnTo>
                <a:lnTo>
                  <a:pt x="f9" y="f1"/>
                </a:lnTo>
                <a:lnTo>
                  <a:pt x="f9" y="f1"/>
                </a:lnTo>
                <a:lnTo>
                  <a:pt x="f6" y="f10"/>
                </a:lnTo>
                <a:lnTo>
                  <a:pt x="f1" y="f11"/>
                </a:lnTo>
                <a:lnTo>
                  <a:pt x="f1" y="f11"/>
                </a:lnTo>
                <a:lnTo>
                  <a:pt x="f12" y="f11"/>
                </a:lnTo>
                <a:lnTo>
                  <a:pt x="f13" y="f14"/>
                </a:lnTo>
                <a:lnTo>
                  <a:pt x="f15" y="f16"/>
                </a:lnTo>
                <a:lnTo>
                  <a:pt x="f3" y="f0"/>
                </a:lnTo>
                <a:lnTo>
                  <a:pt x="f3" y="f0"/>
                </a:lnTo>
                <a:lnTo>
                  <a:pt x="f0" y="f17"/>
                </a:lnTo>
                <a:lnTo>
                  <a:pt x="f0" y="f17"/>
                </a:lnTo>
                <a:lnTo>
                  <a:pt x="f18" y="f2"/>
                </a:lnTo>
                <a:lnTo>
                  <a:pt x="f18" y="f2"/>
                </a:lnTo>
                <a:lnTo>
                  <a:pt x="f3" y="f4"/>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1" name="Freeform 40"/>
          <p:cNvSpPr/>
          <p:nvPr/>
        </p:nvSpPr>
        <p:spPr>
          <a:xfrm>
            <a:off x="3751320" y="611280"/>
            <a:ext cx="1493640" cy="952560"/>
          </a:xfrm>
          <a:custGeom>
            <a:avLst/>
            <a:gdLst>
              <a:gd name="f0" fmla="val 360"/>
              <a:gd name="f1" fmla="val 0"/>
              <a:gd name="f2" fmla="val 816"/>
              <a:gd name="f3" fmla="val 520"/>
              <a:gd name="f4" fmla="val 368"/>
              <a:gd name="f5" fmla="val 472"/>
              <a:gd name="f6" fmla="val 568"/>
              <a:gd name="f7" fmla="val 496"/>
              <a:gd name="f8" fmla="val 784"/>
              <a:gd name="f9" fmla="val 112"/>
              <a:gd name="f10" fmla="val 696"/>
              <a:gd name="f11" fmla="val 328"/>
              <a:gd name="f12" fmla="val 56"/>
              <a:gd name="f13" fmla="val 88"/>
              <a:gd name="f14" fmla="val 16"/>
              <a:gd name="f15" fmla="val 96"/>
              <a:gd name="f16" fmla="val 8"/>
              <a:gd name="f17" fmla="val 136"/>
              <a:gd name="f18" fmla="val 144"/>
              <a:gd name="f19" fmla="val 152"/>
              <a:gd name="f20" fmla="val 160"/>
              <a:gd name="f21" fmla="val 24"/>
              <a:gd name="f22" fmla="val 168"/>
              <a:gd name="f23" fmla="val 176"/>
              <a:gd name="f24" fmla="val 40"/>
              <a:gd name="f25" fmla="val 48"/>
              <a:gd name="f26" fmla="val 216"/>
              <a:gd name="f27" fmla="val 232"/>
              <a:gd name="f28" fmla="val 240"/>
              <a:gd name="f29" fmla="val 64"/>
              <a:gd name="f30" fmla="val 72"/>
              <a:gd name="f31" fmla="val 248"/>
              <a:gd name="f32" fmla="val 256"/>
              <a:gd name="f33" fmla="val 80"/>
              <a:gd name="f34" fmla="val 272"/>
              <a:gd name="f35" fmla="val 280"/>
              <a:gd name="f36" fmla="val 288"/>
              <a:gd name="f37" fmla="val 296"/>
              <a:gd name="f38" fmla="val 304"/>
              <a:gd name="f39" fmla="val 312"/>
              <a:gd name="f40" fmla="val 320"/>
              <a:gd name="f41" fmla="val 344"/>
              <a:gd name="f42" fmla="val 352"/>
              <a:gd name="f43" fmla="val 104"/>
              <a:gd name="f44" fmla="val 376"/>
              <a:gd name="f45" fmla="val 392"/>
              <a:gd name="f46" fmla="val 408"/>
              <a:gd name="f47" fmla="val 120"/>
              <a:gd name="f48" fmla="val 424"/>
              <a:gd name="f49" fmla="val 432"/>
              <a:gd name="f50" fmla="val 440"/>
              <a:gd name="f51" fmla="val 448"/>
              <a:gd name="f52" fmla="val 128"/>
              <a:gd name="f53" fmla="val 464"/>
              <a:gd name="f54" fmla="val 504"/>
              <a:gd name="f55" fmla="val 488"/>
              <a:gd name="f56" fmla="val 184"/>
              <a:gd name="f57" fmla="val 192"/>
              <a:gd name="f58" fmla="val 200"/>
              <a:gd name="f59" fmla="val 208"/>
              <a:gd name="f60" fmla="val 224"/>
              <a:gd name="f61" fmla="val 480"/>
              <a:gd name="f62" fmla="val 264"/>
              <a:gd name="f63" fmla="val 512"/>
              <a:gd name="f64" fmla="val 456"/>
            </a:gdLst>
            <a:ahLst/>
            <a:cxnLst>
              <a:cxn ang="3cd4">
                <a:pos x="hc" y="t"/>
              </a:cxn>
              <a:cxn ang="0">
                <a:pos x="r" y="vc"/>
              </a:cxn>
              <a:cxn ang="cd4">
                <a:pos x="hc" y="b"/>
              </a:cxn>
              <a:cxn ang="cd2">
                <a:pos x="l" y="vc"/>
              </a:cxn>
            </a:cxnLst>
            <a:rect l="l" t="t" r="r" b="b"/>
            <a:pathLst>
              <a:path w="816" h="520">
                <a:moveTo>
                  <a:pt x="f4" y="f5"/>
                </a:moveTo>
                <a:lnTo>
                  <a:pt x="f6" y="f7"/>
                </a:lnTo>
                <a:lnTo>
                  <a:pt x="f8" y="f3"/>
                </a:lnTo>
                <a:lnTo>
                  <a:pt x="f8" y="f3"/>
                </a:lnTo>
                <a:lnTo>
                  <a:pt x="f2" y="f9"/>
                </a:lnTo>
                <a:lnTo>
                  <a:pt x="f2" y="f9"/>
                </a:lnTo>
                <a:lnTo>
                  <a:pt x="f10" y="f9"/>
                </a:lnTo>
                <a:lnTo>
                  <a:pt x="f11" y="f12"/>
                </a:lnTo>
                <a:lnTo>
                  <a:pt x="f13" y="f14"/>
                </a:lnTo>
                <a:lnTo>
                  <a:pt x="f14" y="f1"/>
                </a:lnTo>
                <a:lnTo>
                  <a:pt x="f14" y="f1"/>
                </a:lnTo>
                <a:lnTo>
                  <a:pt x="f1" y="f15"/>
                </a:lnTo>
                <a:lnTo>
                  <a:pt x="f1" y="f15"/>
                </a:lnTo>
                <a:lnTo>
                  <a:pt x="f16" y="f9"/>
                </a:lnTo>
                <a:lnTo>
                  <a:pt x="f14" y="f17"/>
                </a:lnTo>
                <a:lnTo>
                  <a:pt x="f14" y="f18"/>
                </a:lnTo>
                <a:lnTo>
                  <a:pt x="f14" y="f18"/>
                </a:lnTo>
                <a:lnTo>
                  <a:pt x="f16" y="f18"/>
                </a:lnTo>
                <a:lnTo>
                  <a:pt x="f16" y="f18"/>
                </a:lnTo>
                <a:lnTo>
                  <a:pt x="f14" y="f19"/>
                </a:lnTo>
                <a:lnTo>
                  <a:pt x="f14" y="f19"/>
                </a:lnTo>
                <a:lnTo>
                  <a:pt x="f16" y="f19"/>
                </a:lnTo>
                <a:lnTo>
                  <a:pt x="f16" y="f19"/>
                </a:lnTo>
                <a:lnTo>
                  <a:pt x="f16" y="f20"/>
                </a:lnTo>
                <a:lnTo>
                  <a:pt x="f16" y="f20"/>
                </a:lnTo>
                <a:lnTo>
                  <a:pt x="f21" y="f22"/>
                </a:lnTo>
                <a:lnTo>
                  <a:pt x="f21" y="f22"/>
                </a:lnTo>
                <a:lnTo>
                  <a:pt x="f21" y="f23"/>
                </a:lnTo>
                <a:lnTo>
                  <a:pt x="f21" y="f23"/>
                </a:lnTo>
                <a:lnTo>
                  <a:pt x="f24" y="f23"/>
                </a:lnTo>
                <a:lnTo>
                  <a:pt x="f25" y="f26"/>
                </a:lnTo>
                <a:lnTo>
                  <a:pt x="f25" y="f27"/>
                </a:lnTo>
                <a:lnTo>
                  <a:pt x="f25" y="f27"/>
                </a:lnTo>
                <a:lnTo>
                  <a:pt x="f12" y="f27"/>
                </a:lnTo>
                <a:lnTo>
                  <a:pt x="f12" y="f27"/>
                </a:lnTo>
                <a:lnTo>
                  <a:pt x="f12" y="f28"/>
                </a:lnTo>
                <a:lnTo>
                  <a:pt x="f12" y="f28"/>
                </a:lnTo>
                <a:lnTo>
                  <a:pt x="f29" y="f28"/>
                </a:lnTo>
                <a:lnTo>
                  <a:pt x="f29" y="f28"/>
                </a:lnTo>
                <a:lnTo>
                  <a:pt x="f30" y="f31"/>
                </a:lnTo>
                <a:lnTo>
                  <a:pt x="f30" y="f31"/>
                </a:lnTo>
                <a:lnTo>
                  <a:pt x="f30" y="f31"/>
                </a:lnTo>
                <a:lnTo>
                  <a:pt x="f13" y="f31"/>
                </a:lnTo>
                <a:lnTo>
                  <a:pt x="f13" y="f32"/>
                </a:lnTo>
                <a:lnTo>
                  <a:pt x="f33" y="f34"/>
                </a:lnTo>
                <a:lnTo>
                  <a:pt x="f33" y="f34"/>
                </a:lnTo>
                <a:lnTo>
                  <a:pt x="f33" y="f35"/>
                </a:lnTo>
                <a:lnTo>
                  <a:pt x="f33" y="f35"/>
                </a:lnTo>
                <a:lnTo>
                  <a:pt x="f30" y="f36"/>
                </a:lnTo>
                <a:lnTo>
                  <a:pt x="f30" y="f36"/>
                </a:lnTo>
                <a:lnTo>
                  <a:pt x="f30" y="f37"/>
                </a:lnTo>
                <a:lnTo>
                  <a:pt x="f30" y="f37"/>
                </a:lnTo>
                <a:lnTo>
                  <a:pt x="f30" y="f38"/>
                </a:lnTo>
                <a:lnTo>
                  <a:pt x="f30" y="f38"/>
                </a:lnTo>
                <a:lnTo>
                  <a:pt x="f29" y="f39"/>
                </a:lnTo>
                <a:lnTo>
                  <a:pt x="f30" y="f40"/>
                </a:lnTo>
                <a:lnTo>
                  <a:pt x="f30" y="f40"/>
                </a:lnTo>
                <a:lnTo>
                  <a:pt x="f29" y="f11"/>
                </a:lnTo>
                <a:lnTo>
                  <a:pt x="f29" y="f11"/>
                </a:lnTo>
                <a:lnTo>
                  <a:pt x="f12" y="f11"/>
                </a:lnTo>
                <a:lnTo>
                  <a:pt x="f12" y="f41"/>
                </a:lnTo>
                <a:lnTo>
                  <a:pt x="f12" y="f42"/>
                </a:lnTo>
                <a:lnTo>
                  <a:pt x="f12" y="f42"/>
                </a:lnTo>
                <a:lnTo>
                  <a:pt x="f12" y="f42"/>
                </a:lnTo>
                <a:lnTo>
                  <a:pt x="f12" y="f42"/>
                </a:lnTo>
                <a:lnTo>
                  <a:pt x="f12" y="f0"/>
                </a:lnTo>
                <a:lnTo>
                  <a:pt x="f12" y="f0"/>
                </a:lnTo>
                <a:lnTo>
                  <a:pt x="f29" y="f0"/>
                </a:lnTo>
                <a:lnTo>
                  <a:pt x="f29" y="f4"/>
                </a:lnTo>
                <a:lnTo>
                  <a:pt x="f29" y="f4"/>
                </a:lnTo>
                <a:lnTo>
                  <a:pt x="f33" y="f4"/>
                </a:lnTo>
                <a:lnTo>
                  <a:pt x="f33" y="f4"/>
                </a:lnTo>
                <a:lnTo>
                  <a:pt x="f15" y="f42"/>
                </a:lnTo>
                <a:lnTo>
                  <a:pt x="f15" y="f42"/>
                </a:lnTo>
                <a:lnTo>
                  <a:pt x="f43" y="f42"/>
                </a:lnTo>
                <a:lnTo>
                  <a:pt x="f43" y="f42"/>
                </a:lnTo>
                <a:lnTo>
                  <a:pt x="f43" y="f4"/>
                </a:lnTo>
                <a:lnTo>
                  <a:pt x="f43" y="f4"/>
                </a:lnTo>
                <a:lnTo>
                  <a:pt x="f43" y="f44"/>
                </a:lnTo>
                <a:lnTo>
                  <a:pt x="f43" y="f45"/>
                </a:lnTo>
                <a:lnTo>
                  <a:pt x="f9" y="f46"/>
                </a:lnTo>
                <a:lnTo>
                  <a:pt x="f47" y="f48"/>
                </a:lnTo>
                <a:lnTo>
                  <a:pt x="f47" y="f49"/>
                </a:lnTo>
                <a:lnTo>
                  <a:pt x="f9" y="f49"/>
                </a:lnTo>
                <a:lnTo>
                  <a:pt x="f9" y="f50"/>
                </a:lnTo>
                <a:lnTo>
                  <a:pt x="f47" y="f51"/>
                </a:lnTo>
                <a:lnTo>
                  <a:pt x="f52" y="f51"/>
                </a:lnTo>
                <a:lnTo>
                  <a:pt x="f17" y="f53"/>
                </a:lnTo>
                <a:lnTo>
                  <a:pt x="f17" y="f53"/>
                </a:lnTo>
                <a:lnTo>
                  <a:pt x="f17" y="f5"/>
                </a:lnTo>
                <a:lnTo>
                  <a:pt x="f18" y="f7"/>
                </a:lnTo>
                <a:lnTo>
                  <a:pt x="f18" y="f54"/>
                </a:lnTo>
                <a:lnTo>
                  <a:pt x="f19" y="f54"/>
                </a:lnTo>
                <a:lnTo>
                  <a:pt x="f19" y="f7"/>
                </a:lnTo>
                <a:lnTo>
                  <a:pt x="f20" y="f55"/>
                </a:lnTo>
                <a:lnTo>
                  <a:pt x="f22" y="f55"/>
                </a:lnTo>
                <a:lnTo>
                  <a:pt x="f22" y="f55"/>
                </a:lnTo>
                <a:lnTo>
                  <a:pt x="f23" y="f7"/>
                </a:lnTo>
                <a:lnTo>
                  <a:pt x="f56" y="f7"/>
                </a:lnTo>
                <a:lnTo>
                  <a:pt x="f57" y="f55"/>
                </a:lnTo>
                <a:lnTo>
                  <a:pt x="f57" y="f55"/>
                </a:lnTo>
                <a:lnTo>
                  <a:pt x="f58" y="f55"/>
                </a:lnTo>
                <a:lnTo>
                  <a:pt x="f58" y="f7"/>
                </a:lnTo>
                <a:lnTo>
                  <a:pt x="f58" y="f7"/>
                </a:lnTo>
                <a:lnTo>
                  <a:pt x="f59" y="f7"/>
                </a:lnTo>
                <a:lnTo>
                  <a:pt x="f60" y="f55"/>
                </a:lnTo>
                <a:lnTo>
                  <a:pt x="f60" y="f55"/>
                </a:lnTo>
                <a:lnTo>
                  <a:pt x="f27" y="f7"/>
                </a:lnTo>
                <a:lnTo>
                  <a:pt x="f27" y="f7"/>
                </a:lnTo>
                <a:lnTo>
                  <a:pt x="f28" y="f7"/>
                </a:lnTo>
                <a:lnTo>
                  <a:pt x="f31" y="f7"/>
                </a:lnTo>
                <a:lnTo>
                  <a:pt x="f31" y="f7"/>
                </a:lnTo>
                <a:lnTo>
                  <a:pt x="f32" y="f61"/>
                </a:lnTo>
                <a:lnTo>
                  <a:pt x="f32" y="f61"/>
                </a:lnTo>
                <a:lnTo>
                  <a:pt x="f62" y="f61"/>
                </a:lnTo>
                <a:lnTo>
                  <a:pt x="f62" y="f61"/>
                </a:lnTo>
                <a:lnTo>
                  <a:pt x="f34" y="f7"/>
                </a:lnTo>
                <a:lnTo>
                  <a:pt x="f35" y="f63"/>
                </a:lnTo>
                <a:lnTo>
                  <a:pt x="f35" y="f63"/>
                </a:lnTo>
                <a:lnTo>
                  <a:pt x="f36" y="f64"/>
                </a:lnTo>
                <a:lnTo>
                  <a:pt x="f36" y="f64"/>
                </a:lnTo>
                <a:lnTo>
                  <a:pt x="f4" y="f5"/>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2" name="Freeform 41"/>
          <p:cNvSpPr/>
          <p:nvPr/>
        </p:nvSpPr>
        <p:spPr>
          <a:xfrm>
            <a:off x="4337039" y="2222641"/>
            <a:ext cx="1068480" cy="849239"/>
          </a:xfrm>
          <a:custGeom>
            <a:avLst/>
            <a:gdLst>
              <a:gd name="f0" fmla="val 0"/>
              <a:gd name="f1" fmla="val 584"/>
              <a:gd name="f2" fmla="val 464"/>
              <a:gd name="f3" fmla="val 432"/>
              <a:gd name="f4" fmla="val 456"/>
              <a:gd name="f5" fmla="val 248"/>
              <a:gd name="f6" fmla="val 440"/>
              <a:gd name="f7" fmla="val 48"/>
              <a:gd name="f8" fmla="val 416"/>
              <a:gd name="f9" fmla="val 408"/>
              <a:gd name="f10" fmla="val 56"/>
              <a:gd name="f11" fmla="val 24"/>
              <a:gd name="f12" fmla="val 384"/>
              <a:gd name="f13" fmla="val 40"/>
              <a:gd name="f14" fmla="val 424"/>
              <a:gd name="f15" fmla="val 576"/>
              <a:gd name="f16" fmla="val 152"/>
              <a:gd name="f17" fmla="val 552"/>
              <a:gd name="f18" fmla="val 480"/>
            </a:gdLst>
            <a:ahLst/>
            <a:cxnLst>
              <a:cxn ang="3cd4">
                <a:pos x="hc" y="t"/>
              </a:cxn>
              <a:cxn ang="0">
                <a:pos x="r" y="vc"/>
              </a:cxn>
              <a:cxn ang="cd4">
                <a:pos x="hc" y="b"/>
              </a:cxn>
              <a:cxn ang="cd2">
                <a:pos x="l" y="vc"/>
              </a:cxn>
            </a:cxnLst>
            <a:rect l="l" t="t" r="r" b="b"/>
            <a:pathLst>
              <a:path w="584" h="464">
                <a:moveTo>
                  <a:pt x="f3" y="f4"/>
                </a:moveTo>
                <a:lnTo>
                  <a:pt x="f5" y="f6"/>
                </a:lnTo>
                <a:lnTo>
                  <a:pt x="f7" y="f8"/>
                </a:lnTo>
                <a:lnTo>
                  <a:pt x="f0" y="f9"/>
                </a:lnTo>
                <a:lnTo>
                  <a:pt x="f0" y="f9"/>
                </a:lnTo>
                <a:lnTo>
                  <a:pt x="f10" y="f0"/>
                </a:lnTo>
                <a:lnTo>
                  <a:pt x="f10" y="f0"/>
                </a:lnTo>
                <a:lnTo>
                  <a:pt x="f5" y="f11"/>
                </a:lnTo>
                <a:lnTo>
                  <a:pt x="f12" y="f13"/>
                </a:lnTo>
                <a:lnTo>
                  <a:pt x="f14" y="f13"/>
                </a:lnTo>
                <a:lnTo>
                  <a:pt x="f14" y="f13"/>
                </a:lnTo>
                <a:lnTo>
                  <a:pt x="f1" y="f10"/>
                </a:lnTo>
                <a:lnTo>
                  <a:pt x="f1" y="f10"/>
                </a:lnTo>
                <a:lnTo>
                  <a:pt x="f15" y="f16"/>
                </a:lnTo>
                <a:lnTo>
                  <a:pt x="f17" y="f2"/>
                </a:lnTo>
                <a:lnTo>
                  <a:pt x="f17" y="f2"/>
                </a:lnTo>
                <a:lnTo>
                  <a:pt x="f18" y="f4"/>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3" name="Freeform 42"/>
          <p:cNvSpPr/>
          <p:nvPr/>
        </p:nvSpPr>
        <p:spPr>
          <a:xfrm>
            <a:off x="5200679" y="816120"/>
            <a:ext cx="968400" cy="615960"/>
          </a:xfrm>
          <a:custGeom>
            <a:avLst/>
            <a:gdLst>
              <a:gd name="f0" fmla="val 0"/>
              <a:gd name="f1" fmla="val 529"/>
              <a:gd name="f2" fmla="val 336"/>
              <a:gd name="f3" fmla="val 312"/>
              <a:gd name="f4" fmla="val 304"/>
              <a:gd name="f5" fmla="val 288"/>
              <a:gd name="f6" fmla="val 16"/>
              <a:gd name="f7" fmla="val 96"/>
              <a:gd name="f8" fmla="val 24"/>
              <a:gd name="f9" fmla="val 8"/>
              <a:gd name="f10" fmla="val 32"/>
              <a:gd name="f11" fmla="val 280"/>
              <a:gd name="f12" fmla="val 441"/>
              <a:gd name="f13" fmla="val 473"/>
              <a:gd name="f14" fmla="val 481"/>
              <a:gd name="f15" fmla="val 489"/>
              <a:gd name="f16" fmla="val 56"/>
              <a:gd name="f17" fmla="val 72"/>
              <a:gd name="f18" fmla="val 112"/>
              <a:gd name="f19" fmla="val 136"/>
              <a:gd name="f20" fmla="val 497"/>
              <a:gd name="f21" fmla="val 144"/>
              <a:gd name="f22" fmla="val 505"/>
              <a:gd name="f23" fmla="val 152"/>
              <a:gd name="f24" fmla="val 184"/>
              <a:gd name="f25" fmla="val 200"/>
              <a:gd name="f26" fmla="val 216"/>
              <a:gd name="f27" fmla="val 224"/>
              <a:gd name="f28" fmla="val 513"/>
              <a:gd name="f29" fmla="val 240"/>
              <a:gd name="f30" fmla="val 256"/>
              <a:gd name="f31" fmla="val 521"/>
              <a:gd name="f32" fmla="val 328"/>
              <a:gd name="f33" fmla="val 296"/>
            </a:gdLst>
            <a:ahLst/>
            <a:cxnLst>
              <a:cxn ang="3cd4">
                <a:pos x="hc" y="t"/>
              </a:cxn>
              <a:cxn ang="0">
                <a:pos x="r" y="vc"/>
              </a:cxn>
              <a:cxn ang="cd4">
                <a:pos x="hc" y="b"/>
              </a:cxn>
              <a:cxn ang="cd2">
                <a:pos x="l" y="vc"/>
              </a:cxn>
            </a:cxnLst>
            <a:rect l="l" t="t" r="r" b="b"/>
            <a:pathLst>
              <a:path w="529" h="336">
                <a:moveTo>
                  <a:pt x="f0" y="f3"/>
                </a:moveTo>
                <a:lnTo>
                  <a:pt x="f0" y="f4"/>
                </a:lnTo>
                <a:lnTo>
                  <a:pt x="f0" y="f5"/>
                </a:lnTo>
                <a:lnTo>
                  <a:pt x="f6" y="f7"/>
                </a:lnTo>
                <a:lnTo>
                  <a:pt x="f8" y="f0"/>
                </a:lnTo>
                <a:lnTo>
                  <a:pt x="f8" y="f9"/>
                </a:lnTo>
                <a:lnTo>
                  <a:pt x="f10" y="f9"/>
                </a:lnTo>
                <a:lnTo>
                  <a:pt x="f11" y="f6"/>
                </a:lnTo>
                <a:lnTo>
                  <a:pt x="f12" y="f8"/>
                </a:lnTo>
                <a:lnTo>
                  <a:pt x="f13" y="f8"/>
                </a:lnTo>
                <a:lnTo>
                  <a:pt x="f14" y="f8"/>
                </a:lnTo>
                <a:lnTo>
                  <a:pt x="f14" y="f8"/>
                </a:lnTo>
                <a:lnTo>
                  <a:pt x="f15" y="f16"/>
                </a:lnTo>
                <a:lnTo>
                  <a:pt x="f15" y="f16"/>
                </a:lnTo>
                <a:lnTo>
                  <a:pt x="f15" y="f17"/>
                </a:lnTo>
                <a:lnTo>
                  <a:pt x="f15" y="f18"/>
                </a:lnTo>
                <a:lnTo>
                  <a:pt x="f15" y="f19"/>
                </a:lnTo>
                <a:lnTo>
                  <a:pt x="f20" y="f21"/>
                </a:lnTo>
                <a:lnTo>
                  <a:pt x="f20" y="f21"/>
                </a:lnTo>
                <a:lnTo>
                  <a:pt x="f22" y="f23"/>
                </a:lnTo>
                <a:lnTo>
                  <a:pt x="f22" y="f24"/>
                </a:lnTo>
                <a:lnTo>
                  <a:pt x="f22" y="f25"/>
                </a:lnTo>
                <a:lnTo>
                  <a:pt x="f22" y="f26"/>
                </a:lnTo>
                <a:lnTo>
                  <a:pt x="f22" y="f27"/>
                </a:lnTo>
                <a:lnTo>
                  <a:pt x="f22" y="f27"/>
                </a:lnTo>
                <a:lnTo>
                  <a:pt x="f28" y="f29"/>
                </a:lnTo>
                <a:lnTo>
                  <a:pt x="f28" y="f29"/>
                </a:lnTo>
                <a:lnTo>
                  <a:pt x="f28" y="f30"/>
                </a:lnTo>
                <a:lnTo>
                  <a:pt x="f28" y="f11"/>
                </a:lnTo>
                <a:lnTo>
                  <a:pt x="f28" y="f11"/>
                </a:lnTo>
                <a:lnTo>
                  <a:pt x="f31" y="f5"/>
                </a:lnTo>
                <a:lnTo>
                  <a:pt x="f1" y="f4"/>
                </a:lnTo>
                <a:lnTo>
                  <a:pt x="f1" y="f4"/>
                </a:lnTo>
                <a:lnTo>
                  <a:pt x="f1" y="f32"/>
                </a:lnTo>
                <a:lnTo>
                  <a:pt x="f1" y="f2"/>
                </a:lnTo>
                <a:lnTo>
                  <a:pt x="f22" y="f2"/>
                </a:lnTo>
                <a:lnTo>
                  <a:pt x="f33" y="f32"/>
                </a:lnTo>
                <a:lnTo>
                  <a:pt x="f6" y="f3"/>
                </a:lnTo>
                <a:lnTo>
                  <a:pt x="f0" y="f3"/>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4" name="Freeform 43"/>
          <p:cNvSpPr/>
          <p:nvPr/>
        </p:nvSpPr>
        <p:spPr>
          <a:xfrm>
            <a:off x="5156041" y="1387439"/>
            <a:ext cx="1027439" cy="703440"/>
          </a:xfrm>
          <a:custGeom>
            <a:avLst/>
            <a:gdLst>
              <a:gd name="f0" fmla="val 360"/>
              <a:gd name="f1" fmla="val 0"/>
              <a:gd name="f2" fmla="val 561"/>
              <a:gd name="f3" fmla="val 384"/>
              <a:gd name="f4" fmla="val 400"/>
              <a:gd name="f5" fmla="val 312"/>
              <a:gd name="f6" fmla="val 432"/>
              <a:gd name="f7" fmla="val 336"/>
              <a:gd name="f8" fmla="val 440"/>
              <a:gd name="f9" fmla="val 344"/>
              <a:gd name="f10" fmla="val 448"/>
              <a:gd name="f11" fmla="val 456"/>
              <a:gd name="f12" fmla="val 328"/>
              <a:gd name="f13" fmla="val 497"/>
              <a:gd name="f14" fmla="val 505"/>
              <a:gd name="f15" fmla="val 513"/>
              <a:gd name="f16" fmla="val 521"/>
              <a:gd name="f17" fmla="val 529"/>
              <a:gd name="f18" fmla="val 545"/>
              <a:gd name="f19" fmla="val 553"/>
              <a:gd name="f20" fmla="val 376"/>
              <a:gd name="f21" fmla="val 296"/>
              <a:gd name="f22" fmla="val 288"/>
              <a:gd name="f23" fmla="val 280"/>
              <a:gd name="f24" fmla="val 272"/>
              <a:gd name="f25" fmla="val 264"/>
              <a:gd name="f26" fmla="val 80"/>
              <a:gd name="f27" fmla="val 537"/>
              <a:gd name="f28" fmla="val 64"/>
              <a:gd name="f29" fmla="val 56"/>
              <a:gd name="f30" fmla="val 48"/>
              <a:gd name="f31" fmla="val 40"/>
              <a:gd name="f32" fmla="val 24"/>
              <a:gd name="f33" fmla="val 16"/>
              <a:gd name="f34" fmla="val 320"/>
              <a:gd name="f35" fmla="val 96"/>
              <a:gd name="f36" fmla="val 8"/>
              <a:gd name="f37" fmla="val 208"/>
              <a:gd name="f38" fmla="val 304"/>
              <a:gd name="f39" fmla="val 352"/>
            </a:gdLst>
            <a:ahLst/>
            <a:cxnLst>
              <a:cxn ang="3cd4">
                <a:pos x="hc" y="t"/>
              </a:cxn>
              <a:cxn ang="0">
                <a:pos x="r" y="vc"/>
              </a:cxn>
              <a:cxn ang="cd4">
                <a:pos x="hc" y="b"/>
              </a:cxn>
              <a:cxn ang="cd2">
                <a:pos x="l" y="vc"/>
              </a:cxn>
            </a:cxnLst>
            <a:rect l="l" t="t" r="r" b="b"/>
            <a:pathLst>
              <a:path w="561" h="384">
                <a:moveTo>
                  <a:pt x="f4" y="f5"/>
                </a:moveTo>
                <a:lnTo>
                  <a:pt x="f6" y="f7"/>
                </a:lnTo>
                <a:lnTo>
                  <a:pt x="f8" y="f9"/>
                </a:lnTo>
                <a:lnTo>
                  <a:pt x="f8" y="f9"/>
                </a:lnTo>
                <a:lnTo>
                  <a:pt x="f10" y="f7"/>
                </a:lnTo>
                <a:lnTo>
                  <a:pt x="f11" y="f12"/>
                </a:lnTo>
                <a:lnTo>
                  <a:pt x="f11" y="f12"/>
                </a:lnTo>
                <a:lnTo>
                  <a:pt x="f13" y="f12"/>
                </a:lnTo>
                <a:lnTo>
                  <a:pt x="f13" y="f12"/>
                </a:lnTo>
                <a:lnTo>
                  <a:pt x="f14" y="f7"/>
                </a:lnTo>
                <a:lnTo>
                  <a:pt x="f14" y="f7"/>
                </a:lnTo>
                <a:lnTo>
                  <a:pt x="f15" y="f9"/>
                </a:lnTo>
                <a:lnTo>
                  <a:pt x="f16" y="f9"/>
                </a:lnTo>
                <a:lnTo>
                  <a:pt x="f17" y="f9"/>
                </a:lnTo>
                <a:lnTo>
                  <a:pt x="f18" y="f0"/>
                </a:lnTo>
                <a:lnTo>
                  <a:pt x="f19" y="f20"/>
                </a:lnTo>
                <a:lnTo>
                  <a:pt x="f19" y="f3"/>
                </a:lnTo>
                <a:lnTo>
                  <a:pt x="f2" y="f3"/>
                </a:lnTo>
                <a:lnTo>
                  <a:pt x="f2" y="f3"/>
                </a:lnTo>
                <a:lnTo>
                  <a:pt x="f2" y="f20"/>
                </a:lnTo>
                <a:lnTo>
                  <a:pt x="f2" y="f20"/>
                </a:lnTo>
                <a:lnTo>
                  <a:pt x="f19" y="f0"/>
                </a:lnTo>
                <a:lnTo>
                  <a:pt x="f18" y="f9"/>
                </a:lnTo>
                <a:lnTo>
                  <a:pt x="f18" y="f9"/>
                </a:lnTo>
                <a:lnTo>
                  <a:pt x="f18" y="f7"/>
                </a:lnTo>
                <a:lnTo>
                  <a:pt x="f2" y="f21"/>
                </a:lnTo>
                <a:lnTo>
                  <a:pt x="f2" y="f21"/>
                </a:lnTo>
                <a:lnTo>
                  <a:pt x="f18" y="f21"/>
                </a:lnTo>
                <a:lnTo>
                  <a:pt x="f18" y="f21"/>
                </a:lnTo>
                <a:lnTo>
                  <a:pt x="f18" y="f22"/>
                </a:lnTo>
                <a:lnTo>
                  <a:pt x="f19" y="f22"/>
                </a:lnTo>
                <a:lnTo>
                  <a:pt x="f19" y="f22"/>
                </a:lnTo>
                <a:lnTo>
                  <a:pt x="f19" y="f23"/>
                </a:lnTo>
                <a:lnTo>
                  <a:pt x="f18" y="f24"/>
                </a:lnTo>
                <a:lnTo>
                  <a:pt x="f18" y="f25"/>
                </a:lnTo>
                <a:lnTo>
                  <a:pt x="f18" y="f25"/>
                </a:lnTo>
                <a:lnTo>
                  <a:pt x="f2" y="f25"/>
                </a:lnTo>
                <a:lnTo>
                  <a:pt x="f2" y="f25"/>
                </a:lnTo>
                <a:lnTo>
                  <a:pt x="f2" y="f26"/>
                </a:lnTo>
                <a:lnTo>
                  <a:pt x="f2" y="f26"/>
                </a:lnTo>
                <a:lnTo>
                  <a:pt x="f19" y="f26"/>
                </a:lnTo>
                <a:lnTo>
                  <a:pt x="f27" y="f28"/>
                </a:lnTo>
                <a:lnTo>
                  <a:pt x="f17" y="f29"/>
                </a:lnTo>
                <a:lnTo>
                  <a:pt x="f17" y="f30"/>
                </a:lnTo>
                <a:lnTo>
                  <a:pt x="f27" y="f30"/>
                </a:lnTo>
                <a:lnTo>
                  <a:pt x="f27" y="f31"/>
                </a:lnTo>
                <a:lnTo>
                  <a:pt x="f19" y="f32"/>
                </a:lnTo>
                <a:lnTo>
                  <a:pt x="f19" y="f32"/>
                </a:lnTo>
                <a:lnTo>
                  <a:pt x="f18" y="f32"/>
                </a:lnTo>
                <a:lnTo>
                  <a:pt x="f19" y="f33"/>
                </a:lnTo>
                <a:lnTo>
                  <a:pt x="f19" y="f32"/>
                </a:lnTo>
                <a:lnTo>
                  <a:pt x="f17" y="f32"/>
                </a:lnTo>
                <a:lnTo>
                  <a:pt x="f34" y="f33"/>
                </a:lnTo>
                <a:lnTo>
                  <a:pt x="f31" y="f1"/>
                </a:lnTo>
                <a:lnTo>
                  <a:pt x="f32" y="f1"/>
                </a:lnTo>
                <a:lnTo>
                  <a:pt x="f32" y="f1"/>
                </a:lnTo>
                <a:lnTo>
                  <a:pt x="f33" y="f35"/>
                </a:lnTo>
                <a:lnTo>
                  <a:pt x="f33" y="f35"/>
                </a:lnTo>
                <a:lnTo>
                  <a:pt x="f1" y="f21"/>
                </a:lnTo>
                <a:lnTo>
                  <a:pt x="f1" y="f21"/>
                </a:lnTo>
                <a:lnTo>
                  <a:pt x="f36" y="f21"/>
                </a:lnTo>
                <a:lnTo>
                  <a:pt x="f37" y="f38"/>
                </a:lnTo>
                <a:lnTo>
                  <a:pt x="f39" y="f5"/>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5" name="Freeform 44"/>
          <p:cNvSpPr/>
          <p:nvPr/>
        </p:nvSpPr>
        <p:spPr>
          <a:xfrm>
            <a:off x="5113201" y="1928879"/>
            <a:ext cx="1216079" cy="601560"/>
          </a:xfrm>
          <a:custGeom>
            <a:avLst/>
            <a:gdLst>
              <a:gd name="f0" fmla="val 0"/>
              <a:gd name="f1" fmla="val 665"/>
              <a:gd name="f2" fmla="val 328"/>
              <a:gd name="f3" fmla="val 649"/>
              <a:gd name="f4" fmla="val 304"/>
              <a:gd name="f5" fmla="val 641"/>
              <a:gd name="f6" fmla="val 296"/>
              <a:gd name="f7" fmla="val 288"/>
              <a:gd name="f8" fmla="val 633"/>
              <a:gd name="f9" fmla="val 264"/>
              <a:gd name="f10" fmla="val 625"/>
              <a:gd name="f11" fmla="val 232"/>
              <a:gd name="f12" fmla="val 224"/>
              <a:gd name="f13" fmla="val 216"/>
              <a:gd name="f14" fmla="val 208"/>
              <a:gd name="f15" fmla="val 617"/>
              <a:gd name="f16" fmla="val 184"/>
              <a:gd name="f17" fmla="val 176"/>
              <a:gd name="f18" fmla="val 609"/>
              <a:gd name="f19" fmla="val 160"/>
              <a:gd name="f20" fmla="val 128"/>
              <a:gd name="f21" fmla="val 593"/>
              <a:gd name="f22" fmla="val 120"/>
              <a:gd name="f23" fmla="val 585"/>
              <a:gd name="f24" fmla="val 112"/>
              <a:gd name="f25" fmla="val 104"/>
              <a:gd name="f26" fmla="val 96"/>
              <a:gd name="f27" fmla="val 88"/>
              <a:gd name="f28" fmla="val 569"/>
              <a:gd name="f29" fmla="val 72"/>
              <a:gd name="f30" fmla="val 64"/>
              <a:gd name="f31" fmla="val 553"/>
              <a:gd name="f32" fmla="val 48"/>
              <a:gd name="f33" fmla="val 545"/>
              <a:gd name="f34" fmla="val 537"/>
              <a:gd name="f35" fmla="val 529"/>
              <a:gd name="f36" fmla="val 40"/>
              <a:gd name="f37" fmla="val 521"/>
              <a:gd name="f38" fmla="val 32"/>
              <a:gd name="f39" fmla="val 480"/>
              <a:gd name="f40" fmla="val 472"/>
              <a:gd name="f41" fmla="val 464"/>
              <a:gd name="f42" fmla="val 456"/>
              <a:gd name="f43" fmla="val 424"/>
              <a:gd name="f44" fmla="val 16"/>
              <a:gd name="f45" fmla="val 303"/>
              <a:gd name="f46" fmla="val 12"/>
              <a:gd name="f47" fmla="val 55"/>
              <a:gd name="f48" fmla="val 24"/>
              <a:gd name="f49" fmla="val 200"/>
              <a:gd name="f50" fmla="val 152"/>
              <a:gd name="f51" fmla="val 312"/>
              <a:gd name="f52" fmla="val 320"/>
            </a:gdLst>
            <a:ahLst/>
            <a:cxnLst>
              <a:cxn ang="3cd4">
                <a:pos x="hc" y="t"/>
              </a:cxn>
              <a:cxn ang="0">
                <a:pos x="r" y="vc"/>
              </a:cxn>
              <a:cxn ang="cd4">
                <a:pos x="hc" y="b"/>
              </a:cxn>
              <a:cxn ang="cd2">
                <a:pos x="l" y="vc"/>
              </a:cxn>
            </a:cxnLst>
            <a:rect l="l" t="t" r="r" b="b"/>
            <a:pathLst>
              <a:path w="665" h="328">
                <a:moveTo>
                  <a:pt x="f1" y="f2"/>
                </a:moveTo>
                <a:lnTo>
                  <a:pt x="f3" y="f4"/>
                </a:lnTo>
                <a:lnTo>
                  <a:pt x="f3" y="f4"/>
                </a:lnTo>
                <a:lnTo>
                  <a:pt x="f5" y="f6"/>
                </a:lnTo>
                <a:lnTo>
                  <a:pt x="f5" y="f6"/>
                </a:lnTo>
                <a:lnTo>
                  <a:pt x="f5" y="f7"/>
                </a:lnTo>
                <a:lnTo>
                  <a:pt x="f8" y="f9"/>
                </a:lnTo>
                <a:lnTo>
                  <a:pt x="f10" y="f9"/>
                </a:lnTo>
                <a:lnTo>
                  <a:pt x="f10" y="f11"/>
                </a:lnTo>
                <a:lnTo>
                  <a:pt x="f10" y="f12"/>
                </a:lnTo>
                <a:lnTo>
                  <a:pt x="f10" y="f13"/>
                </a:lnTo>
                <a:lnTo>
                  <a:pt x="f10" y="f13"/>
                </a:lnTo>
                <a:lnTo>
                  <a:pt x="f10" y="f14"/>
                </a:lnTo>
                <a:lnTo>
                  <a:pt x="f10" y="f14"/>
                </a:lnTo>
                <a:lnTo>
                  <a:pt x="f15" y="f16"/>
                </a:lnTo>
                <a:lnTo>
                  <a:pt x="f15" y="f17"/>
                </a:lnTo>
                <a:lnTo>
                  <a:pt x="f18" y="f17"/>
                </a:lnTo>
                <a:lnTo>
                  <a:pt x="f18" y="f19"/>
                </a:lnTo>
                <a:lnTo>
                  <a:pt x="f18" y="f20"/>
                </a:lnTo>
                <a:lnTo>
                  <a:pt x="f21" y="f22"/>
                </a:lnTo>
                <a:lnTo>
                  <a:pt x="f23" y="f24"/>
                </a:lnTo>
                <a:lnTo>
                  <a:pt x="f23" y="f25"/>
                </a:lnTo>
                <a:lnTo>
                  <a:pt x="f23" y="f25"/>
                </a:lnTo>
                <a:lnTo>
                  <a:pt x="f23" y="f26"/>
                </a:lnTo>
                <a:lnTo>
                  <a:pt x="f23" y="f27"/>
                </a:lnTo>
                <a:lnTo>
                  <a:pt x="f23" y="f27"/>
                </a:lnTo>
                <a:lnTo>
                  <a:pt x="f23" y="f27"/>
                </a:lnTo>
                <a:lnTo>
                  <a:pt x="f28" y="f29"/>
                </a:lnTo>
                <a:lnTo>
                  <a:pt x="f28" y="f30"/>
                </a:lnTo>
                <a:lnTo>
                  <a:pt x="f31" y="f32"/>
                </a:lnTo>
                <a:lnTo>
                  <a:pt x="f33" y="f32"/>
                </a:lnTo>
                <a:lnTo>
                  <a:pt x="f34" y="f32"/>
                </a:lnTo>
                <a:lnTo>
                  <a:pt x="f35" y="f36"/>
                </a:lnTo>
                <a:lnTo>
                  <a:pt x="f35" y="f36"/>
                </a:lnTo>
                <a:lnTo>
                  <a:pt x="f37" y="f38"/>
                </a:lnTo>
                <a:lnTo>
                  <a:pt x="f37" y="f38"/>
                </a:lnTo>
                <a:lnTo>
                  <a:pt x="f39" y="f38"/>
                </a:lnTo>
                <a:lnTo>
                  <a:pt x="f39" y="f38"/>
                </a:lnTo>
                <a:lnTo>
                  <a:pt x="f40" y="f36"/>
                </a:lnTo>
                <a:lnTo>
                  <a:pt x="f41" y="f32"/>
                </a:lnTo>
                <a:lnTo>
                  <a:pt x="f41" y="f32"/>
                </a:lnTo>
                <a:lnTo>
                  <a:pt x="f42" y="f36"/>
                </a:lnTo>
                <a:lnTo>
                  <a:pt x="f43" y="f44"/>
                </a:lnTo>
                <a:lnTo>
                  <a:pt x="f43" y="f44"/>
                </a:lnTo>
                <a:lnTo>
                  <a:pt x="f45" y="f46"/>
                </a:lnTo>
                <a:lnTo>
                  <a:pt x="f47" y="f0"/>
                </a:lnTo>
                <a:lnTo>
                  <a:pt x="f48" y="f0"/>
                </a:lnTo>
                <a:lnTo>
                  <a:pt x="f48" y="f0"/>
                </a:lnTo>
                <a:lnTo>
                  <a:pt x="f0" y="f49"/>
                </a:lnTo>
                <a:lnTo>
                  <a:pt x="f0" y="f49"/>
                </a:lnTo>
                <a:lnTo>
                  <a:pt x="f19" y="f13"/>
                </a:lnTo>
                <a:lnTo>
                  <a:pt x="f19" y="f13"/>
                </a:lnTo>
                <a:lnTo>
                  <a:pt x="f50" y="f51"/>
                </a:lnTo>
                <a:lnTo>
                  <a:pt x="f50" y="f51"/>
                </a:lnTo>
                <a:lnTo>
                  <a:pt x="f16" y="f52"/>
                </a:lnTo>
                <a:lnTo>
                  <a:pt x="f43" y="f2"/>
                </a:lnTo>
                <a:lnTo>
                  <a:pt x="f3" y="f2"/>
                </a:lnTo>
                <a:lnTo>
                  <a:pt x="f1" y="f2"/>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6" name="Freeform 45"/>
          <p:cNvSpPr/>
          <p:nvPr/>
        </p:nvSpPr>
        <p:spPr>
          <a:xfrm>
            <a:off x="5346841" y="2500200"/>
            <a:ext cx="1085759" cy="586080"/>
          </a:xfrm>
          <a:custGeom>
            <a:avLst/>
            <a:gdLst>
              <a:gd name="f0" fmla="val 0"/>
              <a:gd name="f1" fmla="val 593"/>
              <a:gd name="f2" fmla="val 320"/>
              <a:gd name="f3" fmla="val 312"/>
              <a:gd name="f4" fmla="val 24"/>
              <a:gd name="f5" fmla="val 56"/>
              <a:gd name="f6" fmla="val 8"/>
              <a:gd name="f7" fmla="val 296"/>
              <a:gd name="f8" fmla="val 16"/>
              <a:gd name="f9" fmla="val 521"/>
              <a:gd name="f10" fmla="val 537"/>
              <a:gd name="f11" fmla="val 529"/>
              <a:gd name="f12" fmla="val 545"/>
              <a:gd name="f13" fmla="val 553"/>
              <a:gd name="f14" fmla="val 32"/>
              <a:gd name="f15" fmla="val 561"/>
              <a:gd name="f16" fmla="val 569"/>
              <a:gd name="f17" fmla="val 40"/>
              <a:gd name="f18" fmla="val 48"/>
              <a:gd name="f19" fmla="val 64"/>
              <a:gd name="f20" fmla="val 72"/>
              <a:gd name="f21" fmla="val 80"/>
              <a:gd name="f22" fmla="val 88"/>
              <a:gd name="f23" fmla="val 577"/>
              <a:gd name="f24" fmla="val 104"/>
              <a:gd name="f25" fmla="val 369"/>
            </a:gdLst>
            <a:ahLst/>
            <a:cxnLst>
              <a:cxn ang="3cd4">
                <a:pos x="hc" y="t"/>
              </a:cxn>
              <a:cxn ang="0">
                <a:pos x="r" y="vc"/>
              </a:cxn>
              <a:cxn ang="cd4">
                <a:pos x="hc" y="b"/>
              </a:cxn>
              <a:cxn ang="cd2">
                <a:pos x="l" y="vc"/>
              </a:cxn>
            </a:cxnLst>
            <a:rect l="l" t="t" r="r" b="b"/>
            <a:pathLst>
              <a:path w="593" h="320">
                <a:moveTo>
                  <a:pt x="f0" y="f3"/>
                </a:moveTo>
                <a:lnTo>
                  <a:pt x="f4" y="f0"/>
                </a:lnTo>
                <a:lnTo>
                  <a:pt x="f4" y="f0"/>
                </a:lnTo>
                <a:lnTo>
                  <a:pt x="f5" y="f6"/>
                </a:lnTo>
                <a:lnTo>
                  <a:pt x="f7" y="f8"/>
                </a:lnTo>
                <a:lnTo>
                  <a:pt x="f9" y="f8"/>
                </a:lnTo>
                <a:lnTo>
                  <a:pt x="f10" y="f8"/>
                </a:lnTo>
                <a:lnTo>
                  <a:pt x="f11" y="f8"/>
                </a:lnTo>
                <a:lnTo>
                  <a:pt x="f12" y="f4"/>
                </a:lnTo>
                <a:lnTo>
                  <a:pt x="f13" y="f14"/>
                </a:lnTo>
                <a:lnTo>
                  <a:pt x="f13" y="f14"/>
                </a:lnTo>
                <a:lnTo>
                  <a:pt x="f15" y="f4"/>
                </a:lnTo>
                <a:lnTo>
                  <a:pt x="f15" y="f14"/>
                </a:lnTo>
                <a:lnTo>
                  <a:pt x="f16" y="f14"/>
                </a:lnTo>
                <a:lnTo>
                  <a:pt x="f16" y="f17"/>
                </a:lnTo>
                <a:lnTo>
                  <a:pt x="f16" y="f18"/>
                </a:lnTo>
                <a:lnTo>
                  <a:pt x="f13" y="f5"/>
                </a:lnTo>
                <a:lnTo>
                  <a:pt x="f13" y="f5"/>
                </a:lnTo>
                <a:lnTo>
                  <a:pt x="f13" y="f19"/>
                </a:lnTo>
                <a:lnTo>
                  <a:pt x="f13" y="f19"/>
                </a:lnTo>
                <a:lnTo>
                  <a:pt x="f16" y="f20"/>
                </a:lnTo>
                <a:lnTo>
                  <a:pt x="f16" y="f21"/>
                </a:lnTo>
                <a:lnTo>
                  <a:pt x="f16" y="f22"/>
                </a:lnTo>
                <a:lnTo>
                  <a:pt x="f16" y="f22"/>
                </a:lnTo>
                <a:lnTo>
                  <a:pt x="f23" y="f24"/>
                </a:lnTo>
                <a:lnTo>
                  <a:pt x="f23" y="f24"/>
                </a:lnTo>
                <a:lnTo>
                  <a:pt x="f1" y="f24"/>
                </a:lnTo>
                <a:lnTo>
                  <a:pt x="f1" y="f24"/>
                </a:lnTo>
                <a:lnTo>
                  <a:pt x="f1" y="f2"/>
                </a:lnTo>
                <a:lnTo>
                  <a:pt x="f1" y="f2"/>
                </a:lnTo>
                <a:lnTo>
                  <a:pt x="f11" y="f2"/>
                </a:lnTo>
                <a:lnTo>
                  <a:pt x="f25" y="f2"/>
                </a:lnTo>
                <a:lnTo>
                  <a:pt x="f5" y="f3"/>
                </a:lnTo>
                <a:lnTo>
                  <a:pt x="f0" y="f3"/>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7" name="Freeform 46"/>
          <p:cNvSpPr/>
          <p:nvPr/>
        </p:nvSpPr>
        <p:spPr>
          <a:xfrm>
            <a:off x="5200679" y="3057480"/>
            <a:ext cx="1276200" cy="658800"/>
          </a:xfrm>
          <a:custGeom>
            <a:avLst/>
            <a:gdLst>
              <a:gd name="f0" fmla="val 360"/>
              <a:gd name="f1" fmla="val 0"/>
              <a:gd name="f2" fmla="val 697"/>
              <a:gd name="f3" fmla="val 240"/>
              <a:gd name="f4" fmla="val 264"/>
              <a:gd name="f5" fmla="val 248"/>
              <a:gd name="f6" fmla="val 280"/>
              <a:gd name="f7" fmla="val 272"/>
              <a:gd name="f8" fmla="val 288"/>
              <a:gd name="f9" fmla="val 296"/>
              <a:gd name="f10" fmla="val 312"/>
              <a:gd name="f11" fmla="val 304"/>
              <a:gd name="f12" fmla="val 328"/>
              <a:gd name="f13" fmla="val 336"/>
              <a:gd name="f14" fmla="val 344"/>
              <a:gd name="f15" fmla="val 368"/>
              <a:gd name="f16" fmla="val 320"/>
              <a:gd name="f17" fmla="val 376"/>
              <a:gd name="f18" fmla="val 384"/>
              <a:gd name="f19" fmla="val 392"/>
              <a:gd name="f20" fmla="val 408"/>
              <a:gd name="f21" fmla="val 416"/>
              <a:gd name="f22" fmla="val 424"/>
              <a:gd name="f23" fmla="val 432"/>
              <a:gd name="f24" fmla="val 441"/>
              <a:gd name="f25" fmla="val 449"/>
              <a:gd name="f26" fmla="val 457"/>
              <a:gd name="f27" fmla="val 465"/>
              <a:gd name="f28" fmla="val 473"/>
              <a:gd name="f29" fmla="val 352"/>
              <a:gd name="f30" fmla="val 481"/>
              <a:gd name="f31" fmla="val 489"/>
              <a:gd name="f32" fmla="val 505"/>
              <a:gd name="f33" fmla="val 513"/>
              <a:gd name="f34" fmla="val 537"/>
              <a:gd name="f35" fmla="val 545"/>
              <a:gd name="f36" fmla="val 561"/>
              <a:gd name="f37" fmla="val 577"/>
              <a:gd name="f38" fmla="val 585"/>
              <a:gd name="f39" fmla="val 593"/>
              <a:gd name="f40" fmla="val 609"/>
              <a:gd name="f41" fmla="val 617"/>
              <a:gd name="f42" fmla="val 625"/>
              <a:gd name="f43" fmla="val 641"/>
              <a:gd name="f44" fmla="val 665"/>
              <a:gd name="f45" fmla="val 681"/>
              <a:gd name="f46" fmla="val 689"/>
              <a:gd name="f47" fmla="val 184"/>
              <a:gd name="f48" fmla="val 72"/>
              <a:gd name="f49" fmla="val 673"/>
              <a:gd name="f50" fmla="val 16"/>
              <a:gd name="f51" fmla="val 136"/>
              <a:gd name="f52" fmla="val 8"/>
              <a:gd name="f53" fmla="val 80"/>
              <a:gd name="f54" fmla="val 48"/>
              <a:gd name="f55" fmla="val 64"/>
            </a:gdLst>
            <a:ahLst/>
            <a:cxnLst>
              <a:cxn ang="3cd4">
                <a:pos x="hc" y="t"/>
              </a:cxn>
              <a:cxn ang="0">
                <a:pos x="r" y="vc"/>
              </a:cxn>
              <a:cxn ang="cd4">
                <a:pos x="hc" y="b"/>
              </a:cxn>
              <a:cxn ang="cd2">
                <a:pos x="l" y="vc"/>
              </a:cxn>
            </a:cxnLst>
            <a:rect l="l" t="t" r="r" b="b"/>
            <a:pathLst>
              <a:path w="697" h="360">
                <a:moveTo>
                  <a:pt x="f3" y="f4"/>
                </a:moveTo>
                <a:lnTo>
                  <a:pt x="f3" y="f4"/>
                </a:lnTo>
                <a:lnTo>
                  <a:pt x="f5" y="f4"/>
                </a:lnTo>
                <a:lnTo>
                  <a:pt x="f5" y="f4"/>
                </a:lnTo>
                <a:lnTo>
                  <a:pt x="f4" y="f6"/>
                </a:lnTo>
                <a:lnTo>
                  <a:pt x="f4" y="f6"/>
                </a:lnTo>
                <a:lnTo>
                  <a:pt x="f7" y="f6"/>
                </a:lnTo>
                <a:lnTo>
                  <a:pt x="f7" y="f6"/>
                </a:lnTo>
                <a:lnTo>
                  <a:pt x="f8" y="f6"/>
                </a:lnTo>
                <a:lnTo>
                  <a:pt x="f8" y="f6"/>
                </a:lnTo>
                <a:lnTo>
                  <a:pt x="f9" y="f7"/>
                </a:lnTo>
                <a:lnTo>
                  <a:pt x="f9" y="f7"/>
                </a:lnTo>
                <a:lnTo>
                  <a:pt x="f10" y="f11"/>
                </a:lnTo>
                <a:lnTo>
                  <a:pt x="f10" y="f11"/>
                </a:lnTo>
                <a:lnTo>
                  <a:pt x="f12" y="f11"/>
                </a:lnTo>
                <a:lnTo>
                  <a:pt x="f12" y="f11"/>
                </a:lnTo>
                <a:lnTo>
                  <a:pt x="f13" y="f10"/>
                </a:lnTo>
                <a:lnTo>
                  <a:pt x="f14" y="f10"/>
                </a:lnTo>
                <a:lnTo>
                  <a:pt x="f14" y="f11"/>
                </a:lnTo>
                <a:lnTo>
                  <a:pt x="f0" y="f11"/>
                </a:lnTo>
                <a:lnTo>
                  <a:pt x="f15" y="f10"/>
                </a:lnTo>
                <a:lnTo>
                  <a:pt x="f15" y="f16"/>
                </a:lnTo>
                <a:lnTo>
                  <a:pt x="f15" y="f16"/>
                </a:lnTo>
                <a:lnTo>
                  <a:pt x="f17" y="f10"/>
                </a:lnTo>
                <a:lnTo>
                  <a:pt x="f17" y="f10"/>
                </a:lnTo>
                <a:lnTo>
                  <a:pt x="f18" y="f10"/>
                </a:lnTo>
                <a:lnTo>
                  <a:pt x="f18" y="f10"/>
                </a:lnTo>
                <a:lnTo>
                  <a:pt x="f19" y="f11"/>
                </a:lnTo>
                <a:lnTo>
                  <a:pt x="f19" y="f11"/>
                </a:lnTo>
                <a:lnTo>
                  <a:pt x="f19" y="f16"/>
                </a:lnTo>
                <a:lnTo>
                  <a:pt x="f19" y="f16"/>
                </a:lnTo>
                <a:lnTo>
                  <a:pt x="f20" y="f16"/>
                </a:lnTo>
                <a:lnTo>
                  <a:pt x="f20" y="f16"/>
                </a:lnTo>
                <a:lnTo>
                  <a:pt x="f20" y="f12"/>
                </a:lnTo>
                <a:lnTo>
                  <a:pt x="f20" y="f12"/>
                </a:lnTo>
                <a:lnTo>
                  <a:pt x="f21" y="f13"/>
                </a:lnTo>
                <a:lnTo>
                  <a:pt x="f21" y="f13"/>
                </a:lnTo>
                <a:lnTo>
                  <a:pt x="f22" y="f12"/>
                </a:lnTo>
                <a:lnTo>
                  <a:pt x="f22" y="f12"/>
                </a:lnTo>
                <a:lnTo>
                  <a:pt x="f23" y="f12"/>
                </a:lnTo>
                <a:lnTo>
                  <a:pt x="f23" y="f12"/>
                </a:lnTo>
                <a:lnTo>
                  <a:pt x="f24" y="f13"/>
                </a:lnTo>
                <a:lnTo>
                  <a:pt x="f25" y="f13"/>
                </a:lnTo>
                <a:lnTo>
                  <a:pt x="f25" y="f13"/>
                </a:lnTo>
                <a:lnTo>
                  <a:pt x="f25" y="f14"/>
                </a:lnTo>
                <a:lnTo>
                  <a:pt x="f26" y="f14"/>
                </a:lnTo>
                <a:lnTo>
                  <a:pt x="f27" y="f13"/>
                </a:lnTo>
                <a:lnTo>
                  <a:pt x="f27" y="f12"/>
                </a:lnTo>
                <a:lnTo>
                  <a:pt x="f27" y="f13"/>
                </a:lnTo>
                <a:lnTo>
                  <a:pt x="f28" y="f29"/>
                </a:lnTo>
                <a:lnTo>
                  <a:pt x="f28" y="f29"/>
                </a:lnTo>
                <a:lnTo>
                  <a:pt x="f28" y="f29"/>
                </a:lnTo>
                <a:lnTo>
                  <a:pt x="f30" y="f14"/>
                </a:lnTo>
                <a:lnTo>
                  <a:pt x="f30" y="f14"/>
                </a:lnTo>
                <a:lnTo>
                  <a:pt x="f31" y="f12"/>
                </a:lnTo>
                <a:lnTo>
                  <a:pt x="f31" y="f12"/>
                </a:lnTo>
                <a:lnTo>
                  <a:pt x="f32" y="f13"/>
                </a:lnTo>
                <a:lnTo>
                  <a:pt x="f32" y="f13"/>
                </a:lnTo>
                <a:lnTo>
                  <a:pt x="f33" y="f13"/>
                </a:lnTo>
                <a:lnTo>
                  <a:pt x="f33" y="f13"/>
                </a:lnTo>
                <a:lnTo>
                  <a:pt x="f33" y="f13"/>
                </a:lnTo>
                <a:lnTo>
                  <a:pt x="f33" y="f14"/>
                </a:lnTo>
                <a:lnTo>
                  <a:pt x="f34" y="f29"/>
                </a:lnTo>
                <a:lnTo>
                  <a:pt x="f35" y="f0"/>
                </a:lnTo>
                <a:lnTo>
                  <a:pt x="f36" y="f13"/>
                </a:lnTo>
                <a:lnTo>
                  <a:pt x="f37" y="f13"/>
                </a:lnTo>
                <a:lnTo>
                  <a:pt x="f37" y="f14"/>
                </a:lnTo>
                <a:lnTo>
                  <a:pt x="f38" y="f14"/>
                </a:lnTo>
                <a:lnTo>
                  <a:pt x="f38" y="f14"/>
                </a:lnTo>
                <a:lnTo>
                  <a:pt x="f39" y="f13"/>
                </a:lnTo>
                <a:lnTo>
                  <a:pt x="f39" y="f12"/>
                </a:lnTo>
                <a:lnTo>
                  <a:pt x="f39" y="f12"/>
                </a:lnTo>
                <a:lnTo>
                  <a:pt x="f39" y="f12"/>
                </a:lnTo>
                <a:lnTo>
                  <a:pt x="f39" y="f12"/>
                </a:lnTo>
                <a:lnTo>
                  <a:pt x="f39" y="f12"/>
                </a:lnTo>
                <a:lnTo>
                  <a:pt x="f40" y="f14"/>
                </a:lnTo>
                <a:lnTo>
                  <a:pt x="f41" y="f14"/>
                </a:lnTo>
                <a:lnTo>
                  <a:pt x="f41" y="f14"/>
                </a:lnTo>
                <a:lnTo>
                  <a:pt x="f42" y="f12"/>
                </a:lnTo>
                <a:lnTo>
                  <a:pt x="f43" y="f12"/>
                </a:lnTo>
                <a:lnTo>
                  <a:pt x="f43" y="f13"/>
                </a:lnTo>
                <a:lnTo>
                  <a:pt x="f43" y="f13"/>
                </a:lnTo>
                <a:lnTo>
                  <a:pt x="f44" y="f29"/>
                </a:lnTo>
                <a:lnTo>
                  <a:pt x="f44" y="f29"/>
                </a:lnTo>
                <a:lnTo>
                  <a:pt x="f45" y="f29"/>
                </a:lnTo>
                <a:lnTo>
                  <a:pt x="f46" y="f0"/>
                </a:lnTo>
                <a:lnTo>
                  <a:pt x="f46" y="f0"/>
                </a:lnTo>
                <a:lnTo>
                  <a:pt x="f2" y="f47"/>
                </a:lnTo>
                <a:lnTo>
                  <a:pt x="f2" y="f47"/>
                </a:lnTo>
                <a:lnTo>
                  <a:pt x="f45" y="f48"/>
                </a:lnTo>
                <a:lnTo>
                  <a:pt x="f49" y="f50"/>
                </a:lnTo>
                <a:lnTo>
                  <a:pt x="f49" y="f50"/>
                </a:lnTo>
                <a:lnTo>
                  <a:pt x="f40" y="f50"/>
                </a:lnTo>
                <a:lnTo>
                  <a:pt x="f25" y="f50"/>
                </a:lnTo>
                <a:lnTo>
                  <a:pt x="f51" y="f52"/>
                </a:lnTo>
                <a:lnTo>
                  <a:pt x="f53" y="f52"/>
                </a:lnTo>
                <a:lnTo>
                  <a:pt x="f52" y="f1"/>
                </a:lnTo>
                <a:lnTo>
                  <a:pt x="f52" y="f1"/>
                </a:lnTo>
                <a:lnTo>
                  <a:pt x="f1" y="f54"/>
                </a:lnTo>
                <a:lnTo>
                  <a:pt x="f1" y="f54"/>
                </a:lnTo>
                <a:lnTo>
                  <a:pt x="f5" y="f55"/>
                </a:lnTo>
                <a:lnTo>
                  <a:pt x="f5" y="f55"/>
                </a:lnTo>
                <a:lnTo>
                  <a:pt x="f3" y="f4"/>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8" name="Freeform 47"/>
          <p:cNvSpPr/>
          <p:nvPr/>
        </p:nvSpPr>
        <p:spPr>
          <a:xfrm>
            <a:off x="4584721" y="3144960"/>
            <a:ext cx="2038319" cy="2020679"/>
          </a:xfrm>
          <a:custGeom>
            <a:avLst/>
            <a:gdLst>
              <a:gd name="f0" fmla="val 360"/>
              <a:gd name="f1" fmla="val 0"/>
              <a:gd name="f2" fmla="val 1113"/>
              <a:gd name="f3" fmla="val 1104"/>
              <a:gd name="f4" fmla="val 448"/>
              <a:gd name="f5" fmla="val 432"/>
              <a:gd name="f6" fmla="val 304"/>
              <a:gd name="f7" fmla="val 464"/>
              <a:gd name="f8" fmla="val 336"/>
              <a:gd name="f9" fmla="val 584"/>
              <a:gd name="f10" fmla="val 16"/>
              <a:gd name="f11" fmla="val 576"/>
              <a:gd name="f12" fmla="val 216"/>
              <a:gd name="f13" fmla="val 600"/>
              <a:gd name="f14" fmla="val 232"/>
              <a:gd name="f15" fmla="val 608"/>
              <a:gd name="f16" fmla="val 624"/>
              <a:gd name="f17" fmla="val 632"/>
              <a:gd name="f18" fmla="val 224"/>
              <a:gd name="f19" fmla="val 648"/>
              <a:gd name="f20" fmla="val 256"/>
              <a:gd name="f21" fmla="val 664"/>
              <a:gd name="f22" fmla="val 672"/>
              <a:gd name="f23" fmla="val 264"/>
              <a:gd name="f24" fmla="val 680"/>
              <a:gd name="f25" fmla="val 696"/>
              <a:gd name="f26" fmla="val 704"/>
              <a:gd name="f27" fmla="val 272"/>
              <a:gd name="f28" fmla="val 712"/>
              <a:gd name="f29" fmla="val 720"/>
              <a:gd name="f30" fmla="val 728"/>
              <a:gd name="f31" fmla="val 744"/>
              <a:gd name="f32" fmla="val 280"/>
              <a:gd name="f33" fmla="val 752"/>
              <a:gd name="f34" fmla="val 288"/>
              <a:gd name="f35" fmla="val 760"/>
              <a:gd name="f36" fmla="val 768"/>
              <a:gd name="f37" fmla="val 777"/>
              <a:gd name="f38" fmla="val 785"/>
              <a:gd name="f39" fmla="val 296"/>
              <a:gd name="f40" fmla="val 793"/>
              <a:gd name="f41" fmla="val 801"/>
              <a:gd name="f42" fmla="val 809"/>
              <a:gd name="f43" fmla="val 817"/>
              <a:gd name="f44" fmla="val 825"/>
              <a:gd name="f45" fmla="val 841"/>
              <a:gd name="f46" fmla="val 849"/>
              <a:gd name="f47" fmla="val 873"/>
              <a:gd name="f48" fmla="val 881"/>
              <a:gd name="f49" fmla="val 312"/>
              <a:gd name="f50" fmla="val 897"/>
              <a:gd name="f51" fmla="val 913"/>
              <a:gd name="f52" fmla="val 921"/>
              <a:gd name="f53" fmla="val 929"/>
              <a:gd name="f54" fmla="val 945"/>
              <a:gd name="f55" fmla="val 953"/>
              <a:gd name="f56" fmla="val 961"/>
              <a:gd name="f57" fmla="val 977"/>
              <a:gd name="f58" fmla="val 1001"/>
              <a:gd name="f59" fmla="val 1017"/>
              <a:gd name="f60" fmla="val 1025"/>
              <a:gd name="f61" fmla="val 1033"/>
              <a:gd name="f62" fmla="val 320"/>
              <a:gd name="f63" fmla="val 1057"/>
              <a:gd name="f64" fmla="val 1065"/>
              <a:gd name="f65" fmla="val 376"/>
              <a:gd name="f66" fmla="val 1073"/>
              <a:gd name="f67" fmla="val 472"/>
              <a:gd name="f68" fmla="val 1089"/>
              <a:gd name="f69" fmla="val 496"/>
              <a:gd name="f70" fmla="val 528"/>
              <a:gd name="f71" fmla="val 1097"/>
              <a:gd name="f72" fmla="val 536"/>
              <a:gd name="f73" fmla="val 1105"/>
              <a:gd name="f74" fmla="val 552"/>
              <a:gd name="f75" fmla="val 560"/>
              <a:gd name="f76" fmla="val 616"/>
              <a:gd name="f77" fmla="val 656"/>
              <a:gd name="f78" fmla="val 1081"/>
              <a:gd name="f79" fmla="val 1049"/>
              <a:gd name="f80" fmla="val 1009"/>
              <a:gd name="f81" fmla="val 736"/>
              <a:gd name="f82" fmla="val 993"/>
              <a:gd name="f83" fmla="val 985"/>
              <a:gd name="f84" fmla="val 969"/>
              <a:gd name="f85" fmla="val 784"/>
              <a:gd name="f86" fmla="val 792"/>
              <a:gd name="f87" fmla="val 937"/>
              <a:gd name="f88" fmla="val 816"/>
              <a:gd name="f89" fmla="val 905"/>
              <a:gd name="f90" fmla="val 832"/>
              <a:gd name="f91" fmla="val 889"/>
              <a:gd name="f92" fmla="val 840"/>
              <a:gd name="f93" fmla="val 848"/>
              <a:gd name="f94" fmla="val 808"/>
              <a:gd name="f95" fmla="val 824"/>
              <a:gd name="f96" fmla="val 865"/>
              <a:gd name="f97" fmla="val 857"/>
              <a:gd name="f98" fmla="val 856"/>
              <a:gd name="f99" fmla="val 833"/>
              <a:gd name="f100" fmla="val 864"/>
              <a:gd name="f101" fmla="val 872"/>
              <a:gd name="f102" fmla="val 880"/>
              <a:gd name="f103" fmla="val 888"/>
              <a:gd name="f104" fmla="val 904"/>
              <a:gd name="f105" fmla="val 912"/>
              <a:gd name="f106" fmla="val 920"/>
              <a:gd name="f107" fmla="val 952"/>
              <a:gd name="f108" fmla="val 960"/>
              <a:gd name="f109" fmla="val 944"/>
              <a:gd name="f110" fmla="val 968"/>
              <a:gd name="f111" fmla="val 976"/>
              <a:gd name="f112" fmla="val 1000"/>
              <a:gd name="f113" fmla="val 1008"/>
              <a:gd name="f114" fmla="val 1032"/>
              <a:gd name="f115" fmla="val 1056"/>
              <a:gd name="f116" fmla="val 1064"/>
              <a:gd name="f117" fmla="val 1080"/>
              <a:gd name="f118" fmla="val 1088"/>
              <a:gd name="f119" fmla="val 1096"/>
              <a:gd name="f120" fmla="val 1048"/>
              <a:gd name="f121" fmla="val 1016"/>
              <a:gd name="f122" fmla="val 984"/>
              <a:gd name="f123" fmla="val 592"/>
              <a:gd name="f124" fmla="val 544"/>
              <a:gd name="f125" fmla="val 776"/>
              <a:gd name="f126" fmla="val 488"/>
              <a:gd name="f127" fmla="val 480"/>
              <a:gd name="f128" fmla="val 456"/>
              <a:gd name="f129" fmla="val 400"/>
              <a:gd name="f130" fmla="val 368"/>
              <a:gd name="f131" fmla="val 688"/>
              <a:gd name="f132" fmla="val 352"/>
              <a:gd name="f133" fmla="val 344"/>
              <a:gd name="f134" fmla="val 328"/>
              <a:gd name="f135" fmla="val 208"/>
              <a:gd name="f136" fmla="val 192"/>
              <a:gd name="f137" fmla="val 176"/>
              <a:gd name="f138" fmla="val 160"/>
              <a:gd name="f139" fmla="val 152"/>
              <a:gd name="f140" fmla="val 640"/>
              <a:gd name="f141" fmla="val 144"/>
              <a:gd name="f142" fmla="val 136"/>
              <a:gd name="f143" fmla="val 128"/>
              <a:gd name="f144" fmla="val 96"/>
              <a:gd name="f145" fmla="val 88"/>
              <a:gd name="f146" fmla="val 80"/>
              <a:gd name="f147" fmla="val 72"/>
              <a:gd name="f148" fmla="val 48"/>
              <a:gd name="f149" fmla="val 32"/>
            </a:gdLst>
            <a:ahLst/>
            <a:cxnLst>
              <a:cxn ang="3cd4">
                <a:pos x="hc" y="t"/>
              </a:cxn>
              <a:cxn ang="0">
                <a:pos x="r" y="vc"/>
              </a:cxn>
              <a:cxn ang="cd4">
                <a:pos x="hc" y="b"/>
              </a:cxn>
              <a:cxn ang="cd2">
                <a:pos x="l" y="vc"/>
              </a:cxn>
            </a:cxnLst>
            <a:rect l="l" t="t" r="r" b="b"/>
            <a:pathLst>
              <a:path w="1113" h="1104">
                <a:moveTo>
                  <a:pt x="f1" y="f4"/>
                </a:moveTo>
                <a:lnTo>
                  <a:pt x="f1" y="f4"/>
                </a:lnTo>
                <a:lnTo>
                  <a:pt x="f1" y="f5"/>
                </a:lnTo>
                <a:lnTo>
                  <a:pt x="f1" y="f5"/>
                </a:lnTo>
                <a:lnTo>
                  <a:pt x="f6" y="f7"/>
                </a:lnTo>
                <a:lnTo>
                  <a:pt x="f6" y="f7"/>
                </a:lnTo>
                <a:lnTo>
                  <a:pt x="f8" y="f1"/>
                </a:lnTo>
                <a:lnTo>
                  <a:pt x="f8" y="f1"/>
                </a:lnTo>
                <a:lnTo>
                  <a:pt x="f9" y="f10"/>
                </a:lnTo>
                <a:lnTo>
                  <a:pt x="f9" y="f10"/>
                </a:lnTo>
                <a:lnTo>
                  <a:pt x="f11" y="f12"/>
                </a:lnTo>
                <a:lnTo>
                  <a:pt x="f11" y="f12"/>
                </a:lnTo>
                <a:lnTo>
                  <a:pt x="f9" y="f12"/>
                </a:lnTo>
                <a:lnTo>
                  <a:pt x="f9" y="f12"/>
                </a:lnTo>
                <a:lnTo>
                  <a:pt x="f13" y="f14"/>
                </a:lnTo>
                <a:lnTo>
                  <a:pt x="f13" y="f14"/>
                </a:lnTo>
                <a:lnTo>
                  <a:pt x="f15" y="f14"/>
                </a:lnTo>
                <a:lnTo>
                  <a:pt x="f15" y="f14"/>
                </a:lnTo>
                <a:lnTo>
                  <a:pt x="f16" y="f14"/>
                </a:lnTo>
                <a:lnTo>
                  <a:pt x="f16" y="f14"/>
                </a:lnTo>
                <a:lnTo>
                  <a:pt x="f17" y="f18"/>
                </a:lnTo>
                <a:lnTo>
                  <a:pt x="f17" y="f18"/>
                </a:lnTo>
                <a:lnTo>
                  <a:pt x="f19" y="f20"/>
                </a:lnTo>
                <a:lnTo>
                  <a:pt x="f19" y="f20"/>
                </a:lnTo>
                <a:lnTo>
                  <a:pt x="f21" y="f20"/>
                </a:lnTo>
                <a:lnTo>
                  <a:pt x="f21" y="f20"/>
                </a:lnTo>
                <a:lnTo>
                  <a:pt x="f22" y="f23"/>
                </a:lnTo>
                <a:lnTo>
                  <a:pt x="f24" y="f23"/>
                </a:lnTo>
                <a:lnTo>
                  <a:pt x="f24" y="f20"/>
                </a:lnTo>
                <a:lnTo>
                  <a:pt x="f25" y="f20"/>
                </a:lnTo>
                <a:lnTo>
                  <a:pt x="f26" y="f23"/>
                </a:lnTo>
                <a:lnTo>
                  <a:pt x="f26" y="f27"/>
                </a:lnTo>
                <a:lnTo>
                  <a:pt x="f26" y="f27"/>
                </a:lnTo>
                <a:lnTo>
                  <a:pt x="f28" y="f23"/>
                </a:lnTo>
                <a:lnTo>
                  <a:pt x="f28" y="f23"/>
                </a:lnTo>
                <a:lnTo>
                  <a:pt x="f29" y="f23"/>
                </a:lnTo>
                <a:lnTo>
                  <a:pt x="f29" y="f23"/>
                </a:lnTo>
                <a:lnTo>
                  <a:pt x="f30" y="f20"/>
                </a:lnTo>
                <a:lnTo>
                  <a:pt x="f30" y="f20"/>
                </a:lnTo>
                <a:lnTo>
                  <a:pt x="f30" y="f27"/>
                </a:lnTo>
                <a:lnTo>
                  <a:pt x="f30" y="f27"/>
                </a:lnTo>
                <a:lnTo>
                  <a:pt x="f31" y="f27"/>
                </a:lnTo>
                <a:lnTo>
                  <a:pt x="f31" y="f27"/>
                </a:lnTo>
                <a:lnTo>
                  <a:pt x="f31" y="f32"/>
                </a:lnTo>
                <a:lnTo>
                  <a:pt x="f31" y="f32"/>
                </a:lnTo>
                <a:lnTo>
                  <a:pt x="f33" y="f34"/>
                </a:lnTo>
                <a:lnTo>
                  <a:pt x="f33" y="f34"/>
                </a:lnTo>
                <a:lnTo>
                  <a:pt x="f35" y="f32"/>
                </a:lnTo>
                <a:lnTo>
                  <a:pt x="f35" y="f32"/>
                </a:lnTo>
                <a:lnTo>
                  <a:pt x="f36" y="f32"/>
                </a:lnTo>
                <a:lnTo>
                  <a:pt x="f36" y="f32"/>
                </a:lnTo>
                <a:lnTo>
                  <a:pt x="f37" y="f34"/>
                </a:lnTo>
                <a:lnTo>
                  <a:pt x="f38" y="f34"/>
                </a:lnTo>
                <a:lnTo>
                  <a:pt x="f38" y="f34"/>
                </a:lnTo>
                <a:lnTo>
                  <a:pt x="f38" y="f39"/>
                </a:lnTo>
                <a:lnTo>
                  <a:pt x="f40" y="f39"/>
                </a:lnTo>
                <a:lnTo>
                  <a:pt x="f41" y="f34"/>
                </a:lnTo>
                <a:lnTo>
                  <a:pt x="f41" y="f32"/>
                </a:lnTo>
                <a:lnTo>
                  <a:pt x="f41" y="f34"/>
                </a:lnTo>
                <a:lnTo>
                  <a:pt x="f42" y="f6"/>
                </a:lnTo>
                <a:lnTo>
                  <a:pt x="f42" y="f6"/>
                </a:lnTo>
                <a:lnTo>
                  <a:pt x="f42" y="f6"/>
                </a:lnTo>
                <a:lnTo>
                  <a:pt x="f43" y="f39"/>
                </a:lnTo>
                <a:lnTo>
                  <a:pt x="f43" y="f39"/>
                </a:lnTo>
                <a:lnTo>
                  <a:pt x="f44" y="f32"/>
                </a:lnTo>
                <a:lnTo>
                  <a:pt x="f44" y="f32"/>
                </a:lnTo>
                <a:lnTo>
                  <a:pt x="f45" y="f34"/>
                </a:lnTo>
                <a:lnTo>
                  <a:pt x="f45" y="f34"/>
                </a:lnTo>
                <a:lnTo>
                  <a:pt x="f46" y="f34"/>
                </a:lnTo>
                <a:lnTo>
                  <a:pt x="f46" y="f34"/>
                </a:lnTo>
                <a:lnTo>
                  <a:pt x="f46" y="f34"/>
                </a:lnTo>
                <a:lnTo>
                  <a:pt x="f46" y="f39"/>
                </a:lnTo>
                <a:lnTo>
                  <a:pt x="f47" y="f6"/>
                </a:lnTo>
                <a:lnTo>
                  <a:pt x="f48" y="f49"/>
                </a:lnTo>
                <a:lnTo>
                  <a:pt x="f50" y="f34"/>
                </a:lnTo>
                <a:lnTo>
                  <a:pt x="f51" y="f34"/>
                </a:lnTo>
                <a:lnTo>
                  <a:pt x="f51" y="f39"/>
                </a:lnTo>
                <a:lnTo>
                  <a:pt x="f52" y="f39"/>
                </a:lnTo>
                <a:lnTo>
                  <a:pt x="f52" y="f39"/>
                </a:lnTo>
                <a:lnTo>
                  <a:pt x="f53" y="f34"/>
                </a:lnTo>
                <a:lnTo>
                  <a:pt x="f53" y="f32"/>
                </a:lnTo>
                <a:lnTo>
                  <a:pt x="f53" y="f32"/>
                </a:lnTo>
                <a:lnTo>
                  <a:pt x="f53" y="f32"/>
                </a:lnTo>
                <a:lnTo>
                  <a:pt x="f53" y="f32"/>
                </a:lnTo>
                <a:lnTo>
                  <a:pt x="f53" y="f32"/>
                </a:lnTo>
                <a:lnTo>
                  <a:pt x="f54" y="f39"/>
                </a:lnTo>
                <a:lnTo>
                  <a:pt x="f55" y="f39"/>
                </a:lnTo>
                <a:lnTo>
                  <a:pt x="f55" y="f39"/>
                </a:lnTo>
                <a:lnTo>
                  <a:pt x="f56" y="f32"/>
                </a:lnTo>
                <a:lnTo>
                  <a:pt x="f57" y="f32"/>
                </a:lnTo>
                <a:lnTo>
                  <a:pt x="f57" y="f34"/>
                </a:lnTo>
                <a:lnTo>
                  <a:pt x="f57" y="f34"/>
                </a:lnTo>
                <a:lnTo>
                  <a:pt x="f58" y="f6"/>
                </a:lnTo>
                <a:lnTo>
                  <a:pt x="f58" y="f6"/>
                </a:lnTo>
                <a:lnTo>
                  <a:pt x="f59" y="f6"/>
                </a:lnTo>
                <a:lnTo>
                  <a:pt x="f60" y="f49"/>
                </a:lnTo>
                <a:lnTo>
                  <a:pt x="f60" y="f49"/>
                </a:lnTo>
                <a:lnTo>
                  <a:pt x="f61" y="f62"/>
                </a:lnTo>
                <a:lnTo>
                  <a:pt x="f61" y="f62"/>
                </a:lnTo>
                <a:lnTo>
                  <a:pt x="f63" y="f62"/>
                </a:lnTo>
                <a:lnTo>
                  <a:pt x="f64" y="f62"/>
                </a:lnTo>
                <a:lnTo>
                  <a:pt x="f64" y="f62"/>
                </a:lnTo>
                <a:lnTo>
                  <a:pt x="f64" y="f65"/>
                </a:lnTo>
                <a:lnTo>
                  <a:pt x="f66" y="f67"/>
                </a:lnTo>
                <a:lnTo>
                  <a:pt x="f66" y="f67"/>
                </a:lnTo>
                <a:lnTo>
                  <a:pt x="f68" y="f69"/>
                </a:lnTo>
                <a:lnTo>
                  <a:pt x="f68" y="f69"/>
                </a:lnTo>
                <a:lnTo>
                  <a:pt x="f68" y="f70"/>
                </a:lnTo>
                <a:lnTo>
                  <a:pt x="f68" y="f70"/>
                </a:lnTo>
                <a:lnTo>
                  <a:pt x="f71" y="f72"/>
                </a:lnTo>
                <a:lnTo>
                  <a:pt x="f71" y="f72"/>
                </a:lnTo>
                <a:lnTo>
                  <a:pt x="f73" y="f74"/>
                </a:lnTo>
                <a:lnTo>
                  <a:pt x="f73" y="f75"/>
                </a:lnTo>
                <a:lnTo>
                  <a:pt x="f2" y="f11"/>
                </a:lnTo>
                <a:lnTo>
                  <a:pt x="f2" y="f13"/>
                </a:lnTo>
                <a:lnTo>
                  <a:pt x="f71" y="f76"/>
                </a:lnTo>
                <a:lnTo>
                  <a:pt x="f71" y="f17"/>
                </a:lnTo>
                <a:lnTo>
                  <a:pt x="f71" y="f17"/>
                </a:lnTo>
                <a:lnTo>
                  <a:pt x="f73" y="f17"/>
                </a:lnTo>
                <a:lnTo>
                  <a:pt x="f71" y="f19"/>
                </a:lnTo>
                <a:lnTo>
                  <a:pt x="f71" y="f19"/>
                </a:lnTo>
                <a:lnTo>
                  <a:pt x="f73" y="f77"/>
                </a:lnTo>
                <a:lnTo>
                  <a:pt x="f73" y="f21"/>
                </a:lnTo>
                <a:lnTo>
                  <a:pt x="f73" y="f22"/>
                </a:lnTo>
                <a:lnTo>
                  <a:pt x="f71" y="f24"/>
                </a:lnTo>
                <a:lnTo>
                  <a:pt x="f71" y="f24"/>
                </a:lnTo>
                <a:lnTo>
                  <a:pt x="f68" y="f24"/>
                </a:lnTo>
                <a:lnTo>
                  <a:pt x="f68" y="f24"/>
                </a:lnTo>
                <a:lnTo>
                  <a:pt x="f78" y="f25"/>
                </a:lnTo>
                <a:lnTo>
                  <a:pt x="f78" y="f25"/>
                </a:lnTo>
                <a:lnTo>
                  <a:pt x="f68" y="f26"/>
                </a:lnTo>
                <a:lnTo>
                  <a:pt x="f68" y="f28"/>
                </a:lnTo>
                <a:lnTo>
                  <a:pt x="f68" y="f28"/>
                </a:lnTo>
                <a:lnTo>
                  <a:pt x="f78" y="f28"/>
                </a:lnTo>
                <a:lnTo>
                  <a:pt x="f78" y="f28"/>
                </a:lnTo>
                <a:lnTo>
                  <a:pt x="f79" y="f30"/>
                </a:lnTo>
                <a:lnTo>
                  <a:pt x="f80" y="f31"/>
                </a:lnTo>
                <a:lnTo>
                  <a:pt x="f80" y="f31"/>
                </a:lnTo>
                <a:lnTo>
                  <a:pt x="f59" y="f81"/>
                </a:lnTo>
                <a:lnTo>
                  <a:pt x="f59" y="f81"/>
                </a:lnTo>
                <a:lnTo>
                  <a:pt x="f61" y="f30"/>
                </a:lnTo>
                <a:lnTo>
                  <a:pt x="f61" y="f30"/>
                </a:lnTo>
                <a:lnTo>
                  <a:pt x="f61" y="f30"/>
                </a:lnTo>
                <a:lnTo>
                  <a:pt x="f61" y="f30"/>
                </a:lnTo>
                <a:lnTo>
                  <a:pt x="f61" y="f30"/>
                </a:lnTo>
                <a:lnTo>
                  <a:pt x="f60" y="f30"/>
                </a:lnTo>
                <a:lnTo>
                  <a:pt x="f60" y="f30"/>
                </a:lnTo>
                <a:lnTo>
                  <a:pt x="f59" y="f30"/>
                </a:lnTo>
                <a:lnTo>
                  <a:pt x="f59" y="f30"/>
                </a:lnTo>
                <a:lnTo>
                  <a:pt x="f80" y="f30"/>
                </a:lnTo>
                <a:lnTo>
                  <a:pt x="f80" y="f30"/>
                </a:lnTo>
                <a:lnTo>
                  <a:pt x="f80" y="f30"/>
                </a:lnTo>
                <a:lnTo>
                  <a:pt x="f59" y="f28"/>
                </a:lnTo>
                <a:lnTo>
                  <a:pt x="f59" y="f28"/>
                </a:lnTo>
                <a:lnTo>
                  <a:pt x="f59" y="f28"/>
                </a:lnTo>
                <a:lnTo>
                  <a:pt x="f59" y="f28"/>
                </a:lnTo>
                <a:lnTo>
                  <a:pt x="f59" y="f26"/>
                </a:lnTo>
                <a:lnTo>
                  <a:pt x="f80" y="f28"/>
                </a:lnTo>
                <a:lnTo>
                  <a:pt x="f58" y="f28"/>
                </a:lnTo>
                <a:lnTo>
                  <a:pt x="f58" y="f29"/>
                </a:lnTo>
                <a:lnTo>
                  <a:pt x="f58" y="f29"/>
                </a:lnTo>
                <a:lnTo>
                  <a:pt x="f82" y="f29"/>
                </a:lnTo>
                <a:lnTo>
                  <a:pt x="f82" y="f28"/>
                </a:lnTo>
                <a:lnTo>
                  <a:pt x="f83" y="f28"/>
                </a:lnTo>
                <a:lnTo>
                  <a:pt x="f83" y="f28"/>
                </a:lnTo>
                <a:lnTo>
                  <a:pt x="f83" y="f28"/>
                </a:lnTo>
                <a:lnTo>
                  <a:pt x="f82" y="f29"/>
                </a:lnTo>
                <a:lnTo>
                  <a:pt x="f82" y="f29"/>
                </a:lnTo>
                <a:lnTo>
                  <a:pt x="f83" y="f30"/>
                </a:lnTo>
                <a:lnTo>
                  <a:pt x="f83" y="f81"/>
                </a:lnTo>
                <a:lnTo>
                  <a:pt x="f58" y="f31"/>
                </a:lnTo>
                <a:lnTo>
                  <a:pt x="f58" y="f31"/>
                </a:lnTo>
                <a:lnTo>
                  <a:pt x="f58" y="f33"/>
                </a:lnTo>
                <a:lnTo>
                  <a:pt x="f83" y="f36"/>
                </a:lnTo>
                <a:lnTo>
                  <a:pt x="f83" y="f36"/>
                </a:lnTo>
                <a:lnTo>
                  <a:pt x="f57" y="f36"/>
                </a:lnTo>
                <a:lnTo>
                  <a:pt x="f57" y="f36"/>
                </a:lnTo>
                <a:lnTo>
                  <a:pt x="f84" y="f85"/>
                </a:lnTo>
                <a:lnTo>
                  <a:pt x="f84" y="f85"/>
                </a:lnTo>
                <a:lnTo>
                  <a:pt x="f57" y="f85"/>
                </a:lnTo>
                <a:lnTo>
                  <a:pt x="f57" y="f85"/>
                </a:lnTo>
                <a:lnTo>
                  <a:pt x="f84" y="f86"/>
                </a:lnTo>
                <a:lnTo>
                  <a:pt x="f87" y="f88"/>
                </a:lnTo>
                <a:lnTo>
                  <a:pt x="f52" y="f88"/>
                </a:lnTo>
                <a:lnTo>
                  <a:pt x="f89" y="f90"/>
                </a:lnTo>
                <a:lnTo>
                  <a:pt x="f91" y="f92"/>
                </a:lnTo>
                <a:lnTo>
                  <a:pt x="f48" y="f93"/>
                </a:lnTo>
                <a:lnTo>
                  <a:pt x="f47" y="f93"/>
                </a:lnTo>
                <a:lnTo>
                  <a:pt x="f48" y="f92"/>
                </a:lnTo>
                <a:lnTo>
                  <a:pt x="f91" y="f92"/>
                </a:lnTo>
                <a:lnTo>
                  <a:pt x="f50" y="f90"/>
                </a:lnTo>
                <a:lnTo>
                  <a:pt x="f53" y="f94"/>
                </a:lnTo>
                <a:lnTo>
                  <a:pt x="f53" y="f94"/>
                </a:lnTo>
                <a:lnTo>
                  <a:pt x="f53" y="f94"/>
                </a:lnTo>
                <a:lnTo>
                  <a:pt x="f91" y="f90"/>
                </a:lnTo>
                <a:lnTo>
                  <a:pt x="f91" y="f95"/>
                </a:lnTo>
                <a:lnTo>
                  <a:pt x="f91" y="f95"/>
                </a:lnTo>
                <a:lnTo>
                  <a:pt x="f91" y="f95"/>
                </a:lnTo>
                <a:lnTo>
                  <a:pt x="f91" y="f94"/>
                </a:lnTo>
                <a:lnTo>
                  <a:pt x="f91" y="f94"/>
                </a:lnTo>
                <a:lnTo>
                  <a:pt x="f48" y="f95"/>
                </a:lnTo>
                <a:lnTo>
                  <a:pt x="f47" y="f95"/>
                </a:lnTo>
                <a:lnTo>
                  <a:pt x="f47" y="f95"/>
                </a:lnTo>
                <a:lnTo>
                  <a:pt x="f47" y="f88"/>
                </a:lnTo>
                <a:lnTo>
                  <a:pt x="f47" y="f88"/>
                </a:lnTo>
                <a:lnTo>
                  <a:pt x="f47" y="f95"/>
                </a:lnTo>
                <a:lnTo>
                  <a:pt x="f47" y="f95"/>
                </a:lnTo>
                <a:lnTo>
                  <a:pt x="f96" y="f90"/>
                </a:lnTo>
                <a:lnTo>
                  <a:pt x="f96" y="f90"/>
                </a:lnTo>
                <a:lnTo>
                  <a:pt x="f96" y="f95"/>
                </a:lnTo>
                <a:lnTo>
                  <a:pt x="f97" y="f88"/>
                </a:lnTo>
                <a:lnTo>
                  <a:pt x="f46" y="f88"/>
                </a:lnTo>
                <a:lnTo>
                  <a:pt x="f46" y="f88"/>
                </a:lnTo>
                <a:lnTo>
                  <a:pt x="f97" y="f90"/>
                </a:lnTo>
                <a:lnTo>
                  <a:pt x="f97" y="f90"/>
                </a:lnTo>
                <a:lnTo>
                  <a:pt x="f96" y="f92"/>
                </a:lnTo>
                <a:lnTo>
                  <a:pt x="f47" y="f92"/>
                </a:lnTo>
                <a:lnTo>
                  <a:pt x="f96" y="f93"/>
                </a:lnTo>
                <a:lnTo>
                  <a:pt x="f96" y="f93"/>
                </a:lnTo>
                <a:lnTo>
                  <a:pt x="f97" y="f93"/>
                </a:lnTo>
                <a:lnTo>
                  <a:pt x="f46" y="f98"/>
                </a:lnTo>
                <a:lnTo>
                  <a:pt x="f46" y="f98"/>
                </a:lnTo>
                <a:lnTo>
                  <a:pt x="f45" y="f98"/>
                </a:lnTo>
                <a:lnTo>
                  <a:pt x="f45" y="f92"/>
                </a:lnTo>
                <a:lnTo>
                  <a:pt x="f45" y="f92"/>
                </a:lnTo>
                <a:lnTo>
                  <a:pt x="f99" y="f92"/>
                </a:lnTo>
                <a:lnTo>
                  <a:pt x="f44" y="f95"/>
                </a:lnTo>
                <a:lnTo>
                  <a:pt x="f44" y="f95"/>
                </a:lnTo>
                <a:lnTo>
                  <a:pt x="f99" y="f92"/>
                </a:lnTo>
                <a:lnTo>
                  <a:pt x="f99" y="f92"/>
                </a:lnTo>
                <a:lnTo>
                  <a:pt x="f45" y="f93"/>
                </a:lnTo>
                <a:lnTo>
                  <a:pt x="f45" y="f93"/>
                </a:lnTo>
                <a:lnTo>
                  <a:pt x="f99" y="f93"/>
                </a:lnTo>
                <a:lnTo>
                  <a:pt x="f99" y="f93"/>
                </a:lnTo>
                <a:lnTo>
                  <a:pt x="f99" y="f100"/>
                </a:lnTo>
                <a:lnTo>
                  <a:pt x="f99" y="f100"/>
                </a:lnTo>
                <a:lnTo>
                  <a:pt x="f44" y="f101"/>
                </a:lnTo>
                <a:lnTo>
                  <a:pt x="f44" y="f101"/>
                </a:lnTo>
                <a:lnTo>
                  <a:pt x="f44" y="f100"/>
                </a:lnTo>
                <a:lnTo>
                  <a:pt x="f44" y="f100"/>
                </a:lnTo>
                <a:lnTo>
                  <a:pt x="f43" y="f101"/>
                </a:lnTo>
                <a:lnTo>
                  <a:pt x="f43" y="f101"/>
                </a:lnTo>
                <a:lnTo>
                  <a:pt x="f43" y="f101"/>
                </a:lnTo>
                <a:lnTo>
                  <a:pt x="f43" y="f101"/>
                </a:lnTo>
                <a:lnTo>
                  <a:pt x="f41" y="f102"/>
                </a:lnTo>
                <a:lnTo>
                  <a:pt x="f41" y="f102"/>
                </a:lnTo>
                <a:lnTo>
                  <a:pt x="f41" y="f103"/>
                </a:lnTo>
                <a:lnTo>
                  <a:pt x="f41" y="f103"/>
                </a:lnTo>
                <a:lnTo>
                  <a:pt x="f42" y="f102"/>
                </a:lnTo>
                <a:lnTo>
                  <a:pt x="f42" y="f102"/>
                </a:lnTo>
                <a:lnTo>
                  <a:pt x="f43" y="f102"/>
                </a:lnTo>
                <a:lnTo>
                  <a:pt x="f43" y="f102"/>
                </a:lnTo>
                <a:lnTo>
                  <a:pt x="f43" y="f102"/>
                </a:lnTo>
                <a:lnTo>
                  <a:pt x="f42" y="f103"/>
                </a:lnTo>
                <a:lnTo>
                  <a:pt x="f41" y="f104"/>
                </a:lnTo>
                <a:lnTo>
                  <a:pt x="f41" y="f104"/>
                </a:lnTo>
                <a:lnTo>
                  <a:pt x="f41" y="f104"/>
                </a:lnTo>
                <a:lnTo>
                  <a:pt x="f41" y="f104"/>
                </a:lnTo>
                <a:lnTo>
                  <a:pt x="f41" y="f104"/>
                </a:lnTo>
                <a:lnTo>
                  <a:pt x="f36" y="f104"/>
                </a:lnTo>
                <a:lnTo>
                  <a:pt x="f36" y="f104"/>
                </a:lnTo>
                <a:lnTo>
                  <a:pt x="f37" y="f104"/>
                </a:lnTo>
                <a:lnTo>
                  <a:pt x="f37" y="f104"/>
                </a:lnTo>
                <a:lnTo>
                  <a:pt x="f38" y="f104"/>
                </a:lnTo>
                <a:lnTo>
                  <a:pt x="f38" y="f104"/>
                </a:lnTo>
                <a:lnTo>
                  <a:pt x="f38" y="f105"/>
                </a:lnTo>
                <a:lnTo>
                  <a:pt x="f38" y="f106"/>
                </a:lnTo>
                <a:lnTo>
                  <a:pt x="f40" y="f106"/>
                </a:lnTo>
                <a:lnTo>
                  <a:pt x="f40" y="f106"/>
                </a:lnTo>
                <a:lnTo>
                  <a:pt x="f38" y="f107"/>
                </a:lnTo>
                <a:lnTo>
                  <a:pt x="f37" y="f108"/>
                </a:lnTo>
                <a:lnTo>
                  <a:pt x="f37" y="f108"/>
                </a:lnTo>
                <a:lnTo>
                  <a:pt x="f37" y="f107"/>
                </a:lnTo>
                <a:lnTo>
                  <a:pt x="f37" y="f109"/>
                </a:lnTo>
                <a:lnTo>
                  <a:pt x="f36" y="f109"/>
                </a:lnTo>
                <a:lnTo>
                  <a:pt x="f36" y="f109"/>
                </a:lnTo>
                <a:lnTo>
                  <a:pt x="f36" y="f109"/>
                </a:lnTo>
                <a:lnTo>
                  <a:pt x="f36" y="f107"/>
                </a:lnTo>
                <a:lnTo>
                  <a:pt x="f35" y="f108"/>
                </a:lnTo>
                <a:lnTo>
                  <a:pt x="f35" y="f108"/>
                </a:lnTo>
                <a:lnTo>
                  <a:pt x="f33" y="f107"/>
                </a:lnTo>
                <a:lnTo>
                  <a:pt x="f33" y="f107"/>
                </a:lnTo>
                <a:lnTo>
                  <a:pt x="f33" y="f108"/>
                </a:lnTo>
                <a:lnTo>
                  <a:pt x="f33" y="f108"/>
                </a:lnTo>
                <a:lnTo>
                  <a:pt x="f33" y="f108"/>
                </a:lnTo>
                <a:lnTo>
                  <a:pt x="f35" y="f110"/>
                </a:lnTo>
                <a:lnTo>
                  <a:pt x="f35" y="f110"/>
                </a:lnTo>
                <a:lnTo>
                  <a:pt x="f37" y="f110"/>
                </a:lnTo>
                <a:lnTo>
                  <a:pt x="f37" y="f110"/>
                </a:lnTo>
                <a:lnTo>
                  <a:pt x="f37" y="f111"/>
                </a:lnTo>
                <a:lnTo>
                  <a:pt x="f37" y="f111"/>
                </a:lnTo>
                <a:lnTo>
                  <a:pt x="f36" y="f112"/>
                </a:lnTo>
                <a:lnTo>
                  <a:pt x="f36" y="f112"/>
                </a:lnTo>
                <a:lnTo>
                  <a:pt x="f36" y="f113"/>
                </a:lnTo>
                <a:lnTo>
                  <a:pt x="f38" y="f114"/>
                </a:lnTo>
                <a:lnTo>
                  <a:pt x="f38" y="f114"/>
                </a:lnTo>
                <a:lnTo>
                  <a:pt x="f37" y="f115"/>
                </a:lnTo>
                <a:lnTo>
                  <a:pt x="f37" y="f115"/>
                </a:lnTo>
                <a:lnTo>
                  <a:pt x="f38" y="f116"/>
                </a:lnTo>
                <a:lnTo>
                  <a:pt x="f40" y="f117"/>
                </a:lnTo>
                <a:lnTo>
                  <a:pt x="f40" y="f118"/>
                </a:lnTo>
                <a:lnTo>
                  <a:pt x="f40" y="f118"/>
                </a:lnTo>
                <a:lnTo>
                  <a:pt x="f38" y="f119"/>
                </a:lnTo>
                <a:lnTo>
                  <a:pt x="f37" y="f3"/>
                </a:lnTo>
                <a:lnTo>
                  <a:pt x="f37" y="f3"/>
                </a:lnTo>
                <a:lnTo>
                  <a:pt x="f36" y="f119"/>
                </a:lnTo>
                <a:lnTo>
                  <a:pt x="f33" y="f117"/>
                </a:lnTo>
                <a:lnTo>
                  <a:pt x="f30" y="f117"/>
                </a:lnTo>
                <a:lnTo>
                  <a:pt x="f29" y="f117"/>
                </a:lnTo>
                <a:lnTo>
                  <a:pt x="f26" y="f117"/>
                </a:lnTo>
                <a:lnTo>
                  <a:pt x="f26" y="f117"/>
                </a:lnTo>
                <a:lnTo>
                  <a:pt x="f24" y="f116"/>
                </a:lnTo>
                <a:lnTo>
                  <a:pt x="f24" y="f116"/>
                </a:lnTo>
                <a:lnTo>
                  <a:pt x="f21" y="f116"/>
                </a:lnTo>
                <a:lnTo>
                  <a:pt x="f21" y="f116"/>
                </a:lnTo>
                <a:lnTo>
                  <a:pt x="f21" y="f115"/>
                </a:lnTo>
                <a:lnTo>
                  <a:pt x="f77" y="f120"/>
                </a:lnTo>
                <a:lnTo>
                  <a:pt x="f17" y="f120"/>
                </a:lnTo>
                <a:lnTo>
                  <a:pt x="f16" y="f120"/>
                </a:lnTo>
                <a:lnTo>
                  <a:pt x="f16" y="f120"/>
                </a:lnTo>
                <a:lnTo>
                  <a:pt x="f16" y="f114"/>
                </a:lnTo>
                <a:lnTo>
                  <a:pt x="f16" y="f114"/>
                </a:lnTo>
                <a:lnTo>
                  <a:pt x="f16" y="f114"/>
                </a:lnTo>
                <a:lnTo>
                  <a:pt x="f16" y="f114"/>
                </a:lnTo>
                <a:lnTo>
                  <a:pt x="f76" y="f121"/>
                </a:lnTo>
                <a:lnTo>
                  <a:pt x="f15" y="f122"/>
                </a:lnTo>
                <a:lnTo>
                  <a:pt x="f13" y="f122"/>
                </a:lnTo>
                <a:lnTo>
                  <a:pt x="f13" y="f122"/>
                </a:lnTo>
                <a:lnTo>
                  <a:pt x="f13" y="f110"/>
                </a:lnTo>
                <a:lnTo>
                  <a:pt x="f13" y="f108"/>
                </a:lnTo>
                <a:lnTo>
                  <a:pt x="f13" y="f108"/>
                </a:lnTo>
                <a:lnTo>
                  <a:pt x="f123" y="f107"/>
                </a:lnTo>
                <a:lnTo>
                  <a:pt x="f123" y="f107"/>
                </a:lnTo>
                <a:lnTo>
                  <a:pt x="f123" y="f109"/>
                </a:lnTo>
                <a:lnTo>
                  <a:pt x="f123" y="f106"/>
                </a:lnTo>
                <a:lnTo>
                  <a:pt x="f11" y="f106"/>
                </a:lnTo>
                <a:lnTo>
                  <a:pt x="f74" y="f103"/>
                </a:lnTo>
                <a:lnTo>
                  <a:pt x="f124" y="f100"/>
                </a:lnTo>
                <a:lnTo>
                  <a:pt x="f72" y="f98"/>
                </a:lnTo>
                <a:lnTo>
                  <a:pt x="f70" y="f93"/>
                </a:lnTo>
                <a:lnTo>
                  <a:pt x="f69" y="f125"/>
                </a:lnTo>
                <a:lnTo>
                  <a:pt x="f126" y="f36"/>
                </a:lnTo>
                <a:lnTo>
                  <a:pt x="f126" y="f36"/>
                </a:lnTo>
                <a:lnTo>
                  <a:pt x="f127" y="f31"/>
                </a:lnTo>
                <a:lnTo>
                  <a:pt x="f128" y="f30"/>
                </a:lnTo>
                <a:lnTo>
                  <a:pt x="f4" y="f29"/>
                </a:lnTo>
                <a:lnTo>
                  <a:pt x="f5" y="f25"/>
                </a:lnTo>
                <a:lnTo>
                  <a:pt x="f129" y="f25"/>
                </a:lnTo>
                <a:lnTo>
                  <a:pt x="f130" y="f131"/>
                </a:lnTo>
                <a:lnTo>
                  <a:pt x="f0" y="f24"/>
                </a:lnTo>
                <a:lnTo>
                  <a:pt x="f0" y="f24"/>
                </a:lnTo>
                <a:lnTo>
                  <a:pt x="f132" y="f24"/>
                </a:lnTo>
                <a:lnTo>
                  <a:pt x="f133" y="f25"/>
                </a:lnTo>
                <a:lnTo>
                  <a:pt x="f8" y="f25"/>
                </a:lnTo>
                <a:lnTo>
                  <a:pt x="f8" y="f131"/>
                </a:lnTo>
                <a:lnTo>
                  <a:pt x="f8" y="f131"/>
                </a:lnTo>
                <a:lnTo>
                  <a:pt x="f134" y="f131"/>
                </a:lnTo>
                <a:lnTo>
                  <a:pt x="f62" y="f131"/>
                </a:lnTo>
                <a:lnTo>
                  <a:pt x="f6" y="f26"/>
                </a:lnTo>
                <a:lnTo>
                  <a:pt x="f6" y="f30"/>
                </a:lnTo>
                <a:lnTo>
                  <a:pt x="f39" y="f81"/>
                </a:lnTo>
                <a:lnTo>
                  <a:pt x="f39" y="f31"/>
                </a:lnTo>
                <a:lnTo>
                  <a:pt x="f34" y="f31"/>
                </a:lnTo>
                <a:lnTo>
                  <a:pt x="f32" y="f35"/>
                </a:lnTo>
                <a:lnTo>
                  <a:pt x="f32" y="f35"/>
                </a:lnTo>
                <a:lnTo>
                  <a:pt x="f32" y="f36"/>
                </a:lnTo>
                <a:lnTo>
                  <a:pt x="f23" y="f36"/>
                </a:lnTo>
                <a:lnTo>
                  <a:pt x="f20" y="f35"/>
                </a:lnTo>
                <a:lnTo>
                  <a:pt x="f12" y="f81"/>
                </a:lnTo>
                <a:lnTo>
                  <a:pt x="f135" y="f30"/>
                </a:lnTo>
                <a:lnTo>
                  <a:pt x="f135" y="f30"/>
                </a:lnTo>
                <a:lnTo>
                  <a:pt x="f136" y="f29"/>
                </a:lnTo>
                <a:lnTo>
                  <a:pt x="f137" y="f26"/>
                </a:lnTo>
                <a:lnTo>
                  <a:pt x="f138" y="f131"/>
                </a:lnTo>
                <a:lnTo>
                  <a:pt x="f139" y="f22"/>
                </a:lnTo>
                <a:lnTo>
                  <a:pt x="f139" y="f22"/>
                </a:lnTo>
                <a:lnTo>
                  <a:pt x="f139" y="f19"/>
                </a:lnTo>
                <a:lnTo>
                  <a:pt x="f139" y="f140"/>
                </a:lnTo>
                <a:lnTo>
                  <a:pt x="f141" y="f17"/>
                </a:lnTo>
                <a:lnTo>
                  <a:pt x="f141" y="f17"/>
                </a:lnTo>
                <a:lnTo>
                  <a:pt x="f142" y="f76"/>
                </a:lnTo>
                <a:lnTo>
                  <a:pt x="f142" y="f15"/>
                </a:lnTo>
                <a:lnTo>
                  <a:pt x="f142" y="f15"/>
                </a:lnTo>
                <a:lnTo>
                  <a:pt x="f143" y="f9"/>
                </a:lnTo>
                <a:lnTo>
                  <a:pt x="f144" y="f75"/>
                </a:lnTo>
                <a:lnTo>
                  <a:pt x="f145" y="f74"/>
                </a:lnTo>
                <a:lnTo>
                  <a:pt x="f146" y="f124"/>
                </a:lnTo>
                <a:lnTo>
                  <a:pt x="f147" y="f70"/>
                </a:lnTo>
                <a:lnTo>
                  <a:pt x="f148" y="f69"/>
                </a:lnTo>
                <a:lnTo>
                  <a:pt x="f148" y="f69"/>
                </a:lnTo>
                <a:lnTo>
                  <a:pt x="f149" y="f69"/>
                </a:lnTo>
                <a:lnTo>
                  <a:pt x="f149" y="f69"/>
                </a:lnTo>
                <a:lnTo>
                  <a:pt x="f10" y="f128"/>
                </a:lnTo>
                <a:lnTo>
                  <a:pt x="f10" y="f128"/>
                </a:lnTo>
                <a:lnTo>
                  <a:pt x="f1" y="f128"/>
                </a:lnTo>
                <a:lnTo>
                  <a:pt x="f1" y="f128"/>
                </a:lnTo>
                <a:lnTo>
                  <a:pt x="f1"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49" name="Freeform 48"/>
          <p:cNvSpPr/>
          <p:nvPr/>
        </p:nvSpPr>
        <p:spPr>
          <a:xfrm>
            <a:off x="6080160" y="787320"/>
            <a:ext cx="966600" cy="1082880"/>
          </a:xfrm>
          <a:custGeom>
            <a:avLst/>
            <a:gdLst>
              <a:gd name="f0" fmla="val 360"/>
              <a:gd name="f1" fmla="val 0"/>
              <a:gd name="f2" fmla="val 528"/>
              <a:gd name="f3" fmla="val 592"/>
              <a:gd name="f4" fmla="val 432"/>
              <a:gd name="f5" fmla="val 584"/>
              <a:gd name="f6" fmla="val 576"/>
              <a:gd name="f7" fmla="val 424"/>
              <a:gd name="f8" fmla="val 544"/>
              <a:gd name="f9" fmla="val 400"/>
              <a:gd name="f10" fmla="val 536"/>
              <a:gd name="f11" fmla="val 376"/>
              <a:gd name="f12" fmla="val 512"/>
              <a:gd name="f13" fmla="val 496"/>
              <a:gd name="f14" fmla="val 352"/>
              <a:gd name="f15" fmla="val 488"/>
              <a:gd name="f16" fmla="val 344"/>
              <a:gd name="f17" fmla="val 480"/>
              <a:gd name="f18" fmla="val 336"/>
              <a:gd name="f19" fmla="val 328"/>
              <a:gd name="f20" fmla="val 312"/>
              <a:gd name="f21" fmla="val 464"/>
              <a:gd name="f22" fmla="val 456"/>
              <a:gd name="f23" fmla="val 320"/>
              <a:gd name="f24" fmla="val 448"/>
              <a:gd name="f25" fmla="val 440"/>
              <a:gd name="f26" fmla="val 416"/>
              <a:gd name="f27" fmla="val 392"/>
              <a:gd name="f28" fmla="val 384"/>
              <a:gd name="f29" fmla="val 304"/>
              <a:gd name="f30" fmla="val 368"/>
              <a:gd name="f31" fmla="val 272"/>
              <a:gd name="f32" fmla="val 264"/>
              <a:gd name="f33" fmla="val 240"/>
              <a:gd name="f34" fmla="val 200"/>
              <a:gd name="f35" fmla="val 176"/>
              <a:gd name="f36" fmla="val 152"/>
              <a:gd name="f37" fmla="val 136"/>
              <a:gd name="f38" fmla="val 520"/>
              <a:gd name="f39" fmla="val 120"/>
              <a:gd name="f40" fmla="val 504"/>
              <a:gd name="f41" fmla="val 128"/>
              <a:gd name="f42" fmla="val 104"/>
              <a:gd name="f43" fmla="val 408"/>
              <a:gd name="f44" fmla="val 112"/>
              <a:gd name="f45" fmla="val 96"/>
              <a:gd name="f46" fmla="val 88"/>
              <a:gd name="f47" fmla="val 80"/>
              <a:gd name="f48" fmla="val 288"/>
              <a:gd name="f49" fmla="val 72"/>
              <a:gd name="f50" fmla="val 256"/>
              <a:gd name="f51" fmla="val 248"/>
              <a:gd name="f52" fmla="val 232"/>
              <a:gd name="f53" fmla="val 224"/>
              <a:gd name="f54" fmla="val 64"/>
              <a:gd name="f55" fmla="val 192"/>
              <a:gd name="f56" fmla="val 168"/>
              <a:gd name="f57" fmla="val 56"/>
              <a:gd name="f58" fmla="val 24"/>
              <a:gd name="f59" fmla="val 32"/>
              <a:gd name="f60" fmla="val 40"/>
              <a:gd name="f61" fmla="val 8"/>
              <a:gd name="f62" fmla="val 16"/>
              <a:gd name="f63" fmla="val 160"/>
              <a:gd name="f64" fmla="val 216"/>
              <a:gd name="f65" fmla="val 296"/>
              <a:gd name="f66" fmla="val 48"/>
            </a:gdLst>
            <a:ahLst/>
            <a:cxnLst>
              <a:cxn ang="3cd4">
                <a:pos x="hc" y="t"/>
              </a:cxn>
              <a:cxn ang="0">
                <a:pos x="r" y="vc"/>
              </a:cxn>
              <a:cxn ang="cd4">
                <a:pos x="hc" y="b"/>
              </a:cxn>
              <a:cxn ang="cd2">
                <a:pos x="l" y="vc"/>
              </a:cxn>
            </a:cxnLst>
            <a:rect l="l" t="t" r="r" b="b"/>
            <a:pathLst>
              <a:path w="528" h="592">
                <a:moveTo>
                  <a:pt x="f4" y="f5"/>
                </a:moveTo>
                <a:lnTo>
                  <a:pt x="f4" y="f6"/>
                </a:lnTo>
                <a:lnTo>
                  <a:pt x="f7" y="f8"/>
                </a:lnTo>
                <a:lnTo>
                  <a:pt x="f9" y="f10"/>
                </a:lnTo>
                <a:lnTo>
                  <a:pt x="f11" y="f12"/>
                </a:lnTo>
                <a:lnTo>
                  <a:pt x="f11" y="f13"/>
                </a:lnTo>
                <a:lnTo>
                  <a:pt x="f11" y="f13"/>
                </a:lnTo>
                <a:lnTo>
                  <a:pt x="f14" y="f15"/>
                </a:lnTo>
                <a:lnTo>
                  <a:pt x="f14" y="f15"/>
                </a:lnTo>
                <a:lnTo>
                  <a:pt x="f16" y="f17"/>
                </a:lnTo>
                <a:lnTo>
                  <a:pt x="f16" y="f17"/>
                </a:lnTo>
                <a:lnTo>
                  <a:pt x="f16" y="f17"/>
                </a:lnTo>
                <a:lnTo>
                  <a:pt x="f16" y="f17"/>
                </a:lnTo>
                <a:lnTo>
                  <a:pt x="f18" y="f17"/>
                </a:lnTo>
                <a:lnTo>
                  <a:pt x="f18" y="f17"/>
                </a:lnTo>
                <a:lnTo>
                  <a:pt x="f19" y="f17"/>
                </a:lnTo>
                <a:lnTo>
                  <a:pt x="f20" y="f21"/>
                </a:lnTo>
                <a:lnTo>
                  <a:pt x="f20" y="f21"/>
                </a:lnTo>
                <a:lnTo>
                  <a:pt x="f20" y="f22"/>
                </a:lnTo>
                <a:lnTo>
                  <a:pt x="f23" y="f24"/>
                </a:lnTo>
                <a:lnTo>
                  <a:pt x="f23" y="f25"/>
                </a:lnTo>
                <a:lnTo>
                  <a:pt x="f20" y="f4"/>
                </a:lnTo>
                <a:lnTo>
                  <a:pt x="f20" y="f7"/>
                </a:lnTo>
                <a:lnTo>
                  <a:pt x="f20" y="f26"/>
                </a:lnTo>
                <a:lnTo>
                  <a:pt x="f23" y="f27"/>
                </a:lnTo>
                <a:lnTo>
                  <a:pt x="f23" y="f27"/>
                </a:lnTo>
                <a:lnTo>
                  <a:pt x="f23" y="f27"/>
                </a:lnTo>
                <a:lnTo>
                  <a:pt x="f20" y="f28"/>
                </a:lnTo>
                <a:lnTo>
                  <a:pt x="f20" y="f28"/>
                </a:lnTo>
                <a:lnTo>
                  <a:pt x="f29" y="f28"/>
                </a:lnTo>
                <a:lnTo>
                  <a:pt x="f29" y="f28"/>
                </a:lnTo>
                <a:lnTo>
                  <a:pt x="f29" y="f30"/>
                </a:lnTo>
                <a:lnTo>
                  <a:pt x="f29" y="f30"/>
                </a:lnTo>
                <a:lnTo>
                  <a:pt x="f29" y="f0"/>
                </a:lnTo>
                <a:lnTo>
                  <a:pt x="f20" y="f14"/>
                </a:lnTo>
                <a:lnTo>
                  <a:pt x="f18" y="f18"/>
                </a:lnTo>
                <a:lnTo>
                  <a:pt x="f16" y="f19"/>
                </a:lnTo>
                <a:lnTo>
                  <a:pt x="f16" y="f19"/>
                </a:lnTo>
                <a:lnTo>
                  <a:pt x="f16" y="f31"/>
                </a:lnTo>
                <a:lnTo>
                  <a:pt x="f18" y="f31"/>
                </a:lnTo>
                <a:lnTo>
                  <a:pt x="f16" y="f32"/>
                </a:lnTo>
                <a:lnTo>
                  <a:pt x="f11" y="f33"/>
                </a:lnTo>
                <a:lnTo>
                  <a:pt x="f26" y="f34"/>
                </a:lnTo>
                <a:lnTo>
                  <a:pt x="f7" y="f35"/>
                </a:lnTo>
                <a:lnTo>
                  <a:pt x="f22" y="f36"/>
                </a:lnTo>
                <a:lnTo>
                  <a:pt x="f15" y="f36"/>
                </a:lnTo>
                <a:lnTo>
                  <a:pt x="f12" y="f37"/>
                </a:lnTo>
                <a:lnTo>
                  <a:pt x="f38" y="f39"/>
                </a:lnTo>
                <a:lnTo>
                  <a:pt x="f2" y="f39"/>
                </a:lnTo>
                <a:lnTo>
                  <a:pt x="f38" y="f39"/>
                </a:lnTo>
                <a:lnTo>
                  <a:pt x="f38" y="f39"/>
                </a:lnTo>
                <a:lnTo>
                  <a:pt x="f40" y="f41"/>
                </a:lnTo>
                <a:lnTo>
                  <a:pt x="f13" y="f41"/>
                </a:lnTo>
                <a:lnTo>
                  <a:pt x="f15" y="f39"/>
                </a:lnTo>
                <a:lnTo>
                  <a:pt x="f15" y="f39"/>
                </a:lnTo>
                <a:lnTo>
                  <a:pt x="f4" y="f39"/>
                </a:lnTo>
                <a:lnTo>
                  <a:pt x="f4" y="f39"/>
                </a:lnTo>
                <a:lnTo>
                  <a:pt x="f4" y="f42"/>
                </a:lnTo>
                <a:lnTo>
                  <a:pt x="f4" y="f42"/>
                </a:lnTo>
                <a:lnTo>
                  <a:pt x="f7" y="f42"/>
                </a:lnTo>
                <a:lnTo>
                  <a:pt x="f43" y="f41"/>
                </a:lnTo>
                <a:lnTo>
                  <a:pt x="f28" y="f41"/>
                </a:lnTo>
                <a:lnTo>
                  <a:pt x="f30" y="f39"/>
                </a:lnTo>
                <a:lnTo>
                  <a:pt x="f30" y="f44"/>
                </a:lnTo>
                <a:lnTo>
                  <a:pt x="f30" y="f44"/>
                </a:lnTo>
                <a:lnTo>
                  <a:pt x="f14" y="f44"/>
                </a:lnTo>
                <a:lnTo>
                  <a:pt x="f14" y="f45"/>
                </a:lnTo>
                <a:lnTo>
                  <a:pt x="f16" y="f45"/>
                </a:lnTo>
                <a:lnTo>
                  <a:pt x="f19" y="f44"/>
                </a:lnTo>
                <a:lnTo>
                  <a:pt x="f19" y="f44"/>
                </a:lnTo>
                <a:lnTo>
                  <a:pt x="f23" y="f45"/>
                </a:lnTo>
                <a:lnTo>
                  <a:pt x="f20" y="f46"/>
                </a:lnTo>
                <a:lnTo>
                  <a:pt x="f29" y="f46"/>
                </a:lnTo>
                <a:lnTo>
                  <a:pt x="f29" y="f47"/>
                </a:lnTo>
                <a:lnTo>
                  <a:pt x="f20" y="f47"/>
                </a:lnTo>
                <a:lnTo>
                  <a:pt x="f20" y="f47"/>
                </a:lnTo>
                <a:lnTo>
                  <a:pt x="f29" y="f47"/>
                </a:lnTo>
                <a:lnTo>
                  <a:pt x="f48" y="f47"/>
                </a:lnTo>
                <a:lnTo>
                  <a:pt x="f32" y="f49"/>
                </a:lnTo>
                <a:lnTo>
                  <a:pt x="f50" y="f49"/>
                </a:lnTo>
                <a:lnTo>
                  <a:pt x="f51" y="f46"/>
                </a:lnTo>
                <a:lnTo>
                  <a:pt x="f52" y="f46"/>
                </a:lnTo>
                <a:lnTo>
                  <a:pt x="f52" y="f46"/>
                </a:lnTo>
                <a:lnTo>
                  <a:pt x="f52" y="f46"/>
                </a:lnTo>
                <a:lnTo>
                  <a:pt x="f53" y="f49"/>
                </a:lnTo>
                <a:lnTo>
                  <a:pt x="f53" y="f49"/>
                </a:lnTo>
                <a:lnTo>
                  <a:pt x="f34" y="f49"/>
                </a:lnTo>
                <a:lnTo>
                  <a:pt x="f34" y="f49"/>
                </a:lnTo>
                <a:lnTo>
                  <a:pt x="f34" y="f54"/>
                </a:lnTo>
                <a:lnTo>
                  <a:pt x="f34" y="f54"/>
                </a:lnTo>
                <a:lnTo>
                  <a:pt x="f55" y="f49"/>
                </a:lnTo>
                <a:lnTo>
                  <a:pt x="f35" y="f49"/>
                </a:lnTo>
                <a:lnTo>
                  <a:pt x="f56" y="f54"/>
                </a:lnTo>
                <a:lnTo>
                  <a:pt x="f56" y="f57"/>
                </a:lnTo>
                <a:lnTo>
                  <a:pt x="f56" y="f58"/>
                </a:lnTo>
                <a:lnTo>
                  <a:pt x="f56" y="f58"/>
                </a:lnTo>
                <a:lnTo>
                  <a:pt x="f36" y="f1"/>
                </a:lnTo>
                <a:lnTo>
                  <a:pt x="f36" y="f1"/>
                </a:lnTo>
                <a:lnTo>
                  <a:pt x="f37" y="f1"/>
                </a:lnTo>
                <a:lnTo>
                  <a:pt x="f37" y="f1"/>
                </a:lnTo>
                <a:lnTo>
                  <a:pt x="f37" y="f59"/>
                </a:lnTo>
                <a:lnTo>
                  <a:pt x="f37" y="f59"/>
                </a:lnTo>
                <a:lnTo>
                  <a:pt x="f41" y="f60"/>
                </a:lnTo>
                <a:lnTo>
                  <a:pt x="f41" y="f60"/>
                </a:lnTo>
                <a:lnTo>
                  <a:pt x="f1" y="f60"/>
                </a:lnTo>
                <a:lnTo>
                  <a:pt x="f1" y="f60"/>
                </a:lnTo>
                <a:lnTo>
                  <a:pt x="f61" y="f49"/>
                </a:lnTo>
                <a:lnTo>
                  <a:pt x="f61" y="f49"/>
                </a:lnTo>
                <a:lnTo>
                  <a:pt x="f61" y="f46"/>
                </a:lnTo>
                <a:lnTo>
                  <a:pt x="f61" y="f41"/>
                </a:lnTo>
                <a:lnTo>
                  <a:pt x="f61" y="f36"/>
                </a:lnTo>
                <a:lnTo>
                  <a:pt x="f62" y="f63"/>
                </a:lnTo>
                <a:lnTo>
                  <a:pt x="f62" y="f63"/>
                </a:lnTo>
                <a:lnTo>
                  <a:pt x="f58" y="f56"/>
                </a:lnTo>
                <a:lnTo>
                  <a:pt x="f58" y="f34"/>
                </a:lnTo>
                <a:lnTo>
                  <a:pt x="f58" y="f64"/>
                </a:lnTo>
                <a:lnTo>
                  <a:pt x="f58" y="f52"/>
                </a:lnTo>
                <a:lnTo>
                  <a:pt x="f58" y="f33"/>
                </a:lnTo>
                <a:lnTo>
                  <a:pt x="f58" y="f33"/>
                </a:lnTo>
                <a:lnTo>
                  <a:pt x="f59" y="f50"/>
                </a:lnTo>
                <a:lnTo>
                  <a:pt x="f59" y="f50"/>
                </a:lnTo>
                <a:lnTo>
                  <a:pt x="f59" y="f31"/>
                </a:lnTo>
                <a:lnTo>
                  <a:pt x="f59" y="f65"/>
                </a:lnTo>
                <a:lnTo>
                  <a:pt x="f59" y="f65"/>
                </a:lnTo>
                <a:lnTo>
                  <a:pt x="f60" y="f29"/>
                </a:lnTo>
                <a:lnTo>
                  <a:pt x="f66" y="f23"/>
                </a:lnTo>
                <a:lnTo>
                  <a:pt x="f66" y="f23"/>
                </a:lnTo>
                <a:lnTo>
                  <a:pt x="f66" y="f16"/>
                </a:lnTo>
                <a:lnTo>
                  <a:pt x="f66" y="f14"/>
                </a:lnTo>
                <a:lnTo>
                  <a:pt x="f66" y="f14"/>
                </a:lnTo>
                <a:lnTo>
                  <a:pt x="f59" y="f30"/>
                </a:lnTo>
                <a:lnTo>
                  <a:pt x="f59" y="f30"/>
                </a:lnTo>
                <a:lnTo>
                  <a:pt x="f58" y="f11"/>
                </a:lnTo>
                <a:lnTo>
                  <a:pt x="f58" y="f28"/>
                </a:lnTo>
                <a:lnTo>
                  <a:pt x="f60" y="f9"/>
                </a:lnTo>
                <a:lnTo>
                  <a:pt x="f66" y="f43"/>
                </a:lnTo>
                <a:lnTo>
                  <a:pt x="f57" y="f43"/>
                </a:lnTo>
                <a:lnTo>
                  <a:pt x="f57" y="f43"/>
                </a:lnTo>
                <a:lnTo>
                  <a:pt x="f57" y="f24"/>
                </a:lnTo>
                <a:lnTo>
                  <a:pt x="f66" y="f8"/>
                </a:lnTo>
                <a:lnTo>
                  <a:pt x="f57" y="f5"/>
                </a:lnTo>
                <a:lnTo>
                  <a:pt x="f57" y="f3"/>
                </a:lnTo>
                <a:lnTo>
                  <a:pt x="f57" y="f3"/>
                </a:lnTo>
                <a:lnTo>
                  <a:pt x="f57" y="f3"/>
                </a:lnTo>
                <a:lnTo>
                  <a:pt x="f37" y="f3"/>
                </a:lnTo>
                <a:lnTo>
                  <a:pt x="f9" y="f3"/>
                </a:lnTo>
                <a:lnTo>
                  <a:pt x="f4" y="f5"/>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0" name="Freeform 49"/>
          <p:cNvSpPr/>
          <p:nvPr/>
        </p:nvSpPr>
        <p:spPr>
          <a:xfrm>
            <a:off x="6154681" y="1855799"/>
            <a:ext cx="878039" cy="585720"/>
          </a:xfrm>
          <a:custGeom>
            <a:avLst/>
            <a:gdLst>
              <a:gd name="f0" fmla="val 360"/>
              <a:gd name="f1" fmla="val 0"/>
              <a:gd name="f2" fmla="val 480"/>
              <a:gd name="f3" fmla="val 320"/>
              <a:gd name="f4" fmla="val 56"/>
              <a:gd name="f5" fmla="val 304"/>
              <a:gd name="f6" fmla="val 272"/>
              <a:gd name="f7" fmla="val 264"/>
              <a:gd name="f8" fmla="val 256"/>
              <a:gd name="f9" fmla="val 248"/>
              <a:gd name="f10" fmla="val 48"/>
              <a:gd name="f11" fmla="val 224"/>
              <a:gd name="f12" fmla="val 216"/>
              <a:gd name="f13" fmla="val 40"/>
              <a:gd name="f14" fmla="val 200"/>
              <a:gd name="f15" fmla="val 168"/>
              <a:gd name="f16" fmla="val 24"/>
              <a:gd name="f17" fmla="val 160"/>
              <a:gd name="f18" fmla="val 16"/>
              <a:gd name="f19" fmla="val 152"/>
              <a:gd name="f20" fmla="val 144"/>
              <a:gd name="f21" fmla="val 136"/>
              <a:gd name="f22" fmla="val 128"/>
              <a:gd name="f23" fmla="val 120"/>
              <a:gd name="f24" fmla="val 8"/>
              <a:gd name="f25" fmla="val 104"/>
              <a:gd name="f26" fmla="val 88"/>
              <a:gd name="f27" fmla="val 80"/>
              <a:gd name="f28" fmla="val 32"/>
              <a:gd name="f29" fmla="val 96"/>
              <a:gd name="f30" fmla="val 392"/>
              <a:gd name="f31" fmla="val 400"/>
              <a:gd name="f32" fmla="val 408"/>
              <a:gd name="f33" fmla="val 72"/>
              <a:gd name="f34" fmla="val 424"/>
              <a:gd name="f35" fmla="val 432"/>
              <a:gd name="f36" fmla="val 440"/>
              <a:gd name="f37" fmla="val 448"/>
              <a:gd name="f38" fmla="val 456"/>
              <a:gd name="f39" fmla="val 464"/>
              <a:gd name="f40" fmla="val 472"/>
              <a:gd name="f41" fmla="val 176"/>
              <a:gd name="f42" fmla="val 184"/>
              <a:gd name="f43" fmla="val 192"/>
              <a:gd name="f44" fmla="val 208"/>
              <a:gd name="f45" fmla="val 416"/>
              <a:gd name="f46" fmla="val 232"/>
              <a:gd name="f47" fmla="val 240"/>
              <a:gd name="f48" fmla="val 280"/>
              <a:gd name="f49" fmla="val 288"/>
              <a:gd name="f50" fmla="val 296"/>
              <a:gd name="f51" fmla="val 312"/>
              <a:gd name="f52" fmla="val 376"/>
              <a:gd name="f53" fmla="val 368"/>
              <a:gd name="f54" fmla="val 64"/>
            </a:gdLst>
            <a:ahLst/>
            <a:cxnLst>
              <a:cxn ang="3cd4">
                <a:pos x="hc" y="t"/>
              </a:cxn>
              <a:cxn ang="0">
                <a:pos x="r" y="vc"/>
              </a:cxn>
              <a:cxn ang="cd4">
                <a:pos x="hc" y="b"/>
              </a:cxn>
              <a:cxn ang="cd2">
                <a:pos x="l" y="vc"/>
              </a:cxn>
            </a:cxnLst>
            <a:rect l="l" t="t" r="r" b="b"/>
            <a:pathLst>
              <a:path w="480" h="320">
                <a:moveTo>
                  <a:pt x="f4" y="f5"/>
                </a:moveTo>
                <a:lnTo>
                  <a:pt x="f4" y="f6"/>
                </a:lnTo>
                <a:lnTo>
                  <a:pt x="f4" y="f7"/>
                </a:lnTo>
                <a:lnTo>
                  <a:pt x="f4" y="f8"/>
                </a:lnTo>
                <a:lnTo>
                  <a:pt x="f4" y="f8"/>
                </a:lnTo>
                <a:lnTo>
                  <a:pt x="f4" y="f9"/>
                </a:lnTo>
                <a:lnTo>
                  <a:pt x="f4" y="f9"/>
                </a:lnTo>
                <a:lnTo>
                  <a:pt x="f10" y="f11"/>
                </a:lnTo>
                <a:lnTo>
                  <a:pt x="f10" y="f12"/>
                </a:lnTo>
                <a:lnTo>
                  <a:pt x="f13" y="f12"/>
                </a:lnTo>
                <a:lnTo>
                  <a:pt x="f13" y="f14"/>
                </a:lnTo>
                <a:lnTo>
                  <a:pt x="f13" y="f15"/>
                </a:lnTo>
                <a:lnTo>
                  <a:pt x="f16" y="f17"/>
                </a:lnTo>
                <a:lnTo>
                  <a:pt x="f18" y="f19"/>
                </a:lnTo>
                <a:lnTo>
                  <a:pt x="f18" y="f20"/>
                </a:lnTo>
                <a:lnTo>
                  <a:pt x="f18" y="f20"/>
                </a:lnTo>
                <a:lnTo>
                  <a:pt x="f18" y="f21"/>
                </a:lnTo>
                <a:lnTo>
                  <a:pt x="f18" y="f22"/>
                </a:lnTo>
                <a:lnTo>
                  <a:pt x="f18" y="f23"/>
                </a:lnTo>
                <a:lnTo>
                  <a:pt x="f18" y="f23"/>
                </a:lnTo>
                <a:lnTo>
                  <a:pt x="f24" y="f25"/>
                </a:lnTo>
                <a:lnTo>
                  <a:pt x="f1" y="f26"/>
                </a:lnTo>
                <a:lnTo>
                  <a:pt x="f1" y="f26"/>
                </a:lnTo>
                <a:lnTo>
                  <a:pt x="f1" y="f27"/>
                </a:lnTo>
                <a:lnTo>
                  <a:pt x="f18" y="f13"/>
                </a:lnTo>
                <a:lnTo>
                  <a:pt x="f18" y="f13"/>
                </a:lnTo>
                <a:lnTo>
                  <a:pt x="f1" y="f13"/>
                </a:lnTo>
                <a:lnTo>
                  <a:pt x="f1" y="f13"/>
                </a:lnTo>
                <a:lnTo>
                  <a:pt x="f1" y="f28"/>
                </a:lnTo>
                <a:lnTo>
                  <a:pt x="f24" y="f28"/>
                </a:lnTo>
                <a:lnTo>
                  <a:pt x="f24" y="f28"/>
                </a:lnTo>
                <a:lnTo>
                  <a:pt x="f24" y="f16"/>
                </a:lnTo>
                <a:lnTo>
                  <a:pt x="f1" y="f18"/>
                </a:lnTo>
                <a:lnTo>
                  <a:pt x="f1" y="f24"/>
                </a:lnTo>
                <a:lnTo>
                  <a:pt x="f1" y="f24"/>
                </a:lnTo>
                <a:lnTo>
                  <a:pt x="f18" y="f24"/>
                </a:lnTo>
                <a:lnTo>
                  <a:pt x="f29" y="f24"/>
                </a:lnTo>
                <a:lnTo>
                  <a:pt x="f0" y="f24"/>
                </a:lnTo>
                <a:lnTo>
                  <a:pt x="f30" y="f1"/>
                </a:lnTo>
                <a:lnTo>
                  <a:pt x="f30" y="f1"/>
                </a:lnTo>
                <a:lnTo>
                  <a:pt x="f31" y="f18"/>
                </a:lnTo>
                <a:lnTo>
                  <a:pt x="f31" y="f18"/>
                </a:lnTo>
                <a:lnTo>
                  <a:pt x="f31" y="f16"/>
                </a:lnTo>
                <a:lnTo>
                  <a:pt x="f31" y="f28"/>
                </a:lnTo>
                <a:lnTo>
                  <a:pt x="f31" y="f10"/>
                </a:lnTo>
                <a:lnTo>
                  <a:pt x="f31" y="f4"/>
                </a:lnTo>
                <a:lnTo>
                  <a:pt x="f32" y="f33"/>
                </a:lnTo>
                <a:lnTo>
                  <a:pt x="f32" y="f27"/>
                </a:lnTo>
                <a:lnTo>
                  <a:pt x="f32" y="f27"/>
                </a:lnTo>
                <a:lnTo>
                  <a:pt x="f32" y="f27"/>
                </a:lnTo>
                <a:lnTo>
                  <a:pt x="f34" y="f26"/>
                </a:lnTo>
                <a:lnTo>
                  <a:pt x="f35" y="f26"/>
                </a:lnTo>
                <a:lnTo>
                  <a:pt x="f36" y="f26"/>
                </a:lnTo>
                <a:lnTo>
                  <a:pt x="f36" y="f25"/>
                </a:lnTo>
                <a:lnTo>
                  <a:pt x="f37" y="f25"/>
                </a:lnTo>
                <a:lnTo>
                  <a:pt x="f38" y="f23"/>
                </a:lnTo>
                <a:lnTo>
                  <a:pt x="f38" y="f23"/>
                </a:lnTo>
                <a:lnTo>
                  <a:pt x="f38" y="f22"/>
                </a:lnTo>
                <a:lnTo>
                  <a:pt x="f38" y="f22"/>
                </a:lnTo>
                <a:lnTo>
                  <a:pt x="f39" y="f22"/>
                </a:lnTo>
                <a:lnTo>
                  <a:pt x="f40" y="f21"/>
                </a:lnTo>
                <a:lnTo>
                  <a:pt x="f2" y="f21"/>
                </a:lnTo>
                <a:lnTo>
                  <a:pt x="f2" y="f19"/>
                </a:lnTo>
                <a:lnTo>
                  <a:pt x="f2" y="f17"/>
                </a:lnTo>
                <a:lnTo>
                  <a:pt x="f40" y="f41"/>
                </a:lnTo>
                <a:lnTo>
                  <a:pt x="f40" y="f41"/>
                </a:lnTo>
                <a:lnTo>
                  <a:pt x="f39" y="f41"/>
                </a:lnTo>
                <a:lnTo>
                  <a:pt x="f39" y="f42"/>
                </a:lnTo>
                <a:lnTo>
                  <a:pt x="f39" y="f43"/>
                </a:lnTo>
                <a:lnTo>
                  <a:pt x="f39" y="f14"/>
                </a:lnTo>
                <a:lnTo>
                  <a:pt x="f37" y="f14"/>
                </a:lnTo>
                <a:lnTo>
                  <a:pt x="f37" y="f44"/>
                </a:lnTo>
                <a:lnTo>
                  <a:pt x="f35" y="f44"/>
                </a:lnTo>
                <a:lnTo>
                  <a:pt x="f45" y="f12"/>
                </a:lnTo>
                <a:lnTo>
                  <a:pt x="f45" y="f46"/>
                </a:lnTo>
                <a:lnTo>
                  <a:pt x="f45" y="f47"/>
                </a:lnTo>
                <a:lnTo>
                  <a:pt x="f34" y="f8"/>
                </a:lnTo>
                <a:lnTo>
                  <a:pt x="f34" y="f7"/>
                </a:lnTo>
                <a:lnTo>
                  <a:pt x="f45" y="f6"/>
                </a:lnTo>
                <a:lnTo>
                  <a:pt x="f45" y="f48"/>
                </a:lnTo>
                <a:lnTo>
                  <a:pt x="f45" y="f49"/>
                </a:lnTo>
                <a:lnTo>
                  <a:pt x="f32" y="f50"/>
                </a:lnTo>
                <a:lnTo>
                  <a:pt x="f30" y="f50"/>
                </a:lnTo>
                <a:lnTo>
                  <a:pt x="f30" y="f51"/>
                </a:lnTo>
                <a:lnTo>
                  <a:pt x="f31" y="f51"/>
                </a:lnTo>
                <a:lnTo>
                  <a:pt x="f31" y="f51"/>
                </a:lnTo>
                <a:lnTo>
                  <a:pt x="f31" y="f51"/>
                </a:lnTo>
                <a:lnTo>
                  <a:pt x="f30" y="f3"/>
                </a:lnTo>
                <a:lnTo>
                  <a:pt x="f30" y="f3"/>
                </a:lnTo>
                <a:lnTo>
                  <a:pt x="f30" y="f3"/>
                </a:lnTo>
                <a:lnTo>
                  <a:pt x="f52" y="f5"/>
                </a:lnTo>
                <a:lnTo>
                  <a:pt x="f53" y="f50"/>
                </a:lnTo>
                <a:lnTo>
                  <a:pt x="f54" y="f5"/>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1" name="Freeform 50"/>
          <p:cNvSpPr/>
          <p:nvPr/>
        </p:nvSpPr>
        <p:spPr>
          <a:xfrm>
            <a:off x="6270600" y="2398681"/>
            <a:ext cx="981000" cy="849239"/>
          </a:xfrm>
          <a:custGeom>
            <a:avLst/>
            <a:gdLst>
              <a:gd name="f0" fmla="val 360"/>
              <a:gd name="f1" fmla="val 0"/>
              <a:gd name="f2" fmla="val 536"/>
              <a:gd name="f3" fmla="val 464"/>
              <a:gd name="f4" fmla="val 96"/>
              <a:gd name="f5" fmla="val 432"/>
              <a:gd name="f6" fmla="val 88"/>
              <a:gd name="f7" fmla="val 376"/>
              <a:gd name="f8" fmla="val 160"/>
              <a:gd name="f9" fmla="val 72"/>
              <a:gd name="f10" fmla="val 64"/>
              <a:gd name="f11" fmla="val 144"/>
              <a:gd name="f12" fmla="val 136"/>
              <a:gd name="f13" fmla="val 128"/>
              <a:gd name="f14" fmla="val 48"/>
              <a:gd name="f15" fmla="val 120"/>
              <a:gd name="f16" fmla="val 112"/>
              <a:gd name="f17" fmla="val 104"/>
              <a:gd name="f18" fmla="val 56"/>
              <a:gd name="f19" fmla="val 80"/>
              <a:gd name="f20" fmla="val 40"/>
              <a:gd name="f21" fmla="val 24"/>
              <a:gd name="f22" fmla="val 32"/>
              <a:gd name="f23" fmla="val 16"/>
              <a:gd name="f24" fmla="val 8"/>
              <a:gd name="f25" fmla="val 304"/>
              <a:gd name="f26" fmla="val 312"/>
              <a:gd name="f27" fmla="val 328"/>
              <a:gd name="f28" fmla="val 320"/>
              <a:gd name="f29" fmla="val 344"/>
              <a:gd name="f30" fmla="val 392"/>
              <a:gd name="f31" fmla="val 176"/>
              <a:gd name="f32" fmla="val 408"/>
              <a:gd name="f33" fmla="val 424"/>
              <a:gd name="f34" fmla="val 168"/>
              <a:gd name="f35" fmla="val 440"/>
              <a:gd name="f36" fmla="val 184"/>
              <a:gd name="f37" fmla="val 200"/>
              <a:gd name="f38" fmla="val 216"/>
              <a:gd name="f39" fmla="val 224"/>
              <a:gd name="f40" fmla="val 240"/>
              <a:gd name="f41" fmla="val 256"/>
              <a:gd name="f42" fmla="val 456"/>
              <a:gd name="f43" fmla="val 264"/>
              <a:gd name="f44" fmla="val 272"/>
              <a:gd name="f45" fmla="val 472"/>
              <a:gd name="f46" fmla="val 480"/>
              <a:gd name="f47" fmla="val 280"/>
              <a:gd name="f48" fmla="val 496"/>
              <a:gd name="f49" fmla="val 288"/>
              <a:gd name="f50" fmla="val 504"/>
              <a:gd name="f51" fmla="val 336"/>
              <a:gd name="f52" fmla="val 512"/>
              <a:gd name="f53" fmla="val 352"/>
              <a:gd name="f54" fmla="val 520"/>
              <a:gd name="f55" fmla="val 528"/>
              <a:gd name="f56" fmla="val 368"/>
              <a:gd name="f57" fmla="val 400"/>
              <a:gd name="f58" fmla="val 488"/>
              <a:gd name="f59" fmla="val 448"/>
              <a:gd name="f60" fmla="val 416"/>
            </a:gdLst>
            <a:ahLst/>
            <a:cxnLst>
              <a:cxn ang="3cd4">
                <a:pos x="hc" y="t"/>
              </a:cxn>
              <a:cxn ang="0">
                <a:pos x="r" y="vc"/>
              </a:cxn>
              <a:cxn ang="cd4">
                <a:pos x="hc" y="b"/>
              </a:cxn>
              <a:cxn ang="cd2">
                <a:pos x="l" y="vc"/>
              </a:cxn>
            </a:cxnLst>
            <a:rect l="l" t="t" r="r" b="b"/>
            <a:pathLst>
              <a:path w="536" h="464">
                <a:moveTo>
                  <a:pt x="f4" y="f5"/>
                </a:moveTo>
                <a:lnTo>
                  <a:pt x="f6" y="f7"/>
                </a:lnTo>
                <a:lnTo>
                  <a:pt x="f6" y="f8"/>
                </a:lnTo>
                <a:lnTo>
                  <a:pt x="f6" y="f8"/>
                </a:lnTo>
                <a:lnTo>
                  <a:pt x="f9" y="f8"/>
                </a:lnTo>
                <a:lnTo>
                  <a:pt x="f9" y="f8"/>
                </a:lnTo>
                <a:lnTo>
                  <a:pt x="f10" y="f11"/>
                </a:lnTo>
                <a:lnTo>
                  <a:pt x="f10" y="f11"/>
                </a:lnTo>
                <a:lnTo>
                  <a:pt x="f10" y="f12"/>
                </a:lnTo>
                <a:lnTo>
                  <a:pt x="f10" y="f13"/>
                </a:lnTo>
                <a:lnTo>
                  <a:pt x="f14" y="f15"/>
                </a:lnTo>
                <a:lnTo>
                  <a:pt x="f14" y="f15"/>
                </a:lnTo>
                <a:lnTo>
                  <a:pt x="f14" y="f16"/>
                </a:lnTo>
                <a:lnTo>
                  <a:pt x="f14" y="f16"/>
                </a:lnTo>
                <a:lnTo>
                  <a:pt x="f10" y="f17"/>
                </a:lnTo>
                <a:lnTo>
                  <a:pt x="f10" y="f4"/>
                </a:lnTo>
                <a:lnTo>
                  <a:pt x="f10" y="f6"/>
                </a:lnTo>
                <a:lnTo>
                  <a:pt x="f18" y="f6"/>
                </a:lnTo>
                <a:lnTo>
                  <a:pt x="f18" y="f19"/>
                </a:lnTo>
                <a:lnTo>
                  <a:pt x="f14" y="f6"/>
                </a:lnTo>
                <a:lnTo>
                  <a:pt x="f14" y="f6"/>
                </a:lnTo>
                <a:lnTo>
                  <a:pt x="f20" y="f19"/>
                </a:lnTo>
                <a:lnTo>
                  <a:pt x="f21" y="f9"/>
                </a:lnTo>
                <a:lnTo>
                  <a:pt x="f22" y="f9"/>
                </a:lnTo>
                <a:lnTo>
                  <a:pt x="f23" y="f14"/>
                </a:lnTo>
                <a:lnTo>
                  <a:pt x="f23" y="f14"/>
                </a:lnTo>
                <a:lnTo>
                  <a:pt x="f24" y="f20"/>
                </a:lnTo>
                <a:lnTo>
                  <a:pt x="f24" y="f20"/>
                </a:lnTo>
                <a:lnTo>
                  <a:pt x="f24" y="f22"/>
                </a:lnTo>
                <a:lnTo>
                  <a:pt x="f1" y="f24"/>
                </a:lnTo>
                <a:lnTo>
                  <a:pt x="f1" y="f24"/>
                </a:lnTo>
                <a:lnTo>
                  <a:pt x="f25" y="f1"/>
                </a:lnTo>
                <a:lnTo>
                  <a:pt x="f25" y="f1"/>
                </a:lnTo>
                <a:lnTo>
                  <a:pt x="f26" y="f24"/>
                </a:lnTo>
                <a:lnTo>
                  <a:pt x="f27" y="f21"/>
                </a:lnTo>
                <a:lnTo>
                  <a:pt x="f27" y="f21"/>
                </a:lnTo>
                <a:lnTo>
                  <a:pt x="f27" y="f21"/>
                </a:lnTo>
                <a:lnTo>
                  <a:pt x="f27" y="f22"/>
                </a:lnTo>
                <a:lnTo>
                  <a:pt x="f28" y="f20"/>
                </a:lnTo>
                <a:lnTo>
                  <a:pt x="f28" y="f10"/>
                </a:lnTo>
                <a:lnTo>
                  <a:pt x="f29" y="f17"/>
                </a:lnTo>
                <a:lnTo>
                  <a:pt x="f7" y="f13"/>
                </a:lnTo>
                <a:lnTo>
                  <a:pt x="f30" y="f12"/>
                </a:lnTo>
                <a:lnTo>
                  <a:pt x="f30" y="f31"/>
                </a:lnTo>
                <a:lnTo>
                  <a:pt x="f32" y="f31"/>
                </a:lnTo>
                <a:lnTo>
                  <a:pt x="f32" y="f8"/>
                </a:lnTo>
                <a:lnTo>
                  <a:pt x="f33" y="f34"/>
                </a:lnTo>
                <a:lnTo>
                  <a:pt x="f35" y="f31"/>
                </a:lnTo>
                <a:lnTo>
                  <a:pt x="f35" y="f36"/>
                </a:lnTo>
                <a:lnTo>
                  <a:pt x="f5" y="f37"/>
                </a:lnTo>
                <a:lnTo>
                  <a:pt x="f5" y="f38"/>
                </a:lnTo>
                <a:lnTo>
                  <a:pt x="f33" y="f39"/>
                </a:lnTo>
                <a:lnTo>
                  <a:pt x="f33" y="f39"/>
                </a:lnTo>
                <a:lnTo>
                  <a:pt x="f33" y="f40"/>
                </a:lnTo>
                <a:lnTo>
                  <a:pt x="f5" y="f41"/>
                </a:lnTo>
                <a:lnTo>
                  <a:pt x="f42" y="f43"/>
                </a:lnTo>
                <a:lnTo>
                  <a:pt x="f42" y="f43"/>
                </a:lnTo>
                <a:lnTo>
                  <a:pt x="f42" y="f43"/>
                </a:lnTo>
                <a:lnTo>
                  <a:pt x="f42" y="f44"/>
                </a:lnTo>
                <a:lnTo>
                  <a:pt x="f42" y="f44"/>
                </a:lnTo>
                <a:lnTo>
                  <a:pt x="f45" y="f44"/>
                </a:lnTo>
                <a:lnTo>
                  <a:pt x="f45" y="f44"/>
                </a:lnTo>
                <a:lnTo>
                  <a:pt x="f46" y="f47"/>
                </a:lnTo>
                <a:lnTo>
                  <a:pt x="f46" y="f47"/>
                </a:lnTo>
                <a:lnTo>
                  <a:pt x="f48" y="f49"/>
                </a:lnTo>
                <a:lnTo>
                  <a:pt x="f48" y="f49"/>
                </a:lnTo>
                <a:lnTo>
                  <a:pt x="f48" y="f25"/>
                </a:lnTo>
                <a:lnTo>
                  <a:pt x="f48" y="f25"/>
                </a:lnTo>
                <a:lnTo>
                  <a:pt x="f50" y="f28"/>
                </a:lnTo>
                <a:lnTo>
                  <a:pt x="f50" y="f28"/>
                </a:lnTo>
                <a:lnTo>
                  <a:pt x="f48" y="f27"/>
                </a:lnTo>
                <a:lnTo>
                  <a:pt x="f48" y="f51"/>
                </a:lnTo>
                <a:lnTo>
                  <a:pt x="f48" y="f51"/>
                </a:lnTo>
                <a:lnTo>
                  <a:pt x="f50" y="f29"/>
                </a:lnTo>
                <a:lnTo>
                  <a:pt x="f50" y="f29"/>
                </a:lnTo>
                <a:lnTo>
                  <a:pt x="f52" y="f53"/>
                </a:lnTo>
                <a:lnTo>
                  <a:pt x="f52" y="f53"/>
                </a:lnTo>
                <a:lnTo>
                  <a:pt x="f52" y="f0"/>
                </a:lnTo>
                <a:lnTo>
                  <a:pt x="f52" y="f0"/>
                </a:lnTo>
                <a:lnTo>
                  <a:pt x="f52" y="f53"/>
                </a:lnTo>
                <a:lnTo>
                  <a:pt x="f52" y="f53"/>
                </a:lnTo>
                <a:lnTo>
                  <a:pt x="f52" y="f29"/>
                </a:lnTo>
                <a:lnTo>
                  <a:pt x="f54" y="f29"/>
                </a:lnTo>
                <a:lnTo>
                  <a:pt x="f54" y="f53"/>
                </a:lnTo>
                <a:lnTo>
                  <a:pt x="f54" y="f53"/>
                </a:lnTo>
                <a:lnTo>
                  <a:pt x="f55" y="f0"/>
                </a:lnTo>
                <a:lnTo>
                  <a:pt x="f55" y="f0"/>
                </a:lnTo>
                <a:lnTo>
                  <a:pt x="f2" y="f56"/>
                </a:lnTo>
                <a:lnTo>
                  <a:pt x="f2" y="f56"/>
                </a:lnTo>
                <a:lnTo>
                  <a:pt x="f55" y="f56"/>
                </a:lnTo>
                <a:lnTo>
                  <a:pt x="f55" y="f56"/>
                </a:lnTo>
                <a:lnTo>
                  <a:pt x="f55" y="f57"/>
                </a:lnTo>
                <a:lnTo>
                  <a:pt x="f55" y="f57"/>
                </a:lnTo>
                <a:lnTo>
                  <a:pt x="f54" y="f57"/>
                </a:lnTo>
                <a:lnTo>
                  <a:pt x="f54" y="f57"/>
                </a:lnTo>
                <a:lnTo>
                  <a:pt x="f50" y="f32"/>
                </a:lnTo>
                <a:lnTo>
                  <a:pt x="f50" y="f32"/>
                </a:lnTo>
                <a:lnTo>
                  <a:pt x="f48" y="f5"/>
                </a:lnTo>
                <a:lnTo>
                  <a:pt x="f48" y="f5"/>
                </a:lnTo>
                <a:lnTo>
                  <a:pt x="f48" y="f35"/>
                </a:lnTo>
                <a:lnTo>
                  <a:pt x="f58" y="f35"/>
                </a:lnTo>
                <a:lnTo>
                  <a:pt x="f58" y="f35"/>
                </a:lnTo>
                <a:lnTo>
                  <a:pt x="f48" y="f35"/>
                </a:lnTo>
                <a:lnTo>
                  <a:pt x="f48" y="f59"/>
                </a:lnTo>
                <a:lnTo>
                  <a:pt x="f50" y="f59"/>
                </a:lnTo>
                <a:lnTo>
                  <a:pt x="f48" y="f59"/>
                </a:lnTo>
                <a:lnTo>
                  <a:pt x="f48" y="f59"/>
                </a:lnTo>
                <a:lnTo>
                  <a:pt x="f58" y="f3"/>
                </a:lnTo>
                <a:lnTo>
                  <a:pt x="f58" y="f3"/>
                </a:lnTo>
                <a:lnTo>
                  <a:pt x="f35" y="f3"/>
                </a:lnTo>
                <a:lnTo>
                  <a:pt x="f35" y="f3"/>
                </a:lnTo>
                <a:lnTo>
                  <a:pt x="f35" y="f3"/>
                </a:lnTo>
                <a:lnTo>
                  <a:pt x="f59" y="f35"/>
                </a:lnTo>
                <a:lnTo>
                  <a:pt x="f42" y="f5"/>
                </a:lnTo>
                <a:lnTo>
                  <a:pt x="f42" y="f33"/>
                </a:lnTo>
                <a:lnTo>
                  <a:pt x="f59" y="f60"/>
                </a:lnTo>
                <a:lnTo>
                  <a:pt x="f35" y="f60"/>
                </a:lnTo>
                <a:lnTo>
                  <a:pt x="f35" y="f60"/>
                </a:lnTo>
                <a:lnTo>
                  <a:pt x="f35" y="f60"/>
                </a:lnTo>
                <a:lnTo>
                  <a:pt x="f4" y="f5"/>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2" name="Freeform 51"/>
          <p:cNvSpPr/>
          <p:nvPr/>
        </p:nvSpPr>
        <p:spPr>
          <a:xfrm>
            <a:off x="6447001" y="3159000"/>
            <a:ext cx="731519" cy="674640"/>
          </a:xfrm>
          <a:custGeom>
            <a:avLst/>
            <a:gdLst>
              <a:gd name="f0" fmla="val 360"/>
              <a:gd name="f1" fmla="val 0"/>
              <a:gd name="f2" fmla="val 400"/>
              <a:gd name="f3" fmla="val 368"/>
              <a:gd name="f4" fmla="val 296"/>
              <a:gd name="f5" fmla="val 344"/>
              <a:gd name="f6" fmla="val 336"/>
              <a:gd name="f7" fmla="val 288"/>
              <a:gd name="f8" fmla="val 320"/>
              <a:gd name="f9" fmla="val 312"/>
              <a:gd name="f10" fmla="val 280"/>
              <a:gd name="f11" fmla="val 304"/>
              <a:gd name="f12" fmla="val 272"/>
              <a:gd name="f13" fmla="val 264"/>
              <a:gd name="f14" fmla="val 256"/>
              <a:gd name="f15" fmla="val 248"/>
              <a:gd name="f16" fmla="val 240"/>
              <a:gd name="f17" fmla="val 232"/>
              <a:gd name="f18" fmla="val 328"/>
              <a:gd name="f19" fmla="val 216"/>
              <a:gd name="f20" fmla="val 208"/>
              <a:gd name="f21" fmla="val 184"/>
              <a:gd name="f22" fmla="val 176"/>
              <a:gd name="f23" fmla="val 352"/>
              <a:gd name="f24" fmla="val 168"/>
              <a:gd name="f25" fmla="val 152"/>
              <a:gd name="f26" fmla="val 144"/>
              <a:gd name="f27" fmla="val 136"/>
              <a:gd name="f28" fmla="val 128"/>
              <a:gd name="f29" fmla="val 120"/>
              <a:gd name="f30" fmla="val 112"/>
              <a:gd name="f31" fmla="val 376"/>
              <a:gd name="f32" fmla="val 96"/>
              <a:gd name="f33" fmla="val 384"/>
              <a:gd name="f34" fmla="val 88"/>
              <a:gd name="f35" fmla="val 80"/>
              <a:gd name="f36" fmla="val 72"/>
              <a:gd name="f37" fmla="val 64"/>
              <a:gd name="f38" fmla="val 56"/>
              <a:gd name="f39" fmla="val 392"/>
              <a:gd name="f40" fmla="val 48"/>
              <a:gd name="f41" fmla="val 24"/>
              <a:gd name="f42" fmla="val 16"/>
              <a:gd name="f43" fmla="val 8"/>
              <a:gd name="f44" fmla="val 40"/>
            </a:gdLst>
            <a:ahLst/>
            <a:cxnLst>
              <a:cxn ang="3cd4">
                <a:pos x="hc" y="t"/>
              </a:cxn>
              <a:cxn ang="0">
                <a:pos x="r" y="vc"/>
              </a:cxn>
              <a:cxn ang="cd4">
                <a:pos x="hc" y="b"/>
              </a:cxn>
              <a:cxn ang="cd2">
                <a:pos x="l" y="vc"/>
              </a:cxn>
            </a:cxnLst>
            <a:rect l="l" t="t" r="r" b="b"/>
            <a:pathLst>
              <a:path w="400" h="368">
                <a:moveTo>
                  <a:pt x="f4" y="f5"/>
                </a:moveTo>
                <a:lnTo>
                  <a:pt x="f4" y="f5"/>
                </a:lnTo>
                <a:lnTo>
                  <a:pt x="f4" y="f5"/>
                </a:lnTo>
                <a:lnTo>
                  <a:pt x="f4" y="f6"/>
                </a:lnTo>
                <a:lnTo>
                  <a:pt x="f4" y="f6"/>
                </a:lnTo>
                <a:lnTo>
                  <a:pt x="f4" y="f6"/>
                </a:lnTo>
                <a:lnTo>
                  <a:pt x="f7" y="f8"/>
                </a:lnTo>
                <a:lnTo>
                  <a:pt x="f7" y="f9"/>
                </a:lnTo>
                <a:lnTo>
                  <a:pt x="f10" y="f11"/>
                </a:lnTo>
                <a:lnTo>
                  <a:pt x="f10" y="f11"/>
                </a:lnTo>
                <a:lnTo>
                  <a:pt x="f7" y="f4"/>
                </a:lnTo>
                <a:lnTo>
                  <a:pt x="f7" y="f4"/>
                </a:lnTo>
                <a:lnTo>
                  <a:pt x="f7" y="f4"/>
                </a:lnTo>
                <a:lnTo>
                  <a:pt x="f7" y="f7"/>
                </a:lnTo>
                <a:lnTo>
                  <a:pt x="f4" y="f7"/>
                </a:lnTo>
                <a:lnTo>
                  <a:pt x="f4" y="f7"/>
                </a:lnTo>
                <a:lnTo>
                  <a:pt x="f4" y="f7"/>
                </a:lnTo>
                <a:lnTo>
                  <a:pt x="f7" y="f10"/>
                </a:lnTo>
                <a:lnTo>
                  <a:pt x="f7" y="f10"/>
                </a:lnTo>
                <a:lnTo>
                  <a:pt x="f4" y="f10"/>
                </a:lnTo>
                <a:lnTo>
                  <a:pt x="f4" y="f12"/>
                </a:lnTo>
                <a:lnTo>
                  <a:pt x="f4" y="f12"/>
                </a:lnTo>
                <a:lnTo>
                  <a:pt x="f4" y="f13"/>
                </a:lnTo>
                <a:lnTo>
                  <a:pt x="f4" y="f14"/>
                </a:lnTo>
                <a:lnTo>
                  <a:pt x="f11" y="f14"/>
                </a:lnTo>
                <a:lnTo>
                  <a:pt x="f11" y="f15"/>
                </a:lnTo>
                <a:lnTo>
                  <a:pt x="f11" y="f15"/>
                </a:lnTo>
                <a:lnTo>
                  <a:pt x="f11" y="f15"/>
                </a:lnTo>
                <a:lnTo>
                  <a:pt x="f9" y="f16"/>
                </a:lnTo>
                <a:lnTo>
                  <a:pt x="f9" y="f16"/>
                </a:lnTo>
                <a:lnTo>
                  <a:pt x="f9" y="f17"/>
                </a:lnTo>
                <a:lnTo>
                  <a:pt x="f9" y="f17"/>
                </a:lnTo>
                <a:lnTo>
                  <a:pt x="f18" y="f19"/>
                </a:lnTo>
                <a:lnTo>
                  <a:pt x="f18" y="f19"/>
                </a:lnTo>
                <a:lnTo>
                  <a:pt x="f18" y="f19"/>
                </a:lnTo>
                <a:lnTo>
                  <a:pt x="f18" y="f19"/>
                </a:lnTo>
                <a:lnTo>
                  <a:pt x="f6" y="f20"/>
                </a:lnTo>
                <a:lnTo>
                  <a:pt x="f6" y="f20"/>
                </a:lnTo>
                <a:lnTo>
                  <a:pt x="f6" y="f21"/>
                </a:lnTo>
                <a:lnTo>
                  <a:pt x="f6" y="f21"/>
                </a:lnTo>
                <a:lnTo>
                  <a:pt x="f5" y="f22"/>
                </a:lnTo>
                <a:lnTo>
                  <a:pt x="f5" y="f22"/>
                </a:lnTo>
                <a:lnTo>
                  <a:pt x="f23" y="f24"/>
                </a:lnTo>
                <a:lnTo>
                  <a:pt x="f23" y="f24"/>
                </a:lnTo>
                <a:lnTo>
                  <a:pt x="f0" y="f25"/>
                </a:lnTo>
                <a:lnTo>
                  <a:pt x="f0" y="f25"/>
                </a:lnTo>
                <a:lnTo>
                  <a:pt x="f23" y="f25"/>
                </a:lnTo>
                <a:lnTo>
                  <a:pt x="f23" y="f25"/>
                </a:lnTo>
                <a:lnTo>
                  <a:pt x="f23" y="f25"/>
                </a:lnTo>
                <a:lnTo>
                  <a:pt x="f0" y="f26"/>
                </a:lnTo>
                <a:lnTo>
                  <a:pt x="f3" y="f26"/>
                </a:lnTo>
                <a:lnTo>
                  <a:pt x="f3" y="f27"/>
                </a:lnTo>
                <a:lnTo>
                  <a:pt x="f3" y="f28"/>
                </a:lnTo>
                <a:lnTo>
                  <a:pt x="f3" y="f29"/>
                </a:lnTo>
                <a:lnTo>
                  <a:pt x="f3" y="f29"/>
                </a:lnTo>
                <a:lnTo>
                  <a:pt x="f3" y="f30"/>
                </a:lnTo>
                <a:lnTo>
                  <a:pt x="f31" y="f32"/>
                </a:lnTo>
                <a:lnTo>
                  <a:pt x="f33" y="f34"/>
                </a:lnTo>
                <a:lnTo>
                  <a:pt x="f33" y="f35"/>
                </a:lnTo>
                <a:lnTo>
                  <a:pt x="f31" y="f35"/>
                </a:lnTo>
                <a:lnTo>
                  <a:pt x="f31" y="f35"/>
                </a:lnTo>
                <a:lnTo>
                  <a:pt x="f33" y="f35"/>
                </a:lnTo>
                <a:lnTo>
                  <a:pt x="f33" y="f36"/>
                </a:lnTo>
                <a:lnTo>
                  <a:pt x="f2" y="f37"/>
                </a:lnTo>
                <a:lnTo>
                  <a:pt x="f2" y="f38"/>
                </a:lnTo>
                <a:lnTo>
                  <a:pt x="f39" y="f40"/>
                </a:lnTo>
                <a:lnTo>
                  <a:pt x="f39" y="f40"/>
                </a:lnTo>
                <a:lnTo>
                  <a:pt x="f5" y="f40"/>
                </a:lnTo>
                <a:lnTo>
                  <a:pt x="f5" y="f40"/>
                </a:lnTo>
                <a:lnTo>
                  <a:pt x="f5" y="f40"/>
                </a:lnTo>
                <a:lnTo>
                  <a:pt x="f23" y="f41"/>
                </a:lnTo>
                <a:lnTo>
                  <a:pt x="f0" y="f42"/>
                </a:lnTo>
                <a:lnTo>
                  <a:pt x="f0" y="f43"/>
                </a:lnTo>
                <a:lnTo>
                  <a:pt x="f23" y="f1"/>
                </a:lnTo>
                <a:lnTo>
                  <a:pt x="f5" y="f1"/>
                </a:lnTo>
                <a:lnTo>
                  <a:pt x="f5" y="f1"/>
                </a:lnTo>
                <a:lnTo>
                  <a:pt x="f5" y="f1"/>
                </a:lnTo>
                <a:lnTo>
                  <a:pt x="f1" y="f42"/>
                </a:lnTo>
                <a:lnTo>
                  <a:pt x="f1" y="f42"/>
                </a:lnTo>
                <a:lnTo>
                  <a:pt x="f1" y="f42"/>
                </a:lnTo>
                <a:lnTo>
                  <a:pt x="f42" y="f28"/>
                </a:lnTo>
                <a:lnTo>
                  <a:pt x="f42" y="f28"/>
                </a:lnTo>
                <a:lnTo>
                  <a:pt x="f43" y="f11"/>
                </a:lnTo>
                <a:lnTo>
                  <a:pt x="f43" y="f11"/>
                </a:lnTo>
                <a:lnTo>
                  <a:pt x="f42" y="f9"/>
                </a:lnTo>
                <a:lnTo>
                  <a:pt x="f42" y="f9"/>
                </a:lnTo>
                <a:lnTo>
                  <a:pt x="f44" y="f9"/>
                </a:lnTo>
                <a:lnTo>
                  <a:pt x="f40" y="f9"/>
                </a:lnTo>
                <a:lnTo>
                  <a:pt x="f40" y="f9"/>
                </a:lnTo>
                <a:lnTo>
                  <a:pt x="f40" y="f3"/>
                </a:lnTo>
                <a:lnTo>
                  <a:pt x="f40" y="f3"/>
                </a:lnTo>
                <a:lnTo>
                  <a:pt x="f7" y="f0"/>
                </a:lnTo>
                <a:lnTo>
                  <a:pt x="f7" y="f0"/>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3" name="Freeform 52"/>
          <p:cNvSpPr/>
          <p:nvPr/>
        </p:nvSpPr>
        <p:spPr>
          <a:xfrm>
            <a:off x="6534120" y="3817801"/>
            <a:ext cx="820800" cy="733679"/>
          </a:xfrm>
          <a:custGeom>
            <a:avLst/>
            <a:gdLst>
              <a:gd name="f0" fmla="val 360"/>
              <a:gd name="f1" fmla="val 0"/>
              <a:gd name="f2" fmla="val 448"/>
              <a:gd name="f3" fmla="val 400"/>
              <a:gd name="f4" fmla="val 40"/>
              <a:gd name="f5" fmla="val 304"/>
              <a:gd name="f6" fmla="val 288"/>
              <a:gd name="f7" fmla="val 32"/>
              <a:gd name="f8" fmla="val 280"/>
              <a:gd name="f9" fmla="val 264"/>
              <a:gd name="f10" fmla="val 248"/>
              <a:gd name="f11" fmla="val 48"/>
              <a:gd name="f12" fmla="val 232"/>
              <a:gd name="f13" fmla="val 208"/>
              <a:gd name="f14" fmla="val 192"/>
              <a:gd name="f15" fmla="val 184"/>
              <a:gd name="f16" fmla="val 168"/>
              <a:gd name="f17" fmla="val 24"/>
              <a:gd name="f18" fmla="val 160"/>
              <a:gd name="f19" fmla="val 128"/>
              <a:gd name="f20" fmla="val 8"/>
              <a:gd name="f21" fmla="val 104"/>
              <a:gd name="f22" fmla="val 240"/>
              <a:gd name="f23" fmla="val 16"/>
              <a:gd name="f24" fmla="val 256"/>
              <a:gd name="f25" fmla="val 56"/>
              <a:gd name="f26" fmla="val 64"/>
              <a:gd name="f27" fmla="val 72"/>
              <a:gd name="f28" fmla="val 80"/>
              <a:gd name="f29" fmla="val 88"/>
              <a:gd name="f30" fmla="val 96"/>
              <a:gd name="f31" fmla="val 120"/>
              <a:gd name="f32" fmla="val 112"/>
              <a:gd name="f33" fmla="val 136"/>
              <a:gd name="f34" fmla="val 224"/>
              <a:gd name="f35" fmla="val 144"/>
              <a:gd name="f36" fmla="val 152"/>
              <a:gd name="f37" fmla="val 216"/>
              <a:gd name="f38" fmla="val 176"/>
              <a:gd name="f39" fmla="val 200"/>
              <a:gd name="f40" fmla="val 376"/>
              <a:gd name="f41" fmla="val 368"/>
              <a:gd name="f42" fmla="val 392"/>
              <a:gd name="f43" fmla="val 272"/>
              <a:gd name="f44" fmla="val 384"/>
              <a:gd name="f45" fmla="val 352"/>
              <a:gd name="f46" fmla="val 344"/>
              <a:gd name="f47" fmla="val 336"/>
              <a:gd name="f48" fmla="val 328"/>
              <a:gd name="f49" fmla="val 320"/>
              <a:gd name="f50" fmla="val 296"/>
              <a:gd name="f51" fmla="val 408"/>
              <a:gd name="f52" fmla="val 416"/>
              <a:gd name="f53" fmla="val 312"/>
              <a:gd name="f54" fmla="val 424"/>
              <a:gd name="f55" fmla="val 440"/>
              <a:gd name="f56" fmla="val 432"/>
            </a:gdLst>
            <a:ahLst/>
            <a:cxnLst>
              <a:cxn ang="3cd4">
                <a:pos x="hc" y="t"/>
              </a:cxn>
              <a:cxn ang="0">
                <a:pos x="r" y="vc"/>
              </a:cxn>
              <a:cxn ang="cd4">
                <a:pos x="hc" y="b"/>
              </a:cxn>
              <a:cxn ang="cd2">
                <a:pos x="l" y="vc"/>
              </a:cxn>
            </a:cxnLst>
            <a:rect l="l" t="t" r="r" b="b"/>
            <a:pathLst>
              <a:path w="448" h="400">
                <a:moveTo>
                  <a:pt x="f4" y="f5"/>
                </a:moveTo>
                <a:lnTo>
                  <a:pt x="f4" y="f6"/>
                </a:lnTo>
                <a:lnTo>
                  <a:pt x="f7" y="f8"/>
                </a:lnTo>
                <a:lnTo>
                  <a:pt x="f7" y="f8"/>
                </a:lnTo>
                <a:lnTo>
                  <a:pt x="f4" y="f9"/>
                </a:lnTo>
                <a:lnTo>
                  <a:pt x="f4" y="f9"/>
                </a:lnTo>
                <a:lnTo>
                  <a:pt x="f7" y="f9"/>
                </a:lnTo>
                <a:lnTo>
                  <a:pt x="f7" y="f10"/>
                </a:lnTo>
                <a:lnTo>
                  <a:pt x="f11" y="f12"/>
                </a:lnTo>
                <a:lnTo>
                  <a:pt x="f11" y="f13"/>
                </a:lnTo>
                <a:lnTo>
                  <a:pt x="f4" y="f14"/>
                </a:lnTo>
                <a:lnTo>
                  <a:pt x="f4" y="f15"/>
                </a:lnTo>
                <a:lnTo>
                  <a:pt x="f7" y="f16"/>
                </a:lnTo>
                <a:lnTo>
                  <a:pt x="f7" y="f16"/>
                </a:lnTo>
                <a:lnTo>
                  <a:pt x="f17" y="f18"/>
                </a:lnTo>
                <a:lnTo>
                  <a:pt x="f17" y="f18"/>
                </a:lnTo>
                <a:lnTo>
                  <a:pt x="f17" y="f19"/>
                </a:lnTo>
                <a:lnTo>
                  <a:pt x="f17" y="f19"/>
                </a:lnTo>
                <a:lnTo>
                  <a:pt x="f20" y="f21"/>
                </a:lnTo>
                <a:lnTo>
                  <a:pt x="f20" y="f21"/>
                </a:lnTo>
                <a:lnTo>
                  <a:pt x="f1" y="f20"/>
                </a:lnTo>
                <a:lnTo>
                  <a:pt x="f1" y="f20"/>
                </a:lnTo>
                <a:lnTo>
                  <a:pt x="f22" y="f1"/>
                </a:lnTo>
                <a:lnTo>
                  <a:pt x="f22" y="f1"/>
                </a:lnTo>
                <a:lnTo>
                  <a:pt x="f22" y="f1"/>
                </a:lnTo>
                <a:lnTo>
                  <a:pt x="f22" y="f20"/>
                </a:lnTo>
                <a:lnTo>
                  <a:pt x="f22" y="f20"/>
                </a:lnTo>
                <a:lnTo>
                  <a:pt x="f22" y="f20"/>
                </a:lnTo>
                <a:lnTo>
                  <a:pt x="f10" y="f20"/>
                </a:lnTo>
                <a:lnTo>
                  <a:pt x="f10" y="f20"/>
                </a:lnTo>
                <a:lnTo>
                  <a:pt x="f10" y="f23"/>
                </a:lnTo>
                <a:lnTo>
                  <a:pt x="f10" y="f17"/>
                </a:lnTo>
                <a:lnTo>
                  <a:pt x="f10" y="f17"/>
                </a:lnTo>
                <a:lnTo>
                  <a:pt x="f24" y="f17"/>
                </a:lnTo>
                <a:lnTo>
                  <a:pt x="f24" y="f17"/>
                </a:lnTo>
                <a:lnTo>
                  <a:pt x="f10" y="f7"/>
                </a:lnTo>
                <a:lnTo>
                  <a:pt x="f10" y="f7"/>
                </a:lnTo>
                <a:lnTo>
                  <a:pt x="f10" y="f4"/>
                </a:lnTo>
                <a:lnTo>
                  <a:pt x="f10" y="f4"/>
                </a:lnTo>
                <a:lnTo>
                  <a:pt x="f24" y="f4"/>
                </a:lnTo>
                <a:lnTo>
                  <a:pt x="f24" y="f4"/>
                </a:lnTo>
                <a:lnTo>
                  <a:pt x="f24" y="f11"/>
                </a:lnTo>
                <a:lnTo>
                  <a:pt x="f24" y="f11"/>
                </a:lnTo>
                <a:lnTo>
                  <a:pt x="f24" y="f11"/>
                </a:lnTo>
                <a:lnTo>
                  <a:pt x="f24" y="f25"/>
                </a:lnTo>
                <a:lnTo>
                  <a:pt x="f24" y="f25"/>
                </a:lnTo>
                <a:lnTo>
                  <a:pt x="f24" y="f25"/>
                </a:lnTo>
                <a:lnTo>
                  <a:pt x="f24" y="f25"/>
                </a:lnTo>
                <a:lnTo>
                  <a:pt x="f24" y="f26"/>
                </a:lnTo>
                <a:lnTo>
                  <a:pt x="f9" y="f26"/>
                </a:lnTo>
                <a:lnTo>
                  <a:pt x="f9" y="f26"/>
                </a:lnTo>
                <a:lnTo>
                  <a:pt x="f9" y="f27"/>
                </a:lnTo>
                <a:lnTo>
                  <a:pt x="f9" y="f28"/>
                </a:lnTo>
                <a:lnTo>
                  <a:pt x="f9" y="f28"/>
                </a:lnTo>
                <a:lnTo>
                  <a:pt x="f24" y="f28"/>
                </a:lnTo>
                <a:lnTo>
                  <a:pt x="f10" y="f28"/>
                </a:lnTo>
                <a:lnTo>
                  <a:pt x="f10" y="f29"/>
                </a:lnTo>
                <a:lnTo>
                  <a:pt x="f24" y="f29"/>
                </a:lnTo>
                <a:lnTo>
                  <a:pt x="f24" y="f29"/>
                </a:lnTo>
                <a:lnTo>
                  <a:pt x="f10" y="f30"/>
                </a:lnTo>
                <a:lnTo>
                  <a:pt x="f10" y="f21"/>
                </a:lnTo>
                <a:lnTo>
                  <a:pt x="f10" y="f31"/>
                </a:lnTo>
                <a:lnTo>
                  <a:pt x="f10" y="f31"/>
                </a:lnTo>
                <a:lnTo>
                  <a:pt x="f22" y="f32"/>
                </a:lnTo>
                <a:lnTo>
                  <a:pt x="f22" y="f32"/>
                </a:lnTo>
                <a:lnTo>
                  <a:pt x="f12" y="f33"/>
                </a:lnTo>
                <a:lnTo>
                  <a:pt x="f12" y="f33"/>
                </a:lnTo>
                <a:lnTo>
                  <a:pt x="f34" y="f35"/>
                </a:lnTo>
                <a:lnTo>
                  <a:pt x="f34" y="f35"/>
                </a:lnTo>
                <a:lnTo>
                  <a:pt x="f12" y="f35"/>
                </a:lnTo>
                <a:lnTo>
                  <a:pt x="f12" y="f35"/>
                </a:lnTo>
                <a:lnTo>
                  <a:pt x="f12" y="f35"/>
                </a:lnTo>
                <a:lnTo>
                  <a:pt x="f34" y="f36"/>
                </a:lnTo>
                <a:lnTo>
                  <a:pt x="f34" y="f36"/>
                </a:lnTo>
                <a:lnTo>
                  <a:pt x="f34" y="f18"/>
                </a:lnTo>
                <a:lnTo>
                  <a:pt x="f34" y="f18"/>
                </a:lnTo>
                <a:lnTo>
                  <a:pt x="f37" y="f16"/>
                </a:lnTo>
                <a:lnTo>
                  <a:pt x="f34" y="f16"/>
                </a:lnTo>
                <a:lnTo>
                  <a:pt x="f34" y="f16"/>
                </a:lnTo>
                <a:lnTo>
                  <a:pt x="f34" y="f16"/>
                </a:lnTo>
                <a:lnTo>
                  <a:pt x="f34" y="f38"/>
                </a:lnTo>
                <a:lnTo>
                  <a:pt x="f13" y="f15"/>
                </a:lnTo>
                <a:lnTo>
                  <a:pt x="f13" y="f14"/>
                </a:lnTo>
                <a:lnTo>
                  <a:pt x="f37" y="f14"/>
                </a:lnTo>
                <a:lnTo>
                  <a:pt x="f37" y="f14"/>
                </a:lnTo>
                <a:lnTo>
                  <a:pt x="f37" y="f14"/>
                </a:lnTo>
                <a:lnTo>
                  <a:pt x="f37" y="f39"/>
                </a:lnTo>
                <a:lnTo>
                  <a:pt x="f37" y="f13"/>
                </a:lnTo>
                <a:lnTo>
                  <a:pt x="f40" y="f14"/>
                </a:lnTo>
                <a:lnTo>
                  <a:pt x="f40" y="f14"/>
                </a:lnTo>
                <a:lnTo>
                  <a:pt x="f40" y="f37"/>
                </a:lnTo>
                <a:lnTo>
                  <a:pt x="f40" y="f37"/>
                </a:lnTo>
                <a:lnTo>
                  <a:pt x="f41" y="f34"/>
                </a:lnTo>
                <a:lnTo>
                  <a:pt x="f41" y="f22"/>
                </a:lnTo>
                <a:lnTo>
                  <a:pt x="f40" y="f22"/>
                </a:lnTo>
                <a:lnTo>
                  <a:pt x="f42" y="f9"/>
                </a:lnTo>
                <a:lnTo>
                  <a:pt x="f42" y="f43"/>
                </a:lnTo>
                <a:lnTo>
                  <a:pt x="f42" y="f43"/>
                </a:lnTo>
                <a:lnTo>
                  <a:pt x="f44" y="f8"/>
                </a:lnTo>
                <a:lnTo>
                  <a:pt x="f44" y="f8"/>
                </a:lnTo>
                <a:lnTo>
                  <a:pt x="f41" y="f43"/>
                </a:lnTo>
                <a:lnTo>
                  <a:pt x="f41" y="f43"/>
                </a:lnTo>
                <a:lnTo>
                  <a:pt x="f0" y="f43"/>
                </a:lnTo>
                <a:lnTo>
                  <a:pt x="f0" y="f43"/>
                </a:lnTo>
                <a:lnTo>
                  <a:pt x="f0" y="f9"/>
                </a:lnTo>
                <a:lnTo>
                  <a:pt x="f45" y="f24"/>
                </a:lnTo>
                <a:lnTo>
                  <a:pt x="f46" y="f24"/>
                </a:lnTo>
                <a:lnTo>
                  <a:pt x="f47" y="f9"/>
                </a:lnTo>
                <a:lnTo>
                  <a:pt x="f48" y="f43"/>
                </a:lnTo>
                <a:lnTo>
                  <a:pt x="f49" y="f6"/>
                </a:lnTo>
                <a:lnTo>
                  <a:pt x="f49" y="f50"/>
                </a:lnTo>
                <a:lnTo>
                  <a:pt x="f46" y="f50"/>
                </a:lnTo>
                <a:lnTo>
                  <a:pt x="f0" y="f50"/>
                </a:lnTo>
                <a:lnTo>
                  <a:pt x="f41" y="f6"/>
                </a:lnTo>
                <a:lnTo>
                  <a:pt x="f40" y="f6"/>
                </a:lnTo>
                <a:lnTo>
                  <a:pt x="f40" y="f6"/>
                </a:lnTo>
                <a:lnTo>
                  <a:pt x="f40" y="f6"/>
                </a:lnTo>
                <a:lnTo>
                  <a:pt x="f44" y="f8"/>
                </a:lnTo>
                <a:lnTo>
                  <a:pt x="f44" y="f8"/>
                </a:lnTo>
                <a:lnTo>
                  <a:pt x="f42" y="f6"/>
                </a:lnTo>
                <a:lnTo>
                  <a:pt x="f42" y="f6"/>
                </a:lnTo>
                <a:lnTo>
                  <a:pt x="f44" y="f50"/>
                </a:lnTo>
                <a:lnTo>
                  <a:pt x="f44" y="f50"/>
                </a:lnTo>
                <a:lnTo>
                  <a:pt x="f40" y="f50"/>
                </a:lnTo>
                <a:lnTo>
                  <a:pt x="f40" y="f5"/>
                </a:lnTo>
                <a:lnTo>
                  <a:pt x="f44" y="f5"/>
                </a:lnTo>
                <a:lnTo>
                  <a:pt x="f42" y="f5"/>
                </a:lnTo>
                <a:lnTo>
                  <a:pt x="f3" y="f5"/>
                </a:lnTo>
                <a:lnTo>
                  <a:pt x="f3" y="f5"/>
                </a:lnTo>
                <a:lnTo>
                  <a:pt x="f3" y="f5"/>
                </a:lnTo>
                <a:lnTo>
                  <a:pt x="f3" y="f5"/>
                </a:lnTo>
                <a:lnTo>
                  <a:pt x="f3" y="f50"/>
                </a:lnTo>
                <a:lnTo>
                  <a:pt x="f3" y="f50"/>
                </a:lnTo>
                <a:lnTo>
                  <a:pt x="f51" y="f6"/>
                </a:lnTo>
                <a:lnTo>
                  <a:pt x="f51" y="f6"/>
                </a:lnTo>
                <a:lnTo>
                  <a:pt x="f51" y="f6"/>
                </a:lnTo>
                <a:lnTo>
                  <a:pt x="f51" y="f6"/>
                </a:lnTo>
                <a:lnTo>
                  <a:pt x="f51" y="f50"/>
                </a:lnTo>
                <a:lnTo>
                  <a:pt x="f51" y="f50"/>
                </a:lnTo>
                <a:lnTo>
                  <a:pt x="f51" y="f50"/>
                </a:lnTo>
                <a:lnTo>
                  <a:pt x="f52" y="f50"/>
                </a:lnTo>
                <a:lnTo>
                  <a:pt x="f51" y="f53"/>
                </a:lnTo>
                <a:lnTo>
                  <a:pt x="f52" y="f53"/>
                </a:lnTo>
                <a:lnTo>
                  <a:pt x="f52" y="f53"/>
                </a:lnTo>
                <a:lnTo>
                  <a:pt x="f54" y="f53"/>
                </a:lnTo>
                <a:lnTo>
                  <a:pt x="f54" y="f53"/>
                </a:lnTo>
                <a:lnTo>
                  <a:pt x="f54" y="f49"/>
                </a:lnTo>
                <a:lnTo>
                  <a:pt x="f54" y="f49"/>
                </a:lnTo>
                <a:lnTo>
                  <a:pt x="f51" y="f49"/>
                </a:lnTo>
                <a:lnTo>
                  <a:pt x="f51" y="f49"/>
                </a:lnTo>
                <a:lnTo>
                  <a:pt x="f51" y="f49"/>
                </a:lnTo>
                <a:lnTo>
                  <a:pt x="f42" y="f49"/>
                </a:lnTo>
                <a:lnTo>
                  <a:pt x="f42" y="f49"/>
                </a:lnTo>
                <a:lnTo>
                  <a:pt x="f42" y="f47"/>
                </a:lnTo>
                <a:lnTo>
                  <a:pt x="f42" y="f46"/>
                </a:lnTo>
                <a:lnTo>
                  <a:pt x="f42" y="f45"/>
                </a:lnTo>
                <a:lnTo>
                  <a:pt x="f3" y="f45"/>
                </a:lnTo>
                <a:lnTo>
                  <a:pt x="f3" y="f45"/>
                </a:lnTo>
                <a:lnTo>
                  <a:pt x="f51" y="f45"/>
                </a:lnTo>
                <a:lnTo>
                  <a:pt x="f51" y="f0"/>
                </a:lnTo>
                <a:lnTo>
                  <a:pt x="f51" y="f0"/>
                </a:lnTo>
                <a:lnTo>
                  <a:pt x="f54" y="f0"/>
                </a:lnTo>
                <a:lnTo>
                  <a:pt x="f54" y="f0"/>
                </a:lnTo>
                <a:lnTo>
                  <a:pt x="f54" y="f0"/>
                </a:lnTo>
                <a:lnTo>
                  <a:pt x="f55" y="f41"/>
                </a:lnTo>
                <a:lnTo>
                  <a:pt x="f55" y="f41"/>
                </a:lnTo>
                <a:lnTo>
                  <a:pt x="f55" y="f40"/>
                </a:lnTo>
                <a:lnTo>
                  <a:pt x="f55" y="f40"/>
                </a:lnTo>
                <a:lnTo>
                  <a:pt x="f2" y="f40"/>
                </a:lnTo>
                <a:lnTo>
                  <a:pt x="f2" y="f40"/>
                </a:lnTo>
                <a:lnTo>
                  <a:pt x="f2" y="f44"/>
                </a:lnTo>
                <a:lnTo>
                  <a:pt x="f2" y="f44"/>
                </a:lnTo>
                <a:lnTo>
                  <a:pt x="f55" y="f44"/>
                </a:lnTo>
                <a:lnTo>
                  <a:pt x="f55" y="f44"/>
                </a:lnTo>
                <a:lnTo>
                  <a:pt x="f55" y="f42"/>
                </a:lnTo>
                <a:lnTo>
                  <a:pt x="f55" y="f42"/>
                </a:lnTo>
                <a:lnTo>
                  <a:pt x="f56" y="f44"/>
                </a:lnTo>
                <a:lnTo>
                  <a:pt x="f56" y="f44"/>
                </a:lnTo>
                <a:lnTo>
                  <a:pt x="f54" y="f3"/>
                </a:lnTo>
                <a:lnTo>
                  <a:pt x="f54" y="f42"/>
                </a:lnTo>
                <a:lnTo>
                  <a:pt x="f54" y="f42"/>
                </a:lnTo>
                <a:lnTo>
                  <a:pt x="f54" y="f44"/>
                </a:lnTo>
                <a:lnTo>
                  <a:pt x="f54" y="f44"/>
                </a:lnTo>
                <a:lnTo>
                  <a:pt x="f52" y="f40"/>
                </a:lnTo>
                <a:lnTo>
                  <a:pt x="f52" y="f40"/>
                </a:lnTo>
                <a:lnTo>
                  <a:pt x="f52" y="f40"/>
                </a:lnTo>
                <a:lnTo>
                  <a:pt x="f52" y="f40"/>
                </a:lnTo>
                <a:lnTo>
                  <a:pt x="f3" y="f41"/>
                </a:lnTo>
                <a:lnTo>
                  <a:pt x="f44" y="f41"/>
                </a:lnTo>
                <a:lnTo>
                  <a:pt x="f44" y="f41"/>
                </a:lnTo>
                <a:lnTo>
                  <a:pt x="f44" y="f0"/>
                </a:lnTo>
                <a:lnTo>
                  <a:pt x="f40" y="f45"/>
                </a:lnTo>
                <a:lnTo>
                  <a:pt x="f41" y="f45"/>
                </a:lnTo>
                <a:lnTo>
                  <a:pt x="f41" y="f45"/>
                </a:lnTo>
                <a:lnTo>
                  <a:pt x="f41" y="f45"/>
                </a:lnTo>
                <a:lnTo>
                  <a:pt x="f45" y="f46"/>
                </a:lnTo>
                <a:lnTo>
                  <a:pt x="f45" y="f46"/>
                </a:lnTo>
                <a:lnTo>
                  <a:pt x="f45" y="f46"/>
                </a:lnTo>
                <a:lnTo>
                  <a:pt x="f0" y="f0"/>
                </a:lnTo>
                <a:lnTo>
                  <a:pt x="f0" y="f0"/>
                </a:lnTo>
                <a:lnTo>
                  <a:pt x="f0" y="f41"/>
                </a:lnTo>
                <a:lnTo>
                  <a:pt x="f0" y="f41"/>
                </a:lnTo>
                <a:lnTo>
                  <a:pt x="f0" y="f0"/>
                </a:lnTo>
                <a:lnTo>
                  <a:pt x="f45" y="f0"/>
                </a:lnTo>
                <a:lnTo>
                  <a:pt x="f45" y="f41"/>
                </a:lnTo>
                <a:lnTo>
                  <a:pt x="f45" y="f40"/>
                </a:lnTo>
                <a:lnTo>
                  <a:pt x="f0" y="f44"/>
                </a:lnTo>
                <a:lnTo>
                  <a:pt x="f0" y="f44"/>
                </a:lnTo>
                <a:lnTo>
                  <a:pt x="f45" y="f42"/>
                </a:lnTo>
                <a:lnTo>
                  <a:pt x="f45" y="f42"/>
                </a:lnTo>
                <a:lnTo>
                  <a:pt x="f46" y="f42"/>
                </a:lnTo>
                <a:lnTo>
                  <a:pt x="f46" y="f44"/>
                </a:lnTo>
                <a:lnTo>
                  <a:pt x="f46" y="f44"/>
                </a:lnTo>
                <a:lnTo>
                  <a:pt x="f47" y="f41"/>
                </a:lnTo>
                <a:lnTo>
                  <a:pt x="f48" y="f41"/>
                </a:lnTo>
                <a:lnTo>
                  <a:pt x="f48" y="f41"/>
                </a:lnTo>
                <a:lnTo>
                  <a:pt x="f49" y="f40"/>
                </a:lnTo>
                <a:lnTo>
                  <a:pt x="f49" y="f40"/>
                </a:lnTo>
                <a:lnTo>
                  <a:pt x="f53" y="f41"/>
                </a:lnTo>
                <a:lnTo>
                  <a:pt x="f53" y="f41"/>
                </a:lnTo>
                <a:lnTo>
                  <a:pt x="f53" y="f40"/>
                </a:lnTo>
                <a:lnTo>
                  <a:pt x="f53" y="f40"/>
                </a:lnTo>
                <a:lnTo>
                  <a:pt x="f5" y="f42"/>
                </a:lnTo>
                <a:lnTo>
                  <a:pt x="f50" y="f42"/>
                </a:lnTo>
                <a:lnTo>
                  <a:pt x="f6" y="f42"/>
                </a:lnTo>
                <a:lnTo>
                  <a:pt x="f6" y="f42"/>
                </a:lnTo>
                <a:lnTo>
                  <a:pt x="f6" y="f44"/>
                </a:lnTo>
                <a:lnTo>
                  <a:pt x="f6" y="f40"/>
                </a:lnTo>
                <a:lnTo>
                  <a:pt x="f50" y="f40"/>
                </a:lnTo>
                <a:lnTo>
                  <a:pt x="f50" y="f40"/>
                </a:lnTo>
                <a:lnTo>
                  <a:pt x="f8" y="f40"/>
                </a:lnTo>
                <a:lnTo>
                  <a:pt x="f8" y="f40"/>
                </a:lnTo>
                <a:lnTo>
                  <a:pt x="f8" y="f44"/>
                </a:lnTo>
                <a:lnTo>
                  <a:pt x="f8" y="f44"/>
                </a:lnTo>
                <a:lnTo>
                  <a:pt x="f9" y="f44"/>
                </a:lnTo>
                <a:lnTo>
                  <a:pt x="f9" y="f44"/>
                </a:lnTo>
                <a:lnTo>
                  <a:pt x="f43" y="f40"/>
                </a:lnTo>
                <a:lnTo>
                  <a:pt x="f43" y="f40"/>
                </a:lnTo>
                <a:lnTo>
                  <a:pt x="f10" y="f45"/>
                </a:lnTo>
                <a:lnTo>
                  <a:pt x="f10" y="f45"/>
                </a:lnTo>
                <a:lnTo>
                  <a:pt x="f10" y="f45"/>
                </a:lnTo>
                <a:lnTo>
                  <a:pt x="f12" y="f45"/>
                </a:lnTo>
                <a:lnTo>
                  <a:pt x="f12" y="f45"/>
                </a:lnTo>
                <a:lnTo>
                  <a:pt x="f34" y="f45"/>
                </a:lnTo>
                <a:lnTo>
                  <a:pt x="f34" y="f45"/>
                </a:lnTo>
                <a:lnTo>
                  <a:pt x="f34" y="f46"/>
                </a:lnTo>
                <a:lnTo>
                  <a:pt x="f34" y="f46"/>
                </a:lnTo>
                <a:lnTo>
                  <a:pt x="f34" y="f47"/>
                </a:lnTo>
                <a:lnTo>
                  <a:pt x="f34" y="f47"/>
                </a:lnTo>
                <a:lnTo>
                  <a:pt x="f37" y="f48"/>
                </a:lnTo>
                <a:lnTo>
                  <a:pt x="f13" y="f48"/>
                </a:lnTo>
                <a:lnTo>
                  <a:pt x="f13" y="f47"/>
                </a:lnTo>
                <a:lnTo>
                  <a:pt x="f39" y="f47"/>
                </a:lnTo>
                <a:lnTo>
                  <a:pt x="f39" y="f48"/>
                </a:lnTo>
                <a:lnTo>
                  <a:pt x="f39" y="f49"/>
                </a:lnTo>
                <a:lnTo>
                  <a:pt x="f39" y="f49"/>
                </a:lnTo>
                <a:lnTo>
                  <a:pt x="f14" y="f48"/>
                </a:lnTo>
                <a:lnTo>
                  <a:pt x="f14" y="f48"/>
                </a:lnTo>
                <a:lnTo>
                  <a:pt x="f38" y="f47"/>
                </a:lnTo>
                <a:lnTo>
                  <a:pt x="f16" y="f47"/>
                </a:lnTo>
                <a:lnTo>
                  <a:pt x="f16" y="f47"/>
                </a:lnTo>
                <a:lnTo>
                  <a:pt x="f15" y="f46"/>
                </a:lnTo>
                <a:lnTo>
                  <a:pt x="f15" y="f46"/>
                </a:lnTo>
                <a:lnTo>
                  <a:pt x="f15" y="f45"/>
                </a:lnTo>
                <a:lnTo>
                  <a:pt x="f15" y="f45"/>
                </a:lnTo>
                <a:lnTo>
                  <a:pt x="f16" y="f0"/>
                </a:lnTo>
                <a:lnTo>
                  <a:pt x="f16" y="f0"/>
                </a:lnTo>
                <a:lnTo>
                  <a:pt x="f35" y="f45"/>
                </a:lnTo>
                <a:lnTo>
                  <a:pt x="f21" y="f45"/>
                </a:lnTo>
                <a:lnTo>
                  <a:pt x="f29" y="f47"/>
                </a:lnTo>
                <a:lnTo>
                  <a:pt x="f29" y="f47"/>
                </a:lnTo>
                <a:lnTo>
                  <a:pt x="f27" y="f47"/>
                </a:lnTo>
                <a:lnTo>
                  <a:pt x="f27" y="f47"/>
                </a:lnTo>
                <a:lnTo>
                  <a:pt x="f27" y="f48"/>
                </a:lnTo>
                <a:lnTo>
                  <a:pt x="f27" y="f48"/>
                </a:lnTo>
                <a:lnTo>
                  <a:pt x="f28" y="f49"/>
                </a:lnTo>
                <a:lnTo>
                  <a:pt x="f28" y="f49"/>
                </a:lnTo>
                <a:lnTo>
                  <a:pt x="f27" y="f5"/>
                </a:lnTo>
                <a:lnTo>
                  <a:pt x="f27" y="f5"/>
                </a:lnTo>
                <a:lnTo>
                  <a:pt x="f26" y="f53"/>
                </a:lnTo>
                <a:lnTo>
                  <a:pt x="f26" y="f53"/>
                </a:lnTo>
                <a:lnTo>
                  <a:pt x="f27" y="f49"/>
                </a:lnTo>
                <a:lnTo>
                  <a:pt x="f26" y="f49"/>
                </a:lnTo>
                <a:lnTo>
                  <a:pt x="f26" y="f48"/>
                </a:lnTo>
                <a:lnTo>
                  <a:pt x="f26" y="f48"/>
                </a:lnTo>
                <a:lnTo>
                  <a:pt x="f27" y="f48"/>
                </a:lnTo>
                <a:lnTo>
                  <a:pt x="f27" y="f48"/>
                </a:lnTo>
                <a:lnTo>
                  <a:pt x="f26" y="f47"/>
                </a:lnTo>
                <a:lnTo>
                  <a:pt x="f26" y="f47"/>
                </a:lnTo>
                <a:lnTo>
                  <a:pt x="f26" y="f47"/>
                </a:lnTo>
                <a:lnTo>
                  <a:pt x="f4" y="f47"/>
                </a:lnTo>
                <a:lnTo>
                  <a:pt x="f7" y="f46"/>
                </a:lnTo>
                <a:lnTo>
                  <a:pt x="f7" y="f46"/>
                </a:lnTo>
                <a:lnTo>
                  <a:pt x="f17" y="f47"/>
                </a:lnTo>
                <a:lnTo>
                  <a:pt x="f17" y="f47"/>
                </a:lnTo>
                <a:lnTo>
                  <a:pt x="f7" y="f49"/>
                </a:lnTo>
                <a:lnTo>
                  <a:pt x="f7" y="f49"/>
                </a:lnTo>
                <a:lnTo>
                  <a:pt x="f7" y="f53"/>
                </a:lnTo>
                <a:lnTo>
                  <a:pt x="f7" y="f53"/>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4" name="Freeform 53"/>
          <p:cNvSpPr/>
          <p:nvPr/>
        </p:nvSpPr>
        <p:spPr>
          <a:xfrm>
            <a:off x="6637441" y="1211401"/>
            <a:ext cx="761759" cy="834839"/>
          </a:xfrm>
          <a:custGeom>
            <a:avLst/>
            <a:gdLst>
              <a:gd name="f0" fmla="val 360"/>
              <a:gd name="f1" fmla="val 0"/>
              <a:gd name="f2" fmla="val 416"/>
              <a:gd name="f3" fmla="val 456"/>
              <a:gd name="f4" fmla="val 176"/>
              <a:gd name="f5" fmla="val 448"/>
              <a:gd name="f6" fmla="val 168"/>
              <a:gd name="f7" fmla="val 440"/>
              <a:gd name="f8" fmla="val 160"/>
              <a:gd name="f9" fmla="val 144"/>
              <a:gd name="f10" fmla="val 432"/>
              <a:gd name="f11" fmla="val 424"/>
              <a:gd name="f12" fmla="val 136"/>
              <a:gd name="f13" fmla="val 408"/>
              <a:gd name="f14" fmla="val 400"/>
              <a:gd name="f15" fmla="val 392"/>
              <a:gd name="f16" fmla="val 384"/>
              <a:gd name="f17" fmla="val 376"/>
              <a:gd name="f18" fmla="val 368"/>
              <a:gd name="f19" fmla="val 128"/>
              <a:gd name="f20" fmla="val 352"/>
              <a:gd name="f21" fmla="val 344"/>
              <a:gd name="f22" fmla="val 120"/>
              <a:gd name="f23" fmla="val 312"/>
              <a:gd name="f24" fmla="val 96"/>
              <a:gd name="f25" fmla="val 304"/>
              <a:gd name="f26" fmla="val 72"/>
              <a:gd name="f27" fmla="val 280"/>
              <a:gd name="f28" fmla="val 264"/>
              <a:gd name="f29" fmla="val 48"/>
              <a:gd name="f30" fmla="val 256"/>
              <a:gd name="f31" fmla="val 40"/>
              <a:gd name="f32" fmla="val 248"/>
              <a:gd name="f33" fmla="val 32"/>
              <a:gd name="f34" fmla="val 24"/>
              <a:gd name="f35" fmla="val 8"/>
              <a:gd name="f36" fmla="val 232"/>
              <a:gd name="f37" fmla="val 224"/>
              <a:gd name="f38" fmla="val 16"/>
              <a:gd name="f39" fmla="val 216"/>
              <a:gd name="f40" fmla="val 208"/>
              <a:gd name="f41" fmla="val 200"/>
              <a:gd name="f42" fmla="val 192"/>
              <a:gd name="f43" fmla="val 184"/>
              <a:gd name="f44" fmla="val 152"/>
              <a:gd name="f45" fmla="val 104"/>
              <a:gd name="f46" fmla="val 56"/>
              <a:gd name="f47" fmla="val 64"/>
              <a:gd name="f48" fmla="val 88"/>
              <a:gd name="f49" fmla="val 112"/>
              <a:gd name="f50" fmla="val 272"/>
              <a:gd name="f51" fmla="val 328"/>
              <a:gd name="f52" fmla="val 336"/>
              <a:gd name="f53" fmla="val 288"/>
              <a:gd name="f54" fmla="val 320"/>
            </a:gdLst>
            <a:ahLst/>
            <a:cxnLst>
              <a:cxn ang="3cd4">
                <a:pos x="hc" y="t"/>
              </a:cxn>
              <a:cxn ang="0">
                <a:pos x="r" y="vc"/>
              </a:cxn>
              <a:cxn ang="cd4">
                <a:pos x="hc" y="b"/>
              </a:cxn>
              <a:cxn ang="cd2">
                <a:pos x="l" y="vc"/>
              </a:cxn>
            </a:cxnLst>
            <a:rect l="l" t="t" r="r" b="b"/>
            <a:pathLst>
              <a:path w="416" h="456">
                <a:moveTo>
                  <a:pt x="f4" y="f5"/>
                </a:moveTo>
                <a:lnTo>
                  <a:pt x="f6" y="f7"/>
                </a:lnTo>
                <a:lnTo>
                  <a:pt x="f8" y="f7"/>
                </a:lnTo>
                <a:lnTo>
                  <a:pt x="f9" y="f10"/>
                </a:lnTo>
                <a:lnTo>
                  <a:pt x="f9" y="f10"/>
                </a:lnTo>
                <a:lnTo>
                  <a:pt x="f9" y="f10"/>
                </a:lnTo>
                <a:lnTo>
                  <a:pt x="f9" y="f11"/>
                </a:lnTo>
                <a:lnTo>
                  <a:pt x="f12" y="f13"/>
                </a:lnTo>
                <a:lnTo>
                  <a:pt x="f12" y="f14"/>
                </a:lnTo>
                <a:lnTo>
                  <a:pt x="f12" y="f15"/>
                </a:lnTo>
                <a:lnTo>
                  <a:pt x="f12" y="f16"/>
                </a:lnTo>
                <a:lnTo>
                  <a:pt x="f12" y="f17"/>
                </a:lnTo>
                <a:lnTo>
                  <a:pt x="f12" y="f18"/>
                </a:lnTo>
                <a:lnTo>
                  <a:pt x="f12" y="f18"/>
                </a:lnTo>
                <a:lnTo>
                  <a:pt x="f19" y="f20"/>
                </a:lnTo>
                <a:lnTo>
                  <a:pt x="f19" y="f20"/>
                </a:lnTo>
                <a:lnTo>
                  <a:pt x="f19" y="f20"/>
                </a:lnTo>
                <a:lnTo>
                  <a:pt x="f19" y="f21"/>
                </a:lnTo>
                <a:lnTo>
                  <a:pt x="f22" y="f23"/>
                </a:lnTo>
                <a:lnTo>
                  <a:pt x="f24" y="f25"/>
                </a:lnTo>
                <a:lnTo>
                  <a:pt x="f26" y="f27"/>
                </a:lnTo>
                <a:lnTo>
                  <a:pt x="f26" y="f28"/>
                </a:lnTo>
                <a:lnTo>
                  <a:pt x="f26" y="f28"/>
                </a:lnTo>
                <a:lnTo>
                  <a:pt x="f29" y="f30"/>
                </a:lnTo>
                <a:lnTo>
                  <a:pt x="f29" y="f30"/>
                </a:lnTo>
                <a:lnTo>
                  <a:pt x="f31" y="f32"/>
                </a:lnTo>
                <a:lnTo>
                  <a:pt x="f31" y="f32"/>
                </a:lnTo>
                <a:lnTo>
                  <a:pt x="f31" y="f32"/>
                </a:lnTo>
                <a:lnTo>
                  <a:pt x="f31" y="f32"/>
                </a:lnTo>
                <a:lnTo>
                  <a:pt x="f33" y="f32"/>
                </a:lnTo>
                <a:lnTo>
                  <a:pt x="f33" y="f32"/>
                </a:lnTo>
                <a:lnTo>
                  <a:pt x="f34" y="f32"/>
                </a:lnTo>
                <a:lnTo>
                  <a:pt x="f35" y="f36"/>
                </a:lnTo>
                <a:lnTo>
                  <a:pt x="f35" y="f36"/>
                </a:lnTo>
                <a:lnTo>
                  <a:pt x="f35" y="f37"/>
                </a:lnTo>
                <a:lnTo>
                  <a:pt x="f38" y="f39"/>
                </a:lnTo>
                <a:lnTo>
                  <a:pt x="f38" y="f40"/>
                </a:lnTo>
                <a:lnTo>
                  <a:pt x="f35" y="f41"/>
                </a:lnTo>
                <a:lnTo>
                  <a:pt x="f35" y="f42"/>
                </a:lnTo>
                <a:lnTo>
                  <a:pt x="f35" y="f43"/>
                </a:lnTo>
                <a:lnTo>
                  <a:pt x="f38" y="f8"/>
                </a:lnTo>
                <a:lnTo>
                  <a:pt x="f38" y="f8"/>
                </a:lnTo>
                <a:lnTo>
                  <a:pt x="f38" y="f8"/>
                </a:lnTo>
                <a:lnTo>
                  <a:pt x="f35" y="f44"/>
                </a:lnTo>
                <a:lnTo>
                  <a:pt x="f35" y="f44"/>
                </a:lnTo>
                <a:lnTo>
                  <a:pt x="f1" y="f44"/>
                </a:lnTo>
                <a:lnTo>
                  <a:pt x="f1" y="f44"/>
                </a:lnTo>
                <a:lnTo>
                  <a:pt x="f1" y="f12"/>
                </a:lnTo>
                <a:lnTo>
                  <a:pt x="f1" y="f12"/>
                </a:lnTo>
                <a:lnTo>
                  <a:pt x="f1" y="f19"/>
                </a:lnTo>
                <a:lnTo>
                  <a:pt x="f35" y="f22"/>
                </a:lnTo>
                <a:lnTo>
                  <a:pt x="f33" y="f45"/>
                </a:lnTo>
                <a:lnTo>
                  <a:pt x="f31" y="f24"/>
                </a:lnTo>
                <a:lnTo>
                  <a:pt x="f31" y="f24"/>
                </a:lnTo>
                <a:lnTo>
                  <a:pt x="f31" y="f31"/>
                </a:lnTo>
                <a:lnTo>
                  <a:pt x="f33" y="f31"/>
                </a:lnTo>
                <a:lnTo>
                  <a:pt x="f31" y="f33"/>
                </a:lnTo>
                <a:lnTo>
                  <a:pt x="f29" y="f34"/>
                </a:lnTo>
                <a:lnTo>
                  <a:pt x="f29" y="f34"/>
                </a:lnTo>
                <a:lnTo>
                  <a:pt x="f46" y="f34"/>
                </a:lnTo>
                <a:lnTo>
                  <a:pt x="f47" y="f33"/>
                </a:lnTo>
                <a:lnTo>
                  <a:pt x="f26" y="f33"/>
                </a:lnTo>
                <a:lnTo>
                  <a:pt x="f48" y="f34"/>
                </a:lnTo>
                <a:lnTo>
                  <a:pt x="f24" y="f34"/>
                </a:lnTo>
                <a:lnTo>
                  <a:pt x="f24" y="f34"/>
                </a:lnTo>
                <a:lnTo>
                  <a:pt x="f24" y="f34"/>
                </a:lnTo>
                <a:lnTo>
                  <a:pt x="f49" y="f38"/>
                </a:lnTo>
                <a:lnTo>
                  <a:pt x="f19" y="f35"/>
                </a:lnTo>
                <a:lnTo>
                  <a:pt x="f12" y="f1"/>
                </a:lnTo>
                <a:lnTo>
                  <a:pt x="f12" y="f1"/>
                </a:lnTo>
                <a:lnTo>
                  <a:pt x="f9" y="f35"/>
                </a:lnTo>
                <a:lnTo>
                  <a:pt x="f9" y="f35"/>
                </a:lnTo>
                <a:lnTo>
                  <a:pt x="f12" y="f38"/>
                </a:lnTo>
                <a:lnTo>
                  <a:pt x="f12" y="f34"/>
                </a:lnTo>
                <a:lnTo>
                  <a:pt x="f12" y="f33"/>
                </a:lnTo>
                <a:lnTo>
                  <a:pt x="f12" y="f31"/>
                </a:lnTo>
                <a:lnTo>
                  <a:pt x="f12" y="f31"/>
                </a:lnTo>
                <a:lnTo>
                  <a:pt x="f12" y="f31"/>
                </a:lnTo>
                <a:lnTo>
                  <a:pt x="f9" y="f33"/>
                </a:lnTo>
                <a:lnTo>
                  <a:pt x="f44" y="f33"/>
                </a:lnTo>
                <a:lnTo>
                  <a:pt x="f44" y="f33"/>
                </a:lnTo>
                <a:lnTo>
                  <a:pt x="f44" y="f33"/>
                </a:lnTo>
                <a:lnTo>
                  <a:pt x="f6" y="f31"/>
                </a:lnTo>
                <a:lnTo>
                  <a:pt x="f6" y="f31"/>
                </a:lnTo>
                <a:lnTo>
                  <a:pt x="f6" y="f31"/>
                </a:lnTo>
                <a:lnTo>
                  <a:pt x="f43" y="f31"/>
                </a:lnTo>
                <a:lnTo>
                  <a:pt x="f42" y="f46"/>
                </a:lnTo>
                <a:lnTo>
                  <a:pt x="f42" y="f47"/>
                </a:lnTo>
                <a:lnTo>
                  <a:pt x="f37" y="f47"/>
                </a:lnTo>
                <a:lnTo>
                  <a:pt x="f50" y="f26"/>
                </a:lnTo>
                <a:lnTo>
                  <a:pt x="f27" y="f48"/>
                </a:lnTo>
                <a:lnTo>
                  <a:pt x="f27" y="f48"/>
                </a:lnTo>
                <a:lnTo>
                  <a:pt x="f51" y="f24"/>
                </a:lnTo>
                <a:lnTo>
                  <a:pt x="f52" y="f24"/>
                </a:lnTo>
                <a:lnTo>
                  <a:pt x="f52" y="f45"/>
                </a:lnTo>
                <a:lnTo>
                  <a:pt x="f52" y="f45"/>
                </a:lnTo>
                <a:lnTo>
                  <a:pt x="f21" y="f45"/>
                </a:lnTo>
                <a:lnTo>
                  <a:pt x="f0" y="f49"/>
                </a:lnTo>
                <a:lnTo>
                  <a:pt x="f0" y="f12"/>
                </a:lnTo>
                <a:lnTo>
                  <a:pt x="f20" y="f9"/>
                </a:lnTo>
                <a:lnTo>
                  <a:pt x="f20" y="f44"/>
                </a:lnTo>
                <a:lnTo>
                  <a:pt x="f20" y="f44"/>
                </a:lnTo>
                <a:lnTo>
                  <a:pt x="f18" y="f44"/>
                </a:lnTo>
                <a:lnTo>
                  <a:pt x="f18" y="f44"/>
                </a:lnTo>
                <a:lnTo>
                  <a:pt x="f18" y="f8"/>
                </a:lnTo>
                <a:lnTo>
                  <a:pt x="f18" y="f4"/>
                </a:lnTo>
                <a:lnTo>
                  <a:pt x="f17" y="f4"/>
                </a:lnTo>
                <a:lnTo>
                  <a:pt x="f17" y="f4"/>
                </a:lnTo>
                <a:lnTo>
                  <a:pt x="f17" y="f4"/>
                </a:lnTo>
                <a:lnTo>
                  <a:pt x="f17" y="f4"/>
                </a:lnTo>
                <a:lnTo>
                  <a:pt x="f18" y="f43"/>
                </a:lnTo>
                <a:lnTo>
                  <a:pt x="f0" y="f42"/>
                </a:lnTo>
                <a:lnTo>
                  <a:pt x="f0" y="f41"/>
                </a:lnTo>
                <a:lnTo>
                  <a:pt x="f0" y="f40"/>
                </a:lnTo>
                <a:lnTo>
                  <a:pt x="f20" y="f39"/>
                </a:lnTo>
                <a:lnTo>
                  <a:pt x="f20" y="f36"/>
                </a:lnTo>
                <a:lnTo>
                  <a:pt x="f20" y="f36"/>
                </a:lnTo>
                <a:lnTo>
                  <a:pt x="f20" y="f36"/>
                </a:lnTo>
                <a:lnTo>
                  <a:pt x="f0" y="f36"/>
                </a:lnTo>
                <a:lnTo>
                  <a:pt x="f18" y="f37"/>
                </a:lnTo>
                <a:lnTo>
                  <a:pt x="f17" y="f39"/>
                </a:lnTo>
                <a:lnTo>
                  <a:pt x="f17" y="f39"/>
                </a:lnTo>
                <a:lnTo>
                  <a:pt x="f17" y="f40"/>
                </a:lnTo>
                <a:lnTo>
                  <a:pt x="f16" y="f42"/>
                </a:lnTo>
                <a:lnTo>
                  <a:pt x="f15" y="f42"/>
                </a:lnTo>
                <a:lnTo>
                  <a:pt x="f15" y="f42"/>
                </a:lnTo>
                <a:lnTo>
                  <a:pt x="f15" y="f43"/>
                </a:lnTo>
                <a:lnTo>
                  <a:pt x="f15" y="f4"/>
                </a:lnTo>
                <a:lnTo>
                  <a:pt x="f14" y="f8"/>
                </a:lnTo>
                <a:lnTo>
                  <a:pt x="f2" y="f44"/>
                </a:lnTo>
                <a:lnTo>
                  <a:pt x="f2" y="f44"/>
                </a:lnTo>
                <a:lnTo>
                  <a:pt x="f2" y="f44"/>
                </a:lnTo>
                <a:lnTo>
                  <a:pt x="f2" y="f44"/>
                </a:lnTo>
                <a:lnTo>
                  <a:pt x="f2" y="f8"/>
                </a:lnTo>
                <a:lnTo>
                  <a:pt x="f2" y="f8"/>
                </a:lnTo>
                <a:lnTo>
                  <a:pt x="f2" y="f6"/>
                </a:lnTo>
                <a:lnTo>
                  <a:pt x="f2" y="f6"/>
                </a:lnTo>
                <a:lnTo>
                  <a:pt x="f2" y="f4"/>
                </a:lnTo>
                <a:lnTo>
                  <a:pt x="f13" y="f43"/>
                </a:lnTo>
                <a:lnTo>
                  <a:pt x="f13" y="f42"/>
                </a:lnTo>
                <a:lnTo>
                  <a:pt x="f13" y="f42"/>
                </a:lnTo>
                <a:lnTo>
                  <a:pt x="f13" y="f41"/>
                </a:lnTo>
                <a:lnTo>
                  <a:pt x="f15" y="f36"/>
                </a:lnTo>
                <a:lnTo>
                  <a:pt x="f15" y="f30"/>
                </a:lnTo>
                <a:lnTo>
                  <a:pt x="f15" y="f28"/>
                </a:lnTo>
                <a:lnTo>
                  <a:pt x="f15" y="f28"/>
                </a:lnTo>
                <a:lnTo>
                  <a:pt x="f16" y="f50"/>
                </a:lnTo>
                <a:lnTo>
                  <a:pt x="f17" y="f53"/>
                </a:lnTo>
                <a:lnTo>
                  <a:pt x="f16" y="f25"/>
                </a:lnTo>
                <a:lnTo>
                  <a:pt x="f16" y="f54"/>
                </a:lnTo>
                <a:lnTo>
                  <a:pt x="f16" y="f54"/>
                </a:lnTo>
                <a:lnTo>
                  <a:pt x="f17" y="f51"/>
                </a:lnTo>
                <a:lnTo>
                  <a:pt x="f17" y="f20"/>
                </a:lnTo>
                <a:lnTo>
                  <a:pt x="f17" y="f16"/>
                </a:lnTo>
                <a:lnTo>
                  <a:pt x="f16" y="f14"/>
                </a:lnTo>
                <a:lnTo>
                  <a:pt x="f16" y="f14"/>
                </a:lnTo>
                <a:lnTo>
                  <a:pt x="f16" y="f13"/>
                </a:lnTo>
                <a:lnTo>
                  <a:pt x="f16" y="f2"/>
                </a:lnTo>
                <a:lnTo>
                  <a:pt x="f16" y="f10"/>
                </a:lnTo>
                <a:lnTo>
                  <a:pt x="f16" y="f7"/>
                </a:lnTo>
                <a:lnTo>
                  <a:pt x="f16" y="f7"/>
                </a:lnTo>
                <a:lnTo>
                  <a:pt x="f4" y="f3"/>
                </a:lnTo>
                <a:lnTo>
                  <a:pt x="f4" y="f3"/>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5" name="Freeform 54"/>
          <p:cNvSpPr/>
          <p:nvPr/>
        </p:nvSpPr>
        <p:spPr>
          <a:xfrm>
            <a:off x="6856320" y="2017799"/>
            <a:ext cx="585720" cy="1039680"/>
          </a:xfrm>
          <a:custGeom>
            <a:avLst/>
            <a:gdLst>
              <a:gd name="f0" fmla="val 360"/>
              <a:gd name="f1" fmla="val 0"/>
              <a:gd name="f2" fmla="val 320"/>
              <a:gd name="f3" fmla="val 568"/>
              <a:gd name="f4" fmla="val 216"/>
              <a:gd name="f5" fmla="val 544"/>
              <a:gd name="f6" fmla="val 232"/>
              <a:gd name="f7" fmla="val 240"/>
              <a:gd name="f8" fmla="val 256"/>
              <a:gd name="f9" fmla="val 552"/>
              <a:gd name="f10" fmla="val 264"/>
              <a:gd name="f11" fmla="val 536"/>
              <a:gd name="f12" fmla="val 520"/>
              <a:gd name="f13" fmla="val 272"/>
              <a:gd name="f14" fmla="val 512"/>
              <a:gd name="f15" fmla="val 288"/>
              <a:gd name="f16" fmla="val 504"/>
              <a:gd name="f17" fmla="val 280"/>
              <a:gd name="f18" fmla="val 496"/>
              <a:gd name="f19" fmla="val 488"/>
              <a:gd name="f20" fmla="val 480"/>
              <a:gd name="f21" fmla="val 472"/>
              <a:gd name="f22" fmla="val 464"/>
              <a:gd name="f23" fmla="val 456"/>
              <a:gd name="f24" fmla="val 296"/>
              <a:gd name="f25" fmla="val 448"/>
              <a:gd name="f26" fmla="val 432"/>
              <a:gd name="f27" fmla="val 304"/>
              <a:gd name="f28" fmla="val 424"/>
              <a:gd name="f29" fmla="val 312"/>
              <a:gd name="f30" fmla="val 400"/>
              <a:gd name="f31" fmla="val 392"/>
              <a:gd name="f32" fmla="val 384"/>
              <a:gd name="f33" fmla="val 376"/>
              <a:gd name="f34" fmla="val 344"/>
              <a:gd name="f35" fmla="val 336"/>
              <a:gd name="f36" fmla="val 72"/>
              <a:gd name="f37" fmla="val 56"/>
              <a:gd name="f38" fmla="val 48"/>
              <a:gd name="f39" fmla="val 40"/>
              <a:gd name="f40" fmla="val 32"/>
              <a:gd name="f41" fmla="val 16"/>
              <a:gd name="f42" fmla="val 8"/>
              <a:gd name="f43" fmla="val 64"/>
              <a:gd name="f44" fmla="val 80"/>
              <a:gd name="f45" fmla="val 88"/>
              <a:gd name="f46" fmla="val 96"/>
              <a:gd name="f47" fmla="val 104"/>
              <a:gd name="f48" fmla="val 112"/>
              <a:gd name="f49" fmla="val 120"/>
              <a:gd name="f50" fmla="val 128"/>
              <a:gd name="f51" fmla="val 144"/>
              <a:gd name="f52" fmla="val 152"/>
              <a:gd name="f53" fmla="val 168"/>
              <a:gd name="f54" fmla="val 176"/>
              <a:gd name="f55" fmla="val 184"/>
              <a:gd name="f56" fmla="val 192"/>
              <a:gd name="f57" fmla="val 200"/>
              <a:gd name="f58" fmla="val 24"/>
              <a:gd name="f59" fmla="val 208"/>
              <a:gd name="f60" fmla="val 224"/>
              <a:gd name="f61" fmla="val 248"/>
              <a:gd name="f62" fmla="val 368"/>
              <a:gd name="f63" fmla="val 408"/>
              <a:gd name="f64" fmla="val 136"/>
              <a:gd name="f65" fmla="val 160"/>
              <a:gd name="f66" fmla="val 528"/>
              <a:gd name="f67" fmla="val 560"/>
            </a:gdLst>
            <a:ahLst/>
            <a:cxnLst>
              <a:cxn ang="3cd4">
                <a:pos x="hc" y="t"/>
              </a:cxn>
              <a:cxn ang="0">
                <a:pos x="r" y="vc"/>
              </a:cxn>
              <a:cxn ang="cd4">
                <a:pos x="hc" y="b"/>
              </a:cxn>
              <a:cxn ang="cd2">
                <a:pos x="l" y="vc"/>
              </a:cxn>
            </a:cxnLst>
            <a:rect l="l" t="t" r="r" b="b"/>
            <a:pathLst>
              <a:path w="320" h="568">
                <a:moveTo>
                  <a:pt x="f4" y="f5"/>
                </a:moveTo>
                <a:lnTo>
                  <a:pt x="f6" y="f5"/>
                </a:lnTo>
                <a:lnTo>
                  <a:pt x="f7" y="f5"/>
                </a:lnTo>
                <a:lnTo>
                  <a:pt x="f8" y="f9"/>
                </a:lnTo>
                <a:lnTo>
                  <a:pt x="f10" y="f9"/>
                </a:lnTo>
                <a:lnTo>
                  <a:pt x="f10" y="f5"/>
                </a:lnTo>
                <a:lnTo>
                  <a:pt x="f10" y="f5"/>
                </a:lnTo>
                <a:lnTo>
                  <a:pt x="f8" y="f11"/>
                </a:lnTo>
                <a:lnTo>
                  <a:pt x="f8" y="f12"/>
                </a:lnTo>
                <a:lnTo>
                  <a:pt x="f13" y="f14"/>
                </a:lnTo>
                <a:lnTo>
                  <a:pt x="f15" y="f14"/>
                </a:lnTo>
                <a:lnTo>
                  <a:pt x="f15" y="f16"/>
                </a:lnTo>
                <a:lnTo>
                  <a:pt x="f15" y="f16"/>
                </a:lnTo>
                <a:lnTo>
                  <a:pt x="f17" y="f18"/>
                </a:lnTo>
                <a:lnTo>
                  <a:pt x="f17" y="f18"/>
                </a:lnTo>
                <a:lnTo>
                  <a:pt x="f15" y="f19"/>
                </a:lnTo>
                <a:lnTo>
                  <a:pt x="f15" y="f19"/>
                </a:lnTo>
                <a:lnTo>
                  <a:pt x="f15" y="f20"/>
                </a:lnTo>
                <a:lnTo>
                  <a:pt x="f15" y="f20"/>
                </a:lnTo>
                <a:lnTo>
                  <a:pt x="f15" y="f21"/>
                </a:lnTo>
                <a:lnTo>
                  <a:pt x="f15" y="f22"/>
                </a:lnTo>
                <a:lnTo>
                  <a:pt x="f15" y="f23"/>
                </a:lnTo>
                <a:lnTo>
                  <a:pt x="f24" y="f23"/>
                </a:lnTo>
                <a:lnTo>
                  <a:pt x="f24" y="f25"/>
                </a:lnTo>
                <a:lnTo>
                  <a:pt x="f24" y="f26"/>
                </a:lnTo>
                <a:lnTo>
                  <a:pt x="f24" y="f26"/>
                </a:lnTo>
                <a:lnTo>
                  <a:pt x="f27" y="f28"/>
                </a:lnTo>
                <a:lnTo>
                  <a:pt x="f29" y="f30"/>
                </a:lnTo>
                <a:lnTo>
                  <a:pt x="f2" y="f31"/>
                </a:lnTo>
                <a:lnTo>
                  <a:pt x="f2" y="f32"/>
                </a:lnTo>
                <a:lnTo>
                  <a:pt x="f2" y="f33"/>
                </a:lnTo>
                <a:lnTo>
                  <a:pt x="f2" y="f0"/>
                </a:lnTo>
                <a:lnTo>
                  <a:pt x="f2" y="f34"/>
                </a:lnTo>
                <a:lnTo>
                  <a:pt x="f29" y="f34"/>
                </a:lnTo>
                <a:lnTo>
                  <a:pt x="f29" y="f35"/>
                </a:lnTo>
                <a:lnTo>
                  <a:pt x="f29" y="f2"/>
                </a:lnTo>
                <a:lnTo>
                  <a:pt x="f29" y="f2"/>
                </a:lnTo>
                <a:lnTo>
                  <a:pt x="f29" y="f29"/>
                </a:lnTo>
                <a:lnTo>
                  <a:pt x="f24" y="f36"/>
                </a:lnTo>
                <a:lnTo>
                  <a:pt x="f24" y="f36"/>
                </a:lnTo>
                <a:lnTo>
                  <a:pt x="f15" y="f36"/>
                </a:lnTo>
                <a:lnTo>
                  <a:pt x="f17" y="f37"/>
                </a:lnTo>
                <a:lnTo>
                  <a:pt x="f17" y="f38"/>
                </a:lnTo>
                <a:lnTo>
                  <a:pt x="f17" y="f39"/>
                </a:lnTo>
                <a:lnTo>
                  <a:pt x="f17" y="f39"/>
                </a:lnTo>
                <a:lnTo>
                  <a:pt x="f10" y="f40"/>
                </a:lnTo>
                <a:lnTo>
                  <a:pt x="f10" y="f41"/>
                </a:lnTo>
                <a:lnTo>
                  <a:pt x="f10" y="f42"/>
                </a:lnTo>
                <a:lnTo>
                  <a:pt x="f10" y="f1"/>
                </a:lnTo>
                <a:lnTo>
                  <a:pt x="f10" y="f1"/>
                </a:lnTo>
                <a:lnTo>
                  <a:pt x="f37" y="f41"/>
                </a:lnTo>
                <a:lnTo>
                  <a:pt x="f37" y="f41"/>
                </a:lnTo>
                <a:lnTo>
                  <a:pt x="f43" y="f41"/>
                </a:lnTo>
                <a:lnTo>
                  <a:pt x="f36" y="f40"/>
                </a:lnTo>
                <a:lnTo>
                  <a:pt x="f36" y="f40"/>
                </a:lnTo>
                <a:lnTo>
                  <a:pt x="f36" y="f39"/>
                </a:lnTo>
                <a:lnTo>
                  <a:pt x="f36" y="f39"/>
                </a:lnTo>
                <a:lnTo>
                  <a:pt x="f44" y="f39"/>
                </a:lnTo>
                <a:lnTo>
                  <a:pt x="f45" y="f38"/>
                </a:lnTo>
                <a:lnTo>
                  <a:pt x="f46" y="f38"/>
                </a:lnTo>
                <a:lnTo>
                  <a:pt x="f46" y="f43"/>
                </a:lnTo>
                <a:lnTo>
                  <a:pt x="f46" y="f36"/>
                </a:lnTo>
                <a:lnTo>
                  <a:pt x="f45" y="f45"/>
                </a:lnTo>
                <a:lnTo>
                  <a:pt x="f45" y="f45"/>
                </a:lnTo>
                <a:lnTo>
                  <a:pt x="f44" y="f45"/>
                </a:lnTo>
                <a:lnTo>
                  <a:pt x="f44" y="f46"/>
                </a:lnTo>
                <a:lnTo>
                  <a:pt x="f44" y="f47"/>
                </a:lnTo>
                <a:lnTo>
                  <a:pt x="f44" y="f48"/>
                </a:lnTo>
                <a:lnTo>
                  <a:pt x="f43" y="f48"/>
                </a:lnTo>
                <a:lnTo>
                  <a:pt x="f43" y="f49"/>
                </a:lnTo>
                <a:lnTo>
                  <a:pt x="f38" y="f49"/>
                </a:lnTo>
                <a:lnTo>
                  <a:pt x="f40" y="f50"/>
                </a:lnTo>
                <a:lnTo>
                  <a:pt x="f40" y="f51"/>
                </a:lnTo>
                <a:lnTo>
                  <a:pt x="f40" y="f52"/>
                </a:lnTo>
                <a:lnTo>
                  <a:pt x="f39" y="f53"/>
                </a:lnTo>
                <a:lnTo>
                  <a:pt x="f39" y="f54"/>
                </a:lnTo>
                <a:lnTo>
                  <a:pt x="f40" y="f55"/>
                </a:lnTo>
                <a:lnTo>
                  <a:pt x="f40" y="f56"/>
                </a:lnTo>
                <a:lnTo>
                  <a:pt x="f40" y="f57"/>
                </a:lnTo>
                <a:lnTo>
                  <a:pt x="f58" y="f59"/>
                </a:lnTo>
                <a:lnTo>
                  <a:pt x="f42" y="f59"/>
                </a:lnTo>
                <a:lnTo>
                  <a:pt x="f42" y="f60"/>
                </a:lnTo>
                <a:lnTo>
                  <a:pt x="f41" y="f60"/>
                </a:lnTo>
                <a:lnTo>
                  <a:pt x="f41" y="f60"/>
                </a:lnTo>
                <a:lnTo>
                  <a:pt x="f41" y="f60"/>
                </a:lnTo>
                <a:lnTo>
                  <a:pt x="f42" y="f6"/>
                </a:lnTo>
                <a:lnTo>
                  <a:pt x="f42" y="f6"/>
                </a:lnTo>
                <a:lnTo>
                  <a:pt x="f42" y="f6"/>
                </a:lnTo>
                <a:lnTo>
                  <a:pt x="f42" y="f7"/>
                </a:lnTo>
                <a:lnTo>
                  <a:pt x="f1" y="f61"/>
                </a:lnTo>
                <a:lnTo>
                  <a:pt x="f1" y="f13"/>
                </a:lnTo>
                <a:lnTo>
                  <a:pt x="f58" y="f29"/>
                </a:lnTo>
                <a:lnTo>
                  <a:pt x="f37" y="f35"/>
                </a:lnTo>
                <a:lnTo>
                  <a:pt x="f36" y="f34"/>
                </a:lnTo>
                <a:lnTo>
                  <a:pt x="f36" y="f32"/>
                </a:lnTo>
                <a:lnTo>
                  <a:pt x="f45" y="f32"/>
                </a:lnTo>
                <a:lnTo>
                  <a:pt x="f45" y="f62"/>
                </a:lnTo>
                <a:lnTo>
                  <a:pt x="f47" y="f33"/>
                </a:lnTo>
                <a:lnTo>
                  <a:pt x="f49" y="f32"/>
                </a:lnTo>
                <a:lnTo>
                  <a:pt x="f49" y="f31"/>
                </a:lnTo>
                <a:lnTo>
                  <a:pt x="f48" y="f63"/>
                </a:lnTo>
                <a:lnTo>
                  <a:pt x="f48" y="f28"/>
                </a:lnTo>
                <a:lnTo>
                  <a:pt x="f47" y="f26"/>
                </a:lnTo>
                <a:lnTo>
                  <a:pt x="f47" y="f26"/>
                </a:lnTo>
                <a:lnTo>
                  <a:pt x="f47" y="f25"/>
                </a:lnTo>
                <a:lnTo>
                  <a:pt x="f48" y="f22"/>
                </a:lnTo>
                <a:lnTo>
                  <a:pt x="f64" y="f21"/>
                </a:lnTo>
                <a:lnTo>
                  <a:pt x="f64" y="f21"/>
                </a:lnTo>
                <a:lnTo>
                  <a:pt x="f64" y="f21"/>
                </a:lnTo>
                <a:lnTo>
                  <a:pt x="f64" y="f20"/>
                </a:lnTo>
                <a:lnTo>
                  <a:pt x="f64" y="f20"/>
                </a:lnTo>
                <a:lnTo>
                  <a:pt x="f52" y="f20"/>
                </a:lnTo>
                <a:lnTo>
                  <a:pt x="f52" y="f20"/>
                </a:lnTo>
                <a:lnTo>
                  <a:pt x="f65" y="f19"/>
                </a:lnTo>
                <a:lnTo>
                  <a:pt x="f65" y="f19"/>
                </a:lnTo>
                <a:lnTo>
                  <a:pt x="f54" y="f18"/>
                </a:lnTo>
                <a:lnTo>
                  <a:pt x="f54" y="f18"/>
                </a:lnTo>
                <a:lnTo>
                  <a:pt x="f54" y="f14"/>
                </a:lnTo>
                <a:lnTo>
                  <a:pt x="f54" y="f14"/>
                </a:lnTo>
                <a:lnTo>
                  <a:pt x="f55" y="f66"/>
                </a:lnTo>
                <a:lnTo>
                  <a:pt x="f55" y="f66"/>
                </a:lnTo>
                <a:lnTo>
                  <a:pt x="f54" y="f11"/>
                </a:lnTo>
                <a:lnTo>
                  <a:pt x="f54" y="f5"/>
                </a:lnTo>
                <a:lnTo>
                  <a:pt x="f54" y="f5"/>
                </a:lnTo>
                <a:lnTo>
                  <a:pt x="f55" y="f9"/>
                </a:lnTo>
                <a:lnTo>
                  <a:pt x="f55" y="f9"/>
                </a:lnTo>
                <a:lnTo>
                  <a:pt x="f56" y="f67"/>
                </a:lnTo>
                <a:lnTo>
                  <a:pt x="f56" y="f67"/>
                </a:lnTo>
                <a:lnTo>
                  <a:pt x="f56" y="f3"/>
                </a:lnTo>
                <a:lnTo>
                  <a:pt x="f56" y="f3"/>
                </a:lnTo>
                <a:lnTo>
                  <a:pt x="f56" y="f67"/>
                </a:lnTo>
                <a:lnTo>
                  <a:pt x="f56" y="f67"/>
                </a:lnTo>
                <a:lnTo>
                  <a:pt x="f56" y="f9"/>
                </a:lnTo>
                <a:lnTo>
                  <a:pt x="f57" y="f9"/>
                </a:lnTo>
                <a:lnTo>
                  <a:pt x="f57" y="f67"/>
                </a:lnTo>
                <a:lnTo>
                  <a:pt x="f57" y="f67"/>
                </a:lnTo>
                <a:lnTo>
                  <a:pt x="f57" y="f67"/>
                </a:lnTo>
                <a:lnTo>
                  <a:pt x="f59" y="f9"/>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6" name="Freeform 55"/>
          <p:cNvSpPr/>
          <p:nvPr/>
        </p:nvSpPr>
        <p:spPr>
          <a:xfrm>
            <a:off x="7486680" y="1359001"/>
            <a:ext cx="555480" cy="776159"/>
          </a:xfrm>
          <a:custGeom>
            <a:avLst/>
            <a:gdLst>
              <a:gd name="f0" fmla="val 360"/>
              <a:gd name="f1" fmla="val 0"/>
              <a:gd name="f2" fmla="val 304"/>
              <a:gd name="f3" fmla="val 424"/>
              <a:gd name="f4" fmla="val 248"/>
              <a:gd name="f5" fmla="val 400"/>
              <a:gd name="f6" fmla="val 392"/>
              <a:gd name="f7" fmla="val 264"/>
              <a:gd name="f8" fmla="val 376"/>
              <a:gd name="f9" fmla="val 368"/>
              <a:gd name="f10" fmla="val 344"/>
              <a:gd name="f11" fmla="val 272"/>
              <a:gd name="f12" fmla="val 336"/>
              <a:gd name="f13" fmla="val 280"/>
              <a:gd name="f14" fmla="val 288"/>
              <a:gd name="f15" fmla="val 328"/>
              <a:gd name="f16" fmla="val 320"/>
              <a:gd name="f17" fmla="val 312"/>
              <a:gd name="f18" fmla="val 296"/>
              <a:gd name="f19" fmla="val 200"/>
              <a:gd name="f20" fmla="val 160"/>
              <a:gd name="f21" fmla="val 256"/>
              <a:gd name="f22" fmla="val 168"/>
              <a:gd name="f23" fmla="val 240"/>
              <a:gd name="f24" fmla="val 232"/>
              <a:gd name="f25" fmla="val 176"/>
              <a:gd name="f26" fmla="val 184"/>
              <a:gd name="f27" fmla="val 224"/>
              <a:gd name="f28" fmla="val 216"/>
              <a:gd name="f29" fmla="val 208"/>
              <a:gd name="f30" fmla="val 192"/>
              <a:gd name="f31" fmla="val 144"/>
              <a:gd name="f32" fmla="val 136"/>
              <a:gd name="f33" fmla="val 128"/>
              <a:gd name="f34" fmla="val 104"/>
              <a:gd name="f35" fmla="val 96"/>
              <a:gd name="f36" fmla="val 80"/>
              <a:gd name="f37" fmla="val 72"/>
              <a:gd name="f38" fmla="val 64"/>
              <a:gd name="f39" fmla="val 56"/>
              <a:gd name="f40" fmla="val 40"/>
              <a:gd name="f41" fmla="val 32"/>
              <a:gd name="f42" fmla="val 24"/>
              <a:gd name="f43" fmla="val 16"/>
              <a:gd name="f44" fmla="val 8"/>
              <a:gd name="f45" fmla="val 112"/>
              <a:gd name="f46" fmla="val 88"/>
              <a:gd name="f47" fmla="val 48"/>
              <a:gd name="f48" fmla="val 120"/>
              <a:gd name="f49" fmla="val 152"/>
              <a:gd name="f50" fmla="val 384"/>
              <a:gd name="f51" fmla="val 408"/>
            </a:gdLst>
            <a:ahLst/>
            <a:cxnLst>
              <a:cxn ang="3cd4">
                <a:pos x="hc" y="t"/>
              </a:cxn>
              <a:cxn ang="0">
                <a:pos x="r" y="vc"/>
              </a:cxn>
              <a:cxn ang="cd4">
                <a:pos x="hc" y="b"/>
              </a:cxn>
              <a:cxn ang="cd2">
                <a:pos x="l" y="vc"/>
              </a:cxn>
            </a:cxnLst>
            <a:rect l="l" t="t" r="r" b="b"/>
            <a:pathLst>
              <a:path w="304" h="424">
                <a:moveTo>
                  <a:pt x="f4" y="f5"/>
                </a:moveTo>
                <a:lnTo>
                  <a:pt x="f4" y="f6"/>
                </a:lnTo>
                <a:lnTo>
                  <a:pt x="f7" y="f8"/>
                </a:lnTo>
                <a:lnTo>
                  <a:pt x="f7" y="f9"/>
                </a:lnTo>
                <a:lnTo>
                  <a:pt x="f7" y="f9"/>
                </a:lnTo>
                <a:lnTo>
                  <a:pt x="f7" y="f0"/>
                </a:lnTo>
                <a:lnTo>
                  <a:pt x="f7" y="f10"/>
                </a:lnTo>
                <a:lnTo>
                  <a:pt x="f11" y="f12"/>
                </a:lnTo>
                <a:lnTo>
                  <a:pt x="f13" y="f12"/>
                </a:lnTo>
                <a:lnTo>
                  <a:pt x="f14" y="f15"/>
                </a:lnTo>
                <a:lnTo>
                  <a:pt x="f14" y="f15"/>
                </a:lnTo>
                <a:lnTo>
                  <a:pt x="f14" y="f16"/>
                </a:lnTo>
                <a:lnTo>
                  <a:pt x="f14" y="f17"/>
                </a:lnTo>
                <a:lnTo>
                  <a:pt x="f14" y="f17"/>
                </a:lnTo>
                <a:lnTo>
                  <a:pt x="f14" y="f2"/>
                </a:lnTo>
                <a:lnTo>
                  <a:pt x="f14" y="f18"/>
                </a:lnTo>
                <a:lnTo>
                  <a:pt x="f18" y="f18"/>
                </a:lnTo>
                <a:lnTo>
                  <a:pt x="f18" y="f18"/>
                </a:lnTo>
                <a:lnTo>
                  <a:pt x="f18" y="f18"/>
                </a:lnTo>
                <a:lnTo>
                  <a:pt x="f2" y="f2"/>
                </a:lnTo>
                <a:lnTo>
                  <a:pt x="f2" y="f2"/>
                </a:lnTo>
                <a:lnTo>
                  <a:pt x="f2" y="f18"/>
                </a:lnTo>
                <a:lnTo>
                  <a:pt x="f2" y="f7"/>
                </a:lnTo>
                <a:lnTo>
                  <a:pt x="f2" y="f7"/>
                </a:lnTo>
                <a:lnTo>
                  <a:pt x="f18" y="f19"/>
                </a:lnTo>
                <a:lnTo>
                  <a:pt x="f11" y="f20"/>
                </a:lnTo>
                <a:lnTo>
                  <a:pt x="f7" y="f20"/>
                </a:lnTo>
                <a:lnTo>
                  <a:pt x="f21" y="f20"/>
                </a:lnTo>
                <a:lnTo>
                  <a:pt x="f4" y="f22"/>
                </a:lnTo>
                <a:lnTo>
                  <a:pt x="f23" y="f22"/>
                </a:lnTo>
                <a:lnTo>
                  <a:pt x="f23" y="f22"/>
                </a:lnTo>
                <a:lnTo>
                  <a:pt x="f24" y="f25"/>
                </a:lnTo>
                <a:lnTo>
                  <a:pt x="f24" y="f26"/>
                </a:lnTo>
                <a:lnTo>
                  <a:pt x="f24" y="f26"/>
                </a:lnTo>
                <a:lnTo>
                  <a:pt x="f27" y="f19"/>
                </a:lnTo>
                <a:lnTo>
                  <a:pt x="f28" y="f19"/>
                </a:lnTo>
                <a:lnTo>
                  <a:pt x="f28" y="f19"/>
                </a:lnTo>
                <a:lnTo>
                  <a:pt x="f28" y="f29"/>
                </a:lnTo>
                <a:lnTo>
                  <a:pt x="f28" y="f28"/>
                </a:lnTo>
                <a:lnTo>
                  <a:pt x="f29" y="f28"/>
                </a:lnTo>
                <a:lnTo>
                  <a:pt x="f19" y="f29"/>
                </a:lnTo>
                <a:lnTo>
                  <a:pt x="f30" y="f29"/>
                </a:lnTo>
                <a:lnTo>
                  <a:pt x="f30" y="f30"/>
                </a:lnTo>
                <a:lnTo>
                  <a:pt x="f30" y="f30"/>
                </a:lnTo>
                <a:lnTo>
                  <a:pt x="f30" y="f25"/>
                </a:lnTo>
                <a:lnTo>
                  <a:pt x="f19" y="f25"/>
                </a:lnTo>
                <a:lnTo>
                  <a:pt x="f19" y="f25"/>
                </a:lnTo>
                <a:lnTo>
                  <a:pt x="f29" y="f22"/>
                </a:lnTo>
                <a:lnTo>
                  <a:pt x="f29" y="f22"/>
                </a:lnTo>
                <a:lnTo>
                  <a:pt x="f28" y="f31"/>
                </a:lnTo>
                <a:lnTo>
                  <a:pt x="f28" y="f31"/>
                </a:lnTo>
                <a:lnTo>
                  <a:pt x="f27" y="f32"/>
                </a:lnTo>
                <a:lnTo>
                  <a:pt x="f27" y="f32"/>
                </a:lnTo>
                <a:lnTo>
                  <a:pt x="f27" y="f33"/>
                </a:lnTo>
                <a:lnTo>
                  <a:pt x="f27" y="f34"/>
                </a:lnTo>
                <a:lnTo>
                  <a:pt x="f27" y="f35"/>
                </a:lnTo>
                <a:lnTo>
                  <a:pt x="f28" y="f36"/>
                </a:lnTo>
                <a:lnTo>
                  <a:pt x="f29" y="f37"/>
                </a:lnTo>
                <a:lnTo>
                  <a:pt x="f29" y="f38"/>
                </a:lnTo>
                <a:lnTo>
                  <a:pt x="f29" y="f38"/>
                </a:lnTo>
                <a:lnTo>
                  <a:pt x="f28" y="f38"/>
                </a:lnTo>
                <a:lnTo>
                  <a:pt x="f28" y="f38"/>
                </a:lnTo>
                <a:lnTo>
                  <a:pt x="f28" y="f38"/>
                </a:lnTo>
                <a:lnTo>
                  <a:pt x="f27" y="f38"/>
                </a:lnTo>
                <a:lnTo>
                  <a:pt x="f28" y="f39"/>
                </a:lnTo>
                <a:lnTo>
                  <a:pt x="f19" y="f40"/>
                </a:lnTo>
                <a:lnTo>
                  <a:pt x="f19" y="f40"/>
                </a:lnTo>
                <a:lnTo>
                  <a:pt x="f30" y="f40"/>
                </a:lnTo>
                <a:lnTo>
                  <a:pt x="f25" y="f41"/>
                </a:lnTo>
                <a:lnTo>
                  <a:pt x="f22" y="f42"/>
                </a:lnTo>
                <a:lnTo>
                  <a:pt x="f22" y="f42"/>
                </a:lnTo>
                <a:lnTo>
                  <a:pt x="f20" y="f42"/>
                </a:lnTo>
                <a:lnTo>
                  <a:pt x="f20" y="f42"/>
                </a:lnTo>
                <a:lnTo>
                  <a:pt x="f31" y="f43"/>
                </a:lnTo>
                <a:lnTo>
                  <a:pt x="f31" y="f43"/>
                </a:lnTo>
                <a:lnTo>
                  <a:pt x="f33" y="f44"/>
                </a:lnTo>
                <a:lnTo>
                  <a:pt x="f33" y="f44"/>
                </a:lnTo>
                <a:lnTo>
                  <a:pt x="f45" y="f1"/>
                </a:lnTo>
                <a:lnTo>
                  <a:pt x="f45" y="f1"/>
                </a:lnTo>
                <a:lnTo>
                  <a:pt x="f34" y="f1"/>
                </a:lnTo>
                <a:lnTo>
                  <a:pt x="f34" y="f44"/>
                </a:lnTo>
                <a:lnTo>
                  <a:pt x="f34" y="f44"/>
                </a:lnTo>
                <a:lnTo>
                  <a:pt x="f35" y="f44"/>
                </a:lnTo>
                <a:lnTo>
                  <a:pt x="f35" y="f44"/>
                </a:lnTo>
                <a:lnTo>
                  <a:pt x="f35" y="f43"/>
                </a:lnTo>
                <a:lnTo>
                  <a:pt x="f35" y="f43"/>
                </a:lnTo>
                <a:lnTo>
                  <a:pt x="f46" y="f43"/>
                </a:lnTo>
                <a:lnTo>
                  <a:pt x="f46" y="f41"/>
                </a:lnTo>
                <a:lnTo>
                  <a:pt x="f46" y="f41"/>
                </a:lnTo>
                <a:lnTo>
                  <a:pt x="f35" y="f40"/>
                </a:lnTo>
                <a:lnTo>
                  <a:pt x="f35" y="f40"/>
                </a:lnTo>
                <a:lnTo>
                  <a:pt x="f35" y="f47"/>
                </a:lnTo>
                <a:lnTo>
                  <a:pt x="f35" y="f47"/>
                </a:lnTo>
                <a:lnTo>
                  <a:pt x="f46" y="f47"/>
                </a:lnTo>
                <a:lnTo>
                  <a:pt x="f37" y="f39"/>
                </a:lnTo>
                <a:lnTo>
                  <a:pt x="f37" y="f37"/>
                </a:lnTo>
                <a:lnTo>
                  <a:pt x="f37" y="f35"/>
                </a:lnTo>
                <a:lnTo>
                  <a:pt x="f37" y="f34"/>
                </a:lnTo>
                <a:lnTo>
                  <a:pt x="f38" y="f45"/>
                </a:lnTo>
                <a:lnTo>
                  <a:pt x="f38" y="f45"/>
                </a:lnTo>
                <a:lnTo>
                  <a:pt x="f39" y="f45"/>
                </a:lnTo>
                <a:lnTo>
                  <a:pt x="f39" y="f45"/>
                </a:lnTo>
                <a:lnTo>
                  <a:pt x="f39" y="f45"/>
                </a:lnTo>
                <a:lnTo>
                  <a:pt x="f39" y="f34"/>
                </a:lnTo>
                <a:lnTo>
                  <a:pt x="f39" y="f36"/>
                </a:lnTo>
                <a:lnTo>
                  <a:pt x="f39" y="f36"/>
                </a:lnTo>
                <a:lnTo>
                  <a:pt x="f39" y="f36"/>
                </a:lnTo>
                <a:lnTo>
                  <a:pt x="f39" y="f37"/>
                </a:lnTo>
                <a:lnTo>
                  <a:pt x="f39" y="f37"/>
                </a:lnTo>
                <a:lnTo>
                  <a:pt x="f47" y="f36"/>
                </a:lnTo>
                <a:lnTo>
                  <a:pt x="f40" y="f35"/>
                </a:lnTo>
                <a:lnTo>
                  <a:pt x="f40" y="f35"/>
                </a:lnTo>
                <a:lnTo>
                  <a:pt x="f40" y="f35"/>
                </a:lnTo>
                <a:lnTo>
                  <a:pt x="f41" y="f35"/>
                </a:lnTo>
                <a:lnTo>
                  <a:pt x="f41" y="f35"/>
                </a:lnTo>
                <a:lnTo>
                  <a:pt x="f41" y="f35"/>
                </a:lnTo>
                <a:lnTo>
                  <a:pt x="f42" y="f34"/>
                </a:lnTo>
                <a:lnTo>
                  <a:pt x="f42" y="f34"/>
                </a:lnTo>
                <a:lnTo>
                  <a:pt x="f42" y="f34"/>
                </a:lnTo>
                <a:lnTo>
                  <a:pt x="f42" y="f48"/>
                </a:lnTo>
                <a:lnTo>
                  <a:pt x="f43" y="f48"/>
                </a:lnTo>
                <a:lnTo>
                  <a:pt x="f43" y="f33"/>
                </a:lnTo>
                <a:lnTo>
                  <a:pt x="f43" y="f32"/>
                </a:lnTo>
                <a:lnTo>
                  <a:pt x="f43" y="f32"/>
                </a:lnTo>
                <a:lnTo>
                  <a:pt x="f43" y="f49"/>
                </a:lnTo>
                <a:lnTo>
                  <a:pt x="f44" y="f26"/>
                </a:lnTo>
                <a:lnTo>
                  <a:pt x="f1" y="f30"/>
                </a:lnTo>
                <a:lnTo>
                  <a:pt x="f1" y="f30"/>
                </a:lnTo>
                <a:lnTo>
                  <a:pt x="f44" y="f29"/>
                </a:lnTo>
                <a:lnTo>
                  <a:pt x="f44" y="f28"/>
                </a:lnTo>
                <a:lnTo>
                  <a:pt x="f44" y="f27"/>
                </a:lnTo>
                <a:lnTo>
                  <a:pt x="f1" y="f27"/>
                </a:lnTo>
                <a:lnTo>
                  <a:pt x="f1" y="f24"/>
                </a:lnTo>
                <a:lnTo>
                  <a:pt x="f43" y="f11"/>
                </a:lnTo>
                <a:lnTo>
                  <a:pt x="f41" y="f13"/>
                </a:lnTo>
                <a:lnTo>
                  <a:pt x="f40" y="f2"/>
                </a:lnTo>
                <a:lnTo>
                  <a:pt x="f40" y="f10"/>
                </a:lnTo>
                <a:lnTo>
                  <a:pt x="f41" y="f9"/>
                </a:lnTo>
                <a:lnTo>
                  <a:pt x="f42" y="f50"/>
                </a:lnTo>
                <a:lnTo>
                  <a:pt x="f43" y="f5"/>
                </a:lnTo>
                <a:lnTo>
                  <a:pt x="f43" y="f51"/>
                </a:lnTo>
                <a:lnTo>
                  <a:pt x="f43" y="f51"/>
                </a:lnTo>
                <a:lnTo>
                  <a:pt x="f44" y="f3"/>
                </a:lnTo>
                <a:lnTo>
                  <a:pt x="f1" y="f3"/>
                </a:lnTo>
                <a:lnTo>
                  <a:pt x="f1" y="f3"/>
                </a:lnTo>
                <a:lnTo>
                  <a:pt x="f49" y="f51"/>
                </a:lnTo>
                <a:lnTo>
                  <a:pt x="f49" y="f51"/>
                </a:lnTo>
                <a:lnTo>
                  <a:pt x="f49" y="f3"/>
                </a:lnTo>
                <a:lnTo>
                  <a:pt x="f49" y="f3"/>
                </a:lnTo>
                <a:lnTo>
                  <a:pt x="f4" y="f51"/>
                </a:lnTo>
                <a:lnTo>
                  <a:pt x="f4" y="f51"/>
                </a:lnTo>
                <a:lnTo>
                  <a:pt x="f4" y="f5"/>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7" name="Freeform 56"/>
          <p:cNvSpPr/>
          <p:nvPr/>
        </p:nvSpPr>
        <p:spPr>
          <a:xfrm>
            <a:off x="6945241" y="1095481"/>
            <a:ext cx="833399" cy="438119"/>
          </a:xfrm>
          <a:custGeom>
            <a:avLst/>
            <a:gdLst>
              <a:gd name="f0" fmla="val 360"/>
              <a:gd name="f1" fmla="val 0"/>
              <a:gd name="f2" fmla="val 456"/>
              <a:gd name="f3" fmla="val 240"/>
              <a:gd name="f4" fmla="val 104"/>
              <a:gd name="f5" fmla="val 16"/>
              <a:gd name="f6" fmla="val 24"/>
              <a:gd name="f7" fmla="val 120"/>
              <a:gd name="f8" fmla="val 128"/>
              <a:gd name="f9" fmla="val 56"/>
              <a:gd name="f10" fmla="val 136"/>
              <a:gd name="f11" fmla="val 112"/>
              <a:gd name="f12" fmla="val 152"/>
              <a:gd name="f13" fmla="val 160"/>
              <a:gd name="f14" fmla="val 168"/>
              <a:gd name="f15" fmla="val 176"/>
              <a:gd name="f16" fmla="val 192"/>
              <a:gd name="f17" fmla="val 200"/>
              <a:gd name="f18" fmla="val 184"/>
              <a:gd name="f19" fmla="val 208"/>
              <a:gd name="f20" fmla="val 216"/>
              <a:gd name="f21" fmla="val 224"/>
              <a:gd name="f22" fmla="val 232"/>
              <a:gd name="f23" fmla="val 248"/>
              <a:gd name="f24" fmla="val 264"/>
              <a:gd name="f25" fmla="val 272"/>
              <a:gd name="f26" fmla="val 280"/>
              <a:gd name="f27" fmla="val 288"/>
              <a:gd name="f28" fmla="val 296"/>
              <a:gd name="f29" fmla="val 144"/>
              <a:gd name="f30" fmla="val 304"/>
              <a:gd name="f31" fmla="val 320"/>
              <a:gd name="f32" fmla="val 336"/>
              <a:gd name="f33" fmla="val 344"/>
              <a:gd name="f34" fmla="val 376"/>
              <a:gd name="f35" fmla="val 384"/>
              <a:gd name="f36" fmla="val 400"/>
              <a:gd name="f37" fmla="val 408"/>
              <a:gd name="f38" fmla="val 416"/>
              <a:gd name="f39" fmla="val 424"/>
              <a:gd name="f40" fmla="val 432"/>
              <a:gd name="f41" fmla="val 448"/>
              <a:gd name="f42" fmla="val 96"/>
              <a:gd name="f43" fmla="val 72"/>
              <a:gd name="f44" fmla="val 80"/>
              <a:gd name="f45" fmla="val 392"/>
              <a:gd name="f46" fmla="val 48"/>
              <a:gd name="f47" fmla="val 64"/>
              <a:gd name="f48" fmla="val 312"/>
              <a:gd name="f49" fmla="val 256"/>
              <a:gd name="f50" fmla="val 88"/>
              <a:gd name="f51" fmla="val 40"/>
              <a:gd name="f52" fmla="val 32"/>
              <a:gd name="f53" fmla="val 8"/>
            </a:gdLst>
            <a:ahLst/>
            <a:cxnLst>
              <a:cxn ang="3cd4">
                <a:pos x="hc" y="t"/>
              </a:cxn>
              <a:cxn ang="0">
                <a:pos x="r" y="vc"/>
              </a:cxn>
              <a:cxn ang="cd4">
                <a:pos x="hc" y="b"/>
              </a:cxn>
              <a:cxn ang="cd2">
                <a:pos x="l" y="vc"/>
              </a:cxn>
            </a:cxnLst>
            <a:rect l="l" t="t" r="r" b="b"/>
            <a:pathLst>
              <a:path w="456" h="240">
                <a:moveTo>
                  <a:pt x="f1" y="f4"/>
                </a:moveTo>
                <a:lnTo>
                  <a:pt x="f1" y="f4"/>
                </a:lnTo>
                <a:lnTo>
                  <a:pt x="f5" y="f4"/>
                </a:lnTo>
                <a:lnTo>
                  <a:pt x="f6" y="f7"/>
                </a:lnTo>
                <a:lnTo>
                  <a:pt x="f6" y="f8"/>
                </a:lnTo>
                <a:lnTo>
                  <a:pt x="f9" y="f8"/>
                </a:lnTo>
                <a:lnTo>
                  <a:pt x="f4" y="f10"/>
                </a:lnTo>
                <a:lnTo>
                  <a:pt x="f11" y="f12"/>
                </a:lnTo>
                <a:lnTo>
                  <a:pt x="f11" y="f12"/>
                </a:lnTo>
                <a:lnTo>
                  <a:pt x="f13" y="f13"/>
                </a:lnTo>
                <a:lnTo>
                  <a:pt x="f14" y="f13"/>
                </a:lnTo>
                <a:lnTo>
                  <a:pt x="f14" y="f14"/>
                </a:lnTo>
                <a:lnTo>
                  <a:pt x="f14" y="f14"/>
                </a:lnTo>
                <a:lnTo>
                  <a:pt x="f15" y="f14"/>
                </a:lnTo>
                <a:lnTo>
                  <a:pt x="f16" y="f15"/>
                </a:lnTo>
                <a:lnTo>
                  <a:pt x="f16" y="f17"/>
                </a:lnTo>
                <a:lnTo>
                  <a:pt x="f18" y="f19"/>
                </a:lnTo>
                <a:lnTo>
                  <a:pt x="f18" y="f20"/>
                </a:lnTo>
                <a:lnTo>
                  <a:pt x="f18" y="f20"/>
                </a:lnTo>
                <a:lnTo>
                  <a:pt x="f17" y="f20"/>
                </a:lnTo>
                <a:lnTo>
                  <a:pt x="f17" y="f20"/>
                </a:lnTo>
                <a:lnTo>
                  <a:pt x="f17" y="f21"/>
                </a:lnTo>
                <a:lnTo>
                  <a:pt x="f17" y="f3"/>
                </a:lnTo>
                <a:lnTo>
                  <a:pt x="f19" y="f3"/>
                </a:lnTo>
                <a:lnTo>
                  <a:pt x="f19" y="f3"/>
                </a:lnTo>
                <a:lnTo>
                  <a:pt x="f20" y="f21"/>
                </a:lnTo>
                <a:lnTo>
                  <a:pt x="f20" y="f21"/>
                </a:lnTo>
                <a:lnTo>
                  <a:pt x="f20" y="f21"/>
                </a:lnTo>
                <a:lnTo>
                  <a:pt x="f20" y="f21"/>
                </a:lnTo>
                <a:lnTo>
                  <a:pt x="f20" y="f21"/>
                </a:lnTo>
                <a:lnTo>
                  <a:pt x="f22" y="f16"/>
                </a:lnTo>
                <a:lnTo>
                  <a:pt x="f3" y="f15"/>
                </a:lnTo>
                <a:lnTo>
                  <a:pt x="f3" y="f15"/>
                </a:lnTo>
                <a:lnTo>
                  <a:pt x="f3" y="f12"/>
                </a:lnTo>
                <a:lnTo>
                  <a:pt x="f23" y="f12"/>
                </a:lnTo>
                <a:lnTo>
                  <a:pt x="f23" y="f12"/>
                </a:lnTo>
                <a:lnTo>
                  <a:pt x="f23" y="f12"/>
                </a:lnTo>
                <a:lnTo>
                  <a:pt x="f23" y="f13"/>
                </a:lnTo>
                <a:lnTo>
                  <a:pt x="f23" y="f14"/>
                </a:lnTo>
                <a:lnTo>
                  <a:pt x="f23" y="f15"/>
                </a:lnTo>
                <a:lnTo>
                  <a:pt x="f23" y="f15"/>
                </a:lnTo>
                <a:lnTo>
                  <a:pt x="f24" y="f13"/>
                </a:lnTo>
                <a:lnTo>
                  <a:pt x="f24" y="f13"/>
                </a:lnTo>
                <a:lnTo>
                  <a:pt x="f24" y="f13"/>
                </a:lnTo>
                <a:lnTo>
                  <a:pt x="f24" y="f13"/>
                </a:lnTo>
                <a:lnTo>
                  <a:pt x="f25" y="f12"/>
                </a:lnTo>
                <a:lnTo>
                  <a:pt x="f25" y="f12"/>
                </a:lnTo>
                <a:lnTo>
                  <a:pt x="f25" y="f12"/>
                </a:lnTo>
                <a:lnTo>
                  <a:pt x="f26" y="f12"/>
                </a:lnTo>
                <a:lnTo>
                  <a:pt x="f26" y="f12"/>
                </a:lnTo>
                <a:lnTo>
                  <a:pt x="f25" y="f13"/>
                </a:lnTo>
                <a:lnTo>
                  <a:pt x="f25" y="f14"/>
                </a:lnTo>
                <a:lnTo>
                  <a:pt x="f25" y="f15"/>
                </a:lnTo>
                <a:lnTo>
                  <a:pt x="f25" y="f15"/>
                </a:lnTo>
                <a:lnTo>
                  <a:pt x="f25" y="f15"/>
                </a:lnTo>
                <a:lnTo>
                  <a:pt x="f26" y="f14"/>
                </a:lnTo>
                <a:lnTo>
                  <a:pt x="f27" y="f13"/>
                </a:lnTo>
                <a:lnTo>
                  <a:pt x="f28" y="f12"/>
                </a:lnTo>
                <a:lnTo>
                  <a:pt x="f28" y="f12"/>
                </a:lnTo>
                <a:lnTo>
                  <a:pt x="f27" y="f12"/>
                </a:lnTo>
                <a:lnTo>
                  <a:pt x="f27" y="f29"/>
                </a:lnTo>
                <a:lnTo>
                  <a:pt x="f28" y="f10"/>
                </a:lnTo>
                <a:lnTo>
                  <a:pt x="f30" y="f10"/>
                </a:lnTo>
                <a:lnTo>
                  <a:pt x="f31" y="f10"/>
                </a:lnTo>
                <a:lnTo>
                  <a:pt x="f31" y="f10"/>
                </a:lnTo>
                <a:lnTo>
                  <a:pt x="f31" y="f10"/>
                </a:lnTo>
                <a:lnTo>
                  <a:pt x="f31" y="f10"/>
                </a:lnTo>
                <a:lnTo>
                  <a:pt x="f32" y="f10"/>
                </a:lnTo>
                <a:lnTo>
                  <a:pt x="f32" y="f10"/>
                </a:lnTo>
                <a:lnTo>
                  <a:pt x="f33" y="f7"/>
                </a:lnTo>
                <a:lnTo>
                  <a:pt x="f33" y="f7"/>
                </a:lnTo>
                <a:lnTo>
                  <a:pt x="f34" y="f7"/>
                </a:lnTo>
                <a:lnTo>
                  <a:pt x="f34" y="f7"/>
                </a:lnTo>
                <a:lnTo>
                  <a:pt x="f35" y="f8"/>
                </a:lnTo>
                <a:lnTo>
                  <a:pt x="f36" y="f10"/>
                </a:lnTo>
                <a:lnTo>
                  <a:pt x="f36" y="f29"/>
                </a:lnTo>
                <a:lnTo>
                  <a:pt x="f37" y="f29"/>
                </a:lnTo>
                <a:lnTo>
                  <a:pt x="f37" y="f29"/>
                </a:lnTo>
                <a:lnTo>
                  <a:pt x="f36" y="f8"/>
                </a:lnTo>
                <a:lnTo>
                  <a:pt x="f36" y="f8"/>
                </a:lnTo>
                <a:lnTo>
                  <a:pt x="f36" y="f8"/>
                </a:lnTo>
                <a:lnTo>
                  <a:pt x="f37" y="f7"/>
                </a:lnTo>
                <a:lnTo>
                  <a:pt x="f37" y="f7"/>
                </a:lnTo>
                <a:lnTo>
                  <a:pt x="f37" y="f7"/>
                </a:lnTo>
                <a:lnTo>
                  <a:pt x="f37" y="f8"/>
                </a:lnTo>
                <a:lnTo>
                  <a:pt x="f38" y="f8"/>
                </a:lnTo>
                <a:lnTo>
                  <a:pt x="f39" y="f7"/>
                </a:lnTo>
                <a:lnTo>
                  <a:pt x="f40" y="f7"/>
                </a:lnTo>
                <a:lnTo>
                  <a:pt x="f2" y="f7"/>
                </a:lnTo>
                <a:lnTo>
                  <a:pt x="f2" y="f7"/>
                </a:lnTo>
                <a:lnTo>
                  <a:pt x="f2" y="f11"/>
                </a:lnTo>
                <a:lnTo>
                  <a:pt x="f2" y="f11"/>
                </a:lnTo>
                <a:lnTo>
                  <a:pt x="f2" y="f11"/>
                </a:lnTo>
                <a:lnTo>
                  <a:pt x="f2" y="f11"/>
                </a:lnTo>
                <a:lnTo>
                  <a:pt x="f41" y="f4"/>
                </a:lnTo>
                <a:lnTo>
                  <a:pt x="f41" y="f4"/>
                </a:lnTo>
                <a:lnTo>
                  <a:pt x="f40" y="f4"/>
                </a:lnTo>
                <a:lnTo>
                  <a:pt x="f40" y="f4"/>
                </a:lnTo>
                <a:lnTo>
                  <a:pt x="f40" y="f42"/>
                </a:lnTo>
                <a:lnTo>
                  <a:pt x="f40" y="f43"/>
                </a:lnTo>
                <a:lnTo>
                  <a:pt x="f39" y="f43"/>
                </a:lnTo>
                <a:lnTo>
                  <a:pt x="f38" y="f44"/>
                </a:lnTo>
                <a:lnTo>
                  <a:pt x="f38" y="f44"/>
                </a:lnTo>
                <a:lnTo>
                  <a:pt x="f37" y="f44"/>
                </a:lnTo>
                <a:lnTo>
                  <a:pt x="f36" y="f44"/>
                </a:lnTo>
                <a:lnTo>
                  <a:pt x="f36" y="f44"/>
                </a:lnTo>
                <a:lnTo>
                  <a:pt x="f45" y="f44"/>
                </a:lnTo>
                <a:lnTo>
                  <a:pt x="f45" y="f44"/>
                </a:lnTo>
                <a:lnTo>
                  <a:pt x="f34" y="f44"/>
                </a:lnTo>
                <a:lnTo>
                  <a:pt x="f34" y="f44"/>
                </a:lnTo>
                <a:lnTo>
                  <a:pt x="f34" y="f43"/>
                </a:lnTo>
                <a:lnTo>
                  <a:pt x="f34" y="f9"/>
                </a:lnTo>
                <a:lnTo>
                  <a:pt x="f34" y="f9"/>
                </a:lnTo>
                <a:lnTo>
                  <a:pt x="f34" y="f46"/>
                </a:lnTo>
                <a:lnTo>
                  <a:pt x="f34" y="f46"/>
                </a:lnTo>
                <a:lnTo>
                  <a:pt x="f0" y="f9"/>
                </a:lnTo>
                <a:lnTo>
                  <a:pt x="f33" y="f47"/>
                </a:lnTo>
                <a:lnTo>
                  <a:pt x="f48" y="f47"/>
                </a:lnTo>
                <a:lnTo>
                  <a:pt x="f28" y="f47"/>
                </a:lnTo>
                <a:lnTo>
                  <a:pt x="f28" y="f47"/>
                </a:lnTo>
                <a:lnTo>
                  <a:pt x="f24" y="f42"/>
                </a:lnTo>
                <a:lnTo>
                  <a:pt x="f24" y="f42"/>
                </a:lnTo>
                <a:lnTo>
                  <a:pt x="f24" y="f42"/>
                </a:lnTo>
                <a:lnTo>
                  <a:pt x="f24" y="f42"/>
                </a:lnTo>
                <a:lnTo>
                  <a:pt x="f49" y="f42"/>
                </a:lnTo>
                <a:lnTo>
                  <a:pt x="f23" y="f42"/>
                </a:lnTo>
                <a:lnTo>
                  <a:pt x="f23" y="f42"/>
                </a:lnTo>
                <a:lnTo>
                  <a:pt x="f23" y="f42"/>
                </a:lnTo>
                <a:lnTo>
                  <a:pt x="f23" y="f50"/>
                </a:lnTo>
                <a:lnTo>
                  <a:pt x="f3" y="f50"/>
                </a:lnTo>
                <a:lnTo>
                  <a:pt x="f22" y="f50"/>
                </a:lnTo>
                <a:lnTo>
                  <a:pt x="f22" y="f42"/>
                </a:lnTo>
                <a:lnTo>
                  <a:pt x="f22" y="f42"/>
                </a:lnTo>
                <a:lnTo>
                  <a:pt x="f20" y="f42"/>
                </a:lnTo>
                <a:lnTo>
                  <a:pt x="f20" y="f42"/>
                </a:lnTo>
                <a:lnTo>
                  <a:pt x="f19" y="f50"/>
                </a:lnTo>
                <a:lnTo>
                  <a:pt x="f19" y="f44"/>
                </a:lnTo>
                <a:lnTo>
                  <a:pt x="f17" y="f44"/>
                </a:lnTo>
                <a:lnTo>
                  <a:pt x="f18" y="f9"/>
                </a:lnTo>
                <a:lnTo>
                  <a:pt x="f14" y="f9"/>
                </a:lnTo>
                <a:lnTo>
                  <a:pt x="f12" y="f47"/>
                </a:lnTo>
                <a:lnTo>
                  <a:pt x="f12" y="f47"/>
                </a:lnTo>
                <a:lnTo>
                  <a:pt x="f12" y="f47"/>
                </a:lnTo>
                <a:lnTo>
                  <a:pt x="f12" y="f9"/>
                </a:lnTo>
                <a:lnTo>
                  <a:pt x="f12" y="f9"/>
                </a:lnTo>
                <a:lnTo>
                  <a:pt x="f12" y="f9"/>
                </a:lnTo>
                <a:lnTo>
                  <a:pt x="f29" y="f9"/>
                </a:lnTo>
                <a:lnTo>
                  <a:pt x="f10" y="f43"/>
                </a:lnTo>
                <a:lnTo>
                  <a:pt x="f10" y="f43"/>
                </a:lnTo>
                <a:lnTo>
                  <a:pt x="f10" y="f43"/>
                </a:lnTo>
                <a:lnTo>
                  <a:pt x="f10" y="f46"/>
                </a:lnTo>
                <a:lnTo>
                  <a:pt x="f10" y="f9"/>
                </a:lnTo>
                <a:lnTo>
                  <a:pt x="f8" y="f9"/>
                </a:lnTo>
                <a:lnTo>
                  <a:pt x="f8" y="f46"/>
                </a:lnTo>
                <a:lnTo>
                  <a:pt x="f8" y="f46"/>
                </a:lnTo>
                <a:lnTo>
                  <a:pt x="f8" y="f51"/>
                </a:lnTo>
                <a:lnTo>
                  <a:pt x="f10" y="f51"/>
                </a:lnTo>
                <a:lnTo>
                  <a:pt x="f10" y="f51"/>
                </a:lnTo>
                <a:lnTo>
                  <a:pt x="f10" y="f51"/>
                </a:lnTo>
                <a:lnTo>
                  <a:pt x="f10" y="f51"/>
                </a:lnTo>
                <a:lnTo>
                  <a:pt x="f10" y="f51"/>
                </a:lnTo>
                <a:lnTo>
                  <a:pt x="f10" y="f51"/>
                </a:lnTo>
                <a:lnTo>
                  <a:pt x="f10" y="f46"/>
                </a:lnTo>
                <a:lnTo>
                  <a:pt x="f10" y="f46"/>
                </a:lnTo>
                <a:lnTo>
                  <a:pt x="f10" y="f46"/>
                </a:lnTo>
                <a:lnTo>
                  <a:pt x="f29" y="f51"/>
                </a:lnTo>
                <a:lnTo>
                  <a:pt x="f29" y="f52"/>
                </a:lnTo>
                <a:lnTo>
                  <a:pt x="f12" y="f52"/>
                </a:lnTo>
                <a:lnTo>
                  <a:pt x="f12" y="f52"/>
                </a:lnTo>
                <a:lnTo>
                  <a:pt x="f14" y="f5"/>
                </a:lnTo>
                <a:lnTo>
                  <a:pt x="f14" y="f53"/>
                </a:lnTo>
                <a:lnTo>
                  <a:pt x="f14" y="f53"/>
                </a:lnTo>
                <a:lnTo>
                  <a:pt x="f14" y="f53"/>
                </a:lnTo>
                <a:lnTo>
                  <a:pt x="f15" y="f53"/>
                </a:lnTo>
                <a:lnTo>
                  <a:pt x="f15" y="f53"/>
                </a:lnTo>
                <a:lnTo>
                  <a:pt x="f18" y="f1"/>
                </a:lnTo>
                <a:lnTo>
                  <a:pt x="f15" y="f1"/>
                </a:lnTo>
                <a:lnTo>
                  <a:pt x="f12" y="f1"/>
                </a:lnTo>
                <a:lnTo>
                  <a:pt x="f8" y="f5"/>
                </a:lnTo>
                <a:lnTo>
                  <a:pt x="f7" y="f6"/>
                </a:lnTo>
                <a:lnTo>
                  <a:pt x="f7" y="f6"/>
                </a:lnTo>
                <a:lnTo>
                  <a:pt x="f11" y="f6"/>
                </a:lnTo>
                <a:lnTo>
                  <a:pt x="f42" y="f9"/>
                </a:lnTo>
                <a:lnTo>
                  <a:pt x="f42" y="f9"/>
                </a:lnTo>
                <a:lnTo>
                  <a:pt x="f44" y="f47"/>
                </a:lnTo>
                <a:lnTo>
                  <a:pt x="f43" y="f43"/>
                </a:lnTo>
                <a:lnTo>
                  <a:pt x="f47" y="f43"/>
                </a:lnTo>
                <a:lnTo>
                  <a:pt x="f9" y="f43"/>
                </a:lnTo>
                <a:lnTo>
                  <a:pt x="f51" y="f44"/>
                </a:lnTo>
                <a:lnTo>
                  <a:pt x="f51" y="f44"/>
                </a:lnTo>
                <a:lnTo>
                  <a:pt x="f52" y="f50"/>
                </a:lnTo>
                <a:lnTo>
                  <a:pt x="f53" y="f42"/>
                </a:lnTo>
                <a:lnTo>
                  <a:pt x="f1" y="f4"/>
                </a:lnTo>
                <a:close/>
              </a:path>
            </a:pathLst>
          </a:custGeom>
          <a:solidFill>
            <a:schemeClr val="accent1">
              <a:lumMod val="75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8" name="Freeform 57"/>
          <p:cNvSpPr/>
          <p:nvPr/>
        </p:nvSpPr>
        <p:spPr>
          <a:xfrm>
            <a:off x="7764600" y="1987560"/>
            <a:ext cx="615960" cy="689040"/>
          </a:xfrm>
          <a:custGeom>
            <a:avLst/>
            <a:gdLst>
              <a:gd name="f0" fmla="val 360"/>
              <a:gd name="f1" fmla="val 0"/>
              <a:gd name="f2" fmla="val 336"/>
              <a:gd name="f3" fmla="val 376"/>
              <a:gd name="f4" fmla="val 96"/>
              <a:gd name="f5" fmla="val 64"/>
              <a:gd name="f6" fmla="val 104"/>
              <a:gd name="f7" fmla="val 56"/>
              <a:gd name="f8" fmla="val 128"/>
              <a:gd name="f9" fmla="val 136"/>
              <a:gd name="f10" fmla="val 72"/>
              <a:gd name="f11" fmla="val 144"/>
              <a:gd name="f12" fmla="val 152"/>
              <a:gd name="f13" fmla="val 160"/>
              <a:gd name="f14" fmla="val 80"/>
              <a:gd name="f15" fmla="val 168"/>
              <a:gd name="f16" fmla="val 176"/>
              <a:gd name="f17" fmla="val 192"/>
              <a:gd name="f18" fmla="val 198"/>
              <a:gd name="f19" fmla="val 208"/>
              <a:gd name="f20" fmla="val 224"/>
              <a:gd name="f21" fmla="val 240"/>
              <a:gd name="f22" fmla="val 48"/>
              <a:gd name="f23" fmla="val 278"/>
              <a:gd name="f24" fmla="val 6"/>
              <a:gd name="f25" fmla="val 312"/>
              <a:gd name="f26" fmla="val 328"/>
              <a:gd name="f27" fmla="val 216"/>
              <a:gd name="f28" fmla="val 256"/>
              <a:gd name="f29" fmla="val 304"/>
              <a:gd name="f30" fmla="val 264"/>
              <a:gd name="f31" fmla="val 296"/>
              <a:gd name="f32" fmla="val 272"/>
              <a:gd name="f33" fmla="val 288"/>
              <a:gd name="f34" fmla="val 344"/>
              <a:gd name="f35" fmla="val 232"/>
              <a:gd name="f36" fmla="val 368"/>
              <a:gd name="f37" fmla="val 200"/>
              <a:gd name="f38" fmla="val 184"/>
              <a:gd name="f39" fmla="val 352"/>
              <a:gd name="f40" fmla="val 120"/>
              <a:gd name="f41" fmla="val 32"/>
            </a:gdLst>
            <a:ahLst/>
            <a:cxnLst>
              <a:cxn ang="3cd4">
                <a:pos x="hc" y="t"/>
              </a:cxn>
              <a:cxn ang="0">
                <a:pos x="r" y="vc"/>
              </a:cxn>
              <a:cxn ang="cd4">
                <a:pos x="hc" y="b"/>
              </a:cxn>
              <a:cxn ang="cd2">
                <a:pos x="l" y="vc"/>
              </a:cxn>
            </a:cxnLst>
            <a:rect l="l" t="t" r="r" b="b"/>
            <a:pathLst>
              <a:path w="336" h="376">
                <a:moveTo>
                  <a:pt x="f4" y="f5"/>
                </a:moveTo>
                <a:lnTo>
                  <a:pt x="f4" y="f5"/>
                </a:lnTo>
                <a:lnTo>
                  <a:pt x="f6" y="f5"/>
                </a:lnTo>
                <a:lnTo>
                  <a:pt x="f6" y="f7"/>
                </a:lnTo>
                <a:lnTo>
                  <a:pt x="f8" y="f7"/>
                </a:lnTo>
                <a:lnTo>
                  <a:pt x="f9" y="f10"/>
                </a:lnTo>
                <a:lnTo>
                  <a:pt x="f9" y="f10"/>
                </a:lnTo>
                <a:lnTo>
                  <a:pt x="f11" y="f10"/>
                </a:lnTo>
                <a:lnTo>
                  <a:pt x="f12" y="f5"/>
                </a:lnTo>
                <a:lnTo>
                  <a:pt x="f12" y="f5"/>
                </a:lnTo>
                <a:lnTo>
                  <a:pt x="f13" y="f10"/>
                </a:lnTo>
                <a:lnTo>
                  <a:pt x="f13" y="f10"/>
                </a:lnTo>
                <a:lnTo>
                  <a:pt x="f11" y="f10"/>
                </a:lnTo>
                <a:lnTo>
                  <a:pt x="f9" y="f14"/>
                </a:lnTo>
                <a:lnTo>
                  <a:pt x="f9" y="f14"/>
                </a:lnTo>
                <a:lnTo>
                  <a:pt x="f11" y="f14"/>
                </a:lnTo>
                <a:lnTo>
                  <a:pt x="f12" y="f14"/>
                </a:lnTo>
                <a:lnTo>
                  <a:pt x="f13" y="f10"/>
                </a:lnTo>
                <a:lnTo>
                  <a:pt x="f13" y="f10"/>
                </a:lnTo>
                <a:lnTo>
                  <a:pt x="f13" y="f10"/>
                </a:lnTo>
                <a:lnTo>
                  <a:pt x="f15" y="f14"/>
                </a:lnTo>
                <a:lnTo>
                  <a:pt x="f16" y="f14"/>
                </a:lnTo>
                <a:lnTo>
                  <a:pt x="f17" y="f10"/>
                </a:lnTo>
                <a:lnTo>
                  <a:pt x="f18" y="f5"/>
                </a:lnTo>
                <a:lnTo>
                  <a:pt x="f19" y="f5"/>
                </a:lnTo>
                <a:lnTo>
                  <a:pt x="f19" y="f5"/>
                </a:lnTo>
                <a:lnTo>
                  <a:pt x="f20" y="f5"/>
                </a:lnTo>
                <a:lnTo>
                  <a:pt x="f20" y="f5"/>
                </a:lnTo>
                <a:lnTo>
                  <a:pt x="f21" y="f22"/>
                </a:lnTo>
                <a:lnTo>
                  <a:pt x="f23" y="f24"/>
                </a:lnTo>
                <a:lnTo>
                  <a:pt x="f25" y="f1"/>
                </a:lnTo>
                <a:lnTo>
                  <a:pt x="f25" y="f1"/>
                </a:lnTo>
                <a:lnTo>
                  <a:pt x="f2" y="f9"/>
                </a:lnTo>
                <a:lnTo>
                  <a:pt x="f2" y="f9"/>
                </a:lnTo>
                <a:lnTo>
                  <a:pt x="f26" y="f9"/>
                </a:lnTo>
                <a:lnTo>
                  <a:pt x="f26" y="f9"/>
                </a:lnTo>
                <a:lnTo>
                  <a:pt x="f26" y="f11"/>
                </a:lnTo>
                <a:lnTo>
                  <a:pt x="f2" y="f12"/>
                </a:lnTo>
                <a:lnTo>
                  <a:pt x="f2" y="f16"/>
                </a:lnTo>
                <a:lnTo>
                  <a:pt x="f26" y="f16"/>
                </a:lnTo>
                <a:lnTo>
                  <a:pt x="f26" y="f16"/>
                </a:lnTo>
                <a:lnTo>
                  <a:pt x="f26" y="f27"/>
                </a:lnTo>
                <a:lnTo>
                  <a:pt x="f26" y="f20"/>
                </a:lnTo>
                <a:lnTo>
                  <a:pt x="f26" y="f21"/>
                </a:lnTo>
                <a:lnTo>
                  <a:pt x="f25" y="f28"/>
                </a:lnTo>
                <a:lnTo>
                  <a:pt x="f29" y="f30"/>
                </a:lnTo>
                <a:lnTo>
                  <a:pt x="f31" y="f32"/>
                </a:lnTo>
                <a:lnTo>
                  <a:pt x="f33" y="f32"/>
                </a:lnTo>
                <a:lnTo>
                  <a:pt x="f33" y="f32"/>
                </a:lnTo>
                <a:lnTo>
                  <a:pt x="f33" y="f32"/>
                </a:lnTo>
                <a:lnTo>
                  <a:pt x="f33" y="f32"/>
                </a:lnTo>
                <a:lnTo>
                  <a:pt x="f32" y="f33"/>
                </a:lnTo>
                <a:lnTo>
                  <a:pt x="f32" y="f33"/>
                </a:lnTo>
                <a:lnTo>
                  <a:pt x="f30" y="f25"/>
                </a:lnTo>
                <a:lnTo>
                  <a:pt x="f30" y="f25"/>
                </a:lnTo>
                <a:lnTo>
                  <a:pt x="f30" y="f26"/>
                </a:lnTo>
                <a:lnTo>
                  <a:pt x="f28" y="f26"/>
                </a:lnTo>
                <a:lnTo>
                  <a:pt x="f28" y="f25"/>
                </a:lnTo>
                <a:lnTo>
                  <a:pt x="f21" y="f25"/>
                </a:lnTo>
                <a:lnTo>
                  <a:pt x="f21" y="f26"/>
                </a:lnTo>
                <a:lnTo>
                  <a:pt x="f21" y="f2"/>
                </a:lnTo>
                <a:lnTo>
                  <a:pt x="f21" y="f34"/>
                </a:lnTo>
                <a:lnTo>
                  <a:pt x="f21" y="f0"/>
                </a:lnTo>
                <a:lnTo>
                  <a:pt x="f21" y="f0"/>
                </a:lnTo>
                <a:lnTo>
                  <a:pt x="f35" y="f36"/>
                </a:lnTo>
                <a:lnTo>
                  <a:pt x="f20" y="f3"/>
                </a:lnTo>
                <a:lnTo>
                  <a:pt x="f27" y="f3"/>
                </a:lnTo>
                <a:lnTo>
                  <a:pt x="f19" y="f3"/>
                </a:lnTo>
                <a:lnTo>
                  <a:pt x="f37" y="f36"/>
                </a:lnTo>
                <a:lnTo>
                  <a:pt x="f17" y="f36"/>
                </a:lnTo>
                <a:lnTo>
                  <a:pt x="f17" y="f36"/>
                </a:lnTo>
                <a:lnTo>
                  <a:pt x="f17" y="f36"/>
                </a:lnTo>
                <a:lnTo>
                  <a:pt x="f17" y="f0"/>
                </a:lnTo>
                <a:lnTo>
                  <a:pt x="f38" y="f39"/>
                </a:lnTo>
                <a:lnTo>
                  <a:pt x="f16" y="f39"/>
                </a:lnTo>
                <a:lnTo>
                  <a:pt x="f15" y="f36"/>
                </a:lnTo>
                <a:lnTo>
                  <a:pt x="f13" y="f36"/>
                </a:lnTo>
                <a:lnTo>
                  <a:pt x="f11" y="f36"/>
                </a:lnTo>
                <a:lnTo>
                  <a:pt x="f11" y="f36"/>
                </a:lnTo>
                <a:lnTo>
                  <a:pt x="f9" y="f0"/>
                </a:lnTo>
                <a:lnTo>
                  <a:pt x="f8" y="f0"/>
                </a:lnTo>
                <a:lnTo>
                  <a:pt x="f8" y="f36"/>
                </a:lnTo>
                <a:lnTo>
                  <a:pt x="f8" y="f36"/>
                </a:lnTo>
                <a:lnTo>
                  <a:pt x="f40" y="f36"/>
                </a:lnTo>
                <a:lnTo>
                  <a:pt x="f40" y="f36"/>
                </a:lnTo>
                <a:lnTo>
                  <a:pt x="f6" y="f0"/>
                </a:lnTo>
                <a:lnTo>
                  <a:pt x="f6" y="f0"/>
                </a:lnTo>
                <a:lnTo>
                  <a:pt x="f14" y="f0"/>
                </a:lnTo>
                <a:lnTo>
                  <a:pt x="f14" y="f0"/>
                </a:lnTo>
                <a:lnTo>
                  <a:pt x="f14" y="f39"/>
                </a:lnTo>
                <a:lnTo>
                  <a:pt x="f10" y="f2"/>
                </a:lnTo>
                <a:lnTo>
                  <a:pt x="f22" y="f2"/>
                </a:lnTo>
                <a:lnTo>
                  <a:pt x="f41" y="f2"/>
                </a:lnTo>
                <a:lnTo>
                  <a:pt x="f41" y="f2"/>
                </a:lnTo>
                <a:lnTo>
                  <a:pt x="f1" y="f14"/>
                </a:lnTo>
                <a:lnTo>
                  <a:pt x="f1" y="f14"/>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59" name="Freeform 58"/>
          <p:cNvSpPr/>
          <p:nvPr/>
        </p:nvSpPr>
        <p:spPr>
          <a:xfrm>
            <a:off x="8423401" y="1241281"/>
            <a:ext cx="893519" cy="790559"/>
          </a:xfrm>
          <a:custGeom>
            <a:avLst/>
            <a:gdLst>
              <a:gd name="f0" fmla="val 360"/>
              <a:gd name="f1" fmla="val 0"/>
              <a:gd name="f2" fmla="val 488"/>
              <a:gd name="f3" fmla="val 432"/>
              <a:gd name="f4" fmla="val 112"/>
              <a:gd name="f5" fmla="val 376"/>
              <a:gd name="f6" fmla="val 320"/>
              <a:gd name="f7" fmla="val 336"/>
              <a:gd name="f8" fmla="val 328"/>
              <a:gd name="f9" fmla="val 344"/>
              <a:gd name="f10" fmla="val 352"/>
              <a:gd name="f11" fmla="val 368"/>
              <a:gd name="f12" fmla="val 392"/>
              <a:gd name="f13" fmla="val 384"/>
              <a:gd name="f14" fmla="val 464"/>
              <a:gd name="f15" fmla="val 408"/>
              <a:gd name="f16" fmla="val 472"/>
              <a:gd name="f17" fmla="val 424"/>
              <a:gd name="f18" fmla="val 480"/>
              <a:gd name="f19" fmla="val 400"/>
              <a:gd name="f20" fmla="val 296"/>
              <a:gd name="f21" fmla="val 224"/>
              <a:gd name="f22" fmla="val 456"/>
              <a:gd name="f23" fmla="val 200"/>
              <a:gd name="f24" fmla="val 448"/>
              <a:gd name="f25" fmla="val 152"/>
              <a:gd name="f26" fmla="val 136"/>
              <a:gd name="f27" fmla="val 440"/>
              <a:gd name="f28" fmla="val 144"/>
              <a:gd name="f29" fmla="val 96"/>
              <a:gd name="f30" fmla="val 72"/>
              <a:gd name="f31" fmla="val 416"/>
              <a:gd name="f32" fmla="val 56"/>
              <a:gd name="f33" fmla="val 16"/>
              <a:gd name="f34" fmla="val 24"/>
              <a:gd name="f35" fmla="val 264"/>
              <a:gd name="f36" fmla="val 248"/>
              <a:gd name="f37" fmla="val 240"/>
              <a:gd name="f38" fmla="val 216"/>
              <a:gd name="f39" fmla="val 232"/>
              <a:gd name="f40" fmla="val 160"/>
              <a:gd name="f41" fmla="val 168"/>
              <a:gd name="f42" fmla="val 184"/>
              <a:gd name="f43" fmla="val 192"/>
              <a:gd name="f44" fmla="val 208"/>
              <a:gd name="f45" fmla="val 176"/>
              <a:gd name="f46" fmla="val 128"/>
              <a:gd name="f47" fmla="val 80"/>
              <a:gd name="f48" fmla="val 48"/>
              <a:gd name="f49" fmla="val 256"/>
              <a:gd name="f50" fmla="val 40"/>
              <a:gd name="f51" fmla="val 272"/>
              <a:gd name="f52" fmla="val 280"/>
              <a:gd name="f53" fmla="val 288"/>
              <a:gd name="f54" fmla="val 304"/>
              <a:gd name="f55" fmla="val 312"/>
              <a:gd name="f56" fmla="val 32"/>
              <a:gd name="f57" fmla="val 8"/>
            </a:gdLst>
            <a:ahLst/>
            <a:cxnLst>
              <a:cxn ang="3cd4">
                <a:pos x="hc" y="t"/>
              </a:cxn>
              <a:cxn ang="0">
                <a:pos x="r" y="vc"/>
              </a:cxn>
              <a:cxn ang="cd4">
                <a:pos x="hc" y="b"/>
              </a:cxn>
              <a:cxn ang="cd2">
                <a:pos x="l" y="vc"/>
              </a:cxn>
            </a:cxnLst>
            <a:rect l="l" t="t" r="r" b="b"/>
            <a:pathLst>
              <a:path w="488" h="432">
                <a:moveTo>
                  <a:pt x="f4" y="f5"/>
                </a:moveTo>
                <a:lnTo>
                  <a:pt x="f6" y="f7"/>
                </a:lnTo>
                <a:lnTo>
                  <a:pt x="f8" y="f8"/>
                </a:lnTo>
                <a:lnTo>
                  <a:pt x="f7" y="f8"/>
                </a:lnTo>
                <a:lnTo>
                  <a:pt x="f9" y="f9"/>
                </a:lnTo>
                <a:lnTo>
                  <a:pt x="f10" y="f9"/>
                </a:lnTo>
                <a:lnTo>
                  <a:pt x="f0" y="f10"/>
                </a:lnTo>
                <a:lnTo>
                  <a:pt x="f0" y="f11"/>
                </a:lnTo>
                <a:lnTo>
                  <a:pt x="f11" y="f5"/>
                </a:lnTo>
                <a:lnTo>
                  <a:pt x="f5" y="f5"/>
                </a:lnTo>
                <a:lnTo>
                  <a:pt x="f12" y="f13"/>
                </a:lnTo>
                <a:lnTo>
                  <a:pt x="f14" y="f15"/>
                </a:lnTo>
                <a:lnTo>
                  <a:pt x="f14" y="f15"/>
                </a:lnTo>
                <a:lnTo>
                  <a:pt x="f14" y="f3"/>
                </a:lnTo>
                <a:lnTo>
                  <a:pt x="f14" y="f3"/>
                </a:lnTo>
                <a:lnTo>
                  <a:pt x="f16" y="f17"/>
                </a:lnTo>
                <a:lnTo>
                  <a:pt x="f16" y="f17"/>
                </a:lnTo>
                <a:lnTo>
                  <a:pt x="f18" y="f19"/>
                </a:lnTo>
                <a:lnTo>
                  <a:pt x="f18" y="f19"/>
                </a:lnTo>
                <a:lnTo>
                  <a:pt x="f16" y="f12"/>
                </a:lnTo>
                <a:lnTo>
                  <a:pt x="f16" y="f12"/>
                </a:lnTo>
                <a:lnTo>
                  <a:pt x="f2" y="f5"/>
                </a:lnTo>
                <a:lnTo>
                  <a:pt x="f2" y="f5"/>
                </a:lnTo>
                <a:lnTo>
                  <a:pt x="f18" y="f11"/>
                </a:lnTo>
                <a:lnTo>
                  <a:pt x="f18" y="f11"/>
                </a:lnTo>
                <a:lnTo>
                  <a:pt x="f14" y="f20"/>
                </a:lnTo>
                <a:lnTo>
                  <a:pt x="f14" y="f20"/>
                </a:lnTo>
                <a:lnTo>
                  <a:pt x="f14" y="f20"/>
                </a:lnTo>
                <a:lnTo>
                  <a:pt x="f14" y="f20"/>
                </a:lnTo>
                <a:lnTo>
                  <a:pt x="f14" y="f21"/>
                </a:lnTo>
                <a:lnTo>
                  <a:pt x="f14" y="f21"/>
                </a:lnTo>
                <a:lnTo>
                  <a:pt x="f22" y="f23"/>
                </a:lnTo>
                <a:lnTo>
                  <a:pt x="f24" y="f25"/>
                </a:lnTo>
                <a:lnTo>
                  <a:pt x="f24" y="f26"/>
                </a:lnTo>
                <a:lnTo>
                  <a:pt x="f27" y="f26"/>
                </a:lnTo>
                <a:lnTo>
                  <a:pt x="f27" y="f28"/>
                </a:lnTo>
                <a:lnTo>
                  <a:pt x="f27" y="f28"/>
                </a:lnTo>
                <a:lnTo>
                  <a:pt x="f3" y="f26"/>
                </a:lnTo>
                <a:lnTo>
                  <a:pt x="f3" y="f26"/>
                </a:lnTo>
                <a:lnTo>
                  <a:pt x="f17" y="f29"/>
                </a:lnTo>
                <a:lnTo>
                  <a:pt x="f17" y="f30"/>
                </a:lnTo>
                <a:lnTo>
                  <a:pt x="f17" y="f30"/>
                </a:lnTo>
                <a:lnTo>
                  <a:pt x="f31" y="f32"/>
                </a:lnTo>
                <a:lnTo>
                  <a:pt x="f15" y="f1"/>
                </a:lnTo>
                <a:lnTo>
                  <a:pt x="f15" y="f1"/>
                </a:lnTo>
                <a:lnTo>
                  <a:pt x="f6" y="f33"/>
                </a:lnTo>
                <a:lnTo>
                  <a:pt x="f20" y="f34"/>
                </a:lnTo>
                <a:lnTo>
                  <a:pt x="f35" y="f30"/>
                </a:lnTo>
                <a:lnTo>
                  <a:pt x="f36" y="f29"/>
                </a:lnTo>
                <a:lnTo>
                  <a:pt x="f37" y="f4"/>
                </a:lnTo>
                <a:lnTo>
                  <a:pt x="f38" y="f26"/>
                </a:lnTo>
                <a:lnTo>
                  <a:pt x="f38" y="f26"/>
                </a:lnTo>
                <a:lnTo>
                  <a:pt x="f21" y="f26"/>
                </a:lnTo>
                <a:lnTo>
                  <a:pt x="f21" y="f26"/>
                </a:lnTo>
                <a:lnTo>
                  <a:pt x="f39" y="f28"/>
                </a:lnTo>
                <a:lnTo>
                  <a:pt x="f39" y="f28"/>
                </a:lnTo>
                <a:lnTo>
                  <a:pt x="f39" y="f40"/>
                </a:lnTo>
                <a:lnTo>
                  <a:pt x="f39" y="f40"/>
                </a:lnTo>
                <a:lnTo>
                  <a:pt x="f21" y="f40"/>
                </a:lnTo>
                <a:lnTo>
                  <a:pt x="f21" y="f40"/>
                </a:lnTo>
                <a:lnTo>
                  <a:pt x="f39" y="f41"/>
                </a:lnTo>
                <a:lnTo>
                  <a:pt x="f39" y="f42"/>
                </a:lnTo>
                <a:lnTo>
                  <a:pt x="f39" y="f43"/>
                </a:lnTo>
                <a:lnTo>
                  <a:pt x="f39" y="f43"/>
                </a:lnTo>
                <a:lnTo>
                  <a:pt x="f21" y="f43"/>
                </a:lnTo>
                <a:lnTo>
                  <a:pt x="f44" y="f44"/>
                </a:lnTo>
                <a:lnTo>
                  <a:pt x="f23" y="f21"/>
                </a:lnTo>
                <a:lnTo>
                  <a:pt x="f42" y="f39"/>
                </a:lnTo>
                <a:lnTo>
                  <a:pt x="f42" y="f39"/>
                </a:lnTo>
                <a:lnTo>
                  <a:pt x="f45" y="f39"/>
                </a:lnTo>
                <a:lnTo>
                  <a:pt x="f41" y="f39"/>
                </a:lnTo>
                <a:lnTo>
                  <a:pt x="f40" y="f39"/>
                </a:lnTo>
                <a:lnTo>
                  <a:pt x="f25" y="f37"/>
                </a:lnTo>
                <a:lnTo>
                  <a:pt x="f25" y="f37"/>
                </a:lnTo>
                <a:lnTo>
                  <a:pt x="f26" y="f37"/>
                </a:lnTo>
                <a:lnTo>
                  <a:pt x="f26" y="f37"/>
                </a:lnTo>
                <a:lnTo>
                  <a:pt x="f46" y="f39"/>
                </a:lnTo>
                <a:lnTo>
                  <a:pt x="f46" y="f39"/>
                </a:lnTo>
                <a:lnTo>
                  <a:pt x="f47" y="f39"/>
                </a:lnTo>
                <a:lnTo>
                  <a:pt x="f48" y="f49"/>
                </a:lnTo>
                <a:lnTo>
                  <a:pt x="f50" y="f35"/>
                </a:lnTo>
                <a:lnTo>
                  <a:pt x="f50" y="f35"/>
                </a:lnTo>
                <a:lnTo>
                  <a:pt x="f50" y="f51"/>
                </a:lnTo>
                <a:lnTo>
                  <a:pt x="f48" y="f52"/>
                </a:lnTo>
                <a:lnTo>
                  <a:pt x="f32" y="f53"/>
                </a:lnTo>
                <a:lnTo>
                  <a:pt x="f32" y="f20"/>
                </a:lnTo>
                <a:lnTo>
                  <a:pt x="f32" y="f20"/>
                </a:lnTo>
                <a:lnTo>
                  <a:pt x="f32" y="f54"/>
                </a:lnTo>
                <a:lnTo>
                  <a:pt x="f32" y="f55"/>
                </a:lnTo>
                <a:lnTo>
                  <a:pt x="f32" y="f55"/>
                </a:lnTo>
                <a:lnTo>
                  <a:pt x="f48" y="f6"/>
                </a:lnTo>
                <a:lnTo>
                  <a:pt x="f50" y="f8"/>
                </a:lnTo>
                <a:lnTo>
                  <a:pt x="f56" y="f9"/>
                </a:lnTo>
                <a:lnTo>
                  <a:pt x="f56" y="f9"/>
                </a:lnTo>
                <a:lnTo>
                  <a:pt x="f56" y="f9"/>
                </a:lnTo>
                <a:lnTo>
                  <a:pt x="f56" y="f9"/>
                </a:lnTo>
                <a:lnTo>
                  <a:pt x="f34" y="f10"/>
                </a:lnTo>
                <a:lnTo>
                  <a:pt x="f57" y="f11"/>
                </a:lnTo>
                <a:lnTo>
                  <a:pt x="f1" y="f11"/>
                </a:lnTo>
                <a:lnTo>
                  <a:pt x="f1" y="f11"/>
                </a:lnTo>
                <a:lnTo>
                  <a:pt x="f57" y="f12"/>
                </a:lnTo>
                <a:lnTo>
                  <a:pt x="f57" y="f12"/>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0" name="Freeform 59"/>
          <p:cNvSpPr/>
          <p:nvPr/>
        </p:nvSpPr>
        <p:spPr>
          <a:xfrm>
            <a:off x="7383360" y="2104921"/>
            <a:ext cx="439920" cy="790559"/>
          </a:xfrm>
          <a:custGeom>
            <a:avLst/>
            <a:gdLst>
              <a:gd name="f0" fmla="val 360"/>
              <a:gd name="f1" fmla="val 0"/>
              <a:gd name="f2" fmla="val 240"/>
              <a:gd name="f3" fmla="val 432"/>
              <a:gd name="f4" fmla="val 424"/>
              <a:gd name="f5" fmla="val 416"/>
              <a:gd name="f6" fmla="val 408"/>
              <a:gd name="f7" fmla="val 8"/>
              <a:gd name="f8" fmla="val 400"/>
              <a:gd name="f9" fmla="val 384"/>
              <a:gd name="f10" fmla="val 16"/>
              <a:gd name="f11" fmla="val 376"/>
              <a:gd name="f12" fmla="val 24"/>
              <a:gd name="f13" fmla="val 352"/>
              <a:gd name="f14" fmla="val 32"/>
              <a:gd name="f15" fmla="val 344"/>
              <a:gd name="f16" fmla="val 336"/>
              <a:gd name="f17" fmla="val 328"/>
              <a:gd name="f18" fmla="val 312"/>
              <a:gd name="f19" fmla="val 296"/>
              <a:gd name="f20" fmla="val 288"/>
              <a:gd name="f21" fmla="val 272"/>
              <a:gd name="f22" fmla="val 264"/>
              <a:gd name="f23" fmla="val 40"/>
              <a:gd name="f24" fmla="val 56"/>
              <a:gd name="f25" fmla="val 208"/>
              <a:gd name="f26" fmla="val 232"/>
              <a:gd name="f27" fmla="val 280"/>
              <a:gd name="f28" fmla="val 304"/>
              <a:gd name="f29" fmla="val 224"/>
              <a:gd name="f30" fmla="val 216"/>
              <a:gd name="f31" fmla="val 192"/>
              <a:gd name="f32" fmla="val 200"/>
              <a:gd name="f33" fmla="val 184"/>
              <a:gd name="f34" fmla="val 176"/>
              <a:gd name="f35" fmla="val 168"/>
              <a:gd name="f36" fmla="val 160"/>
              <a:gd name="f37" fmla="val 392"/>
              <a:gd name="f38" fmla="val 144"/>
              <a:gd name="f39" fmla="val 136"/>
              <a:gd name="f40" fmla="val 128"/>
              <a:gd name="f41" fmla="val 120"/>
              <a:gd name="f42" fmla="val 112"/>
              <a:gd name="f43" fmla="val 104"/>
              <a:gd name="f44" fmla="val 96"/>
              <a:gd name="f45" fmla="val 80"/>
              <a:gd name="f46" fmla="val 72"/>
              <a:gd name="f47" fmla="val 48"/>
            </a:gdLst>
            <a:ahLst/>
            <a:cxnLst>
              <a:cxn ang="3cd4">
                <a:pos x="hc" y="t"/>
              </a:cxn>
              <a:cxn ang="0">
                <a:pos x="r" y="vc"/>
              </a:cxn>
              <a:cxn ang="cd4">
                <a:pos x="hc" y="b"/>
              </a:cxn>
              <a:cxn ang="cd2">
                <a:pos x="l" y="vc"/>
              </a:cxn>
            </a:cxnLst>
            <a:rect l="l" t="t" r="r" b="b"/>
            <a:pathLst>
              <a:path w="240" h="432">
                <a:moveTo>
                  <a:pt x="f1" y="f4"/>
                </a:moveTo>
                <a:lnTo>
                  <a:pt x="f1" y="f4"/>
                </a:lnTo>
                <a:lnTo>
                  <a:pt x="f1" y="f5"/>
                </a:lnTo>
                <a:lnTo>
                  <a:pt x="f1" y="f6"/>
                </a:lnTo>
                <a:lnTo>
                  <a:pt x="f7" y="f6"/>
                </a:lnTo>
                <a:lnTo>
                  <a:pt x="f7" y="f8"/>
                </a:lnTo>
                <a:lnTo>
                  <a:pt x="f7" y="f9"/>
                </a:lnTo>
                <a:lnTo>
                  <a:pt x="f7" y="f9"/>
                </a:lnTo>
                <a:lnTo>
                  <a:pt x="f10" y="f11"/>
                </a:lnTo>
                <a:lnTo>
                  <a:pt x="f12" y="f13"/>
                </a:lnTo>
                <a:lnTo>
                  <a:pt x="f14" y="f15"/>
                </a:lnTo>
                <a:lnTo>
                  <a:pt x="f14" y="f16"/>
                </a:lnTo>
                <a:lnTo>
                  <a:pt x="f14" y="f17"/>
                </a:lnTo>
                <a:lnTo>
                  <a:pt x="f14" y="f18"/>
                </a:lnTo>
                <a:lnTo>
                  <a:pt x="f14" y="f19"/>
                </a:lnTo>
                <a:lnTo>
                  <a:pt x="f12" y="f19"/>
                </a:lnTo>
                <a:lnTo>
                  <a:pt x="f12" y="f20"/>
                </a:lnTo>
                <a:lnTo>
                  <a:pt x="f12" y="f21"/>
                </a:lnTo>
                <a:lnTo>
                  <a:pt x="f12" y="f21"/>
                </a:lnTo>
                <a:lnTo>
                  <a:pt x="f12" y="f22"/>
                </a:lnTo>
                <a:lnTo>
                  <a:pt x="f7" y="f12"/>
                </a:lnTo>
                <a:lnTo>
                  <a:pt x="f7" y="f14"/>
                </a:lnTo>
                <a:lnTo>
                  <a:pt x="f7" y="f23"/>
                </a:lnTo>
                <a:lnTo>
                  <a:pt x="f12" y="f14"/>
                </a:lnTo>
                <a:lnTo>
                  <a:pt x="f23" y="f14"/>
                </a:lnTo>
                <a:lnTo>
                  <a:pt x="f24" y="f10"/>
                </a:lnTo>
                <a:lnTo>
                  <a:pt x="f24" y="f10"/>
                </a:lnTo>
                <a:lnTo>
                  <a:pt x="f25" y="f1"/>
                </a:lnTo>
                <a:lnTo>
                  <a:pt x="f25" y="f1"/>
                </a:lnTo>
                <a:lnTo>
                  <a:pt x="f25" y="f10"/>
                </a:lnTo>
                <a:lnTo>
                  <a:pt x="f2" y="f21"/>
                </a:lnTo>
                <a:lnTo>
                  <a:pt x="f2" y="f21"/>
                </a:lnTo>
                <a:lnTo>
                  <a:pt x="f26" y="f27"/>
                </a:lnTo>
                <a:lnTo>
                  <a:pt x="f26" y="f20"/>
                </a:lnTo>
                <a:lnTo>
                  <a:pt x="f2" y="f19"/>
                </a:lnTo>
                <a:lnTo>
                  <a:pt x="f2" y="f28"/>
                </a:lnTo>
                <a:lnTo>
                  <a:pt x="f29" y="f28"/>
                </a:lnTo>
                <a:lnTo>
                  <a:pt x="f30" y="f18"/>
                </a:lnTo>
                <a:lnTo>
                  <a:pt x="f25" y="f18"/>
                </a:lnTo>
                <a:lnTo>
                  <a:pt x="f31" y="f18"/>
                </a:lnTo>
                <a:lnTo>
                  <a:pt x="f31" y="f17"/>
                </a:lnTo>
                <a:lnTo>
                  <a:pt x="f32" y="f17"/>
                </a:lnTo>
                <a:lnTo>
                  <a:pt x="f32" y="f16"/>
                </a:lnTo>
                <a:lnTo>
                  <a:pt x="f31" y="f15"/>
                </a:lnTo>
                <a:lnTo>
                  <a:pt x="f33" y="f0"/>
                </a:lnTo>
                <a:lnTo>
                  <a:pt x="f34" y="f0"/>
                </a:lnTo>
                <a:lnTo>
                  <a:pt x="f35" y="f0"/>
                </a:lnTo>
                <a:lnTo>
                  <a:pt x="f35" y="f9"/>
                </a:lnTo>
                <a:lnTo>
                  <a:pt x="f36" y="f37"/>
                </a:lnTo>
                <a:lnTo>
                  <a:pt x="f38" y="f37"/>
                </a:lnTo>
                <a:lnTo>
                  <a:pt x="f39" y="f9"/>
                </a:lnTo>
                <a:lnTo>
                  <a:pt x="f39" y="f11"/>
                </a:lnTo>
                <a:lnTo>
                  <a:pt x="f40" y="f11"/>
                </a:lnTo>
                <a:lnTo>
                  <a:pt x="f41" y="f8"/>
                </a:lnTo>
                <a:lnTo>
                  <a:pt x="f41" y="f5"/>
                </a:lnTo>
                <a:lnTo>
                  <a:pt x="f42" y="f5"/>
                </a:lnTo>
                <a:lnTo>
                  <a:pt x="f43" y="f6"/>
                </a:lnTo>
                <a:lnTo>
                  <a:pt x="f43" y="f8"/>
                </a:lnTo>
                <a:lnTo>
                  <a:pt x="f44" y="f8"/>
                </a:lnTo>
                <a:lnTo>
                  <a:pt x="f45" y="f5"/>
                </a:lnTo>
                <a:lnTo>
                  <a:pt x="f45" y="f4"/>
                </a:lnTo>
                <a:lnTo>
                  <a:pt x="f46" y="f4"/>
                </a:lnTo>
                <a:lnTo>
                  <a:pt x="f24" y="f6"/>
                </a:lnTo>
                <a:lnTo>
                  <a:pt x="f47" y="f6"/>
                </a:lnTo>
                <a:lnTo>
                  <a:pt x="f23" y="f5"/>
                </a:lnTo>
                <a:lnTo>
                  <a:pt x="f23" y="f5"/>
                </a:lnTo>
                <a:lnTo>
                  <a:pt x="f23" y="f6"/>
                </a:lnTo>
                <a:lnTo>
                  <a:pt x="f23" y="f6"/>
                </a:lnTo>
                <a:lnTo>
                  <a:pt x="f23" y="f5"/>
                </a:lnTo>
                <a:lnTo>
                  <a:pt x="f23" y="f4"/>
                </a:lnTo>
                <a:lnTo>
                  <a:pt x="f14" y="f4"/>
                </a:lnTo>
                <a:lnTo>
                  <a:pt x="f14" y="f4"/>
                </a:lnTo>
                <a:lnTo>
                  <a:pt x="f14" y="f4"/>
                </a:lnTo>
                <a:lnTo>
                  <a:pt x="f12" y="f5"/>
                </a:lnTo>
                <a:lnTo>
                  <a:pt x="f10" y="f5"/>
                </a:lnTo>
                <a:lnTo>
                  <a:pt x="f7" y="f5"/>
                </a:lnTo>
                <a:lnTo>
                  <a:pt x="f7" y="f5"/>
                </a:lnTo>
                <a:lnTo>
                  <a:pt x="f7" y="f5"/>
                </a:lnTo>
                <a:lnTo>
                  <a:pt x="f7" y="f4"/>
                </a:lnTo>
                <a:lnTo>
                  <a:pt x="f7" y="f3"/>
                </a:lnTo>
                <a:lnTo>
                  <a:pt x="f7" y="f3"/>
                </a:lnTo>
                <a:lnTo>
                  <a:pt x="f7" y="f3"/>
                </a:lnTo>
                <a:lnTo>
                  <a:pt x="f1"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1" name="Freeform 60"/>
          <p:cNvSpPr/>
          <p:nvPr/>
        </p:nvSpPr>
        <p:spPr>
          <a:xfrm>
            <a:off x="8335920" y="1841399"/>
            <a:ext cx="849239" cy="557280"/>
          </a:xfrm>
          <a:custGeom>
            <a:avLst/>
            <a:gdLst>
              <a:gd name="f0" fmla="val 0"/>
              <a:gd name="f1" fmla="val 464"/>
              <a:gd name="f2" fmla="val 304"/>
              <a:gd name="f3" fmla="val 120"/>
              <a:gd name="f4" fmla="val 288"/>
              <a:gd name="f5" fmla="val 400"/>
              <a:gd name="f6" fmla="val 240"/>
              <a:gd name="f7" fmla="val 216"/>
              <a:gd name="f8" fmla="val 416"/>
              <a:gd name="f9" fmla="val 424"/>
              <a:gd name="f10" fmla="val 224"/>
              <a:gd name="f11" fmla="val 440"/>
              <a:gd name="f12" fmla="val 208"/>
              <a:gd name="f13" fmla="val 200"/>
              <a:gd name="f14" fmla="val 456"/>
              <a:gd name="f15" fmla="val 184"/>
              <a:gd name="f16" fmla="val 176"/>
              <a:gd name="f17" fmla="val 168"/>
              <a:gd name="f18" fmla="val 432"/>
              <a:gd name="f19" fmla="val 144"/>
              <a:gd name="f20" fmla="val 136"/>
              <a:gd name="f21" fmla="val 112"/>
              <a:gd name="f22" fmla="val 96"/>
              <a:gd name="f23" fmla="val 80"/>
              <a:gd name="f24" fmla="val 64"/>
              <a:gd name="f25" fmla="val 56"/>
              <a:gd name="f26" fmla="val 48"/>
              <a:gd name="f27" fmla="val 408"/>
              <a:gd name="f28" fmla="val 40"/>
              <a:gd name="f29" fmla="val 24"/>
              <a:gd name="f30" fmla="val 16"/>
              <a:gd name="f31" fmla="val 392"/>
              <a:gd name="f32" fmla="val 384"/>
              <a:gd name="f33" fmla="val 376"/>
              <a:gd name="f34" fmla="val 328"/>
              <a:gd name="f35" fmla="val 8"/>
              <a:gd name="f36" fmla="val 32"/>
              <a:gd name="f37" fmla="val 72"/>
            </a:gdLst>
            <a:ahLst/>
            <a:cxnLst>
              <a:cxn ang="3cd4">
                <a:pos x="hc" y="t"/>
              </a:cxn>
              <a:cxn ang="0">
                <a:pos x="r" y="vc"/>
              </a:cxn>
              <a:cxn ang="cd4">
                <a:pos x="hc" y="b"/>
              </a:cxn>
              <a:cxn ang="cd2">
                <a:pos x="l" y="vc"/>
              </a:cxn>
            </a:cxnLst>
            <a:rect l="l" t="t" r="r" b="b"/>
            <a:pathLst>
              <a:path w="464" h="304">
                <a:moveTo>
                  <a:pt x="f3" y="f4"/>
                </a:moveTo>
                <a:lnTo>
                  <a:pt x="f5" y="f6"/>
                </a:lnTo>
                <a:lnTo>
                  <a:pt x="f5" y="f6"/>
                </a:lnTo>
                <a:lnTo>
                  <a:pt x="f5" y="f7"/>
                </a:lnTo>
                <a:lnTo>
                  <a:pt x="f8" y="f7"/>
                </a:lnTo>
                <a:lnTo>
                  <a:pt x="f9" y="f10"/>
                </a:lnTo>
                <a:lnTo>
                  <a:pt x="f9" y="f10"/>
                </a:lnTo>
                <a:lnTo>
                  <a:pt x="f11" y="f12"/>
                </a:lnTo>
                <a:lnTo>
                  <a:pt x="f11" y="f12"/>
                </a:lnTo>
                <a:lnTo>
                  <a:pt x="f11" y="f13"/>
                </a:lnTo>
                <a:lnTo>
                  <a:pt x="f14" y="f15"/>
                </a:lnTo>
                <a:lnTo>
                  <a:pt x="f1" y="f16"/>
                </a:lnTo>
                <a:lnTo>
                  <a:pt x="f1" y="f16"/>
                </a:lnTo>
                <a:lnTo>
                  <a:pt x="f1" y="f17"/>
                </a:lnTo>
                <a:lnTo>
                  <a:pt x="f1" y="f17"/>
                </a:lnTo>
                <a:lnTo>
                  <a:pt x="f18" y="f19"/>
                </a:lnTo>
                <a:lnTo>
                  <a:pt x="f8" y="f20"/>
                </a:lnTo>
                <a:lnTo>
                  <a:pt x="f8" y="f3"/>
                </a:lnTo>
                <a:lnTo>
                  <a:pt x="f9" y="f3"/>
                </a:lnTo>
                <a:lnTo>
                  <a:pt x="f9" y="f21"/>
                </a:lnTo>
                <a:lnTo>
                  <a:pt x="f9" y="f21"/>
                </a:lnTo>
                <a:lnTo>
                  <a:pt x="f8" y="f22"/>
                </a:lnTo>
                <a:lnTo>
                  <a:pt x="f8" y="f22"/>
                </a:lnTo>
                <a:lnTo>
                  <a:pt x="f18" y="f23"/>
                </a:lnTo>
                <a:lnTo>
                  <a:pt x="f18" y="f23"/>
                </a:lnTo>
                <a:lnTo>
                  <a:pt x="f18" y="f24"/>
                </a:lnTo>
                <a:lnTo>
                  <a:pt x="f11" y="f25"/>
                </a:lnTo>
                <a:lnTo>
                  <a:pt x="f11" y="f25"/>
                </a:lnTo>
                <a:lnTo>
                  <a:pt x="f9" y="f26"/>
                </a:lnTo>
                <a:lnTo>
                  <a:pt x="f8" y="f26"/>
                </a:lnTo>
                <a:lnTo>
                  <a:pt x="f27" y="f28"/>
                </a:lnTo>
                <a:lnTo>
                  <a:pt x="f27" y="f29"/>
                </a:lnTo>
                <a:lnTo>
                  <a:pt x="f5" y="f30"/>
                </a:lnTo>
                <a:lnTo>
                  <a:pt x="f31" y="f30"/>
                </a:lnTo>
                <a:lnTo>
                  <a:pt x="f32" y="f0"/>
                </a:lnTo>
                <a:lnTo>
                  <a:pt x="f33" y="f0"/>
                </a:lnTo>
                <a:lnTo>
                  <a:pt x="f34" y="f35"/>
                </a:lnTo>
                <a:lnTo>
                  <a:pt x="f7" y="f36"/>
                </a:lnTo>
                <a:lnTo>
                  <a:pt x="f22" y="f25"/>
                </a:lnTo>
                <a:lnTo>
                  <a:pt x="f25" y="f24"/>
                </a:lnTo>
                <a:lnTo>
                  <a:pt x="f25" y="f24"/>
                </a:lnTo>
                <a:lnTo>
                  <a:pt x="f26" y="f28"/>
                </a:lnTo>
                <a:lnTo>
                  <a:pt x="f26" y="f28"/>
                </a:lnTo>
                <a:lnTo>
                  <a:pt x="f28" y="f26"/>
                </a:lnTo>
                <a:lnTo>
                  <a:pt x="f30" y="f37"/>
                </a:lnTo>
                <a:lnTo>
                  <a:pt x="f0" y="f23"/>
                </a:lnTo>
                <a:lnTo>
                  <a:pt x="f0" y="f23"/>
                </a:lnTo>
                <a:lnTo>
                  <a:pt x="f29" y="f7"/>
                </a:lnTo>
                <a:lnTo>
                  <a:pt x="f28" y="f2"/>
                </a:lnTo>
                <a:lnTo>
                  <a:pt x="f28" y="f2"/>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2" name="Freeform 61"/>
          <p:cNvSpPr/>
          <p:nvPr/>
        </p:nvSpPr>
        <p:spPr>
          <a:xfrm>
            <a:off x="9171119" y="1182600"/>
            <a:ext cx="233280" cy="468360"/>
          </a:xfrm>
          <a:custGeom>
            <a:avLst/>
            <a:gdLst>
              <a:gd name="f0" fmla="val 0"/>
              <a:gd name="f1" fmla="val 128"/>
              <a:gd name="f2" fmla="val 256"/>
              <a:gd name="f3" fmla="val 48"/>
              <a:gd name="f4" fmla="val 232"/>
              <a:gd name="f5" fmla="val 40"/>
              <a:gd name="f6" fmla="val 184"/>
              <a:gd name="f7" fmla="val 168"/>
              <a:gd name="f8" fmla="val 32"/>
              <a:gd name="f9" fmla="val 176"/>
              <a:gd name="f10" fmla="val 24"/>
              <a:gd name="f11" fmla="val 16"/>
              <a:gd name="f12" fmla="val 104"/>
              <a:gd name="f13" fmla="val 8"/>
              <a:gd name="f14" fmla="val 88"/>
              <a:gd name="f15" fmla="val 120"/>
              <a:gd name="f16" fmla="val 56"/>
              <a:gd name="f17" fmla="val 64"/>
              <a:gd name="f18" fmla="val 112"/>
              <a:gd name="f19" fmla="val 72"/>
              <a:gd name="f20" fmla="val 80"/>
              <a:gd name="f21" fmla="val 136"/>
              <a:gd name="f22" fmla="val 144"/>
              <a:gd name="f23" fmla="val 152"/>
              <a:gd name="f24" fmla="val 96"/>
              <a:gd name="f25" fmla="val 160"/>
              <a:gd name="f26" fmla="val 192"/>
              <a:gd name="f27" fmla="val 208"/>
              <a:gd name="f28" fmla="val 216"/>
              <a:gd name="f29" fmla="val 224"/>
              <a:gd name="f30" fmla="val 240"/>
            </a:gdLst>
            <a:ahLst/>
            <a:cxnLst>
              <a:cxn ang="3cd4">
                <a:pos x="hc" y="t"/>
              </a:cxn>
              <a:cxn ang="0">
                <a:pos x="r" y="vc"/>
              </a:cxn>
              <a:cxn ang="cd4">
                <a:pos x="hc" y="b"/>
              </a:cxn>
              <a:cxn ang="cd2">
                <a:pos x="l" y="vc"/>
              </a:cxn>
            </a:cxnLst>
            <a:rect l="l" t="t" r="r" b="b"/>
            <a:pathLst>
              <a:path w="128" h="256">
                <a:moveTo>
                  <a:pt x="f3" y="f4"/>
                </a:moveTo>
                <a:lnTo>
                  <a:pt x="f5" y="f6"/>
                </a:lnTo>
                <a:lnTo>
                  <a:pt x="f5" y="f7"/>
                </a:lnTo>
                <a:lnTo>
                  <a:pt x="f8" y="f7"/>
                </a:lnTo>
                <a:lnTo>
                  <a:pt x="f8" y="f9"/>
                </a:lnTo>
                <a:lnTo>
                  <a:pt x="f8" y="f9"/>
                </a:lnTo>
                <a:lnTo>
                  <a:pt x="f10" y="f7"/>
                </a:lnTo>
                <a:lnTo>
                  <a:pt x="f10" y="f7"/>
                </a:lnTo>
                <a:lnTo>
                  <a:pt x="f11" y="f1"/>
                </a:lnTo>
                <a:lnTo>
                  <a:pt x="f11" y="f12"/>
                </a:lnTo>
                <a:lnTo>
                  <a:pt x="f11" y="f12"/>
                </a:lnTo>
                <a:lnTo>
                  <a:pt x="f13" y="f14"/>
                </a:lnTo>
                <a:lnTo>
                  <a:pt x="f0" y="f8"/>
                </a:lnTo>
                <a:lnTo>
                  <a:pt x="f0" y="f8"/>
                </a:lnTo>
                <a:lnTo>
                  <a:pt x="f1" y="f0"/>
                </a:lnTo>
                <a:lnTo>
                  <a:pt x="f1" y="f0"/>
                </a:lnTo>
                <a:lnTo>
                  <a:pt x="f1" y="f13"/>
                </a:lnTo>
                <a:lnTo>
                  <a:pt x="f1" y="f13"/>
                </a:lnTo>
                <a:lnTo>
                  <a:pt x="f1" y="f11"/>
                </a:lnTo>
                <a:lnTo>
                  <a:pt x="f15" y="f10"/>
                </a:lnTo>
                <a:lnTo>
                  <a:pt x="f15" y="f10"/>
                </a:lnTo>
                <a:lnTo>
                  <a:pt x="f1" y="f8"/>
                </a:lnTo>
                <a:lnTo>
                  <a:pt x="f1" y="f16"/>
                </a:lnTo>
                <a:lnTo>
                  <a:pt x="f1" y="f17"/>
                </a:lnTo>
                <a:lnTo>
                  <a:pt x="f18" y="f19"/>
                </a:lnTo>
                <a:lnTo>
                  <a:pt x="f18" y="f19"/>
                </a:lnTo>
                <a:lnTo>
                  <a:pt x="f18" y="f19"/>
                </a:lnTo>
                <a:lnTo>
                  <a:pt x="f18" y="f19"/>
                </a:lnTo>
                <a:lnTo>
                  <a:pt x="f12" y="f20"/>
                </a:lnTo>
                <a:lnTo>
                  <a:pt x="f12" y="f20"/>
                </a:lnTo>
                <a:lnTo>
                  <a:pt x="f18" y="f14"/>
                </a:lnTo>
                <a:lnTo>
                  <a:pt x="f18" y="f12"/>
                </a:lnTo>
                <a:lnTo>
                  <a:pt x="f18" y="f1"/>
                </a:lnTo>
                <a:lnTo>
                  <a:pt x="f12" y="f21"/>
                </a:lnTo>
                <a:lnTo>
                  <a:pt x="f12" y="f22"/>
                </a:lnTo>
                <a:lnTo>
                  <a:pt x="f12" y="f23"/>
                </a:lnTo>
                <a:lnTo>
                  <a:pt x="f24" y="f25"/>
                </a:lnTo>
                <a:lnTo>
                  <a:pt x="f24" y="f9"/>
                </a:lnTo>
                <a:lnTo>
                  <a:pt x="f12" y="f6"/>
                </a:lnTo>
                <a:lnTo>
                  <a:pt x="f12" y="f26"/>
                </a:lnTo>
                <a:lnTo>
                  <a:pt x="f18" y="f27"/>
                </a:lnTo>
                <a:lnTo>
                  <a:pt x="f18" y="f28"/>
                </a:lnTo>
                <a:lnTo>
                  <a:pt x="f12" y="f29"/>
                </a:lnTo>
                <a:lnTo>
                  <a:pt x="f12" y="f30"/>
                </a:lnTo>
                <a:lnTo>
                  <a:pt x="f18" y="f30"/>
                </a:lnTo>
                <a:lnTo>
                  <a:pt x="f18" y="f30"/>
                </a:lnTo>
                <a:lnTo>
                  <a:pt x="f16" y="f2"/>
                </a:lnTo>
                <a:lnTo>
                  <a:pt x="f16" y="f2"/>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3" name="Freeform 62"/>
          <p:cNvSpPr/>
          <p:nvPr/>
        </p:nvSpPr>
        <p:spPr>
          <a:xfrm>
            <a:off x="6724561" y="816120"/>
            <a:ext cx="1011239" cy="468000"/>
          </a:xfrm>
          <a:custGeom>
            <a:avLst/>
            <a:gdLst>
              <a:gd name="f0" fmla="val 360"/>
              <a:gd name="f1" fmla="val 0"/>
              <a:gd name="f2" fmla="val 552"/>
              <a:gd name="f3" fmla="val 256"/>
              <a:gd name="f4" fmla="val 536"/>
              <a:gd name="f5" fmla="val 232"/>
              <a:gd name="f6" fmla="val 528"/>
              <a:gd name="f7" fmla="val 520"/>
              <a:gd name="f8" fmla="val 512"/>
              <a:gd name="f9" fmla="val 496"/>
              <a:gd name="f10" fmla="val 224"/>
              <a:gd name="f11" fmla="val 208"/>
              <a:gd name="f12" fmla="val 200"/>
              <a:gd name="f13" fmla="val 480"/>
              <a:gd name="f14" fmla="val 464"/>
              <a:gd name="f15" fmla="val 216"/>
              <a:gd name="f16" fmla="val 432"/>
              <a:gd name="f17" fmla="val 416"/>
              <a:gd name="f18" fmla="val 384"/>
              <a:gd name="f19" fmla="val 248"/>
              <a:gd name="f20" fmla="val 376"/>
              <a:gd name="f21" fmla="val 368"/>
              <a:gd name="f22" fmla="val 240"/>
              <a:gd name="f23" fmla="val 352"/>
              <a:gd name="f24" fmla="val 336"/>
              <a:gd name="f25" fmla="val 328"/>
              <a:gd name="f26" fmla="val 320"/>
              <a:gd name="f27" fmla="val 304"/>
              <a:gd name="f28" fmla="val 288"/>
              <a:gd name="f29" fmla="val 272"/>
              <a:gd name="f30" fmla="val 264"/>
              <a:gd name="f31" fmla="val 192"/>
              <a:gd name="f32" fmla="val 184"/>
              <a:gd name="f33" fmla="val 168"/>
              <a:gd name="f34" fmla="val 160"/>
              <a:gd name="f35" fmla="val 296"/>
              <a:gd name="f36" fmla="val 152"/>
              <a:gd name="f37" fmla="val 176"/>
              <a:gd name="f38" fmla="val 128"/>
              <a:gd name="f39" fmla="val 120"/>
              <a:gd name="f40" fmla="val 104"/>
              <a:gd name="f41" fmla="val 96"/>
              <a:gd name="f42" fmla="val 88"/>
              <a:gd name="f43" fmla="val 80"/>
              <a:gd name="f44" fmla="val 56"/>
              <a:gd name="f45" fmla="val 48"/>
              <a:gd name="f46" fmla="val 40"/>
              <a:gd name="f47" fmla="val 32"/>
              <a:gd name="f48" fmla="val 24"/>
              <a:gd name="f49" fmla="val 16"/>
              <a:gd name="f50" fmla="val 8"/>
              <a:gd name="f51" fmla="val 64"/>
              <a:gd name="f52" fmla="val 72"/>
              <a:gd name="f53" fmla="val 136"/>
              <a:gd name="f54" fmla="val 280"/>
              <a:gd name="f55" fmla="val 312"/>
              <a:gd name="f56" fmla="val 392"/>
              <a:gd name="f57" fmla="val 424"/>
              <a:gd name="f58" fmla="val 448"/>
              <a:gd name="f59" fmla="val 456"/>
              <a:gd name="f60" fmla="val 472"/>
              <a:gd name="f61" fmla="val 488"/>
              <a:gd name="f62" fmla="val 504"/>
              <a:gd name="f63" fmla="val 144"/>
            </a:gdLst>
            <a:ahLst/>
            <a:cxnLst>
              <a:cxn ang="3cd4">
                <a:pos x="hc" y="t"/>
              </a:cxn>
              <a:cxn ang="0">
                <a:pos x="r" y="vc"/>
              </a:cxn>
              <a:cxn ang="cd4">
                <a:pos x="hc" y="b"/>
              </a:cxn>
              <a:cxn ang="cd2">
                <a:pos x="l" y="vc"/>
              </a:cxn>
            </a:cxnLst>
            <a:rect l="l" t="t" r="r" b="b"/>
            <a:pathLst>
              <a:path w="552" h="256">
                <a:moveTo>
                  <a:pt x="f4" y="f5"/>
                </a:moveTo>
                <a:lnTo>
                  <a:pt x="f6" y="f5"/>
                </a:lnTo>
                <a:lnTo>
                  <a:pt x="f7" y="f5"/>
                </a:lnTo>
                <a:lnTo>
                  <a:pt x="f7" y="f5"/>
                </a:lnTo>
                <a:lnTo>
                  <a:pt x="f8" y="f5"/>
                </a:lnTo>
                <a:lnTo>
                  <a:pt x="f8" y="f5"/>
                </a:lnTo>
                <a:lnTo>
                  <a:pt x="f9" y="f5"/>
                </a:lnTo>
                <a:lnTo>
                  <a:pt x="f9" y="f5"/>
                </a:lnTo>
                <a:lnTo>
                  <a:pt x="f9" y="f10"/>
                </a:lnTo>
                <a:lnTo>
                  <a:pt x="f9" y="f11"/>
                </a:lnTo>
                <a:lnTo>
                  <a:pt x="f9" y="f11"/>
                </a:lnTo>
                <a:lnTo>
                  <a:pt x="f9" y="f12"/>
                </a:lnTo>
                <a:lnTo>
                  <a:pt x="f9" y="f12"/>
                </a:lnTo>
                <a:lnTo>
                  <a:pt x="f13" y="f11"/>
                </a:lnTo>
                <a:lnTo>
                  <a:pt x="f14" y="f15"/>
                </a:lnTo>
                <a:lnTo>
                  <a:pt x="f16" y="f15"/>
                </a:lnTo>
                <a:lnTo>
                  <a:pt x="f17" y="f15"/>
                </a:lnTo>
                <a:lnTo>
                  <a:pt x="f17" y="f15"/>
                </a:lnTo>
                <a:lnTo>
                  <a:pt x="f18" y="f19"/>
                </a:lnTo>
                <a:lnTo>
                  <a:pt x="f18" y="f19"/>
                </a:lnTo>
                <a:lnTo>
                  <a:pt x="f18" y="f19"/>
                </a:lnTo>
                <a:lnTo>
                  <a:pt x="f18" y="f19"/>
                </a:lnTo>
                <a:lnTo>
                  <a:pt x="f20" y="f19"/>
                </a:lnTo>
                <a:lnTo>
                  <a:pt x="f21" y="f19"/>
                </a:lnTo>
                <a:lnTo>
                  <a:pt x="f21" y="f19"/>
                </a:lnTo>
                <a:lnTo>
                  <a:pt x="f21" y="f19"/>
                </a:lnTo>
                <a:lnTo>
                  <a:pt x="f21" y="f22"/>
                </a:lnTo>
                <a:lnTo>
                  <a:pt x="f0" y="f22"/>
                </a:lnTo>
                <a:lnTo>
                  <a:pt x="f23" y="f22"/>
                </a:lnTo>
                <a:lnTo>
                  <a:pt x="f23" y="f19"/>
                </a:lnTo>
                <a:lnTo>
                  <a:pt x="f23" y="f19"/>
                </a:lnTo>
                <a:lnTo>
                  <a:pt x="f24" y="f19"/>
                </a:lnTo>
                <a:lnTo>
                  <a:pt x="f24" y="f19"/>
                </a:lnTo>
                <a:lnTo>
                  <a:pt x="f25" y="f22"/>
                </a:lnTo>
                <a:lnTo>
                  <a:pt x="f25" y="f5"/>
                </a:lnTo>
                <a:lnTo>
                  <a:pt x="f26" y="f5"/>
                </a:lnTo>
                <a:lnTo>
                  <a:pt x="f27" y="f11"/>
                </a:lnTo>
                <a:lnTo>
                  <a:pt x="f28" y="f11"/>
                </a:lnTo>
                <a:lnTo>
                  <a:pt x="f29" y="f15"/>
                </a:lnTo>
                <a:lnTo>
                  <a:pt x="f29" y="f15"/>
                </a:lnTo>
                <a:lnTo>
                  <a:pt x="f29" y="f15"/>
                </a:lnTo>
                <a:lnTo>
                  <a:pt x="f29" y="f11"/>
                </a:lnTo>
                <a:lnTo>
                  <a:pt x="f29" y="f11"/>
                </a:lnTo>
                <a:lnTo>
                  <a:pt x="f29" y="f11"/>
                </a:lnTo>
                <a:lnTo>
                  <a:pt x="f30" y="f11"/>
                </a:lnTo>
                <a:lnTo>
                  <a:pt x="f3" y="f10"/>
                </a:lnTo>
                <a:lnTo>
                  <a:pt x="f3" y="f10"/>
                </a:lnTo>
                <a:lnTo>
                  <a:pt x="f3" y="f10"/>
                </a:lnTo>
                <a:lnTo>
                  <a:pt x="f3" y="f12"/>
                </a:lnTo>
                <a:lnTo>
                  <a:pt x="f3" y="f11"/>
                </a:lnTo>
                <a:lnTo>
                  <a:pt x="f19" y="f11"/>
                </a:lnTo>
                <a:lnTo>
                  <a:pt x="f19" y="f12"/>
                </a:lnTo>
                <a:lnTo>
                  <a:pt x="f19" y="f12"/>
                </a:lnTo>
                <a:lnTo>
                  <a:pt x="f19" y="f31"/>
                </a:lnTo>
                <a:lnTo>
                  <a:pt x="f3" y="f31"/>
                </a:lnTo>
                <a:lnTo>
                  <a:pt x="f3" y="f31"/>
                </a:lnTo>
                <a:lnTo>
                  <a:pt x="f3" y="f31"/>
                </a:lnTo>
                <a:lnTo>
                  <a:pt x="f3" y="f31"/>
                </a:lnTo>
                <a:lnTo>
                  <a:pt x="f3" y="f31"/>
                </a:lnTo>
                <a:lnTo>
                  <a:pt x="f3" y="f31"/>
                </a:lnTo>
                <a:lnTo>
                  <a:pt x="f3" y="f12"/>
                </a:lnTo>
                <a:lnTo>
                  <a:pt x="f3" y="f12"/>
                </a:lnTo>
                <a:lnTo>
                  <a:pt x="f3" y="f12"/>
                </a:lnTo>
                <a:lnTo>
                  <a:pt x="f30" y="f31"/>
                </a:lnTo>
                <a:lnTo>
                  <a:pt x="f30" y="f32"/>
                </a:lnTo>
                <a:lnTo>
                  <a:pt x="f29" y="f32"/>
                </a:lnTo>
                <a:lnTo>
                  <a:pt x="f29" y="f32"/>
                </a:lnTo>
                <a:lnTo>
                  <a:pt x="f28" y="f33"/>
                </a:lnTo>
                <a:lnTo>
                  <a:pt x="f28" y="f34"/>
                </a:lnTo>
                <a:lnTo>
                  <a:pt x="f28" y="f34"/>
                </a:lnTo>
                <a:lnTo>
                  <a:pt x="f28" y="f34"/>
                </a:lnTo>
                <a:lnTo>
                  <a:pt x="f35" y="f34"/>
                </a:lnTo>
                <a:lnTo>
                  <a:pt x="f35" y="f34"/>
                </a:lnTo>
                <a:lnTo>
                  <a:pt x="f27" y="f36"/>
                </a:lnTo>
                <a:lnTo>
                  <a:pt x="f35" y="f36"/>
                </a:lnTo>
                <a:lnTo>
                  <a:pt x="f29" y="f36"/>
                </a:lnTo>
                <a:lnTo>
                  <a:pt x="f19" y="f33"/>
                </a:lnTo>
                <a:lnTo>
                  <a:pt x="f22" y="f37"/>
                </a:lnTo>
                <a:lnTo>
                  <a:pt x="f22" y="f37"/>
                </a:lnTo>
                <a:lnTo>
                  <a:pt x="f5" y="f37"/>
                </a:lnTo>
                <a:lnTo>
                  <a:pt x="f15" y="f11"/>
                </a:lnTo>
                <a:lnTo>
                  <a:pt x="f15" y="f11"/>
                </a:lnTo>
                <a:lnTo>
                  <a:pt x="f12" y="f15"/>
                </a:lnTo>
                <a:lnTo>
                  <a:pt x="f31" y="f10"/>
                </a:lnTo>
                <a:lnTo>
                  <a:pt x="f32" y="f10"/>
                </a:lnTo>
                <a:lnTo>
                  <a:pt x="f37" y="f10"/>
                </a:lnTo>
                <a:lnTo>
                  <a:pt x="f34" y="f5"/>
                </a:lnTo>
                <a:lnTo>
                  <a:pt x="f34" y="f5"/>
                </a:lnTo>
                <a:lnTo>
                  <a:pt x="f36" y="f22"/>
                </a:lnTo>
                <a:lnTo>
                  <a:pt x="f38" y="f19"/>
                </a:lnTo>
                <a:lnTo>
                  <a:pt x="f39" y="f3"/>
                </a:lnTo>
                <a:lnTo>
                  <a:pt x="f39" y="f3"/>
                </a:lnTo>
                <a:lnTo>
                  <a:pt x="f40" y="f19"/>
                </a:lnTo>
                <a:lnTo>
                  <a:pt x="f40" y="f19"/>
                </a:lnTo>
                <a:lnTo>
                  <a:pt x="f41" y="f19"/>
                </a:lnTo>
                <a:lnTo>
                  <a:pt x="f42" y="f3"/>
                </a:lnTo>
                <a:lnTo>
                  <a:pt x="f42" y="f3"/>
                </a:lnTo>
                <a:lnTo>
                  <a:pt x="f42" y="f3"/>
                </a:lnTo>
                <a:lnTo>
                  <a:pt x="f42" y="f3"/>
                </a:lnTo>
                <a:lnTo>
                  <a:pt x="f42" y="f19"/>
                </a:lnTo>
                <a:lnTo>
                  <a:pt x="f42" y="f22"/>
                </a:lnTo>
                <a:lnTo>
                  <a:pt x="f42" y="f5"/>
                </a:lnTo>
                <a:lnTo>
                  <a:pt x="f41" y="f10"/>
                </a:lnTo>
                <a:lnTo>
                  <a:pt x="f41" y="f10"/>
                </a:lnTo>
                <a:lnTo>
                  <a:pt x="f42" y="f15"/>
                </a:lnTo>
                <a:lnTo>
                  <a:pt x="f42" y="f15"/>
                </a:lnTo>
                <a:lnTo>
                  <a:pt x="f43" y="f10"/>
                </a:lnTo>
                <a:lnTo>
                  <a:pt x="f44" y="f5"/>
                </a:lnTo>
                <a:lnTo>
                  <a:pt x="f45" y="f22"/>
                </a:lnTo>
                <a:lnTo>
                  <a:pt x="f45" y="f22"/>
                </a:lnTo>
                <a:lnTo>
                  <a:pt x="f46" y="f22"/>
                </a:lnTo>
                <a:lnTo>
                  <a:pt x="f47" y="f22"/>
                </a:lnTo>
                <a:lnTo>
                  <a:pt x="f48" y="f19"/>
                </a:lnTo>
                <a:lnTo>
                  <a:pt x="f49" y="f19"/>
                </a:lnTo>
                <a:lnTo>
                  <a:pt x="f50" y="f19"/>
                </a:lnTo>
                <a:lnTo>
                  <a:pt x="f1" y="f22"/>
                </a:lnTo>
                <a:lnTo>
                  <a:pt x="f1" y="f22"/>
                </a:lnTo>
                <a:lnTo>
                  <a:pt x="f48" y="f15"/>
                </a:lnTo>
                <a:lnTo>
                  <a:pt x="f51" y="f37"/>
                </a:lnTo>
                <a:lnTo>
                  <a:pt x="f52" y="f34"/>
                </a:lnTo>
                <a:lnTo>
                  <a:pt x="f40" y="f53"/>
                </a:lnTo>
                <a:lnTo>
                  <a:pt x="f53" y="f53"/>
                </a:lnTo>
                <a:lnTo>
                  <a:pt x="f34" y="f39"/>
                </a:lnTo>
                <a:lnTo>
                  <a:pt x="f33" y="f40"/>
                </a:lnTo>
                <a:lnTo>
                  <a:pt x="f37" y="f40"/>
                </a:lnTo>
                <a:lnTo>
                  <a:pt x="f32" y="f41"/>
                </a:lnTo>
                <a:lnTo>
                  <a:pt x="f31" y="f52"/>
                </a:lnTo>
                <a:lnTo>
                  <a:pt x="f31" y="f51"/>
                </a:lnTo>
                <a:lnTo>
                  <a:pt x="f31" y="f51"/>
                </a:lnTo>
                <a:lnTo>
                  <a:pt x="f31" y="f51"/>
                </a:lnTo>
                <a:lnTo>
                  <a:pt x="f12" y="f44"/>
                </a:lnTo>
                <a:lnTo>
                  <a:pt x="f15" y="f44"/>
                </a:lnTo>
                <a:lnTo>
                  <a:pt x="f10" y="f45"/>
                </a:lnTo>
                <a:lnTo>
                  <a:pt x="f10" y="f45"/>
                </a:lnTo>
                <a:lnTo>
                  <a:pt x="f15" y="f44"/>
                </a:lnTo>
                <a:lnTo>
                  <a:pt x="f15" y="f52"/>
                </a:lnTo>
                <a:lnTo>
                  <a:pt x="f15" y="f52"/>
                </a:lnTo>
                <a:lnTo>
                  <a:pt x="f10" y="f52"/>
                </a:lnTo>
                <a:lnTo>
                  <a:pt x="f5" y="f46"/>
                </a:lnTo>
                <a:lnTo>
                  <a:pt x="f22" y="f47"/>
                </a:lnTo>
                <a:lnTo>
                  <a:pt x="f22" y="f48"/>
                </a:lnTo>
                <a:lnTo>
                  <a:pt x="f22" y="f48"/>
                </a:lnTo>
                <a:lnTo>
                  <a:pt x="f19" y="f47"/>
                </a:lnTo>
                <a:lnTo>
                  <a:pt x="f22" y="f45"/>
                </a:lnTo>
                <a:lnTo>
                  <a:pt x="f22" y="f44"/>
                </a:lnTo>
                <a:lnTo>
                  <a:pt x="f22" y="f44"/>
                </a:lnTo>
                <a:lnTo>
                  <a:pt x="f19" y="f45"/>
                </a:lnTo>
                <a:lnTo>
                  <a:pt x="f3" y="f47"/>
                </a:lnTo>
                <a:lnTo>
                  <a:pt x="f30" y="f47"/>
                </a:lnTo>
                <a:lnTo>
                  <a:pt x="f30" y="f47"/>
                </a:lnTo>
                <a:lnTo>
                  <a:pt x="f19" y="f50"/>
                </a:lnTo>
                <a:lnTo>
                  <a:pt x="f19" y="f50"/>
                </a:lnTo>
                <a:lnTo>
                  <a:pt x="f3" y="f1"/>
                </a:lnTo>
                <a:lnTo>
                  <a:pt x="f30" y="f1"/>
                </a:lnTo>
                <a:lnTo>
                  <a:pt x="f30" y="f1"/>
                </a:lnTo>
                <a:lnTo>
                  <a:pt x="f54" y="f50"/>
                </a:lnTo>
                <a:lnTo>
                  <a:pt x="f55" y="f49"/>
                </a:lnTo>
                <a:lnTo>
                  <a:pt x="f24" y="f49"/>
                </a:lnTo>
                <a:lnTo>
                  <a:pt x="f23" y="f49"/>
                </a:lnTo>
                <a:lnTo>
                  <a:pt x="f23" y="f50"/>
                </a:lnTo>
                <a:lnTo>
                  <a:pt x="f21" y="f49"/>
                </a:lnTo>
                <a:lnTo>
                  <a:pt x="f20" y="f49"/>
                </a:lnTo>
                <a:lnTo>
                  <a:pt x="f18" y="f48"/>
                </a:lnTo>
                <a:lnTo>
                  <a:pt x="f56" y="f51"/>
                </a:lnTo>
                <a:lnTo>
                  <a:pt x="f57" y="f42"/>
                </a:lnTo>
                <a:lnTo>
                  <a:pt x="f58" y="f42"/>
                </a:lnTo>
                <a:lnTo>
                  <a:pt x="f59" y="f42"/>
                </a:lnTo>
                <a:lnTo>
                  <a:pt x="f60" y="f43"/>
                </a:lnTo>
                <a:lnTo>
                  <a:pt x="f13" y="f43"/>
                </a:lnTo>
                <a:lnTo>
                  <a:pt x="f61" y="f43"/>
                </a:lnTo>
                <a:lnTo>
                  <a:pt x="f61" y="f43"/>
                </a:lnTo>
                <a:lnTo>
                  <a:pt x="f61" y="f43"/>
                </a:lnTo>
                <a:lnTo>
                  <a:pt x="f61" y="f40"/>
                </a:lnTo>
                <a:lnTo>
                  <a:pt x="f61" y="f39"/>
                </a:lnTo>
                <a:lnTo>
                  <a:pt x="f61" y="f38"/>
                </a:lnTo>
                <a:lnTo>
                  <a:pt x="f62" y="f53"/>
                </a:lnTo>
                <a:lnTo>
                  <a:pt x="f8" y="f63"/>
                </a:lnTo>
                <a:lnTo>
                  <a:pt x="f8" y="f36"/>
                </a:lnTo>
                <a:lnTo>
                  <a:pt x="f62" y="f33"/>
                </a:lnTo>
                <a:lnTo>
                  <a:pt x="f62" y="f32"/>
                </a:lnTo>
                <a:lnTo>
                  <a:pt x="f7" y="f32"/>
                </a:lnTo>
                <a:lnTo>
                  <a:pt x="f7" y="f32"/>
                </a:lnTo>
                <a:lnTo>
                  <a:pt x="f6" y="f32"/>
                </a:lnTo>
                <a:lnTo>
                  <a:pt x="f4" y="f32"/>
                </a:lnTo>
                <a:lnTo>
                  <a:pt x="f4" y="f32"/>
                </a:lnTo>
                <a:lnTo>
                  <a:pt x="f6" y="f31"/>
                </a:lnTo>
                <a:lnTo>
                  <a:pt x="f6" y="f31"/>
                </a:lnTo>
                <a:lnTo>
                  <a:pt x="f4" y="f12"/>
                </a:lnTo>
                <a:lnTo>
                  <a:pt x="f4" y="f11"/>
                </a:lnTo>
                <a:lnTo>
                  <a:pt x="f6" y="f15"/>
                </a:lnTo>
                <a:lnTo>
                  <a:pt x="f6" y="f10"/>
                </a:lnTo>
                <a:lnTo>
                  <a:pt x="f4" y="f10"/>
                </a:lnTo>
                <a:lnTo>
                  <a:pt x="f2" y="f15"/>
                </a:lnTo>
                <a:lnTo>
                  <a:pt x="f2" y="f15"/>
                </a:lnTo>
                <a:lnTo>
                  <a:pt x="f2" y="f15"/>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4" name="Freeform 63"/>
          <p:cNvSpPr/>
          <p:nvPr/>
        </p:nvSpPr>
        <p:spPr>
          <a:xfrm>
            <a:off x="7281840" y="1314361"/>
            <a:ext cx="395280" cy="863639"/>
          </a:xfrm>
          <a:custGeom>
            <a:avLst/>
            <a:gdLst>
              <a:gd name="f0" fmla="val 360"/>
              <a:gd name="f1" fmla="val 0"/>
              <a:gd name="f2" fmla="val 216"/>
              <a:gd name="f3" fmla="val 472"/>
              <a:gd name="f4" fmla="val 24"/>
              <a:gd name="f5" fmla="val 32"/>
              <a:gd name="f6" fmla="val 208"/>
              <a:gd name="f7" fmla="val 40"/>
              <a:gd name="f8" fmla="val 200"/>
              <a:gd name="f9" fmla="val 56"/>
              <a:gd name="f10" fmla="val 64"/>
              <a:gd name="f11" fmla="val 72"/>
              <a:gd name="f12" fmla="val 184"/>
              <a:gd name="f13" fmla="val 80"/>
              <a:gd name="f14" fmla="val 96"/>
              <a:gd name="f15" fmla="val 120"/>
              <a:gd name="f16" fmla="val 128"/>
              <a:gd name="f17" fmla="val 176"/>
              <a:gd name="f18" fmla="val 136"/>
              <a:gd name="f19" fmla="val 168"/>
              <a:gd name="f20" fmla="val 104"/>
              <a:gd name="f21" fmla="val 160"/>
              <a:gd name="f22" fmla="val 152"/>
              <a:gd name="f23" fmla="val 144"/>
              <a:gd name="f24" fmla="val 112"/>
              <a:gd name="f25" fmla="val 232"/>
              <a:gd name="f26" fmla="val 240"/>
              <a:gd name="f27" fmla="val 248"/>
              <a:gd name="f28" fmla="val 256"/>
              <a:gd name="f29" fmla="val 296"/>
              <a:gd name="f30" fmla="val 304"/>
              <a:gd name="f31" fmla="val 328"/>
              <a:gd name="f32" fmla="val 368"/>
              <a:gd name="f33" fmla="val 392"/>
              <a:gd name="f34" fmla="val 408"/>
              <a:gd name="f35" fmla="val 424"/>
              <a:gd name="f36" fmla="val 432"/>
              <a:gd name="f37" fmla="val 448"/>
              <a:gd name="f38" fmla="val 456"/>
              <a:gd name="f39" fmla="val 464"/>
              <a:gd name="f40" fmla="val 48"/>
              <a:gd name="f41" fmla="val 440"/>
              <a:gd name="f42" fmla="val 416"/>
              <a:gd name="f43" fmla="val 400"/>
              <a:gd name="f44" fmla="val 384"/>
              <a:gd name="f45" fmla="val 376"/>
              <a:gd name="f46" fmla="val 352"/>
              <a:gd name="f47" fmla="val 344"/>
              <a:gd name="f48" fmla="val 288"/>
              <a:gd name="f49" fmla="val 272"/>
              <a:gd name="f50" fmla="val 264"/>
              <a:gd name="f51" fmla="val 16"/>
              <a:gd name="f52" fmla="val 8"/>
              <a:gd name="f53" fmla="val 88"/>
              <a:gd name="f54" fmla="val 192"/>
            </a:gdLst>
            <a:ahLst/>
            <a:cxnLst>
              <a:cxn ang="3cd4">
                <a:pos x="hc" y="t"/>
              </a:cxn>
              <a:cxn ang="0">
                <a:pos x="r" y="vc"/>
              </a:cxn>
              <a:cxn ang="cd4">
                <a:pos x="hc" y="b"/>
              </a:cxn>
              <a:cxn ang="cd2">
                <a:pos x="l" y="vc"/>
              </a:cxn>
            </a:cxnLst>
            <a:rect l="l" t="t" r="r" b="b"/>
            <a:pathLst>
              <a:path w="216" h="472">
                <a:moveTo>
                  <a:pt x="f2" y="f4"/>
                </a:moveTo>
                <a:lnTo>
                  <a:pt x="f2" y="f5"/>
                </a:lnTo>
                <a:lnTo>
                  <a:pt x="f2" y="f5"/>
                </a:lnTo>
                <a:lnTo>
                  <a:pt x="f6" y="f5"/>
                </a:lnTo>
                <a:lnTo>
                  <a:pt x="f6" y="f5"/>
                </a:lnTo>
                <a:lnTo>
                  <a:pt x="f6" y="f7"/>
                </a:lnTo>
                <a:lnTo>
                  <a:pt x="f6" y="f7"/>
                </a:lnTo>
                <a:lnTo>
                  <a:pt x="f8" y="f7"/>
                </a:lnTo>
                <a:lnTo>
                  <a:pt x="f8" y="f9"/>
                </a:lnTo>
                <a:lnTo>
                  <a:pt x="f8" y="f9"/>
                </a:lnTo>
                <a:lnTo>
                  <a:pt x="f6" y="f10"/>
                </a:lnTo>
                <a:lnTo>
                  <a:pt x="f6" y="f10"/>
                </a:lnTo>
                <a:lnTo>
                  <a:pt x="f6" y="f11"/>
                </a:lnTo>
                <a:lnTo>
                  <a:pt x="f6" y="f11"/>
                </a:lnTo>
                <a:lnTo>
                  <a:pt x="f8" y="f11"/>
                </a:lnTo>
                <a:lnTo>
                  <a:pt x="f12" y="f13"/>
                </a:lnTo>
                <a:lnTo>
                  <a:pt x="f12" y="f14"/>
                </a:lnTo>
                <a:lnTo>
                  <a:pt x="f12" y="f15"/>
                </a:lnTo>
                <a:lnTo>
                  <a:pt x="f12" y="f16"/>
                </a:lnTo>
                <a:lnTo>
                  <a:pt x="f17" y="f18"/>
                </a:lnTo>
                <a:lnTo>
                  <a:pt x="f17" y="f18"/>
                </a:lnTo>
                <a:lnTo>
                  <a:pt x="f19" y="f18"/>
                </a:lnTo>
                <a:lnTo>
                  <a:pt x="f19" y="f18"/>
                </a:lnTo>
                <a:lnTo>
                  <a:pt x="f19" y="f18"/>
                </a:lnTo>
                <a:lnTo>
                  <a:pt x="f19" y="f16"/>
                </a:lnTo>
                <a:lnTo>
                  <a:pt x="f19" y="f20"/>
                </a:lnTo>
                <a:lnTo>
                  <a:pt x="f19" y="f20"/>
                </a:lnTo>
                <a:lnTo>
                  <a:pt x="f19" y="f20"/>
                </a:lnTo>
                <a:lnTo>
                  <a:pt x="f19" y="f14"/>
                </a:lnTo>
                <a:lnTo>
                  <a:pt x="f19" y="f14"/>
                </a:lnTo>
                <a:lnTo>
                  <a:pt x="f21" y="f20"/>
                </a:lnTo>
                <a:lnTo>
                  <a:pt x="f22" y="f15"/>
                </a:lnTo>
                <a:lnTo>
                  <a:pt x="f22" y="f15"/>
                </a:lnTo>
                <a:lnTo>
                  <a:pt x="f22" y="f15"/>
                </a:lnTo>
                <a:lnTo>
                  <a:pt x="f23" y="f15"/>
                </a:lnTo>
                <a:lnTo>
                  <a:pt x="f23" y="f15"/>
                </a:lnTo>
                <a:lnTo>
                  <a:pt x="f23" y="f15"/>
                </a:lnTo>
                <a:lnTo>
                  <a:pt x="f18" y="f16"/>
                </a:lnTo>
                <a:lnTo>
                  <a:pt x="f18" y="f16"/>
                </a:lnTo>
                <a:lnTo>
                  <a:pt x="f18" y="f16"/>
                </a:lnTo>
                <a:lnTo>
                  <a:pt x="f18" y="f23"/>
                </a:lnTo>
                <a:lnTo>
                  <a:pt x="f16" y="f23"/>
                </a:lnTo>
                <a:lnTo>
                  <a:pt x="f16" y="f22"/>
                </a:lnTo>
                <a:lnTo>
                  <a:pt x="f16" y="f21"/>
                </a:lnTo>
                <a:lnTo>
                  <a:pt x="f16" y="f21"/>
                </a:lnTo>
                <a:lnTo>
                  <a:pt x="f16" y="f17"/>
                </a:lnTo>
                <a:lnTo>
                  <a:pt x="f15" y="f6"/>
                </a:lnTo>
                <a:lnTo>
                  <a:pt x="f24" y="f2"/>
                </a:lnTo>
                <a:lnTo>
                  <a:pt x="f24" y="f2"/>
                </a:lnTo>
                <a:lnTo>
                  <a:pt x="f15" y="f25"/>
                </a:lnTo>
                <a:lnTo>
                  <a:pt x="f15" y="f26"/>
                </a:lnTo>
                <a:lnTo>
                  <a:pt x="f15" y="f27"/>
                </a:lnTo>
                <a:lnTo>
                  <a:pt x="f24" y="f27"/>
                </a:lnTo>
                <a:lnTo>
                  <a:pt x="f24" y="f28"/>
                </a:lnTo>
                <a:lnTo>
                  <a:pt x="f16" y="f29"/>
                </a:lnTo>
                <a:lnTo>
                  <a:pt x="f23" y="f30"/>
                </a:lnTo>
                <a:lnTo>
                  <a:pt x="f22" y="f31"/>
                </a:lnTo>
                <a:lnTo>
                  <a:pt x="f22" y="f32"/>
                </a:lnTo>
                <a:lnTo>
                  <a:pt x="f23" y="f33"/>
                </a:lnTo>
                <a:lnTo>
                  <a:pt x="f18" y="f34"/>
                </a:lnTo>
                <a:lnTo>
                  <a:pt x="f16" y="f35"/>
                </a:lnTo>
                <a:lnTo>
                  <a:pt x="f16" y="f36"/>
                </a:lnTo>
                <a:lnTo>
                  <a:pt x="f16" y="f36"/>
                </a:lnTo>
                <a:lnTo>
                  <a:pt x="f15" y="f37"/>
                </a:lnTo>
                <a:lnTo>
                  <a:pt x="f20" y="f38"/>
                </a:lnTo>
                <a:lnTo>
                  <a:pt x="f13" y="f3"/>
                </a:lnTo>
                <a:lnTo>
                  <a:pt x="f11" y="f3"/>
                </a:lnTo>
                <a:lnTo>
                  <a:pt x="f10" y="f39"/>
                </a:lnTo>
                <a:lnTo>
                  <a:pt x="f10" y="f38"/>
                </a:lnTo>
                <a:lnTo>
                  <a:pt x="f10" y="f38"/>
                </a:lnTo>
                <a:lnTo>
                  <a:pt x="f9" y="f38"/>
                </a:lnTo>
                <a:lnTo>
                  <a:pt x="f40" y="f41"/>
                </a:lnTo>
                <a:lnTo>
                  <a:pt x="f40" y="f36"/>
                </a:lnTo>
                <a:lnTo>
                  <a:pt x="f40" y="f35"/>
                </a:lnTo>
                <a:lnTo>
                  <a:pt x="f40" y="f35"/>
                </a:lnTo>
                <a:lnTo>
                  <a:pt x="f5" y="f42"/>
                </a:lnTo>
                <a:lnTo>
                  <a:pt x="f5" y="f43"/>
                </a:lnTo>
                <a:lnTo>
                  <a:pt x="f5" y="f33"/>
                </a:lnTo>
                <a:lnTo>
                  <a:pt x="f5" y="f44"/>
                </a:lnTo>
                <a:lnTo>
                  <a:pt x="f5" y="f45"/>
                </a:lnTo>
                <a:lnTo>
                  <a:pt x="f5" y="f0"/>
                </a:lnTo>
                <a:lnTo>
                  <a:pt x="f5" y="f46"/>
                </a:lnTo>
                <a:lnTo>
                  <a:pt x="f5" y="f46"/>
                </a:lnTo>
                <a:lnTo>
                  <a:pt x="f4" y="f47"/>
                </a:lnTo>
                <a:lnTo>
                  <a:pt x="f4" y="f31"/>
                </a:lnTo>
                <a:lnTo>
                  <a:pt x="f4" y="f48"/>
                </a:lnTo>
                <a:lnTo>
                  <a:pt x="f5" y="f49"/>
                </a:lnTo>
                <a:lnTo>
                  <a:pt x="f5" y="f50"/>
                </a:lnTo>
                <a:lnTo>
                  <a:pt x="f5" y="f50"/>
                </a:lnTo>
                <a:lnTo>
                  <a:pt x="f5" y="f27"/>
                </a:lnTo>
                <a:lnTo>
                  <a:pt x="f4" y="f25"/>
                </a:lnTo>
                <a:lnTo>
                  <a:pt x="f5" y="f2"/>
                </a:lnTo>
                <a:lnTo>
                  <a:pt x="f7" y="f6"/>
                </a:lnTo>
                <a:lnTo>
                  <a:pt x="f7" y="f6"/>
                </a:lnTo>
                <a:lnTo>
                  <a:pt x="f7" y="f8"/>
                </a:lnTo>
                <a:lnTo>
                  <a:pt x="f7" y="f17"/>
                </a:lnTo>
                <a:lnTo>
                  <a:pt x="f40" y="f22"/>
                </a:lnTo>
                <a:lnTo>
                  <a:pt x="f9" y="f18"/>
                </a:lnTo>
                <a:lnTo>
                  <a:pt x="f9" y="f18"/>
                </a:lnTo>
                <a:lnTo>
                  <a:pt x="f9" y="f16"/>
                </a:lnTo>
                <a:lnTo>
                  <a:pt x="f10" y="f15"/>
                </a:lnTo>
                <a:lnTo>
                  <a:pt x="f10" y="f24"/>
                </a:lnTo>
                <a:lnTo>
                  <a:pt x="f10" y="f20"/>
                </a:lnTo>
                <a:lnTo>
                  <a:pt x="f10" y="f20"/>
                </a:lnTo>
                <a:lnTo>
                  <a:pt x="f10" y="f14"/>
                </a:lnTo>
                <a:lnTo>
                  <a:pt x="f10" y="f14"/>
                </a:lnTo>
                <a:lnTo>
                  <a:pt x="f10" y="f14"/>
                </a:lnTo>
                <a:lnTo>
                  <a:pt x="f10" y="f14"/>
                </a:lnTo>
                <a:lnTo>
                  <a:pt x="f40" y="f20"/>
                </a:lnTo>
                <a:lnTo>
                  <a:pt x="f7" y="f15"/>
                </a:lnTo>
                <a:lnTo>
                  <a:pt x="f7" y="f18"/>
                </a:lnTo>
                <a:lnTo>
                  <a:pt x="f40" y="f18"/>
                </a:lnTo>
                <a:lnTo>
                  <a:pt x="f7" y="f18"/>
                </a:lnTo>
                <a:lnTo>
                  <a:pt x="f4" y="f18"/>
                </a:lnTo>
                <a:lnTo>
                  <a:pt x="f4" y="f22"/>
                </a:lnTo>
                <a:lnTo>
                  <a:pt x="f51" y="f19"/>
                </a:lnTo>
                <a:lnTo>
                  <a:pt x="f52" y="f17"/>
                </a:lnTo>
                <a:lnTo>
                  <a:pt x="f1" y="f17"/>
                </a:lnTo>
                <a:lnTo>
                  <a:pt x="f1" y="f17"/>
                </a:lnTo>
                <a:lnTo>
                  <a:pt x="f1" y="f21"/>
                </a:lnTo>
                <a:lnTo>
                  <a:pt x="f52" y="f22"/>
                </a:lnTo>
                <a:lnTo>
                  <a:pt x="f52" y="f23"/>
                </a:lnTo>
                <a:lnTo>
                  <a:pt x="f52" y="f18"/>
                </a:lnTo>
                <a:lnTo>
                  <a:pt x="f51" y="f16"/>
                </a:lnTo>
                <a:lnTo>
                  <a:pt x="f4" y="f15"/>
                </a:lnTo>
                <a:lnTo>
                  <a:pt x="f4" y="f15"/>
                </a:lnTo>
                <a:lnTo>
                  <a:pt x="f4" y="f15"/>
                </a:lnTo>
                <a:lnTo>
                  <a:pt x="f5" y="f20"/>
                </a:lnTo>
                <a:lnTo>
                  <a:pt x="f5" y="f20"/>
                </a:lnTo>
                <a:lnTo>
                  <a:pt x="f5" y="f20"/>
                </a:lnTo>
                <a:lnTo>
                  <a:pt x="f5" y="f20"/>
                </a:lnTo>
                <a:lnTo>
                  <a:pt x="f5" y="f20"/>
                </a:lnTo>
                <a:lnTo>
                  <a:pt x="f40" y="f11"/>
                </a:lnTo>
                <a:lnTo>
                  <a:pt x="f9" y="f9"/>
                </a:lnTo>
                <a:lnTo>
                  <a:pt x="f9" y="f9"/>
                </a:lnTo>
                <a:lnTo>
                  <a:pt x="f9" y="f5"/>
                </a:lnTo>
                <a:lnTo>
                  <a:pt x="f10" y="f5"/>
                </a:lnTo>
                <a:lnTo>
                  <a:pt x="f10" y="f5"/>
                </a:lnTo>
                <a:lnTo>
                  <a:pt x="f10" y="f5"/>
                </a:lnTo>
                <a:lnTo>
                  <a:pt x="f10" y="f7"/>
                </a:lnTo>
                <a:lnTo>
                  <a:pt x="f10" y="f40"/>
                </a:lnTo>
                <a:lnTo>
                  <a:pt x="f10" y="f9"/>
                </a:lnTo>
                <a:lnTo>
                  <a:pt x="f10" y="f9"/>
                </a:lnTo>
                <a:lnTo>
                  <a:pt x="f13" y="f7"/>
                </a:lnTo>
                <a:lnTo>
                  <a:pt x="f13" y="f7"/>
                </a:lnTo>
                <a:lnTo>
                  <a:pt x="f13" y="f7"/>
                </a:lnTo>
                <a:lnTo>
                  <a:pt x="f13" y="f7"/>
                </a:lnTo>
                <a:lnTo>
                  <a:pt x="f53" y="f5"/>
                </a:lnTo>
                <a:lnTo>
                  <a:pt x="f53" y="f5"/>
                </a:lnTo>
                <a:lnTo>
                  <a:pt x="f53" y="f5"/>
                </a:lnTo>
                <a:lnTo>
                  <a:pt x="f14" y="f5"/>
                </a:lnTo>
                <a:lnTo>
                  <a:pt x="f14" y="f5"/>
                </a:lnTo>
                <a:lnTo>
                  <a:pt x="f53" y="f7"/>
                </a:lnTo>
                <a:lnTo>
                  <a:pt x="f53" y="f40"/>
                </a:lnTo>
                <a:lnTo>
                  <a:pt x="f53" y="f9"/>
                </a:lnTo>
                <a:lnTo>
                  <a:pt x="f53" y="f9"/>
                </a:lnTo>
                <a:lnTo>
                  <a:pt x="f53" y="f9"/>
                </a:lnTo>
                <a:lnTo>
                  <a:pt x="f14" y="f40"/>
                </a:lnTo>
                <a:lnTo>
                  <a:pt x="f20" y="f7"/>
                </a:lnTo>
                <a:lnTo>
                  <a:pt x="f24" y="f5"/>
                </a:lnTo>
                <a:lnTo>
                  <a:pt x="f24" y="f5"/>
                </a:lnTo>
                <a:lnTo>
                  <a:pt x="f20" y="f5"/>
                </a:lnTo>
                <a:lnTo>
                  <a:pt x="f20" y="f4"/>
                </a:lnTo>
                <a:lnTo>
                  <a:pt x="f24" y="f51"/>
                </a:lnTo>
                <a:lnTo>
                  <a:pt x="f15" y="f51"/>
                </a:lnTo>
                <a:lnTo>
                  <a:pt x="f18" y="f51"/>
                </a:lnTo>
                <a:lnTo>
                  <a:pt x="f18" y="f51"/>
                </a:lnTo>
                <a:lnTo>
                  <a:pt x="f18" y="f51"/>
                </a:lnTo>
                <a:lnTo>
                  <a:pt x="f18" y="f51"/>
                </a:lnTo>
                <a:lnTo>
                  <a:pt x="f22" y="f51"/>
                </a:lnTo>
                <a:lnTo>
                  <a:pt x="f22" y="f51"/>
                </a:lnTo>
                <a:lnTo>
                  <a:pt x="f21" y="f1"/>
                </a:lnTo>
                <a:lnTo>
                  <a:pt x="f21" y="f1"/>
                </a:lnTo>
                <a:lnTo>
                  <a:pt x="f54" y="f1"/>
                </a:lnTo>
                <a:lnTo>
                  <a:pt x="f54" y="f1"/>
                </a:lnTo>
                <a:lnTo>
                  <a:pt x="f8" y="f52"/>
                </a:lnTo>
                <a:lnTo>
                  <a:pt x="f6" y="f51"/>
                </a:lnTo>
                <a:lnTo>
                  <a:pt x="f2" y="f4"/>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5" name="Freeform 64"/>
          <p:cNvSpPr/>
          <p:nvPr/>
        </p:nvSpPr>
        <p:spPr>
          <a:xfrm>
            <a:off x="7940641" y="1432080"/>
            <a:ext cx="922319" cy="703080"/>
          </a:xfrm>
          <a:custGeom>
            <a:avLst/>
            <a:gdLst>
              <a:gd name="f0" fmla="val 360"/>
              <a:gd name="f1" fmla="val 0"/>
              <a:gd name="f2" fmla="val 504"/>
              <a:gd name="f3" fmla="val 384"/>
              <a:gd name="f4" fmla="val 64"/>
              <a:gd name="f5" fmla="val 256"/>
              <a:gd name="f6" fmla="val 56"/>
              <a:gd name="f7" fmla="val 264"/>
              <a:gd name="f8" fmla="val 272"/>
              <a:gd name="f9" fmla="val 72"/>
              <a:gd name="f10" fmla="val 288"/>
              <a:gd name="f11" fmla="val 48"/>
              <a:gd name="f12" fmla="val 296"/>
              <a:gd name="f13" fmla="val 32"/>
              <a:gd name="f14" fmla="val 24"/>
              <a:gd name="f15" fmla="val 304"/>
              <a:gd name="f16" fmla="val 320"/>
              <a:gd name="f17" fmla="val 328"/>
              <a:gd name="f18" fmla="val 40"/>
              <a:gd name="f19" fmla="val 312"/>
              <a:gd name="f20" fmla="val 104"/>
              <a:gd name="f21" fmla="val 112"/>
              <a:gd name="f22" fmla="val 120"/>
              <a:gd name="f23" fmla="val 152"/>
              <a:gd name="f24" fmla="val 240"/>
              <a:gd name="f25" fmla="val 184"/>
              <a:gd name="f26" fmla="val 192"/>
              <a:gd name="f27" fmla="val 200"/>
              <a:gd name="f28" fmla="val 248"/>
              <a:gd name="f29" fmla="val 216"/>
              <a:gd name="f30" fmla="val 232"/>
              <a:gd name="f31" fmla="val 224"/>
              <a:gd name="f32" fmla="val 208"/>
              <a:gd name="f33" fmla="val 176"/>
              <a:gd name="f34" fmla="val 168"/>
              <a:gd name="f35" fmla="val 160"/>
              <a:gd name="f36" fmla="val 128"/>
              <a:gd name="f37" fmla="val 88"/>
              <a:gd name="f38" fmla="val 392"/>
              <a:gd name="f39" fmla="val 400"/>
              <a:gd name="f40" fmla="val 408"/>
              <a:gd name="f41" fmla="val 416"/>
              <a:gd name="f42" fmla="val 424"/>
              <a:gd name="f43" fmla="val 432"/>
              <a:gd name="f44" fmla="val 448"/>
              <a:gd name="f45" fmla="val 440"/>
              <a:gd name="f46" fmla="val 464"/>
              <a:gd name="f47" fmla="val 472"/>
              <a:gd name="f48" fmla="val 488"/>
              <a:gd name="f49" fmla="val 8"/>
              <a:gd name="f50" fmla="val 496"/>
              <a:gd name="f51" fmla="val 480"/>
              <a:gd name="f52" fmla="val 80"/>
              <a:gd name="f53" fmla="val 136"/>
              <a:gd name="f54" fmla="val 344"/>
              <a:gd name="f55" fmla="val 144"/>
              <a:gd name="f56" fmla="val 352"/>
              <a:gd name="f57" fmla="val 368"/>
              <a:gd name="f58" fmla="val 96"/>
              <a:gd name="f59" fmla="val 376"/>
              <a:gd name="f60" fmla="val 16"/>
              <a:gd name="f61" fmla="val 336"/>
              <a:gd name="f62" fmla="val 280"/>
            </a:gdLst>
            <a:ahLst/>
            <a:cxnLst>
              <a:cxn ang="3cd4">
                <a:pos x="hc" y="t"/>
              </a:cxn>
              <a:cxn ang="0">
                <a:pos x="r" y="vc"/>
              </a:cxn>
              <a:cxn ang="cd4">
                <a:pos x="hc" y="b"/>
              </a:cxn>
              <a:cxn ang="cd2">
                <a:pos x="l" y="vc"/>
              </a:cxn>
            </a:cxnLst>
            <a:rect l="l" t="t" r="r" b="b"/>
            <a:pathLst>
              <a:path w="504" h="384">
                <a:moveTo>
                  <a:pt x="f4" y="f5"/>
                </a:moveTo>
                <a:lnTo>
                  <a:pt x="f6" y="f7"/>
                </a:lnTo>
                <a:lnTo>
                  <a:pt x="f6" y="f8"/>
                </a:lnTo>
                <a:lnTo>
                  <a:pt x="f9" y="f8"/>
                </a:lnTo>
                <a:lnTo>
                  <a:pt x="f9" y="f10"/>
                </a:lnTo>
                <a:lnTo>
                  <a:pt x="f11" y="f12"/>
                </a:lnTo>
                <a:lnTo>
                  <a:pt x="f13" y="f12"/>
                </a:lnTo>
                <a:lnTo>
                  <a:pt x="f14" y="f15"/>
                </a:lnTo>
                <a:lnTo>
                  <a:pt x="f14" y="f16"/>
                </a:lnTo>
                <a:lnTo>
                  <a:pt x="f14" y="f16"/>
                </a:lnTo>
                <a:lnTo>
                  <a:pt x="f14" y="f16"/>
                </a:lnTo>
                <a:lnTo>
                  <a:pt x="f13" y="f17"/>
                </a:lnTo>
                <a:lnTo>
                  <a:pt x="f18" y="f17"/>
                </a:lnTo>
                <a:lnTo>
                  <a:pt x="f11" y="f17"/>
                </a:lnTo>
                <a:lnTo>
                  <a:pt x="f11" y="f17"/>
                </a:lnTo>
                <a:lnTo>
                  <a:pt x="f11" y="f16"/>
                </a:lnTo>
                <a:lnTo>
                  <a:pt x="f9" y="f17"/>
                </a:lnTo>
                <a:lnTo>
                  <a:pt x="f9" y="f17"/>
                </a:lnTo>
                <a:lnTo>
                  <a:pt x="f9" y="f19"/>
                </a:lnTo>
                <a:lnTo>
                  <a:pt x="f20" y="f12"/>
                </a:lnTo>
                <a:lnTo>
                  <a:pt x="f21" y="f10"/>
                </a:lnTo>
                <a:lnTo>
                  <a:pt x="f21" y="f10"/>
                </a:lnTo>
                <a:lnTo>
                  <a:pt x="f22" y="f7"/>
                </a:lnTo>
                <a:lnTo>
                  <a:pt x="f23" y="f24"/>
                </a:lnTo>
                <a:lnTo>
                  <a:pt x="f25" y="f24"/>
                </a:lnTo>
                <a:lnTo>
                  <a:pt x="f26" y="f24"/>
                </a:lnTo>
                <a:lnTo>
                  <a:pt x="f27" y="f28"/>
                </a:lnTo>
                <a:lnTo>
                  <a:pt x="f24" y="f24"/>
                </a:lnTo>
                <a:lnTo>
                  <a:pt x="f24" y="f24"/>
                </a:lnTo>
                <a:lnTo>
                  <a:pt x="f29" y="f30"/>
                </a:lnTo>
                <a:lnTo>
                  <a:pt x="f29" y="f30"/>
                </a:lnTo>
                <a:lnTo>
                  <a:pt x="f29" y="f31"/>
                </a:lnTo>
                <a:lnTo>
                  <a:pt x="f5" y="f32"/>
                </a:lnTo>
                <a:lnTo>
                  <a:pt x="f8" y="f27"/>
                </a:lnTo>
                <a:lnTo>
                  <a:pt x="f19" y="f26"/>
                </a:lnTo>
                <a:lnTo>
                  <a:pt x="f19" y="f26"/>
                </a:lnTo>
                <a:lnTo>
                  <a:pt x="f15" y="f33"/>
                </a:lnTo>
                <a:lnTo>
                  <a:pt x="f12" y="f34"/>
                </a:lnTo>
                <a:lnTo>
                  <a:pt x="f12" y="f35"/>
                </a:lnTo>
                <a:lnTo>
                  <a:pt x="f12" y="f35"/>
                </a:lnTo>
                <a:lnTo>
                  <a:pt x="f12" y="f35"/>
                </a:lnTo>
                <a:lnTo>
                  <a:pt x="f10" y="f34"/>
                </a:lnTo>
                <a:lnTo>
                  <a:pt x="f7" y="f34"/>
                </a:lnTo>
                <a:lnTo>
                  <a:pt x="f5" y="f35"/>
                </a:lnTo>
                <a:lnTo>
                  <a:pt x="f28" y="f35"/>
                </a:lnTo>
                <a:lnTo>
                  <a:pt x="f28" y="f35"/>
                </a:lnTo>
                <a:lnTo>
                  <a:pt x="f7" y="f36"/>
                </a:lnTo>
                <a:lnTo>
                  <a:pt x="f7" y="f36"/>
                </a:lnTo>
                <a:lnTo>
                  <a:pt x="f10" y="f20"/>
                </a:lnTo>
                <a:lnTo>
                  <a:pt x="f10" y="f20"/>
                </a:lnTo>
                <a:lnTo>
                  <a:pt x="f16" y="f37"/>
                </a:lnTo>
                <a:lnTo>
                  <a:pt x="f38" y="f4"/>
                </a:lnTo>
                <a:lnTo>
                  <a:pt x="f38" y="f4"/>
                </a:lnTo>
                <a:lnTo>
                  <a:pt x="f39" y="f4"/>
                </a:lnTo>
                <a:lnTo>
                  <a:pt x="f40" y="f4"/>
                </a:lnTo>
                <a:lnTo>
                  <a:pt x="f41" y="f4"/>
                </a:lnTo>
                <a:lnTo>
                  <a:pt x="f41" y="f4"/>
                </a:lnTo>
                <a:lnTo>
                  <a:pt x="f42" y="f9"/>
                </a:lnTo>
                <a:lnTo>
                  <a:pt x="f43" y="f9"/>
                </a:lnTo>
                <a:lnTo>
                  <a:pt x="f43" y="f9"/>
                </a:lnTo>
                <a:lnTo>
                  <a:pt x="f44" y="f6"/>
                </a:lnTo>
                <a:lnTo>
                  <a:pt x="f44" y="f6"/>
                </a:lnTo>
                <a:lnTo>
                  <a:pt x="f45" y="f11"/>
                </a:lnTo>
                <a:lnTo>
                  <a:pt x="f45" y="f11"/>
                </a:lnTo>
                <a:lnTo>
                  <a:pt x="f42" y="f6"/>
                </a:lnTo>
                <a:lnTo>
                  <a:pt x="f42" y="f6"/>
                </a:lnTo>
                <a:lnTo>
                  <a:pt x="f42" y="f11"/>
                </a:lnTo>
                <a:lnTo>
                  <a:pt x="f42" y="f11"/>
                </a:lnTo>
                <a:lnTo>
                  <a:pt x="f41" y="f11"/>
                </a:lnTo>
                <a:lnTo>
                  <a:pt x="f41" y="f11"/>
                </a:lnTo>
                <a:lnTo>
                  <a:pt x="f39" y="f11"/>
                </a:lnTo>
                <a:lnTo>
                  <a:pt x="f39" y="f11"/>
                </a:lnTo>
                <a:lnTo>
                  <a:pt x="f40" y="f18"/>
                </a:lnTo>
                <a:lnTo>
                  <a:pt x="f43" y="f13"/>
                </a:lnTo>
                <a:lnTo>
                  <a:pt x="f43" y="f13"/>
                </a:lnTo>
                <a:lnTo>
                  <a:pt x="f43" y="f11"/>
                </a:lnTo>
                <a:lnTo>
                  <a:pt x="f43" y="f11"/>
                </a:lnTo>
                <a:lnTo>
                  <a:pt x="f44" y="f13"/>
                </a:lnTo>
                <a:lnTo>
                  <a:pt x="f46" y="f14"/>
                </a:lnTo>
                <a:lnTo>
                  <a:pt x="f47" y="f14"/>
                </a:lnTo>
                <a:lnTo>
                  <a:pt x="f48" y="f49"/>
                </a:lnTo>
                <a:lnTo>
                  <a:pt x="f50" y="f1"/>
                </a:lnTo>
                <a:lnTo>
                  <a:pt x="f50" y="f1"/>
                </a:lnTo>
                <a:lnTo>
                  <a:pt x="f2" y="f49"/>
                </a:lnTo>
                <a:lnTo>
                  <a:pt x="f2" y="f49"/>
                </a:lnTo>
                <a:lnTo>
                  <a:pt x="f51" y="f13"/>
                </a:lnTo>
                <a:lnTo>
                  <a:pt x="f51" y="f13"/>
                </a:lnTo>
                <a:lnTo>
                  <a:pt x="f48" y="f13"/>
                </a:lnTo>
                <a:lnTo>
                  <a:pt x="f48" y="f13"/>
                </a:lnTo>
                <a:lnTo>
                  <a:pt x="f50" y="f18"/>
                </a:lnTo>
                <a:lnTo>
                  <a:pt x="f50" y="f18"/>
                </a:lnTo>
                <a:lnTo>
                  <a:pt x="f50" y="f6"/>
                </a:lnTo>
                <a:lnTo>
                  <a:pt x="f50" y="f6"/>
                </a:lnTo>
                <a:lnTo>
                  <a:pt x="f48" y="f6"/>
                </a:lnTo>
                <a:lnTo>
                  <a:pt x="f48" y="f6"/>
                </a:lnTo>
                <a:lnTo>
                  <a:pt x="f50" y="f4"/>
                </a:lnTo>
                <a:lnTo>
                  <a:pt x="f50" y="f52"/>
                </a:lnTo>
                <a:lnTo>
                  <a:pt x="f50" y="f37"/>
                </a:lnTo>
                <a:lnTo>
                  <a:pt x="f50" y="f37"/>
                </a:lnTo>
                <a:lnTo>
                  <a:pt x="f48" y="f37"/>
                </a:lnTo>
                <a:lnTo>
                  <a:pt x="f47" y="f20"/>
                </a:lnTo>
                <a:lnTo>
                  <a:pt x="f46" y="f22"/>
                </a:lnTo>
                <a:lnTo>
                  <a:pt x="f44" y="f36"/>
                </a:lnTo>
                <a:lnTo>
                  <a:pt x="f44" y="f36"/>
                </a:lnTo>
                <a:lnTo>
                  <a:pt x="f45" y="f36"/>
                </a:lnTo>
                <a:lnTo>
                  <a:pt x="f43" y="f36"/>
                </a:lnTo>
                <a:lnTo>
                  <a:pt x="f42" y="f36"/>
                </a:lnTo>
                <a:lnTo>
                  <a:pt x="f41" y="f53"/>
                </a:lnTo>
                <a:lnTo>
                  <a:pt x="f41" y="f53"/>
                </a:lnTo>
                <a:lnTo>
                  <a:pt x="f39" y="f53"/>
                </a:lnTo>
                <a:lnTo>
                  <a:pt x="f39" y="f53"/>
                </a:lnTo>
                <a:lnTo>
                  <a:pt x="f38" y="f36"/>
                </a:lnTo>
                <a:lnTo>
                  <a:pt x="f38" y="f36"/>
                </a:lnTo>
                <a:lnTo>
                  <a:pt x="f54" y="f36"/>
                </a:lnTo>
                <a:lnTo>
                  <a:pt x="f19" y="f23"/>
                </a:lnTo>
                <a:lnTo>
                  <a:pt x="f15" y="f35"/>
                </a:lnTo>
                <a:lnTo>
                  <a:pt x="f15" y="f35"/>
                </a:lnTo>
                <a:lnTo>
                  <a:pt x="f15" y="f34"/>
                </a:lnTo>
                <a:lnTo>
                  <a:pt x="f19" y="f33"/>
                </a:lnTo>
                <a:lnTo>
                  <a:pt x="f16" y="f25"/>
                </a:lnTo>
                <a:lnTo>
                  <a:pt x="f16" y="f26"/>
                </a:lnTo>
                <a:lnTo>
                  <a:pt x="f16" y="f26"/>
                </a:lnTo>
                <a:lnTo>
                  <a:pt x="f16" y="f27"/>
                </a:lnTo>
                <a:lnTo>
                  <a:pt x="f16" y="f32"/>
                </a:lnTo>
                <a:lnTo>
                  <a:pt x="f16" y="f32"/>
                </a:lnTo>
                <a:lnTo>
                  <a:pt x="f19" y="f29"/>
                </a:lnTo>
                <a:lnTo>
                  <a:pt x="f15" y="f31"/>
                </a:lnTo>
                <a:lnTo>
                  <a:pt x="f12" y="f24"/>
                </a:lnTo>
                <a:lnTo>
                  <a:pt x="f12" y="f24"/>
                </a:lnTo>
                <a:lnTo>
                  <a:pt x="f12" y="f24"/>
                </a:lnTo>
                <a:lnTo>
                  <a:pt x="f12" y="f24"/>
                </a:lnTo>
                <a:lnTo>
                  <a:pt x="f10" y="f28"/>
                </a:lnTo>
                <a:lnTo>
                  <a:pt x="f8" y="f7"/>
                </a:lnTo>
                <a:lnTo>
                  <a:pt x="f5" y="f8"/>
                </a:lnTo>
                <a:lnTo>
                  <a:pt x="f30" y="f12"/>
                </a:lnTo>
                <a:lnTo>
                  <a:pt x="f29" y="f15"/>
                </a:lnTo>
                <a:lnTo>
                  <a:pt x="f29" y="f15"/>
                </a:lnTo>
                <a:lnTo>
                  <a:pt x="f25" y="f19"/>
                </a:lnTo>
                <a:lnTo>
                  <a:pt x="f55" y="f56"/>
                </a:lnTo>
                <a:lnTo>
                  <a:pt x="f36" y="f57"/>
                </a:lnTo>
                <a:lnTo>
                  <a:pt x="f36" y="f57"/>
                </a:lnTo>
                <a:lnTo>
                  <a:pt x="f21" y="f57"/>
                </a:lnTo>
                <a:lnTo>
                  <a:pt x="f21" y="f57"/>
                </a:lnTo>
                <a:lnTo>
                  <a:pt x="f20" y="f57"/>
                </a:lnTo>
                <a:lnTo>
                  <a:pt x="f58" y="f59"/>
                </a:lnTo>
                <a:lnTo>
                  <a:pt x="f52" y="f3"/>
                </a:lnTo>
                <a:lnTo>
                  <a:pt x="f9" y="f3"/>
                </a:lnTo>
                <a:lnTo>
                  <a:pt x="f4" y="f59"/>
                </a:lnTo>
                <a:lnTo>
                  <a:pt x="f6" y="f3"/>
                </a:lnTo>
                <a:lnTo>
                  <a:pt x="f11" y="f3"/>
                </a:lnTo>
                <a:lnTo>
                  <a:pt x="f18" y="f3"/>
                </a:lnTo>
                <a:lnTo>
                  <a:pt x="f18" y="f3"/>
                </a:lnTo>
                <a:lnTo>
                  <a:pt x="f11" y="f59"/>
                </a:lnTo>
                <a:lnTo>
                  <a:pt x="f4" y="f59"/>
                </a:lnTo>
                <a:lnTo>
                  <a:pt x="f4" y="f59"/>
                </a:lnTo>
                <a:lnTo>
                  <a:pt x="f6" y="f57"/>
                </a:lnTo>
                <a:lnTo>
                  <a:pt x="f6" y="f57"/>
                </a:lnTo>
                <a:lnTo>
                  <a:pt x="f11" y="f59"/>
                </a:lnTo>
                <a:lnTo>
                  <a:pt x="f18" y="f59"/>
                </a:lnTo>
                <a:lnTo>
                  <a:pt x="f18" y="f59"/>
                </a:lnTo>
                <a:lnTo>
                  <a:pt x="f13" y="f0"/>
                </a:lnTo>
                <a:lnTo>
                  <a:pt x="f49" y="f0"/>
                </a:lnTo>
                <a:lnTo>
                  <a:pt x="f49" y="f0"/>
                </a:lnTo>
                <a:lnTo>
                  <a:pt x="f49" y="f0"/>
                </a:lnTo>
                <a:lnTo>
                  <a:pt x="f1" y="f57"/>
                </a:lnTo>
                <a:lnTo>
                  <a:pt x="f1" y="f57"/>
                </a:lnTo>
                <a:lnTo>
                  <a:pt x="f1" y="f0"/>
                </a:lnTo>
                <a:lnTo>
                  <a:pt x="f1" y="f56"/>
                </a:lnTo>
                <a:lnTo>
                  <a:pt x="f60" y="f61"/>
                </a:lnTo>
                <a:lnTo>
                  <a:pt x="f60" y="f17"/>
                </a:lnTo>
                <a:lnTo>
                  <a:pt x="f60" y="f17"/>
                </a:lnTo>
                <a:lnTo>
                  <a:pt x="f60" y="f16"/>
                </a:lnTo>
                <a:lnTo>
                  <a:pt x="f60" y="f15"/>
                </a:lnTo>
                <a:lnTo>
                  <a:pt x="f14" y="f12"/>
                </a:lnTo>
                <a:lnTo>
                  <a:pt x="f13" y="f12"/>
                </a:lnTo>
                <a:lnTo>
                  <a:pt x="f18" y="f10"/>
                </a:lnTo>
                <a:lnTo>
                  <a:pt x="f18" y="f10"/>
                </a:lnTo>
                <a:lnTo>
                  <a:pt x="f18" y="f62"/>
                </a:lnTo>
                <a:lnTo>
                  <a:pt x="f18" y="f8"/>
                </a:lnTo>
                <a:lnTo>
                  <a:pt x="f18" y="f8"/>
                </a:lnTo>
                <a:lnTo>
                  <a:pt x="f18" y="f7"/>
                </a:lnTo>
                <a:lnTo>
                  <a:pt x="f18" y="f5"/>
                </a:lnTo>
                <a:lnTo>
                  <a:pt x="f11" y="f5"/>
                </a:lnTo>
                <a:lnTo>
                  <a:pt x="f11" y="f5"/>
                </a:lnTo>
                <a:lnTo>
                  <a:pt x="f11" y="f5"/>
                </a:lnTo>
                <a:lnTo>
                  <a:pt x="f6" y="f7"/>
                </a:lnTo>
                <a:lnTo>
                  <a:pt x="f6" y="f7"/>
                </a:lnTo>
                <a:lnTo>
                  <a:pt x="f6" y="f5"/>
                </a:lnTo>
                <a:lnTo>
                  <a:pt x="f6" y="f5"/>
                </a:lnTo>
                <a:lnTo>
                  <a:pt x="f4" y="f5"/>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6" name="Freeform 65"/>
          <p:cNvSpPr/>
          <p:nvPr/>
        </p:nvSpPr>
        <p:spPr>
          <a:xfrm>
            <a:off x="7662720" y="1211401"/>
            <a:ext cx="701640" cy="688679"/>
          </a:xfrm>
          <a:custGeom>
            <a:avLst/>
            <a:gdLst>
              <a:gd name="f0" fmla="val 0"/>
              <a:gd name="f1" fmla="val 384"/>
              <a:gd name="f2" fmla="val 376"/>
              <a:gd name="f3" fmla="val 208"/>
              <a:gd name="f4" fmla="val 344"/>
              <a:gd name="f5" fmla="val 200"/>
              <a:gd name="f6" fmla="val 280"/>
              <a:gd name="f7" fmla="val 176"/>
              <a:gd name="f8" fmla="val 240"/>
              <a:gd name="f9" fmla="val 168"/>
              <a:gd name="f10" fmla="val 160"/>
              <a:gd name="f11" fmla="val 152"/>
              <a:gd name="f12" fmla="val 248"/>
              <a:gd name="f13" fmla="val 144"/>
              <a:gd name="f14" fmla="val 136"/>
              <a:gd name="f15" fmla="val 256"/>
              <a:gd name="f16" fmla="val 264"/>
              <a:gd name="f17" fmla="val 128"/>
              <a:gd name="f18" fmla="val 120"/>
              <a:gd name="f19" fmla="val 288"/>
              <a:gd name="f20" fmla="val 296"/>
              <a:gd name="f21" fmla="val 112"/>
              <a:gd name="f22" fmla="val 104"/>
              <a:gd name="f23" fmla="val 96"/>
              <a:gd name="f24" fmla="val 272"/>
              <a:gd name="f25" fmla="val 224"/>
              <a:gd name="f26" fmla="val 216"/>
              <a:gd name="f27" fmla="val 184"/>
              <a:gd name="f28" fmla="val 80"/>
              <a:gd name="f29" fmla="val 72"/>
              <a:gd name="f30" fmla="val 64"/>
              <a:gd name="f31" fmla="val 48"/>
              <a:gd name="f32" fmla="val 32"/>
              <a:gd name="f33" fmla="val 88"/>
              <a:gd name="f34" fmla="val 16"/>
              <a:gd name="f35" fmla="val 8"/>
              <a:gd name="f36" fmla="val 56"/>
              <a:gd name="f37" fmla="val 24"/>
              <a:gd name="f38" fmla="val 40"/>
              <a:gd name="f39" fmla="val 232"/>
              <a:gd name="f40" fmla="val 336"/>
              <a:gd name="f41" fmla="val 352"/>
              <a:gd name="f42" fmla="val 368"/>
              <a:gd name="f43" fmla="val 328"/>
              <a:gd name="f44" fmla="val 320"/>
              <a:gd name="f45" fmla="val 304"/>
              <a:gd name="f46" fmla="val 192"/>
            </a:gdLst>
            <a:ahLst/>
            <a:cxnLst>
              <a:cxn ang="3cd4">
                <a:pos x="hc" y="t"/>
              </a:cxn>
              <a:cxn ang="0">
                <a:pos x="r" y="vc"/>
              </a:cxn>
              <a:cxn ang="cd4">
                <a:pos x="hc" y="b"/>
              </a:cxn>
              <a:cxn ang="cd2">
                <a:pos x="l" y="vc"/>
              </a:cxn>
            </a:cxnLst>
            <a:rect l="l" t="t" r="r" b="b"/>
            <a:pathLst>
              <a:path w="384" h="376">
                <a:moveTo>
                  <a:pt x="f3" y="f2"/>
                </a:moveTo>
                <a:lnTo>
                  <a:pt x="f3" y="f4"/>
                </a:lnTo>
                <a:lnTo>
                  <a:pt x="f3" y="f4"/>
                </a:lnTo>
                <a:lnTo>
                  <a:pt x="f5" y="f6"/>
                </a:lnTo>
                <a:lnTo>
                  <a:pt x="f7" y="f8"/>
                </a:lnTo>
                <a:lnTo>
                  <a:pt x="f9" y="f8"/>
                </a:lnTo>
                <a:lnTo>
                  <a:pt x="f10" y="f8"/>
                </a:lnTo>
                <a:lnTo>
                  <a:pt x="f11" y="f12"/>
                </a:lnTo>
                <a:lnTo>
                  <a:pt x="f13" y="f12"/>
                </a:lnTo>
                <a:lnTo>
                  <a:pt x="f13" y="f12"/>
                </a:lnTo>
                <a:lnTo>
                  <a:pt x="f14" y="f15"/>
                </a:lnTo>
                <a:lnTo>
                  <a:pt x="f14" y="f16"/>
                </a:lnTo>
                <a:lnTo>
                  <a:pt x="f14" y="f16"/>
                </a:lnTo>
                <a:lnTo>
                  <a:pt x="f17" y="f6"/>
                </a:lnTo>
                <a:lnTo>
                  <a:pt x="f18" y="f6"/>
                </a:lnTo>
                <a:lnTo>
                  <a:pt x="f18" y="f6"/>
                </a:lnTo>
                <a:lnTo>
                  <a:pt x="f18" y="f19"/>
                </a:lnTo>
                <a:lnTo>
                  <a:pt x="f18" y="f20"/>
                </a:lnTo>
                <a:lnTo>
                  <a:pt x="f21" y="f20"/>
                </a:lnTo>
                <a:lnTo>
                  <a:pt x="f22" y="f19"/>
                </a:lnTo>
                <a:lnTo>
                  <a:pt x="f23" y="f19"/>
                </a:lnTo>
                <a:lnTo>
                  <a:pt x="f23" y="f24"/>
                </a:lnTo>
                <a:lnTo>
                  <a:pt x="f23" y="f24"/>
                </a:lnTo>
                <a:lnTo>
                  <a:pt x="f23" y="f15"/>
                </a:lnTo>
                <a:lnTo>
                  <a:pt x="f22" y="f15"/>
                </a:lnTo>
                <a:lnTo>
                  <a:pt x="f22" y="f15"/>
                </a:lnTo>
                <a:lnTo>
                  <a:pt x="f21" y="f12"/>
                </a:lnTo>
                <a:lnTo>
                  <a:pt x="f21" y="f12"/>
                </a:lnTo>
                <a:lnTo>
                  <a:pt x="f18" y="f25"/>
                </a:lnTo>
                <a:lnTo>
                  <a:pt x="f18" y="f25"/>
                </a:lnTo>
                <a:lnTo>
                  <a:pt x="f17" y="f26"/>
                </a:lnTo>
                <a:lnTo>
                  <a:pt x="f17" y="f26"/>
                </a:lnTo>
                <a:lnTo>
                  <a:pt x="f17" y="f3"/>
                </a:lnTo>
                <a:lnTo>
                  <a:pt x="f17" y="f27"/>
                </a:lnTo>
                <a:lnTo>
                  <a:pt x="f17" y="f7"/>
                </a:lnTo>
                <a:lnTo>
                  <a:pt x="f18" y="f10"/>
                </a:lnTo>
                <a:lnTo>
                  <a:pt x="f21" y="f11"/>
                </a:lnTo>
                <a:lnTo>
                  <a:pt x="f21" y="f13"/>
                </a:lnTo>
                <a:lnTo>
                  <a:pt x="f21" y="f13"/>
                </a:lnTo>
                <a:lnTo>
                  <a:pt x="f18" y="f13"/>
                </a:lnTo>
                <a:lnTo>
                  <a:pt x="f18" y="f13"/>
                </a:lnTo>
                <a:lnTo>
                  <a:pt x="f18" y="f13"/>
                </a:lnTo>
                <a:lnTo>
                  <a:pt x="f17" y="f13"/>
                </a:lnTo>
                <a:lnTo>
                  <a:pt x="f18" y="f14"/>
                </a:lnTo>
                <a:lnTo>
                  <a:pt x="f22" y="f18"/>
                </a:lnTo>
                <a:lnTo>
                  <a:pt x="f22" y="f18"/>
                </a:lnTo>
                <a:lnTo>
                  <a:pt x="f23" y="f18"/>
                </a:lnTo>
                <a:lnTo>
                  <a:pt x="f28" y="f21"/>
                </a:lnTo>
                <a:lnTo>
                  <a:pt x="f29" y="f22"/>
                </a:lnTo>
                <a:lnTo>
                  <a:pt x="f29" y="f22"/>
                </a:lnTo>
                <a:lnTo>
                  <a:pt x="f30" y="f22"/>
                </a:lnTo>
                <a:lnTo>
                  <a:pt x="f30" y="f22"/>
                </a:lnTo>
                <a:lnTo>
                  <a:pt x="f31" y="f23"/>
                </a:lnTo>
                <a:lnTo>
                  <a:pt x="f31" y="f23"/>
                </a:lnTo>
                <a:lnTo>
                  <a:pt x="f32" y="f33"/>
                </a:lnTo>
                <a:lnTo>
                  <a:pt x="f32" y="f33"/>
                </a:lnTo>
                <a:lnTo>
                  <a:pt x="f34" y="f28"/>
                </a:lnTo>
                <a:lnTo>
                  <a:pt x="f34" y="f28"/>
                </a:lnTo>
                <a:lnTo>
                  <a:pt x="f35" y="f28"/>
                </a:lnTo>
                <a:lnTo>
                  <a:pt x="f35" y="f28"/>
                </a:lnTo>
                <a:lnTo>
                  <a:pt x="f0" y="f29"/>
                </a:lnTo>
                <a:lnTo>
                  <a:pt x="f0" y="f29"/>
                </a:lnTo>
                <a:lnTo>
                  <a:pt x="f0" y="f29"/>
                </a:lnTo>
                <a:lnTo>
                  <a:pt x="f0" y="f29"/>
                </a:lnTo>
                <a:lnTo>
                  <a:pt x="f35" y="f29"/>
                </a:lnTo>
                <a:lnTo>
                  <a:pt x="f35" y="f28"/>
                </a:lnTo>
                <a:lnTo>
                  <a:pt x="f34" y="f28"/>
                </a:lnTo>
                <a:lnTo>
                  <a:pt x="f34" y="f28"/>
                </a:lnTo>
                <a:lnTo>
                  <a:pt x="f35" y="f30"/>
                </a:lnTo>
                <a:lnTo>
                  <a:pt x="f35" y="f30"/>
                </a:lnTo>
                <a:lnTo>
                  <a:pt x="f35" y="f30"/>
                </a:lnTo>
                <a:lnTo>
                  <a:pt x="f34" y="f36"/>
                </a:lnTo>
                <a:lnTo>
                  <a:pt x="f34" y="f36"/>
                </a:lnTo>
                <a:lnTo>
                  <a:pt x="f34" y="f36"/>
                </a:lnTo>
                <a:lnTo>
                  <a:pt x="f34" y="f30"/>
                </a:lnTo>
                <a:lnTo>
                  <a:pt x="f37" y="f30"/>
                </a:lnTo>
                <a:lnTo>
                  <a:pt x="f32" y="f36"/>
                </a:lnTo>
                <a:lnTo>
                  <a:pt x="f38" y="f36"/>
                </a:lnTo>
                <a:lnTo>
                  <a:pt x="f30" y="f36"/>
                </a:lnTo>
                <a:lnTo>
                  <a:pt x="f30" y="f36"/>
                </a:lnTo>
                <a:lnTo>
                  <a:pt x="f30" y="f31"/>
                </a:lnTo>
                <a:lnTo>
                  <a:pt x="f30" y="f31"/>
                </a:lnTo>
                <a:lnTo>
                  <a:pt x="f30" y="f31"/>
                </a:lnTo>
                <a:lnTo>
                  <a:pt x="f30" y="f31"/>
                </a:lnTo>
                <a:lnTo>
                  <a:pt x="f36" y="f38"/>
                </a:lnTo>
                <a:lnTo>
                  <a:pt x="f36" y="f38"/>
                </a:lnTo>
                <a:lnTo>
                  <a:pt x="f38" y="f38"/>
                </a:lnTo>
                <a:lnTo>
                  <a:pt x="f38" y="f38"/>
                </a:lnTo>
                <a:lnTo>
                  <a:pt x="f38" y="f32"/>
                </a:lnTo>
                <a:lnTo>
                  <a:pt x="f38" y="f35"/>
                </a:lnTo>
                <a:lnTo>
                  <a:pt x="f32" y="f35"/>
                </a:lnTo>
                <a:lnTo>
                  <a:pt x="f37" y="f34"/>
                </a:lnTo>
                <a:lnTo>
                  <a:pt x="f37" y="f34"/>
                </a:lnTo>
                <a:lnTo>
                  <a:pt x="f32" y="f35"/>
                </a:lnTo>
                <a:lnTo>
                  <a:pt x="f38" y="f0"/>
                </a:lnTo>
                <a:lnTo>
                  <a:pt x="f38" y="f0"/>
                </a:lnTo>
                <a:lnTo>
                  <a:pt x="f31" y="f0"/>
                </a:lnTo>
                <a:lnTo>
                  <a:pt x="f31" y="f0"/>
                </a:lnTo>
                <a:lnTo>
                  <a:pt x="f36" y="f34"/>
                </a:lnTo>
                <a:lnTo>
                  <a:pt x="f36" y="f34"/>
                </a:lnTo>
                <a:lnTo>
                  <a:pt x="f36" y="f37"/>
                </a:lnTo>
                <a:lnTo>
                  <a:pt x="f28" y="f37"/>
                </a:lnTo>
                <a:lnTo>
                  <a:pt x="f17" y="f37"/>
                </a:lnTo>
                <a:lnTo>
                  <a:pt x="f10" y="f37"/>
                </a:lnTo>
                <a:lnTo>
                  <a:pt x="f7" y="f37"/>
                </a:lnTo>
                <a:lnTo>
                  <a:pt x="f7" y="f37"/>
                </a:lnTo>
                <a:lnTo>
                  <a:pt x="f25" y="f37"/>
                </a:lnTo>
                <a:lnTo>
                  <a:pt x="f25" y="f37"/>
                </a:lnTo>
                <a:lnTo>
                  <a:pt x="f39" y="f32"/>
                </a:lnTo>
                <a:lnTo>
                  <a:pt x="f39" y="f32"/>
                </a:lnTo>
                <a:lnTo>
                  <a:pt x="f24" y="f37"/>
                </a:lnTo>
                <a:lnTo>
                  <a:pt x="f24" y="f37"/>
                </a:lnTo>
                <a:lnTo>
                  <a:pt x="f6" y="f34"/>
                </a:lnTo>
                <a:lnTo>
                  <a:pt x="f19" y="f34"/>
                </a:lnTo>
                <a:lnTo>
                  <a:pt x="f19" y="f37"/>
                </a:lnTo>
                <a:lnTo>
                  <a:pt x="f19" y="f32"/>
                </a:lnTo>
                <a:lnTo>
                  <a:pt x="f19" y="f32"/>
                </a:lnTo>
                <a:lnTo>
                  <a:pt x="f40" y="f28"/>
                </a:lnTo>
                <a:lnTo>
                  <a:pt x="f40" y="f28"/>
                </a:lnTo>
                <a:lnTo>
                  <a:pt x="f40" y="f29"/>
                </a:lnTo>
                <a:lnTo>
                  <a:pt x="f40" y="f29"/>
                </a:lnTo>
                <a:lnTo>
                  <a:pt x="f41" y="f28"/>
                </a:lnTo>
                <a:lnTo>
                  <a:pt x="f41" y="f28"/>
                </a:lnTo>
                <a:lnTo>
                  <a:pt x="f4" y="f33"/>
                </a:lnTo>
                <a:lnTo>
                  <a:pt x="f4" y="f33"/>
                </a:lnTo>
                <a:lnTo>
                  <a:pt x="f41" y="f22"/>
                </a:lnTo>
                <a:lnTo>
                  <a:pt x="f41" y="f22"/>
                </a:lnTo>
                <a:lnTo>
                  <a:pt x="f42" y="f18"/>
                </a:lnTo>
                <a:lnTo>
                  <a:pt x="f1" y="f17"/>
                </a:lnTo>
                <a:lnTo>
                  <a:pt x="f1" y="f14"/>
                </a:lnTo>
                <a:lnTo>
                  <a:pt x="f2" y="f14"/>
                </a:lnTo>
                <a:lnTo>
                  <a:pt x="f42" y="f17"/>
                </a:lnTo>
                <a:lnTo>
                  <a:pt x="f41" y="f17"/>
                </a:lnTo>
                <a:lnTo>
                  <a:pt x="f41" y="f14"/>
                </a:lnTo>
                <a:lnTo>
                  <a:pt x="f42" y="f13"/>
                </a:lnTo>
                <a:lnTo>
                  <a:pt x="f42" y="f11"/>
                </a:lnTo>
                <a:lnTo>
                  <a:pt x="f4" y="f9"/>
                </a:lnTo>
                <a:lnTo>
                  <a:pt x="f43" y="f9"/>
                </a:lnTo>
                <a:lnTo>
                  <a:pt x="f44" y="f11"/>
                </a:lnTo>
                <a:lnTo>
                  <a:pt x="f45" y="f11"/>
                </a:lnTo>
                <a:lnTo>
                  <a:pt x="f45" y="f10"/>
                </a:lnTo>
                <a:lnTo>
                  <a:pt x="f20" y="f9"/>
                </a:lnTo>
                <a:lnTo>
                  <a:pt x="f20" y="f9"/>
                </a:lnTo>
                <a:lnTo>
                  <a:pt x="f6" y="f14"/>
                </a:lnTo>
                <a:lnTo>
                  <a:pt x="f6" y="f14"/>
                </a:lnTo>
                <a:lnTo>
                  <a:pt x="f24" y="f17"/>
                </a:lnTo>
                <a:lnTo>
                  <a:pt x="f16" y="f21"/>
                </a:lnTo>
                <a:lnTo>
                  <a:pt x="f16" y="f22"/>
                </a:lnTo>
                <a:lnTo>
                  <a:pt x="f16" y="f22"/>
                </a:lnTo>
                <a:lnTo>
                  <a:pt x="f8" y="f22"/>
                </a:lnTo>
                <a:lnTo>
                  <a:pt x="f8" y="f22"/>
                </a:lnTo>
                <a:lnTo>
                  <a:pt x="f39" y="f21"/>
                </a:lnTo>
                <a:lnTo>
                  <a:pt x="f39" y="f21"/>
                </a:lnTo>
                <a:lnTo>
                  <a:pt x="f8" y="f21"/>
                </a:lnTo>
                <a:lnTo>
                  <a:pt x="f8" y="f21"/>
                </a:lnTo>
                <a:lnTo>
                  <a:pt x="f15" y="f17"/>
                </a:lnTo>
                <a:lnTo>
                  <a:pt x="f15" y="f17"/>
                </a:lnTo>
                <a:lnTo>
                  <a:pt x="f16" y="f13"/>
                </a:lnTo>
                <a:lnTo>
                  <a:pt x="f16" y="f13"/>
                </a:lnTo>
                <a:lnTo>
                  <a:pt x="f24" y="f11"/>
                </a:lnTo>
                <a:lnTo>
                  <a:pt x="f24" y="f7"/>
                </a:lnTo>
                <a:lnTo>
                  <a:pt x="f15" y="f46"/>
                </a:lnTo>
                <a:lnTo>
                  <a:pt x="f15" y="f5"/>
                </a:lnTo>
                <a:lnTo>
                  <a:pt x="f15" y="f5"/>
                </a:lnTo>
                <a:lnTo>
                  <a:pt x="f15" y="f3"/>
                </a:lnTo>
                <a:lnTo>
                  <a:pt x="f12" y="f26"/>
                </a:lnTo>
                <a:lnTo>
                  <a:pt x="f12" y="f25"/>
                </a:lnTo>
                <a:lnTo>
                  <a:pt x="f12" y="f39"/>
                </a:lnTo>
                <a:lnTo>
                  <a:pt x="f12" y="f39"/>
                </a:lnTo>
                <a:lnTo>
                  <a:pt x="f15" y="f24"/>
                </a:lnTo>
                <a:lnTo>
                  <a:pt x="f15" y="f45"/>
                </a:lnTo>
                <a:lnTo>
                  <a:pt x="f15" y="f45"/>
                </a:lnTo>
                <a:lnTo>
                  <a:pt x="f26" y="f40"/>
                </a:lnTo>
                <a:lnTo>
                  <a:pt x="f26" y="f40"/>
                </a:lnTo>
                <a:lnTo>
                  <a:pt x="f26" y="f41"/>
                </a:lnTo>
                <a:lnTo>
                  <a:pt x="f26" y="f2"/>
                </a:lnTo>
                <a:lnTo>
                  <a:pt x="f26" y="f2"/>
                </a:lnTo>
                <a:lnTo>
                  <a:pt x="f3" y="f2"/>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7" name="Freeform 66"/>
          <p:cNvSpPr/>
          <p:nvPr/>
        </p:nvSpPr>
        <p:spPr>
          <a:xfrm>
            <a:off x="7192920" y="2603520"/>
            <a:ext cx="1069919" cy="541440"/>
          </a:xfrm>
          <a:custGeom>
            <a:avLst/>
            <a:gdLst>
              <a:gd name="f0" fmla="val 360"/>
              <a:gd name="f1" fmla="val 0"/>
              <a:gd name="f2" fmla="val 584"/>
              <a:gd name="f3" fmla="val 296"/>
              <a:gd name="f4" fmla="val 520"/>
              <a:gd name="f5" fmla="val 40"/>
              <a:gd name="f6" fmla="val 512"/>
              <a:gd name="f7" fmla="val 32"/>
              <a:gd name="f8" fmla="val 504"/>
              <a:gd name="f9" fmla="val 24"/>
              <a:gd name="f10" fmla="val 496"/>
              <a:gd name="f11" fmla="val 16"/>
              <a:gd name="f12" fmla="val 488"/>
              <a:gd name="f13" fmla="val 480"/>
              <a:gd name="f14" fmla="val 472"/>
              <a:gd name="f15" fmla="val 456"/>
              <a:gd name="f16" fmla="val 448"/>
              <a:gd name="f17" fmla="val 440"/>
              <a:gd name="f18" fmla="val 432"/>
              <a:gd name="f19" fmla="val 416"/>
              <a:gd name="f20" fmla="val 392"/>
              <a:gd name="f21" fmla="val 384"/>
              <a:gd name="f22" fmla="val 344"/>
              <a:gd name="f23" fmla="val 336"/>
              <a:gd name="f24" fmla="val 8"/>
              <a:gd name="f25" fmla="val 328"/>
              <a:gd name="f26" fmla="val 320"/>
              <a:gd name="f27" fmla="val 312"/>
              <a:gd name="f28" fmla="val 56"/>
              <a:gd name="f29" fmla="val 304"/>
              <a:gd name="f30" fmla="val 64"/>
              <a:gd name="f31" fmla="val 72"/>
              <a:gd name="f32" fmla="val 288"/>
              <a:gd name="f33" fmla="val 88"/>
              <a:gd name="f34" fmla="val 280"/>
              <a:gd name="f35" fmla="val 272"/>
              <a:gd name="f36" fmla="val 112"/>
              <a:gd name="f37" fmla="val 264"/>
              <a:gd name="f38" fmla="val 120"/>
              <a:gd name="f39" fmla="val 248"/>
              <a:gd name="f40" fmla="val 240"/>
              <a:gd name="f41" fmla="val 104"/>
              <a:gd name="f42" fmla="val 232"/>
              <a:gd name="f43" fmla="val 224"/>
              <a:gd name="f44" fmla="val 128"/>
              <a:gd name="f45" fmla="val 144"/>
              <a:gd name="f46" fmla="val 216"/>
              <a:gd name="f47" fmla="val 208"/>
              <a:gd name="f48" fmla="val 136"/>
              <a:gd name="f49" fmla="val 200"/>
              <a:gd name="f50" fmla="val 184"/>
              <a:gd name="f51" fmla="val 152"/>
              <a:gd name="f52" fmla="val 176"/>
              <a:gd name="f53" fmla="val 160"/>
              <a:gd name="f54" fmla="val 168"/>
              <a:gd name="f55" fmla="val 96"/>
              <a:gd name="f56" fmla="val 192"/>
              <a:gd name="f57" fmla="val 80"/>
              <a:gd name="f58" fmla="val 48"/>
              <a:gd name="f59" fmla="val 256"/>
              <a:gd name="f60" fmla="val 464"/>
              <a:gd name="f61" fmla="val 482"/>
              <a:gd name="f62" fmla="val 234"/>
              <a:gd name="f63" fmla="val 526"/>
              <a:gd name="f64" fmla="val 194"/>
              <a:gd name="f65" fmla="val 536"/>
              <a:gd name="f66" fmla="val 546"/>
              <a:gd name="f67" fmla="val 170"/>
              <a:gd name="f68" fmla="val 560"/>
              <a:gd name="f69" fmla="val 568"/>
              <a:gd name="f70" fmla="val 576"/>
              <a:gd name="f71" fmla="val 552"/>
              <a:gd name="f72" fmla="val 528"/>
            </a:gdLst>
            <a:ahLst/>
            <a:cxnLst>
              <a:cxn ang="3cd4">
                <a:pos x="hc" y="t"/>
              </a:cxn>
              <a:cxn ang="0">
                <a:pos x="r" y="vc"/>
              </a:cxn>
              <a:cxn ang="cd4">
                <a:pos x="hc" y="b"/>
              </a:cxn>
              <a:cxn ang="cd2">
                <a:pos x="l" y="vc"/>
              </a:cxn>
            </a:cxnLst>
            <a:rect l="l" t="t" r="r" b="b"/>
            <a:pathLst>
              <a:path w="584" h="296">
                <a:moveTo>
                  <a:pt x="f4" y="f5"/>
                </a:moveTo>
                <a:lnTo>
                  <a:pt x="f6" y="f7"/>
                </a:lnTo>
                <a:lnTo>
                  <a:pt x="f8" y="f7"/>
                </a:lnTo>
                <a:lnTo>
                  <a:pt x="f8" y="f7"/>
                </a:lnTo>
                <a:lnTo>
                  <a:pt x="f8" y="f7"/>
                </a:lnTo>
                <a:lnTo>
                  <a:pt x="f8" y="f9"/>
                </a:lnTo>
                <a:lnTo>
                  <a:pt x="f10" y="f11"/>
                </a:lnTo>
                <a:lnTo>
                  <a:pt x="f12" y="f11"/>
                </a:lnTo>
                <a:lnTo>
                  <a:pt x="f13" y="f7"/>
                </a:lnTo>
                <a:lnTo>
                  <a:pt x="f14" y="f7"/>
                </a:lnTo>
                <a:lnTo>
                  <a:pt x="f15" y="f7"/>
                </a:lnTo>
                <a:lnTo>
                  <a:pt x="f15" y="f7"/>
                </a:lnTo>
                <a:lnTo>
                  <a:pt x="f16" y="f9"/>
                </a:lnTo>
                <a:lnTo>
                  <a:pt x="f17" y="f9"/>
                </a:lnTo>
                <a:lnTo>
                  <a:pt x="f17" y="f7"/>
                </a:lnTo>
                <a:lnTo>
                  <a:pt x="f17" y="f7"/>
                </a:lnTo>
                <a:lnTo>
                  <a:pt x="f18" y="f7"/>
                </a:lnTo>
                <a:lnTo>
                  <a:pt x="f18" y="f7"/>
                </a:lnTo>
                <a:lnTo>
                  <a:pt x="f19" y="f9"/>
                </a:lnTo>
                <a:lnTo>
                  <a:pt x="f19" y="f9"/>
                </a:lnTo>
                <a:lnTo>
                  <a:pt x="f20" y="f9"/>
                </a:lnTo>
                <a:lnTo>
                  <a:pt x="f20" y="f9"/>
                </a:lnTo>
                <a:lnTo>
                  <a:pt x="f20" y="f11"/>
                </a:lnTo>
                <a:lnTo>
                  <a:pt x="f21" y="f1"/>
                </a:lnTo>
                <a:lnTo>
                  <a:pt x="f0" y="f1"/>
                </a:lnTo>
                <a:lnTo>
                  <a:pt x="f22" y="f1"/>
                </a:lnTo>
                <a:lnTo>
                  <a:pt x="f22" y="f1"/>
                </a:lnTo>
                <a:lnTo>
                  <a:pt x="f23" y="f24"/>
                </a:lnTo>
                <a:lnTo>
                  <a:pt x="f23" y="f11"/>
                </a:lnTo>
                <a:lnTo>
                  <a:pt x="f22" y="f9"/>
                </a:lnTo>
                <a:lnTo>
                  <a:pt x="f22" y="f7"/>
                </a:lnTo>
                <a:lnTo>
                  <a:pt x="f25" y="f7"/>
                </a:lnTo>
                <a:lnTo>
                  <a:pt x="f26" y="f5"/>
                </a:lnTo>
                <a:lnTo>
                  <a:pt x="f27" y="f5"/>
                </a:lnTo>
                <a:lnTo>
                  <a:pt x="f3" y="f5"/>
                </a:lnTo>
                <a:lnTo>
                  <a:pt x="f3" y="f28"/>
                </a:lnTo>
                <a:lnTo>
                  <a:pt x="f29" y="f28"/>
                </a:lnTo>
                <a:lnTo>
                  <a:pt x="f29" y="f30"/>
                </a:lnTo>
                <a:lnTo>
                  <a:pt x="f3" y="f31"/>
                </a:lnTo>
                <a:lnTo>
                  <a:pt x="f32" y="f33"/>
                </a:lnTo>
                <a:lnTo>
                  <a:pt x="f34" y="f33"/>
                </a:lnTo>
                <a:lnTo>
                  <a:pt x="f35" y="f33"/>
                </a:lnTo>
                <a:lnTo>
                  <a:pt x="f35" y="f36"/>
                </a:lnTo>
                <a:lnTo>
                  <a:pt x="f37" y="f38"/>
                </a:lnTo>
                <a:lnTo>
                  <a:pt x="f39" y="f38"/>
                </a:lnTo>
                <a:lnTo>
                  <a:pt x="f40" y="f36"/>
                </a:lnTo>
                <a:lnTo>
                  <a:pt x="f40" y="f41"/>
                </a:lnTo>
                <a:lnTo>
                  <a:pt x="f42" y="f41"/>
                </a:lnTo>
                <a:lnTo>
                  <a:pt x="f43" y="f44"/>
                </a:lnTo>
                <a:lnTo>
                  <a:pt x="f43" y="f45"/>
                </a:lnTo>
                <a:lnTo>
                  <a:pt x="f46" y="f45"/>
                </a:lnTo>
                <a:lnTo>
                  <a:pt x="f47" y="f48"/>
                </a:lnTo>
                <a:lnTo>
                  <a:pt x="f47" y="f44"/>
                </a:lnTo>
                <a:lnTo>
                  <a:pt x="f49" y="f44"/>
                </a:lnTo>
                <a:lnTo>
                  <a:pt x="f50" y="f45"/>
                </a:lnTo>
                <a:lnTo>
                  <a:pt x="f50" y="f51"/>
                </a:lnTo>
                <a:lnTo>
                  <a:pt x="f52" y="f51"/>
                </a:lnTo>
                <a:lnTo>
                  <a:pt x="f53" y="f48"/>
                </a:lnTo>
                <a:lnTo>
                  <a:pt x="f51" y="f48"/>
                </a:lnTo>
                <a:lnTo>
                  <a:pt x="f45" y="f45"/>
                </a:lnTo>
                <a:lnTo>
                  <a:pt x="f45" y="f45"/>
                </a:lnTo>
                <a:lnTo>
                  <a:pt x="f45" y="f48"/>
                </a:lnTo>
                <a:lnTo>
                  <a:pt x="f45" y="f48"/>
                </a:lnTo>
                <a:lnTo>
                  <a:pt x="f45" y="f45"/>
                </a:lnTo>
                <a:lnTo>
                  <a:pt x="f45" y="f51"/>
                </a:lnTo>
                <a:lnTo>
                  <a:pt x="f48" y="f51"/>
                </a:lnTo>
                <a:lnTo>
                  <a:pt x="f48" y="f51"/>
                </a:lnTo>
                <a:lnTo>
                  <a:pt x="f48" y="f51"/>
                </a:lnTo>
                <a:lnTo>
                  <a:pt x="f44" y="f45"/>
                </a:lnTo>
                <a:lnTo>
                  <a:pt x="f38" y="f45"/>
                </a:lnTo>
                <a:lnTo>
                  <a:pt x="f36" y="f45"/>
                </a:lnTo>
                <a:lnTo>
                  <a:pt x="f36" y="f45"/>
                </a:lnTo>
                <a:lnTo>
                  <a:pt x="f36" y="f45"/>
                </a:lnTo>
                <a:lnTo>
                  <a:pt x="f36" y="f51"/>
                </a:lnTo>
                <a:lnTo>
                  <a:pt x="f36" y="f51"/>
                </a:lnTo>
                <a:lnTo>
                  <a:pt x="f36" y="f53"/>
                </a:lnTo>
                <a:lnTo>
                  <a:pt x="f36" y="f53"/>
                </a:lnTo>
                <a:lnTo>
                  <a:pt x="f41" y="f53"/>
                </a:lnTo>
                <a:lnTo>
                  <a:pt x="f36" y="f53"/>
                </a:lnTo>
                <a:lnTo>
                  <a:pt x="f41" y="f54"/>
                </a:lnTo>
                <a:lnTo>
                  <a:pt x="f41" y="f54"/>
                </a:lnTo>
                <a:lnTo>
                  <a:pt x="f55" y="f52"/>
                </a:lnTo>
                <a:lnTo>
                  <a:pt x="f55" y="f52"/>
                </a:lnTo>
                <a:lnTo>
                  <a:pt x="f41" y="f50"/>
                </a:lnTo>
                <a:lnTo>
                  <a:pt x="f41" y="f50"/>
                </a:lnTo>
                <a:lnTo>
                  <a:pt x="f41" y="f56"/>
                </a:lnTo>
                <a:lnTo>
                  <a:pt x="f33" y="f56"/>
                </a:lnTo>
                <a:lnTo>
                  <a:pt x="f31" y="f49"/>
                </a:lnTo>
                <a:lnTo>
                  <a:pt x="f31" y="f46"/>
                </a:lnTo>
                <a:lnTo>
                  <a:pt x="f57" y="f43"/>
                </a:lnTo>
                <a:lnTo>
                  <a:pt x="f57" y="f42"/>
                </a:lnTo>
                <a:lnTo>
                  <a:pt x="f57" y="f42"/>
                </a:lnTo>
                <a:lnTo>
                  <a:pt x="f31" y="f42"/>
                </a:lnTo>
                <a:lnTo>
                  <a:pt x="f58" y="f43"/>
                </a:lnTo>
                <a:lnTo>
                  <a:pt x="f7" y="f43"/>
                </a:lnTo>
                <a:lnTo>
                  <a:pt x="f9" y="f42"/>
                </a:lnTo>
                <a:lnTo>
                  <a:pt x="f9" y="f42"/>
                </a:lnTo>
                <a:lnTo>
                  <a:pt x="f11" y="f40"/>
                </a:lnTo>
                <a:lnTo>
                  <a:pt x="f9" y="f39"/>
                </a:lnTo>
                <a:lnTo>
                  <a:pt x="f9" y="f39"/>
                </a:lnTo>
                <a:lnTo>
                  <a:pt x="f7" y="f59"/>
                </a:lnTo>
                <a:lnTo>
                  <a:pt x="f7" y="f59"/>
                </a:lnTo>
                <a:lnTo>
                  <a:pt x="f9" y="f59"/>
                </a:lnTo>
                <a:lnTo>
                  <a:pt x="f9" y="f59"/>
                </a:lnTo>
                <a:lnTo>
                  <a:pt x="f9" y="f32"/>
                </a:lnTo>
                <a:lnTo>
                  <a:pt x="f9" y="f32"/>
                </a:lnTo>
                <a:lnTo>
                  <a:pt x="f11" y="f32"/>
                </a:lnTo>
                <a:lnTo>
                  <a:pt x="f11" y="f32"/>
                </a:lnTo>
                <a:lnTo>
                  <a:pt x="f1" y="f3"/>
                </a:lnTo>
                <a:lnTo>
                  <a:pt x="f1" y="f3"/>
                </a:lnTo>
                <a:lnTo>
                  <a:pt x="f38" y="f32"/>
                </a:lnTo>
                <a:lnTo>
                  <a:pt x="f38" y="f32"/>
                </a:lnTo>
                <a:lnTo>
                  <a:pt x="f36" y="f35"/>
                </a:lnTo>
                <a:lnTo>
                  <a:pt x="f36" y="f35"/>
                </a:lnTo>
                <a:lnTo>
                  <a:pt x="f38" y="f35"/>
                </a:lnTo>
                <a:lnTo>
                  <a:pt x="f48" y="f35"/>
                </a:lnTo>
                <a:lnTo>
                  <a:pt x="f45" y="f35"/>
                </a:lnTo>
                <a:lnTo>
                  <a:pt x="f16" y="f39"/>
                </a:lnTo>
                <a:lnTo>
                  <a:pt x="f60" y="f40"/>
                </a:lnTo>
                <a:lnTo>
                  <a:pt x="f61" y="f62"/>
                </a:lnTo>
                <a:lnTo>
                  <a:pt x="f8" y="f46"/>
                </a:lnTo>
                <a:lnTo>
                  <a:pt x="f8" y="f47"/>
                </a:lnTo>
                <a:lnTo>
                  <a:pt x="f4" y="f47"/>
                </a:lnTo>
                <a:lnTo>
                  <a:pt x="f63" y="f64"/>
                </a:lnTo>
                <a:lnTo>
                  <a:pt x="f65" y="f50"/>
                </a:lnTo>
                <a:lnTo>
                  <a:pt x="f66" y="f67"/>
                </a:lnTo>
                <a:lnTo>
                  <a:pt x="f68" y="f53"/>
                </a:lnTo>
                <a:lnTo>
                  <a:pt x="f69" y="f51"/>
                </a:lnTo>
                <a:lnTo>
                  <a:pt x="f69" y="f45"/>
                </a:lnTo>
                <a:lnTo>
                  <a:pt x="f69" y="f51"/>
                </a:lnTo>
                <a:lnTo>
                  <a:pt x="f2" y="f44"/>
                </a:lnTo>
                <a:lnTo>
                  <a:pt x="f2" y="f44"/>
                </a:lnTo>
                <a:lnTo>
                  <a:pt x="f70" y="f44"/>
                </a:lnTo>
                <a:lnTo>
                  <a:pt x="f70" y="f44"/>
                </a:lnTo>
                <a:lnTo>
                  <a:pt x="f69" y="f38"/>
                </a:lnTo>
                <a:lnTo>
                  <a:pt x="f68" y="f38"/>
                </a:lnTo>
                <a:lnTo>
                  <a:pt x="f68" y="f38"/>
                </a:lnTo>
                <a:lnTo>
                  <a:pt x="f71" y="f36"/>
                </a:lnTo>
                <a:lnTo>
                  <a:pt x="f65" y="f33"/>
                </a:lnTo>
                <a:lnTo>
                  <a:pt x="f72" y="f31"/>
                </a:lnTo>
                <a:lnTo>
                  <a:pt x="f72" y="f31"/>
                </a:lnTo>
                <a:lnTo>
                  <a:pt x="f72" y="f30"/>
                </a:lnTo>
                <a:lnTo>
                  <a:pt x="f72" y="f28"/>
                </a:lnTo>
                <a:lnTo>
                  <a:pt x="f4" y="f58"/>
                </a:lnTo>
                <a:lnTo>
                  <a:pt x="f4" y="f5"/>
                </a:lnTo>
                <a:lnTo>
                  <a:pt x="f4" y="f5"/>
                </a:lnTo>
                <a:lnTo>
                  <a:pt x="f4" y="f5"/>
                </a:lnTo>
                <a:lnTo>
                  <a:pt x="f72" y="f5"/>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68" name="Freeform 67"/>
          <p:cNvSpPr/>
          <p:nvPr/>
        </p:nvSpPr>
        <p:spPr>
          <a:xfrm>
            <a:off x="8145480" y="2236680"/>
            <a:ext cx="673200" cy="658800"/>
          </a:xfrm>
          <a:custGeom>
            <a:avLst/>
            <a:gdLst>
              <a:gd name="f0" fmla="val 360"/>
              <a:gd name="f1" fmla="val 0"/>
              <a:gd name="f2" fmla="val 368"/>
              <a:gd name="f3" fmla="val 56"/>
              <a:gd name="f4" fmla="val 328"/>
              <a:gd name="f5" fmla="val 48"/>
              <a:gd name="f6" fmla="val 320"/>
              <a:gd name="f7" fmla="val 40"/>
              <a:gd name="f8" fmla="val 32"/>
              <a:gd name="f9" fmla="val 312"/>
              <a:gd name="f10" fmla="val 16"/>
              <a:gd name="f11" fmla="val 288"/>
              <a:gd name="f12" fmla="val 8"/>
              <a:gd name="f13" fmla="val 272"/>
              <a:gd name="f14" fmla="val 264"/>
              <a:gd name="f15" fmla="val 256"/>
              <a:gd name="f16" fmla="val 248"/>
              <a:gd name="f17" fmla="val 240"/>
              <a:gd name="f18" fmla="val 24"/>
              <a:gd name="f19" fmla="val 224"/>
              <a:gd name="f20" fmla="val 208"/>
              <a:gd name="f21" fmla="val 200"/>
              <a:gd name="f22" fmla="val 192"/>
              <a:gd name="f23" fmla="val 176"/>
              <a:gd name="f24" fmla="val 64"/>
              <a:gd name="f25" fmla="val 152"/>
              <a:gd name="f26" fmla="val 80"/>
              <a:gd name="f27" fmla="val 136"/>
              <a:gd name="f28" fmla="val 88"/>
              <a:gd name="f29" fmla="val 96"/>
              <a:gd name="f30" fmla="val 128"/>
              <a:gd name="f31" fmla="val 112"/>
              <a:gd name="f32" fmla="val 120"/>
              <a:gd name="f33" fmla="val 104"/>
              <a:gd name="f34" fmla="val 144"/>
              <a:gd name="f35" fmla="val 72"/>
              <a:gd name="f36" fmla="val 232"/>
              <a:gd name="f37" fmla="val 280"/>
              <a:gd name="f38" fmla="val 296"/>
              <a:gd name="f39" fmla="val 304"/>
              <a:gd name="f40" fmla="val 336"/>
              <a:gd name="f41" fmla="val 344"/>
              <a:gd name="f42" fmla="val 352"/>
              <a:gd name="f43" fmla="val 160"/>
              <a:gd name="f44" fmla="val 184"/>
              <a:gd name="f45" fmla="val 216"/>
              <a:gd name="f46" fmla="val 168"/>
            </a:gdLst>
            <a:ahLst/>
            <a:cxnLst>
              <a:cxn ang="3cd4">
                <a:pos x="hc" y="t"/>
              </a:cxn>
              <a:cxn ang="0">
                <a:pos x="r" y="vc"/>
              </a:cxn>
              <a:cxn ang="cd4">
                <a:pos x="hc" y="b"/>
              </a:cxn>
              <a:cxn ang="cd2">
                <a:pos x="l" y="vc"/>
              </a:cxn>
            </a:cxnLst>
            <a:rect l="l" t="t" r="r" b="b"/>
            <a:pathLst>
              <a:path w="368" h="360">
                <a:moveTo>
                  <a:pt x="f3" y="f4"/>
                </a:moveTo>
                <a:lnTo>
                  <a:pt x="f3" y="f4"/>
                </a:lnTo>
                <a:lnTo>
                  <a:pt x="f5" y="f6"/>
                </a:lnTo>
                <a:lnTo>
                  <a:pt x="f7" y="f6"/>
                </a:lnTo>
                <a:lnTo>
                  <a:pt x="f7" y="f6"/>
                </a:lnTo>
                <a:lnTo>
                  <a:pt x="f8" y="f9"/>
                </a:lnTo>
                <a:lnTo>
                  <a:pt x="f10" y="f11"/>
                </a:lnTo>
                <a:lnTo>
                  <a:pt x="f12" y="f13"/>
                </a:lnTo>
                <a:lnTo>
                  <a:pt x="f12" y="f13"/>
                </a:lnTo>
                <a:lnTo>
                  <a:pt x="f12" y="f14"/>
                </a:lnTo>
                <a:lnTo>
                  <a:pt x="f12" y="f15"/>
                </a:lnTo>
                <a:lnTo>
                  <a:pt x="f1" y="f16"/>
                </a:lnTo>
                <a:lnTo>
                  <a:pt x="f1" y="f17"/>
                </a:lnTo>
                <a:lnTo>
                  <a:pt x="f1" y="f17"/>
                </a:lnTo>
                <a:lnTo>
                  <a:pt x="f1" y="f17"/>
                </a:lnTo>
                <a:lnTo>
                  <a:pt x="f12" y="f17"/>
                </a:lnTo>
                <a:lnTo>
                  <a:pt x="f12" y="f17"/>
                </a:lnTo>
                <a:lnTo>
                  <a:pt x="f10" y="f17"/>
                </a:lnTo>
                <a:lnTo>
                  <a:pt x="f18" y="f19"/>
                </a:lnTo>
                <a:lnTo>
                  <a:pt x="f8" y="f19"/>
                </a:lnTo>
                <a:lnTo>
                  <a:pt x="f8" y="f19"/>
                </a:lnTo>
                <a:lnTo>
                  <a:pt x="f8" y="f20"/>
                </a:lnTo>
                <a:lnTo>
                  <a:pt x="f8" y="f21"/>
                </a:lnTo>
                <a:lnTo>
                  <a:pt x="f8" y="f22"/>
                </a:lnTo>
                <a:lnTo>
                  <a:pt x="f8" y="f23"/>
                </a:lnTo>
                <a:lnTo>
                  <a:pt x="f5" y="f23"/>
                </a:lnTo>
                <a:lnTo>
                  <a:pt x="f5" y="f22"/>
                </a:lnTo>
                <a:lnTo>
                  <a:pt x="f3" y="f22"/>
                </a:lnTo>
                <a:lnTo>
                  <a:pt x="f3" y="f23"/>
                </a:lnTo>
                <a:lnTo>
                  <a:pt x="f3" y="f23"/>
                </a:lnTo>
                <a:lnTo>
                  <a:pt x="f24" y="f25"/>
                </a:lnTo>
                <a:lnTo>
                  <a:pt x="f24" y="f25"/>
                </a:lnTo>
                <a:lnTo>
                  <a:pt x="f26" y="f27"/>
                </a:lnTo>
                <a:lnTo>
                  <a:pt x="f26" y="f27"/>
                </a:lnTo>
                <a:lnTo>
                  <a:pt x="f26" y="f27"/>
                </a:lnTo>
                <a:lnTo>
                  <a:pt x="f26" y="f27"/>
                </a:lnTo>
                <a:lnTo>
                  <a:pt x="f28" y="f27"/>
                </a:lnTo>
                <a:lnTo>
                  <a:pt x="f29" y="f30"/>
                </a:lnTo>
                <a:lnTo>
                  <a:pt x="f31" y="f31"/>
                </a:lnTo>
                <a:lnTo>
                  <a:pt x="f32" y="f33"/>
                </a:lnTo>
                <a:lnTo>
                  <a:pt x="f32" y="f28"/>
                </a:lnTo>
                <a:lnTo>
                  <a:pt x="f32" y="f26"/>
                </a:lnTo>
                <a:lnTo>
                  <a:pt x="f32" y="f7"/>
                </a:lnTo>
                <a:lnTo>
                  <a:pt x="f32" y="f7"/>
                </a:lnTo>
                <a:lnTo>
                  <a:pt x="f30" y="f7"/>
                </a:lnTo>
                <a:lnTo>
                  <a:pt x="f30" y="f18"/>
                </a:lnTo>
                <a:lnTo>
                  <a:pt x="f32" y="f12"/>
                </a:lnTo>
                <a:lnTo>
                  <a:pt x="f32" y="f1"/>
                </a:lnTo>
                <a:lnTo>
                  <a:pt x="f32" y="f1"/>
                </a:lnTo>
                <a:lnTo>
                  <a:pt x="f30" y="f1"/>
                </a:lnTo>
                <a:lnTo>
                  <a:pt x="f30" y="f1"/>
                </a:lnTo>
                <a:lnTo>
                  <a:pt x="f34" y="f28"/>
                </a:lnTo>
                <a:lnTo>
                  <a:pt x="f34" y="f28"/>
                </a:lnTo>
                <a:lnTo>
                  <a:pt x="f19" y="f35"/>
                </a:lnTo>
                <a:lnTo>
                  <a:pt x="f19" y="f35"/>
                </a:lnTo>
                <a:lnTo>
                  <a:pt x="f36" y="f32"/>
                </a:lnTo>
                <a:lnTo>
                  <a:pt x="f36" y="f32"/>
                </a:lnTo>
                <a:lnTo>
                  <a:pt x="f15" y="f29"/>
                </a:lnTo>
                <a:lnTo>
                  <a:pt x="f15" y="f29"/>
                </a:lnTo>
                <a:lnTo>
                  <a:pt x="f15" y="f29"/>
                </a:lnTo>
                <a:lnTo>
                  <a:pt x="f14" y="f29"/>
                </a:lnTo>
                <a:lnTo>
                  <a:pt x="f13" y="f28"/>
                </a:lnTo>
                <a:lnTo>
                  <a:pt x="f37" y="f26"/>
                </a:lnTo>
                <a:lnTo>
                  <a:pt x="f37" y="f26"/>
                </a:lnTo>
                <a:lnTo>
                  <a:pt x="f37" y="f26"/>
                </a:lnTo>
                <a:lnTo>
                  <a:pt x="f38" y="f26"/>
                </a:lnTo>
                <a:lnTo>
                  <a:pt x="f39" y="f26"/>
                </a:lnTo>
                <a:lnTo>
                  <a:pt x="f9" y="f24"/>
                </a:lnTo>
                <a:lnTo>
                  <a:pt x="f9" y="f24"/>
                </a:lnTo>
                <a:lnTo>
                  <a:pt x="f4" y="f24"/>
                </a:lnTo>
                <a:lnTo>
                  <a:pt x="f40" y="f24"/>
                </a:lnTo>
                <a:lnTo>
                  <a:pt x="f41" y="f24"/>
                </a:lnTo>
                <a:lnTo>
                  <a:pt x="f41" y="f24"/>
                </a:lnTo>
                <a:lnTo>
                  <a:pt x="f42" y="f24"/>
                </a:lnTo>
                <a:lnTo>
                  <a:pt x="f42" y="f24"/>
                </a:lnTo>
                <a:lnTo>
                  <a:pt x="f42" y="f35"/>
                </a:lnTo>
                <a:lnTo>
                  <a:pt x="f42" y="f35"/>
                </a:lnTo>
                <a:lnTo>
                  <a:pt x="f2" y="f28"/>
                </a:lnTo>
                <a:lnTo>
                  <a:pt x="f2" y="f29"/>
                </a:lnTo>
                <a:lnTo>
                  <a:pt x="f0" y="f29"/>
                </a:lnTo>
                <a:lnTo>
                  <a:pt x="f0" y="f33"/>
                </a:lnTo>
                <a:lnTo>
                  <a:pt x="f0" y="f33"/>
                </a:lnTo>
                <a:lnTo>
                  <a:pt x="f42" y="f33"/>
                </a:lnTo>
                <a:lnTo>
                  <a:pt x="f4" y="f29"/>
                </a:lnTo>
                <a:lnTo>
                  <a:pt x="f6" y="f29"/>
                </a:lnTo>
                <a:lnTo>
                  <a:pt x="f9" y="f28"/>
                </a:lnTo>
                <a:lnTo>
                  <a:pt x="f9" y="f28"/>
                </a:lnTo>
                <a:lnTo>
                  <a:pt x="f9" y="f31"/>
                </a:lnTo>
                <a:lnTo>
                  <a:pt x="f9" y="f31"/>
                </a:lnTo>
                <a:lnTo>
                  <a:pt x="f39" y="f32"/>
                </a:lnTo>
                <a:lnTo>
                  <a:pt x="f39" y="f30"/>
                </a:lnTo>
                <a:lnTo>
                  <a:pt x="f38" y="f34"/>
                </a:lnTo>
                <a:lnTo>
                  <a:pt x="f38" y="f34"/>
                </a:lnTo>
                <a:lnTo>
                  <a:pt x="f11" y="f34"/>
                </a:lnTo>
                <a:lnTo>
                  <a:pt x="f11" y="f25"/>
                </a:lnTo>
                <a:lnTo>
                  <a:pt x="f11" y="f43"/>
                </a:lnTo>
                <a:lnTo>
                  <a:pt x="f37" y="f43"/>
                </a:lnTo>
                <a:lnTo>
                  <a:pt x="f13" y="f43"/>
                </a:lnTo>
                <a:lnTo>
                  <a:pt x="f14" y="f43"/>
                </a:lnTo>
                <a:lnTo>
                  <a:pt x="f14" y="f23"/>
                </a:lnTo>
                <a:lnTo>
                  <a:pt x="f14" y="f44"/>
                </a:lnTo>
                <a:lnTo>
                  <a:pt x="f14" y="f22"/>
                </a:lnTo>
                <a:lnTo>
                  <a:pt x="f14" y="f21"/>
                </a:lnTo>
                <a:lnTo>
                  <a:pt x="f16" y="f21"/>
                </a:lnTo>
                <a:lnTo>
                  <a:pt x="f36" y="f22"/>
                </a:lnTo>
                <a:lnTo>
                  <a:pt x="f19" y="f22"/>
                </a:lnTo>
                <a:lnTo>
                  <a:pt x="f19" y="f21"/>
                </a:lnTo>
                <a:lnTo>
                  <a:pt x="f19" y="f20"/>
                </a:lnTo>
                <a:lnTo>
                  <a:pt x="f19" y="f45"/>
                </a:lnTo>
                <a:lnTo>
                  <a:pt x="f19" y="f45"/>
                </a:lnTo>
                <a:lnTo>
                  <a:pt x="f19" y="f19"/>
                </a:lnTo>
                <a:lnTo>
                  <a:pt x="f45" y="f36"/>
                </a:lnTo>
                <a:lnTo>
                  <a:pt x="f45" y="f36"/>
                </a:lnTo>
                <a:lnTo>
                  <a:pt x="f45" y="f17"/>
                </a:lnTo>
                <a:lnTo>
                  <a:pt x="f45" y="f15"/>
                </a:lnTo>
                <a:lnTo>
                  <a:pt x="f45" y="f15"/>
                </a:lnTo>
                <a:lnTo>
                  <a:pt x="f20" y="f14"/>
                </a:lnTo>
                <a:lnTo>
                  <a:pt x="f21" y="f37"/>
                </a:lnTo>
                <a:lnTo>
                  <a:pt x="f21" y="f11"/>
                </a:lnTo>
                <a:lnTo>
                  <a:pt x="f21" y="f38"/>
                </a:lnTo>
                <a:lnTo>
                  <a:pt x="f21" y="f38"/>
                </a:lnTo>
                <a:lnTo>
                  <a:pt x="f21" y="f38"/>
                </a:lnTo>
                <a:lnTo>
                  <a:pt x="f22" y="f39"/>
                </a:lnTo>
                <a:lnTo>
                  <a:pt x="f22" y="f39"/>
                </a:lnTo>
                <a:lnTo>
                  <a:pt x="f21" y="f9"/>
                </a:lnTo>
                <a:lnTo>
                  <a:pt x="f21" y="f9"/>
                </a:lnTo>
                <a:lnTo>
                  <a:pt x="f44" y="f6"/>
                </a:lnTo>
                <a:lnTo>
                  <a:pt x="f44" y="f6"/>
                </a:lnTo>
                <a:lnTo>
                  <a:pt x="f44" y="f6"/>
                </a:lnTo>
                <a:lnTo>
                  <a:pt x="f46" y="f6"/>
                </a:lnTo>
                <a:lnTo>
                  <a:pt x="f46" y="f4"/>
                </a:lnTo>
                <a:lnTo>
                  <a:pt x="f46" y="f4"/>
                </a:lnTo>
                <a:lnTo>
                  <a:pt x="f43" y="f4"/>
                </a:lnTo>
                <a:lnTo>
                  <a:pt x="f25" y="f4"/>
                </a:lnTo>
                <a:lnTo>
                  <a:pt x="f25" y="f40"/>
                </a:lnTo>
                <a:lnTo>
                  <a:pt x="f25" y="f40"/>
                </a:lnTo>
                <a:lnTo>
                  <a:pt x="f25" y="f40"/>
                </a:lnTo>
                <a:lnTo>
                  <a:pt x="f34" y="f41"/>
                </a:lnTo>
                <a:lnTo>
                  <a:pt x="f27" y="f41"/>
                </a:lnTo>
                <a:lnTo>
                  <a:pt x="f30" y="f41"/>
                </a:lnTo>
                <a:lnTo>
                  <a:pt x="f32" y="f41"/>
                </a:lnTo>
                <a:lnTo>
                  <a:pt x="f32" y="f41"/>
                </a:lnTo>
                <a:lnTo>
                  <a:pt x="f32" y="f41"/>
                </a:lnTo>
                <a:lnTo>
                  <a:pt x="f31" y="f41"/>
                </a:lnTo>
                <a:lnTo>
                  <a:pt x="f33" y="f0"/>
                </a:lnTo>
                <a:lnTo>
                  <a:pt x="f29" y="f0"/>
                </a:lnTo>
                <a:lnTo>
                  <a:pt x="f28" y="f42"/>
                </a:lnTo>
                <a:lnTo>
                  <a:pt x="f28" y="f42"/>
                </a:lnTo>
                <a:lnTo>
                  <a:pt x="f35" y="f42"/>
                </a:lnTo>
                <a:lnTo>
                  <a:pt x="f24" y="f40"/>
                </a:lnTo>
                <a:lnTo>
                  <a:pt x="f24" y="f4"/>
                </a:lnTo>
                <a:lnTo>
                  <a:pt x="f24" y="f4"/>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dirty="0">
              <a:solidFill>
                <a:srgbClr val="000000"/>
              </a:solidFill>
              <a:latin typeface="Times" pitchFamily="18"/>
              <a:ea typeface="MS Gothic" pitchFamily="2"/>
              <a:cs typeface="Tahoma" pitchFamily="2"/>
            </a:endParaRPr>
          </a:p>
        </p:txBody>
      </p:sp>
      <p:sp>
        <p:nvSpPr>
          <p:cNvPr id="69" name="Freeform 68"/>
          <p:cNvSpPr/>
          <p:nvPr/>
        </p:nvSpPr>
        <p:spPr>
          <a:xfrm>
            <a:off x="9345720" y="1123920"/>
            <a:ext cx="249120" cy="498600"/>
          </a:xfrm>
          <a:custGeom>
            <a:avLst/>
            <a:gdLst>
              <a:gd name="f0" fmla="val 0"/>
              <a:gd name="f1" fmla="val 136"/>
              <a:gd name="f2" fmla="val 272"/>
              <a:gd name="f3" fmla="val 104"/>
              <a:gd name="f4" fmla="val 248"/>
              <a:gd name="f5" fmla="val 240"/>
              <a:gd name="f6" fmla="val 112"/>
              <a:gd name="f7" fmla="val 232"/>
              <a:gd name="f8" fmla="val 128"/>
              <a:gd name="f9" fmla="val 224"/>
              <a:gd name="f10" fmla="val 216"/>
              <a:gd name="f11" fmla="val 208"/>
              <a:gd name="f12" fmla="val 200"/>
              <a:gd name="f13" fmla="val 192"/>
              <a:gd name="f14" fmla="val 120"/>
              <a:gd name="f15" fmla="val 184"/>
              <a:gd name="f16" fmla="val 176"/>
              <a:gd name="f17" fmla="val 56"/>
              <a:gd name="f18" fmla="val 48"/>
              <a:gd name="f19" fmla="val 32"/>
              <a:gd name="f20" fmla="val 8"/>
              <a:gd name="f21" fmla="val 16"/>
              <a:gd name="f22" fmla="val 24"/>
              <a:gd name="f23" fmla="val 40"/>
              <a:gd name="f24" fmla="val 64"/>
              <a:gd name="f25" fmla="val 88"/>
              <a:gd name="f26" fmla="val 96"/>
              <a:gd name="f27" fmla="val 160"/>
              <a:gd name="f28" fmla="val 168"/>
              <a:gd name="f29" fmla="val 256"/>
            </a:gdLst>
            <a:ahLst/>
            <a:cxnLst>
              <a:cxn ang="3cd4">
                <a:pos x="hc" y="t"/>
              </a:cxn>
              <a:cxn ang="0">
                <a:pos x="r" y="vc"/>
              </a:cxn>
              <a:cxn ang="cd4">
                <a:pos x="hc" y="b"/>
              </a:cxn>
              <a:cxn ang="cd2">
                <a:pos x="l" y="vc"/>
              </a:cxn>
            </a:cxnLst>
            <a:rect l="l" t="t" r="r" b="b"/>
            <a:pathLst>
              <a:path w="136" h="272">
                <a:moveTo>
                  <a:pt x="f3" y="f4"/>
                </a:moveTo>
                <a:lnTo>
                  <a:pt x="f3" y="f5"/>
                </a:lnTo>
                <a:lnTo>
                  <a:pt x="f6" y="f7"/>
                </a:lnTo>
                <a:lnTo>
                  <a:pt x="f8" y="f7"/>
                </a:lnTo>
                <a:lnTo>
                  <a:pt x="f8" y="f7"/>
                </a:lnTo>
                <a:lnTo>
                  <a:pt x="f8" y="f9"/>
                </a:lnTo>
                <a:lnTo>
                  <a:pt x="f8" y="f9"/>
                </a:lnTo>
                <a:lnTo>
                  <a:pt x="f1" y="f10"/>
                </a:lnTo>
                <a:lnTo>
                  <a:pt x="f1" y="f11"/>
                </a:lnTo>
                <a:lnTo>
                  <a:pt x="f1" y="f11"/>
                </a:lnTo>
                <a:lnTo>
                  <a:pt x="f8" y="f11"/>
                </a:lnTo>
                <a:lnTo>
                  <a:pt x="f8" y="f12"/>
                </a:lnTo>
                <a:lnTo>
                  <a:pt x="f8" y="f12"/>
                </a:lnTo>
                <a:lnTo>
                  <a:pt x="f8" y="f13"/>
                </a:lnTo>
                <a:lnTo>
                  <a:pt x="f14" y="f15"/>
                </a:lnTo>
                <a:lnTo>
                  <a:pt x="f6" y="f15"/>
                </a:lnTo>
                <a:lnTo>
                  <a:pt x="f3" y="f16"/>
                </a:lnTo>
                <a:lnTo>
                  <a:pt x="f17" y="f0"/>
                </a:lnTo>
                <a:lnTo>
                  <a:pt x="f17" y="f0"/>
                </a:lnTo>
                <a:lnTo>
                  <a:pt x="f18" y="f0"/>
                </a:lnTo>
                <a:lnTo>
                  <a:pt x="f19" y="f0"/>
                </a:lnTo>
                <a:lnTo>
                  <a:pt x="f19" y="f20"/>
                </a:lnTo>
                <a:lnTo>
                  <a:pt x="f19" y="f20"/>
                </a:lnTo>
                <a:lnTo>
                  <a:pt x="f19" y="f20"/>
                </a:lnTo>
                <a:lnTo>
                  <a:pt x="f19" y="f21"/>
                </a:lnTo>
                <a:lnTo>
                  <a:pt x="f19" y="f21"/>
                </a:lnTo>
                <a:lnTo>
                  <a:pt x="f19" y="f21"/>
                </a:lnTo>
                <a:lnTo>
                  <a:pt x="f19" y="f21"/>
                </a:lnTo>
                <a:lnTo>
                  <a:pt x="f19" y="f22"/>
                </a:lnTo>
                <a:lnTo>
                  <a:pt x="f19" y="f22"/>
                </a:lnTo>
                <a:lnTo>
                  <a:pt x="f22" y="f22"/>
                </a:lnTo>
                <a:lnTo>
                  <a:pt x="f22" y="f19"/>
                </a:lnTo>
                <a:lnTo>
                  <a:pt x="f19" y="f19"/>
                </a:lnTo>
                <a:lnTo>
                  <a:pt x="f19" y="f23"/>
                </a:lnTo>
                <a:lnTo>
                  <a:pt x="f19" y="f23"/>
                </a:lnTo>
                <a:lnTo>
                  <a:pt x="f19" y="f18"/>
                </a:lnTo>
                <a:lnTo>
                  <a:pt x="f22" y="f17"/>
                </a:lnTo>
                <a:lnTo>
                  <a:pt x="f22" y="f17"/>
                </a:lnTo>
                <a:lnTo>
                  <a:pt x="f19" y="f24"/>
                </a:lnTo>
                <a:lnTo>
                  <a:pt x="f19" y="f25"/>
                </a:lnTo>
                <a:lnTo>
                  <a:pt x="f19" y="f26"/>
                </a:lnTo>
                <a:lnTo>
                  <a:pt x="f21" y="f3"/>
                </a:lnTo>
                <a:lnTo>
                  <a:pt x="f21" y="f3"/>
                </a:lnTo>
                <a:lnTo>
                  <a:pt x="f21" y="f3"/>
                </a:lnTo>
                <a:lnTo>
                  <a:pt x="f21" y="f3"/>
                </a:lnTo>
                <a:lnTo>
                  <a:pt x="f20" y="f6"/>
                </a:lnTo>
                <a:lnTo>
                  <a:pt x="f20" y="f6"/>
                </a:lnTo>
                <a:lnTo>
                  <a:pt x="f21" y="f14"/>
                </a:lnTo>
                <a:lnTo>
                  <a:pt x="f21" y="f1"/>
                </a:lnTo>
                <a:lnTo>
                  <a:pt x="f21" y="f27"/>
                </a:lnTo>
                <a:lnTo>
                  <a:pt x="f20" y="f28"/>
                </a:lnTo>
                <a:lnTo>
                  <a:pt x="f20" y="f16"/>
                </a:lnTo>
                <a:lnTo>
                  <a:pt x="f20" y="f15"/>
                </a:lnTo>
                <a:lnTo>
                  <a:pt x="f0" y="f13"/>
                </a:lnTo>
                <a:lnTo>
                  <a:pt x="f0" y="f11"/>
                </a:lnTo>
                <a:lnTo>
                  <a:pt x="f20" y="f10"/>
                </a:lnTo>
                <a:lnTo>
                  <a:pt x="f20" y="f9"/>
                </a:lnTo>
                <a:lnTo>
                  <a:pt x="f21" y="f5"/>
                </a:lnTo>
                <a:lnTo>
                  <a:pt x="f21" y="f4"/>
                </a:lnTo>
                <a:lnTo>
                  <a:pt x="f20" y="f29"/>
                </a:lnTo>
                <a:lnTo>
                  <a:pt x="f20" y="f2"/>
                </a:lnTo>
                <a:lnTo>
                  <a:pt x="f21" y="f2"/>
                </a:lnTo>
                <a:lnTo>
                  <a:pt x="f21" y="f2"/>
                </a:lnTo>
                <a:lnTo>
                  <a:pt x="f26" y="f29"/>
                </a:lnTo>
                <a:lnTo>
                  <a:pt x="f26" y="f29"/>
                </a:lnTo>
                <a:lnTo>
                  <a:pt x="f3" y="f4"/>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0" name="Freeform 69"/>
          <p:cNvSpPr/>
          <p:nvPr/>
        </p:nvSpPr>
        <p:spPr>
          <a:xfrm>
            <a:off x="9434640" y="641521"/>
            <a:ext cx="541080" cy="863279"/>
          </a:xfrm>
          <a:custGeom>
            <a:avLst/>
            <a:gdLst>
              <a:gd name="f0" fmla="val 360"/>
              <a:gd name="f1" fmla="val 0"/>
              <a:gd name="f2" fmla="val 296"/>
              <a:gd name="f3" fmla="val 472"/>
              <a:gd name="f4" fmla="val 80"/>
              <a:gd name="f5" fmla="val 464"/>
              <a:gd name="f6" fmla="val 456"/>
              <a:gd name="f7" fmla="val 72"/>
              <a:gd name="f8" fmla="val 448"/>
              <a:gd name="f9" fmla="val 64"/>
              <a:gd name="f10" fmla="val 56"/>
              <a:gd name="f11" fmla="val 440"/>
              <a:gd name="f12" fmla="val 8"/>
              <a:gd name="f13" fmla="val 264"/>
              <a:gd name="f14" fmla="val 248"/>
              <a:gd name="f15" fmla="val 16"/>
              <a:gd name="f16" fmla="val 256"/>
              <a:gd name="f17" fmla="val 240"/>
              <a:gd name="f18" fmla="val 24"/>
              <a:gd name="f19" fmla="val 232"/>
              <a:gd name="f20" fmla="val 216"/>
              <a:gd name="f21" fmla="val 40"/>
              <a:gd name="f22" fmla="val 200"/>
              <a:gd name="f23" fmla="val 32"/>
              <a:gd name="f24" fmla="val 192"/>
              <a:gd name="f25" fmla="val 184"/>
              <a:gd name="f26" fmla="val 176"/>
              <a:gd name="f27" fmla="val 160"/>
              <a:gd name="f28" fmla="val 136"/>
              <a:gd name="f29" fmla="val 120"/>
              <a:gd name="f30" fmla="val 88"/>
              <a:gd name="f31" fmla="val 48"/>
              <a:gd name="f32" fmla="val 96"/>
              <a:gd name="f33" fmla="val 104"/>
              <a:gd name="f34" fmla="val 128"/>
              <a:gd name="f35" fmla="val 144"/>
              <a:gd name="f36" fmla="val 168"/>
              <a:gd name="f37" fmla="val 208"/>
              <a:gd name="f38" fmla="val 224"/>
              <a:gd name="f39" fmla="val 280"/>
              <a:gd name="f40" fmla="val 288"/>
              <a:gd name="f41" fmla="val 272"/>
              <a:gd name="f42" fmla="val 304"/>
              <a:gd name="f43" fmla="val 312"/>
              <a:gd name="f44" fmla="val 336"/>
              <a:gd name="f45" fmla="val 344"/>
              <a:gd name="f46" fmla="val 352"/>
              <a:gd name="f47" fmla="val 152"/>
              <a:gd name="f48" fmla="val 368"/>
              <a:gd name="f49" fmla="val 384"/>
              <a:gd name="f50" fmla="val 392"/>
              <a:gd name="f51" fmla="val 376"/>
              <a:gd name="f52" fmla="val 112"/>
              <a:gd name="f53" fmla="val 408"/>
              <a:gd name="f54" fmla="val 416"/>
              <a:gd name="f55" fmla="val 424"/>
              <a:gd name="f56" fmla="val 432"/>
            </a:gdLst>
            <a:ahLst/>
            <a:cxnLst>
              <a:cxn ang="3cd4">
                <a:pos x="hc" y="t"/>
              </a:cxn>
              <a:cxn ang="0">
                <a:pos x="r" y="vc"/>
              </a:cxn>
              <a:cxn ang="cd4">
                <a:pos x="hc" y="b"/>
              </a:cxn>
              <a:cxn ang="cd2">
                <a:pos x="l" y="vc"/>
              </a:cxn>
            </a:cxnLst>
            <a:rect l="l" t="t" r="r" b="b"/>
            <a:pathLst>
              <a:path w="296" h="472">
                <a:moveTo>
                  <a:pt x="f4" y="f5"/>
                </a:moveTo>
                <a:lnTo>
                  <a:pt x="f4" y="f5"/>
                </a:lnTo>
                <a:lnTo>
                  <a:pt x="f4" y="f6"/>
                </a:lnTo>
                <a:lnTo>
                  <a:pt x="f7" y="f8"/>
                </a:lnTo>
                <a:lnTo>
                  <a:pt x="f9" y="f8"/>
                </a:lnTo>
                <a:lnTo>
                  <a:pt x="f10" y="f11"/>
                </a:lnTo>
                <a:lnTo>
                  <a:pt x="f12" y="f13"/>
                </a:lnTo>
                <a:lnTo>
                  <a:pt x="f1" y="f13"/>
                </a:lnTo>
                <a:lnTo>
                  <a:pt x="f1" y="f13"/>
                </a:lnTo>
                <a:lnTo>
                  <a:pt x="f1" y="f14"/>
                </a:lnTo>
                <a:lnTo>
                  <a:pt x="f12" y="f14"/>
                </a:lnTo>
                <a:lnTo>
                  <a:pt x="f15" y="f16"/>
                </a:lnTo>
                <a:lnTo>
                  <a:pt x="f15" y="f16"/>
                </a:lnTo>
                <a:lnTo>
                  <a:pt x="f15" y="f16"/>
                </a:lnTo>
                <a:lnTo>
                  <a:pt x="f15" y="f16"/>
                </a:lnTo>
                <a:lnTo>
                  <a:pt x="f15" y="f17"/>
                </a:lnTo>
                <a:lnTo>
                  <a:pt x="f15" y="f17"/>
                </a:lnTo>
                <a:lnTo>
                  <a:pt x="f18" y="f17"/>
                </a:lnTo>
                <a:lnTo>
                  <a:pt x="f18" y="f17"/>
                </a:lnTo>
                <a:lnTo>
                  <a:pt x="f18" y="f17"/>
                </a:lnTo>
                <a:lnTo>
                  <a:pt x="f18" y="f17"/>
                </a:lnTo>
                <a:lnTo>
                  <a:pt x="f18" y="f19"/>
                </a:lnTo>
                <a:lnTo>
                  <a:pt x="f18" y="f20"/>
                </a:lnTo>
                <a:lnTo>
                  <a:pt x="f18" y="f20"/>
                </a:lnTo>
                <a:lnTo>
                  <a:pt x="f21" y="f22"/>
                </a:lnTo>
                <a:lnTo>
                  <a:pt x="f21" y="f22"/>
                </a:lnTo>
                <a:lnTo>
                  <a:pt x="f23" y="f22"/>
                </a:lnTo>
                <a:lnTo>
                  <a:pt x="f23" y="f24"/>
                </a:lnTo>
                <a:lnTo>
                  <a:pt x="f21" y="f25"/>
                </a:lnTo>
                <a:lnTo>
                  <a:pt x="f21" y="f25"/>
                </a:lnTo>
                <a:lnTo>
                  <a:pt x="f21" y="f26"/>
                </a:lnTo>
                <a:lnTo>
                  <a:pt x="f23" y="f27"/>
                </a:lnTo>
                <a:lnTo>
                  <a:pt x="f23" y="f28"/>
                </a:lnTo>
                <a:lnTo>
                  <a:pt x="f21" y="f28"/>
                </a:lnTo>
                <a:lnTo>
                  <a:pt x="f21" y="f28"/>
                </a:lnTo>
                <a:lnTo>
                  <a:pt x="f21" y="f29"/>
                </a:lnTo>
                <a:lnTo>
                  <a:pt x="f21" y="f30"/>
                </a:lnTo>
                <a:lnTo>
                  <a:pt x="f31" y="f4"/>
                </a:lnTo>
                <a:lnTo>
                  <a:pt x="f31" y="f4"/>
                </a:lnTo>
                <a:lnTo>
                  <a:pt x="f9" y="f15"/>
                </a:lnTo>
                <a:lnTo>
                  <a:pt x="f9" y="f15"/>
                </a:lnTo>
                <a:lnTo>
                  <a:pt x="f7" y="f12"/>
                </a:lnTo>
                <a:lnTo>
                  <a:pt x="f4" y="f12"/>
                </a:lnTo>
                <a:lnTo>
                  <a:pt x="f30" y="f23"/>
                </a:lnTo>
                <a:lnTo>
                  <a:pt x="f32" y="f23"/>
                </a:lnTo>
                <a:lnTo>
                  <a:pt x="f33" y="f18"/>
                </a:lnTo>
                <a:lnTo>
                  <a:pt x="f29" y="f12"/>
                </a:lnTo>
                <a:lnTo>
                  <a:pt x="f29" y="f12"/>
                </a:lnTo>
                <a:lnTo>
                  <a:pt x="f34" y="f12"/>
                </a:lnTo>
                <a:lnTo>
                  <a:pt x="f34" y="f12"/>
                </a:lnTo>
                <a:lnTo>
                  <a:pt x="f34" y="f1"/>
                </a:lnTo>
                <a:lnTo>
                  <a:pt x="f28" y="f1"/>
                </a:lnTo>
                <a:lnTo>
                  <a:pt x="f35" y="f12"/>
                </a:lnTo>
                <a:lnTo>
                  <a:pt x="f36" y="f15"/>
                </a:lnTo>
                <a:lnTo>
                  <a:pt x="f26" y="f18"/>
                </a:lnTo>
                <a:lnTo>
                  <a:pt x="f26" y="f18"/>
                </a:lnTo>
                <a:lnTo>
                  <a:pt x="f37" y="f28"/>
                </a:lnTo>
                <a:lnTo>
                  <a:pt x="f37" y="f28"/>
                </a:lnTo>
                <a:lnTo>
                  <a:pt x="f37" y="f35"/>
                </a:lnTo>
                <a:lnTo>
                  <a:pt x="f38" y="f27"/>
                </a:lnTo>
                <a:lnTo>
                  <a:pt x="f17" y="f27"/>
                </a:lnTo>
                <a:lnTo>
                  <a:pt x="f17" y="f27"/>
                </a:lnTo>
                <a:lnTo>
                  <a:pt x="f17" y="f27"/>
                </a:lnTo>
                <a:lnTo>
                  <a:pt x="f17" y="f26"/>
                </a:lnTo>
                <a:lnTo>
                  <a:pt x="f17" y="f26"/>
                </a:lnTo>
                <a:lnTo>
                  <a:pt x="f14" y="f25"/>
                </a:lnTo>
                <a:lnTo>
                  <a:pt x="f14" y="f25"/>
                </a:lnTo>
                <a:lnTo>
                  <a:pt x="f16" y="f22"/>
                </a:lnTo>
                <a:lnTo>
                  <a:pt x="f13" y="f22"/>
                </a:lnTo>
                <a:lnTo>
                  <a:pt x="f13" y="f24"/>
                </a:lnTo>
                <a:lnTo>
                  <a:pt x="f13" y="f24"/>
                </a:lnTo>
                <a:lnTo>
                  <a:pt x="f39" y="f37"/>
                </a:lnTo>
                <a:lnTo>
                  <a:pt x="f40" y="f37"/>
                </a:lnTo>
                <a:lnTo>
                  <a:pt x="f40" y="f37"/>
                </a:lnTo>
                <a:lnTo>
                  <a:pt x="f39" y="f20"/>
                </a:lnTo>
                <a:lnTo>
                  <a:pt x="f39" y="f20"/>
                </a:lnTo>
                <a:lnTo>
                  <a:pt x="f40" y="f38"/>
                </a:lnTo>
                <a:lnTo>
                  <a:pt x="f40" y="f38"/>
                </a:lnTo>
                <a:lnTo>
                  <a:pt x="f2" y="f20"/>
                </a:lnTo>
                <a:lnTo>
                  <a:pt x="f2" y="f38"/>
                </a:lnTo>
                <a:lnTo>
                  <a:pt x="f2" y="f38"/>
                </a:lnTo>
                <a:lnTo>
                  <a:pt x="f40" y="f17"/>
                </a:lnTo>
                <a:lnTo>
                  <a:pt x="f40" y="f17"/>
                </a:lnTo>
                <a:lnTo>
                  <a:pt x="f39" y="f14"/>
                </a:lnTo>
                <a:lnTo>
                  <a:pt x="f39" y="f14"/>
                </a:lnTo>
                <a:lnTo>
                  <a:pt x="f41" y="f17"/>
                </a:lnTo>
                <a:lnTo>
                  <a:pt x="f41" y="f17"/>
                </a:lnTo>
                <a:lnTo>
                  <a:pt x="f41" y="f17"/>
                </a:lnTo>
                <a:lnTo>
                  <a:pt x="f41" y="f17"/>
                </a:lnTo>
                <a:lnTo>
                  <a:pt x="f41" y="f14"/>
                </a:lnTo>
                <a:lnTo>
                  <a:pt x="f41" y="f14"/>
                </a:lnTo>
                <a:lnTo>
                  <a:pt x="f41" y="f16"/>
                </a:lnTo>
                <a:lnTo>
                  <a:pt x="f13" y="f14"/>
                </a:lnTo>
                <a:lnTo>
                  <a:pt x="f13" y="f16"/>
                </a:lnTo>
                <a:lnTo>
                  <a:pt x="f13" y="f16"/>
                </a:lnTo>
                <a:lnTo>
                  <a:pt x="f13" y="f16"/>
                </a:lnTo>
                <a:lnTo>
                  <a:pt x="f13" y="f13"/>
                </a:lnTo>
                <a:lnTo>
                  <a:pt x="f14" y="f13"/>
                </a:lnTo>
                <a:lnTo>
                  <a:pt x="f14" y="f13"/>
                </a:lnTo>
                <a:lnTo>
                  <a:pt x="f14" y="f13"/>
                </a:lnTo>
                <a:lnTo>
                  <a:pt x="f14" y="f13"/>
                </a:lnTo>
                <a:lnTo>
                  <a:pt x="f14" y="f13"/>
                </a:lnTo>
                <a:lnTo>
                  <a:pt x="f14" y="f13"/>
                </a:lnTo>
                <a:lnTo>
                  <a:pt x="f14" y="f41"/>
                </a:lnTo>
                <a:lnTo>
                  <a:pt x="f14" y="f39"/>
                </a:lnTo>
                <a:lnTo>
                  <a:pt x="f17" y="f40"/>
                </a:lnTo>
                <a:lnTo>
                  <a:pt x="f19" y="f2"/>
                </a:lnTo>
                <a:lnTo>
                  <a:pt x="f19" y="f2"/>
                </a:lnTo>
                <a:lnTo>
                  <a:pt x="f19" y="f40"/>
                </a:lnTo>
                <a:lnTo>
                  <a:pt x="f19" y="f40"/>
                </a:lnTo>
                <a:lnTo>
                  <a:pt x="f19" y="f39"/>
                </a:lnTo>
                <a:lnTo>
                  <a:pt x="f19" y="f39"/>
                </a:lnTo>
                <a:lnTo>
                  <a:pt x="f38" y="f41"/>
                </a:lnTo>
                <a:lnTo>
                  <a:pt x="f20" y="f41"/>
                </a:lnTo>
                <a:lnTo>
                  <a:pt x="f20" y="f39"/>
                </a:lnTo>
                <a:lnTo>
                  <a:pt x="f20" y="f39"/>
                </a:lnTo>
                <a:lnTo>
                  <a:pt x="f20" y="f39"/>
                </a:lnTo>
                <a:lnTo>
                  <a:pt x="f20" y="f40"/>
                </a:lnTo>
                <a:lnTo>
                  <a:pt x="f37" y="f40"/>
                </a:lnTo>
                <a:lnTo>
                  <a:pt x="f22" y="f2"/>
                </a:lnTo>
                <a:lnTo>
                  <a:pt x="f22" y="f2"/>
                </a:lnTo>
                <a:lnTo>
                  <a:pt x="f22" y="f42"/>
                </a:lnTo>
                <a:lnTo>
                  <a:pt x="f22" y="f42"/>
                </a:lnTo>
                <a:lnTo>
                  <a:pt x="f25" y="f42"/>
                </a:lnTo>
                <a:lnTo>
                  <a:pt x="f25" y="f42"/>
                </a:lnTo>
                <a:lnTo>
                  <a:pt x="f24" y="f2"/>
                </a:lnTo>
                <a:lnTo>
                  <a:pt x="f24" y="f2"/>
                </a:lnTo>
                <a:lnTo>
                  <a:pt x="f25" y="f2"/>
                </a:lnTo>
                <a:lnTo>
                  <a:pt x="f25" y="f2"/>
                </a:lnTo>
                <a:lnTo>
                  <a:pt x="f26" y="f40"/>
                </a:lnTo>
                <a:lnTo>
                  <a:pt x="f26" y="f40"/>
                </a:lnTo>
                <a:lnTo>
                  <a:pt x="f26" y="f40"/>
                </a:lnTo>
                <a:lnTo>
                  <a:pt x="f26" y="f2"/>
                </a:lnTo>
                <a:lnTo>
                  <a:pt x="f26" y="f43"/>
                </a:lnTo>
                <a:lnTo>
                  <a:pt x="f26" y="f44"/>
                </a:lnTo>
                <a:lnTo>
                  <a:pt x="f26" y="f44"/>
                </a:lnTo>
                <a:lnTo>
                  <a:pt x="f36" y="f45"/>
                </a:lnTo>
                <a:lnTo>
                  <a:pt x="f36" y="f0"/>
                </a:lnTo>
                <a:lnTo>
                  <a:pt x="f36" y="f0"/>
                </a:lnTo>
                <a:lnTo>
                  <a:pt x="f27" y="f46"/>
                </a:lnTo>
                <a:lnTo>
                  <a:pt x="f27" y="f46"/>
                </a:lnTo>
                <a:lnTo>
                  <a:pt x="f47" y="f46"/>
                </a:lnTo>
                <a:lnTo>
                  <a:pt x="f47" y="f46"/>
                </a:lnTo>
                <a:lnTo>
                  <a:pt x="f47" y="f48"/>
                </a:lnTo>
                <a:lnTo>
                  <a:pt x="f47" y="f48"/>
                </a:lnTo>
                <a:lnTo>
                  <a:pt x="f35" y="f48"/>
                </a:lnTo>
                <a:lnTo>
                  <a:pt x="f35" y="f48"/>
                </a:lnTo>
                <a:lnTo>
                  <a:pt x="f35" y="f48"/>
                </a:lnTo>
                <a:lnTo>
                  <a:pt x="f35" y="f48"/>
                </a:lnTo>
                <a:lnTo>
                  <a:pt x="f28" y="f48"/>
                </a:lnTo>
                <a:lnTo>
                  <a:pt x="f28" y="f48"/>
                </a:lnTo>
                <a:lnTo>
                  <a:pt x="f28" y="f48"/>
                </a:lnTo>
                <a:lnTo>
                  <a:pt x="f34" y="f0"/>
                </a:lnTo>
                <a:lnTo>
                  <a:pt x="f34" y="f48"/>
                </a:lnTo>
                <a:lnTo>
                  <a:pt x="f34" y="f49"/>
                </a:lnTo>
                <a:lnTo>
                  <a:pt x="f34" y="f50"/>
                </a:lnTo>
                <a:lnTo>
                  <a:pt x="f34" y="f50"/>
                </a:lnTo>
                <a:lnTo>
                  <a:pt x="f34" y="f49"/>
                </a:lnTo>
                <a:lnTo>
                  <a:pt x="f34" y="f51"/>
                </a:lnTo>
                <a:lnTo>
                  <a:pt x="f29" y="f51"/>
                </a:lnTo>
                <a:lnTo>
                  <a:pt x="f29" y="f51"/>
                </a:lnTo>
                <a:lnTo>
                  <a:pt x="f29" y="f51"/>
                </a:lnTo>
                <a:lnTo>
                  <a:pt x="f52" y="f49"/>
                </a:lnTo>
                <a:lnTo>
                  <a:pt x="f33" y="f50"/>
                </a:lnTo>
                <a:lnTo>
                  <a:pt x="f33" y="f50"/>
                </a:lnTo>
                <a:lnTo>
                  <a:pt x="f33" y="f53"/>
                </a:lnTo>
                <a:lnTo>
                  <a:pt x="f33" y="f53"/>
                </a:lnTo>
                <a:lnTo>
                  <a:pt x="f33" y="f53"/>
                </a:lnTo>
                <a:lnTo>
                  <a:pt x="f33" y="f53"/>
                </a:lnTo>
                <a:lnTo>
                  <a:pt x="f33" y="f54"/>
                </a:lnTo>
                <a:lnTo>
                  <a:pt x="f33" y="f54"/>
                </a:lnTo>
                <a:lnTo>
                  <a:pt x="f32" y="f54"/>
                </a:lnTo>
                <a:lnTo>
                  <a:pt x="f32" y="f55"/>
                </a:lnTo>
                <a:lnTo>
                  <a:pt x="f33" y="f56"/>
                </a:lnTo>
                <a:lnTo>
                  <a:pt x="f33" y="f56"/>
                </a:lnTo>
                <a:lnTo>
                  <a:pt x="f30" y="f11"/>
                </a:lnTo>
                <a:lnTo>
                  <a:pt x="f30" y="f11"/>
                </a:lnTo>
                <a:lnTo>
                  <a:pt x="f30" y="f5"/>
                </a:lnTo>
                <a:lnTo>
                  <a:pt x="f30" y="f5"/>
                </a:lnTo>
                <a:lnTo>
                  <a:pt x="f4" y="f3"/>
                </a:lnTo>
                <a:lnTo>
                  <a:pt x="f4" y="f3"/>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1" name="Freeform 70"/>
          <p:cNvSpPr/>
          <p:nvPr/>
        </p:nvSpPr>
        <p:spPr>
          <a:xfrm>
            <a:off x="9272640" y="1549439"/>
            <a:ext cx="484200" cy="247680"/>
          </a:xfrm>
          <a:custGeom>
            <a:avLst/>
            <a:gdLst>
              <a:gd name="f0" fmla="val 0"/>
              <a:gd name="f1" fmla="val 264"/>
              <a:gd name="f2" fmla="val 136"/>
              <a:gd name="f3" fmla="val 128"/>
              <a:gd name="f4" fmla="val 56"/>
              <a:gd name="f5" fmla="val 40"/>
              <a:gd name="f6" fmla="val 24"/>
              <a:gd name="f7" fmla="val 144"/>
              <a:gd name="f8" fmla="val 16"/>
              <a:gd name="f9" fmla="val 8"/>
              <a:gd name="f10" fmla="val 152"/>
              <a:gd name="f11" fmla="val 168"/>
              <a:gd name="f12" fmla="val 184"/>
              <a:gd name="f13" fmla="val 192"/>
              <a:gd name="f14" fmla="val 176"/>
              <a:gd name="f15" fmla="val 32"/>
              <a:gd name="f16" fmla="val 48"/>
              <a:gd name="f17" fmla="val 200"/>
              <a:gd name="f18" fmla="val 64"/>
              <a:gd name="f19" fmla="val 208"/>
              <a:gd name="f20" fmla="val 72"/>
              <a:gd name="f21" fmla="val 80"/>
              <a:gd name="f22" fmla="val 216"/>
              <a:gd name="f23" fmla="val 88"/>
              <a:gd name="f24" fmla="val 224"/>
              <a:gd name="f25" fmla="val 96"/>
              <a:gd name="f26" fmla="val 248"/>
              <a:gd name="f27" fmla="val 256"/>
              <a:gd name="f28" fmla="val 240"/>
              <a:gd name="f29" fmla="val 232"/>
              <a:gd name="f30" fmla="val 104"/>
              <a:gd name="f31" fmla="val 112"/>
              <a:gd name="f32" fmla="val 120"/>
              <a:gd name="f33" fmla="val 160"/>
            </a:gdLst>
            <a:ahLst/>
            <a:cxnLst>
              <a:cxn ang="3cd4">
                <a:pos x="hc" y="t"/>
              </a:cxn>
              <a:cxn ang="0">
                <a:pos x="r" y="vc"/>
              </a:cxn>
              <a:cxn ang="cd4">
                <a:pos x="hc" y="b"/>
              </a:cxn>
              <a:cxn ang="cd2">
                <a:pos x="l" y="vc"/>
              </a:cxn>
            </a:cxnLst>
            <a:rect l="l" t="t" r="r" b="b"/>
            <a:pathLst>
              <a:path w="264" h="136">
                <a:moveTo>
                  <a:pt x="f0" y="f3"/>
                </a:moveTo>
                <a:lnTo>
                  <a:pt x="f0" y="f3"/>
                </a:lnTo>
                <a:lnTo>
                  <a:pt x="f0" y="f4"/>
                </a:lnTo>
                <a:lnTo>
                  <a:pt x="f0" y="f4"/>
                </a:lnTo>
                <a:lnTo>
                  <a:pt x="f4" y="f5"/>
                </a:lnTo>
                <a:lnTo>
                  <a:pt x="f2" y="f6"/>
                </a:lnTo>
                <a:lnTo>
                  <a:pt x="f2" y="f6"/>
                </a:lnTo>
                <a:lnTo>
                  <a:pt x="f7" y="f8"/>
                </a:lnTo>
                <a:lnTo>
                  <a:pt x="f7" y="f9"/>
                </a:lnTo>
                <a:lnTo>
                  <a:pt x="f10" y="f0"/>
                </a:lnTo>
                <a:lnTo>
                  <a:pt x="f11" y="f0"/>
                </a:lnTo>
                <a:lnTo>
                  <a:pt x="f11" y="f0"/>
                </a:lnTo>
                <a:lnTo>
                  <a:pt x="f11" y="f0"/>
                </a:lnTo>
                <a:lnTo>
                  <a:pt x="f11" y="f9"/>
                </a:lnTo>
                <a:lnTo>
                  <a:pt x="f12" y="f8"/>
                </a:lnTo>
                <a:lnTo>
                  <a:pt x="f12" y="f8"/>
                </a:lnTo>
                <a:lnTo>
                  <a:pt x="f13" y="f8"/>
                </a:lnTo>
                <a:lnTo>
                  <a:pt x="f12" y="f6"/>
                </a:lnTo>
                <a:lnTo>
                  <a:pt x="f14" y="f6"/>
                </a:lnTo>
                <a:lnTo>
                  <a:pt x="f14" y="f15"/>
                </a:lnTo>
                <a:lnTo>
                  <a:pt x="f14" y="f15"/>
                </a:lnTo>
                <a:lnTo>
                  <a:pt x="f14" y="f15"/>
                </a:lnTo>
                <a:lnTo>
                  <a:pt x="f14" y="f15"/>
                </a:lnTo>
                <a:lnTo>
                  <a:pt x="f14" y="f5"/>
                </a:lnTo>
                <a:lnTo>
                  <a:pt x="f11" y="f16"/>
                </a:lnTo>
                <a:lnTo>
                  <a:pt x="f11" y="f4"/>
                </a:lnTo>
                <a:lnTo>
                  <a:pt x="f12" y="f4"/>
                </a:lnTo>
                <a:lnTo>
                  <a:pt x="f12" y="f4"/>
                </a:lnTo>
                <a:lnTo>
                  <a:pt x="f13" y="f4"/>
                </a:lnTo>
                <a:lnTo>
                  <a:pt x="f17" y="f18"/>
                </a:lnTo>
                <a:lnTo>
                  <a:pt x="f17" y="f18"/>
                </a:lnTo>
                <a:lnTo>
                  <a:pt x="f19" y="f18"/>
                </a:lnTo>
                <a:lnTo>
                  <a:pt x="f19" y="f18"/>
                </a:lnTo>
                <a:lnTo>
                  <a:pt x="f19" y="f20"/>
                </a:lnTo>
                <a:lnTo>
                  <a:pt x="f19" y="f21"/>
                </a:lnTo>
                <a:lnTo>
                  <a:pt x="f22" y="f21"/>
                </a:lnTo>
                <a:lnTo>
                  <a:pt x="f22" y="f21"/>
                </a:lnTo>
                <a:lnTo>
                  <a:pt x="f22" y="f23"/>
                </a:lnTo>
                <a:lnTo>
                  <a:pt x="f22" y="f23"/>
                </a:lnTo>
                <a:lnTo>
                  <a:pt x="f24" y="f25"/>
                </a:lnTo>
                <a:lnTo>
                  <a:pt x="f26" y="f25"/>
                </a:lnTo>
                <a:lnTo>
                  <a:pt x="f27" y="f23"/>
                </a:lnTo>
                <a:lnTo>
                  <a:pt x="f27" y="f21"/>
                </a:lnTo>
                <a:lnTo>
                  <a:pt x="f26" y="f20"/>
                </a:lnTo>
                <a:lnTo>
                  <a:pt x="f26" y="f18"/>
                </a:lnTo>
                <a:lnTo>
                  <a:pt x="f28" y="f18"/>
                </a:lnTo>
                <a:lnTo>
                  <a:pt x="f28" y="f18"/>
                </a:lnTo>
                <a:lnTo>
                  <a:pt x="f29" y="f18"/>
                </a:lnTo>
                <a:lnTo>
                  <a:pt x="f29" y="f18"/>
                </a:lnTo>
                <a:lnTo>
                  <a:pt x="f28" y="f4"/>
                </a:lnTo>
                <a:lnTo>
                  <a:pt x="f26" y="f4"/>
                </a:lnTo>
                <a:lnTo>
                  <a:pt x="f1" y="f20"/>
                </a:lnTo>
                <a:lnTo>
                  <a:pt x="f1" y="f23"/>
                </a:lnTo>
                <a:lnTo>
                  <a:pt x="f1" y="f25"/>
                </a:lnTo>
                <a:lnTo>
                  <a:pt x="f1" y="f25"/>
                </a:lnTo>
                <a:lnTo>
                  <a:pt x="f27" y="f25"/>
                </a:lnTo>
                <a:lnTo>
                  <a:pt x="f26" y="f30"/>
                </a:lnTo>
                <a:lnTo>
                  <a:pt x="f28" y="f30"/>
                </a:lnTo>
                <a:lnTo>
                  <a:pt x="f29" y="f31"/>
                </a:lnTo>
                <a:lnTo>
                  <a:pt x="f29" y="f32"/>
                </a:lnTo>
                <a:lnTo>
                  <a:pt x="f24" y="f3"/>
                </a:lnTo>
                <a:lnTo>
                  <a:pt x="f24" y="f3"/>
                </a:lnTo>
                <a:lnTo>
                  <a:pt x="f22" y="f32"/>
                </a:lnTo>
                <a:lnTo>
                  <a:pt x="f22" y="f32"/>
                </a:lnTo>
                <a:lnTo>
                  <a:pt x="f22" y="f31"/>
                </a:lnTo>
                <a:lnTo>
                  <a:pt x="f22" y="f31"/>
                </a:lnTo>
                <a:lnTo>
                  <a:pt x="f22" y="f30"/>
                </a:lnTo>
                <a:lnTo>
                  <a:pt x="f19" y="f30"/>
                </a:lnTo>
                <a:lnTo>
                  <a:pt x="f19" y="f32"/>
                </a:lnTo>
                <a:lnTo>
                  <a:pt x="f19" y="f32"/>
                </a:lnTo>
                <a:lnTo>
                  <a:pt x="f19" y="f31"/>
                </a:lnTo>
                <a:lnTo>
                  <a:pt x="f19" y="f31"/>
                </a:lnTo>
                <a:lnTo>
                  <a:pt x="f17" y="f32"/>
                </a:lnTo>
                <a:lnTo>
                  <a:pt x="f17" y="f32"/>
                </a:lnTo>
                <a:lnTo>
                  <a:pt x="f17" y="f32"/>
                </a:lnTo>
                <a:lnTo>
                  <a:pt x="f17" y="f2"/>
                </a:lnTo>
                <a:lnTo>
                  <a:pt x="f12" y="f2"/>
                </a:lnTo>
                <a:lnTo>
                  <a:pt x="f12" y="f2"/>
                </a:lnTo>
                <a:lnTo>
                  <a:pt x="f12" y="f32"/>
                </a:lnTo>
                <a:lnTo>
                  <a:pt x="f14" y="f32"/>
                </a:lnTo>
                <a:lnTo>
                  <a:pt x="f11" y="f31"/>
                </a:lnTo>
                <a:lnTo>
                  <a:pt x="f11" y="f31"/>
                </a:lnTo>
                <a:lnTo>
                  <a:pt x="f11" y="f31"/>
                </a:lnTo>
                <a:lnTo>
                  <a:pt x="f33" y="f30"/>
                </a:lnTo>
                <a:lnTo>
                  <a:pt x="f33" y="f30"/>
                </a:lnTo>
                <a:lnTo>
                  <a:pt x="f33" y="f30"/>
                </a:lnTo>
                <a:lnTo>
                  <a:pt x="f33" y="f30"/>
                </a:lnTo>
                <a:lnTo>
                  <a:pt x="f10" y="f23"/>
                </a:lnTo>
                <a:lnTo>
                  <a:pt x="f10" y="f23"/>
                </a:lnTo>
                <a:lnTo>
                  <a:pt x="f3" y="f25"/>
                </a:lnTo>
                <a:lnTo>
                  <a:pt x="f3" y="f25"/>
                </a:lnTo>
                <a:lnTo>
                  <a:pt x="f3" y="f25"/>
                </a:lnTo>
                <a:lnTo>
                  <a:pt x="f3" y="f25"/>
                </a:lnTo>
                <a:lnTo>
                  <a:pt x="f4" y="f31"/>
                </a:lnTo>
                <a:lnTo>
                  <a:pt x="f4" y="f31"/>
                </a:lnTo>
                <a:lnTo>
                  <a:pt x="f4" y="f32"/>
                </a:lnTo>
                <a:lnTo>
                  <a:pt x="f4" y="f32"/>
                </a:lnTo>
                <a:lnTo>
                  <a:pt x="f4" y="f31"/>
                </a:lnTo>
                <a:lnTo>
                  <a:pt x="f4" y="f31"/>
                </a:lnTo>
                <a:lnTo>
                  <a:pt x="f0" y="f3"/>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2" name="Freeform 71"/>
          <p:cNvSpPr/>
          <p:nvPr/>
        </p:nvSpPr>
        <p:spPr>
          <a:xfrm>
            <a:off x="9272640" y="1724040"/>
            <a:ext cx="263520" cy="249120"/>
          </a:xfrm>
          <a:custGeom>
            <a:avLst/>
            <a:gdLst>
              <a:gd name="f0" fmla="val 0"/>
              <a:gd name="f1" fmla="val 144"/>
              <a:gd name="f2" fmla="val 136"/>
              <a:gd name="f3" fmla="val 104"/>
              <a:gd name="f4" fmla="val 88"/>
              <a:gd name="f5" fmla="val 96"/>
              <a:gd name="f6" fmla="val 64"/>
              <a:gd name="f7" fmla="val 40"/>
              <a:gd name="f8" fmla="val 112"/>
              <a:gd name="f9" fmla="val 24"/>
              <a:gd name="f10" fmla="val 16"/>
              <a:gd name="f11" fmla="val 8"/>
              <a:gd name="f12" fmla="val 128"/>
              <a:gd name="f13" fmla="val 32"/>
              <a:gd name="f14" fmla="val 56"/>
              <a:gd name="f15" fmla="val 72"/>
            </a:gdLst>
            <a:ahLst/>
            <a:cxnLst>
              <a:cxn ang="3cd4">
                <a:pos x="hc" y="t"/>
              </a:cxn>
              <a:cxn ang="0">
                <a:pos x="r" y="vc"/>
              </a:cxn>
              <a:cxn ang="cd4">
                <a:pos x="hc" y="b"/>
              </a:cxn>
              <a:cxn ang="cd2">
                <a:pos x="l" y="vc"/>
              </a:cxn>
            </a:cxnLst>
            <a:rect l="l" t="t" r="r" b="b"/>
            <a:pathLst>
              <a:path w="144" h="136">
                <a:moveTo>
                  <a:pt x="f3" y="f4"/>
                </a:moveTo>
                <a:lnTo>
                  <a:pt x="f4" y="f5"/>
                </a:lnTo>
                <a:lnTo>
                  <a:pt x="f6" y="f5"/>
                </a:lnTo>
                <a:lnTo>
                  <a:pt x="f6" y="f5"/>
                </a:lnTo>
                <a:lnTo>
                  <a:pt x="f7" y="f8"/>
                </a:lnTo>
                <a:lnTo>
                  <a:pt x="f7" y="f8"/>
                </a:lnTo>
                <a:lnTo>
                  <a:pt x="f9" y="f2"/>
                </a:lnTo>
                <a:lnTo>
                  <a:pt x="f10" y="f2"/>
                </a:lnTo>
                <a:lnTo>
                  <a:pt x="f10" y="f2"/>
                </a:lnTo>
                <a:lnTo>
                  <a:pt x="f11" y="f12"/>
                </a:lnTo>
                <a:lnTo>
                  <a:pt x="f11" y="f12"/>
                </a:lnTo>
                <a:lnTo>
                  <a:pt x="f9" y="f8"/>
                </a:lnTo>
                <a:lnTo>
                  <a:pt x="f9" y="f8"/>
                </a:lnTo>
                <a:lnTo>
                  <a:pt x="f10" y="f3"/>
                </a:lnTo>
                <a:lnTo>
                  <a:pt x="f10" y="f3"/>
                </a:lnTo>
                <a:lnTo>
                  <a:pt x="f0" y="f13"/>
                </a:lnTo>
                <a:lnTo>
                  <a:pt x="f0" y="f13"/>
                </a:lnTo>
                <a:lnTo>
                  <a:pt x="f14" y="f10"/>
                </a:lnTo>
                <a:lnTo>
                  <a:pt x="f14" y="f10"/>
                </a:lnTo>
                <a:lnTo>
                  <a:pt x="f14" y="f9"/>
                </a:lnTo>
                <a:lnTo>
                  <a:pt x="f14" y="f9"/>
                </a:lnTo>
                <a:lnTo>
                  <a:pt x="f14" y="f10"/>
                </a:lnTo>
                <a:lnTo>
                  <a:pt x="f14" y="f10"/>
                </a:lnTo>
                <a:lnTo>
                  <a:pt x="f12" y="f0"/>
                </a:lnTo>
                <a:lnTo>
                  <a:pt x="f12" y="f0"/>
                </a:lnTo>
                <a:lnTo>
                  <a:pt x="f12" y="f0"/>
                </a:lnTo>
                <a:lnTo>
                  <a:pt x="f1" y="f14"/>
                </a:lnTo>
                <a:lnTo>
                  <a:pt x="f1" y="f14"/>
                </a:lnTo>
                <a:lnTo>
                  <a:pt x="f2" y="f6"/>
                </a:lnTo>
                <a:lnTo>
                  <a:pt x="f2" y="f6"/>
                </a:lnTo>
                <a:lnTo>
                  <a:pt x="f2" y="f15"/>
                </a:lnTo>
                <a:lnTo>
                  <a:pt x="f2" y="f15"/>
                </a:lnTo>
                <a:lnTo>
                  <a:pt x="f2" y="f15"/>
                </a:lnTo>
                <a:lnTo>
                  <a:pt x="f3" y="f4"/>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3" name="Freeform 72"/>
          <p:cNvSpPr/>
          <p:nvPr/>
        </p:nvSpPr>
        <p:spPr>
          <a:xfrm>
            <a:off x="9098040" y="1944721"/>
            <a:ext cx="189000" cy="438119"/>
          </a:xfrm>
          <a:custGeom>
            <a:avLst/>
            <a:gdLst>
              <a:gd name="f0" fmla="val 0"/>
              <a:gd name="f1" fmla="val 104"/>
              <a:gd name="f2" fmla="val 240"/>
              <a:gd name="f3" fmla="val 24"/>
              <a:gd name="f4" fmla="val 152"/>
              <a:gd name="f5" fmla="val 144"/>
              <a:gd name="f6" fmla="val 40"/>
              <a:gd name="f7" fmla="val 128"/>
              <a:gd name="f8" fmla="val 48"/>
              <a:gd name="f9" fmla="val 120"/>
              <a:gd name="f10" fmla="val 112"/>
              <a:gd name="f11" fmla="val 16"/>
              <a:gd name="f12" fmla="val 88"/>
              <a:gd name="f13" fmla="val 80"/>
              <a:gd name="f14" fmla="val 64"/>
              <a:gd name="f15" fmla="val 8"/>
              <a:gd name="f16" fmla="val 56"/>
              <a:gd name="f17" fmla="val 96"/>
              <a:gd name="f18" fmla="val 72"/>
              <a:gd name="f19" fmla="val 136"/>
              <a:gd name="f20" fmla="val 160"/>
              <a:gd name="f21" fmla="val 168"/>
              <a:gd name="f22" fmla="val 176"/>
              <a:gd name="f23" fmla="val 184"/>
              <a:gd name="f24" fmla="val 200"/>
              <a:gd name="f25" fmla="val 208"/>
              <a:gd name="f26" fmla="val 224"/>
              <a:gd name="f27" fmla="val 232"/>
              <a:gd name="f28" fmla="val 216"/>
              <a:gd name="f29" fmla="val 32"/>
              <a:gd name="f30" fmla="val 192"/>
            </a:gdLst>
            <a:ahLst/>
            <a:cxnLst>
              <a:cxn ang="3cd4">
                <a:pos x="hc" y="t"/>
              </a:cxn>
              <a:cxn ang="0">
                <a:pos x="r" y="vc"/>
              </a:cxn>
              <a:cxn ang="cd4">
                <a:pos x="hc" y="b"/>
              </a:cxn>
              <a:cxn ang="cd2">
                <a:pos x="l" y="vc"/>
              </a:cxn>
            </a:cxnLst>
            <a:rect l="l" t="t" r="r" b="b"/>
            <a:pathLst>
              <a:path w="104" h="240">
                <a:moveTo>
                  <a:pt x="f3" y="f4"/>
                </a:moveTo>
                <a:lnTo>
                  <a:pt x="f3" y="f4"/>
                </a:lnTo>
                <a:lnTo>
                  <a:pt x="f3" y="f5"/>
                </a:lnTo>
                <a:lnTo>
                  <a:pt x="f6" y="f7"/>
                </a:lnTo>
                <a:lnTo>
                  <a:pt x="f8" y="f9"/>
                </a:lnTo>
                <a:lnTo>
                  <a:pt x="f8" y="f9"/>
                </a:lnTo>
                <a:lnTo>
                  <a:pt x="f8" y="f10"/>
                </a:lnTo>
                <a:lnTo>
                  <a:pt x="f8" y="f10"/>
                </a:lnTo>
                <a:lnTo>
                  <a:pt x="f11" y="f12"/>
                </a:lnTo>
                <a:lnTo>
                  <a:pt x="f0" y="f13"/>
                </a:lnTo>
                <a:lnTo>
                  <a:pt x="f0" y="f14"/>
                </a:lnTo>
                <a:lnTo>
                  <a:pt x="f15" y="f14"/>
                </a:lnTo>
                <a:lnTo>
                  <a:pt x="f15" y="f16"/>
                </a:lnTo>
                <a:lnTo>
                  <a:pt x="f15" y="f16"/>
                </a:lnTo>
                <a:lnTo>
                  <a:pt x="f0" y="f6"/>
                </a:lnTo>
                <a:lnTo>
                  <a:pt x="f0" y="f6"/>
                </a:lnTo>
                <a:lnTo>
                  <a:pt x="f11" y="f3"/>
                </a:lnTo>
                <a:lnTo>
                  <a:pt x="f11" y="f3"/>
                </a:lnTo>
                <a:lnTo>
                  <a:pt x="f11" y="f15"/>
                </a:lnTo>
                <a:lnTo>
                  <a:pt x="f3" y="f0"/>
                </a:lnTo>
                <a:lnTo>
                  <a:pt x="f3" y="f0"/>
                </a:lnTo>
                <a:lnTo>
                  <a:pt x="f17" y="f3"/>
                </a:lnTo>
                <a:lnTo>
                  <a:pt x="f17" y="f3"/>
                </a:lnTo>
                <a:lnTo>
                  <a:pt x="f17" y="f8"/>
                </a:lnTo>
                <a:lnTo>
                  <a:pt x="f17" y="f8"/>
                </a:lnTo>
                <a:lnTo>
                  <a:pt x="f12" y="f16"/>
                </a:lnTo>
                <a:lnTo>
                  <a:pt x="f12" y="f14"/>
                </a:lnTo>
                <a:lnTo>
                  <a:pt x="f12" y="f18"/>
                </a:lnTo>
                <a:lnTo>
                  <a:pt x="f13" y="f13"/>
                </a:lnTo>
                <a:lnTo>
                  <a:pt x="f13" y="f13"/>
                </a:lnTo>
                <a:lnTo>
                  <a:pt x="f13" y="f13"/>
                </a:lnTo>
                <a:lnTo>
                  <a:pt x="f17" y="f13"/>
                </a:lnTo>
                <a:lnTo>
                  <a:pt x="f17" y="f13"/>
                </a:lnTo>
                <a:lnTo>
                  <a:pt x="f17" y="f13"/>
                </a:lnTo>
                <a:lnTo>
                  <a:pt x="f17" y="f13"/>
                </a:lnTo>
                <a:lnTo>
                  <a:pt x="f17" y="f13"/>
                </a:lnTo>
                <a:lnTo>
                  <a:pt x="f17" y="f18"/>
                </a:lnTo>
                <a:lnTo>
                  <a:pt x="f1" y="f13"/>
                </a:lnTo>
                <a:lnTo>
                  <a:pt x="f1" y="f1"/>
                </a:lnTo>
                <a:lnTo>
                  <a:pt x="f1" y="f10"/>
                </a:lnTo>
                <a:lnTo>
                  <a:pt x="f1" y="f9"/>
                </a:lnTo>
                <a:lnTo>
                  <a:pt x="f1" y="f7"/>
                </a:lnTo>
                <a:lnTo>
                  <a:pt x="f1" y="f5"/>
                </a:lnTo>
                <a:lnTo>
                  <a:pt x="f1" y="f5"/>
                </a:lnTo>
                <a:lnTo>
                  <a:pt x="f1" y="f5"/>
                </a:lnTo>
                <a:lnTo>
                  <a:pt x="f1" y="f5"/>
                </a:lnTo>
                <a:lnTo>
                  <a:pt x="f1" y="f7"/>
                </a:lnTo>
                <a:lnTo>
                  <a:pt x="f1" y="f9"/>
                </a:lnTo>
                <a:lnTo>
                  <a:pt x="f17" y="f9"/>
                </a:lnTo>
                <a:lnTo>
                  <a:pt x="f17" y="f9"/>
                </a:lnTo>
                <a:lnTo>
                  <a:pt x="f17" y="f7"/>
                </a:lnTo>
                <a:lnTo>
                  <a:pt x="f17" y="f19"/>
                </a:lnTo>
                <a:lnTo>
                  <a:pt x="f17" y="f4"/>
                </a:lnTo>
                <a:lnTo>
                  <a:pt x="f17" y="f4"/>
                </a:lnTo>
                <a:lnTo>
                  <a:pt x="f1" y="f20"/>
                </a:lnTo>
                <a:lnTo>
                  <a:pt x="f17" y="f21"/>
                </a:lnTo>
                <a:lnTo>
                  <a:pt x="f17" y="f21"/>
                </a:lnTo>
                <a:lnTo>
                  <a:pt x="f12" y="f22"/>
                </a:lnTo>
                <a:lnTo>
                  <a:pt x="f12" y="f22"/>
                </a:lnTo>
                <a:lnTo>
                  <a:pt x="f12" y="f23"/>
                </a:lnTo>
                <a:lnTo>
                  <a:pt x="f12" y="f23"/>
                </a:lnTo>
                <a:lnTo>
                  <a:pt x="f13" y="f24"/>
                </a:lnTo>
                <a:lnTo>
                  <a:pt x="f13" y="f24"/>
                </a:lnTo>
                <a:lnTo>
                  <a:pt x="f13" y="f24"/>
                </a:lnTo>
                <a:lnTo>
                  <a:pt x="f13" y="f25"/>
                </a:lnTo>
                <a:lnTo>
                  <a:pt x="f18" y="f26"/>
                </a:lnTo>
                <a:lnTo>
                  <a:pt x="f18" y="f27"/>
                </a:lnTo>
                <a:lnTo>
                  <a:pt x="f14" y="f2"/>
                </a:lnTo>
                <a:lnTo>
                  <a:pt x="f16" y="f2"/>
                </a:lnTo>
                <a:lnTo>
                  <a:pt x="f16" y="f27"/>
                </a:lnTo>
                <a:lnTo>
                  <a:pt x="f14" y="f26"/>
                </a:lnTo>
                <a:lnTo>
                  <a:pt x="f16" y="f28"/>
                </a:lnTo>
                <a:lnTo>
                  <a:pt x="f16" y="f28"/>
                </a:lnTo>
                <a:lnTo>
                  <a:pt x="f8" y="f26"/>
                </a:lnTo>
                <a:lnTo>
                  <a:pt x="f6" y="f26"/>
                </a:lnTo>
                <a:lnTo>
                  <a:pt x="f6" y="f26"/>
                </a:lnTo>
                <a:lnTo>
                  <a:pt x="f6" y="f26"/>
                </a:lnTo>
                <a:lnTo>
                  <a:pt x="f29" y="f28"/>
                </a:lnTo>
                <a:lnTo>
                  <a:pt x="f3" y="f28"/>
                </a:lnTo>
                <a:lnTo>
                  <a:pt x="f3" y="f28"/>
                </a:lnTo>
                <a:lnTo>
                  <a:pt x="f11" y="f25"/>
                </a:lnTo>
                <a:lnTo>
                  <a:pt x="f15" y="f24"/>
                </a:lnTo>
                <a:lnTo>
                  <a:pt x="f15" y="f24"/>
                </a:lnTo>
                <a:lnTo>
                  <a:pt x="f15" y="f30"/>
                </a:lnTo>
                <a:lnTo>
                  <a:pt x="f0" y="f30"/>
                </a:lnTo>
                <a:lnTo>
                  <a:pt x="f0" y="f23"/>
                </a:lnTo>
                <a:lnTo>
                  <a:pt x="f0" y="f22"/>
                </a:lnTo>
                <a:lnTo>
                  <a:pt x="f15" y="f22"/>
                </a:lnTo>
                <a:lnTo>
                  <a:pt x="f15" y="f22"/>
                </a:lnTo>
                <a:lnTo>
                  <a:pt x="f15" y="f21"/>
                </a:lnTo>
                <a:lnTo>
                  <a:pt x="f15" y="f21"/>
                </a:lnTo>
                <a:lnTo>
                  <a:pt x="f15" y="f21"/>
                </a:lnTo>
                <a:lnTo>
                  <a:pt x="f15" y="f21"/>
                </a:lnTo>
                <a:lnTo>
                  <a:pt x="f15" y="f21"/>
                </a:lnTo>
                <a:lnTo>
                  <a:pt x="f3" y="f4"/>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4" name="Freeform 73"/>
          <p:cNvSpPr/>
          <p:nvPr/>
        </p:nvSpPr>
        <p:spPr>
          <a:xfrm>
            <a:off x="9067799" y="2236680"/>
            <a:ext cx="146160" cy="263520"/>
          </a:xfrm>
          <a:custGeom>
            <a:avLst/>
            <a:gdLst>
              <a:gd name="f0" fmla="val 0"/>
              <a:gd name="f1" fmla="val 80"/>
              <a:gd name="f2" fmla="val 144"/>
              <a:gd name="f3" fmla="val 16"/>
              <a:gd name="f4" fmla="val 24"/>
              <a:gd name="f5" fmla="val 32"/>
              <a:gd name="f6" fmla="val 40"/>
              <a:gd name="f7" fmla="val 56"/>
              <a:gd name="f8" fmla="val 72"/>
              <a:gd name="f9" fmla="val 48"/>
              <a:gd name="f10" fmla="val 88"/>
              <a:gd name="f11" fmla="val 96"/>
              <a:gd name="f12" fmla="val 64"/>
              <a:gd name="f13" fmla="val 104"/>
              <a:gd name="f14" fmla="val 112"/>
              <a:gd name="f15" fmla="val 120"/>
              <a:gd name="f16" fmla="val 128"/>
              <a:gd name="f17" fmla="val 136"/>
              <a:gd name="f18" fmla="val 8"/>
            </a:gdLst>
            <a:ahLst/>
            <a:cxnLst>
              <a:cxn ang="3cd4">
                <a:pos x="hc" y="t"/>
              </a:cxn>
              <a:cxn ang="0">
                <a:pos x="r" y="vc"/>
              </a:cxn>
              <a:cxn ang="cd4">
                <a:pos x="hc" y="b"/>
              </a:cxn>
              <a:cxn ang="cd2">
                <a:pos x="l" y="vc"/>
              </a:cxn>
            </a:cxnLst>
            <a:rect l="l" t="t" r="r" b="b"/>
            <a:pathLst>
              <a:path w="80" h="144">
                <a:moveTo>
                  <a:pt x="f3" y="f3"/>
                </a:moveTo>
                <a:lnTo>
                  <a:pt x="f3" y="f4"/>
                </a:lnTo>
                <a:lnTo>
                  <a:pt x="f3" y="f4"/>
                </a:lnTo>
                <a:lnTo>
                  <a:pt x="f3" y="f5"/>
                </a:lnTo>
                <a:lnTo>
                  <a:pt x="f3" y="f6"/>
                </a:lnTo>
                <a:lnTo>
                  <a:pt x="f4" y="f7"/>
                </a:lnTo>
                <a:lnTo>
                  <a:pt x="f6" y="f7"/>
                </a:lnTo>
                <a:lnTo>
                  <a:pt x="f6" y="f8"/>
                </a:lnTo>
                <a:lnTo>
                  <a:pt x="f6" y="f8"/>
                </a:lnTo>
                <a:lnTo>
                  <a:pt x="f6" y="f8"/>
                </a:lnTo>
                <a:lnTo>
                  <a:pt x="f6" y="f1"/>
                </a:lnTo>
                <a:lnTo>
                  <a:pt x="f9" y="f10"/>
                </a:lnTo>
                <a:lnTo>
                  <a:pt x="f9" y="f10"/>
                </a:lnTo>
                <a:lnTo>
                  <a:pt x="f9" y="f11"/>
                </a:lnTo>
                <a:lnTo>
                  <a:pt x="f7" y="f11"/>
                </a:lnTo>
                <a:lnTo>
                  <a:pt x="f12" y="f13"/>
                </a:lnTo>
                <a:lnTo>
                  <a:pt x="f8" y="f13"/>
                </a:lnTo>
                <a:lnTo>
                  <a:pt x="f8" y="f13"/>
                </a:lnTo>
                <a:lnTo>
                  <a:pt x="f8" y="f13"/>
                </a:lnTo>
                <a:lnTo>
                  <a:pt x="f8" y="f14"/>
                </a:lnTo>
                <a:lnTo>
                  <a:pt x="f8" y="f14"/>
                </a:lnTo>
                <a:lnTo>
                  <a:pt x="f12" y="f14"/>
                </a:lnTo>
                <a:lnTo>
                  <a:pt x="f12" y="f14"/>
                </a:lnTo>
                <a:lnTo>
                  <a:pt x="f12" y="f15"/>
                </a:lnTo>
                <a:lnTo>
                  <a:pt x="f12" y="f15"/>
                </a:lnTo>
                <a:lnTo>
                  <a:pt x="f12" y="f15"/>
                </a:lnTo>
                <a:lnTo>
                  <a:pt x="f12" y="f15"/>
                </a:lnTo>
                <a:lnTo>
                  <a:pt x="f12" y="f15"/>
                </a:lnTo>
                <a:lnTo>
                  <a:pt x="f12" y="f16"/>
                </a:lnTo>
                <a:lnTo>
                  <a:pt x="f12" y="f16"/>
                </a:lnTo>
                <a:lnTo>
                  <a:pt x="f8" y="f15"/>
                </a:lnTo>
                <a:lnTo>
                  <a:pt x="f8" y="f15"/>
                </a:lnTo>
                <a:lnTo>
                  <a:pt x="f8" y="f15"/>
                </a:lnTo>
                <a:lnTo>
                  <a:pt x="f1" y="f15"/>
                </a:lnTo>
                <a:lnTo>
                  <a:pt x="f1" y="f15"/>
                </a:lnTo>
                <a:lnTo>
                  <a:pt x="f1" y="f16"/>
                </a:lnTo>
                <a:lnTo>
                  <a:pt x="f1" y="f16"/>
                </a:lnTo>
                <a:lnTo>
                  <a:pt x="f1" y="f17"/>
                </a:lnTo>
                <a:lnTo>
                  <a:pt x="f1" y="f17"/>
                </a:lnTo>
                <a:lnTo>
                  <a:pt x="f5" y="f2"/>
                </a:lnTo>
                <a:lnTo>
                  <a:pt x="f5" y="f2"/>
                </a:lnTo>
                <a:lnTo>
                  <a:pt x="f0" y="f3"/>
                </a:lnTo>
                <a:lnTo>
                  <a:pt x="f0" y="f4"/>
                </a:lnTo>
                <a:lnTo>
                  <a:pt x="f0" y="f0"/>
                </a:lnTo>
                <a:lnTo>
                  <a:pt x="f3" y="f0"/>
                </a:lnTo>
                <a:lnTo>
                  <a:pt x="f4" y="f18"/>
                </a:lnTo>
                <a:lnTo>
                  <a:pt x="f4" y="f18"/>
                </a:lnTo>
                <a:lnTo>
                  <a:pt x="f3" y="f18"/>
                </a:lnTo>
                <a:lnTo>
                  <a:pt x="f3" y="f3"/>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5" name="Freeform 74"/>
          <p:cNvSpPr/>
          <p:nvPr/>
        </p:nvSpPr>
        <p:spPr>
          <a:xfrm>
            <a:off x="7091400" y="2998801"/>
            <a:ext cx="1244520" cy="438119"/>
          </a:xfrm>
          <a:custGeom>
            <a:avLst/>
            <a:gdLst>
              <a:gd name="f0" fmla="val 0"/>
              <a:gd name="f1" fmla="val 680"/>
              <a:gd name="f2" fmla="val 240"/>
              <a:gd name="f3" fmla="val 664"/>
              <a:gd name="f4" fmla="val 672"/>
              <a:gd name="f5" fmla="val 8"/>
              <a:gd name="f6" fmla="val 16"/>
              <a:gd name="f7" fmla="val 24"/>
              <a:gd name="f8" fmla="val 32"/>
              <a:gd name="f9" fmla="val 656"/>
              <a:gd name="f10" fmla="val 48"/>
              <a:gd name="f11" fmla="val 56"/>
              <a:gd name="f12" fmla="val 648"/>
              <a:gd name="f13" fmla="val 640"/>
              <a:gd name="f14" fmla="val 616"/>
              <a:gd name="f15" fmla="val 80"/>
              <a:gd name="f16" fmla="val 608"/>
              <a:gd name="f17" fmla="val 72"/>
              <a:gd name="f18" fmla="val 600"/>
              <a:gd name="f19" fmla="val 584"/>
              <a:gd name="f20" fmla="val 96"/>
              <a:gd name="f21" fmla="val 104"/>
              <a:gd name="f22" fmla="val 568"/>
              <a:gd name="f23" fmla="val 552"/>
              <a:gd name="f24" fmla="val 120"/>
              <a:gd name="f25" fmla="val 544"/>
              <a:gd name="f26" fmla="val 128"/>
              <a:gd name="f27" fmla="val 520"/>
              <a:gd name="f28" fmla="val 512"/>
              <a:gd name="f29" fmla="val 144"/>
              <a:gd name="f30" fmla="val 504"/>
              <a:gd name="f31" fmla="val 168"/>
              <a:gd name="f32" fmla="val 488"/>
              <a:gd name="f33" fmla="val 200"/>
              <a:gd name="f34" fmla="val 384"/>
              <a:gd name="f35" fmla="val 208"/>
              <a:gd name="f36" fmla="val 176"/>
              <a:gd name="f37" fmla="val 224"/>
              <a:gd name="f38" fmla="val 232"/>
              <a:gd name="f39" fmla="val 216"/>
              <a:gd name="f40" fmla="val 184"/>
              <a:gd name="f41" fmla="val 160"/>
              <a:gd name="f42" fmla="val 152"/>
              <a:gd name="f43" fmla="val 40"/>
              <a:gd name="f44" fmla="val 136"/>
              <a:gd name="f45" fmla="val 112"/>
              <a:gd name="f46" fmla="val 192"/>
            </a:gdLst>
            <a:ahLst/>
            <a:cxnLst>
              <a:cxn ang="3cd4">
                <a:pos x="hc" y="t"/>
              </a:cxn>
              <a:cxn ang="0">
                <a:pos x="r" y="vc"/>
              </a:cxn>
              <a:cxn ang="cd4">
                <a:pos x="hc" y="b"/>
              </a:cxn>
              <a:cxn ang="cd2">
                <a:pos x="l" y="vc"/>
              </a:cxn>
            </a:cxnLst>
            <a:rect l="l" t="t" r="r" b="b"/>
            <a:pathLst>
              <a:path w="680" h="240">
                <a:moveTo>
                  <a:pt x="f3" y="f0"/>
                </a:moveTo>
                <a:lnTo>
                  <a:pt x="f3" y="f0"/>
                </a:lnTo>
                <a:lnTo>
                  <a:pt x="f4" y="f0"/>
                </a:lnTo>
                <a:lnTo>
                  <a:pt x="f4" y="f0"/>
                </a:lnTo>
                <a:lnTo>
                  <a:pt x="f4" y="f5"/>
                </a:lnTo>
                <a:lnTo>
                  <a:pt x="f4" y="f6"/>
                </a:lnTo>
                <a:lnTo>
                  <a:pt x="f1" y="f7"/>
                </a:lnTo>
                <a:lnTo>
                  <a:pt x="f4" y="f8"/>
                </a:lnTo>
                <a:lnTo>
                  <a:pt x="f4" y="f8"/>
                </a:lnTo>
                <a:lnTo>
                  <a:pt x="f3" y="f8"/>
                </a:lnTo>
                <a:lnTo>
                  <a:pt x="f9" y="f10"/>
                </a:lnTo>
                <a:lnTo>
                  <a:pt x="f9" y="f11"/>
                </a:lnTo>
                <a:lnTo>
                  <a:pt x="f9" y="f11"/>
                </a:lnTo>
                <a:lnTo>
                  <a:pt x="f12" y="f11"/>
                </a:lnTo>
                <a:lnTo>
                  <a:pt x="f13" y="f11"/>
                </a:lnTo>
                <a:lnTo>
                  <a:pt x="f14" y="f15"/>
                </a:lnTo>
                <a:lnTo>
                  <a:pt x="f14" y="f15"/>
                </a:lnTo>
                <a:lnTo>
                  <a:pt x="f16" y="f17"/>
                </a:lnTo>
                <a:lnTo>
                  <a:pt x="f18" y="f17"/>
                </a:lnTo>
                <a:lnTo>
                  <a:pt x="f19" y="f20"/>
                </a:lnTo>
                <a:lnTo>
                  <a:pt x="f19" y="f21"/>
                </a:lnTo>
                <a:lnTo>
                  <a:pt x="f19" y="f21"/>
                </a:lnTo>
                <a:lnTo>
                  <a:pt x="f22" y="f21"/>
                </a:lnTo>
                <a:lnTo>
                  <a:pt x="f23" y="f24"/>
                </a:lnTo>
                <a:lnTo>
                  <a:pt x="f25" y="f26"/>
                </a:lnTo>
                <a:lnTo>
                  <a:pt x="f25" y="f26"/>
                </a:lnTo>
                <a:lnTo>
                  <a:pt x="f27" y="f26"/>
                </a:lnTo>
                <a:lnTo>
                  <a:pt x="f28" y="f29"/>
                </a:lnTo>
                <a:lnTo>
                  <a:pt x="f30" y="f31"/>
                </a:lnTo>
                <a:lnTo>
                  <a:pt x="f32" y="f31"/>
                </a:lnTo>
                <a:lnTo>
                  <a:pt x="f32" y="f31"/>
                </a:lnTo>
                <a:lnTo>
                  <a:pt x="f32" y="f33"/>
                </a:lnTo>
                <a:lnTo>
                  <a:pt x="f32" y="f33"/>
                </a:lnTo>
                <a:lnTo>
                  <a:pt x="f34" y="f35"/>
                </a:lnTo>
                <a:lnTo>
                  <a:pt x="f36" y="f37"/>
                </a:lnTo>
                <a:lnTo>
                  <a:pt x="f5" y="f2"/>
                </a:lnTo>
                <a:lnTo>
                  <a:pt x="f5" y="f2"/>
                </a:lnTo>
                <a:lnTo>
                  <a:pt x="f0" y="f2"/>
                </a:lnTo>
                <a:lnTo>
                  <a:pt x="f0" y="f2"/>
                </a:lnTo>
                <a:lnTo>
                  <a:pt x="f0" y="f2"/>
                </a:lnTo>
                <a:lnTo>
                  <a:pt x="f5" y="f38"/>
                </a:lnTo>
                <a:lnTo>
                  <a:pt x="f6" y="f38"/>
                </a:lnTo>
                <a:lnTo>
                  <a:pt x="f6" y="f37"/>
                </a:lnTo>
                <a:lnTo>
                  <a:pt x="f6" y="f39"/>
                </a:lnTo>
                <a:lnTo>
                  <a:pt x="f6" y="f35"/>
                </a:lnTo>
                <a:lnTo>
                  <a:pt x="f6" y="f35"/>
                </a:lnTo>
                <a:lnTo>
                  <a:pt x="f6" y="f33"/>
                </a:lnTo>
                <a:lnTo>
                  <a:pt x="f7" y="f40"/>
                </a:lnTo>
                <a:lnTo>
                  <a:pt x="f8" y="f36"/>
                </a:lnTo>
                <a:lnTo>
                  <a:pt x="f8" y="f31"/>
                </a:lnTo>
                <a:lnTo>
                  <a:pt x="f7" y="f31"/>
                </a:lnTo>
                <a:lnTo>
                  <a:pt x="f7" y="f31"/>
                </a:lnTo>
                <a:lnTo>
                  <a:pt x="f8" y="f31"/>
                </a:lnTo>
                <a:lnTo>
                  <a:pt x="f8" y="f41"/>
                </a:lnTo>
                <a:lnTo>
                  <a:pt x="f10" y="f42"/>
                </a:lnTo>
                <a:lnTo>
                  <a:pt x="f10" y="f29"/>
                </a:lnTo>
                <a:lnTo>
                  <a:pt x="f43" y="f44"/>
                </a:lnTo>
                <a:lnTo>
                  <a:pt x="f43" y="f44"/>
                </a:lnTo>
                <a:lnTo>
                  <a:pt x="f10" y="f24"/>
                </a:lnTo>
                <a:lnTo>
                  <a:pt x="f11" y="f24"/>
                </a:lnTo>
                <a:lnTo>
                  <a:pt x="f11" y="f24"/>
                </a:lnTo>
                <a:lnTo>
                  <a:pt x="f10" y="f24"/>
                </a:lnTo>
                <a:lnTo>
                  <a:pt x="f10" y="f45"/>
                </a:lnTo>
                <a:lnTo>
                  <a:pt x="f43" y="f45"/>
                </a:lnTo>
                <a:lnTo>
                  <a:pt x="f43" y="f45"/>
                </a:lnTo>
                <a:lnTo>
                  <a:pt x="f10" y="f45"/>
                </a:lnTo>
                <a:lnTo>
                  <a:pt x="f10" y="f21"/>
                </a:lnTo>
                <a:lnTo>
                  <a:pt x="f10" y="f21"/>
                </a:lnTo>
                <a:lnTo>
                  <a:pt x="f11" y="f15"/>
                </a:lnTo>
                <a:lnTo>
                  <a:pt x="f11" y="f15"/>
                </a:lnTo>
                <a:lnTo>
                  <a:pt x="f36" y="f17"/>
                </a:lnTo>
                <a:lnTo>
                  <a:pt x="f36" y="f17"/>
                </a:lnTo>
                <a:lnTo>
                  <a:pt x="f31" y="f11"/>
                </a:lnTo>
                <a:lnTo>
                  <a:pt x="f31" y="f11"/>
                </a:lnTo>
                <a:lnTo>
                  <a:pt x="f36" y="f11"/>
                </a:lnTo>
                <a:lnTo>
                  <a:pt x="f46" y="f11"/>
                </a:lnTo>
                <a:lnTo>
                  <a:pt x="f33" y="f11"/>
                </a:lnTo>
                <a:lnTo>
                  <a:pt x="f30" y="f8"/>
                </a:lnTo>
                <a:lnTo>
                  <a:pt x="f9" y="f5"/>
                </a:lnTo>
                <a:lnTo>
                  <a:pt x="f3" y="f0"/>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6" name="Freeform 75"/>
          <p:cNvSpPr/>
          <p:nvPr/>
        </p:nvSpPr>
        <p:spPr>
          <a:xfrm>
            <a:off x="6915000" y="3408481"/>
            <a:ext cx="527040" cy="907919"/>
          </a:xfrm>
          <a:custGeom>
            <a:avLst/>
            <a:gdLst>
              <a:gd name="f0" fmla="val 360"/>
              <a:gd name="f1" fmla="val 0"/>
              <a:gd name="f2" fmla="val 288"/>
              <a:gd name="f3" fmla="val 496"/>
              <a:gd name="f4" fmla="val 208"/>
              <a:gd name="f5" fmla="val 488"/>
              <a:gd name="f6" fmla="val 480"/>
              <a:gd name="f7" fmla="val 216"/>
              <a:gd name="f8" fmla="val 240"/>
              <a:gd name="f9" fmla="val 248"/>
              <a:gd name="f10" fmla="val 472"/>
              <a:gd name="f11" fmla="val 256"/>
              <a:gd name="f12" fmla="val 264"/>
              <a:gd name="f13" fmla="val 272"/>
              <a:gd name="f14" fmla="val 280"/>
              <a:gd name="f15" fmla="val 320"/>
              <a:gd name="f16" fmla="val 104"/>
              <a:gd name="f17" fmla="val 16"/>
              <a:gd name="f18" fmla="val 24"/>
              <a:gd name="f19" fmla="val 96"/>
              <a:gd name="f20" fmla="val 32"/>
              <a:gd name="f21" fmla="val 88"/>
              <a:gd name="f22" fmla="val 40"/>
              <a:gd name="f23" fmla="val 80"/>
              <a:gd name="f24" fmla="val 48"/>
              <a:gd name="f25" fmla="val 72"/>
              <a:gd name="f26" fmla="val 56"/>
              <a:gd name="f27" fmla="val 112"/>
              <a:gd name="f28" fmla="val 120"/>
              <a:gd name="f29" fmla="val 128"/>
              <a:gd name="f30" fmla="val 136"/>
              <a:gd name="f31" fmla="val 144"/>
              <a:gd name="f32" fmla="val 152"/>
              <a:gd name="f33" fmla="val 160"/>
              <a:gd name="f34" fmla="val 168"/>
              <a:gd name="f35" fmla="val 176"/>
              <a:gd name="f36" fmla="val 184"/>
              <a:gd name="f37" fmla="val 200"/>
              <a:gd name="f38" fmla="val 224"/>
              <a:gd name="f39" fmla="val 232"/>
              <a:gd name="f40" fmla="val 296"/>
              <a:gd name="f41" fmla="val 304"/>
              <a:gd name="f42" fmla="val 312"/>
              <a:gd name="f43" fmla="val 328"/>
              <a:gd name="f44" fmla="val 344"/>
              <a:gd name="f45" fmla="val 336"/>
              <a:gd name="f46" fmla="val 368"/>
              <a:gd name="f47" fmla="val 376"/>
              <a:gd name="f48" fmla="val 384"/>
              <a:gd name="f49" fmla="val 8"/>
              <a:gd name="f50" fmla="val 392"/>
              <a:gd name="f51" fmla="val 400"/>
              <a:gd name="f52" fmla="val 408"/>
              <a:gd name="f53" fmla="val 416"/>
              <a:gd name="f54" fmla="val 424"/>
              <a:gd name="f55" fmla="val 432"/>
              <a:gd name="f56" fmla="val 440"/>
              <a:gd name="f57" fmla="val 448"/>
              <a:gd name="f58" fmla="val 464"/>
            </a:gdLst>
            <a:ahLst/>
            <a:cxnLst>
              <a:cxn ang="3cd4">
                <a:pos x="hc" y="t"/>
              </a:cxn>
              <a:cxn ang="0">
                <a:pos x="r" y="vc"/>
              </a:cxn>
              <a:cxn ang="cd4">
                <a:pos x="hc" y="b"/>
              </a:cxn>
              <a:cxn ang="cd2">
                <a:pos x="l" y="vc"/>
              </a:cxn>
            </a:cxnLst>
            <a:rect l="l" t="t" r="r" b="b"/>
            <a:pathLst>
              <a:path w="288" h="496">
                <a:moveTo>
                  <a:pt x="f4" y="f5"/>
                </a:moveTo>
                <a:lnTo>
                  <a:pt x="f4" y="f5"/>
                </a:lnTo>
                <a:lnTo>
                  <a:pt x="f4" y="f6"/>
                </a:lnTo>
                <a:lnTo>
                  <a:pt x="f4" y="f6"/>
                </a:lnTo>
                <a:lnTo>
                  <a:pt x="f7" y="f5"/>
                </a:lnTo>
                <a:lnTo>
                  <a:pt x="f7" y="f5"/>
                </a:lnTo>
                <a:lnTo>
                  <a:pt x="f8" y="f6"/>
                </a:lnTo>
                <a:lnTo>
                  <a:pt x="f8" y="f6"/>
                </a:lnTo>
                <a:lnTo>
                  <a:pt x="f9" y="f6"/>
                </a:lnTo>
                <a:lnTo>
                  <a:pt x="f9" y="f10"/>
                </a:lnTo>
                <a:lnTo>
                  <a:pt x="f8" y="f10"/>
                </a:lnTo>
                <a:lnTo>
                  <a:pt x="f8" y="f10"/>
                </a:lnTo>
                <a:lnTo>
                  <a:pt x="f9" y="f10"/>
                </a:lnTo>
                <a:lnTo>
                  <a:pt x="f11" y="f10"/>
                </a:lnTo>
                <a:lnTo>
                  <a:pt x="f11" y="f6"/>
                </a:lnTo>
                <a:lnTo>
                  <a:pt x="f11" y="f6"/>
                </a:lnTo>
                <a:lnTo>
                  <a:pt x="f12" y="f6"/>
                </a:lnTo>
                <a:lnTo>
                  <a:pt x="f12" y="f6"/>
                </a:lnTo>
                <a:lnTo>
                  <a:pt x="f13" y="f10"/>
                </a:lnTo>
                <a:lnTo>
                  <a:pt x="f13" y="f10"/>
                </a:lnTo>
                <a:lnTo>
                  <a:pt x="f13" y="f10"/>
                </a:lnTo>
                <a:lnTo>
                  <a:pt x="f14" y="f6"/>
                </a:lnTo>
                <a:lnTo>
                  <a:pt x="f2" y="f6"/>
                </a:lnTo>
                <a:lnTo>
                  <a:pt x="f2" y="f10"/>
                </a:lnTo>
                <a:lnTo>
                  <a:pt x="f13" y="f15"/>
                </a:lnTo>
                <a:lnTo>
                  <a:pt x="f13" y="f15"/>
                </a:lnTo>
                <a:lnTo>
                  <a:pt x="f13" y="f1"/>
                </a:lnTo>
                <a:lnTo>
                  <a:pt x="f13" y="f1"/>
                </a:lnTo>
                <a:lnTo>
                  <a:pt x="f16" y="f17"/>
                </a:lnTo>
                <a:lnTo>
                  <a:pt x="f16" y="f17"/>
                </a:lnTo>
                <a:lnTo>
                  <a:pt x="f16" y="f18"/>
                </a:lnTo>
                <a:lnTo>
                  <a:pt x="f19" y="f20"/>
                </a:lnTo>
                <a:lnTo>
                  <a:pt x="f21" y="f22"/>
                </a:lnTo>
                <a:lnTo>
                  <a:pt x="f21" y="f22"/>
                </a:lnTo>
                <a:lnTo>
                  <a:pt x="f23" y="f24"/>
                </a:lnTo>
                <a:lnTo>
                  <a:pt x="f23" y="f24"/>
                </a:lnTo>
                <a:lnTo>
                  <a:pt x="f23" y="f25"/>
                </a:lnTo>
                <a:lnTo>
                  <a:pt x="f23" y="f25"/>
                </a:lnTo>
                <a:lnTo>
                  <a:pt x="f25" y="f23"/>
                </a:lnTo>
                <a:lnTo>
                  <a:pt x="f25" y="f23"/>
                </a:lnTo>
                <a:lnTo>
                  <a:pt x="f25" y="f23"/>
                </a:lnTo>
                <a:lnTo>
                  <a:pt x="f25" y="f23"/>
                </a:lnTo>
                <a:lnTo>
                  <a:pt x="f26" y="f19"/>
                </a:lnTo>
                <a:lnTo>
                  <a:pt x="f26" y="f19"/>
                </a:lnTo>
                <a:lnTo>
                  <a:pt x="f26" y="f16"/>
                </a:lnTo>
                <a:lnTo>
                  <a:pt x="f26" y="f16"/>
                </a:lnTo>
                <a:lnTo>
                  <a:pt x="f24" y="f27"/>
                </a:lnTo>
                <a:lnTo>
                  <a:pt x="f24" y="f27"/>
                </a:lnTo>
                <a:lnTo>
                  <a:pt x="f24" y="f27"/>
                </a:lnTo>
                <a:lnTo>
                  <a:pt x="f24" y="f28"/>
                </a:lnTo>
                <a:lnTo>
                  <a:pt x="f22" y="f28"/>
                </a:lnTo>
                <a:lnTo>
                  <a:pt x="f22" y="f29"/>
                </a:lnTo>
                <a:lnTo>
                  <a:pt x="f22" y="f30"/>
                </a:lnTo>
                <a:lnTo>
                  <a:pt x="f22" y="f30"/>
                </a:lnTo>
                <a:lnTo>
                  <a:pt x="f22" y="f31"/>
                </a:lnTo>
                <a:lnTo>
                  <a:pt x="f20" y="f31"/>
                </a:lnTo>
                <a:lnTo>
                  <a:pt x="f20" y="f31"/>
                </a:lnTo>
                <a:lnTo>
                  <a:pt x="f22" y="f32"/>
                </a:lnTo>
                <a:lnTo>
                  <a:pt x="f22" y="f32"/>
                </a:lnTo>
                <a:lnTo>
                  <a:pt x="f22" y="f32"/>
                </a:lnTo>
                <a:lnTo>
                  <a:pt x="f20" y="f32"/>
                </a:lnTo>
                <a:lnTo>
                  <a:pt x="f20" y="f33"/>
                </a:lnTo>
                <a:lnTo>
                  <a:pt x="f20" y="f33"/>
                </a:lnTo>
                <a:lnTo>
                  <a:pt x="f20" y="f33"/>
                </a:lnTo>
                <a:lnTo>
                  <a:pt x="f18" y="f34"/>
                </a:lnTo>
                <a:lnTo>
                  <a:pt x="f18" y="f34"/>
                </a:lnTo>
                <a:lnTo>
                  <a:pt x="f20" y="f35"/>
                </a:lnTo>
                <a:lnTo>
                  <a:pt x="f20" y="f36"/>
                </a:lnTo>
                <a:lnTo>
                  <a:pt x="f22" y="f37"/>
                </a:lnTo>
                <a:lnTo>
                  <a:pt x="f22" y="f37"/>
                </a:lnTo>
                <a:lnTo>
                  <a:pt x="f22" y="f4"/>
                </a:lnTo>
                <a:lnTo>
                  <a:pt x="f22" y="f4"/>
                </a:lnTo>
                <a:lnTo>
                  <a:pt x="f22" y="f4"/>
                </a:lnTo>
                <a:lnTo>
                  <a:pt x="f20" y="f38"/>
                </a:lnTo>
                <a:lnTo>
                  <a:pt x="f20" y="f38"/>
                </a:lnTo>
                <a:lnTo>
                  <a:pt x="f20" y="f38"/>
                </a:lnTo>
                <a:lnTo>
                  <a:pt x="f20" y="f39"/>
                </a:lnTo>
                <a:lnTo>
                  <a:pt x="f20" y="f39"/>
                </a:lnTo>
                <a:lnTo>
                  <a:pt x="f20" y="f39"/>
                </a:lnTo>
                <a:lnTo>
                  <a:pt x="f22" y="f39"/>
                </a:lnTo>
                <a:lnTo>
                  <a:pt x="f22" y="f39"/>
                </a:lnTo>
                <a:lnTo>
                  <a:pt x="f22" y="f8"/>
                </a:lnTo>
                <a:lnTo>
                  <a:pt x="f22" y="f9"/>
                </a:lnTo>
                <a:lnTo>
                  <a:pt x="f22" y="f9"/>
                </a:lnTo>
                <a:lnTo>
                  <a:pt x="f24" y="f9"/>
                </a:lnTo>
                <a:lnTo>
                  <a:pt x="f24" y="f9"/>
                </a:lnTo>
                <a:lnTo>
                  <a:pt x="f22" y="f11"/>
                </a:lnTo>
                <a:lnTo>
                  <a:pt x="f22" y="f11"/>
                </a:lnTo>
                <a:lnTo>
                  <a:pt x="f22" y="f12"/>
                </a:lnTo>
                <a:lnTo>
                  <a:pt x="f22" y="f12"/>
                </a:lnTo>
                <a:lnTo>
                  <a:pt x="f24" y="f12"/>
                </a:lnTo>
                <a:lnTo>
                  <a:pt x="f24" y="f12"/>
                </a:lnTo>
                <a:lnTo>
                  <a:pt x="f24" y="f13"/>
                </a:lnTo>
                <a:lnTo>
                  <a:pt x="f24" y="f13"/>
                </a:lnTo>
                <a:lnTo>
                  <a:pt x="f24" y="f13"/>
                </a:lnTo>
                <a:lnTo>
                  <a:pt x="f24" y="f14"/>
                </a:lnTo>
                <a:lnTo>
                  <a:pt x="f24" y="f14"/>
                </a:lnTo>
                <a:lnTo>
                  <a:pt x="f24" y="f14"/>
                </a:lnTo>
                <a:lnTo>
                  <a:pt x="f24" y="f14"/>
                </a:lnTo>
                <a:lnTo>
                  <a:pt x="f24" y="f2"/>
                </a:lnTo>
                <a:lnTo>
                  <a:pt x="f26" y="f2"/>
                </a:lnTo>
                <a:lnTo>
                  <a:pt x="f26" y="f2"/>
                </a:lnTo>
                <a:lnTo>
                  <a:pt x="f26" y="f40"/>
                </a:lnTo>
                <a:lnTo>
                  <a:pt x="f26" y="f41"/>
                </a:lnTo>
                <a:lnTo>
                  <a:pt x="f26" y="f41"/>
                </a:lnTo>
                <a:lnTo>
                  <a:pt x="f24" y="f41"/>
                </a:lnTo>
                <a:lnTo>
                  <a:pt x="f22" y="f41"/>
                </a:lnTo>
                <a:lnTo>
                  <a:pt x="f22" y="f42"/>
                </a:lnTo>
                <a:lnTo>
                  <a:pt x="f24" y="f42"/>
                </a:lnTo>
                <a:lnTo>
                  <a:pt x="f24" y="f42"/>
                </a:lnTo>
                <a:lnTo>
                  <a:pt x="f22" y="f15"/>
                </a:lnTo>
                <a:lnTo>
                  <a:pt x="f22" y="f43"/>
                </a:lnTo>
                <a:lnTo>
                  <a:pt x="f22" y="f44"/>
                </a:lnTo>
                <a:lnTo>
                  <a:pt x="f22" y="f44"/>
                </a:lnTo>
                <a:lnTo>
                  <a:pt x="f20" y="f45"/>
                </a:lnTo>
                <a:lnTo>
                  <a:pt x="f20" y="f45"/>
                </a:lnTo>
                <a:lnTo>
                  <a:pt x="f18" y="f0"/>
                </a:lnTo>
                <a:lnTo>
                  <a:pt x="f18" y="f0"/>
                </a:lnTo>
                <a:lnTo>
                  <a:pt x="f17" y="f46"/>
                </a:lnTo>
                <a:lnTo>
                  <a:pt x="f17" y="f46"/>
                </a:lnTo>
                <a:lnTo>
                  <a:pt x="f18" y="f46"/>
                </a:lnTo>
                <a:lnTo>
                  <a:pt x="f18" y="f46"/>
                </a:lnTo>
                <a:lnTo>
                  <a:pt x="f18" y="f46"/>
                </a:lnTo>
                <a:lnTo>
                  <a:pt x="f17" y="f47"/>
                </a:lnTo>
                <a:lnTo>
                  <a:pt x="f17" y="f47"/>
                </a:lnTo>
                <a:lnTo>
                  <a:pt x="f17" y="f48"/>
                </a:lnTo>
                <a:lnTo>
                  <a:pt x="f17" y="f48"/>
                </a:lnTo>
                <a:lnTo>
                  <a:pt x="f49" y="f50"/>
                </a:lnTo>
                <a:lnTo>
                  <a:pt x="f17" y="f50"/>
                </a:lnTo>
                <a:lnTo>
                  <a:pt x="f17" y="f50"/>
                </a:lnTo>
                <a:lnTo>
                  <a:pt x="f17" y="f50"/>
                </a:lnTo>
                <a:lnTo>
                  <a:pt x="f17" y="f51"/>
                </a:lnTo>
                <a:lnTo>
                  <a:pt x="f1" y="f52"/>
                </a:lnTo>
                <a:lnTo>
                  <a:pt x="f1" y="f53"/>
                </a:lnTo>
                <a:lnTo>
                  <a:pt x="f49" y="f53"/>
                </a:lnTo>
                <a:lnTo>
                  <a:pt x="f49" y="f53"/>
                </a:lnTo>
                <a:lnTo>
                  <a:pt x="f49" y="f53"/>
                </a:lnTo>
                <a:lnTo>
                  <a:pt x="f49" y="f54"/>
                </a:lnTo>
                <a:lnTo>
                  <a:pt x="f49" y="f55"/>
                </a:lnTo>
                <a:lnTo>
                  <a:pt x="f34" y="f53"/>
                </a:lnTo>
                <a:lnTo>
                  <a:pt x="f34" y="f53"/>
                </a:lnTo>
                <a:lnTo>
                  <a:pt x="f34" y="f56"/>
                </a:lnTo>
                <a:lnTo>
                  <a:pt x="f34" y="f56"/>
                </a:lnTo>
                <a:lnTo>
                  <a:pt x="f33" y="f57"/>
                </a:lnTo>
                <a:lnTo>
                  <a:pt x="f33" y="f58"/>
                </a:lnTo>
                <a:lnTo>
                  <a:pt x="f34" y="f58"/>
                </a:lnTo>
                <a:lnTo>
                  <a:pt x="f36" y="f5"/>
                </a:lnTo>
                <a:lnTo>
                  <a:pt x="f36" y="f3"/>
                </a:lnTo>
                <a:lnTo>
                  <a:pt x="f36" y="f3"/>
                </a:lnTo>
                <a:lnTo>
                  <a:pt x="f37" y="f3"/>
                </a:lnTo>
                <a:lnTo>
                  <a:pt x="f37" y="f3"/>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7" name="Freeform 76"/>
          <p:cNvSpPr/>
          <p:nvPr/>
        </p:nvSpPr>
        <p:spPr>
          <a:xfrm>
            <a:off x="7413600" y="3379681"/>
            <a:ext cx="555480" cy="922319"/>
          </a:xfrm>
          <a:custGeom>
            <a:avLst/>
            <a:gdLst>
              <a:gd name="f0" fmla="val 360"/>
              <a:gd name="f1" fmla="val 0"/>
              <a:gd name="f2" fmla="val 304"/>
              <a:gd name="f3" fmla="val 504"/>
              <a:gd name="f4" fmla="val 40"/>
              <a:gd name="f5" fmla="val 496"/>
              <a:gd name="f6" fmla="val 48"/>
              <a:gd name="f7" fmla="val 488"/>
              <a:gd name="f8" fmla="val 480"/>
              <a:gd name="f9" fmla="val 448"/>
              <a:gd name="f10" fmla="val 56"/>
              <a:gd name="f11" fmla="val 72"/>
              <a:gd name="f12" fmla="val 64"/>
              <a:gd name="f13" fmla="val 80"/>
              <a:gd name="f14" fmla="val 88"/>
              <a:gd name="f15" fmla="val 96"/>
              <a:gd name="f16" fmla="val 104"/>
              <a:gd name="f17" fmla="val 472"/>
              <a:gd name="f18" fmla="val 464"/>
              <a:gd name="f19" fmla="val 440"/>
              <a:gd name="f20" fmla="val 424"/>
              <a:gd name="f21" fmla="val 400"/>
              <a:gd name="f22" fmla="val 288"/>
              <a:gd name="f23" fmla="val 368"/>
              <a:gd name="f24" fmla="val 344"/>
              <a:gd name="f25" fmla="val 280"/>
              <a:gd name="f26" fmla="val 336"/>
              <a:gd name="f27" fmla="val 312"/>
              <a:gd name="f28" fmla="val 296"/>
              <a:gd name="f29" fmla="val 272"/>
              <a:gd name="f30" fmla="val 264"/>
              <a:gd name="f31" fmla="val 248"/>
              <a:gd name="f32" fmla="val 240"/>
              <a:gd name="f33" fmla="val 208"/>
              <a:gd name="f34" fmla="val 16"/>
              <a:gd name="f35" fmla="val 32"/>
            </a:gdLst>
            <a:ahLst/>
            <a:cxnLst>
              <a:cxn ang="3cd4">
                <a:pos x="hc" y="t"/>
              </a:cxn>
              <a:cxn ang="0">
                <a:pos x="r" y="vc"/>
              </a:cxn>
              <a:cxn ang="cd4">
                <a:pos x="hc" y="b"/>
              </a:cxn>
              <a:cxn ang="cd2">
                <a:pos x="l" y="vc"/>
              </a:cxn>
            </a:cxnLst>
            <a:rect l="l" t="t" r="r" b="b"/>
            <a:pathLst>
              <a:path w="304" h="504">
                <a:moveTo>
                  <a:pt x="f4" y="f5"/>
                </a:moveTo>
                <a:lnTo>
                  <a:pt x="f4" y="f5"/>
                </a:lnTo>
                <a:lnTo>
                  <a:pt x="f6" y="f7"/>
                </a:lnTo>
                <a:lnTo>
                  <a:pt x="f6" y="f7"/>
                </a:lnTo>
                <a:lnTo>
                  <a:pt x="f4" y="f8"/>
                </a:lnTo>
                <a:lnTo>
                  <a:pt x="f4" y="f8"/>
                </a:lnTo>
                <a:lnTo>
                  <a:pt x="f6" y="f9"/>
                </a:lnTo>
                <a:lnTo>
                  <a:pt x="f6" y="f9"/>
                </a:lnTo>
                <a:lnTo>
                  <a:pt x="f10" y="f9"/>
                </a:lnTo>
                <a:lnTo>
                  <a:pt x="f10" y="f9"/>
                </a:lnTo>
                <a:lnTo>
                  <a:pt x="f10" y="f8"/>
                </a:lnTo>
                <a:lnTo>
                  <a:pt x="f10" y="f8"/>
                </a:lnTo>
                <a:lnTo>
                  <a:pt x="f11" y="f5"/>
                </a:lnTo>
                <a:lnTo>
                  <a:pt x="f11" y="f5"/>
                </a:lnTo>
                <a:lnTo>
                  <a:pt x="f10" y="f3"/>
                </a:lnTo>
                <a:lnTo>
                  <a:pt x="f10" y="f3"/>
                </a:lnTo>
                <a:lnTo>
                  <a:pt x="f12" y="f3"/>
                </a:lnTo>
                <a:lnTo>
                  <a:pt x="f13" y="f5"/>
                </a:lnTo>
                <a:lnTo>
                  <a:pt x="f14" y="f5"/>
                </a:lnTo>
                <a:lnTo>
                  <a:pt x="f14" y="f5"/>
                </a:lnTo>
                <a:lnTo>
                  <a:pt x="f14" y="f7"/>
                </a:lnTo>
                <a:lnTo>
                  <a:pt x="f14" y="f7"/>
                </a:lnTo>
                <a:lnTo>
                  <a:pt x="f15" y="f8"/>
                </a:lnTo>
                <a:lnTo>
                  <a:pt x="f15" y="f8"/>
                </a:lnTo>
                <a:lnTo>
                  <a:pt x="f16" y="f17"/>
                </a:lnTo>
                <a:lnTo>
                  <a:pt x="f15" y="f18"/>
                </a:lnTo>
                <a:lnTo>
                  <a:pt x="f15" y="f18"/>
                </a:lnTo>
                <a:lnTo>
                  <a:pt x="f16" y="f18"/>
                </a:lnTo>
                <a:lnTo>
                  <a:pt x="f16" y="f9"/>
                </a:lnTo>
                <a:lnTo>
                  <a:pt x="f14" y="f19"/>
                </a:lnTo>
                <a:lnTo>
                  <a:pt x="f13" y="f19"/>
                </a:lnTo>
                <a:lnTo>
                  <a:pt x="f13" y="f19"/>
                </a:lnTo>
                <a:lnTo>
                  <a:pt x="f13" y="f20"/>
                </a:lnTo>
                <a:lnTo>
                  <a:pt x="f13" y="f20"/>
                </a:lnTo>
                <a:lnTo>
                  <a:pt x="f2" y="f21"/>
                </a:lnTo>
                <a:lnTo>
                  <a:pt x="f2" y="f21"/>
                </a:lnTo>
                <a:lnTo>
                  <a:pt x="f22" y="f23"/>
                </a:lnTo>
                <a:lnTo>
                  <a:pt x="f22" y="f23"/>
                </a:lnTo>
                <a:lnTo>
                  <a:pt x="f22" y="f0"/>
                </a:lnTo>
                <a:lnTo>
                  <a:pt x="f22" y="f24"/>
                </a:lnTo>
                <a:lnTo>
                  <a:pt x="f25" y="f26"/>
                </a:lnTo>
                <a:lnTo>
                  <a:pt x="f25" y="f27"/>
                </a:lnTo>
                <a:lnTo>
                  <a:pt x="f25" y="f2"/>
                </a:lnTo>
                <a:lnTo>
                  <a:pt x="f25" y="f25"/>
                </a:lnTo>
                <a:lnTo>
                  <a:pt x="f28" y="f29"/>
                </a:lnTo>
                <a:lnTo>
                  <a:pt x="f22" y="f30"/>
                </a:lnTo>
                <a:lnTo>
                  <a:pt x="f22" y="f31"/>
                </a:lnTo>
                <a:lnTo>
                  <a:pt x="f25" y="f32"/>
                </a:lnTo>
                <a:lnTo>
                  <a:pt x="f25" y="f32"/>
                </a:lnTo>
                <a:lnTo>
                  <a:pt x="f30" y="f33"/>
                </a:lnTo>
                <a:lnTo>
                  <a:pt x="f33" y="f1"/>
                </a:lnTo>
                <a:lnTo>
                  <a:pt x="f33" y="f1"/>
                </a:lnTo>
                <a:lnTo>
                  <a:pt x="f1" y="f34"/>
                </a:lnTo>
                <a:lnTo>
                  <a:pt x="f1" y="f34"/>
                </a:lnTo>
                <a:lnTo>
                  <a:pt x="f1" y="f26"/>
                </a:lnTo>
                <a:lnTo>
                  <a:pt x="f1" y="f26"/>
                </a:lnTo>
                <a:lnTo>
                  <a:pt x="f34" y="f7"/>
                </a:lnTo>
                <a:lnTo>
                  <a:pt x="f34" y="f7"/>
                </a:lnTo>
                <a:lnTo>
                  <a:pt x="f35" y="f7"/>
                </a:lnTo>
                <a:lnTo>
                  <a:pt x="f35" y="f7"/>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8" name="Freeform 77"/>
          <p:cNvSpPr/>
          <p:nvPr/>
        </p:nvSpPr>
        <p:spPr>
          <a:xfrm>
            <a:off x="8131080" y="3262320"/>
            <a:ext cx="746280" cy="555480"/>
          </a:xfrm>
          <a:custGeom>
            <a:avLst/>
            <a:gdLst>
              <a:gd name="f0" fmla="val 360"/>
              <a:gd name="f1" fmla="val 0"/>
              <a:gd name="f2" fmla="val 408"/>
              <a:gd name="f3" fmla="val 304"/>
              <a:gd name="f4" fmla="val 224"/>
              <a:gd name="f5" fmla="val 296"/>
              <a:gd name="f6" fmla="val 280"/>
              <a:gd name="f7" fmla="val 200"/>
              <a:gd name="f8" fmla="val 256"/>
              <a:gd name="f9" fmla="val 192"/>
              <a:gd name="f10" fmla="val 248"/>
              <a:gd name="f11" fmla="val 168"/>
              <a:gd name="f12" fmla="val 216"/>
              <a:gd name="f13" fmla="val 160"/>
              <a:gd name="f14" fmla="val 208"/>
              <a:gd name="f15" fmla="val 152"/>
              <a:gd name="f16" fmla="val 136"/>
              <a:gd name="f17" fmla="val 176"/>
              <a:gd name="f18" fmla="val 128"/>
              <a:gd name="f19" fmla="val 120"/>
              <a:gd name="f20" fmla="val 112"/>
              <a:gd name="f21" fmla="val 104"/>
              <a:gd name="f22" fmla="val 144"/>
              <a:gd name="f23" fmla="val 96"/>
              <a:gd name="f24" fmla="val 80"/>
              <a:gd name="f25" fmla="val 72"/>
              <a:gd name="f26" fmla="val 64"/>
              <a:gd name="f27" fmla="val 56"/>
              <a:gd name="f28" fmla="val 48"/>
              <a:gd name="f29" fmla="val 88"/>
              <a:gd name="f30" fmla="val 40"/>
              <a:gd name="f31" fmla="val 32"/>
              <a:gd name="f32" fmla="val 24"/>
              <a:gd name="f33" fmla="val 16"/>
              <a:gd name="f34" fmla="val 8"/>
              <a:gd name="f35" fmla="val 400"/>
              <a:gd name="f36" fmla="val 368"/>
              <a:gd name="f37" fmla="val 352"/>
              <a:gd name="f38" fmla="val 184"/>
              <a:gd name="f39" fmla="val 336"/>
              <a:gd name="f40" fmla="val 328"/>
              <a:gd name="f41" fmla="val 320"/>
              <a:gd name="f42" fmla="val 312"/>
              <a:gd name="f43" fmla="val 240"/>
              <a:gd name="f44" fmla="val 232"/>
              <a:gd name="f45" fmla="val 288"/>
              <a:gd name="f46" fmla="val 264"/>
              <a:gd name="f47" fmla="val 272"/>
            </a:gdLst>
            <a:ahLst/>
            <a:cxnLst>
              <a:cxn ang="3cd4">
                <a:pos x="hc" y="t"/>
              </a:cxn>
              <a:cxn ang="0">
                <a:pos x="r" y="vc"/>
              </a:cxn>
              <a:cxn ang="cd4">
                <a:pos x="hc" y="b"/>
              </a:cxn>
              <a:cxn ang="cd2">
                <a:pos x="l" y="vc"/>
              </a:cxn>
            </a:cxnLst>
            <a:rect l="l" t="t" r="r" b="b"/>
            <a:pathLst>
              <a:path w="408" h="304">
                <a:moveTo>
                  <a:pt x="f4" y="f5"/>
                </a:moveTo>
                <a:lnTo>
                  <a:pt x="f4" y="f6"/>
                </a:lnTo>
                <a:lnTo>
                  <a:pt x="f7" y="f8"/>
                </a:lnTo>
                <a:lnTo>
                  <a:pt x="f9" y="f10"/>
                </a:lnTo>
                <a:lnTo>
                  <a:pt x="f9" y="f10"/>
                </a:lnTo>
                <a:lnTo>
                  <a:pt x="f9" y="f4"/>
                </a:lnTo>
                <a:lnTo>
                  <a:pt x="f11" y="f12"/>
                </a:lnTo>
                <a:lnTo>
                  <a:pt x="f13" y="f14"/>
                </a:lnTo>
                <a:lnTo>
                  <a:pt x="f13" y="f14"/>
                </a:lnTo>
                <a:lnTo>
                  <a:pt x="f15" y="f7"/>
                </a:lnTo>
                <a:lnTo>
                  <a:pt x="f16" y="f9"/>
                </a:lnTo>
                <a:lnTo>
                  <a:pt x="f16" y="f17"/>
                </a:lnTo>
                <a:lnTo>
                  <a:pt x="f18" y="f11"/>
                </a:lnTo>
                <a:lnTo>
                  <a:pt x="f19" y="f11"/>
                </a:lnTo>
                <a:lnTo>
                  <a:pt x="f19" y="f11"/>
                </a:lnTo>
                <a:lnTo>
                  <a:pt x="f20" y="f13"/>
                </a:lnTo>
                <a:lnTo>
                  <a:pt x="f21" y="f22"/>
                </a:lnTo>
                <a:lnTo>
                  <a:pt x="f23" y="f22"/>
                </a:lnTo>
                <a:lnTo>
                  <a:pt x="f23" y="f22"/>
                </a:lnTo>
                <a:lnTo>
                  <a:pt x="f24" y="f22"/>
                </a:lnTo>
                <a:lnTo>
                  <a:pt x="f25" y="f18"/>
                </a:lnTo>
                <a:lnTo>
                  <a:pt x="f26" y="f19"/>
                </a:lnTo>
                <a:lnTo>
                  <a:pt x="f27" y="f23"/>
                </a:lnTo>
                <a:lnTo>
                  <a:pt x="f28" y="f29"/>
                </a:lnTo>
                <a:lnTo>
                  <a:pt x="f28" y="f29"/>
                </a:lnTo>
                <a:lnTo>
                  <a:pt x="f30" y="f29"/>
                </a:lnTo>
                <a:lnTo>
                  <a:pt x="f31" y="f29"/>
                </a:lnTo>
                <a:lnTo>
                  <a:pt x="f32" y="f24"/>
                </a:lnTo>
                <a:lnTo>
                  <a:pt x="f33" y="f24"/>
                </a:lnTo>
                <a:lnTo>
                  <a:pt x="f33" y="f24"/>
                </a:lnTo>
                <a:lnTo>
                  <a:pt x="f1" y="f24"/>
                </a:lnTo>
                <a:lnTo>
                  <a:pt x="f1" y="f27"/>
                </a:lnTo>
                <a:lnTo>
                  <a:pt x="f33" y="f30"/>
                </a:lnTo>
                <a:lnTo>
                  <a:pt x="f33" y="f30"/>
                </a:lnTo>
                <a:lnTo>
                  <a:pt x="f32" y="f30"/>
                </a:lnTo>
                <a:lnTo>
                  <a:pt x="f31" y="f31"/>
                </a:lnTo>
                <a:lnTo>
                  <a:pt x="f25" y="f34"/>
                </a:lnTo>
                <a:lnTo>
                  <a:pt x="f23" y="f34"/>
                </a:lnTo>
                <a:lnTo>
                  <a:pt x="f17" y="f1"/>
                </a:lnTo>
                <a:lnTo>
                  <a:pt x="f17" y="f1"/>
                </a:lnTo>
                <a:lnTo>
                  <a:pt x="f9" y="f1"/>
                </a:lnTo>
                <a:lnTo>
                  <a:pt x="f7" y="f34"/>
                </a:lnTo>
                <a:lnTo>
                  <a:pt x="f14" y="f33"/>
                </a:lnTo>
                <a:lnTo>
                  <a:pt x="f14" y="f32"/>
                </a:lnTo>
                <a:lnTo>
                  <a:pt x="f14" y="f32"/>
                </a:lnTo>
                <a:lnTo>
                  <a:pt x="f5" y="f33"/>
                </a:lnTo>
                <a:lnTo>
                  <a:pt x="f5" y="f33"/>
                </a:lnTo>
                <a:lnTo>
                  <a:pt x="f2" y="f29"/>
                </a:lnTo>
                <a:lnTo>
                  <a:pt x="f2" y="f29"/>
                </a:lnTo>
                <a:lnTo>
                  <a:pt x="f35" y="f23"/>
                </a:lnTo>
                <a:lnTo>
                  <a:pt x="f36" y="f19"/>
                </a:lnTo>
                <a:lnTo>
                  <a:pt x="f0" y="f15"/>
                </a:lnTo>
                <a:lnTo>
                  <a:pt x="f0" y="f15"/>
                </a:lnTo>
                <a:lnTo>
                  <a:pt x="f0" y="f15"/>
                </a:lnTo>
                <a:lnTo>
                  <a:pt x="f0" y="f15"/>
                </a:lnTo>
                <a:lnTo>
                  <a:pt x="f37" y="f15"/>
                </a:lnTo>
                <a:lnTo>
                  <a:pt x="f37" y="f13"/>
                </a:lnTo>
                <a:lnTo>
                  <a:pt x="f36" y="f11"/>
                </a:lnTo>
                <a:lnTo>
                  <a:pt x="f36" y="f17"/>
                </a:lnTo>
                <a:lnTo>
                  <a:pt x="f37" y="f38"/>
                </a:lnTo>
                <a:lnTo>
                  <a:pt x="f39" y="f38"/>
                </a:lnTo>
                <a:lnTo>
                  <a:pt x="f40" y="f14"/>
                </a:lnTo>
                <a:lnTo>
                  <a:pt x="f40" y="f14"/>
                </a:lnTo>
                <a:lnTo>
                  <a:pt x="f41" y="f12"/>
                </a:lnTo>
                <a:lnTo>
                  <a:pt x="f41" y="f12"/>
                </a:lnTo>
                <a:lnTo>
                  <a:pt x="f42" y="f12"/>
                </a:lnTo>
                <a:lnTo>
                  <a:pt x="f42" y="f12"/>
                </a:lnTo>
                <a:lnTo>
                  <a:pt x="f42" y="f4"/>
                </a:lnTo>
                <a:lnTo>
                  <a:pt x="f42" y="f4"/>
                </a:lnTo>
                <a:lnTo>
                  <a:pt x="f41" y="f4"/>
                </a:lnTo>
                <a:lnTo>
                  <a:pt x="f41" y="f4"/>
                </a:lnTo>
                <a:lnTo>
                  <a:pt x="f5" y="f43"/>
                </a:lnTo>
                <a:lnTo>
                  <a:pt x="f5" y="f43"/>
                </a:lnTo>
                <a:lnTo>
                  <a:pt x="f5" y="f44"/>
                </a:lnTo>
                <a:lnTo>
                  <a:pt x="f5" y="f44"/>
                </a:lnTo>
                <a:lnTo>
                  <a:pt x="f45" y="f43"/>
                </a:lnTo>
                <a:lnTo>
                  <a:pt x="f45" y="f43"/>
                </a:lnTo>
                <a:lnTo>
                  <a:pt x="f5" y="f10"/>
                </a:lnTo>
                <a:lnTo>
                  <a:pt x="f5" y="f10"/>
                </a:lnTo>
                <a:lnTo>
                  <a:pt x="f45" y="f8"/>
                </a:lnTo>
                <a:lnTo>
                  <a:pt x="f45" y="f8"/>
                </a:lnTo>
                <a:lnTo>
                  <a:pt x="f6" y="f8"/>
                </a:lnTo>
                <a:lnTo>
                  <a:pt x="f46" y="f8"/>
                </a:lnTo>
                <a:lnTo>
                  <a:pt x="f8" y="f8"/>
                </a:lnTo>
                <a:lnTo>
                  <a:pt x="f10" y="f8"/>
                </a:lnTo>
                <a:lnTo>
                  <a:pt x="f10" y="f8"/>
                </a:lnTo>
                <a:lnTo>
                  <a:pt x="f43" y="f47"/>
                </a:lnTo>
                <a:lnTo>
                  <a:pt x="f43" y="f47"/>
                </a:lnTo>
                <a:lnTo>
                  <a:pt x="f10" y="f6"/>
                </a:lnTo>
                <a:lnTo>
                  <a:pt x="f10" y="f6"/>
                </a:lnTo>
                <a:lnTo>
                  <a:pt x="f43" y="f3"/>
                </a:lnTo>
                <a:lnTo>
                  <a:pt x="f43" y="f3"/>
                </a:lnTo>
                <a:lnTo>
                  <a:pt x="f44" y="f3"/>
                </a:lnTo>
                <a:lnTo>
                  <a:pt x="f4" y="f3"/>
                </a:lnTo>
                <a:lnTo>
                  <a:pt x="f4" y="f5"/>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79" name="Freeform 78"/>
          <p:cNvSpPr/>
          <p:nvPr/>
        </p:nvSpPr>
        <p:spPr>
          <a:xfrm>
            <a:off x="7985279" y="2867040"/>
            <a:ext cx="1244520" cy="555480"/>
          </a:xfrm>
          <a:custGeom>
            <a:avLst/>
            <a:gdLst>
              <a:gd name="f0" fmla="val 0"/>
              <a:gd name="f1" fmla="val 680"/>
              <a:gd name="f2" fmla="val 304"/>
              <a:gd name="f3" fmla="val 496"/>
              <a:gd name="f4" fmla="val 296"/>
              <a:gd name="f5" fmla="val 512"/>
              <a:gd name="f6" fmla="val 288"/>
              <a:gd name="f7" fmla="val 528"/>
              <a:gd name="f8" fmla="val 272"/>
              <a:gd name="f9" fmla="val 536"/>
              <a:gd name="f10" fmla="val 264"/>
              <a:gd name="f11" fmla="val 560"/>
              <a:gd name="f12" fmla="val 232"/>
              <a:gd name="f13" fmla="val 568"/>
              <a:gd name="f14" fmla="val 224"/>
              <a:gd name="f15" fmla="val 216"/>
              <a:gd name="f16" fmla="val 576"/>
              <a:gd name="f17" fmla="val 584"/>
              <a:gd name="f18" fmla="val 208"/>
              <a:gd name="f19" fmla="val 600"/>
              <a:gd name="f20" fmla="val 192"/>
              <a:gd name="f21" fmla="val 616"/>
              <a:gd name="f22" fmla="val 184"/>
              <a:gd name="f23" fmla="val 624"/>
              <a:gd name="f24" fmla="val 632"/>
              <a:gd name="f25" fmla="val 648"/>
              <a:gd name="f26" fmla="val 168"/>
              <a:gd name="f27" fmla="val 160"/>
              <a:gd name="f28" fmla="val 152"/>
              <a:gd name="f29" fmla="val 640"/>
              <a:gd name="f30" fmla="val 608"/>
              <a:gd name="f31" fmla="val 176"/>
              <a:gd name="f32" fmla="val 592"/>
              <a:gd name="f33" fmla="val 144"/>
              <a:gd name="f34" fmla="val 136"/>
              <a:gd name="f35" fmla="val 128"/>
              <a:gd name="f36" fmla="val 120"/>
              <a:gd name="f37" fmla="val 112"/>
              <a:gd name="f38" fmla="val 656"/>
              <a:gd name="f39" fmla="val 664"/>
              <a:gd name="f40" fmla="val 104"/>
              <a:gd name="f41" fmla="val 672"/>
              <a:gd name="f42" fmla="val 88"/>
              <a:gd name="f43" fmla="val 80"/>
              <a:gd name="f44" fmla="val 72"/>
              <a:gd name="f45" fmla="val 56"/>
              <a:gd name="f46" fmla="val 64"/>
              <a:gd name="f47" fmla="val 48"/>
              <a:gd name="f48" fmla="val 40"/>
              <a:gd name="f49" fmla="val 32"/>
              <a:gd name="f50" fmla="val 24"/>
              <a:gd name="f51" fmla="val 8"/>
              <a:gd name="f52" fmla="val 520"/>
              <a:gd name="f53" fmla="val 320"/>
              <a:gd name="f54" fmla="val 96"/>
              <a:gd name="f55" fmla="val 200"/>
              <a:gd name="f56" fmla="val 16"/>
              <a:gd name="f57" fmla="val 240"/>
              <a:gd name="f58" fmla="val 256"/>
              <a:gd name="f59" fmla="val 248"/>
              <a:gd name="f60" fmla="val 280"/>
              <a:gd name="f61" fmla="val 376"/>
              <a:gd name="f62" fmla="val 488"/>
            </a:gdLst>
            <a:ahLst/>
            <a:cxnLst>
              <a:cxn ang="3cd4">
                <a:pos x="hc" y="t"/>
              </a:cxn>
              <a:cxn ang="0">
                <a:pos x="r" y="vc"/>
              </a:cxn>
              <a:cxn ang="cd4">
                <a:pos x="hc" y="b"/>
              </a:cxn>
              <a:cxn ang="cd2">
                <a:pos x="l" y="vc"/>
              </a:cxn>
            </a:cxnLst>
            <a:rect l="l" t="t" r="r" b="b"/>
            <a:pathLst>
              <a:path w="680" h="304">
                <a:moveTo>
                  <a:pt x="f3" y="f4"/>
                </a:moveTo>
                <a:lnTo>
                  <a:pt x="f5" y="f6"/>
                </a:lnTo>
                <a:lnTo>
                  <a:pt x="f7" y="f6"/>
                </a:lnTo>
                <a:lnTo>
                  <a:pt x="f7" y="f4"/>
                </a:lnTo>
                <a:lnTo>
                  <a:pt x="f7" y="f4"/>
                </a:lnTo>
                <a:lnTo>
                  <a:pt x="f7" y="f8"/>
                </a:lnTo>
                <a:lnTo>
                  <a:pt x="f7" y="f8"/>
                </a:lnTo>
                <a:lnTo>
                  <a:pt x="f9" y="f8"/>
                </a:lnTo>
                <a:lnTo>
                  <a:pt x="f9" y="f8"/>
                </a:lnTo>
                <a:lnTo>
                  <a:pt x="f9" y="f6"/>
                </a:lnTo>
                <a:lnTo>
                  <a:pt x="f9" y="f6"/>
                </a:lnTo>
                <a:lnTo>
                  <a:pt x="f9" y="f10"/>
                </a:lnTo>
                <a:lnTo>
                  <a:pt x="f11" y="f12"/>
                </a:lnTo>
                <a:lnTo>
                  <a:pt x="f13" y="f14"/>
                </a:lnTo>
                <a:lnTo>
                  <a:pt x="f13" y="f14"/>
                </a:lnTo>
                <a:lnTo>
                  <a:pt x="f13" y="f15"/>
                </a:lnTo>
                <a:lnTo>
                  <a:pt x="f13" y="f15"/>
                </a:lnTo>
                <a:lnTo>
                  <a:pt x="f13" y="f15"/>
                </a:lnTo>
                <a:lnTo>
                  <a:pt x="f13" y="f15"/>
                </a:lnTo>
                <a:lnTo>
                  <a:pt x="f16" y="f15"/>
                </a:lnTo>
                <a:lnTo>
                  <a:pt x="f16" y="f15"/>
                </a:lnTo>
                <a:lnTo>
                  <a:pt x="f17" y="f18"/>
                </a:lnTo>
                <a:lnTo>
                  <a:pt x="f19" y="f20"/>
                </a:lnTo>
                <a:lnTo>
                  <a:pt x="f21" y="f20"/>
                </a:lnTo>
                <a:lnTo>
                  <a:pt x="f21" y="f20"/>
                </a:lnTo>
                <a:lnTo>
                  <a:pt x="f21" y="f22"/>
                </a:lnTo>
                <a:lnTo>
                  <a:pt x="f21" y="f22"/>
                </a:lnTo>
                <a:lnTo>
                  <a:pt x="f23" y="f22"/>
                </a:lnTo>
                <a:lnTo>
                  <a:pt x="f23" y="f22"/>
                </a:lnTo>
                <a:lnTo>
                  <a:pt x="f23" y="f22"/>
                </a:lnTo>
                <a:lnTo>
                  <a:pt x="f24" y="f22"/>
                </a:lnTo>
                <a:lnTo>
                  <a:pt x="f24" y="f22"/>
                </a:lnTo>
                <a:lnTo>
                  <a:pt x="f24" y="f22"/>
                </a:lnTo>
                <a:lnTo>
                  <a:pt x="f25" y="f26"/>
                </a:lnTo>
                <a:lnTo>
                  <a:pt x="f25" y="f27"/>
                </a:lnTo>
                <a:lnTo>
                  <a:pt x="f25" y="f28"/>
                </a:lnTo>
                <a:lnTo>
                  <a:pt x="f25" y="f28"/>
                </a:lnTo>
                <a:lnTo>
                  <a:pt x="f29" y="f27"/>
                </a:lnTo>
                <a:lnTo>
                  <a:pt x="f29" y="f27"/>
                </a:lnTo>
                <a:lnTo>
                  <a:pt x="f29" y="f27"/>
                </a:lnTo>
                <a:lnTo>
                  <a:pt x="f29" y="f27"/>
                </a:lnTo>
                <a:lnTo>
                  <a:pt x="f29" y="f28"/>
                </a:lnTo>
                <a:lnTo>
                  <a:pt x="f24" y="f28"/>
                </a:lnTo>
                <a:lnTo>
                  <a:pt x="f24" y="f28"/>
                </a:lnTo>
                <a:lnTo>
                  <a:pt x="f24" y="f27"/>
                </a:lnTo>
                <a:lnTo>
                  <a:pt x="f24" y="f27"/>
                </a:lnTo>
                <a:lnTo>
                  <a:pt x="f23" y="f27"/>
                </a:lnTo>
                <a:lnTo>
                  <a:pt x="f30" y="f31"/>
                </a:lnTo>
                <a:lnTo>
                  <a:pt x="f30" y="f31"/>
                </a:lnTo>
                <a:lnTo>
                  <a:pt x="f19" y="f26"/>
                </a:lnTo>
                <a:lnTo>
                  <a:pt x="f19" y="f26"/>
                </a:lnTo>
                <a:lnTo>
                  <a:pt x="f32" y="f27"/>
                </a:lnTo>
                <a:lnTo>
                  <a:pt x="f32" y="f27"/>
                </a:lnTo>
                <a:lnTo>
                  <a:pt x="f19" y="f27"/>
                </a:lnTo>
                <a:lnTo>
                  <a:pt x="f19" y="f26"/>
                </a:lnTo>
                <a:lnTo>
                  <a:pt x="f21" y="f26"/>
                </a:lnTo>
                <a:lnTo>
                  <a:pt x="f23" y="f28"/>
                </a:lnTo>
                <a:lnTo>
                  <a:pt x="f23" y="f28"/>
                </a:lnTo>
                <a:lnTo>
                  <a:pt x="f23" y="f28"/>
                </a:lnTo>
                <a:lnTo>
                  <a:pt x="f21" y="f33"/>
                </a:lnTo>
                <a:lnTo>
                  <a:pt x="f21" y="f33"/>
                </a:lnTo>
                <a:lnTo>
                  <a:pt x="f21" y="f33"/>
                </a:lnTo>
                <a:lnTo>
                  <a:pt x="f23" y="f33"/>
                </a:lnTo>
                <a:lnTo>
                  <a:pt x="f23" y="f33"/>
                </a:lnTo>
                <a:lnTo>
                  <a:pt x="f23" y="f34"/>
                </a:lnTo>
                <a:lnTo>
                  <a:pt x="f23" y="f34"/>
                </a:lnTo>
                <a:lnTo>
                  <a:pt x="f23" y="f35"/>
                </a:lnTo>
                <a:lnTo>
                  <a:pt x="f17" y="f36"/>
                </a:lnTo>
                <a:lnTo>
                  <a:pt x="f32" y="f36"/>
                </a:lnTo>
                <a:lnTo>
                  <a:pt x="f19" y="f36"/>
                </a:lnTo>
                <a:lnTo>
                  <a:pt x="f30" y="f36"/>
                </a:lnTo>
                <a:lnTo>
                  <a:pt x="f30" y="f36"/>
                </a:lnTo>
                <a:lnTo>
                  <a:pt x="f30" y="f36"/>
                </a:lnTo>
                <a:lnTo>
                  <a:pt x="f30" y="f37"/>
                </a:lnTo>
                <a:lnTo>
                  <a:pt x="f30" y="f37"/>
                </a:lnTo>
                <a:lnTo>
                  <a:pt x="f21" y="f37"/>
                </a:lnTo>
                <a:lnTo>
                  <a:pt x="f21" y="f37"/>
                </a:lnTo>
                <a:lnTo>
                  <a:pt x="f21" y="f37"/>
                </a:lnTo>
                <a:lnTo>
                  <a:pt x="f21" y="f37"/>
                </a:lnTo>
                <a:lnTo>
                  <a:pt x="f23" y="f36"/>
                </a:lnTo>
                <a:lnTo>
                  <a:pt x="f23" y="f37"/>
                </a:lnTo>
                <a:lnTo>
                  <a:pt x="f23" y="f37"/>
                </a:lnTo>
                <a:lnTo>
                  <a:pt x="f24" y="f37"/>
                </a:lnTo>
                <a:lnTo>
                  <a:pt x="f24" y="f37"/>
                </a:lnTo>
                <a:lnTo>
                  <a:pt x="f29" y="f36"/>
                </a:lnTo>
                <a:lnTo>
                  <a:pt x="f38" y="f36"/>
                </a:lnTo>
                <a:lnTo>
                  <a:pt x="f39" y="f40"/>
                </a:lnTo>
                <a:lnTo>
                  <a:pt x="f41" y="f42"/>
                </a:lnTo>
                <a:lnTo>
                  <a:pt x="f41" y="f42"/>
                </a:lnTo>
                <a:lnTo>
                  <a:pt x="f41" y="f42"/>
                </a:lnTo>
                <a:lnTo>
                  <a:pt x="f41" y="f42"/>
                </a:lnTo>
                <a:lnTo>
                  <a:pt x="f1" y="f43"/>
                </a:lnTo>
                <a:lnTo>
                  <a:pt x="f1" y="f44"/>
                </a:lnTo>
                <a:lnTo>
                  <a:pt x="f41" y="f45"/>
                </a:lnTo>
                <a:lnTo>
                  <a:pt x="f41" y="f45"/>
                </a:lnTo>
                <a:lnTo>
                  <a:pt x="f41" y="f45"/>
                </a:lnTo>
                <a:lnTo>
                  <a:pt x="f39" y="f45"/>
                </a:lnTo>
                <a:lnTo>
                  <a:pt x="f38" y="f46"/>
                </a:lnTo>
                <a:lnTo>
                  <a:pt x="f38" y="f46"/>
                </a:lnTo>
                <a:lnTo>
                  <a:pt x="f38" y="f44"/>
                </a:lnTo>
                <a:lnTo>
                  <a:pt x="f38" y="f43"/>
                </a:lnTo>
                <a:lnTo>
                  <a:pt x="f38" y="f42"/>
                </a:lnTo>
                <a:lnTo>
                  <a:pt x="f38" y="f42"/>
                </a:lnTo>
                <a:lnTo>
                  <a:pt x="f38" y="f44"/>
                </a:lnTo>
                <a:lnTo>
                  <a:pt x="f25" y="f46"/>
                </a:lnTo>
                <a:lnTo>
                  <a:pt x="f25" y="f45"/>
                </a:lnTo>
                <a:lnTo>
                  <a:pt x="f29" y="f45"/>
                </a:lnTo>
                <a:lnTo>
                  <a:pt x="f24" y="f45"/>
                </a:lnTo>
                <a:lnTo>
                  <a:pt x="f24" y="f46"/>
                </a:lnTo>
                <a:lnTo>
                  <a:pt x="f21" y="f46"/>
                </a:lnTo>
                <a:lnTo>
                  <a:pt x="f21" y="f46"/>
                </a:lnTo>
                <a:lnTo>
                  <a:pt x="f19" y="f44"/>
                </a:lnTo>
                <a:lnTo>
                  <a:pt x="f32" y="f43"/>
                </a:lnTo>
                <a:lnTo>
                  <a:pt x="f32" y="f43"/>
                </a:lnTo>
                <a:lnTo>
                  <a:pt x="f17" y="f43"/>
                </a:lnTo>
                <a:lnTo>
                  <a:pt x="f17" y="f44"/>
                </a:lnTo>
                <a:lnTo>
                  <a:pt x="f32" y="f44"/>
                </a:lnTo>
                <a:lnTo>
                  <a:pt x="f32" y="f46"/>
                </a:lnTo>
                <a:lnTo>
                  <a:pt x="f32" y="f46"/>
                </a:lnTo>
                <a:lnTo>
                  <a:pt x="f32" y="f47"/>
                </a:lnTo>
                <a:lnTo>
                  <a:pt x="f32" y="f47"/>
                </a:lnTo>
                <a:lnTo>
                  <a:pt x="f32" y="f47"/>
                </a:lnTo>
                <a:lnTo>
                  <a:pt x="f32" y="f47"/>
                </a:lnTo>
                <a:lnTo>
                  <a:pt x="f19" y="f45"/>
                </a:lnTo>
                <a:lnTo>
                  <a:pt x="f30" y="f46"/>
                </a:lnTo>
                <a:lnTo>
                  <a:pt x="f30" y="f46"/>
                </a:lnTo>
                <a:lnTo>
                  <a:pt x="f21" y="f45"/>
                </a:lnTo>
                <a:lnTo>
                  <a:pt x="f23" y="f47"/>
                </a:lnTo>
                <a:lnTo>
                  <a:pt x="f23" y="f47"/>
                </a:lnTo>
                <a:lnTo>
                  <a:pt x="f21" y="f47"/>
                </a:lnTo>
                <a:lnTo>
                  <a:pt x="f30" y="f48"/>
                </a:lnTo>
                <a:lnTo>
                  <a:pt x="f30" y="f48"/>
                </a:lnTo>
                <a:lnTo>
                  <a:pt x="f21" y="f48"/>
                </a:lnTo>
                <a:lnTo>
                  <a:pt x="f21" y="f48"/>
                </a:lnTo>
                <a:lnTo>
                  <a:pt x="f23" y="f48"/>
                </a:lnTo>
                <a:lnTo>
                  <a:pt x="f24" y="f47"/>
                </a:lnTo>
                <a:lnTo>
                  <a:pt x="f24" y="f47"/>
                </a:lnTo>
                <a:lnTo>
                  <a:pt x="f29" y="f48"/>
                </a:lnTo>
                <a:lnTo>
                  <a:pt x="f29" y="f48"/>
                </a:lnTo>
                <a:lnTo>
                  <a:pt x="f29" y="f49"/>
                </a:lnTo>
                <a:lnTo>
                  <a:pt x="f24" y="f49"/>
                </a:lnTo>
                <a:lnTo>
                  <a:pt x="f24" y="f50"/>
                </a:lnTo>
                <a:lnTo>
                  <a:pt x="f24" y="f50"/>
                </a:lnTo>
                <a:lnTo>
                  <a:pt x="f29" y="f49"/>
                </a:lnTo>
                <a:lnTo>
                  <a:pt x="f25" y="f49"/>
                </a:lnTo>
                <a:lnTo>
                  <a:pt x="f25" y="f49"/>
                </a:lnTo>
                <a:lnTo>
                  <a:pt x="f25" y="f49"/>
                </a:lnTo>
                <a:lnTo>
                  <a:pt x="f38" y="f49"/>
                </a:lnTo>
                <a:lnTo>
                  <a:pt x="f39" y="f48"/>
                </a:lnTo>
                <a:lnTo>
                  <a:pt x="f39" y="f48"/>
                </a:lnTo>
                <a:lnTo>
                  <a:pt x="f39" y="f48"/>
                </a:lnTo>
                <a:lnTo>
                  <a:pt x="f38" y="f49"/>
                </a:lnTo>
                <a:lnTo>
                  <a:pt x="f38" y="f50"/>
                </a:lnTo>
                <a:lnTo>
                  <a:pt x="f25" y="f51"/>
                </a:lnTo>
                <a:lnTo>
                  <a:pt x="f25" y="f51"/>
                </a:lnTo>
                <a:lnTo>
                  <a:pt x="f29" y="f51"/>
                </a:lnTo>
                <a:lnTo>
                  <a:pt x="f29" y="f51"/>
                </a:lnTo>
                <a:lnTo>
                  <a:pt x="f24" y="f0"/>
                </a:lnTo>
                <a:lnTo>
                  <a:pt x="f24" y="f0"/>
                </a:lnTo>
                <a:lnTo>
                  <a:pt x="f52" y="f50"/>
                </a:lnTo>
                <a:lnTo>
                  <a:pt x="f53" y="f46"/>
                </a:lnTo>
                <a:lnTo>
                  <a:pt x="f20" y="f44"/>
                </a:lnTo>
                <a:lnTo>
                  <a:pt x="f22" y="f44"/>
                </a:lnTo>
                <a:lnTo>
                  <a:pt x="f22" y="f44"/>
                </a:lnTo>
                <a:lnTo>
                  <a:pt x="f22" y="f43"/>
                </a:lnTo>
                <a:lnTo>
                  <a:pt x="f22" y="f42"/>
                </a:lnTo>
                <a:lnTo>
                  <a:pt x="f20" y="f54"/>
                </a:lnTo>
                <a:lnTo>
                  <a:pt x="f22" y="f40"/>
                </a:lnTo>
                <a:lnTo>
                  <a:pt x="f22" y="f40"/>
                </a:lnTo>
                <a:lnTo>
                  <a:pt x="f31" y="f40"/>
                </a:lnTo>
                <a:lnTo>
                  <a:pt x="f26" y="f36"/>
                </a:lnTo>
                <a:lnTo>
                  <a:pt x="f26" y="f35"/>
                </a:lnTo>
                <a:lnTo>
                  <a:pt x="f26" y="f35"/>
                </a:lnTo>
                <a:lnTo>
                  <a:pt x="f27" y="f35"/>
                </a:lnTo>
                <a:lnTo>
                  <a:pt x="f28" y="f35"/>
                </a:lnTo>
                <a:lnTo>
                  <a:pt x="f35" y="f28"/>
                </a:lnTo>
                <a:lnTo>
                  <a:pt x="f35" y="f28"/>
                </a:lnTo>
                <a:lnTo>
                  <a:pt x="f36" y="f33"/>
                </a:lnTo>
                <a:lnTo>
                  <a:pt x="f37" y="f33"/>
                </a:lnTo>
                <a:lnTo>
                  <a:pt x="f54" y="f26"/>
                </a:lnTo>
                <a:lnTo>
                  <a:pt x="f54" y="f31"/>
                </a:lnTo>
                <a:lnTo>
                  <a:pt x="f54" y="f31"/>
                </a:lnTo>
                <a:lnTo>
                  <a:pt x="f43" y="f31"/>
                </a:lnTo>
                <a:lnTo>
                  <a:pt x="f46" y="f20"/>
                </a:lnTo>
                <a:lnTo>
                  <a:pt x="f45" y="f55"/>
                </a:lnTo>
                <a:lnTo>
                  <a:pt x="f45" y="f55"/>
                </a:lnTo>
                <a:lnTo>
                  <a:pt x="f49" y="f55"/>
                </a:lnTo>
                <a:lnTo>
                  <a:pt x="f50" y="f15"/>
                </a:lnTo>
                <a:lnTo>
                  <a:pt x="f56" y="f57"/>
                </a:lnTo>
                <a:lnTo>
                  <a:pt x="f0" y="f57"/>
                </a:lnTo>
                <a:lnTo>
                  <a:pt x="f0" y="f57"/>
                </a:lnTo>
                <a:lnTo>
                  <a:pt x="f0" y="f8"/>
                </a:lnTo>
                <a:lnTo>
                  <a:pt x="f0" y="f8"/>
                </a:lnTo>
                <a:lnTo>
                  <a:pt x="f54" y="f58"/>
                </a:lnTo>
                <a:lnTo>
                  <a:pt x="f40" y="f58"/>
                </a:lnTo>
                <a:lnTo>
                  <a:pt x="f37" y="f59"/>
                </a:lnTo>
                <a:lnTo>
                  <a:pt x="f28" y="f14"/>
                </a:lnTo>
                <a:lnTo>
                  <a:pt x="f31" y="f14"/>
                </a:lnTo>
                <a:lnTo>
                  <a:pt x="f58" y="f15"/>
                </a:lnTo>
                <a:lnTo>
                  <a:pt x="f58" y="f15"/>
                </a:lnTo>
                <a:lnTo>
                  <a:pt x="f8" y="f15"/>
                </a:lnTo>
                <a:lnTo>
                  <a:pt x="f60" y="f14"/>
                </a:lnTo>
                <a:lnTo>
                  <a:pt x="f6" y="f12"/>
                </a:lnTo>
                <a:lnTo>
                  <a:pt x="f6" y="f57"/>
                </a:lnTo>
                <a:lnTo>
                  <a:pt x="f6" y="f57"/>
                </a:lnTo>
                <a:lnTo>
                  <a:pt x="f61" y="f12"/>
                </a:lnTo>
                <a:lnTo>
                  <a:pt x="f61" y="f12"/>
                </a:lnTo>
                <a:lnTo>
                  <a:pt x="f62" y="f2"/>
                </a:lnTo>
                <a:lnTo>
                  <a:pt x="f62" y="f2"/>
                </a:lnTo>
                <a:lnTo>
                  <a:pt x="f62" y="f2"/>
                </a:lnTo>
                <a:lnTo>
                  <a:pt x="f3" y="f4"/>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0" name="Freeform 79"/>
          <p:cNvSpPr/>
          <p:nvPr/>
        </p:nvSpPr>
        <p:spPr>
          <a:xfrm>
            <a:off x="8013720" y="2398680"/>
            <a:ext cx="1157400" cy="658800"/>
          </a:xfrm>
          <a:custGeom>
            <a:avLst/>
            <a:gdLst>
              <a:gd name="f0" fmla="val 360"/>
              <a:gd name="f1" fmla="val 0"/>
              <a:gd name="f2" fmla="val 632"/>
              <a:gd name="f3" fmla="val 624"/>
              <a:gd name="f4" fmla="val 256"/>
              <a:gd name="f5" fmla="val 240"/>
              <a:gd name="f6" fmla="val 248"/>
              <a:gd name="f7" fmla="val 616"/>
              <a:gd name="f8" fmla="val 216"/>
              <a:gd name="f9" fmla="val 608"/>
              <a:gd name="f10" fmla="val 600"/>
              <a:gd name="f11" fmla="val 592"/>
              <a:gd name="f12" fmla="val 224"/>
              <a:gd name="f13" fmla="val 584"/>
              <a:gd name="f14" fmla="val 576"/>
              <a:gd name="f15" fmla="val 568"/>
              <a:gd name="f16" fmla="val 560"/>
              <a:gd name="f17" fmla="val 208"/>
              <a:gd name="f18" fmla="val 544"/>
              <a:gd name="f19" fmla="val 200"/>
              <a:gd name="f20" fmla="val 536"/>
              <a:gd name="f21" fmla="val 520"/>
              <a:gd name="f22" fmla="val 528"/>
              <a:gd name="f23" fmla="val 192"/>
              <a:gd name="f24" fmla="val 176"/>
              <a:gd name="f25" fmla="val 184"/>
              <a:gd name="f26" fmla="val 168"/>
              <a:gd name="f27" fmla="val 160"/>
              <a:gd name="f28" fmla="val 152"/>
              <a:gd name="f29" fmla="val 136"/>
              <a:gd name="f30" fmla="val 120"/>
              <a:gd name="f31" fmla="val 128"/>
              <a:gd name="f32" fmla="val 552"/>
              <a:gd name="f33" fmla="val 112"/>
              <a:gd name="f34" fmla="val 104"/>
              <a:gd name="f35" fmla="val 504"/>
              <a:gd name="f36" fmla="val 96"/>
              <a:gd name="f37" fmla="val 88"/>
              <a:gd name="f38" fmla="val 488"/>
              <a:gd name="f39" fmla="val 480"/>
              <a:gd name="f40" fmla="val 80"/>
              <a:gd name="f41" fmla="val 72"/>
              <a:gd name="f42" fmla="val 64"/>
              <a:gd name="f43" fmla="val 496"/>
              <a:gd name="f44" fmla="val 56"/>
              <a:gd name="f45" fmla="val 40"/>
              <a:gd name="f46" fmla="val 24"/>
              <a:gd name="f47" fmla="val 456"/>
              <a:gd name="f48" fmla="val 16"/>
              <a:gd name="f49" fmla="val 8"/>
              <a:gd name="f50" fmla="val 440"/>
              <a:gd name="f51" fmla="val 432"/>
              <a:gd name="f52" fmla="val 424"/>
              <a:gd name="f53" fmla="val 400"/>
              <a:gd name="f54" fmla="val 392"/>
              <a:gd name="f55" fmla="val 384"/>
              <a:gd name="f56" fmla="val 376"/>
              <a:gd name="f57" fmla="val 32"/>
              <a:gd name="f58" fmla="val 368"/>
              <a:gd name="f59" fmla="val 352"/>
              <a:gd name="f60" fmla="val 344"/>
              <a:gd name="f61" fmla="val 336"/>
              <a:gd name="f62" fmla="val 320"/>
              <a:gd name="f63" fmla="val 304"/>
              <a:gd name="f64" fmla="val 296"/>
              <a:gd name="f65" fmla="val 288"/>
              <a:gd name="f66" fmla="val 144"/>
              <a:gd name="f67" fmla="val 280"/>
              <a:gd name="f68" fmla="val 272"/>
              <a:gd name="f69" fmla="val 264"/>
              <a:gd name="f70" fmla="val 232"/>
              <a:gd name="f71" fmla="val 328"/>
              <a:gd name="f72" fmla="val 448"/>
            </a:gdLst>
            <a:ahLst/>
            <a:cxnLst>
              <a:cxn ang="3cd4">
                <a:pos x="hc" y="t"/>
              </a:cxn>
              <a:cxn ang="0">
                <a:pos x="r" y="vc"/>
              </a:cxn>
              <a:cxn ang="cd4">
                <a:pos x="hc" y="b"/>
              </a:cxn>
              <a:cxn ang="cd2">
                <a:pos x="l" y="vc"/>
              </a:cxn>
            </a:cxnLst>
            <a:rect l="l" t="t" r="r" b="b"/>
            <a:pathLst>
              <a:path w="632" h="360">
                <a:moveTo>
                  <a:pt x="f3" y="f4"/>
                </a:moveTo>
                <a:lnTo>
                  <a:pt x="f3" y="f4"/>
                </a:lnTo>
                <a:lnTo>
                  <a:pt x="f3" y="f5"/>
                </a:lnTo>
                <a:lnTo>
                  <a:pt x="f3" y="f5"/>
                </a:lnTo>
                <a:lnTo>
                  <a:pt x="f3" y="f5"/>
                </a:lnTo>
                <a:lnTo>
                  <a:pt x="f2" y="f4"/>
                </a:lnTo>
                <a:lnTo>
                  <a:pt x="f2" y="f4"/>
                </a:lnTo>
                <a:lnTo>
                  <a:pt x="f2" y="f6"/>
                </a:lnTo>
                <a:lnTo>
                  <a:pt x="f2" y="f6"/>
                </a:lnTo>
                <a:lnTo>
                  <a:pt x="f7" y="f8"/>
                </a:lnTo>
                <a:lnTo>
                  <a:pt x="f7" y="f8"/>
                </a:lnTo>
                <a:lnTo>
                  <a:pt x="f9" y="f8"/>
                </a:lnTo>
                <a:lnTo>
                  <a:pt x="f9" y="f8"/>
                </a:lnTo>
                <a:lnTo>
                  <a:pt x="f9" y="f8"/>
                </a:lnTo>
                <a:lnTo>
                  <a:pt x="f9" y="f8"/>
                </a:lnTo>
                <a:lnTo>
                  <a:pt x="f10" y="f8"/>
                </a:lnTo>
                <a:lnTo>
                  <a:pt x="f10" y="f8"/>
                </a:lnTo>
                <a:lnTo>
                  <a:pt x="f11" y="f8"/>
                </a:lnTo>
                <a:lnTo>
                  <a:pt x="f11" y="f12"/>
                </a:lnTo>
                <a:lnTo>
                  <a:pt x="f11" y="f12"/>
                </a:lnTo>
                <a:lnTo>
                  <a:pt x="f11" y="f12"/>
                </a:lnTo>
                <a:lnTo>
                  <a:pt x="f11" y="f12"/>
                </a:lnTo>
                <a:lnTo>
                  <a:pt x="f13" y="f12"/>
                </a:lnTo>
                <a:lnTo>
                  <a:pt x="f14" y="f12"/>
                </a:lnTo>
                <a:lnTo>
                  <a:pt x="f14" y="f12"/>
                </a:lnTo>
                <a:lnTo>
                  <a:pt x="f14" y="f8"/>
                </a:lnTo>
                <a:lnTo>
                  <a:pt x="f15" y="f8"/>
                </a:lnTo>
                <a:lnTo>
                  <a:pt x="f15" y="f8"/>
                </a:lnTo>
                <a:lnTo>
                  <a:pt x="f16" y="f17"/>
                </a:lnTo>
                <a:lnTo>
                  <a:pt x="f16" y="f17"/>
                </a:lnTo>
                <a:lnTo>
                  <a:pt x="f18" y="f19"/>
                </a:lnTo>
                <a:lnTo>
                  <a:pt x="f20" y="f19"/>
                </a:lnTo>
                <a:lnTo>
                  <a:pt x="f21" y="f19"/>
                </a:lnTo>
                <a:lnTo>
                  <a:pt x="f21" y="f19"/>
                </a:lnTo>
                <a:lnTo>
                  <a:pt x="f22" y="f23"/>
                </a:lnTo>
                <a:lnTo>
                  <a:pt x="f16" y="f19"/>
                </a:lnTo>
                <a:lnTo>
                  <a:pt x="f16" y="f19"/>
                </a:lnTo>
                <a:lnTo>
                  <a:pt x="f13" y="f8"/>
                </a:lnTo>
                <a:lnTo>
                  <a:pt x="f13" y="f8"/>
                </a:lnTo>
                <a:lnTo>
                  <a:pt x="f11" y="f17"/>
                </a:lnTo>
                <a:lnTo>
                  <a:pt x="f11" y="f17"/>
                </a:lnTo>
                <a:lnTo>
                  <a:pt x="f14" y="f23"/>
                </a:lnTo>
                <a:lnTo>
                  <a:pt x="f16" y="f23"/>
                </a:lnTo>
                <a:lnTo>
                  <a:pt x="f16" y="f23"/>
                </a:lnTo>
                <a:lnTo>
                  <a:pt x="f18" y="f24"/>
                </a:lnTo>
                <a:lnTo>
                  <a:pt x="f18" y="f24"/>
                </a:lnTo>
                <a:lnTo>
                  <a:pt x="f18" y="f24"/>
                </a:lnTo>
                <a:lnTo>
                  <a:pt x="f16" y="f25"/>
                </a:lnTo>
                <a:lnTo>
                  <a:pt x="f15" y="f23"/>
                </a:lnTo>
                <a:lnTo>
                  <a:pt x="f15" y="f23"/>
                </a:lnTo>
                <a:lnTo>
                  <a:pt x="f14" y="f25"/>
                </a:lnTo>
                <a:lnTo>
                  <a:pt x="f14" y="f25"/>
                </a:lnTo>
                <a:lnTo>
                  <a:pt x="f15" y="f25"/>
                </a:lnTo>
                <a:lnTo>
                  <a:pt x="f15" y="f25"/>
                </a:lnTo>
                <a:lnTo>
                  <a:pt x="f15" y="f24"/>
                </a:lnTo>
                <a:lnTo>
                  <a:pt x="f15" y="f24"/>
                </a:lnTo>
                <a:lnTo>
                  <a:pt x="f13" y="f24"/>
                </a:lnTo>
                <a:lnTo>
                  <a:pt x="f13" y="f24"/>
                </a:lnTo>
                <a:lnTo>
                  <a:pt x="f13" y="f26"/>
                </a:lnTo>
                <a:lnTo>
                  <a:pt x="f13" y="f26"/>
                </a:lnTo>
                <a:lnTo>
                  <a:pt x="f14" y="f27"/>
                </a:lnTo>
                <a:lnTo>
                  <a:pt x="f14" y="f28"/>
                </a:lnTo>
                <a:lnTo>
                  <a:pt x="f14" y="f28"/>
                </a:lnTo>
                <a:lnTo>
                  <a:pt x="f16" y="f28"/>
                </a:lnTo>
                <a:lnTo>
                  <a:pt x="f16" y="f28"/>
                </a:lnTo>
                <a:lnTo>
                  <a:pt x="f20" y="f29"/>
                </a:lnTo>
                <a:lnTo>
                  <a:pt x="f20" y="f29"/>
                </a:lnTo>
                <a:lnTo>
                  <a:pt x="f21" y="f30"/>
                </a:lnTo>
                <a:lnTo>
                  <a:pt x="f21" y="f30"/>
                </a:lnTo>
                <a:lnTo>
                  <a:pt x="f18" y="f29"/>
                </a:lnTo>
                <a:lnTo>
                  <a:pt x="f16" y="f28"/>
                </a:lnTo>
                <a:lnTo>
                  <a:pt x="f16" y="f28"/>
                </a:lnTo>
                <a:lnTo>
                  <a:pt x="f15" y="f28"/>
                </a:lnTo>
                <a:lnTo>
                  <a:pt x="f15" y="f28"/>
                </a:lnTo>
                <a:lnTo>
                  <a:pt x="f14" y="f29"/>
                </a:lnTo>
                <a:lnTo>
                  <a:pt x="f14" y="f29"/>
                </a:lnTo>
                <a:lnTo>
                  <a:pt x="f14" y="f31"/>
                </a:lnTo>
                <a:lnTo>
                  <a:pt x="f14" y="f30"/>
                </a:lnTo>
                <a:lnTo>
                  <a:pt x="f14" y="f30"/>
                </a:lnTo>
                <a:lnTo>
                  <a:pt x="f15" y="f30"/>
                </a:lnTo>
                <a:lnTo>
                  <a:pt x="f32" y="f33"/>
                </a:lnTo>
                <a:lnTo>
                  <a:pt x="f20" y="f34"/>
                </a:lnTo>
                <a:lnTo>
                  <a:pt x="f20" y="f34"/>
                </a:lnTo>
                <a:lnTo>
                  <a:pt x="f21" y="f34"/>
                </a:lnTo>
                <a:lnTo>
                  <a:pt x="f35" y="f36"/>
                </a:lnTo>
                <a:lnTo>
                  <a:pt x="f35" y="f37"/>
                </a:lnTo>
                <a:lnTo>
                  <a:pt x="f35" y="f37"/>
                </a:lnTo>
                <a:lnTo>
                  <a:pt x="f38" y="f36"/>
                </a:lnTo>
                <a:lnTo>
                  <a:pt x="f39" y="f36"/>
                </a:lnTo>
                <a:lnTo>
                  <a:pt x="f39" y="f40"/>
                </a:lnTo>
                <a:lnTo>
                  <a:pt x="f39" y="f41"/>
                </a:lnTo>
                <a:lnTo>
                  <a:pt x="f38" y="f42"/>
                </a:lnTo>
                <a:lnTo>
                  <a:pt x="f43" y="f44"/>
                </a:lnTo>
                <a:lnTo>
                  <a:pt x="f43" y="f45"/>
                </a:lnTo>
                <a:lnTo>
                  <a:pt x="f39" y="f46"/>
                </a:lnTo>
                <a:lnTo>
                  <a:pt x="f47" y="f46"/>
                </a:lnTo>
                <a:lnTo>
                  <a:pt x="f47" y="f48"/>
                </a:lnTo>
                <a:lnTo>
                  <a:pt x="f47" y="f49"/>
                </a:lnTo>
                <a:lnTo>
                  <a:pt x="f47" y="f1"/>
                </a:lnTo>
                <a:lnTo>
                  <a:pt x="f50" y="f1"/>
                </a:lnTo>
                <a:lnTo>
                  <a:pt x="f51" y="f49"/>
                </a:lnTo>
                <a:lnTo>
                  <a:pt x="f51" y="f49"/>
                </a:lnTo>
                <a:lnTo>
                  <a:pt x="f51" y="f49"/>
                </a:lnTo>
                <a:lnTo>
                  <a:pt x="f51" y="f48"/>
                </a:lnTo>
                <a:lnTo>
                  <a:pt x="f51" y="f48"/>
                </a:lnTo>
                <a:lnTo>
                  <a:pt x="f52" y="f48"/>
                </a:lnTo>
                <a:lnTo>
                  <a:pt x="f53" y="f49"/>
                </a:lnTo>
                <a:lnTo>
                  <a:pt x="f54" y="f49"/>
                </a:lnTo>
                <a:lnTo>
                  <a:pt x="f55" y="f1"/>
                </a:lnTo>
                <a:lnTo>
                  <a:pt x="f55" y="f1"/>
                </a:lnTo>
                <a:lnTo>
                  <a:pt x="f55" y="f46"/>
                </a:lnTo>
                <a:lnTo>
                  <a:pt x="f55" y="f46"/>
                </a:lnTo>
                <a:lnTo>
                  <a:pt x="f56" y="f57"/>
                </a:lnTo>
                <a:lnTo>
                  <a:pt x="f56" y="f45"/>
                </a:lnTo>
                <a:lnTo>
                  <a:pt x="f58" y="f44"/>
                </a:lnTo>
                <a:lnTo>
                  <a:pt x="f58" y="f44"/>
                </a:lnTo>
                <a:lnTo>
                  <a:pt x="f0" y="f44"/>
                </a:lnTo>
                <a:lnTo>
                  <a:pt x="f0" y="f42"/>
                </a:lnTo>
                <a:lnTo>
                  <a:pt x="f0" y="f41"/>
                </a:lnTo>
                <a:lnTo>
                  <a:pt x="f59" y="f41"/>
                </a:lnTo>
                <a:lnTo>
                  <a:pt x="f60" y="f41"/>
                </a:lnTo>
                <a:lnTo>
                  <a:pt x="f61" y="f41"/>
                </a:lnTo>
                <a:lnTo>
                  <a:pt x="f61" y="f37"/>
                </a:lnTo>
                <a:lnTo>
                  <a:pt x="f61" y="f36"/>
                </a:lnTo>
                <a:lnTo>
                  <a:pt x="f61" y="f34"/>
                </a:lnTo>
                <a:lnTo>
                  <a:pt x="f61" y="f33"/>
                </a:lnTo>
                <a:lnTo>
                  <a:pt x="f62" y="f33"/>
                </a:lnTo>
                <a:lnTo>
                  <a:pt x="f63" y="f34"/>
                </a:lnTo>
                <a:lnTo>
                  <a:pt x="f64" y="f34"/>
                </a:lnTo>
                <a:lnTo>
                  <a:pt x="f64" y="f33"/>
                </a:lnTo>
                <a:lnTo>
                  <a:pt x="f64" y="f30"/>
                </a:lnTo>
                <a:lnTo>
                  <a:pt x="f64" y="f31"/>
                </a:lnTo>
                <a:lnTo>
                  <a:pt x="f64" y="f31"/>
                </a:lnTo>
                <a:lnTo>
                  <a:pt x="f64" y="f29"/>
                </a:lnTo>
                <a:lnTo>
                  <a:pt x="f65" y="f66"/>
                </a:lnTo>
                <a:lnTo>
                  <a:pt x="f65" y="f66"/>
                </a:lnTo>
                <a:lnTo>
                  <a:pt x="f65" y="f28"/>
                </a:lnTo>
                <a:lnTo>
                  <a:pt x="f65" y="f26"/>
                </a:lnTo>
                <a:lnTo>
                  <a:pt x="f65" y="f26"/>
                </a:lnTo>
                <a:lnTo>
                  <a:pt x="f67" y="f24"/>
                </a:lnTo>
                <a:lnTo>
                  <a:pt x="f68" y="f23"/>
                </a:lnTo>
                <a:lnTo>
                  <a:pt x="f68" y="f19"/>
                </a:lnTo>
                <a:lnTo>
                  <a:pt x="f68" y="f17"/>
                </a:lnTo>
                <a:lnTo>
                  <a:pt x="f68" y="f17"/>
                </a:lnTo>
                <a:lnTo>
                  <a:pt x="f68" y="f17"/>
                </a:lnTo>
                <a:lnTo>
                  <a:pt x="f69" y="f8"/>
                </a:lnTo>
                <a:lnTo>
                  <a:pt x="f69" y="f8"/>
                </a:lnTo>
                <a:lnTo>
                  <a:pt x="f68" y="f12"/>
                </a:lnTo>
                <a:lnTo>
                  <a:pt x="f68" y="f12"/>
                </a:lnTo>
                <a:lnTo>
                  <a:pt x="f4" y="f70"/>
                </a:lnTo>
                <a:lnTo>
                  <a:pt x="f4" y="f70"/>
                </a:lnTo>
                <a:lnTo>
                  <a:pt x="f4" y="f70"/>
                </a:lnTo>
                <a:lnTo>
                  <a:pt x="f5" y="f70"/>
                </a:lnTo>
                <a:lnTo>
                  <a:pt x="f5" y="f5"/>
                </a:lnTo>
                <a:lnTo>
                  <a:pt x="f5" y="f5"/>
                </a:lnTo>
                <a:lnTo>
                  <a:pt x="f70" y="f5"/>
                </a:lnTo>
                <a:lnTo>
                  <a:pt x="f12" y="f5"/>
                </a:lnTo>
                <a:lnTo>
                  <a:pt x="f12" y="f6"/>
                </a:lnTo>
                <a:lnTo>
                  <a:pt x="f12" y="f6"/>
                </a:lnTo>
                <a:lnTo>
                  <a:pt x="f12" y="f6"/>
                </a:lnTo>
                <a:lnTo>
                  <a:pt x="f8" y="f4"/>
                </a:lnTo>
                <a:lnTo>
                  <a:pt x="f17" y="f4"/>
                </a:lnTo>
                <a:lnTo>
                  <a:pt x="f19" y="f4"/>
                </a:lnTo>
                <a:lnTo>
                  <a:pt x="f23" y="f4"/>
                </a:lnTo>
                <a:lnTo>
                  <a:pt x="f23" y="f4"/>
                </a:lnTo>
                <a:lnTo>
                  <a:pt x="f23" y="f4"/>
                </a:lnTo>
                <a:lnTo>
                  <a:pt x="f25" y="f4"/>
                </a:lnTo>
                <a:lnTo>
                  <a:pt x="f24" y="f68"/>
                </a:lnTo>
                <a:lnTo>
                  <a:pt x="f26" y="f68"/>
                </a:lnTo>
                <a:lnTo>
                  <a:pt x="f27" y="f69"/>
                </a:lnTo>
                <a:lnTo>
                  <a:pt x="f27" y="f69"/>
                </a:lnTo>
                <a:lnTo>
                  <a:pt x="f66" y="f69"/>
                </a:lnTo>
                <a:lnTo>
                  <a:pt x="f29" y="f6"/>
                </a:lnTo>
                <a:lnTo>
                  <a:pt x="f29" y="f5"/>
                </a:lnTo>
                <a:lnTo>
                  <a:pt x="f29" y="f5"/>
                </a:lnTo>
                <a:lnTo>
                  <a:pt x="f30" y="f69"/>
                </a:lnTo>
                <a:lnTo>
                  <a:pt x="f30" y="f4"/>
                </a:lnTo>
                <a:lnTo>
                  <a:pt x="f30" y="f69"/>
                </a:lnTo>
                <a:lnTo>
                  <a:pt x="f33" y="f68"/>
                </a:lnTo>
                <a:lnTo>
                  <a:pt x="f37" y="f65"/>
                </a:lnTo>
                <a:lnTo>
                  <a:pt x="f37" y="f64"/>
                </a:lnTo>
                <a:lnTo>
                  <a:pt x="f40" y="f63"/>
                </a:lnTo>
                <a:lnTo>
                  <a:pt x="f41" y="f62"/>
                </a:lnTo>
                <a:lnTo>
                  <a:pt x="f44" y="f62"/>
                </a:lnTo>
                <a:lnTo>
                  <a:pt x="f44" y="f71"/>
                </a:lnTo>
                <a:lnTo>
                  <a:pt x="f45" y="f60"/>
                </a:lnTo>
                <a:lnTo>
                  <a:pt x="f48" y="f59"/>
                </a:lnTo>
                <a:lnTo>
                  <a:pt x="f1" y="f0"/>
                </a:lnTo>
                <a:lnTo>
                  <a:pt x="f1" y="f0"/>
                </a:lnTo>
                <a:lnTo>
                  <a:pt x="f28" y="f61"/>
                </a:lnTo>
                <a:lnTo>
                  <a:pt x="f27" y="f71"/>
                </a:lnTo>
                <a:lnTo>
                  <a:pt x="f27" y="f71"/>
                </a:lnTo>
                <a:lnTo>
                  <a:pt x="f26" y="f71"/>
                </a:lnTo>
                <a:lnTo>
                  <a:pt x="f5" y="f71"/>
                </a:lnTo>
                <a:lnTo>
                  <a:pt x="f72" y="f64"/>
                </a:lnTo>
                <a:lnTo>
                  <a:pt x="f7" y="f4"/>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1" name="Freeform 80"/>
          <p:cNvSpPr/>
          <p:nvPr/>
        </p:nvSpPr>
        <p:spPr>
          <a:xfrm>
            <a:off x="8555160" y="2266920"/>
            <a:ext cx="658800" cy="336600"/>
          </a:xfrm>
          <a:custGeom>
            <a:avLst/>
            <a:gdLst>
              <a:gd name="f0" fmla="val 360"/>
              <a:gd name="f1" fmla="val 0"/>
              <a:gd name="f2" fmla="val 184"/>
              <a:gd name="f3" fmla="val 208"/>
              <a:gd name="f4" fmla="val 104"/>
              <a:gd name="f5" fmla="val 200"/>
              <a:gd name="f6" fmla="val 120"/>
              <a:gd name="f7" fmla="val 192"/>
              <a:gd name="f8" fmla="val 152"/>
              <a:gd name="f9" fmla="val 160"/>
              <a:gd name="f10" fmla="val 224"/>
              <a:gd name="f11" fmla="val 168"/>
              <a:gd name="f12" fmla="val 232"/>
              <a:gd name="f13" fmla="val 240"/>
              <a:gd name="f14" fmla="val 248"/>
              <a:gd name="f15" fmla="val 264"/>
              <a:gd name="f16" fmla="val 176"/>
              <a:gd name="f17" fmla="val 272"/>
              <a:gd name="f18" fmla="val 144"/>
              <a:gd name="f19" fmla="val 136"/>
              <a:gd name="f20" fmla="val 256"/>
              <a:gd name="f21" fmla="val 96"/>
              <a:gd name="f22" fmla="val 80"/>
              <a:gd name="f23" fmla="val 64"/>
              <a:gd name="f24" fmla="val 56"/>
              <a:gd name="f25" fmla="val 48"/>
              <a:gd name="f26" fmla="val 40"/>
              <a:gd name="f27" fmla="val 24"/>
              <a:gd name="f28" fmla="val 32"/>
              <a:gd name="f29" fmla="val 72"/>
              <a:gd name="f30" fmla="val 128"/>
              <a:gd name="f31" fmla="val 280"/>
              <a:gd name="f32" fmla="val 288"/>
              <a:gd name="f33" fmla="val 296"/>
              <a:gd name="f34" fmla="val 304"/>
              <a:gd name="f35" fmla="val 312"/>
              <a:gd name="f36" fmla="val 320"/>
              <a:gd name="f37" fmla="val 336"/>
              <a:gd name="f38" fmla="val 344"/>
              <a:gd name="f39" fmla="val 352"/>
              <a:gd name="f40" fmla="val 8"/>
              <a:gd name="f41" fmla="val 88"/>
              <a:gd name="f42" fmla="val 112"/>
            </a:gdLst>
            <a:ahLst/>
            <a:cxnLst>
              <a:cxn ang="3cd4">
                <a:pos x="hc" y="t"/>
              </a:cxn>
              <a:cxn ang="0">
                <a:pos x="r" y="vc"/>
              </a:cxn>
              <a:cxn ang="cd4">
                <a:pos x="hc" y="b"/>
              </a:cxn>
              <a:cxn ang="cd2">
                <a:pos x="l" y="vc"/>
              </a:cxn>
            </a:cxnLst>
            <a:rect l="l" t="t" r="r" b="b"/>
            <a:pathLst>
              <a:path w="360" h="184">
                <a:moveTo>
                  <a:pt x="f3" y="f4"/>
                </a:moveTo>
                <a:lnTo>
                  <a:pt x="f3" y="f4"/>
                </a:lnTo>
                <a:lnTo>
                  <a:pt x="f5" y="f6"/>
                </a:lnTo>
                <a:lnTo>
                  <a:pt x="f5" y="f6"/>
                </a:lnTo>
                <a:lnTo>
                  <a:pt x="f7" y="f8"/>
                </a:lnTo>
                <a:lnTo>
                  <a:pt x="f7" y="f8"/>
                </a:lnTo>
                <a:lnTo>
                  <a:pt x="f7" y="f9"/>
                </a:lnTo>
                <a:lnTo>
                  <a:pt x="f5" y="f9"/>
                </a:lnTo>
                <a:lnTo>
                  <a:pt x="f5" y="f8"/>
                </a:lnTo>
                <a:lnTo>
                  <a:pt x="f3" y="f8"/>
                </a:lnTo>
                <a:lnTo>
                  <a:pt x="f3" y="f8"/>
                </a:lnTo>
                <a:lnTo>
                  <a:pt x="f3" y="f8"/>
                </a:lnTo>
                <a:lnTo>
                  <a:pt x="f3" y="f9"/>
                </a:lnTo>
                <a:lnTo>
                  <a:pt x="f10" y="f11"/>
                </a:lnTo>
                <a:lnTo>
                  <a:pt x="f10" y="f11"/>
                </a:lnTo>
                <a:lnTo>
                  <a:pt x="f10" y="f9"/>
                </a:lnTo>
                <a:lnTo>
                  <a:pt x="f10" y="f9"/>
                </a:lnTo>
                <a:lnTo>
                  <a:pt x="f10" y="f9"/>
                </a:lnTo>
                <a:lnTo>
                  <a:pt x="f10" y="f9"/>
                </a:lnTo>
                <a:lnTo>
                  <a:pt x="f12" y="f11"/>
                </a:lnTo>
                <a:lnTo>
                  <a:pt x="f12" y="f11"/>
                </a:lnTo>
                <a:lnTo>
                  <a:pt x="f13" y="f11"/>
                </a:lnTo>
                <a:lnTo>
                  <a:pt x="f14" y="f11"/>
                </a:lnTo>
                <a:lnTo>
                  <a:pt x="f15" y="f16"/>
                </a:lnTo>
                <a:lnTo>
                  <a:pt x="f15" y="f2"/>
                </a:lnTo>
                <a:lnTo>
                  <a:pt x="f15" y="f2"/>
                </a:lnTo>
                <a:lnTo>
                  <a:pt x="f17" y="f16"/>
                </a:lnTo>
                <a:lnTo>
                  <a:pt x="f17" y="f16"/>
                </a:lnTo>
                <a:lnTo>
                  <a:pt x="f15" y="f11"/>
                </a:lnTo>
                <a:lnTo>
                  <a:pt x="f15" y="f9"/>
                </a:lnTo>
                <a:lnTo>
                  <a:pt x="f15" y="f9"/>
                </a:lnTo>
                <a:lnTo>
                  <a:pt x="f14" y="f9"/>
                </a:lnTo>
                <a:lnTo>
                  <a:pt x="f13" y="f8"/>
                </a:lnTo>
                <a:lnTo>
                  <a:pt x="f12" y="f18"/>
                </a:lnTo>
                <a:lnTo>
                  <a:pt x="f12" y="f19"/>
                </a:lnTo>
                <a:lnTo>
                  <a:pt x="f12" y="f19"/>
                </a:lnTo>
                <a:lnTo>
                  <a:pt x="f13" y="f18"/>
                </a:lnTo>
                <a:lnTo>
                  <a:pt x="f14" y="f8"/>
                </a:lnTo>
                <a:lnTo>
                  <a:pt x="f20" y="f8"/>
                </a:lnTo>
                <a:lnTo>
                  <a:pt x="f20" y="f8"/>
                </a:lnTo>
                <a:lnTo>
                  <a:pt x="f20" y="f8"/>
                </a:lnTo>
                <a:lnTo>
                  <a:pt x="f20" y="f18"/>
                </a:lnTo>
                <a:lnTo>
                  <a:pt x="f14" y="f19"/>
                </a:lnTo>
                <a:lnTo>
                  <a:pt x="f13" y="f6"/>
                </a:lnTo>
                <a:lnTo>
                  <a:pt x="f13" y="f4"/>
                </a:lnTo>
                <a:lnTo>
                  <a:pt x="f13" y="f21"/>
                </a:lnTo>
                <a:lnTo>
                  <a:pt x="f13" y="f22"/>
                </a:lnTo>
                <a:lnTo>
                  <a:pt x="f12" y="f23"/>
                </a:lnTo>
                <a:lnTo>
                  <a:pt x="f10" y="f23"/>
                </a:lnTo>
                <a:lnTo>
                  <a:pt x="f10" y="f23"/>
                </a:lnTo>
                <a:lnTo>
                  <a:pt x="f13" y="f23"/>
                </a:lnTo>
                <a:lnTo>
                  <a:pt x="f13" y="f23"/>
                </a:lnTo>
                <a:lnTo>
                  <a:pt x="f13" y="f24"/>
                </a:lnTo>
                <a:lnTo>
                  <a:pt x="f13" y="f24"/>
                </a:lnTo>
                <a:lnTo>
                  <a:pt x="f13" y="f25"/>
                </a:lnTo>
                <a:lnTo>
                  <a:pt x="f13" y="f25"/>
                </a:lnTo>
                <a:lnTo>
                  <a:pt x="f13" y="f25"/>
                </a:lnTo>
                <a:lnTo>
                  <a:pt x="f13" y="f25"/>
                </a:lnTo>
                <a:lnTo>
                  <a:pt x="f14" y="f25"/>
                </a:lnTo>
                <a:lnTo>
                  <a:pt x="f14" y="f25"/>
                </a:lnTo>
                <a:lnTo>
                  <a:pt x="f14" y="f24"/>
                </a:lnTo>
                <a:lnTo>
                  <a:pt x="f14" y="f25"/>
                </a:lnTo>
                <a:lnTo>
                  <a:pt x="f20" y="f26"/>
                </a:lnTo>
                <a:lnTo>
                  <a:pt x="f20" y="f26"/>
                </a:lnTo>
                <a:lnTo>
                  <a:pt x="f20" y="f27"/>
                </a:lnTo>
                <a:lnTo>
                  <a:pt x="f20" y="f27"/>
                </a:lnTo>
                <a:lnTo>
                  <a:pt x="f20" y="f27"/>
                </a:lnTo>
                <a:lnTo>
                  <a:pt x="f15" y="f27"/>
                </a:lnTo>
                <a:lnTo>
                  <a:pt x="f15" y="f27"/>
                </a:lnTo>
                <a:lnTo>
                  <a:pt x="f15" y="f27"/>
                </a:lnTo>
                <a:lnTo>
                  <a:pt x="f15" y="f27"/>
                </a:lnTo>
                <a:lnTo>
                  <a:pt x="f15" y="f28"/>
                </a:lnTo>
                <a:lnTo>
                  <a:pt x="f15" y="f28"/>
                </a:lnTo>
                <a:lnTo>
                  <a:pt x="f15" y="f28"/>
                </a:lnTo>
                <a:lnTo>
                  <a:pt x="f15" y="f28"/>
                </a:lnTo>
                <a:lnTo>
                  <a:pt x="f17" y="f28"/>
                </a:lnTo>
                <a:lnTo>
                  <a:pt x="f17" y="f28"/>
                </a:lnTo>
                <a:lnTo>
                  <a:pt x="f17" y="f28"/>
                </a:lnTo>
                <a:lnTo>
                  <a:pt x="f15" y="f26"/>
                </a:lnTo>
                <a:lnTo>
                  <a:pt x="f20" y="f25"/>
                </a:lnTo>
                <a:lnTo>
                  <a:pt x="f20" y="f24"/>
                </a:lnTo>
                <a:lnTo>
                  <a:pt x="f20" y="f29"/>
                </a:lnTo>
                <a:lnTo>
                  <a:pt x="f20" y="f29"/>
                </a:lnTo>
                <a:lnTo>
                  <a:pt x="f20" y="f22"/>
                </a:lnTo>
                <a:lnTo>
                  <a:pt x="f15" y="f23"/>
                </a:lnTo>
                <a:lnTo>
                  <a:pt x="f15" y="f23"/>
                </a:lnTo>
                <a:lnTo>
                  <a:pt x="f15" y="f23"/>
                </a:lnTo>
                <a:lnTo>
                  <a:pt x="f17" y="f29"/>
                </a:lnTo>
                <a:lnTo>
                  <a:pt x="f15" y="f29"/>
                </a:lnTo>
                <a:lnTo>
                  <a:pt x="f15" y="f22"/>
                </a:lnTo>
                <a:lnTo>
                  <a:pt x="f15" y="f21"/>
                </a:lnTo>
                <a:lnTo>
                  <a:pt x="f15" y="f21"/>
                </a:lnTo>
                <a:lnTo>
                  <a:pt x="f20" y="f4"/>
                </a:lnTo>
                <a:lnTo>
                  <a:pt x="f20" y="f4"/>
                </a:lnTo>
                <a:lnTo>
                  <a:pt x="f20" y="f4"/>
                </a:lnTo>
                <a:lnTo>
                  <a:pt x="f17" y="f6"/>
                </a:lnTo>
                <a:lnTo>
                  <a:pt x="f17" y="f6"/>
                </a:lnTo>
                <a:lnTo>
                  <a:pt x="f17" y="f6"/>
                </a:lnTo>
                <a:lnTo>
                  <a:pt x="f15" y="f6"/>
                </a:lnTo>
                <a:lnTo>
                  <a:pt x="f15" y="f30"/>
                </a:lnTo>
                <a:lnTo>
                  <a:pt x="f15" y="f30"/>
                </a:lnTo>
                <a:lnTo>
                  <a:pt x="f15" y="f30"/>
                </a:lnTo>
                <a:lnTo>
                  <a:pt x="f15" y="f30"/>
                </a:lnTo>
                <a:lnTo>
                  <a:pt x="f17" y="f30"/>
                </a:lnTo>
                <a:lnTo>
                  <a:pt x="f15" y="f19"/>
                </a:lnTo>
                <a:lnTo>
                  <a:pt x="f15" y="f19"/>
                </a:lnTo>
                <a:lnTo>
                  <a:pt x="f15" y="f19"/>
                </a:lnTo>
                <a:lnTo>
                  <a:pt x="f17" y="f8"/>
                </a:lnTo>
                <a:lnTo>
                  <a:pt x="f17" y="f8"/>
                </a:lnTo>
                <a:lnTo>
                  <a:pt x="f17" y="f18"/>
                </a:lnTo>
                <a:lnTo>
                  <a:pt x="f17" y="f18"/>
                </a:lnTo>
                <a:lnTo>
                  <a:pt x="f31" y="f8"/>
                </a:lnTo>
                <a:lnTo>
                  <a:pt x="f32" y="f8"/>
                </a:lnTo>
                <a:lnTo>
                  <a:pt x="f32" y="f8"/>
                </a:lnTo>
                <a:lnTo>
                  <a:pt x="f32" y="f8"/>
                </a:lnTo>
                <a:lnTo>
                  <a:pt x="f32" y="f8"/>
                </a:lnTo>
                <a:lnTo>
                  <a:pt x="f32" y="f18"/>
                </a:lnTo>
                <a:lnTo>
                  <a:pt x="f32" y="f18"/>
                </a:lnTo>
                <a:lnTo>
                  <a:pt x="f32" y="f18"/>
                </a:lnTo>
                <a:lnTo>
                  <a:pt x="f32" y="f18"/>
                </a:lnTo>
                <a:lnTo>
                  <a:pt x="f32" y="f8"/>
                </a:lnTo>
                <a:lnTo>
                  <a:pt x="f33" y="f8"/>
                </a:lnTo>
                <a:lnTo>
                  <a:pt x="f33" y="f8"/>
                </a:lnTo>
                <a:lnTo>
                  <a:pt x="f33" y="f8"/>
                </a:lnTo>
                <a:lnTo>
                  <a:pt x="f34" y="f8"/>
                </a:lnTo>
                <a:lnTo>
                  <a:pt x="f34" y="f8"/>
                </a:lnTo>
                <a:lnTo>
                  <a:pt x="f33" y="f9"/>
                </a:lnTo>
                <a:lnTo>
                  <a:pt x="f33" y="f9"/>
                </a:lnTo>
                <a:lnTo>
                  <a:pt x="f33" y="f9"/>
                </a:lnTo>
                <a:lnTo>
                  <a:pt x="f33" y="f11"/>
                </a:lnTo>
                <a:lnTo>
                  <a:pt x="f34" y="f11"/>
                </a:lnTo>
                <a:lnTo>
                  <a:pt x="f34" y="f9"/>
                </a:lnTo>
                <a:lnTo>
                  <a:pt x="f34" y="f11"/>
                </a:lnTo>
                <a:lnTo>
                  <a:pt x="f34" y="f11"/>
                </a:lnTo>
                <a:lnTo>
                  <a:pt x="f34" y="f16"/>
                </a:lnTo>
                <a:lnTo>
                  <a:pt x="f34" y="f16"/>
                </a:lnTo>
                <a:lnTo>
                  <a:pt x="f34" y="f2"/>
                </a:lnTo>
                <a:lnTo>
                  <a:pt x="f35" y="f2"/>
                </a:lnTo>
                <a:lnTo>
                  <a:pt x="f35" y="f2"/>
                </a:lnTo>
                <a:lnTo>
                  <a:pt x="f36" y="f2"/>
                </a:lnTo>
                <a:lnTo>
                  <a:pt x="f36" y="f2"/>
                </a:lnTo>
                <a:lnTo>
                  <a:pt x="f36" y="f16"/>
                </a:lnTo>
                <a:lnTo>
                  <a:pt x="f37" y="f11"/>
                </a:lnTo>
                <a:lnTo>
                  <a:pt x="f38" y="f11"/>
                </a:lnTo>
                <a:lnTo>
                  <a:pt x="f38" y="f11"/>
                </a:lnTo>
                <a:lnTo>
                  <a:pt x="f38" y="f11"/>
                </a:lnTo>
                <a:lnTo>
                  <a:pt x="f38" y="f18"/>
                </a:lnTo>
                <a:lnTo>
                  <a:pt x="f38" y="f18"/>
                </a:lnTo>
                <a:lnTo>
                  <a:pt x="f39" y="f18"/>
                </a:lnTo>
                <a:lnTo>
                  <a:pt x="f39" y="f18"/>
                </a:lnTo>
                <a:lnTo>
                  <a:pt x="f39" y="f6"/>
                </a:lnTo>
                <a:lnTo>
                  <a:pt x="f0" y="f6"/>
                </a:lnTo>
                <a:lnTo>
                  <a:pt x="f0" y="f6"/>
                </a:lnTo>
                <a:lnTo>
                  <a:pt x="f39" y="f8"/>
                </a:lnTo>
                <a:lnTo>
                  <a:pt x="f39" y="f11"/>
                </a:lnTo>
                <a:lnTo>
                  <a:pt x="f39" y="f16"/>
                </a:lnTo>
                <a:lnTo>
                  <a:pt x="f39" y="f2"/>
                </a:lnTo>
                <a:lnTo>
                  <a:pt x="f39" y="f2"/>
                </a:lnTo>
                <a:lnTo>
                  <a:pt x="f39" y="f16"/>
                </a:lnTo>
                <a:lnTo>
                  <a:pt x="f0" y="f11"/>
                </a:lnTo>
                <a:lnTo>
                  <a:pt x="f0" y="f30"/>
                </a:lnTo>
                <a:lnTo>
                  <a:pt x="f0" y="f6"/>
                </a:lnTo>
                <a:lnTo>
                  <a:pt x="f0" y="f6"/>
                </a:lnTo>
                <a:lnTo>
                  <a:pt x="f35" y="f30"/>
                </a:lnTo>
                <a:lnTo>
                  <a:pt x="f35" y="f30"/>
                </a:lnTo>
                <a:lnTo>
                  <a:pt x="f31" y="f1"/>
                </a:lnTo>
                <a:lnTo>
                  <a:pt x="f31" y="f1"/>
                </a:lnTo>
                <a:lnTo>
                  <a:pt x="f1" y="f24"/>
                </a:lnTo>
                <a:lnTo>
                  <a:pt x="f1" y="f24"/>
                </a:lnTo>
                <a:lnTo>
                  <a:pt x="f40" y="f4"/>
                </a:lnTo>
                <a:lnTo>
                  <a:pt x="f40" y="f4"/>
                </a:lnTo>
                <a:lnTo>
                  <a:pt x="f28" y="f22"/>
                </a:lnTo>
                <a:lnTo>
                  <a:pt x="f28" y="f22"/>
                </a:lnTo>
                <a:lnTo>
                  <a:pt x="f28" y="f22"/>
                </a:lnTo>
                <a:lnTo>
                  <a:pt x="f26" y="f22"/>
                </a:lnTo>
                <a:lnTo>
                  <a:pt x="f25" y="f29"/>
                </a:lnTo>
                <a:lnTo>
                  <a:pt x="f24" y="f23"/>
                </a:lnTo>
                <a:lnTo>
                  <a:pt x="f24" y="f23"/>
                </a:lnTo>
                <a:lnTo>
                  <a:pt x="f24" y="f23"/>
                </a:lnTo>
                <a:lnTo>
                  <a:pt x="f29" y="f23"/>
                </a:lnTo>
                <a:lnTo>
                  <a:pt x="f22" y="f23"/>
                </a:lnTo>
                <a:lnTo>
                  <a:pt x="f41" y="f25"/>
                </a:lnTo>
                <a:lnTo>
                  <a:pt x="f41" y="f25"/>
                </a:lnTo>
                <a:lnTo>
                  <a:pt x="f4" y="f25"/>
                </a:lnTo>
                <a:lnTo>
                  <a:pt x="f42" y="f25"/>
                </a:lnTo>
                <a:lnTo>
                  <a:pt x="f6" y="f25"/>
                </a:lnTo>
                <a:lnTo>
                  <a:pt x="f6" y="f25"/>
                </a:lnTo>
                <a:lnTo>
                  <a:pt x="f30" y="f25"/>
                </a:lnTo>
                <a:lnTo>
                  <a:pt x="f30" y="f25"/>
                </a:lnTo>
                <a:lnTo>
                  <a:pt x="f30" y="f24"/>
                </a:lnTo>
                <a:lnTo>
                  <a:pt x="f30" y="f24"/>
                </a:lnTo>
                <a:lnTo>
                  <a:pt x="f18" y="f23"/>
                </a:lnTo>
                <a:lnTo>
                  <a:pt x="f18" y="f22"/>
                </a:lnTo>
                <a:lnTo>
                  <a:pt x="f19" y="f22"/>
                </a:lnTo>
                <a:lnTo>
                  <a:pt x="f18" y="f29"/>
                </a:lnTo>
                <a:lnTo>
                  <a:pt x="f9" y="f29"/>
                </a:lnTo>
                <a:lnTo>
                  <a:pt x="f9" y="f22"/>
                </a:lnTo>
                <a:lnTo>
                  <a:pt x="f9" y="f22"/>
                </a:lnTo>
                <a:lnTo>
                  <a:pt x="f9" y="f41"/>
                </a:lnTo>
                <a:lnTo>
                  <a:pt x="f9" y="f21"/>
                </a:lnTo>
                <a:lnTo>
                  <a:pt x="f2" y="f21"/>
                </a:lnTo>
                <a:lnTo>
                  <a:pt x="f2" y="f21"/>
                </a:lnTo>
                <a:lnTo>
                  <a:pt x="f7" y="f4"/>
                </a:lnTo>
                <a:lnTo>
                  <a:pt x="f7" y="f4"/>
                </a:lnTo>
                <a:lnTo>
                  <a:pt x="f5" y="f21"/>
                </a:lnTo>
                <a:lnTo>
                  <a:pt x="f5" y="f21"/>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2" name="Freeform 81"/>
          <p:cNvSpPr/>
          <p:nvPr/>
        </p:nvSpPr>
        <p:spPr>
          <a:xfrm>
            <a:off x="7794480" y="3335400"/>
            <a:ext cx="760680" cy="820800"/>
          </a:xfrm>
          <a:custGeom>
            <a:avLst/>
            <a:gdLst>
              <a:gd name="f0" fmla="val 360"/>
              <a:gd name="f1" fmla="val 0"/>
              <a:gd name="f2" fmla="val 416"/>
              <a:gd name="f3" fmla="val 448"/>
              <a:gd name="f4" fmla="val 392"/>
              <a:gd name="f5" fmla="val 400"/>
              <a:gd name="f6" fmla="val 384"/>
              <a:gd name="f7" fmla="val 376"/>
              <a:gd name="f8" fmla="val 368"/>
              <a:gd name="f9" fmla="val 352"/>
              <a:gd name="f10" fmla="val 344"/>
              <a:gd name="f11" fmla="val 328"/>
              <a:gd name="f12" fmla="val 320"/>
              <a:gd name="f13" fmla="val 408"/>
              <a:gd name="f14" fmla="val 312"/>
              <a:gd name="f15" fmla="val 304"/>
              <a:gd name="f16" fmla="val 296"/>
              <a:gd name="f17" fmla="val 288"/>
              <a:gd name="f18" fmla="val 280"/>
              <a:gd name="f19" fmla="val 272"/>
              <a:gd name="f20" fmla="val 264"/>
              <a:gd name="f21" fmla="val 256"/>
              <a:gd name="f22" fmla="val 240"/>
              <a:gd name="f23" fmla="val 216"/>
              <a:gd name="f24" fmla="val 208"/>
              <a:gd name="f25" fmla="val 184"/>
              <a:gd name="f26" fmla="val 176"/>
              <a:gd name="f27" fmla="val 168"/>
              <a:gd name="f28" fmla="val 336"/>
              <a:gd name="f29" fmla="val 160"/>
              <a:gd name="f30" fmla="val 152"/>
              <a:gd name="f31" fmla="val 136"/>
              <a:gd name="f32" fmla="val 128"/>
              <a:gd name="f33" fmla="val 120"/>
              <a:gd name="f34" fmla="val 104"/>
              <a:gd name="f35" fmla="val 88"/>
              <a:gd name="f36" fmla="val 248"/>
              <a:gd name="f37" fmla="val 80"/>
              <a:gd name="f38" fmla="val 56"/>
              <a:gd name="f39" fmla="val 232"/>
              <a:gd name="f40" fmla="val 48"/>
              <a:gd name="f41" fmla="val 224"/>
              <a:gd name="f42" fmla="val 40"/>
              <a:gd name="f43" fmla="val 200"/>
              <a:gd name="f44" fmla="val 16"/>
              <a:gd name="f45" fmla="val 24"/>
              <a:gd name="f46" fmla="val 72"/>
              <a:gd name="f47" fmla="val 96"/>
              <a:gd name="f48" fmla="val 424"/>
              <a:gd name="f49" fmla="val 112"/>
              <a:gd name="f50" fmla="val 432"/>
              <a:gd name="f51" fmla="val 440"/>
            </a:gdLst>
            <a:ahLst/>
            <a:cxnLst>
              <a:cxn ang="3cd4">
                <a:pos x="hc" y="t"/>
              </a:cxn>
              <a:cxn ang="0">
                <a:pos x="r" y="vc"/>
              </a:cxn>
              <a:cxn ang="cd4">
                <a:pos x="hc" y="b"/>
              </a:cxn>
              <a:cxn ang="cd2">
                <a:pos x="l" y="vc"/>
              </a:cxn>
            </a:cxnLst>
            <a:rect l="l" t="t" r="r" b="b"/>
            <a:pathLst>
              <a:path w="416" h="448">
                <a:moveTo>
                  <a:pt x="f4" y="f5"/>
                </a:moveTo>
                <a:lnTo>
                  <a:pt x="f4" y="f4"/>
                </a:lnTo>
                <a:lnTo>
                  <a:pt x="f4" y="f4"/>
                </a:lnTo>
                <a:lnTo>
                  <a:pt x="f5" y="f4"/>
                </a:lnTo>
                <a:lnTo>
                  <a:pt x="f5" y="f4"/>
                </a:lnTo>
                <a:lnTo>
                  <a:pt x="f5" y="f6"/>
                </a:lnTo>
                <a:lnTo>
                  <a:pt x="f5" y="f6"/>
                </a:lnTo>
                <a:lnTo>
                  <a:pt x="f4" y="f6"/>
                </a:lnTo>
                <a:lnTo>
                  <a:pt x="f4" y="f6"/>
                </a:lnTo>
                <a:lnTo>
                  <a:pt x="f4" y="f7"/>
                </a:lnTo>
                <a:lnTo>
                  <a:pt x="f5" y="f7"/>
                </a:lnTo>
                <a:lnTo>
                  <a:pt x="f5" y="f7"/>
                </a:lnTo>
                <a:lnTo>
                  <a:pt x="f4" y="f7"/>
                </a:lnTo>
                <a:lnTo>
                  <a:pt x="f4" y="f7"/>
                </a:lnTo>
                <a:lnTo>
                  <a:pt x="f4" y="f7"/>
                </a:lnTo>
                <a:lnTo>
                  <a:pt x="f4" y="f8"/>
                </a:lnTo>
                <a:lnTo>
                  <a:pt x="f4" y="f8"/>
                </a:lnTo>
                <a:lnTo>
                  <a:pt x="f6" y="f0"/>
                </a:lnTo>
                <a:lnTo>
                  <a:pt x="f6" y="f0"/>
                </a:lnTo>
                <a:lnTo>
                  <a:pt x="f4" y="f0"/>
                </a:lnTo>
                <a:lnTo>
                  <a:pt x="f4" y="f8"/>
                </a:lnTo>
                <a:lnTo>
                  <a:pt x="f4" y="f8"/>
                </a:lnTo>
                <a:lnTo>
                  <a:pt x="f4" y="f9"/>
                </a:lnTo>
                <a:lnTo>
                  <a:pt x="f4" y="f10"/>
                </a:lnTo>
                <a:lnTo>
                  <a:pt x="f4" y="f10"/>
                </a:lnTo>
                <a:lnTo>
                  <a:pt x="f5" y="f10"/>
                </a:lnTo>
                <a:lnTo>
                  <a:pt x="f5" y="f10"/>
                </a:lnTo>
                <a:lnTo>
                  <a:pt x="f5" y="f10"/>
                </a:lnTo>
                <a:lnTo>
                  <a:pt x="f5" y="f11"/>
                </a:lnTo>
                <a:lnTo>
                  <a:pt x="f5" y="f12"/>
                </a:lnTo>
                <a:lnTo>
                  <a:pt x="f5" y="f12"/>
                </a:lnTo>
                <a:lnTo>
                  <a:pt x="f13" y="f12"/>
                </a:lnTo>
                <a:lnTo>
                  <a:pt x="f13" y="f12"/>
                </a:lnTo>
                <a:lnTo>
                  <a:pt x="f13" y="f14"/>
                </a:lnTo>
                <a:lnTo>
                  <a:pt x="f5" y="f14"/>
                </a:lnTo>
                <a:lnTo>
                  <a:pt x="f5" y="f14"/>
                </a:lnTo>
                <a:lnTo>
                  <a:pt x="f5" y="f15"/>
                </a:lnTo>
                <a:lnTo>
                  <a:pt x="f13" y="f15"/>
                </a:lnTo>
                <a:lnTo>
                  <a:pt x="f13" y="f15"/>
                </a:lnTo>
                <a:lnTo>
                  <a:pt x="f13" y="f16"/>
                </a:lnTo>
                <a:lnTo>
                  <a:pt x="f13" y="f17"/>
                </a:lnTo>
                <a:lnTo>
                  <a:pt x="f13" y="f17"/>
                </a:lnTo>
                <a:lnTo>
                  <a:pt x="f13" y="f18"/>
                </a:lnTo>
                <a:lnTo>
                  <a:pt x="f13" y="f18"/>
                </a:lnTo>
                <a:lnTo>
                  <a:pt x="f2" y="f19"/>
                </a:lnTo>
                <a:lnTo>
                  <a:pt x="f2" y="f19"/>
                </a:lnTo>
                <a:lnTo>
                  <a:pt x="f2" y="f20"/>
                </a:lnTo>
                <a:lnTo>
                  <a:pt x="f2" y="f20"/>
                </a:lnTo>
                <a:lnTo>
                  <a:pt x="f13" y="f20"/>
                </a:lnTo>
                <a:lnTo>
                  <a:pt x="f13" y="f20"/>
                </a:lnTo>
                <a:lnTo>
                  <a:pt x="f13" y="f20"/>
                </a:lnTo>
                <a:lnTo>
                  <a:pt x="f13" y="f21"/>
                </a:lnTo>
                <a:lnTo>
                  <a:pt x="f13" y="f22"/>
                </a:lnTo>
                <a:lnTo>
                  <a:pt x="f6" y="f23"/>
                </a:lnTo>
                <a:lnTo>
                  <a:pt x="f7" y="f24"/>
                </a:lnTo>
                <a:lnTo>
                  <a:pt x="f7" y="f24"/>
                </a:lnTo>
                <a:lnTo>
                  <a:pt x="f7" y="f25"/>
                </a:lnTo>
                <a:lnTo>
                  <a:pt x="f9" y="f26"/>
                </a:lnTo>
                <a:lnTo>
                  <a:pt x="f10" y="f27"/>
                </a:lnTo>
                <a:lnTo>
                  <a:pt x="f10" y="f27"/>
                </a:lnTo>
                <a:lnTo>
                  <a:pt x="f28" y="f29"/>
                </a:lnTo>
                <a:lnTo>
                  <a:pt x="f12" y="f30"/>
                </a:lnTo>
                <a:lnTo>
                  <a:pt x="f12" y="f31"/>
                </a:lnTo>
                <a:lnTo>
                  <a:pt x="f14" y="f32"/>
                </a:lnTo>
                <a:lnTo>
                  <a:pt x="f15" y="f32"/>
                </a:lnTo>
                <a:lnTo>
                  <a:pt x="f15" y="f32"/>
                </a:lnTo>
                <a:lnTo>
                  <a:pt x="f16" y="f33"/>
                </a:lnTo>
                <a:lnTo>
                  <a:pt x="f17" y="f34"/>
                </a:lnTo>
                <a:lnTo>
                  <a:pt x="f18" y="f34"/>
                </a:lnTo>
                <a:lnTo>
                  <a:pt x="f18" y="f34"/>
                </a:lnTo>
                <a:lnTo>
                  <a:pt x="f20" y="f34"/>
                </a:lnTo>
                <a:lnTo>
                  <a:pt x="f21" y="f35"/>
                </a:lnTo>
                <a:lnTo>
                  <a:pt x="f36" y="f37"/>
                </a:lnTo>
                <a:lnTo>
                  <a:pt x="f22" y="f38"/>
                </a:lnTo>
                <a:lnTo>
                  <a:pt x="f39" y="f40"/>
                </a:lnTo>
                <a:lnTo>
                  <a:pt x="f39" y="f40"/>
                </a:lnTo>
                <a:lnTo>
                  <a:pt x="f41" y="f40"/>
                </a:lnTo>
                <a:lnTo>
                  <a:pt x="f23" y="f40"/>
                </a:lnTo>
                <a:lnTo>
                  <a:pt x="f24" y="f42"/>
                </a:lnTo>
                <a:lnTo>
                  <a:pt x="f43" y="f42"/>
                </a:lnTo>
                <a:lnTo>
                  <a:pt x="f43" y="f42"/>
                </a:lnTo>
                <a:lnTo>
                  <a:pt x="f25" y="f42"/>
                </a:lnTo>
                <a:lnTo>
                  <a:pt x="f25" y="f44"/>
                </a:lnTo>
                <a:lnTo>
                  <a:pt x="f43" y="f1"/>
                </a:lnTo>
                <a:lnTo>
                  <a:pt x="f43" y="f1"/>
                </a:lnTo>
                <a:lnTo>
                  <a:pt x="f43" y="f1"/>
                </a:lnTo>
                <a:lnTo>
                  <a:pt x="f34" y="f44"/>
                </a:lnTo>
                <a:lnTo>
                  <a:pt x="f1" y="f45"/>
                </a:lnTo>
                <a:lnTo>
                  <a:pt x="f1" y="f45"/>
                </a:lnTo>
                <a:lnTo>
                  <a:pt x="f38" y="f39"/>
                </a:lnTo>
                <a:lnTo>
                  <a:pt x="f46" y="f20"/>
                </a:lnTo>
                <a:lnTo>
                  <a:pt x="f46" y="f20"/>
                </a:lnTo>
                <a:lnTo>
                  <a:pt x="f37" y="f19"/>
                </a:lnTo>
                <a:lnTo>
                  <a:pt x="f37" y="f17"/>
                </a:lnTo>
                <a:lnTo>
                  <a:pt x="f37" y="f17"/>
                </a:lnTo>
                <a:lnTo>
                  <a:pt x="f35" y="f17"/>
                </a:lnTo>
                <a:lnTo>
                  <a:pt x="f35" y="f16"/>
                </a:lnTo>
                <a:lnTo>
                  <a:pt x="f46" y="f15"/>
                </a:lnTo>
                <a:lnTo>
                  <a:pt x="f46" y="f14"/>
                </a:lnTo>
                <a:lnTo>
                  <a:pt x="f46" y="f28"/>
                </a:lnTo>
                <a:lnTo>
                  <a:pt x="f46" y="f0"/>
                </a:lnTo>
                <a:lnTo>
                  <a:pt x="f37" y="f8"/>
                </a:lnTo>
                <a:lnTo>
                  <a:pt x="f37" y="f6"/>
                </a:lnTo>
                <a:lnTo>
                  <a:pt x="f37" y="f4"/>
                </a:lnTo>
                <a:lnTo>
                  <a:pt x="f37" y="f4"/>
                </a:lnTo>
                <a:lnTo>
                  <a:pt x="f47" y="f48"/>
                </a:lnTo>
                <a:lnTo>
                  <a:pt x="f49" y="f3"/>
                </a:lnTo>
                <a:lnTo>
                  <a:pt x="f49" y="f3"/>
                </a:lnTo>
                <a:lnTo>
                  <a:pt x="f28" y="f50"/>
                </a:lnTo>
                <a:lnTo>
                  <a:pt x="f28" y="f50"/>
                </a:lnTo>
                <a:lnTo>
                  <a:pt x="f10" y="f3"/>
                </a:lnTo>
                <a:lnTo>
                  <a:pt x="f10" y="f3"/>
                </a:lnTo>
                <a:lnTo>
                  <a:pt x="f0" y="f3"/>
                </a:lnTo>
                <a:lnTo>
                  <a:pt x="f0" y="f3"/>
                </a:lnTo>
                <a:lnTo>
                  <a:pt x="f0" y="f51"/>
                </a:lnTo>
                <a:lnTo>
                  <a:pt x="f9" y="f50"/>
                </a:lnTo>
                <a:lnTo>
                  <a:pt x="f9" y="f48"/>
                </a:lnTo>
                <a:lnTo>
                  <a:pt x="f9" y="f13"/>
                </a:lnTo>
                <a:lnTo>
                  <a:pt x="f0" y="f5"/>
                </a:lnTo>
                <a:lnTo>
                  <a:pt x="f0" y="f5"/>
                </a:lnTo>
                <a:lnTo>
                  <a:pt x="f8" y="f13"/>
                </a:lnTo>
                <a:lnTo>
                  <a:pt x="f6" y="f13"/>
                </a:lnTo>
                <a:lnTo>
                  <a:pt x="f4" y="f13"/>
                </a:lnTo>
                <a:lnTo>
                  <a:pt x="f5" y="f13"/>
                </a:lnTo>
                <a:lnTo>
                  <a:pt x="f5" y="f5"/>
                </a:lnTo>
                <a:lnTo>
                  <a:pt x="f5" y="f5"/>
                </a:lnTo>
                <a:lnTo>
                  <a:pt x="f4" y="f5"/>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3" name="Freeform 82"/>
          <p:cNvSpPr/>
          <p:nvPr/>
        </p:nvSpPr>
        <p:spPr>
          <a:xfrm>
            <a:off x="9505837" y="1708117"/>
            <a:ext cx="103320" cy="147600"/>
          </a:xfrm>
          <a:custGeom>
            <a:avLst/>
            <a:gdLst>
              <a:gd name="f0" fmla="val 0"/>
              <a:gd name="f1" fmla="val 56"/>
              <a:gd name="f2" fmla="val 80"/>
              <a:gd name="f3" fmla="val 8"/>
              <a:gd name="f4" fmla="val 72"/>
              <a:gd name="f5" fmla="val 16"/>
              <a:gd name="f6" fmla="val 24"/>
              <a:gd name="f7" fmla="val 32"/>
              <a:gd name="f8" fmla="val 64"/>
              <a:gd name="f9" fmla="val 40"/>
              <a:gd name="f10" fmla="val 48"/>
            </a:gdLst>
            <a:ahLst/>
            <a:cxnLst>
              <a:cxn ang="3cd4">
                <a:pos x="hc" y="t"/>
              </a:cxn>
              <a:cxn ang="0">
                <a:pos x="r" y="vc"/>
              </a:cxn>
              <a:cxn ang="cd4">
                <a:pos x="hc" y="b"/>
              </a:cxn>
              <a:cxn ang="cd2">
                <a:pos x="l" y="vc"/>
              </a:cxn>
            </a:cxnLst>
            <a:rect l="l" t="t" r="r" b="b"/>
            <a:pathLst>
              <a:path w="56" h="80">
                <a:moveTo>
                  <a:pt x="f3" y="f4"/>
                </a:moveTo>
                <a:lnTo>
                  <a:pt x="f3" y="f4"/>
                </a:lnTo>
                <a:lnTo>
                  <a:pt x="f3" y="f2"/>
                </a:lnTo>
                <a:lnTo>
                  <a:pt x="f3" y="f2"/>
                </a:lnTo>
                <a:lnTo>
                  <a:pt x="f5" y="f2"/>
                </a:lnTo>
                <a:lnTo>
                  <a:pt x="f5" y="f2"/>
                </a:lnTo>
                <a:lnTo>
                  <a:pt x="f6" y="f4"/>
                </a:lnTo>
                <a:lnTo>
                  <a:pt x="f7" y="f8"/>
                </a:lnTo>
                <a:lnTo>
                  <a:pt x="f7" y="f8"/>
                </a:lnTo>
                <a:lnTo>
                  <a:pt x="f9" y="f8"/>
                </a:lnTo>
                <a:lnTo>
                  <a:pt x="f9" y="f8"/>
                </a:lnTo>
                <a:lnTo>
                  <a:pt x="f9" y="f1"/>
                </a:lnTo>
                <a:lnTo>
                  <a:pt x="f7" y="f6"/>
                </a:lnTo>
                <a:lnTo>
                  <a:pt x="f7" y="f6"/>
                </a:lnTo>
                <a:lnTo>
                  <a:pt x="f7" y="f6"/>
                </a:lnTo>
                <a:lnTo>
                  <a:pt x="f7" y="f6"/>
                </a:lnTo>
                <a:lnTo>
                  <a:pt x="f9" y="f7"/>
                </a:lnTo>
                <a:lnTo>
                  <a:pt x="f9" y="f7"/>
                </a:lnTo>
                <a:lnTo>
                  <a:pt x="f10" y="f7"/>
                </a:lnTo>
                <a:lnTo>
                  <a:pt x="f1" y="f10"/>
                </a:lnTo>
                <a:lnTo>
                  <a:pt x="f1" y="f10"/>
                </a:lnTo>
                <a:lnTo>
                  <a:pt x="f1" y="f10"/>
                </a:lnTo>
                <a:lnTo>
                  <a:pt x="f1" y="f10"/>
                </a:lnTo>
                <a:lnTo>
                  <a:pt x="f1" y="f7"/>
                </a:lnTo>
                <a:lnTo>
                  <a:pt x="f10" y="f7"/>
                </a:lnTo>
                <a:lnTo>
                  <a:pt x="f9" y="f6"/>
                </a:lnTo>
                <a:lnTo>
                  <a:pt x="f9" y="f6"/>
                </a:lnTo>
                <a:lnTo>
                  <a:pt x="f9" y="f6"/>
                </a:lnTo>
                <a:lnTo>
                  <a:pt x="f7" y="f5"/>
                </a:lnTo>
                <a:lnTo>
                  <a:pt x="f7" y="f5"/>
                </a:lnTo>
                <a:lnTo>
                  <a:pt x="f7" y="f5"/>
                </a:lnTo>
                <a:lnTo>
                  <a:pt x="f7" y="f5"/>
                </a:lnTo>
                <a:lnTo>
                  <a:pt x="f6" y="f0"/>
                </a:lnTo>
                <a:lnTo>
                  <a:pt x="f6" y="f0"/>
                </a:lnTo>
                <a:lnTo>
                  <a:pt x="f0" y="f3"/>
                </a:lnTo>
                <a:lnTo>
                  <a:pt x="f0" y="f3"/>
                </a:lnTo>
                <a:lnTo>
                  <a:pt x="f5" y="f8"/>
                </a:lnTo>
                <a:lnTo>
                  <a:pt x="f5" y="f8"/>
                </a:lnTo>
                <a:lnTo>
                  <a:pt x="f3" y="f4"/>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4" name="Freeform 83"/>
          <p:cNvSpPr/>
          <p:nvPr/>
        </p:nvSpPr>
        <p:spPr>
          <a:xfrm>
            <a:off x="9260039" y="1900080"/>
            <a:ext cx="263520" cy="160560"/>
          </a:xfrm>
          <a:custGeom>
            <a:avLst/>
            <a:gdLst>
              <a:gd name="f0" fmla="val 0"/>
              <a:gd name="f1" fmla="val 144"/>
              <a:gd name="f2" fmla="val 88"/>
              <a:gd name="f3" fmla="val 80"/>
              <a:gd name="f4" fmla="val 72"/>
              <a:gd name="f5" fmla="val 8"/>
              <a:gd name="f6" fmla="val 64"/>
              <a:gd name="f7" fmla="val 16"/>
              <a:gd name="f8" fmla="val 56"/>
              <a:gd name="f9" fmla="val 48"/>
              <a:gd name="f10" fmla="val 24"/>
              <a:gd name="f11" fmla="val 32"/>
              <a:gd name="f12" fmla="val 40"/>
              <a:gd name="f13" fmla="val 104"/>
              <a:gd name="f14" fmla="val 112"/>
              <a:gd name="f15" fmla="val 96"/>
              <a:gd name="f16" fmla="val 120"/>
              <a:gd name="f17" fmla="val 128"/>
              <a:gd name="f18" fmla="val 136"/>
            </a:gdLst>
            <a:ahLst/>
            <a:cxnLst>
              <a:cxn ang="3cd4">
                <a:pos x="hc" y="t"/>
              </a:cxn>
              <a:cxn ang="0">
                <a:pos x="r" y="vc"/>
              </a:cxn>
              <a:cxn ang="cd4">
                <a:pos x="hc" y="b"/>
              </a:cxn>
              <a:cxn ang="cd2">
                <a:pos x="l" y="vc"/>
              </a:cxn>
            </a:cxnLst>
            <a:rect l="l" t="t" r="r" b="b"/>
            <a:pathLst>
              <a:path w="144" h="88">
                <a:moveTo>
                  <a:pt x="f0" y="f2"/>
                </a:moveTo>
                <a:lnTo>
                  <a:pt x="f0" y="f2"/>
                </a:lnTo>
                <a:lnTo>
                  <a:pt x="f0" y="f2"/>
                </a:lnTo>
                <a:lnTo>
                  <a:pt x="f0" y="f3"/>
                </a:lnTo>
                <a:lnTo>
                  <a:pt x="f0" y="f4"/>
                </a:lnTo>
                <a:lnTo>
                  <a:pt x="f5" y="f6"/>
                </a:lnTo>
                <a:lnTo>
                  <a:pt x="f7" y="f6"/>
                </a:lnTo>
                <a:lnTo>
                  <a:pt x="f7" y="f8"/>
                </a:lnTo>
                <a:lnTo>
                  <a:pt x="f7" y="f9"/>
                </a:lnTo>
                <a:lnTo>
                  <a:pt x="f10" y="f9"/>
                </a:lnTo>
                <a:lnTo>
                  <a:pt x="f10" y="f9"/>
                </a:lnTo>
                <a:lnTo>
                  <a:pt x="f11" y="f12"/>
                </a:lnTo>
                <a:lnTo>
                  <a:pt x="f11" y="f12"/>
                </a:lnTo>
                <a:lnTo>
                  <a:pt x="f9" y="f12"/>
                </a:lnTo>
                <a:lnTo>
                  <a:pt x="f9" y="f12"/>
                </a:lnTo>
                <a:lnTo>
                  <a:pt x="f9" y="f12"/>
                </a:lnTo>
                <a:lnTo>
                  <a:pt x="f9" y="f11"/>
                </a:lnTo>
                <a:lnTo>
                  <a:pt x="f6" y="f11"/>
                </a:lnTo>
                <a:lnTo>
                  <a:pt x="f2" y="f10"/>
                </a:lnTo>
                <a:lnTo>
                  <a:pt x="f2" y="f10"/>
                </a:lnTo>
                <a:lnTo>
                  <a:pt x="f13" y="f0"/>
                </a:lnTo>
                <a:lnTo>
                  <a:pt x="f14" y="f0"/>
                </a:lnTo>
                <a:lnTo>
                  <a:pt x="f14" y="f0"/>
                </a:lnTo>
                <a:lnTo>
                  <a:pt x="f14" y="f5"/>
                </a:lnTo>
                <a:lnTo>
                  <a:pt x="f13" y="f5"/>
                </a:lnTo>
                <a:lnTo>
                  <a:pt x="f13" y="f7"/>
                </a:lnTo>
                <a:lnTo>
                  <a:pt x="f13" y="f7"/>
                </a:lnTo>
                <a:lnTo>
                  <a:pt x="f15" y="f10"/>
                </a:lnTo>
                <a:lnTo>
                  <a:pt x="f15" y="f11"/>
                </a:lnTo>
                <a:lnTo>
                  <a:pt x="f15" y="f11"/>
                </a:lnTo>
                <a:lnTo>
                  <a:pt x="f15" y="f11"/>
                </a:lnTo>
                <a:lnTo>
                  <a:pt x="f15" y="f11"/>
                </a:lnTo>
                <a:lnTo>
                  <a:pt x="f15" y="f11"/>
                </a:lnTo>
                <a:lnTo>
                  <a:pt x="f15" y="f11"/>
                </a:lnTo>
                <a:lnTo>
                  <a:pt x="f15" y="f11"/>
                </a:lnTo>
                <a:lnTo>
                  <a:pt x="f15" y="f12"/>
                </a:lnTo>
                <a:lnTo>
                  <a:pt x="f15" y="f12"/>
                </a:lnTo>
                <a:lnTo>
                  <a:pt x="f15" y="f12"/>
                </a:lnTo>
                <a:lnTo>
                  <a:pt x="f15" y="f12"/>
                </a:lnTo>
                <a:lnTo>
                  <a:pt x="f13" y="f11"/>
                </a:lnTo>
                <a:lnTo>
                  <a:pt x="f13" y="f11"/>
                </a:lnTo>
                <a:lnTo>
                  <a:pt x="f13" y="f11"/>
                </a:lnTo>
                <a:lnTo>
                  <a:pt x="f13" y="f10"/>
                </a:lnTo>
                <a:lnTo>
                  <a:pt x="f14" y="f7"/>
                </a:lnTo>
                <a:lnTo>
                  <a:pt x="f16" y="f5"/>
                </a:lnTo>
                <a:lnTo>
                  <a:pt x="f17" y="f5"/>
                </a:lnTo>
                <a:lnTo>
                  <a:pt x="f17" y="f5"/>
                </a:lnTo>
                <a:lnTo>
                  <a:pt x="f17" y="f5"/>
                </a:lnTo>
                <a:lnTo>
                  <a:pt x="f18" y="f5"/>
                </a:lnTo>
                <a:lnTo>
                  <a:pt x="f18" y="f0"/>
                </a:lnTo>
                <a:lnTo>
                  <a:pt x="f1" y="f0"/>
                </a:lnTo>
                <a:lnTo>
                  <a:pt x="f1" y="f0"/>
                </a:lnTo>
                <a:lnTo>
                  <a:pt x="f1" y="f0"/>
                </a:lnTo>
                <a:lnTo>
                  <a:pt x="f1" y="f5"/>
                </a:lnTo>
                <a:lnTo>
                  <a:pt x="f17" y="f7"/>
                </a:lnTo>
                <a:lnTo>
                  <a:pt x="f15" y="f9"/>
                </a:lnTo>
                <a:lnTo>
                  <a:pt x="f3" y="f8"/>
                </a:lnTo>
                <a:lnTo>
                  <a:pt x="f4" y="f6"/>
                </a:lnTo>
                <a:lnTo>
                  <a:pt x="f4" y="f6"/>
                </a:lnTo>
                <a:lnTo>
                  <a:pt x="f4" y="f6"/>
                </a:lnTo>
                <a:lnTo>
                  <a:pt x="f3" y="f8"/>
                </a:lnTo>
                <a:lnTo>
                  <a:pt x="f3" y="f9"/>
                </a:lnTo>
                <a:lnTo>
                  <a:pt x="f3" y="f9"/>
                </a:lnTo>
                <a:lnTo>
                  <a:pt x="f3" y="f9"/>
                </a:lnTo>
                <a:lnTo>
                  <a:pt x="f6" y="f8"/>
                </a:lnTo>
                <a:lnTo>
                  <a:pt x="f8" y="f8"/>
                </a:lnTo>
                <a:lnTo>
                  <a:pt x="f9" y="f6"/>
                </a:lnTo>
                <a:lnTo>
                  <a:pt x="f11" y="f4"/>
                </a:lnTo>
                <a:lnTo>
                  <a:pt x="f7" y="f2"/>
                </a:lnTo>
                <a:lnTo>
                  <a:pt x="f5" y="f2"/>
                </a:lnTo>
                <a:lnTo>
                  <a:pt x="f5" y="f2"/>
                </a:lnTo>
                <a:lnTo>
                  <a:pt x="f7" y="f2"/>
                </a:lnTo>
                <a:lnTo>
                  <a:pt x="f7" y="f3"/>
                </a:lnTo>
                <a:lnTo>
                  <a:pt x="f7" y="f3"/>
                </a:lnTo>
                <a:lnTo>
                  <a:pt x="f5" y="f3"/>
                </a:lnTo>
                <a:lnTo>
                  <a:pt x="f0" y="f2"/>
                </a:lnTo>
                <a:close/>
              </a:path>
            </a:pathLst>
          </a:custGeom>
          <a:solidFill>
            <a:srgbClr val="2E75B6"/>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85" name="Freeform 84"/>
          <p:cNvSpPr/>
          <p:nvPr/>
        </p:nvSpPr>
        <p:spPr>
          <a:xfrm>
            <a:off x="4420919" y="1031759"/>
            <a:ext cx="146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MT</a:t>
            </a:r>
          </a:p>
        </p:txBody>
      </p:sp>
      <p:sp>
        <p:nvSpPr>
          <p:cNvPr id="86" name="Freeform 85"/>
          <p:cNvSpPr/>
          <p:nvPr/>
        </p:nvSpPr>
        <p:spPr>
          <a:xfrm>
            <a:off x="4602000" y="1811160"/>
            <a:ext cx="16992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WY</a:t>
            </a:r>
          </a:p>
        </p:txBody>
      </p:sp>
      <p:sp>
        <p:nvSpPr>
          <p:cNvPr id="87" name="Freeform 86"/>
          <p:cNvSpPr/>
          <p:nvPr/>
        </p:nvSpPr>
        <p:spPr>
          <a:xfrm>
            <a:off x="3803160" y="1579680"/>
            <a:ext cx="1029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rgbClr val="000000"/>
                </a:solidFill>
                <a:latin typeface="Arial" pitchFamily="17"/>
                <a:ea typeface="MS Gothic" pitchFamily="2"/>
                <a:cs typeface="Tahoma" pitchFamily="2"/>
              </a:rPr>
              <a:t>ID</a:t>
            </a:r>
          </a:p>
        </p:txBody>
      </p:sp>
      <p:sp>
        <p:nvSpPr>
          <p:cNvPr id="88" name="Freeform 87"/>
          <p:cNvSpPr/>
          <p:nvPr/>
        </p:nvSpPr>
        <p:spPr>
          <a:xfrm>
            <a:off x="3132119" y="744480"/>
            <a:ext cx="16992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WA</a:t>
            </a:r>
          </a:p>
        </p:txBody>
      </p:sp>
      <p:sp>
        <p:nvSpPr>
          <p:cNvPr id="89" name="Freeform 88"/>
          <p:cNvSpPr/>
          <p:nvPr/>
        </p:nvSpPr>
        <p:spPr>
          <a:xfrm>
            <a:off x="2949239" y="1330200"/>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OR</a:t>
            </a:r>
          </a:p>
        </p:txBody>
      </p:sp>
      <p:sp>
        <p:nvSpPr>
          <p:cNvPr id="90" name="Freeform 89"/>
          <p:cNvSpPr/>
          <p:nvPr/>
        </p:nvSpPr>
        <p:spPr>
          <a:xfrm>
            <a:off x="3264960" y="220824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NV</a:t>
            </a:r>
          </a:p>
        </p:txBody>
      </p:sp>
      <p:sp>
        <p:nvSpPr>
          <p:cNvPr id="91" name="Freeform 90"/>
          <p:cNvSpPr/>
          <p:nvPr/>
        </p:nvSpPr>
        <p:spPr>
          <a:xfrm>
            <a:off x="3983880" y="2481120"/>
            <a:ext cx="1364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UT</a:t>
            </a:r>
          </a:p>
        </p:txBody>
      </p:sp>
      <p:sp>
        <p:nvSpPr>
          <p:cNvPr id="92" name="Freeform 91"/>
          <p:cNvSpPr/>
          <p:nvPr/>
        </p:nvSpPr>
        <p:spPr>
          <a:xfrm>
            <a:off x="2760240" y="278928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CA</a:t>
            </a:r>
          </a:p>
        </p:txBody>
      </p:sp>
      <p:sp>
        <p:nvSpPr>
          <p:cNvPr id="93" name="Freeform 92"/>
          <p:cNvSpPr/>
          <p:nvPr/>
        </p:nvSpPr>
        <p:spPr>
          <a:xfrm>
            <a:off x="3822600" y="3379680"/>
            <a:ext cx="1317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AZ</a:t>
            </a:r>
          </a:p>
        </p:txBody>
      </p:sp>
      <p:sp>
        <p:nvSpPr>
          <p:cNvPr id="94" name="Freeform 93"/>
          <p:cNvSpPr/>
          <p:nvPr/>
        </p:nvSpPr>
        <p:spPr>
          <a:xfrm>
            <a:off x="5643120" y="1057320"/>
            <a:ext cx="146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ND</a:t>
            </a:r>
          </a:p>
        </p:txBody>
      </p:sp>
      <p:sp>
        <p:nvSpPr>
          <p:cNvPr id="95" name="Freeform 94"/>
          <p:cNvSpPr/>
          <p:nvPr/>
        </p:nvSpPr>
        <p:spPr>
          <a:xfrm>
            <a:off x="5627280" y="163188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SD</a:t>
            </a:r>
          </a:p>
        </p:txBody>
      </p:sp>
      <p:sp>
        <p:nvSpPr>
          <p:cNvPr id="96" name="Freeform 95"/>
          <p:cNvSpPr/>
          <p:nvPr/>
        </p:nvSpPr>
        <p:spPr>
          <a:xfrm>
            <a:off x="5643120" y="219384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NE</a:t>
            </a:r>
          </a:p>
        </p:txBody>
      </p:sp>
      <p:sp>
        <p:nvSpPr>
          <p:cNvPr id="97" name="Freeform 96"/>
          <p:cNvSpPr/>
          <p:nvPr/>
        </p:nvSpPr>
        <p:spPr>
          <a:xfrm>
            <a:off x="4828800" y="2610000"/>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CO</a:t>
            </a:r>
          </a:p>
        </p:txBody>
      </p:sp>
      <p:sp>
        <p:nvSpPr>
          <p:cNvPr id="98" name="Freeform 97"/>
          <p:cNvSpPr/>
          <p:nvPr/>
        </p:nvSpPr>
        <p:spPr>
          <a:xfrm>
            <a:off x="4600919" y="3492359"/>
            <a:ext cx="1576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NM</a:t>
            </a:r>
          </a:p>
        </p:txBody>
      </p:sp>
      <p:sp>
        <p:nvSpPr>
          <p:cNvPr id="99" name="Freeform 98"/>
          <p:cNvSpPr/>
          <p:nvPr/>
        </p:nvSpPr>
        <p:spPr>
          <a:xfrm>
            <a:off x="5607480" y="4019401"/>
            <a:ext cx="131446" cy="1231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TX</a:t>
            </a:r>
          </a:p>
        </p:txBody>
      </p:sp>
      <p:sp>
        <p:nvSpPr>
          <p:cNvPr id="100" name="Freeform 99"/>
          <p:cNvSpPr/>
          <p:nvPr/>
        </p:nvSpPr>
        <p:spPr>
          <a:xfrm>
            <a:off x="5925719" y="3336840"/>
            <a:ext cx="1486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OK</a:t>
            </a:r>
          </a:p>
        </p:txBody>
      </p:sp>
      <p:sp>
        <p:nvSpPr>
          <p:cNvPr id="101" name="Freeform 100"/>
          <p:cNvSpPr/>
          <p:nvPr/>
        </p:nvSpPr>
        <p:spPr>
          <a:xfrm>
            <a:off x="5865240" y="2749680"/>
            <a:ext cx="137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KS</a:t>
            </a:r>
          </a:p>
        </p:txBody>
      </p:sp>
      <p:sp>
        <p:nvSpPr>
          <p:cNvPr id="102" name="Freeform 101"/>
          <p:cNvSpPr/>
          <p:nvPr/>
        </p:nvSpPr>
        <p:spPr>
          <a:xfrm>
            <a:off x="6663720" y="342432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AR</a:t>
            </a:r>
          </a:p>
        </p:txBody>
      </p:sp>
      <p:sp>
        <p:nvSpPr>
          <p:cNvPr id="103" name="Freeform 102"/>
          <p:cNvSpPr/>
          <p:nvPr/>
        </p:nvSpPr>
        <p:spPr>
          <a:xfrm>
            <a:off x="6743640" y="4219559"/>
            <a:ext cx="1256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LA</a:t>
            </a:r>
          </a:p>
        </p:txBody>
      </p:sp>
      <p:sp>
        <p:nvSpPr>
          <p:cNvPr id="104" name="Freeform 103"/>
          <p:cNvSpPr/>
          <p:nvPr/>
        </p:nvSpPr>
        <p:spPr>
          <a:xfrm>
            <a:off x="6613679" y="2779560"/>
            <a:ext cx="1638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MO</a:t>
            </a:r>
          </a:p>
        </p:txBody>
      </p:sp>
      <p:sp>
        <p:nvSpPr>
          <p:cNvPr id="105" name="Freeform 104"/>
          <p:cNvSpPr/>
          <p:nvPr/>
        </p:nvSpPr>
        <p:spPr>
          <a:xfrm>
            <a:off x="6552480" y="2085839"/>
            <a:ext cx="982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IA</a:t>
            </a:r>
          </a:p>
        </p:txBody>
      </p:sp>
      <p:sp>
        <p:nvSpPr>
          <p:cNvPr id="106" name="Freeform 105"/>
          <p:cNvSpPr/>
          <p:nvPr/>
        </p:nvSpPr>
        <p:spPr>
          <a:xfrm>
            <a:off x="6316680" y="1293840"/>
            <a:ext cx="1576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chemeClr val="bg1"/>
                </a:solidFill>
                <a:latin typeface="Arial" pitchFamily="17"/>
                <a:ea typeface="MS Gothic" pitchFamily="2"/>
                <a:cs typeface="Tahoma" pitchFamily="2"/>
              </a:rPr>
              <a:t>MN</a:t>
            </a:r>
          </a:p>
        </p:txBody>
      </p:sp>
      <p:sp>
        <p:nvSpPr>
          <p:cNvPr id="107" name="Freeform 106"/>
          <p:cNvSpPr/>
          <p:nvPr/>
        </p:nvSpPr>
        <p:spPr>
          <a:xfrm>
            <a:off x="6965760" y="1589041"/>
            <a:ext cx="125034" cy="1231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chemeClr val="bg1"/>
                </a:solidFill>
                <a:latin typeface="Arial" pitchFamily="17"/>
                <a:ea typeface="MS Gothic" pitchFamily="2"/>
                <a:cs typeface="Tahoma" pitchFamily="2"/>
              </a:rPr>
              <a:t>WI</a:t>
            </a:r>
          </a:p>
        </p:txBody>
      </p:sp>
      <p:sp>
        <p:nvSpPr>
          <p:cNvPr id="108" name="Freeform 107"/>
          <p:cNvSpPr/>
          <p:nvPr/>
        </p:nvSpPr>
        <p:spPr>
          <a:xfrm>
            <a:off x="7118400" y="2422440"/>
            <a:ext cx="860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IL</a:t>
            </a:r>
          </a:p>
        </p:txBody>
      </p:sp>
      <p:sp>
        <p:nvSpPr>
          <p:cNvPr id="109" name="Freeform 108"/>
          <p:cNvSpPr/>
          <p:nvPr/>
        </p:nvSpPr>
        <p:spPr>
          <a:xfrm>
            <a:off x="7563720" y="2416320"/>
            <a:ext cx="1029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IN</a:t>
            </a:r>
          </a:p>
        </p:txBody>
      </p:sp>
      <p:sp>
        <p:nvSpPr>
          <p:cNvPr id="110" name="Freeform 109"/>
          <p:cNvSpPr/>
          <p:nvPr/>
        </p:nvSpPr>
        <p:spPr>
          <a:xfrm>
            <a:off x="7806719" y="2809800"/>
            <a:ext cx="137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KY</a:t>
            </a:r>
          </a:p>
        </p:txBody>
      </p:sp>
      <p:sp>
        <p:nvSpPr>
          <p:cNvPr id="111" name="Freeform 110"/>
          <p:cNvSpPr/>
          <p:nvPr/>
        </p:nvSpPr>
        <p:spPr>
          <a:xfrm>
            <a:off x="7584240" y="3176640"/>
            <a:ext cx="1364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TN</a:t>
            </a:r>
          </a:p>
        </p:txBody>
      </p:sp>
      <p:sp>
        <p:nvSpPr>
          <p:cNvPr id="112" name="Freeform 111"/>
          <p:cNvSpPr/>
          <p:nvPr/>
        </p:nvSpPr>
        <p:spPr>
          <a:xfrm>
            <a:off x="7125960" y="3789360"/>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MS</a:t>
            </a:r>
          </a:p>
        </p:txBody>
      </p:sp>
      <p:sp>
        <p:nvSpPr>
          <p:cNvPr id="113" name="Freeform 112"/>
          <p:cNvSpPr/>
          <p:nvPr/>
        </p:nvSpPr>
        <p:spPr>
          <a:xfrm>
            <a:off x="7597920" y="3781440"/>
            <a:ext cx="1256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AL</a:t>
            </a:r>
          </a:p>
        </p:txBody>
      </p:sp>
      <p:sp>
        <p:nvSpPr>
          <p:cNvPr id="114" name="Freeform 113"/>
          <p:cNvSpPr/>
          <p:nvPr/>
        </p:nvSpPr>
        <p:spPr>
          <a:xfrm>
            <a:off x="8094360" y="3757679"/>
            <a:ext cx="1486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GA</a:t>
            </a:r>
          </a:p>
        </p:txBody>
      </p:sp>
      <p:sp>
        <p:nvSpPr>
          <p:cNvPr id="115" name="Freeform 114"/>
          <p:cNvSpPr/>
          <p:nvPr/>
        </p:nvSpPr>
        <p:spPr>
          <a:xfrm>
            <a:off x="8497920" y="4464000"/>
            <a:ext cx="11952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FL</a:t>
            </a:r>
          </a:p>
        </p:txBody>
      </p:sp>
      <p:sp>
        <p:nvSpPr>
          <p:cNvPr id="116" name="Freeform 115"/>
          <p:cNvSpPr/>
          <p:nvPr/>
        </p:nvSpPr>
        <p:spPr>
          <a:xfrm>
            <a:off x="8457599" y="343044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SC</a:t>
            </a:r>
          </a:p>
        </p:txBody>
      </p:sp>
      <p:sp>
        <p:nvSpPr>
          <p:cNvPr id="117" name="Freeform 116"/>
          <p:cNvSpPr/>
          <p:nvPr/>
        </p:nvSpPr>
        <p:spPr>
          <a:xfrm>
            <a:off x="8702399" y="3073319"/>
            <a:ext cx="146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NC</a:t>
            </a:r>
          </a:p>
        </p:txBody>
      </p:sp>
      <p:sp>
        <p:nvSpPr>
          <p:cNvPr id="118" name="Freeform 117"/>
          <p:cNvSpPr/>
          <p:nvPr/>
        </p:nvSpPr>
        <p:spPr>
          <a:xfrm>
            <a:off x="8655960" y="2692440"/>
            <a:ext cx="137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VA</a:t>
            </a:r>
          </a:p>
        </p:txBody>
      </p:sp>
      <p:sp>
        <p:nvSpPr>
          <p:cNvPr id="119" name="Freeform 118"/>
          <p:cNvSpPr/>
          <p:nvPr/>
        </p:nvSpPr>
        <p:spPr>
          <a:xfrm>
            <a:off x="8270760" y="2612880"/>
            <a:ext cx="16992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WV</a:t>
            </a:r>
          </a:p>
        </p:txBody>
      </p:sp>
      <p:sp>
        <p:nvSpPr>
          <p:cNvPr id="120" name="Freeform 119"/>
          <p:cNvSpPr/>
          <p:nvPr/>
        </p:nvSpPr>
        <p:spPr>
          <a:xfrm>
            <a:off x="7948200" y="2276639"/>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OH</a:t>
            </a:r>
          </a:p>
        </p:txBody>
      </p:sp>
      <p:sp>
        <p:nvSpPr>
          <p:cNvPr id="121" name="Freeform 120"/>
          <p:cNvSpPr/>
          <p:nvPr/>
        </p:nvSpPr>
        <p:spPr>
          <a:xfrm>
            <a:off x="7691160" y="1817640"/>
            <a:ext cx="1134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MI</a:t>
            </a:r>
          </a:p>
        </p:txBody>
      </p:sp>
      <p:sp>
        <p:nvSpPr>
          <p:cNvPr id="122" name="Freeform 121"/>
          <p:cNvSpPr/>
          <p:nvPr/>
        </p:nvSpPr>
        <p:spPr>
          <a:xfrm>
            <a:off x="8924520" y="1593719"/>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NY</a:t>
            </a:r>
          </a:p>
        </p:txBody>
      </p:sp>
      <p:sp>
        <p:nvSpPr>
          <p:cNvPr id="123" name="Freeform 122"/>
          <p:cNvSpPr/>
          <p:nvPr/>
        </p:nvSpPr>
        <p:spPr>
          <a:xfrm>
            <a:off x="8592960" y="2021399"/>
            <a:ext cx="137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PA</a:t>
            </a:r>
          </a:p>
        </p:txBody>
      </p:sp>
      <p:sp>
        <p:nvSpPr>
          <p:cNvPr id="124" name="Freeform 123"/>
          <p:cNvSpPr/>
          <p:nvPr/>
        </p:nvSpPr>
        <p:spPr>
          <a:xfrm>
            <a:off x="9239160" y="2570040"/>
            <a:ext cx="1576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MD</a:t>
            </a:r>
          </a:p>
        </p:txBody>
      </p:sp>
      <p:sp>
        <p:nvSpPr>
          <p:cNvPr id="125" name="Freeform 124"/>
          <p:cNvSpPr/>
          <p:nvPr/>
        </p:nvSpPr>
        <p:spPr>
          <a:xfrm>
            <a:off x="9254640" y="2349360"/>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DE</a:t>
            </a:r>
          </a:p>
        </p:txBody>
      </p:sp>
      <p:sp>
        <p:nvSpPr>
          <p:cNvPr id="126" name="Freeform 125"/>
          <p:cNvSpPr/>
          <p:nvPr/>
        </p:nvSpPr>
        <p:spPr>
          <a:xfrm>
            <a:off x="9339960" y="2071800"/>
            <a:ext cx="1256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NJ</a:t>
            </a:r>
          </a:p>
        </p:txBody>
      </p:sp>
      <p:sp>
        <p:nvSpPr>
          <p:cNvPr id="127" name="Freeform 126"/>
          <p:cNvSpPr/>
          <p:nvPr/>
        </p:nvSpPr>
        <p:spPr>
          <a:xfrm>
            <a:off x="9503760" y="1911240"/>
            <a:ext cx="13644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CT</a:t>
            </a:r>
          </a:p>
        </p:txBody>
      </p:sp>
      <p:sp>
        <p:nvSpPr>
          <p:cNvPr id="128" name="Freeform 127"/>
          <p:cNvSpPr/>
          <p:nvPr/>
        </p:nvSpPr>
        <p:spPr>
          <a:xfrm>
            <a:off x="9633720" y="1808280"/>
            <a:ext cx="1029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RI</a:t>
            </a:r>
          </a:p>
        </p:txBody>
      </p:sp>
      <p:sp>
        <p:nvSpPr>
          <p:cNvPr id="129" name="Freeform 128"/>
          <p:cNvSpPr/>
          <p:nvPr/>
        </p:nvSpPr>
        <p:spPr>
          <a:xfrm>
            <a:off x="9677280" y="1500119"/>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MA</a:t>
            </a:r>
          </a:p>
        </p:txBody>
      </p:sp>
      <p:sp>
        <p:nvSpPr>
          <p:cNvPr id="130" name="Freeform 129"/>
          <p:cNvSpPr/>
          <p:nvPr/>
        </p:nvSpPr>
        <p:spPr>
          <a:xfrm>
            <a:off x="9570720" y="993600"/>
            <a:ext cx="15300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ME</a:t>
            </a:r>
          </a:p>
        </p:txBody>
      </p:sp>
      <p:sp>
        <p:nvSpPr>
          <p:cNvPr id="131" name="Freeform 130"/>
          <p:cNvSpPr/>
          <p:nvPr/>
        </p:nvSpPr>
        <p:spPr>
          <a:xfrm>
            <a:off x="9230160" y="1272600"/>
            <a:ext cx="1317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17"/>
                <a:ea typeface="MS Gothic" pitchFamily="2"/>
                <a:cs typeface="Tahoma" pitchFamily="2"/>
              </a:rPr>
              <a:t>VT</a:t>
            </a:r>
          </a:p>
        </p:txBody>
      </p:sp>
      <p:sp>
        <p:nvSpPr>
          <p:cNvPr id="132" name="Freeform 131"/>
          <p:cNvSpPr/>
          <p:nvPr/>
        </p:nvSpPr>
        <p:spPr>
          <a:xfrm>
            <a:off x="9384960" y="1413000"/>
            <a:ext cx="146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NH</a:t>
            </a:r>
          </a:p>
        </p:txBody>
      </p:sp>
      <p:sp>
        <p:nvSpPr>
          <p:cNvPr id="133" name="Freeform 132"/>
          <p:cNvSpPr/>
          <p:nvPr/>
        </p:nvSpPr>
        <p:spPr>
          <a:xfrm>
            <a:off x="3257039" y="4631040"/>
            <a:ext cx="13788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AK</a:t>
            </a:r>
          </a:p>
        </p:txBody>
      </p:sp>
      <p:sp>
        <p:nvSpPr>
          <p:cNvPr id="134" name="Freeform 133"/>
          <p:cNvSpPr/>
          <p:nvPr/>
        </p:nvSpPr>
        <p:spPr>
          <a:xfrm>
            <a:off x="4402920" y="4826520"/>
            <a:ext cx="1029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HI</a:t>
            </a:r>
          </a:p>
        </p:txBody>
      </p:sp>
      <p:sp>
        <p:nvSpPr>
          <p:cNvPr id="135" name="Freeform 134"/>
          <p:cNvSpPr/>
          <p:nvPr/>
        </p:nvSpPr>
        <p:spPr>
          <a:xfrm>
            <a:off x="9026400" y="3587760"/>
            <a:ext cx="689040" cy="276120"/>
          </a:xfrm>
          <a:custGeom>
            <a:avLst/>
            <a:gdLst>
              <a:gd name="f0" fmla="val 360"/>
              <a:gd name="f1" fmla="val 180"/>
              <a:gd name="f2" fmla="val 0"/>
              <a:gd name="f3" fmla="val 434"/>
              <a:gd name="f4" fmla="val 174"/>
              <a:gd name="f5" fmla="val 22"/>
              <a:gd name="f6" fmla="val 72"/>
              <a:gd name="f7" fmla="val 70"/>
              <a:gd name="f8" fmla="val 20"/>
              <a:gd name="f9" fmla="val 16"/>
              <a:gd name="f10" fmla="val 68"/>
              <a:gd name="f11" fmla="val 10"/>
              <a:gd name="f12" fmla="val 64"/>
              <a:gd name="f13" fmla="val 8"/>
              <a:gd name="f14" fmla="val 60"/>
              <a:gd name="f15" fmla="val 6"/>
              <a:gd name="f16" fmla="val 54"/>
              <a:gd name="f17" fmla="val 2"/>
              <a:gd name="f18" fmla="val 52"/>
              <a:gd name="f19" fmla="val 50"/>
              <a:gd name="f20" fmla="val 48"/>
              <a:gd name="f21" fmla="val 4"/>
              <a:gd name="f22" fmla="val 46"/>
              <a:gd name="f23" fmla="val 14"/>
              <a:gd name="f24" fmla="val 40"/>
              <a:gd name="f25" fmla="val 24"/>
              <a:gd name="f26" fmla="val 38"/>
              <a:gd name="f27" fmla="val 28"/>
              <a:gd name="f28" fmla="val 36"/>
              <a:gd name="f29" fmla="val 30"/>
              <a:gd name="f30" fmla="val 32"/>
              <a:gd name="f31" fmla="val 26"/>
              <a:gd name="f32" fmla="val 18"/>
              <a:gd name="f33" fmla="val 34"/>
              <a:gd name="f34" fmla="val 44"/>
              <a:gd name="f35" fmla="val 96"/>
              <a:gd name="f36" fmla="val 136"/>
              <a:gd name="f37" fmla="val 142"/>
              <a:gd name="f38" fmla="val 148"/>
              <a:gd name="f39" fmla="val 186"/>
              <a:gd name="f40" fmla="val 224"/>
              <a:gd name="f41" fmla="val 12"/>
              <a:gd name="f42" fmla="val 262"/>
              <a:gd name="f43" fmla="val 300"/>
              <a:gd name="f44" fmla="val 304"/>
              <a:gd name="f45" fmla="val 310"/>
              <a:gd name="f46" fmla="val 316"/>
              <a:gd name="f47" fmla="val 322"/>
              <a:gd name="f48" fmla="val 326"/>
              <a:gd name="f49" fmla="val 332"/>
              <a:gd name="f50" fmla="val 344"/>
              <a:gd name="f51" fmla="val 354"/>
              <a:gd name="f52" fmla="val 366"/>
              <a:gd name="f53" fmla="val 374"/>
              <a:gd name="f54" fmla="val 380"/>
              <a:gd name="f55" fmla="val 394"/>
              <a:gd name="f56" fmla="val 398"/>
              <a:gd name="f57" fmla="val 402"/>
              <a:gd name="f58" fmla="val 412"/>
              <a:gd name="f59" fmla="val 420"/>
              <a:gd name="f60" fmla="val 424"/>
              <a:gd name="f61" fmla="val 428"/>
              <a:gd name="f62" fmla="val 432"/>
              <a:gd name="f63" fmla="val 58"/>
              <a:gd name="f64" fmla="val 430"/>
              <a:gd name="f65" fmla="val 84"/>
              <a:gd name="f66" fmla="val 86"/>
              <a:gd name="f67" fmla="val 90"/>
              <a:gd name="f68" fmla="val 418"/>
              <a:gd name="f69" fmla="val 410"/>
              <a:gd name="f70" fmla="val 94"/>
              <a:gd name="f71" fmla="val 400"/>
              <a:gd name="f72" fmla="val 104"/>
              <a:gd name="f73" fmla="val 396"/>
              <a:gd name="f74" fmla="val 106"/>
              <a:gd name="f75" fmla="val 110"/>
              <a:gd name="f76" fmla="val 116"/>
              <a:gd name="f77" fmla="val 388"/>
              <a:gd name="f78" fmla="val 120"/>
              <a:gd name="f79" fmla="val 128"/>
              <a:gd name="f80" fmla="val 134"/>
              <a:gd name="f81" fmla="val 140"/>
              <a:gd name="f82" fmla="val 384"/>
              <a:gd name="f83" fmla="val 378"/>
              <a:gd name="f84" fmla="val 144"/>
              <a:gd name="f85" fmla="val 372"/>
              <a:gd name="f86" fmla="val 356"/>
              <a:gd name="f87" fmla="val 146"/>
              <a:gd name="f88" fmla="val 352"/>
              <a:gd name="f89" fmla="val 150"/>
              <a:gd name="f90" fmla="val 350"/>
              <a:gd name="f91" fmla="val 152"/>
              <a:gd name="f92" fmla="val 348"/>
              <a:gd name="f93" fmla="val 338"/>
              <a:gd name="f94" fmla="val 154"/>
              <a:gd name="f95" fmla="val 330"/>
              <a:gd name="f96" fmla="val 320"/>
              <a:gd name="f97" fmla="val 156"/>
              <a:gd name="f98" fmla="val 160"/>
              <a:gd name="f99" fmla="val 294"/>
              <a:gd name="f100" fmla="val 162"/>
              <a:gd name="f101" fmla="val 290"/>
              <a:gd name="f102" fmla="val 284"/>
              <a:gd name="f103" fmla="val 164"/>
              <a:gd name="f104" fmla="val 278"/>
              <a:gd name="f105" fmla="val 268"/>
              <a:gd name="f106" fmla="val 158"/>
              <a:gd name="f107" fmla="val 256"/>
              <a:gd name="f108" fmla="val 242"/>
              <a:gd name="f109" fmla="val 226"/>
              <a:gd name="f110" fmla="val 212"/>
              <a:gd name="f111" fmla="val 178"/>
              <a:gd name="f112" fmla="val 176"/>
              <a:gd name="f113" fmla="val 138"/>
              <a:gd name="f114" fmla="val 124"/>
              <a:gd name="f115" fmla="val 118"/>
              <a:gd name="f116" fmla="val 112"/>
              <a:gd name="f117" fmla="val 100"/>
              <a:gd name="f118" fmla="val 98"/>
              <a:gd name="f119" fmla="val 166"/>
              <a:gd name="f120" fmla="val 74"/>
              <a:gd name="f121" fmla="val 62"/>
              <a:gd name="f122" fmla="val 168"/>
              <a:gd name="f123" fmla="val 172"/>
              <a:gd name="f124" fmla="val 130"/>
              <a:gd name="f125" fmla="val 126"/>
              <a:gd name="f126" fmla="val 114"/>
              <a:gd name="f127" fmla="val 92"/>
              <a:gd name="f128" fmla="val 78"/>
            </a:gdLst>
            <a:ahLst/>
            <a:cxnLst>
              <a:cxn ang="3cd4">
                <a:pos x="hc" y="t"/>
              </a:cxn>
              <a:cxn ang="0">
                <a:pos x="r" y="vc"/>
              </a:cxn>
              <a:cxn ang="cd4">
                <a:pos x="hc" y="b"/>
              </a:cxn>
              <a:cxn ang="cd2">
                <a:pos x="l" y="vc"/>
              </a:cxn>
            </a:cxnLst>
            <a:rect l="l" t="t" r="r" b="b"/>
            <a:pathLst>
              <a:path w="434" h="174">
                <a:moveTo>
                  <a:pt x="f5" y="f6"/>
                </a:moveTo>
                <a:lnTo>
                  <a:pt x="f5" y="f7"/>
                </a:lnTo>
                <a:lnTo>
                  <a:pt x="f8" y="f7"/>
                </a:lnTo>
                <a:lnTo>
                  <a:pt x="f9" y="f10"/>
                </a:lnTo>
                <a:lnTo>
                  <a:pt x="f11" y="f12"/>
                </a:lnTo>
                <a:lnTo>
                  <a:pt x="f13" y="f14"/>
                </a:lnTo>
                <a:lnTo>
                  <a:pt x="f15" y="f16"/>
                </a:lnTo>
                <a:lnTo>
                  <a:pt x="f17" y="f16"/>
                </a:lnTo>
                <a:lnTo>
                  <a:pt x="f2" y="f18"/>
                </a:lnTo>
                <a:lnTo>
                  <a:pt x="f2" y="f19"/>
                </a:lnTo>
                <a:lnTo>
                  <a:pt x="f17" y="f20"/>
                </a:lnTo>
                <a:lnTo>
                  <a:pt x="f21" y="f20"/>
                </a:lnTo>
                <a:lnTo>
                  <a:pt x="f13" y="f22"/>
                </a:lnTo>
                <a:lnTo>
                  <a:pt x="f23" y="f24"/>
                </a:lnTo>
                <a:lnTo>
                  <a:pt x="f25" y="f26"/>
                </a:lnTo>
                <a:lnTo>
                  <a:pt x="f27" y="f28"/>
                </a:lnTo>
                <a:lnTo>
                  <a:pt x="f29" y="f30"/>
                </a:lnTo>
                <a:lnTo>
                  <a:pt x="f27" y="f31"/>
                </a:lnTo>
                <a:lnTo>
                  <a:pt x="f27" y="f5"/>
                </a:lnTo>
                <a:lnTo>
                  <a:pt x="f29" y="f8"/>
                </a:lnTo>
                <a:lnTo>
                  <a:pt x="f30" y="f32"/>
                </a:lnTo>
                <a:lnTo>
                  <a:pt x="f30" y="f23"/>
                </a:lnTo>
                <a:lnTo>
                  <a:pt x="f30" y="f11"/>
                </a:lnTo>
                <a:lnTo>
                  <a:pt x="f33" y="f13"/>
                </a:lnTo>
                <a:lnTo>
                  <a:pt x="f34" y="f13"/>
                </a:lnTo>
                <a:lnTo>
                  <a:pt x="f16" y="f13"/>
                </a:lnTo>
                <a:lnTo>
                  <a:pt x="f35" y="f15"/>
                </a:lnTo>
                <a:lnTo>
                  <a:pt x="f36" y="f15"/>
                </a:lnTo>
                <a:lnTo>
                  <a:pt x="f37" y="f13"/>
                </a:lnTo>
                <a:lnTo>
                  <a:pt x="f38" y="f11"/>
                </a:lnTo>
                <a:lnTo>
                  <a:pt x="f39" y="f11"/>
                </a:lnTo>
                <a:lnTo>
                  <a:pt x="f40" y="f41"/>
                </a:lnTo>
                <a:lnTo>
                  <a:pt x="f42" y="f23"/>
                </a:lnTo>
                <a:lnTo>
                  <a:pt x="f43" y="f23"/>
                </a:lnTo>
                <a:lnTo>
                  <a:pt x="f43" y="f15"/>
                </a:lnTo>
                <a:lnTo>
                  <a:pt x="f44" y="f17"/>
                </a:lnTo>
                <a:lnTo>
                  <a:pt x="f45" y="f17"/>
                </a:lnTo>
                <a:lnTo>
                  <a:pt x="f46" y="f2"/>
                </a:lnTo>
                <a:lnTo>
                  <a:pt x="f47" y="f5"/>
                </a:lnTo>
                <a:lnTo>
                  <a:pt x="f48" y="f5"/>
                </a:lnTo>
                <a:lnTo>
                  <a:pt x="f49" y="f5"/>
                </a:lnTo>
                <a:lnTo>
                  <a:pt x="f50" y="f32"/>
                </a:lnTo>
                <a:lnTo>
                  <a:pt x="f51" y="f9"/>
                </a:lnTo>
                <a:lnTo>
                  <a:pt x="f0" y="f9"/>
                </a:lnTo>
                <a:lnTo>
                  <a:pt x="f52" y="f9"/>
                </a:lnTo>
                <a:lnTo>
                  <a:pt x="f53" y="f8"/>
                </a:lnTo>
                <a:lnTo>
                  <a:pt x="f54" y="f25"/>
                </a:lnTo>
                <a:lnTo>
                  <a:pt x="f55" y="f33"/>
                </a:lnTo>
                <a:lnTo>
                  <a:pt x="f56" y="f28"/>
                </a:lnTo>
                <a:lnTo>
                  <a:pt x="f57" y="f28"/>
                </a:lnTo>
                <a:lnTo>
                  <a:pt x="f58" y="f28"/>
                </a:lnTo>
                <a:lnTo>
                  <a:pt x="f59" y="f33"/>
                </a:lnTo>
                <a:lnTo>
                  <a:pt x="f60" y="f33"/>
                </a:lnTo>
                <a:lnTo>
                  <a:pt x="f61" y="f28"/>
                </a:lnTo>
                <a:lnTo>
                  <a:pt x="f62" y="f24"/>
                </a:lnTo>
                <a:lnTo>
                  <a:pt x="f3" y="f22"/>
                </a:lnTo>
                <a:lnTo>
                  <a:pt x="f3" y="f63"/>
                </a:lnTo>
                <a:lnTo>
                  <a:pt x="f64" y="f65"/>
                </a:lnTo>
                <a:lnTo>
                  <a:pt x="f61" y="f66"/>
                </a:lnTo>
                <a:lnTo>
                  <a:pt x="f60" y="f67"/>
                </a:lnTo>
                <a:lnTo>
                  <a:pt x="f68" y="f67"/>
                </a:lnTo>
                <a:lnTo>
                  <a:pt x="f69" y="f70"/>
                </a:lnTo>
                <a:lnTo>
                  <a:pt x="f71" y="f72"/>
                </a:lnTo>
                <a:lnTo>
                  <a:pt x="f73" y="f74"/>
                </a:lnTo>
                <a:lnTo>
                  <a:pt x="f73" y="f75"/>
                </a:lnTo>
                <a:lnTo>
                  <a:pt x="f73" y="f76"/>
                </a:lnTo>
                <a:lnTo>
                  <a:pt x="f77" y="f78"/>
                </a:lnTo>
                <a:lnTo>
                  <a:pt x="f77" y="f79"/>
                </a:lnTo>
                <a:lnTo>
                  <a:pt x="f77" y="f80"/>
                </a:lnTo>
                <a:lnTo>
                  <a:pt x="f77" y="f81"/>
                </a:lnTo>
                <a:lnTo>
                  <a:pt x="f82" y="f37"/>
                </a:lnTo>
                <a:lnTo>
                  <a:pt x="f83" y="f84"/>
                </a:lnTo>
                <a:lnTo>
                  <a:pt x="f85" y="f84"/>
                </a:lnTo>
                <a:lnTo>
                  <a:pt x="f86" y="f87"/>
                </a:lnTo>
                <a:lnTo>
                  <a:pt x="f51" y="f38"/>
                </a:lnTo>
                <a:lnTo>
                  <a:pt x="f88" y="f89"/>
                </a:lnTo>
                <a:lnTo>
                  <a:pt x="f90" y="f91"/>
                </a:lnTo>
                <a:lnTo>
                  <a:pt x="f92" y="f91"/>
                </a:lnTo>
                <a:lnTo>
                  <a:pt x="f93" y="f94"/>
                </a:lnTo>
                <a:lnTo>
                  <a:pt x="f95" y="f94"/>
                </a:lnTo>
                <a:lnTo>
                  <a:pt x="f96" y="f94"/>
                </a:lnTo>
                <a:lnTo>
                  <a:pt x="f45" y="f97"/>
                </a:lnTo>
                <a:lnTo>
                  <a:pt x="f43" y="f98"/>
                </a:lnTo>
                <a:lnTo>
                  <a:pt x="f99" y="f100"/>
                </a:lnTo>
                <a:lnTo>
                  <a:pt x="f101" y="f100"/>
                </a:lnTo>
                <a:lnTo>
                  <a:pt x="f102" y="f103"/>
                </a:lnTo>
                <a:lnTo>
                  <a:pt x="f104" y="f100"/>
                </a:lnTo>
                <a:lnTo>
                  <a:pt x="f105" y="f98"/>
                </a:lnTo>
                <a:lnTo>
                  <a:pt x="f42" y="f106"/>
                </a:lnTo>
                <a:lnTo>
                  <a:pt x="f107" y="f106"/>
                </a:lnTo>
                <a:lnTo>
                  <a:pt x="f108" y="f98"/>
                </a:lnTo>
                <a:lnTo>
                  <a:pt x="f109" y="f100"/>
                </a:lnTo>
                <a:lnTo>
                  <a:pt x="f110" y="f100"/>
                </a:lnTo>
                <a:lnTo>
                  <a:pt x="f1" y="f98"/>
                </a:lnTo>
                <a:lnTo>
                  <a:pt x="f111" y="f97"/>
                </a:lnTo>
                <a:lnTo>
                  <a:pt x="f112" y="f94"/>
                </a:lnTo>
                <a:lnTo>
                  <a:pt x="f4" y="f94"/>
                </a:lnTo>
                <a:lnTo>
                  <a:pt x="f103" y="f106"/>
                </a:lnTo>
                <a:lnTo>
                  <a:pt x="f97" y="f98"/>
                </a:lnTo>
                <a:lnTo>
                  <a:pt x="f89" y="f98"/>
                </a:lnTo>
                <a:lnTo>
                  <a:pt x="f87" y="f106"/>
                </a:lnTo>
                <a:lnTo>
                  <a:pt x="f113" y="f94"/>
                </a:lnTo>
                <a:lnTo>
                  <a:pt x="f79" y="f91"/>
                </a:lnTo>
                <a:lnTo>
                  <a:pt x="f79" y="f94"/>
                </a:lnTo>
                <a:lnTo>
                  <a:pt x="f79" y="f97"/>
                </a:lnTo>
                <a:lnTo>
                  <a:pt x="f114" y="f98"/>
                </a:lnTo>
                <a:lnTo>
                  <a:pt x="f115" y="f100"/>
                </a:lnTo>
                <a:lnTo>
                  <a:pt x="f116" y="f100"/>
                </a:lnTo>
                <a:lnTo>
                  <a:pt x="f116" y="f97"/>
                </a:lnTo>
                <a:lnTo>
                  <a:pt x="f72" y="f91"/>
                </a:lnTo>
                <a:lnTo>
                  <a:pt x="f117" y="f89"/>
                </a:lnTo>
                <a:lnTo>
                  <a:pt x="f35" y="f91"/>
                </a:lnTo>
                <a:lnTo>
                  <a:pt x="f35" y="f97"/>
                </a:lnTo>
                <a:lnTo>
                  <a:pt x="f118" y="f98"/>
                </a:lnTo>
                <a:lnTo>
                  <a:pt x="f117" y="f119"/>
                </a:lnTo>
                <a:lnTo>
                  <a:pt x="f66" y="f103"/>
                </a:lnTo>
                <a:lnTo>
                  <a:pt x="f120" y="f100"/>
                </a:lnTo>
                <a:lnTo>
                  <a:pt x="f121" y="f100"/>
                </a:lnTo>
                <a:lnTo>
                  <a:pt x="f18" y="f100"/>
                </a:lnTo>
                <a:lnTo>
                  <a:pt x="f24" y="f119"/>
                </a:lnTo>
                <a:lnTo>
                  <a:pt x="f30" y="f122"/>
                </a:lnTo>
                <a:lnTo>
                  <a:pt x="f25" y="f4"/>
                </a:lnTo>
                <a:lnTo>
                  <a:pt x="f32" y="f4"/>
                </a:lnTo>
                <a:lnTo>
                  <a:pt x="f23" y="f123"/>
                </a:lnTo>
                <a:lnTo>
                  <a:pt x="f23" y="f119"/>
                </a:lnTo>
                <a:lnTo>
                  <a:pt x="f9" y="f100"/>
                </a:lnTo>
                <a:lnTo>
                  <a:pt x="f32" y="f91"/>
                </a:lnTo>
                <a:lnTo>
                  <a:pt x="f8" y="f87"/>
                </a:lnTo>
                <a:lnTo>
                  <a:pt x="f8" y="f113"/>
                </a:lnTo>
                <a:lnTo>
                  <a:pt x="f8" y="f80"/>
                </a:lnTo>
                <a:lnTo>
                  <a:pt x="f5" y="f124"/>
                </a:lnTo>
                <a:lnTo>
                  <a:pt x="f31" y="f125"/>
                </a:lnTo>
                <a:lnTo>
                  <a:pt x="f27" y="f78"/>
                </a:lnTo>
                <a:lnTo>
                  <a:pt x="f27" y="f126"/>
                </a:lnTo>
                <a:lnTo>
                  <a:pt x="f29" y="f75"/>
                </a:lnTo>
                <a:lnTo>
                  <a:pt x="f28" y="f72"/>
                </a:lnTo>
                <a:lnTo>
                  <a:pt x="f28" y="f117"/>
                </a:lnTo>
                <a:lnTo>
                  <a:pt x="f33" y="f118"/>
                </a:lnTo>
                <a:lnTo>
                  <a:pt x="f29" y="f127"/>
                </a:lnTo>
                <a:lnTo>
                  <a:pt x="f27" y="f65"/>
                </a:lnTo>
                <a:lnTo>
                  <a:pt x="f31" y="f128"/>
                </a:lnTo>
                <a:lnTo>
                  <a:pt x="f25" y="f6"/>
                </a:lnTo>
                <a:lnTo>
                  <a:pt x="f5" y="f6"/>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36" name="Freeform 135"/>
          <p:cNvSpPr/>
          <p:nvPr/>
        </p:nvSpPr>
        <p:spPr>
          <a:xfrm>
            <a:off x="8972400" y="3546360"/>
            <a:ext cx="781200" cy="339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37" name="Freeform 136"/>
          <p:cNvSpPr/>
          <p:nvPr/>
        </p:nvSpPr>
        <p:spPr>
          <a:xfrm>
            <a:off x="9284880" y="3678119"/>
            <a:ext cx="1425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PR</a:t>
            </a:r>
          </a:p>
        </p:txBody>
      </p:sp>
      <p:sp>
        <p:nvSpPr>
          <p:cNvPr id="138" name="Rectangle 137"/>
          <p:cNvSpPr/>
          <p:nvPr/>
        </p:nvSpPr>
        <p:spPr>
          <a:xfrm>
            <a:off x="2895599" y="3429000"/>
            <a:ext cx="280800" cy="228600"/>
          </a:xfrm>
          <a:prstGeom prst="rect">
            <a:avLst/>
          </a:prstGeom>
          <a:solidFill>
            <a:srgbClr val="FFFFFF"/>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34"/>
                <a:ea typeface="MS Gothic" pitchFamily="2"/>
                <a:cs typeface="Tahoma" pitchFamily="2"/>
              </a:rPr>
              <a:t>SDIR</a:t>
            </a:r>
          </a:p>
        </p:txBody>
      </p:sp>
      <p:sp>
        <p:nvSpPr>
          <p:cNvPr id="139" name="Rectangle 138"/>
          <p:cNvSpPr/>
          <p:nvPr/>
        </p:nvSpPr>
        <p:spPr>
          <a:xfrm>
            <a:off x="3176400" y="3429360"/>
            <a:ext cx="272160" cy="228600"/>
          </a:xfrm>
          <a:prstGeom prst="rect">
            <a:avLst/>
          </a:prstGeom>
          <a:solidFill>
            <a:srgbClr val="FFFFFF"/>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rgbClr val="000000"/>
                </a:solidFill>
                <a:latin typeface="Arial" pitchFamily="34"/>
                <a:ea typeface="MS Gothic" pitchFamily="2"/>
                <a:cs typeface="Tahoma" pitchFamily="2"/>
              </a:rPr>
              <a:t>IM</a:t>
            </a:r>
          </a:p>
        </p:txBody>
      </p:sp>
      <p:sp>
        <p:nvSpPr>
          <p:cNvPr id="140" name="Rectangle 139"/>
          <p:cNvSpPr/>
          <p:nvPr/>
        </p:nvSpPr>
        <p:spPr>
          <a:xfrm>
            <a:off x="5631960" y="4293360"/>
            <a:ext cx="228600" cy="228600"/>
          </a:xfrm>
          <a:prstGeom prst="rect">
            <a:avLst/>
          </a:prstGeom>
          <a:solidFill>
            <a:srgbClr val="2E75B6"/>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34"/>
                <a:ea typeface="MS Gothic" pitchFamily="2"/>
                <a:cs typeface="Tahoma" pitchFamily="2"/>
              </a:rPr>
              <a:t>SA</a:t>
            </a:r>
          </a:p>
        </p:txBody>
      </p:sp>
      <p:sp>
        <p:nvSpPr>
          <p:cNvPr id="141" name="Rectangle 140"/>
          <p:cNvSpPr/>
          <p:nvPr/>
        </p:nvSpPr>
        <p:spPr>
          <a:xfrm>
            <a:off x="9123960" y="1845359"/>
            <a:ext cx="228600" cy="228600"/>
          </a:xfrm>
          <a:prstGeom prst="rect">
            <a:avLst/>
          </a:prstGeom>
          <a:solidFill>
            <a:srgbClr val="2E75B6"/>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34"/>
                <a:ea typeface="MS Gothic" pitchFamily="2"/>
                <a:cs typeface="Tahoma" pitchFamily="2"/>
              </a:rPr>
              <a:t>NYC</a:t>
            </a:r>
          </a:p>
        </p:txBody>
      </p:sp>
      <p:sp>
        <p:nvSpPr>
          <p:cNvPr id="142" name="Rectangle 141"/>
          <p:cNvSpPr/>
          <p:nvPr/>
        </p:nvSpPr>
        <p:spPr>
          <a:xfrm>
            <a:off x="8836320" y="2133720"/>
            <a:ext cx="261720" cy="228600"/>
          </a:xfrm>
          <a:prstGeom prst="rect">
            <a:avLst/>
          </a:prstGeom>
          <a:solidFill>
            <a:srgbClr val="2E75B6"/>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dirty="0">
                <a:solidFill>
                  <a:schemeClr val="bg1"/>
                </a:solidFill>
                <a:latin typeface="Arial" pitchFamily="34"/>
                <a:ea typeface="MS Gothic" pitchFamily="2"/>
                <a:cs typeface="Tahoma" pitchFamily="2"/>
              </a:rPr>
              <a:t>PHIL</a:t>
            </a:r>
          </a:p>
        </p:txBody>
      </p:sp>
      <p:sp>
        <p:nvSpPr>
          <p:cNvPr id="143" name="TextBox 142"/>
          <p:cNvSpPr txBox="1"/>
          <p:nvPr/>
        </p:nvSpPr>
        <p:spPr>
          <a:xfrm>
            <a:off x="5397200" y="275101"/>
            <a:ext cx="4721400" cy="456119"/>
          </a:xfrm>
          <a:prstGeom prst="rect">
            <a:avLst/>
          </a:prstGeom>
          <a:noFill/>
          <a:ln>
            <a:noFill/>
          </a:ln>
        </p:spPr>
        <p:txBody>
          <a:bodyPr vert="horz" wrap="square" lIns="90000" tIns="45000" rIns="90000" bIns="45000"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dirty="0">
                <a:solidFill>
                  <a:srgbClr val="000000"/>
                </a:solidFill>
                <a:latin typeface="Arial" pitchFamily="34"/>
                <a:ea typeface="MS Gothic" pitchFamily="2"/>
                <a:cs typeface="Tahoma" pitchFamily="2"/>
              </a:rPr>
              <a:t>Status Check Participation</a:t>
            </a:r>
          </a:p>
        </p:txBody>
      </p:sp>
      <p:sp>
        <p:nvSpPr>
          <p:cNvPr id="146" name="Freeform 145"/>
          <p:cNvSpPr/>
          <p:nvPr/>
        </p:nvSpPr>
        <p:spPr>
          <a:xfrm>
            <a:off x="10170840" y="4057200"/>
            <a:ext cx="215280" cy="254160"/>
          </a:xfrm>
          <a:custGeom>
            <a:avLst/>
            <a:gdLst>
              <a:gd name="f0" fmla="val 360"/>
              <a:gd name="f1" fmla="val 180"/>
              <a:gd name="f2" fmla="val 0"/>
              <a:gd name="f3" fmla="val 1476"/>
              <a:gd name="f4" fmla="val 1816"/>
              <a:gd name="f5" fmla="val 482"/>
              <a:gd name="f6" fmla="val 772"/>
              <a:gd name="f7" fmla="val 534"/>
              <a:gd name="f8" fmla="val 774"/>
              <a:gd name="f9" fmla="val 576"/>
              <a:gd name="f10" fmla="val 776"/>
              <a:gd name="f11" fmla="val 616"/>
              <a:gd name="f12" fmla="val 778"/>
              <a:gd name="f13" fmla="val 636"/>
              <a:gd name="f14" fmla="val 658"/>
              <a:gd name="f15" fmla="val 668"/>
              <a:gd name="f16" fmla="val 768"/>
              <a:gd name="f17" fmla="val 674"/>
              <a:gd name="f18" fmla="val 762"/>
              <a:gd name="f19" fmla="val 678"/>
              <a:gd name="f20" fmla="val 754"/>
              <a:gd name="f21" fmla="val 680"/>
              <a:gd name="f22" fmla="val 744"/>
              <a:gd name="f23" fmla="val 682"/>
              <a:gd name="f24" fmla="val 722"/>
              <a:gd name="f25" fmla="val 700"/>
              <a:gd name="f26" fmla="val 676"/>
              <a:gd name="f27" fmla="val 698"/>
              <a:gd name="f28" fmla="val 696"/>
              <a:gd name="f29" fmla="val 666"/>
              <a:gd name="f30" fmla="val 660"/>
              <a:gd name="f31" fmla="val 654"/>
              <a:gd name="f32" fmla="val 684"/>
              <a:gd name="f33" fmla="val 650"/>
              <a:gd name="f34" fmla="val 690"/>
              <a:gd name="f35" fmla="val 648"/>
              <a:gd name="f36" fmla="val 702"/>
              <a:gd name="f37" fmla="val 714"/>
              <a:gd name="f38" fmla="val 740"/>
              <a:gd name="f39" fmla="val 652"/>
              <a:gd name="f40" fmla="val 750"/>
              <a:gd name="f41" fmla="val 782"/>
              <a:gd name="f42" fmla="val 792"/>
              <a:gd name="f43" fmla="val 642"/>
              <a:gd name="f44" fmla="val 802"/>
              <a:gd name="f45" fmla="val 634"/>
              <a:gd name="f46" fmla="val 812"/>
              <a:gd name="f47" fmla="val 624"/>
              <a:gd name="f48" fmla="val 820"/>
              <a:gd name="f49" fmla="val 612"/>
              <a:gd name="f50" fmla="val 826"/>
              <a:gd name="f51" fmla="val 602"/>
              <a:gd name="f52" fmla="val 828"/>
              <a:gd name="f53" fmla="val 588"/>
              <a:gd name="f54" fmla="val 574"/>
              <a:gd name="f55" fmla="val 822"/>
              <a:gd name="f56" fmla="val 560"/>
              <a:gd name="f57" fmla="val 816"/>
              <a:gd name="f58" fmla="val 546"/>
              <a:gd name="f59" fmla="val 530"/>
              <a:gd name="f60" fmla="val 524"/>
              <a:gd name="f61" fmla="val 518"/>
              <a:gd name="f62" fmla="val 814"/>
              <a:gd name="f63" fmla="val 512"/>
              <a:gd name="f64" fmla="val 818"/>
              <a:gd name="f65" fmla="val 508"/>
              <a:gd name="f66" fmla="val 502"/>
              <a:gd name="f67" fmla="val 498"/>
              <a:gd name="f68" fmla="val 836"/>
              <a:gd name="f69" fmla="val 494"/>
              <a:gd name="f70" fmla="val 842"/>
              <a:gd name="f71" fmla="val 488"/>
              <a:gd name="f72" fmla="val 844"/>
              <a:gd name="f73" fmla="val 484"/>
              <a:gd name="f74" fmla="val 846"/>
              <a:gd name="f75" fmla="val 478"/>
              <a:gd name="f76" fmla="val 466"/>
              <a:gd name="f77" fmla="val 454"/>
              <a:gd name="f78" fmla="val 848"/>
              <a:gd name="f79" fmla="val 448"/>
              <a:gd name="f80" fmla="val 850"/>
              <a:gd name="f81" fmla="val 444"/>
              <a:gd name="f82" fmla="val 862"/>
              <a:gd name="f83" fmla="val 436"/>
              <a:gd name="f84" fmla="val 864"/>
              <a:gd name="f85" fmla="val 432"/>
              <a:gd name="f86" fmla="val 866"/>
              <a:gd name="f87" fmla="val 428"/>
              <a:gd name="f88" fmla="val 872"/>
              <a:gd name="f89" fmla="val 422"/>
              <a:gd name="f90" fmla="val 876"/>
              <a:gd name="f91" fmla="val 414"/>
              <a:gd name="f92" fmla="val 882"/>
              <a:gd name="f93" fmla="val 400"/>
              <a:gd name="f94" fmla="val 892"/>
              <a:gd name="f95" fmla="val 386"/>
              <a:gd name="f96" fmla="val 904"/>
              <a:gd name="f97" fmla="val 374"/>
              <a:gd name="f98" fmla="val 930"/>
              <a:gd name="f99" fmla="val 346"/>
              <a:gd name="f100" fmla="val 942"/>
              <a:gd name="f101" fmla="val 334"/>
              <a:gd name="f102" fmla="val 954"/>
              <a:gd name="f103" fmla="val 318"/>
              <a:gd name="f104" fmla="val 962"/>
              <a:gd name="f105" fmla="val 304"/>
              <a:gd name="f106" fmla="val 964"/>
              <a:gd name="f107" fmla="val 296"/>
              <a:gd name="f108" fmla="val 966"/>
              <a:gd name="f109" fmla="val 288"/>
              <a:gd name="f110" fmla="val 268"/>
              <a:gd name="f111" fmla="val 250"/>
              <a:gd name="f112" fmla="val 212"/>
              <a:gd name="f113" fmla="val 960"/>
              <a:gd name="f114" fmla="val 192"/>
              <a:gd name="f115" fmla="val 172"/>
              <a:gd name="f116" fmla="val 152"/>
              <a:gd name="f117" fmla="val 132"/>
              <a:gd name="f118" fmla="val 968"/>
              <a:gd name="f119" fmla="val 126"/>
              <a:gd name="f120" fmla="val 974"/>
              <a:gd name="f121" fmla="val 120"/>
              <a:gd name="f122" fmla="val 982"/>
              <a:gd name="f123" fmla="val 114"/>
              <a:gd name="f124" fmla="val 986"/>
              <a:gd name="f125" fmla="val 108"/>
              <a:gd name="f126" fmla="val 1002"/>
              <a:gd name="f127" fmla="val 86"/>
              <a:gd name="f128" fmla="val 1014"/>
              <a:gd name="f129" fmla="val 64"/>
              <a:gd name="f130" fmla="val 1028"/>
              <a:gd name="f131" fmla="val 36"/>
              <a:gd name="f132" fmla="val 1038"/>
              <a:gd name="f133" fmla="val 22"/>
              <a:gd name="f134" fmla="val 1044"/>
              <a:gd name="f135" fmla="val 18"/>
              <a:gd name="f136" fmla="val 1050"/>
              <a:gd name="f137" fmla="val 12"/>
              <a:gd name="f138" fmla="val 1060"/>
              <a:gd name="f139" fmla="val 6"/>
              <a:gd name="f140" fmla="val 1072"/>
              <a:gd name="f141" fmla="val 2"/>
              <a:gd name="f142" fmla="val 1082"/>
              <a:gd name="f143" fmla="val 1094"/>
              <a:gd name="f144" fmla="val 1114"/>
              <a:gd name="f145" fmla="val 1130"/>
              <a:gd name="f146" fmla="val 8"/>
              <a:gd name="f147" fmla="val 1148"/>
              <a:gd name="f148" fmla="val 1166"/>
              <a:gd name="f149" fmla="val 1180"/>
              <a:gd name="f150" fmla="val 52"/>
              <a:gd name="f151" fmla="val 1194"/>
              <a:gd name="f152" fmla="val 70"/>
              <a:gd name="f153" fmla="val 1220"/>
              <a:gd name="f154" fmla="val 106"/>
              <a:gd name="f155" fmla="val 1246"/>
              <a:gd name="f156" fmla="val 144"/>
              <a:gd name="f157" fmla="val 1254"/>
              <a:gd name="f158" fmla="val 154"/>
              <a:gd name="f159" fmla="val 1260"/>
              <a:gd name="f160" fmla="val 166"/>
              <a:gd name="f161" fmla="val 1266"/>
              <a:gd name="f162" fmla="val 1274"/>
              <a:gd name="f163" fmla="val 1282"/>
              <a:gd name="f164" fmla="val 204"/>
              <a:gd name="f165" fmla="val 1290"/>
              <a:gd name="f166" fmla="val 1300"/>
              <a:gd name="f167" fmla="val 218"/>
              <a:gd name="f168" fmla="val 1310"/>
              <a:gd name="f169" fmla="val 224"/>
              <a:gd name="f170" fmla="val 1322"/>
              <a:gd name="f171" fmla="val 226"/>
              <a:gd name="f172" fmla="val 1334"/>
              <a:gd name="f173" fmla="val 228"/>
              <a:gd name="f174" fmla="val 1360"/>
              <a:gd name="f175" fmla="val 1386"/>
              <a:gd name="f176" fmla="val 1412"/>
              <a:gd name="f177" fmla="val 1426"/>
              <a:gd name="f178" fmla="val 1438"/>
              <a:gd name="f179" fmla="val 230"/>
              <a:gd name="f180" fmla="val 1450"/>
              <a:gd name="f181" fmla="val 234"/>
              <a:gd name="f182" fmla="val 1462"/>
              <a:gd name="f183" fmla="val 240"/>
              <a:gd name="f184" fmla="val 1468"/>
              <a:gd name="f185" fmla="val 244"/>
              <a:gd name="f186" fmla="val 1472"/>
              <a:gd name="f187" fmla="val 248"/>
              <a:gd name="f188" fmla="val 1474"/>
              <a:gd name="f189" fmla="val 254"/>
              <a:gd name="f190" fmla="val 260"/>
              <a:gd name="f191" fmla="val 274"/>
              <a:gd name="f192" fmla="val 1470"/>
              <a:gd name="f193" fmla="val 300"/>
              <a:gd name="f194" fmla="val 312"/>
              <a:gd name="f195" fmla="val 322"/>
              <a:gd name="f196" fmla="val 1466"/>
              <a:gd name="f197" fmla="val 332"/>
              <a:gd name="f198" fmla="val 1460"/>
              <a:gd name="f199" fmla="val 338"/>
              <a:gd name="f200" fmla="val 1456"/>
              <a:gd name="f201" fmla="val 1442"/>
              <a:gd name="f202" fmla="val 356"/>
              <a:gd name="f203" fmla="val 1430"/>
              <a:gd name="f204" fmla="val 366"/>
              <a:gd name="f205" fmla="val 1422"/>
              <a:gd name="f206" fmla="val 380"/>
              <a:gd name="f207" fmla="val 1416"/>
              <a:gd name="f208" fmla="val 396"/>
              <a:gd name="f209" fmla="val 412"/>
              <a:gd name="f210" fmla="val 1406"/>
              <a:gd name="f211" fmla="val 1402"/>
              <a:gd name="f212" fmla="val 476"/>
              <a:gd name="f213" fmla="val 1398"/>
              <a:gd name="f214" fmla="val 492"/>
              <a:gd name="f215" fmla="val 1394"/>
              <a:gd name="f216" fmla="val 1388"/>
              <a:gd name="f217" fmla="val 528"/>
              <a:gd name="f218" fmla="val 1380"/>
              <a:gd name="f219" fmla="val 548"/>
              <a:gd name="f220" fmla="val 1370"/>
              <a:gd name="f221" fmla="val 568"/>
              <a:gd name="f222" fmla="val 1364"/>
              <a:gd name="f223" fmla="val 1358"/>
              <a:gd name="f224" fmla="val 580"/>
              <a:gd name="f225" fmla="val 1298"/>
              <a:gd name="f226" fmla="val 610"/>
              <a:gd name="f227" fmla="val 1234"/>
              <a:gd name="f228" fmla="val 640"/>
              <a:gd name="f229" fmla="val 1226"/>
              <a:gd name="f230" fmla="val 656"/>
              <a:gd name="f231" fmla="val 1216"/>
              <a:gd name="f232" fmla="val 1212"/>
              <a:gd name="f233" fmla="val 1208"/>
              <a:gd name="f234" fmla="val 704"/>
              <a:gd name="f235" fmla="val 1202"/>
              <a:gd name="f236" fmla="val 712"/>
              <a:gd name="f237" fmla="val 1196"/>
              <a:gd name="f238" fmla="val 716"/>
              <a:gd name="f239" fmla="val 1190"/>
              <a:gd name="f240" fmla="val 718"/>
              <a:gd name="f241" fmla="val 1172"/>
              <a:gd name="f242" fmla="val 720"/>
              <a:gd name="f243" fmla="val 1154"/>
              <a:gd name="f244" fmla="val 724"/>
              <a:gd name="f245" fmla="val 728"/>
              <a:gd name="f246" fmla="val 1142"/>
              <a:gd name="f247" fmla="val 732"/>
              <a:gd name="f248" fmla="val 1116"/>
              <a:gd name="f249" fmla="val 756"/>
              <a:gd name="f250" fmla="val 1090"/>
              <a:gd name="f251" fmla="val 780"/>
              <a:gd name="f252" fmla="val 1066"/>
              <a:gd name="f253" fmla="val 808"/>
              <a:gd name="f254" fmla="val 1042"/>
              <a:gd name="f255" fmla="val 1036"/>
              <a:gd name="f256" fmla="val 1030"/>
              <a:gd name="f257" fmla="val 1024"/>
              <a:gd name="f258" fmla="val 1016"/>
              <a:gd name="f259" fmla="val 998"/>
              <a:gd name="f260" fmla="val 990"/>
              <a:gd name="f261" fmla="val 852"/>
              <a:gd name="f262" fmla="val 856"/>
              <a:gd name="f263" fmla="val 976"/>
              <a:gd name="f264" fmla="val 970"/>
              <a:gd name="f265" fmla="val 870"/>
              <a:gd name="f266" fmla="val 884"/>
              <a:gd name="f267" fmla="val 946"/>
              <a:gd name="f268" fmla="val 920"/>
              <a:gd name="f269" fmla="val 938"/>
              <a:gd name="f270" fmla="val 928"/>
              <a:gd name="f271" fmla="val 934"/>
              <a:gd name="f272" fmla="val 932"/>
              <a:gd name="f273" fmla="val 912"/>
              <a:gd name="f274" fmla="val 894"/>
              <a:gd name="f275" fmla="val 880"/>
              <a:gd name="f276" fmla="val 944"/>
              <a:gd name="f277" fmla="val 952"/>
              <a:gd name="f278" fmla="val 840"/>
              <a:gd name="f279" fmla="val 838"/>
              <a:gd name="f280" fmla="val 1008"/>
              <a:gd name="f281" fmla="val 1010"/>
              <a:gd name="f282" fmla="val 1006"/>
              <a:gd name="f283" fmla="val 738"/>
              <a:gd name="f284" fmla="val 730"/>
              <a:gd name="f285" fmla="val 1020"/>
              <a:gd name="f286" fmla="val 1026"/>
              <a:gd name="f287" fmla="val 1034"/>
              <a:gd name="f288" fmla="val 742"/>
              <a:gd name="f289" fmla="val 1056"/>
              <a:gd name="f290" fmla="val 1062"/>
              <a:gd name="f291" fmla="val 1068"/>
              <a:gd name="f292" fmla="val 1074"/>
              <a:gd name="f293" fmla="val 736"/>
              <a:gd name="f294" fmla="val 1076"/>
              <a:gd name="f295" fmla="val 726"/>
              <a:gd name="f296" fmla="val 1084"/>
              <a:gd name="f297" fmla="val 1092"/>
              <a:gd name="f298" fmla="val 1096"/>
              <a:gd name="f299" fmla="val 1102"/>
              <a:gd name="f300" fmla="val 1124"/>
              <a:gd name="f301" fmla="val 1128"/>
              <a:gd name="f302" fmla="val 1132"/>
              <a:gd name="f303" fmla="val 710"/>
              <a:gd name="f304" fmla="val 1136"/>
              <a:gd name="f305" fmla="val 706"/>
              <a:gd name="f306" fmla="val 1140"/>
              <a:gd name="f307" fmla="val 694"/>
              <a:gd name="f308" fmla="val 1144"/>
              <a:gd name="f309" fmla="val 1152"/>
              <a:gd name="f310" fmla="val 670"/>
              <a:gd name="f311" fmla="val 1156"/>
              <a:gd name="f312" fmla="val 1158"/>
              <a:gd name="f313" fmla="val 1160"/>
              <a:gd name="f314" fmla="val 1164"/>
              <a:gd name="f315" fmla="val 1168"/>
              <a:gd name="f316" fmla="val 686"/>
              <a:gd name="f317" fmla="val 688"/>
              <a:gd name="f318" fmla="val 1188"/>
              <a:gd name="f319" fmla="val 1206"/>
              <a:gd name="f320" fmla="val 1224"/>
              <a:gd name="f321" fmla="val 1240"/>
              <a:gd name="f322" fmla="val 1262"/>
              <a:gd name="f323" fmla="val 1284"/>
              <a:gd name="f324" fmla="val 1306"/>
              <a:gd name="f325" fmla="val 1328"/>
              <a:gd name="f326" fmla="val 1372"/>
              <a:gd name="f327" fmla="val 1458"/>
              <a:gd name="f328" fmla="val 672"/>
              <a:gd name="f329" fmla="val 1502"/>
              <a:gd name="f330" fmla="val 1544"/>
              <a:gd name="f331" fmla="val 1566"/>
              <a:gd name="f332" fmla="val 662"/>
              <a:gd name="f333" fmla="val 1588"/>
              <a:gd name="f334" fmla="val 1604"/>
              <a:gd name="f335" fmla="val 1620"/>
              <a:gd name="f336" fmla="val 1652"/>
              <a:gd name="f337" fmla="val 630"/>
              <a:gd name="f338" fmla="val 1654"/>
              <a:gd name="f339" fmla="val 614"/>
              <a:gd name="f340" fmla="val 1662"/>
              <a:gd name="f341" fmla="val 606"/>
              <a:gd name="f342" fmla="val 1670"/>
              <a:gd name="f343" fmla="val 1678"/>
              <a:gd name="f344" fmla="val 596"/>
              <a:gd name="f345" fmla="val 1684"/>
              <a:gd name="f346" fmla="val 1688"/>
              <a:gd name="f347" fmla="val 1690"/>
              <a:gd name="f348" fmla="val 572"/>
              <a:gd name="f349" fmla="val 562"/>
              <a:gd name="f350" fmla="val 1694"/>
              <a:gd name="f351" fmla="val 558"/>
              <a:gd name="f352" fmla="val 1698"/>
              <a:gd name="f353" fmla="val 550"/>
              <a:gd name="f354" fmla="val 1704"/>
              <a:gd name="f355" fmla="val 540"/>
              <a:gd name="f356" fmla="val 1708"/>
              <a:gd name="f357" fmla="val 536"/>
              <a:gd name="f358" fmla="val 1712"/>
              <a:gd name="f359" fmla="val 1716"/>
              <a:gd name="f360" fmla="val 532"/>
              <a:gd name="f361" fmla="val 1724"/>
              <a:gd name="f362" fmla="val 1732"/>
              <a:gd name="f363" fmla="val 1748"/>
              <a:gd name="f364" fmla="val 1750"/>
              <a:gd name="f365" fmla="val 1752"/>
              <a:gd name="f366" fmla="val 506"/>
              <a:gd name="f367" fmla="val 1764"/>
              <a:gd name="f368" fmla="val 1776"/>
              <a:gd name="f369" fmla="val 1800"/>
              <a:gd name="f370" fmla="val 480"/>
              <a:gd name="f371" fmla="val 1802"/>
              <a:gd name="f372" fmla="val 1806"/>
              <a:gd name="f373" fmla="val 1808"/>
              <a:gd name="f374" fmla="val 474"/>
              <a:gd name="f375" fmla="val 1812"/>
              <a:gd name="f376" fmla="val 452"/>
              <a:gd name="f377" fmla="val 382"/>
              <a:gd name="f378" fmla="val 1814"/>
              <a:gd name="f379" fmla="val 316"/>
              <a:gd name="f380" fmla="val 294"/>
              <a:gd name="f381" fmla="val 1784"/>
              <a:gd name="f382" fmla="val 276"/>
              <a:gd name="f383" fmla="val 1780"/>
              <a:gd name="f384" fmla="val 256"/>
              <a:gd name="f385" fmla="val 1778"/>
              <a:gd name="f386" fmla="val 220"/>
              <a:gd name="f387" fmla="val 1768"/>
              <a:gd name="f388" fmla="val 1756"/>
              <a:gd name="f389" fmla="val 214"/>
              <a:gd name="f390" fmla="val 1744"/>
              <a:gd name="f391" fmla="val 210"/>
              <a:gd name="f392" fmla="val 1734"/>
              <a:gd name="f393" fmla="val 196"/>
              <a:gd name="f394" fmla="val 1714"/>
              <a:gd name="f395" fmla="val 182"/>
              <a:gd name="f396" fmla="val 1692"/>
              <a:gd name="f397" fmla="val 1676"/>
              <a:gd name="f398" fmla="val 184"/>
              <a:gd name="f399" fmla="val 1668"/>
              <a:gd name="f400" fmla="val 1660"/>
              <a:gd name="f401" fmla="val 170"/>
              <a:gd name="f402" fmla="val 1648"/>
              <a:gd name="f403" fmla="val 160"/>
              <a:gd name="f404" fmla="val 1632"/>
              <a:gd name="f405" fmla="val 156"/>
              <a:gd name="f406" fmla="val 1626"/>
              <a:gd name="f407" fmla="val 1618"/>
              <a:gd name="f408" fmla="val 1608"/>
              <a:gd name="f409" fmla="val 158"/>
              <a:gd name="f410" fmla="val 1600"/>
              <a:gd name="f411" fmla="val 168"/>
              <a:gd name="f412" fmla="val 1574"/>
              <a:gd name="f413" fmla="val 1562"/>
              <a:gd name="f414" fmla="val 162"/>
              <a:gd name="f415" fmla="val 1552"/>
              <a:gd name="f416" fmla="val 1546"/>
              <a:gd name="f417" fmla="val 1542"/>
              <a:gd name="f418" fmla="val 142"/>
              <a:gd name="f419" fmla="val 1540"/>
              <a:gd name="f420" fmla="val 134"/>
              <a:gd name="f421" fmla="val 1504"/>
              <a:gd name="f422" fmla="val 140"/>
              <a:gd name="f423" fmla="val 1484"/>
              <a:gd name="f424" fmla="val 138"/>
              <a:gd name="f425" fmla="val 1452"/>
              <a:gd name="f426" fmla="val 136"/>
              <a:gd name="f427" fmla="val 1434"/>
              <a:gd name="f428" fmla="val 1424"/>
              <a:gd name="f429" fmla="val 112"/>
              <a:gd name="f430" fmla="val 100"/>
              <a:gd name="f431" fmla="val 82"/>
              <a:gd name="f432" fmla="val 78"/>
              <a:gd name="f433" fmla="val 1396"/>
              <a:gd name="f434" fmla="val 72"/>
              <a:gd name="f435" fmla="val 1374"/>
              <a:gd name="f436" fmla="val 1362"/>
              <a:gd name="f437" fmla="val 74"/>
              <a:gd name="f438" fmla="val 1356"/>
              <a:gd name="f439" fmla="val 1352"/>
              <a:gd name="f440" fmla="val 92"/>
              <a:gd name="f441" fmla="val 1342"/>
              <a:gd name="f442" fmla="val 104"/>
              <a:gd name="f443" fmla="val 1330"/>
              <a:gd name="f444" fmla="val 1318"/>
              <a:gd name="f445" fmla="val 124"/>
              <a:gd name="f446" fmla="val 1302"/>
              <a:gd name="f447" fmla="val 130"/>
              <a:gd name="f448" fmla="val 1286"/>
              <a:gd name="f449" fmla="val 1268"/>
              <a:gd name="f450" fmla="val 1248"/>
              <a:gd name="f451" fmla="val 1214"/>
              <a:gd name="f452" fmla="val 1204"/>
              <a:gd name="f453" fmla="val 148"/>
              <a:gd name="f454" fmla="val 1186"/>
              <a:gd name="f455" fmla="val 1150"/>
              <a:gd name="f456" fmla="val 176"/>
              <a:gd name="f457" fmla="val 186"/>
              <a:gd name="f458" fmla="val 1106"/>
              <a:gd name="f459" fmla="val 1098"/>
              <a:gd name="f460" fmla="val 1088"/>
              <a:gd name="f461" fmla="val 1080"/>
              <a:gd name="f462" fmla="val 178"/>
              <a:gd name="f463" fmla="val 164"/>
              <a:gd name="f464" fmla="val 1058"/>
              <a:gd name="f465" fmla="val 1052"/>
              <a:gd name="f466" fmla="val 1048"/>
              <a:gd name="f467" fmla="val 1046"/>
              <a:gd name="f468" fmla="val 1040"/>
              <a:gd name="f469" fmla="val 94"/>
              <a:gd name="f470" fmla="val 996"/>
              <a:gd name="f471" fmla="val 988"/>
              <a:gd name="f472" fmla="val 68"/>
              <a:gd name="f473" fmla="val 48"/>
              <a:gd name="f474" fmla="val 26"/>
              <a:gd name="f475" fmla="val 958"/>
              <a:gd name="f476" fmla="val 16"/>
              <a:gd name="f477" fmla="val 936"/>
              <a:gd name="f478" fmla="val 916"/>
              <a:gd name="f479" fmla="val 24"/>
              <a:gd name="f480" fmla="val 910"/>
              <a:gd name="f481" fmla="val 46"/>
              <a:gd name="f482" fmla="val 98"/>
              <a:gd name="f483" fmla="val 118"/>
              <a:gd name="f484" fmla="val 174"/>
              <a:gd name="f485" fmla="val 940"/>
              <a:gd name="f486" fmla="val 190"/>
              <a:gd name="f487" fmla="val 950"/>
              <a:gd name="f488" fmla="val 194"/>
              <a:gd name="f489" fmla="val 992"/>
              <a:gd name="f490" fmla="val 198"/>
              <a:gd name="f491" fmla="val 1018"/>
              <a:gd name="f492" fmla="val 200"/>
              <a:gd name="f493" fmla="val 1032"/>
              <a:gd name="f494" fmla="val 222"/>
              <a:gd name="f495" fmla="val 238"/>
              <a:gd name="f496" fmla="val 1012"/>
              <a:gd name="f497" fmla="val 236"/>
              <a:gd name="f498" fmla="val 1000"/>
              <a:gd name="f499" fmla="val 972"/>
              <a:gd name="f500" fmla="val 242"/>
              <a:gd name="f501" fmla="val 956"/>
              <a:gd name="f502" fmla="val 216"/>
              <a:gd name="f503" fmla="val 948"/>
              <a:gd name="f504" fmla="val 266"/>
              <a:gd name="f505" fmla="val 926"/>
              <a:gd name="f506" fmla="val 272"/>
              <a:gd name="f507" fmla="val 278"/>
              <a:gd name="f508" fmla="val 908"/>
              <a:gd name="f509" fmla="val 286"/>
              <a:gd name="f510" fmla="val 900"/>
              <a:gd name="f511" fmla="val 896"/>
              <a:gd name="f512" fmla="val 270"/>
              <a:gd name="f513" fmla="val 878"/>
              <a:gd name="f514" fmla="val 208"/>
              <a:gd name="f515" fmla="val 888"/>
              <a:gd name="f516" fmla="val 860"/>
              <a:gd name="f517" fmla="val 122"/>
              <a:gd name="f518" fmla="val 102"/>
              <a:gd name="f519" fmla="val 858"/>
              <a:gd name="f520" fmla="val 868"/>
              <a:gd name="f521" fmla="val 56"/>
              <a:gd name="f522" fmla="val 834"/>
              <a:gd name="f523" fmla="val 128"/>
              <a:gd name="f524" fmla="val 830"/>
              <a:gd name="f525" fmla="val 298"/>
              <a:gd name="f526" fmla="val 310"/>
              <a:gd name="f527" fmla="val 324"/>
              <a:gd name="f528" fmla="val 350"/>
              <a:gd name="f529" fmla="val 354"/>
              <a:gd name="f530" fmla="val 832"/>
              <a:gd name="f531" fmla="val 372"/>
              <a:gd name="f532" fmla="val 388"/>
              <a:gd name="f533" fmla="val 800"/>
              <a:gd name="f534" fmla="val 796"/>
              <a:gd name="f535" fmla="val 402"/>
              <a:gd name="f536" fmla="val 418"/>
              <a:gd name="f537" fmla="val 798"/>
              <a:gd name="f538" fmla="val 442"/>
              <a:gd name="f539" fmla="val 790"/>
              <a:gd name="f540" fmla="val 450"/>
              <a:gd name="f541" fmla="val 784"/>
              <a:gd name="f542" fmla="val 458"/>
              <a:gd name="f543" fmla="val 468"/>
            </a:gdLst>
            <a:ahLst/>
            <a:cxnLst>
              <a:cxn ang="3cd4">
                <a:pos x="hc" y="t"/>
              </a:cxn>
              <a:cxn ang="0">
                <a:pos x="r" y="vc"/>
              </a:cxn>
              <a:cxn ang="cd4">
                <a:pos x="hc" y="b"/>
              </a:cxn>
              <a:cxn ang="cd2">
                <a:pos x="l" y="vc"/>
              </a:cxn>
            </a:cxnLst>
            <a:rect l="l" t="t" r="r" b="b"/>
            <a:pathLst>
              <a:path w="1476" h="1816">
                <a:moveTo>
                  <a:pt x="f5" y="f6"/>
                </a:moveTo>
                <a:lnTo>
                  <a:pt x="f7" y="f8"/>
                </a:lnTo>
                <a:lnTo>
                  <a:pt x="f9" y="f10"/>
                </a:lnTo>
                <a:lnTo>
                  <a:pt x="f11" y="f12"/>
                </a:lnTo>
                <a:lnTo>
                  <a:pt x="f13" y="f10"/>
                </a:lnTo>
                <a:lnTo>
                  <a:pt x="f14" y="f6"/>
                </a:lnTo>
                <a:lnTo>
                  <a:pt x="f15" y="f16"/>
                </a:lnTo>
                <a:lnTo>
                  <a:pt x="f17" y="f18"/>
                </a:lnTo>
                <a:lnTo>
                  <a:pt x="f19" y="f20"/>
                </a:lnTo>
                <a:lnTo>
                  <a:pt x="f21" y="f22"/>
                </a:lnTo>
                <a:lnTo>
                  <a:pt x="f23" y="f24"/>
                </a:lnTo>
                <a:lnTo>
                  <a:pt x="f23" y="f25"/>
                </a:lnTo>
                <a:lnTo>
                  <a:pt x="f26" y="f25"/>
                </a:lnTo>
                <a:lnTo>
                  <a:pt x="f17" y="f27"/>
                </a:lnTo>
                <a:lnTo>
                  <a:pt x="f17" y="f28"/>
                </a:lnTo>
                <a:lnTo>
                  <a:pt x="f17" y="f21"/>
                </a:lnTo>
                <a:lnTo>
                  <a:pt x="f17" y="f29"/>
                </a:lnTo>
                <a:lnTo>
                  <a:pt x="f26" y="f30"/>
                </a:lnTo>
                <a:lnTo>
                  <a:pt x="f21" y="f31"/>
                </a:lnTo>
                <a:lnTo>
                  <a:pt x="f32" y="f33"/>
                </a:lnTo>
                <a:lnTo>
                  <a:pt x="f34" y="f35"/>
                </a:lnTo>
                <a:lnTo>
                  <a:pt x="f36" y="f35"/>
                </a:lnTo>
                <a:lnTo>
                  <a:pt x="f37" y="f35"/>
                </a:lnTo>
                <a:lnTo>
                  <a:pt x="f38" y="f39"/>
                </a:lnTo>
                <a:lnTo>
                  <a:pt x="f40" y="f31"/>
                </a:lnTo>
                <a:lnTo>
                  <a:pt x="f18" y="f31"/>
                </a:lnTo>
                <a:lnTo>
                  <a:pt x="f6" y="f39"/>
                </a:lnTo>
                <a:lnTo>
                  <a:pt x="f41" y="f35"/>
                </a:lnTo>
                <a:lnTo>
                  <a:pt x="f42" y="f43"/>
                </a:lnTo>
                <a:lnTo>
                  <a:pt x="f44" y="f45"/>
                </a:lnTo>
                <a:lnTo>
                  <a:pt x="f46" y="f47"/>
                </a:lnTo>
                <a:lnTo>
                  <a:pt x="f48" y="f49"/>
                </a:lnTo>
                <a:lnTo>
                  <a:pt x="f50" y="f51"/>
                </a:lnTo>
                <a:lnTo>
                  <a:pt x="f52" y="f53"/>
                </a:lnTo>
                <a:lnTo>
                  <a:pt x="f52" y="f54"/>
                </a:lnTo>
                <a:lnTo>
                  <a:pt x="f55" y="f56"/>
                </a:lnTo>
                <a:lnTo>
                  <a:pt x="f57" y="f58"/>
                </a:lnTo>
                <a:lnTo>
                  <a:pt x="f46" y="f59"/>
                </a:lnTo>
                <a:lnTo>
                  <a:pt x="f46" y="f60"/>
                </a:lnTo>
                <a:lnTo>
                  <a:pt x="f46" y="f61"/>
                </a:lnTo>
                <a:lnTo>
                  <a:pt x="f62" y="f63"/>
                </a:lnTo>
                <a:lnTo>
                  <a:pt x="f64" y="f65"/>
                </a:lnTo>
                <a:lnTo>
                  <a:pt x="f55" y="f66"/>
                </a:lnTo>
                <a:lnTo>
                  <a:pt x="f52" y="f67"/>
                </a:lnTo>
                <a:lnTo>
                  <a:pt x="f68" y="f69"/>
                </a:lnTo>
                <a:lnTo>
                  <a:pt x="f70" y="f71"/>
                </a:lnTo>
                <a:lnTo>
                  <a:pt x="f72" y="f73"/>
                </a:lnTo>
                <a:lnTo>
                  <a:pt x="f74" y="f75"/>
                </a:lnTo>
                <a:lnTo>
                  <a:pt x="f74" y="f76"/>
                </a:lnTo>
                <a:lnTo>
                  <a:pt x="f74" y="f77"/>
                </a:lnTo>
                <a:lnTo>
                  <a:pt x="f78" y="f79"/>
                </a:lnTo>
                <a:lnTo>
                  <a:pt x="f80" y="f81"/>
                </a:lnTo>
                <a:lnTo>
                  <a:pt x="f82" y="f83"/>
                </a:lnTo>
                <a:lnTo>
                  <a:pt x="f84" y="f85"/>
                </a:lnTo>
                <a:lnTo>
                  <a:pt x="f86" y="f87"/>
                </a:lnTo>
                <a:lnTo>
                  <a:pt x="f88" y="f89"/>
                </a:lnTo>
                <a:lnTo>
                  <a:pt x="f90" y="f91"/>
                </a:lnTo>
                <a:lnTo>
                  <a:pt x="f92" y="f93"/>
                </a:lnTo>
                <a:lnTo>
                  <a:pt x="f94" y="f95"/>
                </a:lnTo>
                <a:lnTo>
                  <a:pt x="f96" y="f97"/>
                </a:lnTo>
                <a:lnTo>
                  <a:pt x="f98" y="f99"/>
                </a:lnTo>
                <a:lnTo>
                  <a:pt x="f100" y="f101"/>
                </a:lnTo>
                <a:lnTo>
                  <a:pt x="f102" y="f103"/>
                </a:lnTo>
                <a:lnTo>
                  <a:pt x="f104" y="f105"/>
                </a:lnTo>
                <a:lnTo>
                  <a:pt x="f106" y="f107"/>
                </a:lnTo>
                <a:lnTo>
                  <a:pt x="f108" y="f109"/>
                </a:lnTo>
                <a:lnTo>
                  <a:pt x="f108" y="f110"/>
                </a:lnTo>
                <a:lnTo>
                  <a:pt x="f108" y="f111"/>
                </a:lnTo>
                <a:lnTo>
                  <a:pt x="f104" y="f112"/>
                </a:lnTo>
                <a:lnTo>
                  <a:pt x="f113" y="f114"/>
                </a:lnTo>
                <a:lnTo>
                  <a:pt x="f113" y="f115"/>
                </a:lnTo>
                <a:lnTo>
                  <a:pt x="f104" y="f116"/>
                </a:lnTo>
                <a:lnTo>
                  <a:pt x="f108"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2"/>
                </a:lnTo>
                <a:lnTo>
                  <a:pt x="f143" y="f2"/>
                </a:lnTo>
                <a:lnTo>
                  <a:pt x="f144" y="f141"/>
                </a:lnTo>
                <a:lnTo>
                  <a:pt x="f145" y="f146"/>
                </a:lnTo>
                <a:lnTo>
                  <a:pt x="f147" y="f133"/>
                </a:lnTo>
                <a:lnTo>
                  <a:pt x="f148" y="f131"/>
                </a:lnTo>
                <a:lnTo>
                  <a:pt x="f149" y="f150"/>
                </a:lnTo>
                <a:lnTo>
                  <a:pt x="f151" y="f152"/>
                </a:lnTo>
                <a:lnTo>
                  <a:pt x="f153" y="f154"/>
                </a:lnTo>
                <a:lnTo>
                  <a:pt x="f155" y="f156"/>
                </a:lnTo>
                <a:lnTo>
                  <a:pt x="f157" y="f158"/>
                </a:lnTo>
                <a:lnTo>
                  <a:pt x="f159" y="f160"/>
                </a:lnTo>
                <a:lnTo>
                  <a:pt x="f161" y="f1"/>
                </a:lnTo>
                <a:lnTo>
                  <a:pt x="f162" y="f114"/>
                </a:lnTo>
                <a:lnTo>
                  <a:pt x="f163" y="f164"/>
                </a:lnTo>
                <a:lnTo>
                  <a:pt x="f165" y="f112"/>
                </a:lnTo>
                <a:lnTo>
                  <a:pt x="f166" y="f167"/>
                </a:lnTo>
                <a:lnTo>
                  <a:pt x="f168" y="f169"/>
                </a:lnTo>
                <a:lnTo>
                  <a:pt x="f170" y="f171"/>
                </a:lnTo>
                <a:lnTo>
                  <a:pt x="f172" y="f173"/>
                </a:lnTo>
                <a:lnTo>
                  <a:pt x="f174" y="f173"/>
                </a:lnTo>
                <a:lnTo>
                  <a:pt x="f175" y="f171"/>
                </a:lnTo>
                <a:lnTo>
                  <a:pt x="f176" y="f171"/>
                </a:lnTo>
                <a:lnTo>
                  <a:pt x="f177" y="f173"/>
                </a:lnTo>
                <a:lnTo>
                  <a:pt x="f178" y="f179"/>
                </a:lnTo>
                <a:lnTo>
                  <a:pt x="f180" y="f181"/>
                </a:lnTo>
                <a:lnTo>
                  <a:pt x="f182" y="f183"/>
                </a:lnTo>
                <a:lnTo>
                  <a:pt x="f184" y="f185"/>
                </a:lnTo>
                <a:lnTo>
                  <a:pt x="f186" y="f187"/>
                </a:lnTo>
                <a:lnTo>
                  <a:pt x="f188" y="f189"/>
                </a:lnTo>
                <a:lnTo>
                  <a:pt x="f3" y="f190"/>
                </a:lnTo>
                <a:lnTo>
                  <a:pt x="f3" y="f191"/>
                </a:lnTo>
                <a:lnTo>
                  <a:pt x="f188" y="f109"/>
                </a:lnTo>
                <a:lnTo>
                  <a:pt x="f192" y="f193"/>
                </a:lnTo>
                <a:lnTo>
                  <a:pt x="f184" y="f194"/>
                </a:lnTo>
                <a:lnTo>
                  <a:pt x="f184" y="f195"/>
                </a:lnTo>
                <a:lnTo>
                  <a:pt x="f196" y="f197"/>
                </a:lnTo>
                <a:lnTo>
                  <a:pt x="f198" y="f199"/>
                </a:lnTo>
                <a:lnTo>
                  <a:pt x="f200" y="f99"/>
                </a:lnTo>
                <a:lnTo>
                  <a:pt x="f201" y="f202"/>
                </a:lnTo>
                <a:lnTo>
                  <a:pt x="f203" y="f204"/>
                </a:lnTo>
                <a:lnTo>
                  <a:pt x="f177" y="f97"/>
                </a:lnTo>
                <a:lnTo>
                  <a:pt x="f205" y="f206"/>
                </a:lnTo>
                <a:lnTo>
                  <a:pt x="f207" y="f208"/>
                </a:lnTo>
                <a:lnTo>
                  <a:pt x="f176" y="f209"/>
                </a:lnTo>
                <a:lnTo>
                  <a:pt x="f210" y="f81"/>
                </a:lnTo>
                <a:lnTo>
                  <a:pt x="f211" y="f212"/>
                </a:lnTo>
                <a:lnTo>
                  <a:pt x="f213" y="f214"/>
                </a:lnTo>
                <a:lnTo>
                  <a:pt x="f215" y="f65"/>
                </a:lnTo>
                <a:lnTo>
                  <a:pt x="f216" y="f217"/>
                </a:lnTo>
                <a:lnTo>
                  <a:pt x="f218" y="f219"/>
                </a:lnTo>
                <a:lnTo>
                  <a:pt x="f220" y="f221"/>
                </a:lnTo>
                <a:lnTo>
                  <a:pt x="f222" y="f54"/>
                </a:lnTo>
                <a:lnTo>
                  <a:pt x="f223" y="f224"/>
                </a:lnTo>
                <a:lnTo>
                  <a:pt x="f225" y="f226"/>
                </a:lnTo>
                <a:lnTo>
                  <a:pt x="f227" y="f228"/>
                </a:lnTo>
                <a:lnTo>
                  <a:pt x="f229" y="f35"/>
                </a:lnTo>
                <a:lnTo>
                  <a:pt x="f153" y="f230"/>
                </a:lnTo>
                <a:lnTo>
                  <a:pt x="f231" y="f29"/>
                </a:lnTo>
                <a:lnTo>
                  <a:pt x="f231" y="f26"/>
                </a:lnTo>
                <a:lnTo>
                  <a:pt x="f232" y="f28"/>
                </a:lnTo>
                <a:lnTo>
                  <a:pt x="f233" y="f234"/>
                </a:lnTo>
                <a:lnTo>
                  <a:pt x="f235" y="f236"/>
                </a:lnTo>
                <a:lnTo>
                  <a:pt x="f237" y="f238"/>
                </a:lnTo>
                <a:lnTo>
                  <a:pt x="f239" y="f240"/>
                </a:lnTo>
                <a:lnTo>
                  <a:pt x="f241" y="f242"/>
                </a:lnTo>
                <a:lnTo>
                  <a:pt x="f243" y="f244"/>
                </a:lnTo>
                <a:lnTo>
                  <a:pt x="f147" y="f245"/>
                </a:lnTo>
                <a:lnTo>
                  <a:pt x="f246" y="f247"/>
                </a:lnTo>
                <a:lnTo>
                  <a:pt x="f248" y="f249"/>
                </a:lnTo>
                <a:lnTo>
                  <a:pt x="f250" y="f251"/>
                </a:lnTo>
                <a:lnTo>
                  <a:pt x="f252" y="f253"/>
                </a:lnTo>
                <a:lnTo>
                  <a:pt x="f254" y="f68"/>
                </a:lnTo>
                <a:lnTo>
                  <a:pt x="f255" y="f70"/>
                </a:lnTo>
                <a:lnTo>
                  <a:pt x="f256" y="f74"/>
                </a:lnTo>
                <a:lnTo>
                  <a:pt x="f257" y="f78"/>
                </a:lnTo>
                <a:lnTo>
                  <a:pt x="f258" y="f78"/>
                </a:lnTo>
                <a:lnTo>
                  <a:pt x="f259" y="f80"/>
                </a:lnTo>
                <a:lnTo>
                  <a:pt x="f260" y="f261"/>
                </a:lnTo>
                <a:lnTo>
                  <a:pt x="f122" y="f262"/>
                </a:lnTo>
                <a:lnTo>
                  <a:pt x="f263" y="f82"/>
                </a:lnTo>
                <a:lnTo>
                  <a:pt x="f264" y="f265"/>
                </a:lnTo>
                <a:lnTo>
                  <a:pt x="f104" y="f266"/>
                </a:lnTo>
                <a:lnTo>
                  <a:pt x="f267" y="f268"/>
                </a:lnTo>
                <a:lnTo>
                  <a:pt x="f269" y="f270"/>
                </a:lnTo>
                <a:lnTo>
                  <a:pt x="f271" y="f98"/>
                </a:lnTo>
                <a:lnTo>
                  <a:pt x="f98" y="f272"/>
                </a:lnTo>
                <a:lnTo>
                  <a:pt x="f273" y="f271"/>
                </a:lnTo>
                <a:lnTo>
                  <a:pt x="f274" y="f269"/>
                </a:lnTo>
                <a:lnTo>
                  <a:pt x="f275" y="f276"/>
                </a:lnTo>
                <a:lnTo>
                  <a:pt x="f86" y="f277"/>
                </a:lnTo>
                <a:lnTo>
                  <a:pt x="f262" y="f104"/>
                </a:lnTo>
                <a:lnTo>
                  <a:pt x="f74" y="f263"/>
                </a:lnTo>
                <a:lnTo>
                  <a:pt x="f278" y="f260"/>
                </a:lnTo>
                <a:lnTo>
                  <a:pt x="f279" y="f280"/>
                </a:lnTo>
                <a:lnTo>
                  <a:pt x="f55" y="f281"/>
                </a:lnTo>
                <a:lnTo>
                  <a:pt x="f44" y="f280"/>
                </a:lnTo>
                <a:lnTo>
                  <a:pt x="f251" y="f280"/>
                </a:lnTo>
                <a:lnTo>
                  <a:pt x="f18" y="f282"/>
                </a:lnTo>
                <a:lnTo>
                  <a:pt x="f22" y="f280"/>
                </a:lnTo>
                <a:lnTo>
                  <a:pt x="f283" y="f281"/>
                </a:lnTo>
                <a:lnTo>
                  <a:pt x="f247" y="f128"/>
                </a:lnTo>
                <a:lnTo>
                  <a:pt x="f284" y="f285"/>
                </a:lnTo>
                <a:lnTo>
                  <a:pt x="f245" y="f286"/>
                </a:lnTo>
                <a:lnTo>
                  <a:pt x="f245" y="f287"/>
                </a:lnTo>
                <a:lnTo>
                  <a:pt x="f284" y="f134"/>
                </a:lnTo>
                <a:lnTo>
                  <a:pt x="f288" y="f289"/>
                </a:lnTo>
                <a:lnTo>
                  <a:pt x="f22" y="f290"/>
                </a:lnTo>
                <a:lnTo>
                  <a:pt x="f288" y="f291"/>
                </a:lnTo>
                <a:lnTo>
                  <a:pt x="f38" y="f292"/>
                </a:lnTo>
                <a:lnTo>
                  <a:pt x="f293" y="f294"/>
                </a:lnTo>
                <a:lnTo>
                  <a:pt x="f295" y="f296"/>
                </a:lnTo>
                <a:lnTo>
                  <a:pt x="f240" y="f297"/>
                </a:lnTo>
                <a:lnTo>
                  <a:pt x="f238" y="f298"/>
                </a:lnTo>
                <a:lnTo>
                  <a:pt x="f238" y="f299"/>
                </a:lnTo>
                <a:lnTo>
                  <a:pt x="f238" y="f144"/>
                </a:lnTo>
                <a:lnTo>
                  <a:pt x="f238" y="f300"/>
                </a:lnTo>
                <a:lnTo>
                  <a:pt x="f238" y="f301"/>
                </a:lnTo>
                <a:lnTo>
                  <a:pt x="f37" y="f302"/>
                </a:lnTo>
                <a:lnTo>
                  <a:pt x="f303" y="f304"/>
                </a:lnTo>
                <a:lnTo>
                  <a:pt x="f305" y="f306"/>
                </a:lnTo>
                <a:lnTo>
                  <a:pt x="f307" y="f308"/>
                </a:lnTo>
                <a:lnTo>
                  <a:pt x="f21" y="f147"/>
                </a:lnTo>
                <a:lnTo>
                  <a:pt x="f26" y="f309"/>
                </a:lnTo>
                <a:lnTo>
                  <a:pt x="f310" y="f311"/>
                </a:lnTo>
                <a:lnTo>
                  <a:pt x="f15" y="f312"/>
                </a:lnTo>
                <a:lnTo>
                  <a:pt x="f310" y="f313"/>
                </a:lnTo>
                <a:lnTo>
                  <a:pt x="f26" y="f314"/>
                </a:lnTo>
                <a:lnTo>
                  <a:pt x="f23" y="f315"/>
                </a:lnTo>
                <a:lnTo>
                  <a:pt x="f316" y="f241"/>
                </a:lnTo>
                <a:lnTo>
                  <a:pt x="f317" y="f149"/>
                </a:lnTo>
                <a:lnTo>
                  <a:pt x="f34" y="f318"/>
                </a:lnTo>
                <a:lnTo>
                  <a:pt x="f34" y="f319"/>
                </a:lnTo>
                <a:lnTo>
                  <a:pt x="f316" y="f320"/>
                </a:lnTo>
                <a:lnTo>
                  <a:pt x="f23" y="f321"/>
                </a:lnTo>
                <a:lnTo>
                  <a:pt x="f26" y="f322"/>
                </a:lnTo>
                <a:lnTo>
                  <a:pt x="f310" y="f323"/>
                </a:lnTo>
                <a:lnTo>
                  <a:pt x="f15" y="f324"/>
                </a:lnTo>
                <a:lnTo>
                  <a:pt x="f29" y="f325"/>
                </a:lnTo>
                <a:lnTo>
                  <a:pt x="f29" y="f326"/>
                </a:lnTo>
                <a:lnTo>
                  <a:pt x="f15" y="f207"/>
                </a:lnTo>
                <a:lnTo>
                  <a:pt x="f310" y="f327"/>
                </a:lnTo>
                <a:lnTo>
                  <a:pt x="f328" y="f329"/>
                </a:lnTo>
                <a:lnTo>
                  <a:pt x="f310" y="f330"/>
                </a:lnTo>
                <a:lnTo>
                  <a:pt x="f29" y="f331"/>
                </a:lnTo>
                <a:lnTo>
                  <a:pt x="f332" y="f333"/>
                </a:lnTo>
                <a:lnTo>
                  <a:pt x="f14" y="f334"/>
                </a:lnTo>
                <a:lnTo>
                  <a:pt x="f39" y="f335"/>
                </a:lnTo>
                <a:lnTo>
                  <a:pt x="f45" y="f336"/>
                </a:lnTo>
                <a:lnTo>
                  <a:pt x="f337" y="f338"/>
                </a:lnTo>
                <a:lnTo>
                  <a:pt x="f47" y="f338"/>
                </a:lnTo>
                <a:lnTo>
                  <a:pt x="f339" y="f336"/>
                </a:lnTo>
                <a:lnTo>
                  <a:pt x="f226" y="f340"/>
                </a:lnTo>
                <a:lnTo>
                  <a:pt x="f341" y="f342"/>
                </a:lnTo>
                <a:lnTo>
                  <a:pt x="f51" y="f343"/>
                </a:lnTo>
                <a:lnTo>
                  <a:pt x="f344" y="f345"/>
                </a:lnTo>
                <a:lnTo>
                  <a:pt x="f53" y="f346"/>
                </a:lnTo>
                <a:lnTo>
                  <a:pt x="f224" y="f347"/>
                </a:lnTo>
                <a:lnTo>
                  <a:pt x="f348" y="f347"/>
                </a:lnTo>
                <a:lnTo>
                  <a:pt x="f349" y="f346"/>
                </a:lnTo>
                <a:lnTo>
                  <a:pt x="f56" y="f350"/>
                </a:lnTo>
                <a:lnTo>
                  <a:pt x="f351" y="f352"/>
                </a:lnTo>
                <a:lnTo>
                  <a:pt x="f353" y="f354"/>
                </a:lnTo>
                <a:lnTo>
                  <a:pt x="f355" y="f356"/>
                </a:lnTo>
                <a:lnTo>
                  <a:pt x="f357" y="f358"/>
                </a:lnTo>
                <a:lnTo>
                  <a:pt x="f7" y="f359"/>
                </a:lnTo>
                <a:lnTo>
                  <a:pt x="f360" y="f361"/>
                </a:lnTo>
                <a:lnTo>
                  <a:pt x="f360" y="f362"/>
                </a:lnTo>
                <a:lnTo>
                  <a:pt x="f7" y="f363"/>
                </a:lnTo>
                <a:lnTo>
                  <a:pt x="f7" y="f364"/>
                </a:lnTo>
                <a:lnTo>
                  <a:pt x="f59" y="f364"/>
                </a:lnTo>
                <a:lnTo>
                  <a:pt x="f60" y="f365"/>
                </a:lnTo>
                <a:lnTo>
                  <a:pt x="f366" y="f365"/>
                </a:lnTo>
                <a:lnTo>
                  <a:pt x="f65" y="f367"/>
                </a:lnTo>
                <a:lnTo>
                  <a:pt x="f366" y="f368"/>
                </a:lnTo>
                <a:lnTo>
                  <a:pt x="f67" y="f369"/>
                </a:lnTo>
                <a:lnTo>
                  <a:pt x="f75" y="f369"/>
                </a:lnTo>
                <a:lnTo>
                  <a:pt x="f370" y="f371"/>
                </a:lnTo>
                <a:lnTo>
                  <a:pt x="f75" y="f372"/>
                </a:lnTo>
                <a:lnTo>
                  <a:pt x="f212" y="f373"/>
                </a:lnTo>
                <a:lnTo>
                  <a:pt x="f374" y="f375"/>
                </a:lnTo>
                <a:lnTo>
                  <a:pt x="f376" y="f375"/>
                </a:lnTo>
                <a:lnTo>
                  <a:pt x="f87" y="f375"/>
                </a:lnTo>
                <a:lnTo>
                  <a:pt x="f377" y="f378"/>
                </a:lnTo>
                <a:lnTo>
                  <a:pt x="f0" y="f4"/>
                </a:lnTo>
                <a:lnTo>
                  <a:pt x="f199" y="f378"/>
                </a:lnTo>
                <a:lnTo>
                  <a:pt x="f379" y="f373"/>
                </a:lnTo>
                <a:lnTo>
                  <a:pt x="f380" y="f369"/>
                </a:lnTo>
                <a:lnTo>
                  <a:pt x="f380" y="f381"/>
                </a:lnTo>
                <a:lnTo>
                  <a:pt x="f382" y="f383"/>
                </a:lnTo>
                <a:lnTo>
                  <a:pt x="f384" y="f385"/>
                </a:lnTo>
                <a:lnTo>
                  <a:pt x="f167" y="f383"/>
                </a:lnTo>
                <a:lnTo>
                  <a:pt x="f386" y="f387"/>
                </a:lnTo>
                <a:lnTo>
                  <a:pt x="f167" y="f388"/>
                </a:lnTo>
                <a:lnTo>
                  <a:pt x="f389" y="f390"/>
                </a:lnTo>
                <a:lnTo>
                  <a:pt x="f391" y="f392"/>
                </a:lnTo>
                <a:lnTo>
                  <a:pt x="f393" y="f394"/>
                </a:lnTo>
                <a:lnTo>
                  <a:pt x="f395" y="f396"/>
                </a:lnTo>
                <a:lnTo>
                  <a:pt x="f1" y="f345"/>
                </a:lnTo>
                <a:lnTo>
                  <a:pt x="f395" y="f397"/>
                </a:lnTo>
                <a:lnTo>
                  <a:pt x="f398" y="f399"/>
                </a:lnTo>
                <a:lnTo>
                  <a:pt x="f395" y="f400"/>
                </a:lnTo>
                <a:lnTo>
                  <a:pt x="f401" y="f402"/>
                </a:lnTo>
                <a:lnTo>
                  <a:pt x="f403" y="f404"/>
                </a:lnTo>
                <a:lnTo>
                  <a:pt x="f405" y="f406"/>
                </a:lnTo>
                <a:lnTo>
                  <a:pt x="f158" y="f407"/>
                </a:lnTo>
                <a:lnTo>
                  <a:pt x="f158" y="f408"/>
                </a:lnTo>
                <a:lnTo>
                  <a:pt x="f409" y="f410"/>
                </a:lnTo>
                <a:lnTo>
                  <a:pt x="f160" y="f410"/>
                </a:lnTo>
                <a:lnTo>
                  <a:pt x="f411" y="f412"/>
                </a:lnTo>
                <a:lnTo>
                  <a:pt x="f160" y="f413"/>
                </a:lnTo>
                <a:lnTo>
                  <a:pt x="f414" y="f415"/>
                </a:lnTo>
                <a:lnTo>
                  <a:pt x="f409" y="f416"/>
                </a:lnTo>
                <a:lnTo>
                  <a:pt x="f116" y="f417"/>
                </a:lnTo>
                <a:lnTo>
                  <a:pt x="f418" y="f419"/>
                </a:lnTo>
                <a:lnTo>
                  <a:pt x="f420" y="f419"/>
                </a:lnTo>
                <a:lnTo>
                  <a:pt x="f420" y="f421"/>
                </a:lnTo>
                <a:lnTo>
                  <a:pt x="f418" y="f421"/>
                </a:lnTo>
                <a:lnTo>
                  <a:pt x="f422" y="f423"/>
                </a:lnTo>
                <a:lnTo>
                  <a:pt x="f422" y="f182"/>
                </a:lnTo>
                <a:lnTo>
                  <a:pt x="f424" y="f425"/>
                </a:lnTo>
                <a:lnTo>
                  <a:pt x="f426" y="f201"/>
                </a:lnTo>
                <a:lnTo>
                  <a:pt x="f117" y="f427"/>
                </a:lnTo>
                <a:lnTo>
                  <a:pt x="f119" y="f428"/>
                </a:lnTo>
                <a:lnTo>
                  <a:pt x="f429" y="f207"/>
                </a:lnTo>
                <a:lnTo>
                  <a:pt x="f430" y="f176"/>
                </a:lnTo>
                <a:lnTo>
                  <a:pt x="f127" y="f210"/>
                </a:lnTo>
                <a:lnTo>
                  <a:pt x="f431" y="f211"/>
                </a:lnTo>
                <a:lnTo>
                  <a:pt x="f432" y="f433"/>
                </a:lnTo>
                <a:lnTo>
                  <a:pt x="f434" y="f175"/>
                </a:lnTo>
                <a:lnTo>
                  <a:pt x="f152" y="f435"/>
                </a:lnTo>
                <a:lnTo>
                  <a:pt x="f434" y="f436"/>
                </a:lnTo>
                <a:lnTo>
                  <a:pt x="f437" y="f438"/>
                </a:lnTo>
                <a:lnTo>
                  <a:pt x="f432" y="f439"/>
                </a:lnTo>
                <a:lnTo>
                  <a:pt x="f440" y="f441"/>
                </a:lnTo>
                <a:lnTo>
                  <a:pt x="f442" y="f443"/>
                </a:lnTo>
                <a:lnTo>
                  <a:pt x="f123" y="f444"/>
                </a:lnTo>
                <a:lnTo>
                  <a:pt x="f445" y="f446"/>
                </a:lnTo>
                <a:lnTo>
                  <a:pt x="f447" y="f448"/>
                </a:lnTo>
                <a:lnTo>
                  <a:pt x="f420" y="f449"/>
                </a:lnTo>
                <a:lnTo>
                  <a:pt x="f424" y="f450"/>
                </a:lnTo>
                <a:lnTo>
                  <a:pt x="f424" y="f320"/>
                </a:lnTo>
                <a:lnTo>
                  <a:pt x="f424" y="f451"/>
                </a:lnTo>
                <a:lnTo>
                  <a:pt x="f422" y="f452"/>
                </a:lnTo>
                <a:lnTo>
                  <a:pt x="f453" y="f454"/>
                </a:lnTo>
                <a:lnTo>
                  <a:pt x="f409" y="f315"/>
                </a:lnTo>
                <a:lnTo>
                  <a:pt x="f411" y="f455"/>
                </a:lnTo>
                <a:lnTo>
                  <a:pt x="f456" y="f302"/>
                </a:lnTo>
                <a:lnTo>
                  <a:pt x="f398" y="f248"/>
                </a:lnTo>
                <a:lnTo>
                  <a:pt x="f457" y="f458"/>
                </a:lnTo>
                <a:lnTo>
                  <a:pt x="f457" y="f459"/>
                </a:lnTo>
                <a:lnTo>
                  <a:pt x="f398" y="f460"/>
                </a:lnTo>
                <a:lnTo>
                  <a:pt x="f395" y="f461"/>
                </a:lnTo>
                <a:lnTo>
                  <a:pt x="f462" y="f292"/>
                </a:lnTo>
                <a:lnTo>
                  <a:pt x="f115" y="f291"/>
                </a:lnTo>
                <a:lnTo>
                  <a:pt x="f463" y="f290"/>
                </a:lnTo>
                <a:lnTo>
                  <a:pt x="f405" y="f464"/>
                </a:lnTo>
                <a:lnTo>
                  <a:pt x="f426" y="f465"/>
                </a:lnTo>
                <a:lnTo>
                  <a:pt x="f123" y="f466"/>
                </a:lnTo>
                <a:lnTo>
                  <a:pt x="f125" y="f467"/>
                </a:lnTo>
                <a:lnTo>
                  <a:pt x="f442" y="f468"/>
                </a:lnTo>
                <a:lnTo>
                  <a:pt x="f430" y="f286"/>
                </a:lnTo>
                <a:lnTo>
                  <a:pt x="f469" y="f280"/>
                </a:lnTo>
                <a:lnTo>
                  <a:pt x="f440" y="f126"/>
                </a:lnTo>
                <a:lnTo>
                  <a:pt x="f127" y="f470"/>
                </a:lnTo>
                <a:lnTo>
                  <a:pt x="f432" y="f471"/>
                </a:lnTo>
                <a:lnTo>
                  <a:pt x="f472" y="f122"/>
                </a:lnTo>
                <a:lnTo>
                  <a:pt x="f473" y="f264"/>
                </a:lnTo>
                <a:lnTo>
                  <a:pt x="f474" y="f475"/>
                </a:lnTo>
                <a:lnTo>
                  <a:pt x="f476" y="f277"/>
                </a:lnTo>
                <a:lnTo>
                  <a:pt x="f139" y="f276"/>
                </a:lnTo>
                <a:lnTo>
                  <a:pt x="f141" y="f477"/>
                </a:lnTo>
                <a:lnTo>
                  <a:pt x="f2" y="f270"/>
                </a:lnTo>
                <a:lnTo>
                  <a:pt x="f2" y="f268"/>
                </a:lnTo>
                <a:lnTo>
                  <a:pt x="f141" y="f478"/>
                </a:lnTo>
                <a:lnTo>
                  <a:pt x="f137" y="f273"/>
                </a:lnTo>
                <a:lnTo>
                  <a:pt x="f479" y="f480"/>
                </a:lnTo>
                <a:lnTo>
                  <a:pt x="f131" y="f273"/>
                </a:lnTo>
                <a:lnTo>
                  <a:pt x="f481" y="f478"/>
                </a:lnTo>
                <a:lnTo>
                  <a:pt x="f434" y="f98"/>
                </a:lnTo>
                <a:lnTo>
                  <a:pt x="f482" y="f276"/>
                </a:lnTo>
                <a:lnTo>
                  <a:pt x="f483" y="f477"/>
                </a:lnTo>
                <a:lnTo>
                  <a:pt x="f405" y="f271"/>
                </a:lnTo>
                <a:lnTo>
                  <a:pt x="f484" y="f271"/>
                </a:lnTo>
                <a:lnTo>
                  <a:pt x="f1" y="f477"/>
                </a:lnTo>
                <a:lnTo>
                  <a:pt x="f457" y="f485"/>
                </a:lnTo>
                <a:lnTo>
                  <a:pt x="f486" y="f276"/>
                </a:lnTo>
                <a:lnTo>
                  <a:pt x="f114" y="f487"/>
                </a:lnTo>
                <a:lnTo>
                  <a:pt x="f488" y="f104"/>
                </a:lnTo>
                <a:lnTo>
                  <a:pt x="f488" y="f489"/>
                </a:lnTo>
                <a:lnTo>
                  <a:pt x="f488" y="f282"/>
                </a:lnTo>
                <a:lnTo>
                  <a:pt x="f490" y="f491"/>
                </a:lnTo>
                <a:lnTo>
                  <a:pt x="f492" y="f257"/>
                </a:lnTo>
                <a:lnTo>
                  <a:pt x="f164" y="f130"/>
                </a:lnTo>
                <a:lnTo>
                  <a:pt x="f391" y="f256"/>
                </a:lnTo>
                <a:lnTo>
                  <a:pt x="f167" y="f493"/>
                </a:lnTo>
                <a:lnTo>
                  <a:pt x="f167" y="f130"/>
                </a:lnTo>
                <a:lnTo>
                  <a:pt x="f167" y="f257"/>
                </a:lnTo>
                <a:lnTo>
                  <a:pt x="f494" y="f491"/>
                </a:lnTo>
                <a:lnTo>
                  <a:pt x="f179" y="f128"/>
                </a:lnTo>
                <a:lnTo>
                  <a:pt x="f495" y="f496"/>
                </a:lnTo>
                <a:lnTo>
                  <a:pt x="f497" y="f498"/>
                </a:lnTo>
                <a:lnTo>
                  <a:pt x="f495" y="f124"/>
                </a:lnTo>
                <a:lnTo>
                  <a:pt x="f183" y="f499"/>
                </a:lnTo>
                <a:lnTo>
                  <a:pt x="f500" y="f113"/>
                </a:lnTo>
                <a:lnTo>
                  <a:pt x="f181" y="f113"/>
                </a:lnTo>
                <a:lnTo>
                  <a:pt x="f173" y="f475"/>
                </a:lnTo>
                <a:lnTo>
                  <a:pt x="f494" y="f501"/>
                </a:lnTo>
                <a:lnTo>
                  <a:pt x="f167" y="f277"/>
                </a:lnTo>
                <a:lnTo>
                  <a:pt x="f502" y="f503"/>
                </a:lnTo>
                <a:lnTo>
                  <a:pt x="f502" y="f100"/>
                </a:lnTo>
                <a:lnTo>
                  <a:pt x="f167" y="f477"/>
                </a:lnTo>
                <a:lnTo>
                  <a:pt x="f494" y="f272"/>
                </a:lnTo>
                <a:lnTo>
                  <a:pt x="f171" y="f270"/>
                </a:lnTo>
                <a:lnTo>
                  <a:pt x="f179" y="f270"/>
                </a:lnTo>
                <a:lnTo>
                  <a:pt x="f500" y="f98"/>
                </a:lnTo>
                <a:lnTo>
                  <a:pt x="f189" y="f271"/>
                </a:lnTo>
                <a:lnTo>
                  <a:pt x="f504" y="f477"/>
                </a:lnTo>
                <a:lnTo>
                  <a:pt x="f110" y="f505"/>
                </a:lnTo>
                <a:lnTo>
                  <a:pt x="f506" y="f478"/>
                </a:lnTo>
                <a:lnTo>
                  <a:pt x="f507" y="f508"/>
                </a:lnTo>
                <a:lnTo>
                  <a:pt x="f509" y="f510"/>
                </a:lnTo>
                <a:lnTo>
                  <a:pt x="f109" y="f511"/>
                </a:lnTo>
                <a:lnTo>
                  <a:pt x="f109" y="f94"/>
                </a:lnTo>
                <a:lnTo>
                  <a:pt x="f509" y="f275"/>
                </a:lnTo>
                <a:lnTo>
                  <a:pt x="f512" y="f275"/>
                </a:lnTo>
                <a:lnTo>
                  <a:pt x="f189" y="f513"/>
                </a:lnTo>
                <a:lnTo>
                  <a:pt x="f495" y="f513"/>
                </a:lnTo>
                <a:lnTo>
                  <a:pt x="f179" y="f275"/>
                </a:lnTo>
                <a:lnTo>
                  <a:pt x="f494" y="f266"/>
                </a:lnTo>
                <a:lnTo>
                  <a:pt x="f494" y="f94"/>
                </a:lnTo>
                <a:lnTo>
                  <a:pt x="f391" y="f94"/>
                </a:lnTo>
                <a:lnTo>
                  <a:pt x="f514" y="f515"/>
                </a:lnTo>
                <a:lnTo>
                  <a:pt x="f514" y="f266"/>
                </a:lnTo>
                <a:lnTo>
                  <a:pt x="f391" y="f88"/>
                </a:lnTo>
                <a:lnTo>
                  <a:pt x="f164" y="f88"/>
                </a:lnTo>
                <a:lnTo>
                  <a:pt x="f492" y="f265"/>
                </a:lnTo>
                <a:lnTo>
                  <a:pt x="f488" y="f516"/>
                </a:lnTo>
                <a:lnTo>
                  <a:pt x="f457" y="f262"/>
                </a:lnTo>
                <a:lnTo>
                  <a:pt x="f462" y="f261"/>
                </a:lnTo>
                <a:lnTo>
                  <a:pt x="f403" y="f80"/>
                </a:lnTo>
                <a:lnTo>
                  <a:pt x="f422" y="f80"/>
                </a:lnTo>
                <a:lnTo>
                  <a:pt x="f117" y="f78"/>
                </a:lnTo>
                <a:lnTo>
                  <a:pt x="f517" y="f72"/>
                </a:lnTo>
                <a:lnTo>
                  <a:pt x="f429" y="f70"/>
                </a:lnTo>
                <a:lnTo>
                  <a:pt x="f518" y="f70"/>
                </a:lnTo>
                <a:lnTo>
                  <a:pt x="f440" y="f72"/>
                </a:lnTo>
                <a:lnTo>
                  <a:pt x="f431" y="f78"/>
                </a:lnTo>
                <a:lnTo>
                  <a:pt x="f129" y="f519"/>
                </a:lnTo>
                <a:lnTo>
                  <a:pt x="f481" y="f520"/>
                </a:lnTo>
                <a:lnTo>
                  <a:pt x="f474" y="f520"/>
                </a:lnTo>
                <a:lnTo>
                  <a:pt x="f131" y="f516"/>
                </a:lnTo>
                <a:lnTo>
                  <a:pt x="f481" y="f80"/>
                </a:lnTo>
                <a:lnTo>
                  <a:pt x="f521" y="f72"/>
                </a:lnTo>
                <a:lnTo>
                  <a:pt x="f152" y="f278"/>
                </a:lnTo>
                <a:lnTo>
                  <a:pt x="f482" y="f522"/>
                </a:lnTo>
                <a:lnTo>
                  <a:pt x="f523" y="f524"/>
                </a:lnTo>
                <a:lnTo>
                  <a:pt x="f405" y="f524"/>
                </a:lnTo>
                <a:lnTo>
                  <a:pt x="f398" y="f524"/>
                </a:lnTo>
                <a:lnTo>
                  <a:pt x="f500" y="f522"/>
                </a:lnTo>
                <a:lnTo>
                  <a:pt x="f512" y="f68"/>
                </a:lnTo>
                <a:lnTo>
                  <a:pt x="f525" y="f68"/>
                </a:lnTo>
                <a:lnTo>
                  <a:pt x="f526" y="f522"/>
                </a:lnTo>
                <a:lnTo>
                  <a:pt x="f527" y="f68"/>
                </a:lnTo>
                <a:lnTo>
                  <a:pt x="f199" y="f279"/>
                </a:lnTo>
                <a:lnTo>
                  <a:pt x="f528" y="f278"/>
                </a:lnTo>
                <a:lnTo>
                  <a:pt x="f529" y="f279"/>
                </a:lnTo>
                <a:lnTo>
                  <a:pt x="f0" y="f530"/>
                </a:lnTo>
                <a:lnTo>
                  <a:pt x="f531" y="f57"/>
                </a:lnTo>
                <a:lnTo>
                  <a:pt x="f206" y="f253"/>
                </a:lnTo>
                <a:lnTo>
                  <a:pt x="f532" y="f533"/>
                </a:lnTo>
                <a:lnTo>
                  <a:pt x="f208" y="f534"/>
                </a:lnTo>
                <a:lnTo>
                  <a:pt x="f535" y="f534"/>
                </a:lnTo>
                <a:lnTo>
                  <a:pt x="f536" y="f533"/>
                </a:lnTo>
                <a:lnTo>
                  <a:pt x="f87" y="f537"/>
                </a:lnTo>
                <a:lnTo>
                  <a:pt x="f83" y="f534"/>
                </a:lnTo>
                <a:lnTo>
                  <a:pt x="f538" y="f539"/>
                </a:lnTo>
                <a:lnTo>
                  <a:pt x="f540" y="f541"/>
                </a:lnTo>
                <a:lnTo>
                  <a:pt x="f542" y="f12"/>
                </a:lnTo>
                <a:lnTo>
                  <a:pt x="f543" y="f8"/>
                </a:lnTo>
                <a:lnTo>
                  <a:pt x="f370" y="f6"/>
                </a:lnTo>
                <a:lnTo>
                  <a:pt x="f5" y="f6"/>
                </a:lnTo>
                <a:close/>
              </a:path>
            </a:pathLst>
          </a:custGeom>
          <a:solidFill>
            <a:schemeClr val="accent1">
              <a:lumMod val="40000"/>
              <a:lumOff val="60000"/>
            </a:schemeClr>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47" name="Freeform 146"/>
          <p:cNvSpPr/>
          <p:nvPr/>
        </p:nvSpPr>
        <p:spPr>
          <a:xfrm>
            <a:off x="9873120" y="3935881"/>
            <a:ext cx="280526" cy="1231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MS Gothic" pitchFamily="2"/>
                <a:cs typeface="Tahoma" pitchFamily="2"/>
              </a:rPr>
              <a:t>Guam</a:t>
            </a:r>
          </a:p>
        </p:txBody>
      </p:sp>
      <p:sp>
        <p:nvSpPr>
          <p:cNvPr id="148" name="Freeform 147"/>
          <p:cNvSpPr/>
          <p:nvPr/>
        </p:nvSpPr>
        <p:spPr>
          <a:xfrm>
            <a:off x="9846840" y="3920760"/>
            <a:ext cx="592560" cy="422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49" name="Freeform 148"/>
          <p:cNvSpPr/>
          <p:nvPr/>
        </p:nvSpPr>
        <p:spPr>
          <a:xfrm>
            <a:off x="9296401" y="4343400"/>
            <a:ext cx="432359" cy="228600"/>
          </a:xfrm>
          <a:custGeom>
            <a:avLst/>
            <a:gdLst>
              <a:gd name="f0" fmla="val 0"/>
              <a:gd name="f1" fmla="val 1330"/>
              <a:gd name="f2" fmla="val 658"/>
              <a:gd name="f3" fmla="val 756"/>
              <a:gd name="f4" fmla="val 42"/>
              <a:gd name="f5" fmla="val 786"/>
              <a:gd name="f6" fmla="val 40"/>
              <a:gd name="f7" fmla="val 796"/>
              <a:gd name="f8" fmla="val 22"/>
              <a:gd name="f9" fmla="val 812"/>
              <a:gd name="f10" fmla="val 820"/>
              <a:gd name="f11" fmla="val 16"/>
              <a:gd name="f12" fmla="val 816"/>
              <a:gd name="f13" fmla="val 36"/>
              <a:gd name="f14" fmla="val 798"/>
              <a:gd name="f15" fmla="val 52"/>
              <a:gd name="f16" fmla="val 68"/>
              <a:gd name="f17" fmla="val 64"/>
              <a:gd name="f18" fmla="val 848"/>
              <a:gd name="f19" fmla="val 866"/>
              <a:gd name="f20" fmla="val 48"/>
              <a:gd name="f21" fmla="val 864"/>
              <a:gd name="f22" fmla="val 58"/>
              <a:gd name="f23" fmla="val 76"/>
              <a:gd name="f24" fmla="val 892"/>
              <a:gd name="f25" fmla="val 70"/>
              <a:gd name="f26" fmla="val 898"/>
              <a:gd name="f27" fmla="val 896"/>
              <a:gd name="f28" fmla="val 84"/>
              <a:gd name="f29" fmla="val 894"/>
              <a:gd name="f30" fmla="val 102"/>
              <a:gd name="f31" fmla="val 908"/>
              <a:gd name="f32" fmla="val 106"/>
              <a:gd name="f33" fmla="val 928"/>
              <a:gd name="f34" fmla="val 92"/>
              <a:gd name="f35" fmla="val 936"/>
              <a:gd name="f36" fmla="val 954"/>
              <a:gd name="f37" fmla="val 80"/>
              <a:gd name="f38" fmla="val 964"/>
              <a:gd name="f39" fmla="val 62"/>
              <a:gd name="f40" fmla="val 986"/>
              <a:gd name="f41" fmla="val 996"/>
              <a:gd name="f42" fmla="val 1016"/>
              <a:gd name="f43" fmla="val 1032"/>
              <a:gd name="f44" fmla="val 1014"/>
              <a:gd name="f45" fmla="val 1002"/>
              <a:gd name="f46" fmla="val 94"/>
              <a:gd name="f47" fmla="val 1008"/>
              <a:gd name="f48" fmla="val 108"/>
              <a:gd name="f49" fmla="val 1024"/>
              <a:gd name="f50" fmla="val 1056"/>
              <a:gd name="f51" fmla="val 1072"/>
              <a:gd name="f52" fmla="val 1086"/>
              <a:gd name="f53" fmla="val 1104"/>
              <a:gd name="f54" fmla="val 96"/>
              <a:gd name="f55" fmla="val 1110"/>
              <a:gd name="f56" fmla="val 110"/>
              <a:gd name="f57" fmla="val 1124"/>
              <a:gd name="f58" fmla="val 98"/>
              <a:gd name="f59" fmla="val 1144"/>
              <a:gd name="f60" fmla="val 90"/>
              <a:gd name="f61" fmla="val 1170"/>
              <a:gd name="f62" fmla="val 100"/>
              <a:gd name="f63" fmla="val 1184"/>
              <a:gd name="f64" fmla="val 1186"/>
              <a:gd name="f65" fmla="val 118"/>
              <a:gd name="f66" fmla="val 1200"/>
              <a:gd name="f67" fmla="val 130"/>
              <a:gd name="f68" fmla="val 1218"/>
              <a:gd name="f69" fmla="val 120"/>
              <a:gd name="f70" fmla="val 1216"/>
              <a:gd name="f71" fmla="val 74"/>
              <a:gd name="f72" fmla="val 1236"/>
              <a:gd name="f73" fmla="val 1250"/>
              <a:gd name="f74" fmla="val 60"/>
              <a:gd name="f75" fmla="val 1268"/>
              <a:gd name="f76" fmla="val 54"/>
              <a:gd name="f77" fmla="val 1294"/>
              <a:gd name="f78" fmla="val 1314"/>
              <a:gd name="f79" fmla="val 46"/>
              <a:gd name="f80" fmla="val 1310"/>
              <a:gd name="f81" fmla="val 1322"/>
              <a:gd name="f82" fmla="val 1324"/>
              <a:gd name="f83" fmla="val 1316"/>
              <a:gd name="f84" fmla="val 148"/>
              <a:gd name="f85" fmla="val 1304"/>
              <a:gd name="f86" fmla="val 172"/>
              <a:gd name="f87" fmla="val 1290"/>
              <a:gd name="f88" fmla="val 174"/>
              <a:gd name="f89" fmla="val 1266"/>
              <a:gd name="f90" fmla="val 1248"/>
              <a:gd name="f91" fmla="val 188"/>
              <a:gd name="f92" fmla="val 182"/>
              <a:gd name="f93" fmla="val 1204"/>
              <a:gd name="f94" fmla="val 200"/>
              <a:gd name="f95" fmla="val 1188"/>
              <a:gd name="f96" fmla="val 214"/>
              <a:gd name="f97" fmla="val 1156"/>
              <a:gd name="f98" fmla="val 232"/>
              <a:gd name="f99" fmla="val 1138"/>
              <a:gd name="f100" fmla="val 1122"/>
              <a:gd name="f101" fmla="val 220"/>
              <a:gd name="f102" fmla="val 204"/>
              <a:gd name="f103" fmla="val 1132"/>
              <a:gd name="f104" fmla="val 186"/>
              <a:gd name="f105" fmla="val 1116"/>
              <a:gd name="f106" fmla="val 1096"/>
              <a:gd name="f107" fmla="val 160"/>
              <a:gd name="f108" fmla="val 1082"/>
              <a:gd name="f109" fmla="val 152"/>
              <a:gd name="f110" fmla="val 162"/>
              <a:gd name="f111" fmla="val 1046"/>
              <a:gd name="f112" fmla="val 1020"/>
              <a:gd name="f113" fmla="val 194"/>
              <a:gd name="f114" fmla="val 1010"/>
              <a:gd name="f115" fmla="val 218"/>
              <a:gd name="f116" fmla="val 978"/>
              <a:gd name="f117" fmla="val 956"/>
              <a:gd name="f118" fmla="val 238"/>
              <a:gd name="f119" fmla="val 944"/>
              <a:gd name="f120" fmla="val 244"/>
              <a:gd name="f121" fmla="val 914"/>
              <a:gd name="f122" fmla="val 250"/>
              <a:gd name="f123" fmla="val 260"/>
              <a:gd name="f124" fmla="val 872"/>
              <a:gd name="f125" fmla="val 850"/>
              <a:gd name="f126" fmla="val 258"/>
              <a:gd name="f127" fmla="val 852"/>
              <a:gd name="f128" fmla="val 842"/>
              <a:gd name="f129" fmla="val 832"/>
              <a:gd name="f130" fmla="val 166"/>
              <a:gd name="f131" fmla="val 810"/>
              <a:gd name="f132" fmla="val 164"/>
              <a:gd name="f133" fmla="val 776"/>
              <a:gd name="f134" fmla="val 754"/>
              <a:gd name="f135" fmla="val 732"/>
              <a:gd name="f136" fmla="val 702"/>
              <a:gd name="f137" fmla="val 680"/>
              <a:gd name="f138" fmla="val 682"/>
              <a:gd name="f139" fmla="val 710"/>
              <a:gd name="f140" fmla="val 726"/>
              <a:gd name="f141" fmla="val 744"/>
              <a:gd name="f142" fmla="val 202"/>
              <a:gd name="f143" fmla="val 762"/>
              <a:gd name="f144" fmla="val 198"/>
              <a:gd name="f145" fmla="val 760"/>
              <a:gd name="f146" fmla="val 226"/>
              <a:gd name="f147" fmla="val 780"/>
              <a:gd name="f148" fmla="val 230"/>
              <a:gd name="f149" fmla="val 792"/>
              <a:gd name="f150" fmla="val 772"/>
              <a:gd name="f151" fmla="val 252"/>
              <a:gd name="f152" fmla="val 758"/>
              <a:gd name="f153" fmla="val 764"/>
              <a:gd name="f154" fmla="val 276"/>
              <a:gd name="f155" fmla="val 784"/>
              <a:gd name="f156" fmla="val 284"/>
              <a:gd name="f157" fmla="val 308"/>
              <a:gd name="f158" fmla="val 766"/>
              <a:gd name="f159" fmla="val 306"/>
              <a:gd name="f160" fmla="val 740"/>
              <a:gd name="f161" fmla="val 314"/>
              <a:gd name="f162" fmla="val 718"/>
              <a:gd name="f163" fmla="val 338"/>
              <a:gd name="f164" fmla="val 694"/>
              <a:gd name="f165" fmla="val 366"/>
              <a:gd name="f166" fmla="val 684"/>
              <a:gd name="f167" fmla="val 388"/>
              <a:gd name="f168" fmla="val 672"/>
              <a:gd name="f169" fmla="val 406"/>
              <a:gd name="f170" fmla="val 662"/>
              <a:gd name="f171" fmla="val 418"/>
              <a:gd name="f172" fmla="val 650"/>
              <a:gd name="f173" fmla="val 408"/>
              <a:gd name="f174" fmla="val 660"/>
              <a:gd name="f175" fmla="val 394"/>
              <a:gd name="f176" fmla="val 666"/>
              <a:gd name="f177" fmla="val 376"/>
              <a:gd name="f178" fmla="val 648"/>
              <a:gd name="f179" fmla="val 630"/>
              <a:gd name="f180" fmla="val 382"/>
              <a:gd name="f181" fmla="val 620"/>
              <a:gd name="f182" fmla="val 386"/>
              <a:gd name="f183" fmla="val 606"/>
              <a:gd name="f184" fmla="val 396"/>
              <a:gd name="f185" fmla="val 614"/>
              <a:gd name="f186" fmla="val 420"/>
              <a:gd name="f187" fmla="val 642"/>
              <a:gd name="f188" fmla="val 442"/>
              <a:gd name="f189" fmla="val 430"/>
              <a:gd name="f190" fmla="val 646"/>
              <a:gd name="f191" fmla="val 456"/>
              <a:gd name="f192" fmla="val 628"/>
              <a:gd name="f193" fmla="val 474"/>
              <a:gd name="f194" fmla="val 616"/>
              <a:gd name="f195" fmla="val 488"/>
              <a:gd name="f196" fmla="val 582"/>
              <a:gd name="f197" fmla="val 496"/>
              <a:gd name="f198" fmla="val 516"/>
              <a:gd name="f199" fmla="val 570"/>
              <a:gd name="f200" fmla="val 534"/>
              <a:gd name="f201" fmla="val 546"/>
              <a:gd name="f202" fmla="val 532"/>
              <a:gd name="f203" fmla="val 506"/>
              <a:gd name="f204" fmla="val 594"/>
              <a:gd name="f205" fmla="val 498"/>
              <a:gd name="f206" fmla="val 622"/>
              <a:gd name="f207" fmla="val 624"/>
              <a:gd name="f208" fmla="val 460"/>
              <a:gd name="f209" fmla="val 608"/>
              <a:gd name="f210" fmla="val 450"/>
              <a:gd name="f211" fmla="val 596"/>
              <a:gd name="f212" fmla="val 438"/>
              <a:gd name="f213" fmla="val 600"/>
              <a:gd name="f214" fmla="val 428"/>
              <a:gd name="f215" fmla="val 604"/>
              <a:gd name="f216" fmla="val 434"/>
              <a:gd name="f217" fmla="val 618"/>
              <a:gd name="f218" fmla="val 436"/>
              <a:gd name="f219" fmla="val 638"/>
              <a:gd name="f220" fmla="val 654"/>
              <a:gd name="f221" fmla="val 636"/>
              <a:gd name="f222" fmla="val 402"/>
              <a:gd name="f223" fmla="val 390"/>
              <a:gd name="f224" fmla="val 372"/>
              <a:gd name="f225" fmla="val 610"/>
              <a:gd name="f226" fmla="val 354"/>
              <a:gd name="f227" fmla="val 334"/>
              <a:gd name="f228" fmla="val 280"/>
              <a:gd name="f229" fmla="val 584"/>
              <a:gd name="f230" fmla="val 554"/>
              <a:gd name="f231" fmla="val 274"/>
              <a:gd name="f232" fmla="val 544"/>
              <a:gd name="f233" fmla="val 266"/>
              <a:gd name="f234" fmla="val 530"/>
              <a:gd name="f235" fmla="val 272"/>
              <a:gd name="f236" fmla="val 508"/>
              <a:gd name="f237" fmla="val 486"/>
              <a:gd name="f238" fmla="val 242"/>
              <a:gd name="f239" fmla="val 468"/>
              <a:gd name="f240" fmla="val 212"/>
              <a:gd name="f241" fmla="val 466"/>
              <a:gd name="f242" fmla="val 196"/>
              <a:gd name="f243" fmla="val 464"/>
              <a:gd name="f244" fmla="val 176"/>
              <a:gd name="f245" fmla="val 158"/>
              <a:gd name="f246" fmla="val 146"/>
              <a:gd name="f247" fmla="val 452"/>
              <a:gd name="f248" fmla="val 34"/>
              <a:gd name="f249" fmla="val 20"/>
              <a:gd name="f250" fmla="val 422"/>
              <a:gd name="f251" fmla="val 10"/>
              <a:gd name="f252" fmla="val 328"/>
              <a:gd name="f253" fmla="val 316"/>
              <a:gd name="f254" fmla="val 124"/>
              <a:gd name="f255" fmla="val 332"/>
              <a:gd name="f256" fmla="val 140"/>
              <a:gd name="f257" fmla="val 322"/>
              <a:gd name="f258" fmla="val 312"/>
              <a:gd name="f259" fmla="val 304"/>
              <a:gd name="f260" fmla="val 170"/>
              <a:gd name="f261" fmla="val 278"/>
              <a:gd name="f262" fmla="val 262"/>
              <a:gd name="f263" fmla="val 222"/>
              <a:gd name="f264" fmla="val 236"/>
              <a:gd name="f265" fmla="val 248"/>
              <a:gd name="f266" fmla="val 270"/>
              <a:gd name="f267" fmla="val 268"/>
              <a:gd name="f268" fmla="val 290"/>
              <a:gd name="f269" fmla="val 254"/>
              <a:gd name="f270" fmla="val 292"/>
              <a:gd name="f271" fmla="val 298"/>
              <a:gd name="f272" fmla="val 318"/>
              <a:gd name="f273" fmla="val 340"/>
              <a:gd name="f274" fmla="val 352"/>
              <a:gd name="f275" fmla="val 392"/>
              <a:gd name="f276" fmla="val 416"/>
              <a:gd name="f277" fmla="val 426"/>
              <a:gd name="f278" fmla="val 444"/>
              <a:gd name="f279" fmla="val 480"/>
              <a:gd name="f280" fmla="val 490"/>
              <a:gd name="f281" fmla="val 504"/>
              <a:gd name="f282" fmla="val 518"/>
              <a:gd name="f283" fmla="val 556"/>
              <a:gd name="f284" fmla="val 574"/>
              <a:gd name="f285" fmla="val 572"/>
              <a:gd name="f286" fmla="val 210"/>
              <a:gd name="f287" fmla="val 178"/>
              <a:gd name="f288" fmla="val 676"/>
              <a:gd name="f289" fmla="val 88"/>
              <a:gd name="f290" fmla="val 704"/>
              <a:gd name="f291" fmla="val 82"/>
              <a:gd name="f292" fmla="val 706"/>
              <a:gd name="f293" fmla="val 66"/>
              <a:gd name="f294" fmla="val 728"/>
              <a:gd name="f295" fmla="val 86"/>
            </a:gdLst>
            <a:ahLst/>
            <a:cxnLst>
              <a:cxn ang="3cd4">
                <a:pos x="hc" y="t"/>
              </a:cxn>
              <a:cxn ang="0">
                <a:pos x="r" y="vc"/>
              </a:cxn>
              <a:cxn ang="cd4">
                <a:pos x="hc" y="b"/>
              </a:cxn>
              <a:cxn ang="cd2">
                <a:pos x="l" y="vc"/>
              </a:cxn>
            </a:cxnLst>
            <a:rect l="l" t="t" r="r" b="b"/>
            <a:pathLst>
              <a:path w="1330" h="658">
                <a:moveTo>
                  <a:pt x="f3" y="f4"/>
                </a:moveTo>
                <a:lnTo>
                  <a:pt x="f5" y="f6"/>
                </a:lnTo>
                <a:lnTo>
                  <a:pt x="f7" y="f8"/>
                </a:lnTo>
                <a:lnTo>
                  <a:pt x="f9" y="f0"/>
                </a:lnTo>
                <a:lnTo>
                  <a:pt x="f10" y="f11"/>
                </a:lnTo>
                <a:lnTo>
                  <a:pt x="f12" y="f13"/>
                </a:lnTo>
                <a:lnTo>
                  <a:pt x="f14" y="f15"/>
                </a:lnTo>
                <a:lnTo>
                  <a:pt x="f14" y="f16"/>
                </a:lnTo>
                <a:lnTo>
                  <a:pt x="f10" y="f17"/>
                </a:lnTo>
                <a:lnTo>
                  <a:pt x="f18" y="f15"/>
                </a:lnTo>
                <a:lnTo>
                  <a:pt x="f19" y="f20"/>
                </a:lnTo>
                <a:lnTo>
                  <a:pt x="f21" y="f22"/>
                </a:lnTo>
                <a:lnTo>
                  <a:pt x="f19" y="f23"/>
                </a:lnTo>
                <a:lnTo>
                  <a:pt x="f24" y="f25"/>
                </a:lnTo>
                <a:lnTo>
                  <a:pt x="f26" y="f16"/>
                </a:lnTo>
                <a:lnTo>
                  <a:pt x="f27" y="f28"/>
                </a:lnTo>
                <a:lnTo>
                  <a:pt x="f29" y="f30"/>
                </a:lnTo>
                <a:lnTo>
                  <a:pt x="f31" y="f32"/>
                </a:lnTo>
                <a:lnTo>
                  <a:pt x="f33" y="f34"/>
                </a:lnTo>
                <a:lnTo>
                  <a:pt x="f35" y="f17"/>
                </a:lnTo>
                <a:lnTo>
                  <a:pt x="f36" y="f37"/>
                </a:lnTo>
                <a:lnTo>
                  <a:pt x="f38" y="f39"/>
                </a:lnTo>
                <a:lnTo>
                  <a:pt x="f40" y="f39"/>
                </a:lnTo>
                <a:lnTo>
                  <a:pt x="f41" y="f25"/>
                </a:lnTo>
                <a:lnTo>
                  <a:pt x="f42" y="f17"/>
                </a:lnTo>
                <a:lnTo>
                  <a:pt x="f43" y="f16"/>
                </a:lnTo>
                <a:lnTo>
                  <a:pt x="f44" y="f28"/>
                </a:lnTo>
                <a:lnTo>
                  <a:pt x="f45" y="f46"/>
                </a:lnTo>
                <a:lnTo>
                  <a:pt x="f47" y="f48"/>
                </a:lnTo>
                <a:lnTo>
                  <a:pt x="f49" y="f48"/>
                </a:lnTo>
                <a:lnTo>
                  <a:pt x="f50" y="f34"/>
                </a:lnTo>
                <a:lnTo>
                  <a:pt x="f51" y="f28"/>
                </a:lnTo>
                <a:lnTo>
                  <a:pt x="f52" y="f28"/>
                </a:lnTo>
                <a:lnTo>
                  <a:pt x="f53" y="f54"/>
                </a:lnTo>
                <a:lnTo>
                  <a:pt x="f55" y="f56"/>
                </a:lnTo>
                <a:lnTo>
                  <a:pt x="f57" y="f58"/>
                </a:lnTo>
                <a:lnTo>
                  <a:pt x="f59" y="f60"/>
                </a:lnTo>
                <a:lnTo>
                  <a:pt x="f61" y="f62"/>
                </a:lnTo>
                <a:lnTo>
                  <a:pt x="f63" y="f32"/>
                </a:lnTo>
                <a:lnTo>
                  <a:pt x="f64" y="f65"/>
                </a:lnTo>
                <a:lnTo>
                  <a:pt x="f66" y="f67"/>
                </a:lnTo>
                <a:lnTo>
                  <a:pt x="f68" y="f69"/>
                </a:lnTo>
                <a:lnTo>
                  <a:pt x="f70" y="f54"/>
                </a:lnTo>
                <a:lnTo>
                  <a:pt x="f70" y="f71"/>
                </a:lnTo>
                <a:lnTo>
                  <a:pt x="f72" y="f71"/>
                </a:lnTo>
                <a:lnTo>
                  <a:pt x="f73" y="f74"/>
                </a:lnTo>
                <a:lnTo>
                  <a:pt x="f75" y="f76"/>
                </a:lnTo>
                <a:lnTo>
                  <a:pt x="f77" y="f39"/>
                </a:lnTo>
                <a:lnTo>
                  <a:pt x="f78" y="f20"/>
                </a:lnTo>
                <a:lnTo>
                  <a:pt x="f1" y="f79"/>
                </a:lnTo>
                <a:lnTo>
                  <a:pt x="f80" y="f37"/>
                </a:lnTo>
                <a:lnTo>
                  <a:pt x="f81" y="f48"/>
                </a:lnTo>
                <a:lnTo>
                  <a:pt x="f82" y="f69"/>
                </a:lnTo>
                <a:lnTo>
                  <a:pt x="f83" y="f84"/>
                </a:lnTo>
                <a:lnTo>
                  <a:pt x="f85" y="f86"/>
                </a:lnTo>
                <a:lnTo>
                  <a:pt x="f87" y="f88"/>
                </a:lnTo>
                <a:lnTo>
                  <a:pt x="f89" y="f86"/>
                </a:lnTo>
                <a:lnTo>
                  <a:pt x="f90" y="f91"/>
                </a:lnTo>
                <a:lnTo>
                  <a:pt x="f68" y="f92"/>
                </a:lnTo>
                <a:lnTo>
                  <a:pt x="f93" y="f94"/>
                </a:lnTo>
                <a:lnTo>
                  <a:pt x="f95" y="f96"/>
                </a:lnTo>
                <a:lnTo>
                  <a:pt x="f61" y="f96"/>
                </a:lnTo>
                <a:lnTo>
                  <a:pt x="f97" y="f98"/>
                </a:lnTo>
                <a:lnTo>
                  <a:pt x="f99" y="f98"/>
                </a:lnTo>
                <a:lnTo>
                  <a:pt x="f100" y="f101"/>
                </a:lnTo>
                <a:lnTo>
                  <a:pt x="f100" y="f102"/>
                </a:lnTo>
                <a:lnTo>
                  <a:pt x="f103" y="f104"/>
                </a:lnTo>
                <a:lnTo>
                  <a:pt x="f105" y="f88"/>
                </a:lnTo>
                <a:lnTo>
                  <a:pt x="f106" y="f107"/>
                </a:lnTo>
                <a:lnTo>
                  <a:pt x="f108" y="f109"/>
                </a:lnTo>
                <a:lnTo>
                  <a:pt x="f51" y="f110"/>
                </a:lnTo>
                <a:lnTo>
                  <a:pt x="f111" y="f88"/>
                </a:lnTo>
                <a:lnTo>
                  <a:pt x="f112" y="f113"/>
                </a:lnTo>
                <a:lnTo>
                  <a:pt x="f114" y="f115"/>
                </a:lnTo>
                <a:lnTo>
                  <a:pt x="f116" y="f115"/>
                </a:lnTo>
                <a:lnTo>
                  <a:pt x="f117" y="f118"/>
                </a:lnTo>
                <a:lnTo>
                  <a:pt x="f119" y="f120"/>
                </a:lnTo>
                <a:lnTo>
                  <a:pt x="f121" y="f122"/>
                </a:lnTo>
                <a:lnTo>
                  <a:pt x="f29" y="f123"/>
                </a:lnTo>
                <a:lnTo>
                  <a:pt x="f124" y="f123"/>
                </a:lnTo>
                <a:lnTo>
                  <a:pt x="f125" y="f126"/>
                </a:lnTo>
                <a:lnTo>
                  <a:pt x="f127" y="f96"/>
                </a:lnTo>
                <a:lnTo>
                  <a:pt x="f128" y="f92"/>
                </a:lnTo>
                <a:lnTo>
                  <a:pt x="f129" y="f130"/>
                </a:lnTo>
                <a:lnTo>
                  <a:pt x="f131" y="f132"/>
                </a:lnTo>
                <a:lnTo>
                  <a:pt x="f133" y="f109"/>
                </a:lnTo>
                <a:lnTo>
                  <a:pt x="f134" y="f130"/>
                </a:lnTo>
                <a:lnTo>
                  <a:pt x="f135" y="f86"/>
                </a:lnTo>
                <a:lnTo>
                  <a:pt x="f136" y="f86"/>
                </a:lnTo>
                <a:lnTo>
                  <a:pt x="f137" y="f86"/>
                </a:lnTo>
                <a:lnTo>
                  <a:pt x="f138" y="f92"/>
                </a:lnTo>
                <a:lnTo>
                  <a:pt x="f139" y="f113"/>
                </a:lnTo>
                <a:lnTo>
                  <a:pt x="f140" y="f102"/>
                </a:lnTo>
                <a:lnTo>
                  <a:pt x="f141" y="f142"/>
                </a:lnTo>
                <a:lnTo>
                  <a:pt x="f143" y="f144"/>
                </a:lnTo>
                <a:lnTo>
                  <a:pt x="f145" y="f146"/>
                </a:lnTo>
                <a:lnTo>
                  <a:pt x="f147" y="f148"/>
                </a:lnTo>
                <a:lnTo>
                  <a:pt x="f149" y="f120"/>
                </a:lnTo>
                <a:lnTo>
                  <a:pt x="f150" y="f151"/>
                </a:lnTo>
                <a:lnTo>
                  <a:pt x="f152" y="f123"/>
                </a:lnTo>
                <a:lnTo>
                  <a:pt x="f153" y="f154"/>
                </a:lnTo>
                <a:lnTo>
                  <a:pt x="f155" y="f156"/>
                </a:lnTo>
                <a:lnTo>
                  <a:pt x="f155" y="f157"/>
                </a:lnTo>
                <a:lnTo>
                  <a:pt x="f158" y="f159"/>
                </a:lnTo>
                <a:lnTo>
                  <a:pt x="f160" y="f161"/>
                </a:lnTo>
                <a:lnTo>
                  <a:pt x="f162" y="f163"/>
                </a:lnTo>
                <a:lnTo>
                  <a:pt x="f164" y="f165"/>
                </a:lnTo>
                <a:lnTo>
                  <a:pt x="f166" y="f167"/>
                </a:lnTo>
                <a:lnTo>
                  <a:pt x="f168" y="f169"/>
                </a:lnTo>
                <a:lnTo>
                  <a:pt x="f170" y="f171"/>
                </a:lnTo>
                <a:lnTo>
                  <a:pt x="f172" y="f173"/>
                </a:lnTo>
                <a:lnTo>
                  <a:pt x="f174" y="f175"/>
                </a:lnTo>
                <a:lnTo>
                  <a:pt x="f176" y="f177"/>
                </a:lnTo>
                <a:lnTo>
                  <a:pt x="f178" y="f165"/>
                </a:lnTo>
                <a:lnTo>
                  <a:pt x="f179" y="f180"/>
                </a:lnTo>
                <a:lnTo>
                  <a:pt x="f181" y="f182"/>
                </a:lnTo>
                <a:lnTo>
                  <a:pt x="f183" y="f184"/>
                </a:lnTo>
                <a:lnTo>
                  <a:pt x="f185" y="f186"/>
                </a:lnTo>
                <a:lnTo>
                  <a:pt x="f187" y="f188"/>
                </a:lnTo>
                <a:lnTo>
                  <a:pt x="f168" y="f189"/>
                </a:lnTo>
                <a:lnTo>
                  <a:pt x="f176" y="f188"/>
                </a:lnTo>
                <a:lnTo>
                  <a:pt x="f190" y="f191"/>
                </a:lnTo>
                <a:lnTo>
                  <a:pt x="f192" y="f193"/>
                </a:lnTo>
                <a:lnTo>
                  <a:pt x="f194" y="f195"/>
                </a:lnTo>
                <a:lnTo>
                  <a:pt x="f196" y="f197"/>
                </a:lnTo>
                <a:lnTo>
                  <a:pt x="f196" y="f198"/>
                </a:lnTo>
                <a:lnTo>
                  <a:pt x="f199" y="f200"/>
                </a:lnTo>
                <a:lnTo>
                  <a:pt x="f201" y="f201"/>
                </a:lnTo>
                <a:lnTo>
                  <a:pt x="f202" y="f199"/>
                </a:lnTo>
                <a:lnTo>
                  <a:pt x="f203" y="f204"/>
                </a:lnTo>
                <a:lnTo>
                  <a:pt x="f205" y="f206"/>
                </a:lnTo>
                <a:lnTo>
                  <a:pt x="f193" y="f207"/>
                </a:lnTo>
                <a:lnTo>
                  <a:pt x="f208" y="f209"/>
                </a:lnTo>
                <a:lnTo>
                  <a:pt x="f210" y="f211"/>
                </a:lnTo>
                <a:lnTo>
                  <a:pt x="f212" y="f211"/>
                </a:lnTo>
                <a:lnTo>
                  <a:pt x="f189" y="f213"/>
                </a:lnTo>
                <a:lnTo>
                  <a:pt x="f214" y="f213"/>
                </a:lnTo>
                <a:lnTo>
                  <a:pt x="f214" y="f215"/>
                </a:lnTo>
                <a:lnTo>
                  <a:pt x="f216" y="f217"/>
                </a:lnTo>
                <a:lnTo>
                  <a:pt x="f218" y="f192"/>
                </a:lnTo>
                <a:lnTo>
                  <a:pt x="f186" y="f219"/>
                </a:lnTo>
                <a:lnTo>
                  <a:pt x="f169" y="f2"/>
                </a:lnTo>
                <a:lnTo>
                  <a:pt x="f182" y="f220"/>
                </a:lnTo>
                <a:lnTo>
                  <a:pt x="f182" y="f221"/>
                </a:lnTo>
                <a:lnTo>
                  <a:pt x="f222" y="f194"/>
                </a:lnTo>
                <a:lnTo>
                  <a:pt x="f223" y="f183"/>
                </a:lnTo>
                <a:lnTo>
                  <a:pt x="f224" y="f225"/>
                </a:lnTo>
                <a:lnTo>
                  <a:pt x="f226" y="f194"/>
                </a:lnTo>
                <a:lnTo>
                  <a:pt x="f227" y="f183"/>
                </a:lnTo>
                <a:lnTo>
                  <a:pt x="f157" y="f204"/>
                </a:lnTo>
                <a:lnTo>
                  <a:pt x="f228" y="f229"/>
                </a:lnTo>
                <a:lnTo>
                  <a:pt x="f228" y="f230"/>
                </a:lnTo>
                <a:lnTo>
                  <a:pt x="f231" y="f232"/>
                </a:lnTo>
                <a:lnTo>
                  <a:pt x="f233" y="f234"/>
                </a:lnTo>
                <a:lnTo>
                  <a:pt x="f235" y="f236"/>
                </a:lnTo>
                <a:lnTo>
                  <a:pt x="f233" y="f237"/>
                </a:lnTo>
                <a:lnTo>
                  <a:pt x="f238" y="f239"/>
                </a:lnTo>
                <a:lnTo>
                  <a:pt x="f240" y="f241"/>
                </a:lnTo>
                <a:lnTo>
                  <a:pt x="f242" y="f243"/>
                </a:lnTo>
                <a:lnTo>
                  <a:pt x="f244" y="f208"/>
                </a:lnTo>
                <a:lnTo>
                  <a:pt x="f88" y="f218"/>
                </a:lnTo>
                <a:lnTo>
                  <a:pt x="f245" y="f218"/>
                </a:lnTo>
                <a:lnTo>
                  <a:pt x="f246" y="f247"/>
                </a:lnTo>
                <a:lnTo>
                  <a:pt x="f67" y="f243"/>
                </a:lnTo>
                <a:lnTo>
                  <a:pt x="f56" y="f191"/>
                </a:lnTo>
                <a:lnTo>
                  <a:pt x="f23" y="f247"/>
                </a:lnTo>
                <a:lnTo>
                  <a:pt x="f74" y="f218"/>
                </a:lnTo>
                <a:lnTo>
                  <a:pt x="f248" y="f214"/>
                </a:lnTo>
                <a:lnTo>
                  <a:pt x="f249" y="f186"/>
                </a:lnTo>
                <a:lnTo>
                  <a:pt x="f0" y="f250"/>
                </a:lnTo>
                <a:lnTo>
                  <a:pt x="f251" y="f169"/>
                </a:lnTo>
                <a:lnTo>
                  <a:pt x="f20" y="f167"/>
                </a:lnTo>
                <a:lnTo>
                  <a:pt x="f16" y="f226"/>
                </a:lnTo>
                <a:lnTo>
                  <a:pt x="f46" y="f252"/>
                </a:lnTo>
                <a:lnTo>
                  <a:pt x="f32" y="f253"/>
                </a:lnTo>
                <a:lnTo>
                  <a:pt x="f254" y="f255"/>
                </a:lnTo>
                <a:lnTo>
                  <a:pt x="f256" y="f257"/>
                </a:lnTo>
                <a:lnTo>
                  <a:pt x="f256" y="f258"/>
                </a:lnTo>
                <a:lnTo>
                  <a:pt x="f245" y="f259"/>
                </a:lnTo>
                <a:lnTo>
                  <a:pt x="f260" y="f261"/>
                </a:lnTo>
                <a:lnTo>
                  <a:pt x="f113" y="f261"/>
                </a:lnTo>
                <a:lnTo>
                  <a:pt x="f142" y="f262"/>
                </a:lnTo>
                <a:lnTo>
                  <a:pt x="f115" y="f262"/>
                </a:lnTo>
                <a:lnTo>
                  <a:pt x="f263" y="f231"/>
                </a:lnTo>
                <a:lnTo>
                  <a:pt x="f264" y="f231"/>
                </a:lnTo>
                <a:lnTo>
                  <a:pt x="f265" y="f266"/>
                </a:lnTo>
                <a:lnTo>
                  <a:pt x="f233" y="f267"/>
                </a:lnTo>
                <a:lnTo>
                  <a:pt x="f268" y="f269"/>
                </a:lnTo>
                <a:lnTo>
                  <a:pt x="f270" y="f267"/>
                </a:lnTo>
                <a:lnTo>
                  <a:pt x="f271" y="f268"/>
                </a:lnTo>
                <a:lnTo>
                  <a:pt x="f272" y="f154"/>
                </a:lnTo>
                <a:lnTo>
                  <a:pt x="f273" y="f231"/>
                </a:lnTo>
                <a:lnTo>
                  <a:pt x="f274" y="f123"/>
                </a:lnTo>
                <a:lnTo>
                  <a:pt x="f224" y="f126"/>
                </a:lnTo>
                <a:lnTo>
                  <a:pt x="f275" y="f265"/>
                </a:lnTo>
                <a:lnTo>
                  <a:pt x="f275" y="f231"/>
                </a:lnTo>
                <a:lnTo>
                  <a:pt x="f276" y="f154"/>
                </a:lnTo>
                <a:lnTo>
                  <a:pt x="f277" y="f268"/>
                </a:lnTo>
                <a:lnTo>
                  <a:pt x="f278" y="f267"/>
                </a:lnTo>
                <a:lnTo>
                  <a:pt x="f279" y="f267"/>
                </a:lnTo>
                <a:lnTo>
                  <a:pt x="f280" y="f262"/>
                </a:lnTo>
                <a:lnTo>
                  <a:pt x="f281" y="f264"/>
                </a:lnTo>
                <a:lnTo>
                  <a:pt x="f282" y="f98"/>
                </a:lnTo>
                <a:lnTo>
                  <a:pt x="f202" y="f146"/>
                </a:lnTo>
                <a:lnTo>
                  <a:pt x="f283" y="f238"/>
                </a:lnTo>
                <a:lnTo>
                  <a:pt x="f284" y="f269"/>
                </a:lnTo>
                <a:lnTo>
                  <a:pt x="f229" y="f264"/>
                </a:lnTo>
                <a:lnTo>
                  <a:pt x="f285" y="f286"/>
                </a:lnTo>
                <a:lnTo>
                  <a:pt x="f196" y="f287"/>
                </a:lnTo>
                <a:lnTo>
                  <a:pt x="f215" y="f246"/>
                </a:lnTo>
                <a:lnTo>
                  <a:pt x="f185" y="f67"/>
                </a:lnTo>
                <a:lnTo>
                  <a:pt x="f219" y="f254"/>
                </a:lnTo>
                <a:lnTo>
                  <a:pt x="f2" y="f69"/>
                </a:lnTo>
                <a:lnTo>
                  <a:pt x="f168" y="f30"/>
                </a:lnTo>
                <a:lnTo>
                  <a:pt x="f288" y="f289"/>
                </a:lnTo>
                <a:lnTo>
                  <a:pt x="f290" y="f291"/>
                </a:lnTo>
                <a:lnTo>
                  <a:pt x="f292" y="f293"/>
                </a:lnTo>
                <a:lnTo>
                  <a:pt x="f294" y="f295"/>
                </a:lnTo>
                <a:lnTo>
                  <a:pt x="f140" y="f76"/>
                </a:lnTo>
                <a:lnTo>
                  <a:pt x="f141" y="f20"/>
                </a:lnTo>
                <a:lnTo>
                  <a:pt x="f3" y="f15"/>
                </a:lnTo>
                <a:lnTo>
                  <a:pt x="f3" y="f4"/>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50" name="Freeform 149"/>
          <p:cNvSpPr/>
          <p:nvPr/>
        </p:nvSpPr>
        <p:spPr>
          <a:xfrm>
            <a:off x="9729480" y="4377600"/>
            <a:ext cx="24120" cy="17280"/>
          </a:xfrm>
          <a:custGeom>
            <a:avLst/>
            <a:gdLst>
              <a:gd name="f0" fmla="val 0"/>
              <a:gd name="f1" fmla="val 74"/>
              <a:gd name="f2" fmla="val 50"/>
              <a:gd name="f3" fmla="val 30"/>
              <a:gd name="f4" fmla="val 4"/>
              <a:gd name="f5" fmla="val 52"/>
              <a:gd name="f6" fmla="val 8"/>
              <a:gd name="f7" fmla="val 16"/>
              <a:gd name="f8" fmla="val 72"/>
              <a:gd name="f9" fmla="val 36"/>
              <a:gd name="f10" fmla="val 62"/>
              <a:gd name="f11" fmla="val 46"/>
              <a:gd name="f12" fmla="val 48"/>
              <a:gd name="f13" fmla="val 24"/>
              <a:gd name="f14" fmla="val 40"/>
            </a:gdLst>
            <a:ahLst/>
            <a:cxnLst>
              <a:cxn ang="3cd4">
                <a:pos x="hc" y="t"/>
              </a:cxn>
              <a:cxn ang="0">
                <a:pos x="r" y="vc"/>
              </a:cxn>
              <a:cxn ang="cd4">
                <a:pos x="hc" y="b"/>
              </a:cxn>
              <a:cxn ang="cd2">
                <a:pos x="l" y="vc"/>
              </a:cxn>
            </a:cxnLst>
            <a:rect l="l" t="t" r="r" b="b"/>
            <a:pathLst>
              <a:path w="74" h="50">
                <a:moveTo>
                  <a:pt x="f3" y="f4"/>
                </a:moveTo>
                <a:lnTo>
                  <a:pt x="f5" y="f6"/>
                </a:lnTo>
                <a:lnTo>
                  <a:pt x="f1" y="f7"/>
                </a:lnTo>
                <a:lnTo>
                  <a:pt x="f8" y="f9"/>
                </a:lnTo>
                <a:lnTo>
                  <a:pt x="f10" y="f11"/>
                </a:lnTo>
                <a:lnTo>
                  <a:pt x="f12" y="f2"/>
                </a:lnTo>
                <a:lnTo>
                  <a:pt x="f13" y="f2"/>
                </a:lnTo>
                <a:lnTo>
                  <a:pt x="f4" y="f14"/>
                </a:lnTo>
                <a:lnTo>
                  <a:pt x="f0" y="f6"/>
                </a:lnTo>
                <a:lnTo>
                  <a:pt x="f7" y="f0"/>
                </a:lnTo>
                <a:lnTo>
                  <a:pt x="f3" y="f4"/>
                </a:lnTo>
                <a:close/>
              </a:path>
            </a:pathLst>
          </a:custGeom>
          <a:solidFill>
            <a:srgbClr val="FFFFFF"/>
          </a:solidFill>
          <a:ln w="6480">
            <a:solidFill>
              <a:srgbClr val="000000"/>
            </a:solidFill>
            <a:prstDash val="solid"/>
            <a:round/>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51" name="Freeform 150"/>
          <p:cNvSpPr/>
          <p:nvPr/>
        </p:nvSpPr>
        <p:spPr>
          <a:xfrm>
            <a:off x="9127200" y="4149361"/>
            <a:ext cx="434414" cy="2462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1">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ヒラギノ角ゴ Pro W3" pitchFamily="2"/>
                <a:cs typeface="ヒラギノ角ゴ Pro W3" pitchFamily="2"/>
              </a:rPr>
              <a:t>American</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17"/>
                <a:ea typeface="ヒラギノ角ゴ Pro W3" pitchFamily="2"/>
                <a:cs typeface="ヒラギノ角ゴ Pro W3" pitchFamily="2"/>
              </a:rPr>
              <a:t>Samoa</a:t>
            </a:r>
          </a:p>
        </p:txBody>
      </p:sp>
      <p:sp>
        <p:nvSpPr>
          <p:cNvPr id="152" name="Freeform 151"/>
          <p:cNvSpPr/>
          <p:nvPr/>
        </p:nvSpPr>
        <p:spPr>
          <a:xfrm>
            <a:off x="9067799" y="4114800"/>
            <a:ext cx="721800" cy="4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6480">
            <a:solidFill>
              <a:srgbClr val="000000"/>
            </a:solidFill>
            <a:prstDash val="solid"/>
            <a:miter/>
          </a:ln>
        </p:spPr>
        <p:txBody>
          <a:bodyPr vert="horz" wrap="square" lIns="90000" tIns="46800" rIns="90000" bIns="46800" anchor="t" anchorCtr="0" compatLnSpc="1">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MS Gothic" pitchFamily="2"/>
              <a:cs typeface="Tahoma" pitchFamily="2"/>
            </a:endParaRPr>
          </a:p>
        </p:txBody>
      </p:sp>
      <p:sp>
        <p:nvSpPr>
          <p:cNvPr id="153" name="Rectangle 152"/>
          <p:cNvSpPr/>
          <p:nvPr/>
        </p:nvSpPr>
        <p:spPr>
          <a:xfrm>
            <a:off x="2631000" y="2370600"/>
            <a:ext cx="457200" cy="291600"/>
          </a:xfrm>
          <a:prstGeom prst="rect">
            <a:avLst/>
          </a:prstGeom>
          <a:solidFill>
            <a:srgbClr val="FFFFFF"/>
          </a:solidFill>
          <a:ln w="0">
            <a:solidFill>
              <a:srgbClr val="000000"/>
            </a:solidFill>
            <a:prstDash val="solid"/>
          </a:ln>
        </p:spPr>
        <p:txBody>
          <a:bodyPr vert="horz" lIns="90000" tIns="45000" rIns="90000" bIns="4500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34"/>
                <a:ea typeface="MS Gothic" pitchFamily="2"/>
                <a:cs typeface="Tahoma" pitchFamily="2"/>
              </a:rPr>
              <a:t>RIDE</a:t>
            </a:r>
          </a:p>
        </p:txBody>
      </p:sp>
      <p:sp>
        <p:nvSpPr>
          <p:cNvPr id="154" name="Rectangle 153"/>
          <p:cNvSpPr/>
          <p:nvPr/>
        </p:nvSpPr>
        <p:spPr>
          <a:xfrm>
            <a:off x="8725440" y="2398680"/>
            <a:ext cx="228600" cy="228600"/>
          </a:xfrm>
          <a:prstGeom prst="rect">
            <a:avLst/>
          </a:prstGeom>
          <a:solidFill>
            <a:srgbClr val="FFFFFF"/>
          </a:solidFill>
          <a:ln w="0">
            <a:solidFill>
              <a:srgbClr val="000000"/>
            </a:solidFill>
            <a:prstDash val="solid"/>
          </a:ln>
        </p:spPr>
        <p:txBody>
          <a:bodyPr vert="horz" lIns="0" tIns="0" rIns="0" bIns="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800">
                <a:solidFill>
                  <a:srgbClr val="000000"/>
                </a:solidFill>
                <a:latin typeface="Arial" pitchFamily="34"/>
                <a:ea typeface="MS Gothic" pitchFamily="2"/>
                <a:cs typeface="Tahoma" pitchFamily="2"/>
              </a:rPr>
              <a:t>DC</a:t>
            </a:r>
          </a:p>
        </p:txBody>
      </p:sp>
      <p:sp>
        <p:nvSpPr>
          <p:cNvPr id="155" name="Rectangle 154"/>
          <p:cNvSpPr/>
          <p:nvPr/>
        </p:nvSpPr>
        <p:spPr>
          <a:xfrm>
            <a:off x="7005361" y="5101957"/>
            <a:ext cx="1371599" cy="228600"/>
          </a:xfrm>
          <a:prstGeom prst="rect">
            <a:avLst/>
          </a:prstGeom>
          <a:solidFill>
            <a:schemeClr val="accent1">
              <a:lumMod val="75000"/>
            </a:schemeClr>
          </a:solidFill>
          <a:ln w="0">
            <a:solidFill>
              <a:srgbClr val="000000"/>
            </a:solidFill>
            <a:prstDash val="solid"/>
          </a:ln>
        </p:spPr>
        <p:txBody>
          <a:bodyPr vert="horz" lIns="90000" tIns="45000" rIns="90000" bIns="4500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dirty="0">
                <a:solidFill>
                  <a:schemeClr val="bg1"/>
                </a:solidFill>
                <a:latin typeface="Arial" pitchFamily="34"/>
                <a:ea typeface="MS Gothic" pitchFamily="2"/>
                <a:cs typeface="Tahoma" pitchFamily="2"/>
              </a:rPr>
              <a:t>PARTICIPATED</a:t>
            </a:r>
          </a:p>
        </p:txBody>
      </p:sp>
      <p:sp>
        <p:nvSpPr>
          <p:cNvPr id="165" name="Rectangle 164"/>
          <p:cNvSpPr/>
          <p:nvPr/>
        </p:nvSpPr>
        <p:spPr>
          <a:xfrm>
            <a:off x="6335601" y="4724639"/>
            <a:ext cx="1371599" cy="228600"/>
          </a:xfrm>
          <a:prstGeom prst="rect">
            <a:avLst/>
          </a:prstGeom>
          <a:solidFill>
            <a:schemeClr val="accent1">
              <a:lumMod val="40000"/>
              <a:lumOff val="60000"/>
            </a:schemeClr>
          </a:solidFill>
          <a:ln w="0">
            <a:solidFill>
              <a:srgbClr val="000000"/>
            </a:solidFill>
            <a:prstDash val="solid"/>
          </a:ln>
        </p:spPr>
        <p:txBody>
          <a:bodyPr vert="horz" lIns="90000" tIns="45000" rIns="90000" bIns="45000" anchor="ctr" anchorCtr="1" compatLnSpc="1"/>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dirty="0">
                <a:solidFill>
                  <a:srgbClr val="000000"/>
                </a:solidFill>
                <a:latin typeface="Arial" pitchFamily="34"/>
                <a:ea typeface="MS Gothic" pitchFamily="2"/>
                <a:cs typeface="Tahoma" pitchFamily="2"/>
              </a:rPr>
              <a:t>WILLING</a:t>
            </a:r>
          </a:p>
        </p:txBody>
      </p:sp>
    </p:spTree>
    <p:extLst>
      <p:ext uri="{BB962C8B-B14F-4D97-AF65-F5344CB8AC3E}">
        <p14:creationId xmlns:p14="http://schemas.microsoft.com/office/powerpoint/2010/main" val="411758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t>
            </a:r>
            <a:r>
              <a:rPr lang="en-US" dirty="0" smtClean="0"/>
              <a:t>that implementers of IIS HL7 interfaces should consider </a:t>
            </a:r>
            <a:endParaRPr lang="en-US" dirty="0"/>
          </a:p>
        </p:txBody>
      </p:sp>
      <p:sp>
        <p:nvSpPr>
          <p:cNvPr id="3" name="Content Placeholder 2"/>
          <p:cNvSpPr>
            <a:spLocks noGrp="1"/>
          </p:cNvSpPr>
          <p:nvPr>
            <p:ph idx="1"/>
          </p:nvPr>
        </p:nvSpPr>
        <p:spPr/>
        <p:txBody>
          <a:bodyPr>
            <a:normAutofit fontScale="92500"/>
          </a:bodyPr>
          <a:lstStyle/>
          <a:p>
            <a:r>
              <a:rPr lang="en-US" dirty="0" smtClean="0"/>
              <a:t>Coded Values</a:t>
            </a:r>
          </a:p>
          <a:p>
            <a:pPr lvl="1"/>
            <a:r>
              <a:rPr lang="en-US" dirty="0" smtClean="0"/>
              <a:t>Certain data related codes should not be hard-coded, IIS should be able to change these, or have them changed relatively quickly</a:t>
            </a:r>
          </a:p>
          <a:p>
            <a:pPr lvl="1"/>
            <a:r>
              <a:rPr lang="en-US" dirty="0" smtClean="0"/>
              <a:t>Older code sets should be supported along with newer code sets to allow graceful adoption of new standards</a:t>
            </a:r>
          </a:p>
          <a:p>
            <a:pPr lvl="1"/>
            <a:r>
              <a:rPr lang="en-US" dirty="0" smtClean="0"/>
              <a:t>Unrecognized values should not automatically indicate a message should be rejected</a:t>
            </a:r>
          </a:p>
          <a:p>
            <a:r>
              <a:rPr lang="en-US" dirty="0" smtClean="0"/>
              <a:t>Code Table Names</a:t>
            </a:r>
          </a:p>
          <a:p>
            <a:pPr lvl="1"/>
            <a:r>
              <a:rPr lang="en-US" dirty="0" smtClean="0"/>
              <a:t>These are being better standardized but in the past some fields did not define the name of the code table very specifically</a:t>
            </a:r>
          </a:p>
          <a:p>
            <a:pPr lvl="1"/>
            <a:r>
              <a:rPr lang="en-US" dirty="0" smtClean="0"/>
              <a:t>Allow for use of alternate code table names that have been common used in the past</a:t>
            </a:r>
          </a:p>
          <a:p>
            <a:pPr lvl="1"/>
            <a:r>
              <a:rPr lang="en-US" dirty="0" smtClean="0"/>
              <a:t>Consider generating warnings instead of rejecting a message when non-critical table names are not recognized</a:t>
            </a:r>
            <a:endParaRPr lang="en-US" dirty="0"/>
          </a:p>
        </p:txBody>
      </p:sp>
    </p:spTree>
    <p:extLst>
      <p:ext uri="{BB962C8B-B14F-4D97-AF65-F5344CB8AC3E}">
        <p14:creationId xmlns:p14="http://schemas.microsoft.com/office/powerpoint/2010/main" val="2101113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t>
            </a:r>
            <a:r>
              <a:rPr lang="en-US" dirty="0"/>
              <a:t>that implementers of IIS HL7 interfaces should consider </a:t>
            </a:r>
          </a:p>
        </p:txBody>
      </p:sp>
      <p:sp>
        <p:nvSpPr>
          <p:cNvPr id="3" name="Content Placeholder 2"/>
          <p:cNvSpPr>
            <a:spLocks noGrp="1"/>
          </p:cNvSpPr>
          <p:nvPr>
            <p:ph idx="1"/>
          </p:nvPr>
        </p:nvSpPr>
        <p:spPr/>
        <p:txBody>
          <a:bodyPr>
            <a:normAutofit lnSpcReduction="10000"/>
          </a:bodyPr>
          <a:lstStyle/>
          <a:p>
            <a:r>
              <a:rPr lang="en-US" dirty="0" smtClean="0"/>
              <a:t>Refusals</a:t>
            </a:r>
          </a:p>
          <a:p>
            <a:pPr lvl="1"/>
            <a:r>
              <a:rPr lang="en-US" dirty="0" smtClean="0"/>
              <a:t>All IIS interfaces need to watch for refusals and be sure to either consume the data (ideal) or ignore it</a:t>
            </a:r>
          </a:p>
          <a:p>
            <a:r>
              <a:rPr lang="en-US" dirty="0" smtClean="0"/>
              <a:t>CVX 998</a:t>
            </a:r>
          </a:p>
          <a:p>
            <a:pPr lvl="1"/>
            <a:r>
              <a:rPr lang="en-US" dirty="0" smtClean="0"/>
              <a:t>All IIS interfaces should recognize the CVX 998 code and either consume the data in the associated OBX or ignore it</a:t>
            </a:r>
          </a:p>
          <a:p>
            <a:r>
              <a:rPr lang="en-US" dirty="0" smtClean="0"/>
              <a:t>OBX Segments</a:t>
            </a:r>
          </a:p>
          <a:p>
            <a:pPr lvl="1"/>
            <a:r>
              <a:rPr lang="en-US" dirty="0" smtClean="0"/>
              <a:t>OBX can be used to send all sorts of data</a:t>
            </a:r>
          </a:p>
          <a:p>
            <a:pPr lvl="1"/>
            <a:r>
              <a:rPr lang="en-US" dirty="0" smtClean="0"/>
              <a:t>If the data being sent in a particular OBX is not recognized, it should be ignored</a:t>
            </a:r>
          </a:p>
          <a:p>
            <a:pPr lvl="1"/>
            <a:r>
              <a:rPr lang="en-US" dirty="0" smtClean="0"/>
              <a:t>Generating warning when OBX data is ignored is appropriate</a:t>
            </a:r>
            <a:endParaRPr lang="en-US" dirty="0"/>
          </a:p>
        </p:txBody>
      </p:sp>
    </p:spTree>
    <p:extLst>
      <p:ext uri="{BB962C8B-B14F-4D97-AF65-F5344CB8AC3E}">
        <p14:creationId xmlns:p14="http://schemas.microsoft.com/office/powerpoint/2010/main" val="3339242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a:t>
            </a:r>
            <a:r>
              <a:rPr lang="en-US" dirty="0" smtClean="0"/>
              <a:t>that need further discussion in the IIS community</a:t>
            </a:r>
            <a:endParaRPr lang="en-US" dirty="0"/>
          </a:p>
        </p:txBody>
      </p:sp>
      <p:sp>
        <p:nvSpPr>
          <p:cNvPr id="3" name="Content Placeholder 2"/>
          <p:cNvSpPr>
            <a:spLocks noGrp="1"/>
          </p:cNvSpPr>
          <p:nvPr>
            <p:ph idx="1"/>
          </p:nvPr>
        </p:nvSpPr>
        <p:spPr/>
        <p:txBody>
          <a:bodyPr/>
          <a:lstStyle/>
          <a:p>
            <a:r>
              <a:rPr lang="en-US" dirty="0" smtClean="0"/>
              <a:t>ACK Messages</a:t>
            </a:r>
          </a:p>
          <a:p>
            <a:pPr lvl="1"/>
            <a:r>
              <a:rPr lang="en-US" dirty="0" smtClean="0"/>
              <a:t>Large amount of variability in ACK messages returned</a:t>
            </a:r>
          </a:p>
          <a:p>
            <a:pPr lvl="1"/>
            <a:r>
              <a:rPr lang="en-US" dirty="0" smtClean="0"/>
              <a:t>A large subset of IIS are not following HL7 standards</a:t>
            </a:r>
          </a:p>
          <a:p>
            <a:pPr lvl="1"/>
            <a:r>
              <a:rPr lang="en-US" dirty="0" smtClean="0"/>
              <a:t>SISC will be clarifying the use of ACK messages</a:t>
            </a:r>
          </a:p>
          <a:p>
            <a:r>
              <a:rPr lang="en-US" dirty="0" smtClean="0"/>
              <a:t>Sending System Identification</a:t>
            </a:r>
          </a:p>
          <a:p>
            <a:pPr lvl="1"/>
            <a:r>
              <a:rPr lang="en-US" dirty="0" smtClean="0"/>
              <a:t>Authentication and identification of the sending system is highly variable</a:t>
            </a:r>
          </a:p>
          <a:p>
            <a:pPr lvl="1"/>
            <a:r>
              <a:rPr lang="en-US" dirty="0" smtClean="0"/>
              <a:t>Many good solutions to the same problem</a:t>
            </a:r>
          </a:p>
          <a:p>
            <a:pPr lvl="1"/>
            <a:r>
              <a:rPr lang="en-US" dirty="0" smtClean="0"/>
              <a:t>Standardization currently under consideration</a:t>
            </a:r>
          </a:p>
          <a:p>
            <a:r>
              <a:rPr lang="en-US" dirty="0" smtClean="0"/>
              <a:t>MSH-11 Processing ID</a:t>
            </a:r>
          </a:p>
          <a:p>
            <a:pPr lvl="1"/>
            <a:r>
              <a:rPr lang="en-US" dirty="0" smtClean="0"/>
              <a:t>IIS interpret this field differently</a:t>
            </a:r>
            <a:endParaRPr lang="en-US" dirty="0"/>
          </a:p>
        </p:txBody>
      </p:sp>
    </p:spTree>
    <p:extLst>
      <p:ext uri="{BB962C8B-B14F-4D97-AF65-F5344CB8AC3E}">
        <p14:creationId xmlns:p14="http://schemas.microsoft.com/office/powerpoint/2010/main" val="1649504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a:t>
            </a:r>
            <a:r>
              <a:rPr lang="en-US" dirty="0" smtClean="0"/>
              <a:t>that need further discussion in the IIS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PID-3</a:t>
            </a:r>
          </a:p>
          <a:p>
            <a:pPr lvl="1"/>
            <a:r>
              <a:rPr lang="en-US" dirty="0" smtClean="0"/>
              <a:t>The sending systems medical record number or patient id does not have a standard encoding yet most (or all) IIS require and depend on this specific id</a:t>
            </a:r>
          </a:p>
          <a:p>
            <a:r>
              <a:rPr lang="en-US" dirty="0" smtClean="0"/>
              <a:t>PD1-13 Patient Primary Facility</a:t>
            </a:r>
          </a:p>
          <a:p>
            <a:pPr lvl="1"/>
            <a:r>
              <a:rPr lang="en-US" dirty="0" smtClean="0"/>
              <a:t>Currently an optional field, is required by some IIS. </a:t>
            </a:r>
            <a:endParaRPr lang="en-US" dirty="0"/>
          </a:p>
          <a:p>
            <a:r>
              <a:rPr lang="en-US" dirty="0" smtClean="0"/>
              <a:t>MSH-12 Version Id</a:t>
            </a:r>
          </a:p>
          <a:p>
            <a:pPr lvl="1"/>
            <a:r>
              <a:rPr lang="en-US" dirty="0" smtClean="0"/>
              <a:t>Some IIS require a specific value while others allow older or newer versions to be submitted</a:t>
            </a:r>
          </a:p>
          <a:p>
            <a:pPr lvl="1"/>
            <a:r>
              <a:rPr lang="en-US" dirty="0" smtClean="0"/>
              <a:t>HL7 allows for backwards and forwards submission</a:t>
            </a:r>
          </a:p>
          <a:p>
            <a:pPr lvl="1"/>
            <a:r>
              <a:rPr lang="en-US" dirty="0" smtClean="0"/>
              <a:t>Perhaps CDC Implementation Guide specifically recommend interfaces allow older or newer versions under the current version</a:t>
            </a:r>
          </a:p>
        </p:txBody>
      </p:sp>
    </p:spTree>
    <p:extLst>
      <p:ext uri="{BB962C8B-B14F-4D97-AF65-F5344CB8AC3E}">
        <p14:creationId xmlns:p14="http://schemas.microsoft.com/office/powerpoint/2010/main" val="668668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a:t>
            </a:r>
            <a:r>
              <a:rPr lang="en-US" dirty="0" smtClean="0"/>
              <a:t>that need further discussion in the IIS community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IN1 &amp; IN2 segments</a:t>
            </a:r>
          </a:p>
          <a:p>
            <a:pPr lvl="1"/>
            <a:r>
              <a:rPr lang="en-US" dirty="0" smtClean="0"/>
              <a:t>One IIS requires insurance information, others may require it in the future</a:t>
            </a:r>
          </a:p>
          <a:p>
            <a:pPr lvl="1"/>
            <a:r>
              <a:rPr lang="en-US" dirty="0" smtClean="0"/>
              <a:t>May want to define segments in more detail in the guide</a:t>
            </a:r>
          </a:p>
          <a:p>
            <a:r>
              <a:rPr lang="en-US" dirty="0" smtClean="0"/>
              <a:t>MSH-6</a:t>
            </a:r>
          </a:p>
          <a:p>
            <a:pPr lvl="1"/>
            <a:r>
              <a:rPr lang="en-US" dirty="0" smtClean="0"/>
              <a:t>Some IIS require a specific value, set by the IIS here</a:t>
            </a:r>
          </a:p>
          <a:p>
            <a:pPr lvl="1"/>
            <a:r>
              <a:rPr lang="en-US" dirty="0" smtClean="0"/>
              <a:t>Perhaps NIST certification needs to verify that EHR can set this value</a:t>
            </a:r>
          </a:p>
          <a:p>
            <a:r>
              <a:rPr lang="en-US" dirty="0" smtClean="0"/>
              <a:t>SSN</a:t>
            </a:r>
          </a:p>
          <a:p>
            <a:pPr lvl="1"/>
            <a:r>
              <a:rPr lang="en-US" dirty="0" smtClean="0"/>
              <a:t>One IIS does not allow EHR’s to send this</a:t>
            </a:r>
          </a:p>
          <a:p>
            <a:pPr lvl="1"/>
            <a:r>
              <a:rPr lang="en-US" dirty="0" smtClean="0"/>
              <a:t>Perhaps guide should indicate that this field may need to be blocked for some IIS</a:t>
            </a:r>
          </a:p>
          <a:p>
            <a:r>
              <a:rPr lang="en-US" dirty="0" smtClean="0"/>
              <a:t>Consent</a:t>
            </a:r>
          </a:p>
          <a:p>
            <a:pPr lvl="1"/>
            <a:r>
              <a:rPr lang="en-US" dirty="0" smtClean="0"/>
              <a:t>Some IIS require consent for only their adult or child records</a:t>
            </a:r>
          </a:p>
          <a:p>
            <a:pPr lvl="1"/>
            <a:r>
              <a:rPr lang="en-US" dirty="0" smtClean="0"/>
              <a:t>Perhaps language about this variability should be in the guide</a:t>
            </a:r>
          </a:p>
          <a:p>
            <a:endParaRPr lang="en-US" dirty="0" smtClean="0"/>
          </a:p>
        </p:txBody>
      </p:sp>
    </p:spTree>
    <p:extLst>
      <p:ext uri="{BB962C8B-B14F-4D97-AF65-F5344CB8AC3E}">
        <p14:creationId xmlns:p14="http://schemas.microsoft.com/office/powerpoint/2010/main" val="3742660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Training Exercise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82864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Training Exercise</a:t>
            </a:r>
            <a:endParaRPr lang="en-US" dirty="0"/>
          </a:p>
        </p:txBody>
      </p:sp>
      <p:sp>
        <p:nvSpPr>
          <p:cNvPr id="5" name="Content Placeholder 4"/>
          <p:cNvSpPr>
            <a:spLocks noGrp="1"/>
          </p:cNvSpPr>
          <p:nvPr>
            <p:ph idx="1"/>
          </p:nvPr>
        </p:nvSpPr>
        <p:spPr/>
        <p:txBody>
          <a:bodyPr/>
          <a:lstStyle/>
          <a:p>
            <a:r>
              <a:rPr lang="en-US" dirty="0" smtClean="0"/>
              <a:t>Everyone will divide into teams of two people</a:t>
            </a:r>
          </a:p>
          <a:p>
            <a:r>
              <a:rPr lang="en-US" dirty="0" smtClean="0"/>
              <a:t>There will be both quality assurance and development teams</a:t>
            </a:r>
          </a:p>
          <a:p>
            <a:r>
              <a:rPr lang="en-US" dirty="0" smtClean="0"/>
              <a:t>Each development team will create a software process that reads an HL7 message and creates an acknowledgement message</a:t>
            </a:r>
          </a:p>
          <a:p>
            <a:r>
              <a:rPr lang="en-US" dirty="0" smtClean="0"/>
              <a:t>The quality assurance teams will create a testing process to verify the work of the development team</a:t>
            </a:r>
          </a:p>
          <a:p>
            <a:r>
              <a:rPr lang="en-US" dirty="0" smtClean="0"/>
              <a:t>At 4:00 pm today each quality assurance team will be matched with a development team to test the newly created software process</a:t>
            </a:r>
            <a:endParaRPr lang="en-US" dirty="0"/>
          </a:p>
        </p:txBody>
      </p:sp>
    </p:spTree>
    <p:extLst>
      <p:ext uri="{BB962C8B-B14F-4D97-AF65-F5344CB8AC3E}">
        <p14:creationId xmlns:p14="http://schemas.microsoft.com/office/powerpoint/2010/main" val="77062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HL7 v2 – Message vs. Transport</a:t>
            </a:r>
            <a:endParaRPr lang="en-US" dirty="0"/>
          </a:p>
        </p:txBody>
      </p:sp>
      <p:sp>
        <p:nvSpPr>
          <p:cNvPr id="3" name="Content Placeholder 2"/>
          <p:cNvSpPr>
            <a:spLocks noGrp="1"/>
          </p:cNvSpPr>
          <p:nvPr>
            <p:ph idx="1"/>
          </p:nvPr>
        </p:nvSpPr>
        <p:spPr/>
        <p:txBody>
          <a:bodyPr/>
          <a:lstStyle/>
          <a:p>
            <a:r>
              <a:rPr lang="en-US" dirty="0" smtClean="0"/>
              <a:t>HL7 refers to 7</a:t>
            </a:r>
            <a:r>
              <a:rPr lang="en-US" baseline="30000" dirty="0" smtClean="0"/>
              <a:t>th</a:t>
            </a:r>
            <a:r>
              <a:rPr lang="en-US" dirty="0" smtClean="0"/>
              <a:t> Layer of the ISO OSI model of network layers</a:t>
            </a:r>
          </a:p>
          <a:p>
            <a:r>
              <a:rPr lang="en-US" dirty="0" smtClean="0"/>
              <a:t>HL7 was initially chartered to focus exclusively on message content</a:t>
            </a:r>
          </a:p>
          <a:p>
            <a:r>
              <a:rPr lang="en-US" dirty="0" smtClean="0"/>
              <a:t>HL7 did not define or standardize the way message content was transmitted</a:t>
            </a:r>
          </a:p>
          <a:p>
            <a:r>
              <a:rPr lang="en-US" dirty="0" smtClean="0"/>
              <a:t>A simple standard called the Minimal Lower Level Protocol (MLLP) was eventually designed and suggested for use with HL7 messages</a:t>
            </a:r>
            <a:endParaRPr lang="en-US" dirty="0"/>
          </a:p>
          <a:p>
            <a:r>
              <a:rPr lang="en-US" dirty="0" smtClean="0"/>
              <a:t>MLLP is simple protocol for using TCP/IP to send HL7 messages, but does not itself define security</a:t>
            </a:r>
          </a:p>
          <a:p>
            <a:r>
              <a:rPr lang="en-US" dirty="0" smtClean="0"/>
              <a:t>MLLP is still used extensively today in hospital networks</a:t>
            </a:r>
          </a:p>
        </p:txBody>
      </p:sp>
    </p:spTree>
    <p:extLst>
      <p:ext uri="{BB962C8B-B14F-4D97-AF65-F5344CB8AC3E}">
        <p14:creationId xmlns:p14="http://schemas.microsoft.com/office/powerpoint/2010/main" val="110918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#1: Accept 3 VXU Messages</a:t>
            </a:r>
            <a:endParaRPr lang="en-US" dirty="0"/>
          </a:p>
        </p:txBody>
      </p:sp>
      <p:sp>
        <p:nvSpPr>
          <p:cNvPr id="3" name="Content Placeholder 2"/>
          <p:cNvSpPr>
            <a:spLocks noGrp="1"/>
          </p:cNvSpPr>
          <p:nvPr>
            <p:ph idx="1"/>
          </p:nvPr>
        </p:nvSpPr>
        <p:spPr/>
        <p:txBody>
          <a:bodyPr/>
          <a:lstStyle/>
          <a:p>
            <a:r>
              <a:rPr lang="en-US" dirty="0" smtClean="0"/>
              <a:t>Software process must be able to process three selected NIST test messages:</a:t>
            </a:r>
          </a:p>
          <a:p>
            <a:pPr lvl="1"/>
            <a:r>
              <a:rPr lang="en-US" dirty="0" smtClean="0"/>
              <a:t>VXU with 1 historical and 2 administered vaccinations.</a:t>
            </a:r>
          </a:p>
          <a:p>
            <a:pPr lvl="1"/>
            <a:r>
              <a:rPr lang="en-US" dirty="0" smtClean="0"/>
              <a:t>VXU with a parental refusal</a:t>
            </a:r>
          </a:p>
          <a:p>
            <a:pPr lvl="1"/>
            <a:r>
              <a:rPr lang="en-US" dirty="0" smtClean="0"/>
              <a:t>VXU with a history of varicella disease reported</a:t>
            </a:r>
            <a:endParaRPr lang="en-US" dirty="0"/>
          </a:p>
        </p:txBody>
      </p:sp>
    </p:spTree>
    <p:extLst>
      <p:ext uri="{BB962C8B-B14F-4D97-AF65-F5344CB8AC3E}">
        <p14:creationId xmlns:p14="http://schemas.microsoft.com/office/powerpoint/2010/main" val="3100946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#1</a:t>
            </a:r>
            <a:endParaRPr lang="en-US" dirty="0"/>
          </a:p>
        </p:txBody>
      </p:sp>
      <p:sp>
        <p:nvSpPr>
          <p:cNvPr id="4" name="Rectangle 3"/>
          <p:cNvSpPr/>
          <p:nvPr/>
        </p:nvSpPr>
        <p:spPr>
          <a:xfrm>
            <a:off x="159026" y="1504852"/>
            <a:ext cx="12032974" cy="5047536"/>
          </a:xfrm>
          <a:prstGeom prst="rect">
            <a:avLst/>
          </a:prstGeom>
        </p:spPr>
        <p:txBody>
          <a:bodyPr wrap="square">
            <a:spAutoFit/>
          </a:bodyPr>
          <a:lstStyle/>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MSH|^~\&amp;|Test EHR Application|X68||NIST Test </a:t>
            </a:r>
            <a:r>
              <a:rPr lang="en-US" sz="1400" dirty="0" err="1">
                <a:latin typeface="Courier New" panose="02070309020205020404" pitchFamily="49" charset="0"/>
                <a:ea typeface="Calibri" panose="020F0502020204030204" pitchFamily="34" charset="0"/>
                <a:cs typeface="Times New Roman" panose="02020603050405020304" pitchFamily="18" charset="0"/>
              </a:rPr>
              <a:t>Iz</a:t>
            </a:r>
            <a:r>
              <a:rPr lang="en-US" sz="1400" dirty="0">
                <a:latin typeface="Courier New" panose="02070309020205020404" pitchFamily="49" charset="0"/>
                <a:ea typeface="Calibri" panose="020F0502020204030204" pitchFamily="34" charset="0"/>
                <a:cs typeface="Times New Roman" panose="02020603050405020304" pitchFamily="18" charset="0"/>
              </a:rPr>
              <a:t> Reg|201207010822||VXU^V04^VXU_V04|NIST-IZ-019.00|P|2.5.1|||AL|ER</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PID|1||Q-73221^^^NIST MPI^MR||</a:t>
            </a:r>
            <a:r>
              <a:rPr lang="en-US" sz="1400" dirty="0" err="1">
                <a:latin typeface="Courier New" panose="02070309020205020404" pitchFamily="49" charset="0"/>
                <a:ea typeface="Calibri" panose="020F0502020204030204" pitchFamily="34" charset="0"/>
                <a:cs typeface="Times New Roman" panose="02020603050405020304" pitchFamily="18" charset="0"/>
              </a:rPr>
              <a:t>Mercer^Jirra^Emmanuelle</a:t>
            </a:r>
            <a:r>
              <a:rPr lang="en-US" sz="1400" dirty="0">
                <a:latin typeface="Courier New" panose="02070309020205020404" pitchFamily="49" charset="0"/>
                <a:ea typeface="Calibri" panose="020F0502020204030204" pitchFamily="34" charset="0"/>
                <a:cs typeface="Times New Roman" panose="02020603050405020304" pitchFamily="18" charset="0"/>
              </a:rPr>
              <a:t>^^^^L||20100907|F</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ORC|RE||IZ-783278^NDA|||||||||57422^RADON^NICHOLAS^^^^^^NDA^L</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RXA|0|1|20120816||141^Influenza^CVX|0.25|mL^milliliters^UCUM||00^New immunization record^NIP001||||||K5094SC|20121216|SKB^GlaxoSmithKline^MVX|||CP|A</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RXR|IM^Intramuscular^HL70162|RA^Right Arm^HL70163</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OBX|1|CE|64994-7^Vaccine funding program eligibility category^LN|1|V05^VFC eligible - Federally Qualified Health Center Patient (under-insured)^HL70064||||||F|||20120701|||VXC40^Eligibility captured at the immunization </a:t>
            </a:r>
            <a:r>
              <a:rPr lang="en-US" sz="1400" dirty="0" err="1">
                <a:latin typeface="Courier New" panose="02070309020205020404" pitchFamily="49" charset="0"/>
                <a:ea typeface="Calibri" panose="020F0502020204030204" pitchFamily="34" charset="0"/>
                <a:cs typeface="Times New Roman" panose="02020603050405020304" pitchFamily="18" charset="0"/>
              </a:rPr>
              <a:t>level^CDCPHINVS</a:t>
            </a:r>
            <a:endParaRPr lang="en-US" sz="1400" dirty="0">
              <a:latin typeface="Courier New" panose="02070309020205020404" pitchFamily="49"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OBX|2|CE|30956-7^vaccine type^LN|2|88^Influenza, unspecified </a:t>
            </a:r>
            <a:r>
              <a:rPr lang="en-US" sz="1400" dirty="0" err="1">
                <a:latin typeface="Courier New" panose="02070309020205020404" pitchFamily="49" charset="0"/>
                <a:ea typeface="Calibri" panose="020F0502020204030204" pitchFamily="34" charset="0"/>
                <a:cs typeface="Times New Roman" panose="02020603050405020304" pitchFamily="18" charset="0"/>
              </a:rPr>
              <a:t>formulation^CVX</a:t>
            </a:r>
            <a:r>
              <a:rPr lang="en-US" sz="1400" dirty="0">
                <a:latin typeface="Courier New" panose="02070309020205020404" pitchFamily="49" charset="0"/>
                <a:ea typeface="Calibri" panose="020F0502020204030204" pitchFamily="34" charset="0"/>
                <a:cs typeface="Times New Roman" panose="02020603050405020304" pitchFamily="18" charset="0"/>
              </a:rPr>
              <a:t>||||||F</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OBX|3|TS|29768-9^Date vaccine information statement published^LN|2|20120702||||||F</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OBX|4|TS|29769-7^Date vaccine information statement presented^LN|2|20120814||||||F</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ORC|RE||IZ-783281^NDA|||||||||57422^RADON^NICHOLAS^^^^^^NDA^L</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RXA|0|1|20110216||10^IPV^CVX|999|||01^Historical information - source unspecified^NIP001</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ORC|RE||IZ-783282^NDA|||||||||57422^RADON^NICHOLAS^^^^^^NDA^L</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RXA|0|1|20120816||120^DTaP-Hib-IPV^CVX|0.5|mL^milliliters^UCUM||00^New immunization record^NIP001||||||568AHK11|20121216|PMC^sanofi </a:t>
            </a:r>
            <a:r>
              <a:rPr lang="en-US" sz="1400" dirty="0" err="1">
                <a:latin typeface="Courier New" panose="02070309020205020404" pitchFamily="49" charset="0"/>
                <a:ea typeface="Calibri" panose="020F0502020204030204" pitchFamily="34" charset="0"/>
                <a:cs typeface="Times New Roman" panose="02020603050405020304" pitchFamily="18" charset="0"/>
              </a:rPr>
              <a:t>pasteur^MVX</a:t>
            </a:r>
            <a:r>
              <a:rPr lang="en-US" sz="1400" dirty="0">
                <a:latin typeface="Courier New" panose="02070309020205020404" pitchFamily="49" charset="0"/>
                <a:ea typeface="Calibri" panose="020F0502020204030204" pitchFamily="34" charset="0"/>
                <a:cs typeface="Times New Roman" panose="02020603050405020304" pitchFamily="18" charset="0"/>
              </a:rPr>
              <a:t>|||CP|A</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RXR|IM^Intramuscular^HL70162|RA^Right Arm^HL70163</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OBX|1|CE|64994-7^Vaccine funding program eligibility category^LN|1|V05^VFC eligible - Federally Qualified Health Center Patient (under-insured)^HL70064||||||F|||20120701|||VXC40^Eligibility captured at the immunization </a:t>
            </a:r>
            <a:r>
              <a:rPr lang="en-US" sz="1400" dirty="0" err="1">
                <a:latin typeface="Courier New" panose="02070309020205020404" pitchFamily="49" charset="0"/>
                <a:ea typeface="Calibri" panose="020F0502020204030204" pitchFamily="34" charset="0"/>
                <a:cs typeface="Times New Roman" panose="02020603050405020304" pitchFamily="18" charset="0"/>
              </a:rPr>
              <a:t>level^CDCPHINVS</a:t>
            </a:r>
            <a:endParaRPr lang="en-US" sz="1400" dirty="0">
              <a:latin typeface="Courier New" panose="02070309020205020404" pitchFamily="49"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OBX|2|CE|30956-7^vaccine type^LN|2|107^DTaP^CVX||||||F</a:t>
            </a:r>
            <a:endParaRPr lang="en-US" sz="1400" dirty="0">
              <a:effectLst/>
              <a:latin typeface="Courier New" panose="020703090202050204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817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#2</a:t>
            </a:r>
            <a:endParaRPr lang="en-US" dirty="0"/>
          </a:p>
        </p:txBody>
      </p:sp>
      <p:sp>
        <p:nvSpPr>
          <p:cNvPr id="4" name="Rectangle 3"/>
          <p:cNvSpPr/>
          <p:nvPr/>
        </p:nvSpPr>
        <p:spPr>
          <a:xfrm>
            <a:off x="159026" y="1504852"/>
            <a:ext cx="12032974" cy="1384995"/>
          </a:xfrm>
          <a:prstGeom prst="rect">
            <a:avLst/>
          </a:prstGeom>
        </p:spPr>
        <p:txBody>
          <a:bodyPr wrap="square">
            <a:spAutoFit/>
          </a:bodyPr>
          <a:lstStyle/>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MSH|^~\&amp;|Test EHR Application|X68||NIST Test </a:t>
            </a:r>
            <a:r>
              <a:rPr lang="en-US" sz="1400" dirty="0" err="1">
                <a:latin typeface="Courier New" panose="02070309020205020404" pitchFamily="49" charset="0"/>
                <a:ea typeface="Calibri" panose="020F0502020204030204" pitchFamily="34" charset="0"/>
                <a:cs typeface="Times New Roman" panose="02020603050405020304" pitchFamily="18" charset="0"/>
              </a:rPr>
              <a:t>Iz</a:t>
            </a:r>
            <a:r>
              <a:rPr lang="en-US" sz="1400" dirty="0">
                <a:latin typeface="Courier New" panose="02070309020205020404" pitchFamily="49" charset="0"/>
                <a:ea typeface="Calibri" panose="020F0502020204030204" pitchFamily="34" charset="0"/>
                <a:cs typeface="Times New Roman" panose="02020603050405020304" pitchFamily="18" charset="0"/>
              </a:rPr>
              <a:t> Reg|201207010822||VXU^V04^VXU_V04|NIST-IZ-013.00|P|2.5.1|||AL|ER</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PID|1||MR-67323^^^NIST MPI^MR||</a:t>
            </a:r>
            <a:r>
              <a:rPr lang="en-US" sz="1400" dirty="0" err="1">
                <a:latin typeface="Courier New" panose="02070309020205020404" pitchFamily="49" charset="0"/>
                <a:ea typeface="Calibri" panose="020F0502020204030204" pitchFamily="34" charset="0"/>
                <a:cs typeface="Times New Roman" panose="02020603050405020304" pitchFamily="18" charset="0"/>
              </a:rPr>
              <a:t>Fleming^Chad</a:t>
            </a:r>
            <a:r>
              <a:rPr lang="en-US" sz="1400" dirty="0">
                <a:latin typeface="Courier New" panose="02070309020205020404" pitchFamily="49" charset="0"/>
                <a:ea typeface="Calibri" panose="020F0502020204030204" pitchFamily="34" charset="0"/>
                <a:cs typeface="Times New Roman" panose="02020603050405020304" pitchFamily="18" charset="0"/>
              </a:rPr>
              <a:t>^^^^^L||20100830|M</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ORC|RE||9999^CDC</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RXA|0|1|20120815||03^MMR^CVX|999||||||||||||00^Parental Refusal^NIP002||RE</a:t>
            </a:r>
          </a:p>
          <a:p>
            <a:pPr marL="457200" marR="0" indent="-457200">
              <a:spcBef>
                <a:spcPts val="0"/>
              </a:spcBef>
              <a:spcAft>
                <a:spcPts val="0"/>
              </a:spcAft>
            </a:pPr>
            <a:endParaRPr lang="en-US" sz="1400" dirty="0">
              <a:effectLst/>
              <a:latin typeface="Courier New" panose="020703090202050204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444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#3</a:t>
            </a:r>
            <a:endParaRPr lang="en-US" dirty="0"/>
          </a:p>
        </p:txBody>
      </p:sp>
      <p:sp>
        <p:nvSpPr>
          <p:cNvPr id="4" name="Rectangle 3"/>
          <p:cNvSpPr/>
          <p:nvPr/>
        </p:nvSpPr>
        <p:spPr>
          <a:xfrm>
            <a:off x="159026" y="1504852"/>
            <a:ext cx="12032974" cy="1384995"/>
          </a:xfrm>
          <a:prstGeom prst="rect">
            <a:avLst/>
          </a:prstGeom>
        </p:spPr>
        <p:txBody>
          <a:bodyPr wrap="square">
            <a:spAutoFit/>
          </a:bodyPr>
          <a:lstStyle/>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MSH|^~\&amp;|Test EHR Application|X68||NIST Test </a:t>
            </a:r>
            <a:r>
              <a:rPr lang="en-US" sz="1400" dirty="0" err="1">
                <a:latin typeface="Courier New" panose="02070309020205020404" pitchFamily="49" charset="0"/>
                <a:ea typeface="Calibri" panose="020F0502020204030204" pitchFamily="34" charset="0"/>
                <a:cs typeface="Times New Roman" panose="02020603050405020304" pitchFamily="18" charset="0"/>
              </a:rPr>
              <a:t>Iz</a:t>
            </a:r>
            <a:r>
              <a:rPr lang="en-US" sz="1400" dirty="0">
                <a:latin typeface="Courier New" panose="02070309020205020404" pitchFamily="49" charset="0"/>
                <a:ea typeface="Calibri" panose="020F0502020204030204" pitchFamily="34" charset="0"/>
                <a:cs typeface="Times New Roman" panose="02020603050405020304" pitchFamily="18" charset="0"/>
              </a:rPr>
              <a:t> Reg|201207010822||VXU^V04^VXU_V04|NIST-IZ-016.00|P|2.5.1|||AL|ER</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PID|1||MR-11891^^^NIST MPI^MR||</a:t>
            </a:r>
            <a:r>
              <a:rPr lang="en-US" sz="1400" dirty="0" err="1">
                <a:latin typeface="Courier New" panose="02070309020205020404" pitchFamily="49" charset="0"/>
                <a:ea typeface="Calibri" panose="020F0502020204030204" pitchFamily="34" charset="0"/>
                <a:cs typeface="Times New Roman" panose="02020603050405020304" pitchFamily="18" charset="0"/>
              </a:rPr>
              <a:t>Wolfe^Aron</a:t>
            </a:r>
            <a:r>
              <a:rPr lang="en-US" sz="1400" dirty="0">
                <a:latin typeface="Courier New" panose="02070309020205020404" pitchFamily="49" charset="0"/>
                <a:ea typeface="Calibri" panose="020F0502020204030204" pitchFamily="34" charset="0"/>
                <a:cs typeface="Times New Roman" panose="02020603050405020304" pitchFamily="18" charset="0"/>
              </a:rPr>
              <a:t>^^^^^L||20010907|M</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ORC|RE||9999^CDC</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RXA|0|1|20110215||998^No vaccine administered^CVX|999||||||||||||||NA</a:t>
            </a:r>
          </a:p>
          <a:p>
            <a:pPr marL="457200" marR="0" indent="-457200">
              <a:spcBef>
                <a:spcPts val="0"/>
              </a:spcBef>
              <a:spcAft>
                <a:spcPts val="0"/>
              </a:spcAft>
            </a:pPr>
            <a:r>
              <a:rPr lang="en-US" sz="1400" dirty="0">
                <a:latin typeface="Courier New" panose="02070309020205020404" pitchFamily="49" charset="0"/>
                <a:ea typeface="Calibri" panose="020F0502020204030204" pitchFamily="34" charset="0"/>
                <a:cs typeface="Times New Roman" panose="02020603050405020304" pitchFamily="18" charset="0"/>
              </a:rPr>
              <a:t>OBX|1|CE|59784-9^Disease with presumed immunity^LN|1|38907003^Varicella </a:t>
            </a:r>
            <a:r>
              <a:rPr lang="en-US" sz="1400" dirty="0" err="1">
                <a:latin typeface="Courier New" panose="02070309020205020404" pitchFamily="49" charset="0"/>
                <a:ea typeface="Calibri" panose="020F0502020204030204" pitchFamily="34" charset="0"/>
                <a:cs typeface="Times New Roman" panose="02020603050405020304" pitchFamily="18" charset="0"/>
              </a:rPr>
              <a:t>infection^SCT</a:t>
            </a:r>
            <a:r>
              <a:rPr lang="en-US" sz="1400" dirty="0">
                <a:latin typeface="Courier New" panose="02070309020205020404" pitchFamily="49" charset="0"/>
                <a:ea typeface="Calibri" panose="020F0502020204030204" pitchFamily="34" charset="0"/>
                <a:cs typeface="Times New Roman" panose="02020603050405020304" pitchFamily="18" charset="0"/>
              </a:rPr>
              <a:t>||||||F</a:t>
            </a:r>
          </a:p>
        </p:txBody>
      </p:sp>
    </p:spTree>
    <p:extLst>
      <p:ext uri="{BB962C8B-B14F-4D97-AF65-F5344CB8AC3E}">
        <p14:creationId xmlns:p14="http://schemas.microsoft.com/office/powerpoint/2010/main" val="25342720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#2: Verify Contents</a:t>
            </a:r>
            <a:endParaRPr lang="en-US" dirty="0"/>
          </a:p>
        </p:txBody>
      </p:sp>
      <p:sp>
        <p:nvSpPr>
          <p:cNvPr id="3" name="Content Placeholder 2"/>
          <p:cNvSpPr>
            <a:spLocks noGrp="1"/>
          </p:cNvSpPr>
          <p:nvPr>
            <p:ph idx="1"/>
          </p:nvPr>
        </p:nvSpPr>
        <p:spPr/>
        <p:txBody>
          <a:bodyPr/>
          <a:lstStyle/>
          <a:p>
            <a:r>
              <a:rPr lang="en-US" dirty="0" smtClean="0"/>
              <a:t>The software process must be able to read the contents of the submitted message and identify 30 different types of issues</a:t>
            </a:r>
          </a:p>
          <a:p>
            <a:r>
              <a:rPr lang="en-US" dirty="0" smtClean="0"/>
              <a:t>Some of these issues are configurable and the software process should be able to either identify the issue as a warning or an error</a:t>
            </a:r>
          </a:p>
          <a:p>
            <a:r>
              <a:rPr lang="en-US" dirty="0" smtClean="0"/>
              <a:t>Some of the coded values should also be configurable, during testing the quality assurance team may ask the software process to accept properly a new coded value</a:t>
            </a:r>
            <a:endParaRPr lang="en-US" dirty="0"/>
          </a:p>
        </p:txBody>
      </p:sp>
    </p:spTree>
    <p:extLst>
      <p:ext uri="{BB962C8B-B14F-4D97-AF65-F5344CB8AC3E}">
        <p14:creationId xmlns:p14="http://schemas.microsoft.com/office/powerpoint/2010/main" val="14151178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Recognize</a:t>
            </a:r>
            <a:endParaRPr lang="en-US" dirty="0"/>
          </a:p>
        </p:txBody>
      </p:sp>
      <p:pic>
        <p:nvPicPr>
          <p:cNvPr id="8" name="Picture 7"/>
          <p:cNvPicPr>
            <a:picLocks noChangeAspect="1"/>
          </p:cNvPicPr>
          <p:nvPr/>
        </p:nvPicPr>
        <p:blipFill>
          <a:blip r:embed="rId2"/>
          <a:stretch>
            <a:fillRect/>
          </a:stretch>
        </p:blipFill>
        <p:spPr>
          <a:xfrm>
            <a:off x="938732" y="2016121"/>
            <a:ext cx="10524398" cy="4530453"/>
          </a:xfrm>
          <a:prstGeom prst="rect">
            <a:avLst/>
          </a:prstGeom>
        </p:spPr>
      </p:pic>
    </p:spTree>
    <p:extLst>
      <p:ext uri="{BB962C8B-B14F-4D97-AF65-F5344CB8AC3E}">
        <p14:creationId xmlns:p14="http://schemas.microsoft.com/office/powerpoint/2010/main" val="8389664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9374" y="1311871"/>
            <a:ext cx="11638467" cy="5698528"/>
          </a:xfrm>
          <a:prstGeom prst="rect">
            <a:avLst/>
          </a:prstGeom>
        </p:spPr>
      </p:pic>
    </p:spTree>
    <p:extLst>
      <p:ext uri="{BB962C8B-B14F-4D97-AF65-F5344CB8AC3E}">
        <p14:creationId xmlns:p14="http://schemas.microsoft.com/office/powerpoint/2010/main" val="10612379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780" y="172278"/>
            <a:ext cx="11993219" cy="6686650"/>
          </a:xfrm>
          <a:prstGeom prst="rect">
            <a:avLst/>
          </a:prstGeom>
        </p:spPr>
      </p:pic>
    </p:spTree>
    <p:extLst>
      <p:ext uri="{BB962C8B-B14F-4D97-AF65-F5344CB8AC3E}">
        <p14:creationId xmlns:p14="http://schemas.microsoft.com/office/powerpoint/2010/main" val="22929201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#3: Generate ACK Message</a:t>
            </a:r>
            <a:endParaRPr lang="en-US" dirty="0"/>
          </a:p>
        </p:txBody>
      </p:sp>
      <p:sp>
        <p:nvSpPr>
          <p:cNvPr id="3" name="Content Placeholder 2"/>
          <p:cNvSpPr>
            <a:spLocks noGrp="1"/>
          </p:cNvSpPr>
          <p:nvPr>
            <p:ph idx="1"/>
          </p:nvPr>
        </p:nvSpPr>
        <p:spPr/>
        <p:txBody>
          <a:bodyPr/>
          <a:lstStyle/>
          <a:p>
            <a:r>
              <a:rPr lang="en-US" dirty="0" smtClean="0"/>
              <a:t>Functionality of the software process will be demonstrated by identifying and reporting the issues properly in an HL7 ACK message</a:t>
            </a:r>
          </a:p>
          <a:p>
            <a:r>
              <a:rPr lang="en-US" dirty="0" smtClean="0"/>
              <a:t>The ACK message must:</a:t>
            </a:r>
          </a:p>
          <a:p>
            <a:pPr lvl="1"/>
            <a:r>
              <a:rPr lang="en-US" dirty="0" smtClean="0"/>
              <a:t>Definitively indicate whether the message was accepted or not</a:t>
            </a:r>
          </a:p>
          <a:p>
            <a:pPr lvl="1"/>
            <a:r>
              <a:rPr lang="en-US" dirty="0" smtClean="0"/>
              <a:t>Should indicate all issues found in the message, not just the first one encountered</a:t>
            </a:r>
          </a:p>
          <a:p>
            <a:pPr lvl="1"/>
            <a:r>
              <a:rPr lang="en-US" dirty="0" smtClean="0"/>
              <a:t>Should conform to HL7 2.5.1 standards and the CDC Implementation Guide</a:t>
            </a:r>
            <a:endParaRPr lang="en-US" dirty="0"/>
          </a:p>
        </p:txBody>
      </p:sp>
    </p:spTree>
    <p:extLst>
      <p:ext uri="{BB962C8B-B14F-4D97-AF65-F5344CB8AC3E}">
        <p14:creationId xmlns:p14="http://schemas.microsoft.com/office/powerpoint/2010/main" val="2897930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Interface</a:t>
            </a:r>
            <a:endParaRPr lang="en-US" dirty="0"/>
          </a:p>
        </p:txBody>
      </p:sp>
      <p:sp>
        <p:nvSpPr>
          <p:cNvPr id="3" name="Content Placeholder 2"/>
          <p:cNvSpPr>
            <a:spLocks noGrp="1"/>
          </p:cNvSpPr>
          <p:nvPr>
            <p:ph idx="1"/>
          </p:nvPr>
        </p:nvSpPr>
        <p:spPr/>
        <p:txBody>
          <a:bodyPr/>
          <a:lstStyle/>
          <a:p>
            <a:r>
              <a:rPr lang="en-US" dirty="0" smtClean="0"/>
              <a:t>Ideally the interface would be:</a:t>
            </a:r>
          </a:p>
          <a:p>
            <a:pPr lvl="1"/>
            <a:r>
              <a:rPr lang="en-US" dirty="0" smtClean="0"/>
              <a:t>A simple web page with a single text box for submitting the message</a:t>
            </a:r>
          </a:p>
          <a:p>
            <a:pPr lvl="1"/>
            <a:r>
              <a:rPr lang="en-US" dirty="0" smtClean="0"/>
              <a:t>A simple TLEP web interface for taking the message and replying back with ACK</a:t>
            </a:r>
          </a:p>
          <a:p>
            <a:r>
              <a:rPr lang="en-US" dirty="0" smtClean="0"/>
              <a:t>Or good enough for today’s exercise</a:t>
            </a:r>
          </a:p>
          <a:p>
            <a:pPr lvl="1"/>
            <a:r>
              <a:rPr lang="en-US" dirty="0" smtClean="0"/>
              <a:t>A user interface, such as a web page or application dialog box, that accepts the message and returns an ACK</a:t>
            </a:r>
          </a:p>
          <a:p>
            <a:pPr lvl="1"/>
            <a:r>
              <a:rPr lang="en-US" dirty="0" smtClean="0"/>
              <a:t>A command line program that takes the message in and returns an ACK</a:t>
            </a:r>
            <a:endParaRPr lang="en-US" dirty="0"/>
          </a:p>
        </p:txBody>
      </p:sp>
    </p:spTree>
    <p:extLst>
      <p:ext uri="{BB962C8B-B14F-4D97-AF65-F5344CB8AC3E}">
        <p14:creationId xmlns:p14="http://schemas.microsoft.com/office/powerpoint/2010/main" val="65812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a:t>
            </a:r>
            <a:r>
              <a:rPr lang="en-US" smtClean="0"/>
              <a:t>Implementation Guide</a:t>
            </a:r>
            <a:endParaRPr lang="en-US" dirty="0"/>
          </a:p>
        </p:txBody>
      </p:sp>
      <p:sp>
        <p:nvSpPr>
          <p:cNvPr id="3" name="Content Placeholder 2"/>
          <p:cNvSpPr>
            <a:spLocks noGrp="1"/>
          </p:cNvSpPr>
          <p:nvPr>
            <p:ph idx="1"/>
          </p:nvPr>
        </p:nvSpPr>
        <p:spPr/>
        <p:txBody>
          <a:bodyPr>
            <a:normAutofit lnSpcReduction="10000"/>
          </a:bodyPr>
          <a:lstStyle/>
          <a:p>
            <a:r>
              <a:rPr lang="en-US" dirty="0" smtClean="0"/>
              <a:t>Past and Current Releases</a:t>
            </a:r>
          </a:p>
          <a:p>
            <a:pPr lvl="1"/>
            <a:r>
              <a:rPr lang="en-US" dirty="0" smtClean="0"/>
              <a:t>HL7 2.3.1 Guide original release - ? </a:t>
            </a:r>
          </a:p>
          <a:p>
            <a:pPr lvl="1"/>
            <a:r>
              <a:rPr lang="en-US" dirty="0" smtClean="0"/>
              <a:t>HL7 2.3.1 Guide version 2.2 – June 2006 </a:t>
            </a:r>
          </a:p>
          <a:p>
            <a:pPr lvl="1"/>
            <a:r>
              <a:rPr lang="en-US" dirty="0" smtClean="0"/>
              <a:t>HL7 2.5.1 Guide version 1.4 – HL7 2.5.1</a:t>
            </a:r>
          </a:p>
          <a:p>
            <a:r>
              <a:rPr lang="en-US" dirty="0" smtClean="0"/>
              <a:t>Change Process</a:t>
            </a:r>
          </a:p>
          <a:p>
            <a:pPr lvl="1"/>
            <a:r>
              <a:rPr lang="en-US" dirty="0" smtClean="0"/>
              <a:t>Lead by IIS community</a:t>
            </a:r>
          </a:p>
          <a:p>
            <a:pPr lvl="1"/>
            <a:r>
              <a:rPr lang="en-US" dirty="0" smtClean="0"/>
              <a:t>Standards originally managed by CIRSET, later merged into AIRA</a:t>
            </a:r>
          </a:p>
          <a:p>
            <a:pPr lvl="1"/>
            <a:r>
              <a:rPr lang="en-US" dirty="0" smtClean="0"/>
              <a:t>Standards and Interoperability Steering Committee (SISC) directs and organizes current effort</a:t>
            </a:r>
          </a:p>
          <a:p>
            <a:pPr lvl="1"/>
            <a:r>
              <a:rPr lang="en-US" dirty="0" smtClean="0"/>
              <a:t>Rob Savage is tasked by the Immunization Information Systems Support Branch (IISSB) of the CDC to edit and release changes to the guide in accordance with the consensus of the IIS community</a:t>
            </a:r>
            <a:endParaRPr lang="en-US" dirty="0"/>
          </a:p>
        </p:txBody>
      </p:sp>
    </p:spTree>
    <p:extLst>
      <p:ext uri="{BB962C8B-B14F-4D97-AF65-F5344CB8AC3E}">
        <p14:creationId xmlns:p14="http://schemas.microsoft.com/office/powerpoint/2010/main" val="42565259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Technology</a:t>
            </a:r>
            <a:endParaRPr lang="en-US" dirty="0"/>
          </a:p>
        </p:txBody>
      </p:sp>
      <p:sp>
        <p:nvSpPr>
          <p:cNvPr id="3" name="Content Placeholder 2"/>
          <p:cNvSpPr>
            <a:spLocks noGrp="1"/>
          </p:cNvSpPr>
          <p:nvPr>
            <p:ph idx="1"/>
          </p:nvPr>
        </p:nvSpPr>
        <p:spPr/>
        <p:txBody>
          <a:bodyPr>
            <a:normAutofit/>
          </a:bodyPr>
          <a:lstStyle/>
          <a:p>
            <a:r>
              <a:rPr lang="en-US" dirty="0" smtClean="0"/>
              <a:t>Here are the preferred technologies (in no particular order)</a:t>
            </a:r>
          </a:p>
          <a:p>
            <a:pPr lvl="1"/>
            <a:r>
              <a:rPr lang="en-US" dirty="0" smtClean="0"/>
              <a:t>.NET/ASP/VB</a:t>
            </a:r>
          </a:p>
          <a:p>
            <a:pPr lvl="1"/>
            <a:r>
              <a:rPr lang="en-US" dirty="0" smtClean="0"/>
              <a:t>Java</a:t>
            </a:r>
          </a:p>
          <a:p>
            <a:pPr lvl="1"/>
            <a:r>
              <a:rPr lang="en-US" dirty="0" smtClean="0"/>
              <a:t>PHP</a:t>
            </a:r>
          </a:p>
          <a:p>
            <a:pPr lvl="1"/>
            <a:r>
              <a:rPr lang="en-US" dirty="0" smtClean="0"/>
              <a:t>JavaScript </a:t>
            </a:r>
          </a:p>
          <a:p>
            <a:r>
              <a:rPr lang="en-US" dirty="0" smtClean="0"/>
              <a:t>Must be:</a:t>
            </a:r>
          </a:p>
          <a:p>
            <a:pPr lvl="1"/>
            <a:r>
              <a:rPr lang="en-US" dirty="0" smtClean="0"/>
              <a:t>Very well understood by development team</a:t>
            </a:r>
          </a:p>
          <a:p>
            <a:pPr lvl="1"/>
            <a:r>
              <a:rPr lang="en-US" dirty="0" smtClean="0"/>
              <a:t>Does not require learning new tools or programming paradigms</a:t>
            </a:r>
          </a:p>
          <a:p>
            <a:pPr lvl="1"/>
            <a:r>
              <a:rPr lang="en-US" dirty="0" smtClean="0"/>
              <a:t>Final solution will be easy to follow for average developer familiar with that technology</a:t>
            </a:r>
          </a:p>
          <a:p>
            <a:endParaRPr lang="en-US" dirty="0"/>
          </a:p>
        </p:txBody>
      </p:sp>
    </p:spTree>
    <p:extLst>
      <p:ext uri="{BB962C8B-B14F-4D97-AF65-F5344CB8AC3E}">
        <p14:creationId xmlns:p14="http://schemas.microsoft.com/office/powerpoint/2010/main" val="42650667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Content Placeholder 2"/>
          <p:cNvSpPr>
            <a:spLocks noGrp="1"/>
          </p:cNvSpPr>
          <p:nvPr>
            <p:ph idx="1"/>
          </p:nvPr>
        </p:nvSpPr>
        <p:spPr/>
        <p:txBody>
          <a:bodyPr/>
          <a:lstStyle/>
          <a:p>
            <a:r>
              <a:rPr lang="en-US" dirty="0" smtClean="0"/>
              <a:t>Focus on writing code that:</a:t>
            </a:r>
          </a:p>
          <a:p>
            <a:pPr lvl="1"/>
            <a:r>
              <a:rPr lang="en-US" dirty="0" smtClean="0"/>
              <a:t>Has lots of comments indicating what your team was thinking</a:t>
            </a:r>
          </a:p>
          <a:p>
            <a:pPr lvl="1"/>
            <a:r>
              <a:rPr lang="en-US" dirty="0" smtClean="0"/>
              <a:t>Organized so that it will be easy for others to follow what you were doing</a:t>
            </a:r>
          </a:p>
          <a:p>
            <a:pPr lvl="1"/>
            <a:r>
              <a:rPr lang="en-US" dirty="0" smtClean="0"/>
              <a:t>Prefer standardized, well known methods, over others that may be less understood</a:t>
            </a:r>
          </a:p>
          <a:p>
            <a:pPr lvl="1"/>
            <a:r>
              <a:rPr lang="en-US" dirty="0" smtClean="0"/>
              <a:t>Prioritize creating clear code over creating an efficient solution</a:t>
            </a:r>
            <a:endParaRPr lang="en-US" dirty="0"/>
          </a:p>
        </p:txBody>
      </p:sp>
    </p:spTree>
    <p:extLst>
      <p:ext uri="{BB962C8B-B14F-4D97-AF65-F5344CB8AC3E}">
        <p14:creationId xmlns:p14="http://schemas.microsoft.com/office/powerpoint/2010/main" val="34931697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dirty="0" smtClean="0"/>
              <a:t>Each team will need to make a plan that is:</a:t>
            </a:r>
          </a:p>
          <a:p>
            <a:pPr lvl="1"/>
            <a:r>
              <a:rPr lang="en-US" dirty="0" smtClean="0"/>
              <a:t>Compact and succinct as possible</a:t>
            </a:r>
          </a:p>
          <a:p>
            <a:pPr lvl="1"/>
            <a:r>
              <a:rPr lang="en-US" dirty="0" smtClean="0"/>
              <a:t>Addresses all 30 tests</a:t>
            </a:r>
          </a:p>
          <a:p>
            <a:pPr lvl="1"/>
            <a:r>
              <a:rPr lang="en-US" dirty="0" smtClean="0"/>
              <a:t>Try to test as many issues in a single message as is feasible</a:t>
            </a:r>
          </a:p>
          <a:p>
            <a:r>
              <a:rPr lang="en-US" dirty="0" smtClean="0"/>
              <a:t>Verification of Test Cases</a:t>
            </a:r>
          </a:p>
          <a:p>
            <a:pPr lvl="1"/>
            <a:r>
              <a:rPr lang="en-US" dirty="0" smtClean="0"/>
              <a:t>Test cases should be verify as correct (beyond the issues that are being tested) by the NIST “context-free validation” tool</a:t>
            </a:r>
          </a:p>
          <a:p>
            <a:r>
              <a:rPr lang="en-US" dirty="0" smtClean="0"/>
              <a:t>If there is time:</a:t>
            </a:r>
          </a:p>
          <a:p>
            <a:pPr lvl="1"/>
            <a:r>
              <a:rPr lang="en-US" dirty="0" smtClean="0"/>
              <a:t>Give recommendations on what items should be included in a basic HL7 interface quality assurance testing plan</a:t>
            </a:r>
            <a:endParaRPr lang="en-US" dirty="0"/>
          </a:p>
        </p:txBody>
      </p:sp>
    </p:spTree>
    <p:extLst>
      <p:ext uri="{BB962C8B-B14F-4D97-AF65-F5344CB8AC3E}">
        <p14:creationId xmlns:p14="http://schemas.microsoft.com/office/powerpoint/2010/main" val="2368534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Training</a:t>
            </a:r>
            <a:endParaRPr lang="en-US" dirty="0"/>
          </a:p>
        </p:txBody>
      </p:sp>
      <p:sp>
        <p:nvSpPr>
          <p:cNvPr id="3" name="Content Placeholder 2"/>
          <p:cNvSpPr>
            <a:spLocks noGrp="1"/>
          </p:cNvSpPr>
          <p:nvPr>
            <p:ph idx="1"/>
          </p:nvPr>
        </p:nvSpPr>
        <p:spPr/>
        <p:txBody>
          <a:bodyPr/>
          <a:lstStyle/>
          <a:p>
            <a:r>
              <a:rPr lang="en-US" dirty="0" smtClean="0"/>
              <a:t>Quality Assurance Teams</a:t>
            </a:r>
          </a:p>
          <a:p>
            <a:pPr lvl="1"/>
            <a:r>
              <a:rPr lang="en-US" dirty="0" smtClean="0"/>
              <a:t>Can create a test plan</a:t>
            </a:r>
          </a:p>
          <a:p>
            <a:pPr lvl="1"/>
            <a:r>
              <a:rPr lang="en-US" dirty="0" smtClean="0"/>
              <a:t>Understand what needs to be included in a good test plan</a:t>
            </a:r>
          </a:p>
          <a:p>
            <a:r>
              <a:rPr lang="en-US" dirty="0" smtClean="0"/>
              <a:t>Development Teams</a:t>
            </a:r>
          </a:p>
          <a:p>
            <a:pPr lvl="1"/>
            <a:r>
              <a:rPr lang="en-US" dirty="0" smtClean="0"/>
              <a:t>Understand the basics of making a compliant HL7 interface</a:t>
            </a:r>
          </a:p>
          <a:p>
            <a:pPr lvl="1"/>
            <a:r>
              <a:rPr lang="en-US" dirty="0" smtClean="0"/>
              <a:t>Understand how to create software that is testable</a:t>
            </a:r>
          </a:p>
          <a:p>
            <a:r>
              <a:rPr lang="en-US" dirty="0" smtClean="0"/>
              <a:t>Testing Resources</a:t>
            </a:r>
          </a:p>
          <a:p>
            <a:pPr lvl="1"/>
            <a:r>
              <a:rPr lang="en-US" dirty="0" smtClean="0"/>
              <a:t>Example test plans for other IIS</a:t>
            </a:r>
          </a:p>
          <a:p>
            <a:pPr lvl="1"/>
            <a:r>
              <a:rPr lang="en-US" dirty="0" smtClean="0"/>
              <a:t>Example code </a:t>
            </a:r>
            <a:r>
              <a:rPr lang="en-US" smtClean="0"/>
              <a:t>for developers</a:t>
            </a:r>
            <a:endParaRPr lang="en-US" dirty="0" smtClean="0"/>
          </a:p>
        </p:txBody>
      </p:sp>
    </p:spTree>
    <p:extLst>
      <p:ext uri="{BB962C8B-B14F-4D97-AF65-F5344CB8AC3E}">
        <p14:creationId xmlns:p14="http://schemas.microsoft.com/office/powerpoint/2010/main" val="2112402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 Implementation Guide</a:t>
            </a:r>
            <a:endParaRPr lang="en-US" dirty="0"/>
          </a:p>
        </p:txBody>
      </p:sp>
      <p:sp>
        <p:nvSpPr>
          <p:cNvPr id="3" name="Content Placeholder 2"/>
          <p:cNvSpPr>
            <a:spLocks noGrp="1"/>
          </p:cNvSpPr>
          <p:nvPr>
            <p:ph idx="1"/>
          </p:nvPr>
        </p:nvSpPr>
        <p:spPr/>
        <p:txBody>
          <a:bodyPr/>
          <a:lstStyle/>
          <a:p>
            <a:r>
              <a:rPr lang="en-US" dirty="0" smtClean="0"/>
              <a:t>Next Release 1.5</a:t>
            </a:r>
          </a:p>
          <a:p>
            <a:pPr lvl="1"/>
            <a:r>
              <a:rPr lang="en-US" dirty="0" smtClean="0"/>
              <a:t>Changes being discussed now</a:t>
            </a:r>
          </a:p>
          <a:p>
            <a:r>
              <a:rPr lang="en-US" dirty="0" smtClean="0"/>
              <a:t>Currently discussing issues around:</a:t>
            </a:r>
          </a:p>
          <a:p>
            <a:pPr lvl="1"/>
            <a:r>
              <a:rPr lang="en-US" dirty="0" smtClean="0"/>
              <a:t>Items that were identified in NIST certification that need more clarification and standardization</a:t>
            </a:r>
          </a:p>
          <a:p>
            <a:pPr lvl="1"/>
            <a:r>
              <a:rPr lang="en-US" dirty="0" smtClean="0"/>
              <a:t>Areas that need more standardization to support certification of query messages, possibly to be adopted in Meaningful Use stage 3 recommendations</a:t>
            </a:r>
          </a:p>
          <a:p>
            <a:pPr lvl="1"/>
            <a:r>
              <a:rPr lang="en-US" dirty="0" smtClean="0"/>
              <a:t>Clarification and standardization in areas identified by the IIS </a:t>
            </a:r>
            <a:r>
              <a:rPr lang="en-US" dirty="0" err="1" smtClean="0"/>
              <a:t>Interoperabilty</a:t>
            </a:r>
            <a:r>
              <a:rPr lang="en-US" dirty="0" smtClean="0"/>
              <a:t> Status Check</a:t>
            </a:r>
          </a:p>
          <a:p>
            <a:pPr lvl="1"/>
            <a:r>
              <a:rPr lang="en-US" dirty="0" smtClean="0"/>
              <a:t>Other items identified by SISC</a:t>
            </a:r>
            <a:endParaRPr lang="en-US" dirty="0"/>
          </a:p>
        </p:txBody>
      </p:sp>
    </p:spTree>
    <p:extLst>
      <p:ext uri="{BB962C8B-B14F-4D97-AF65-F5344CB8AC3E}">
        <p14:creationId xmlns:p14="http://schemas.microsoft.com/office/powerpoint/2010/main" val="132453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Immunization Guides</a:t>
            </a:r>
            <a:endParaRPr lang="en-US" dirty="0"/>
          </a:p>
        </p:txBody>
      </p:sp>
      <p:sp>
        <p:nvSpPr>
          <p:cNvPr id="3" name="Content Placeholder 2"/>
          <p:cNvSpPr>
            <a:spLocks noGrp="1"/>
          </p:cNvSpPr>
          <p:nvPr>
            <p:ph idx="1"/>
          </p:nvPr>
        </p:nvSpPr>
        <p:spPr/>
        <p:txBody>
          <a:bodyPr/>
          <a:lstStyle/>
          <a:p>
            <a:r>
              <a:rPr lang="en-US" dirty="0" smtClean="0"/>
              <a:t>Each IIS may further constrain the CDC Implementation Guide</a:t>
            </a:r>
          </a:p>
          <a:p>
            <a:pPr lvl="1"/>
            <a:r>
              <a:rPr lang="en-US" dirty="0" smtClean="0"/>
              <a:t>Require fields that are optional</a:t>
            </a:r>
          </a:p>
          <a:p>
            <a:pPr lvl="1"/>
            <a:r>
              <a:rPr lang="en-US" dirty="0" smtClean="0"/>
              <a:t>Require segments that are optional</a:t>
            </a:r>
          </a:p>
          <a:p>
            <a:pPr lvl="1"/>
            <a:r>
              <a:rPr lang="en-US" dirty="0" smtClean="0"/>
              <a:t>Make additional business layer constraints, such as not accepting adult records or not accepting SSN’s. </a:t>
            </a:r>
          </a:p>
          <a:p>
            <a:r>
              <a:rPr lang="en-US" dirty="0" smtClean="0"/>
              <a:t>IIS should not:</a:t>
            </a:r>
          </a:p>
          <a:p>
            <a:pPr lvl="1"/>
            <a:r>
              <a:rPr lang="en-US" dirty="0" smtClean="0"/>
              <a:t>Require the sender to not populate a required field or required </a:t>
            </a:r>
            <a:r>
              <a:rPr lang="en-US" dirty="0" smtClean="0"/>
              <a:t>but </a:t>
            </a:r>
            <a:r>
              <a:rPr lang="en-US" dirty="0" smtClean="0"/>
              <a:t>may be empty field</a:t>
            </a:r>
          </a:p>
          <a:p>
            <a:pPr lvl="1"/>
            <a:r>
              <a:rPr lang="en-US" dirty="0" smtClean="0"/>
              <a:t>Make a requirement that contradicts either the national or international HL7 standard</a:t>
            </a:r>
            <a:endParaRPr lang="en-US" dirty="0"/>
          </a:p>
        </p:txBody>
      </p:sp>
    </p:spTree>
    <p:extLst>
      <p:ext uri="{BB962C8B-B14F-4D97-AF65-F5344CB8AC3E}">
        <p14:creationId xmlns:p14="http://schemas.microsoft.com/office/powerpoint/2010/main" val="779435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 Provided by IISSB</a:t>
            </a:r>
            <a:endParaRPr lang="en-US" dirty="0"/>
          </a:p>
        </p:txBody>
      </p:sp>
      <p:sp>
        <p:nvSpPr>
          <p:cNvPr id="5" name="Text Placeholder 4"/>
          <p:cNvSpPr>
            <a:spLocks noGrp="1"/>
          </p:cNvSpPr>
          <p:nvPr>
            <p:ph type="body" idx="1"/>
          </p:nvPr>
        </p:nvSpPr>
        <p:spPr/>
        <p:txBody>
          <a:bodyPr/>
          <a:lstStyle/>
          <a:p>
            <a:r>
              <a:rPr lang="en-US" dirty="0">
                <a:hlinkClick r:id="rId2"/>
              </a:rPr>
              <a:t>http://</a:t>
            </a:r>
            <a:r>
              <a:rPr lang="en-US" dirty="0" smtClean="0">
                <a:hlinkClick r:id="rId2"/>
              </a:rPr>
              <a:t>www.cdc.gov/vaccines/programs/iis/technical-guidance/index.html</a:t>
            </a:r>
            <a:endParaRPr lang="en-US" dirty="0" smtClean="0"/>
          </a:p>
          <a:p>
            <a:endParaRPr lang="en-US" dirty="0"/>
          </a:p>
        </p:txBody>
      </p:sp>
    </p:spTree>
    <p:extLst>
      <p:ext uri="{BB962C8B-B14F-4D97-AF65-F5344CB8AC3E}">
        <p14:creationId xmlns:p14="http://schemas.microsoft.com/office/powerpoint/2010/main" val="112260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3094</Words>
  <Application>Microsoft Office PowerPoint</Application>
  <PresentationFormat>Widescreen</PresentationFormat>
  <Paragraphs>431</Paragraphs>
  <Slides>63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MS Gothic</vt:lpstr>
      <vt:lpstr>Arial</vt:lpstr>
      <vt:lpstr>Calibri</vt:lpstr>
      <vt:lpstr>Calibri Light</vt:lpstr>
      <vt:lpstr>Courier New</vt:lpstr>
      <vt:lpstr>Tahoma</vt:lpstr>
      <vt:lpstr>Times</vt:lpstr>
      <vt:lpstr>Times New Roman</vt:lpstr>
      <vt:lpstr>ヒラギノ角ゴ Pro W3</vt:lpstr>
      <vt:lpstr>Office Theme</vt:lpstr>
      <vt:lpstr>HL7 Training for Immunization Information System Interface Specialists</vt:lpstr>
      <vt:lpstr>Overview of IIS Standards</vt:lpstr>
      <vt:lpstr>Immunization Standards</vt:lpstr>
      <vt:lpstr>History of HL7</vt:lpstr>
      <vt:lpstr>HL7 v2 – Message vs. Transport</vt:lpstr>
      <vt:lpstr>CDC Implementation Guide</vt:lpstr>
      <vt:lpstr>CDC Implementation Guide</vt:lpstr>
      <vt:lpstr>Local Immunization Guides</vt:lpstr>
      <vt:lpstr>Resources Provided by IISSB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Meaningful Use and NIST Certification</vt:lpstr>
      <vt:lpstr>NIST Certification</vt:lpstr>
      <vt:lpstr>Transport Layer Expert Panel (TLEP) </vt:lpstr>
      <vt:lpstr>Transport Standards Currently Used by IIS</vt:lpstr>
      <vt:lpstr>Other standards you may hear about</vt:lpstr>
      <vt:lpstr>Diving into HL7 v2 Messages</vt:lpstr>
      <vt:lpstr>Recipe for an HL7 Message</vt:lpstr>
      <vt:lpstr>Example Evolution of HL7 Standard</vt:lpstr>
      <vt:lpstr>Example Evolution of HL7 Standard</vt:lpstr>
      <vt:lpstr>Example Evolution of HL7 Standard</vt:lpstr>
      <vt:lpstr>Example Evolution of HL7 Standard</vt:lpstr>
      <vt:lpstr>Example Evolution of HL7 Standard</vt:lpstr>
      <vt:lpstr>Example Evolution of HL7 Standard</vt:lpstr>
      <vt:lpstr>Example Evolution of HL7 Standard</vt:lpstr>
      <vt:lpstr>Reading the Final Message</vt:lpstr>
      <vt:lpstr>Introductions</vt:lpstr>
      <vt:lpstr>Quality Assurance or Development?</vt:lpstr>
      <vt:lpstr>Answer These Question on Paper</vt:lpstr>
      <vt:lpstr>Please Tell the Group</vt:lpstr>
      <vt:lpstr>IIS Interoperability Status Check</vt:lpstr>
      <vt:lpstr>Methodology &amp; Process</vt:lpstr>
      <vt:lpstr>PowerPoint Presentation</vt:lpstr>
      <vt:lpstr>Issues that implementers of IIS HL7 interfaces should consider </vt:lpstr>
      <vt:lpstr>Issues that implementers of IIS HL7 interfaces should consider </vt:lpstr>
      <vt:lpstr>Areas that need further discussion in the IIS community</vt:lpstr>
      <vt:lpstr>Areas that need further discussion in the IIS community</vt:lpstr>
      <vt:lpstr>Areas that need further discussion in the IIS community</vt:lpstr>
      <vt:lpstr>Training Exercise</vt:lpstr>
      <vt:lpstr>Training Exercise</vt:lpstr>
      <vt:lpstr>Requirement #1: Accept 3 VXU Messages</vt:lpstr>
      <vt:lpstr>Message #1</vt:lpstr>
      <vt:lpstr>Message #2</vt:lpstr>
      <vt:lpstr>Message #3</vt:lpstr>
      <vt:lpstr>Requirement #2: Verify Contents</vt:lpstr>
      <vt:lpstr>Issues to Recognize</vt:lpstr>
      <vt:lpstr>PowerPoint Presentation</vt:lpstr>
      <vt:lpstr>PowerPoint Presentation</vt:lpstr>
      <vt:lpstr>Requirement #3: Generate ACK Message</vt:lpstr>
      <vt:lpstr>Application Interface</vt:lpstr>
      <vt:lpstr>Choice of Technology</vt:lpstr>
      <vt:lpstr>Coding Style</vt:lpstr>
      <vt:lpstr>Quality Assurance</vt:lpstr>
      <vt:lpstr>Results From Training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 Training for Immunization Information System Interface Specialists</dc:title>
  <dc:creator>Nathan Bunker</dc:creator>
  <cp:lastModifiedBy>Nathan Bunker</cp:lastModifiedBy>
  <cp:revision>31</cp:revision>
  <dcterms:created xsi:type="dcterms:W3CDTF">2013-04-10T19:58:20Z</dcterms:created>
  <dcterms:modified xsi:type="dcterms:W3CDTF">2013-04-11T03:57:35Z</dcterms:modified>
</cp:coreProperties>
</file>