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6" r:id="rId5"/>
    <p:sldId id="272" r:id="rId6"/>
    <p:sldId id="258" r:id="rId7"/>
    <p:sldId id="260" r:id="rId8"/>
    <p:sldId id="268" r:id="rId9"/>
    <p:sldId id="261" r:id="rId10"/>
    <p:sldId id="271" r:id="rId11"/>
    <p:sldId id="263" r:id="rId12"/>
    <p:sldId id="273" r:id="rId13"/>
    <p:sldId id="269" r:id="rId14"/>
    <p:sldId id="267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9535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38923-B442-42DE-B9DA-BDDF629CA1F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CF8B8-BD74-4FF7-AA93-29E5E9E1E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EHRA – AIRA needs to identify a person to help us get involved</a:t>
            </a:r>
          </a:p>
          <a:p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business to implement an interface – used by GE Centricity</a:t>
            </a:r>
          </a:p>
          <a:p>
            <a:r>
              <a:rPr lang="en-US" baseline="0" dirty="0" smtClean="0"/>
              <a:t>AIRA should have list of IIS-EHR interfaces already established – challenge is that EHR vendors have different interface teams --- feasibility of doing this, keeping it current, is debatable</a:t>
            </a:r>
          </a:p>
          <a:p>
            <a:r>
              <a:rPr lang="en-US" dirty="0" smtClean="0"/>
              <a:t>Benefit of EHR participation with AIRA – wouldn’t know what was coming otherwise – other EHRs could benefit from being part of AIRA</a:t>
            </a:r>
          </a:p>
          <a:p>
            <a:pPr lvl="1"/>
            <a:r>
              <a:rPr lang="en-US" dirty="0" smtClean="0"/>
              <a:t>How are EHR vendors set up to support participation in groups like AIRA?</a:t>
            </a:r>
          </a:p>
          <a:p>
            <a:pPr lvl="1"/>
            <a:r>
              <a:rPr lang="en-US" dirty="0" smtClean="0"/>
              <a:t>Need to engage EHR vendor big picture people and clinical people, not just technical people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CF8B8-BD74-4FF7-AA93-29E5E9E1E5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Personal</a:t>
            </a:r>
            <a:r>
              <a:rPr lang="en-US" baseline="0" dirty="0" smtClean="0"/>
              <a:t> contact works best.  Assign a person from AIRA to be the EHR personal contact?</a:t>
            </a:r>
          </a:p>
          <a:p>
            <a:r>
              <a:rPr lang="en-US" baseline="0" dirty="0" smtClean="0"/>
              <a:t>Problem may be that an REC may charge for participation.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Laura R from MI asked ONC to engage EHR vendors in community of practice</a:t>
            </a:r>
          </a:p>
          <a:p>
            <a:r>
              <a:rPr lang="en-US" baseline="0" dirty="0" smtClean="0"/>
              <a:t>-Can we get ONC to better define REC role?  IIS would benefit from better coordination.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CF8B8-BD74-4FF7-AA93-29E5E9E1E5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COCIT</a:t>
            </a:r>
            <a:r>
              <a:rPr lang="en-US" baseline="0" dirty="0" smtClean="0"/>
              <a:t> </a:t>
            </a:r>
            <a:r>
              <a:rPr lang="en-US" dirty="0" smtClean="0"/>
              <a:t>advises and speaks for AAP members on matters related to IT, including EHR-S.</a:t>
            </a:r>
            <a:r>
              <a:rPr lang="en-US" baseline="0" dirty="0" smtClean="0"/>
              <a:t> Includes mostly academic pediatricians and even the Medical Director of an EHR-S vendor with pediatric focus.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CF8B8-BD74-4FF7-AA93-29E5E9E1E5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IIS community</a:t>
            </a:r>
            <a:r>
              <a:rPr lang="en-US" baseline="0" dirty="0" smtClean="0"/>
              <a:t> should h</a:t>
            </a:r>
            <a:r>
              <a:rPr lang="en-US" dirty="0" smtClean="0"/>
              <a:t>ave</a:t>
            </a:r>
            <a:r>
              <a:rPr lang="en-US" baseline="0" dirty="0" smtClean="0"/>
              <a:t> a checklist for providers of what each EHR supports for interfacing with the IIS</a:t>
            </a:r>
          </a:p>
          <a:p>
            <a:r>
              <a:rPr lang="en-US" baseline="0" dirty="0" smtClean="0"/>
              <a:t>AIRA in better position to have an approved list – beware of different products from same vendor</a:t>
            </a:r>
          </a:p>
          <a:p>
            <a:r>
              <a:rPr lang="en-US" baseline="0" dirty="0" smtClean="0"/>
              <a:t>A group recently put out a core functional standards for EHR in a pediatric practice</a:t>
            </a:r>
          </a:p>
          <a:p>
            <a:r>
              <a:rPr lang="en-US" baseline="0" dirty="0" smtClean="0"/>
              <a:t>PHII does this work – vendor assessment against a list of functional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CF8B8-BD74-4FF7-AA93-29E5E9E1E5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VFC capabilities are</a:t>
            </a:r>
            <a:r>
              <a:rPr lang="en-US" baseline="0" dirty="0" smtClean="0"/>
              <a:t> not in MU – providers want these functions supported by EHRs – Is AAP COCIT working on this?  AIRA needs to research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CF8B8-BD74-4FF7-AA93-29E5E9E1E5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IIS</a:t>
            </a:r>
            <a:r>
              <a:rPr lang="en-US" baseline="0" dirty="0" smtClean="0"/>
              <a:t> can’t keep up with frequent release of implementation guides.</a:t>
            </a:r>
          </a:p>
          <a:p>
            <a:r>
              <a:rPr lang="en-US" baseline="0" dirty="0" smtClean="0"/>
              <a:t>Can IIS support previous interfaces and new interfaces?  Resource implications</a:t>
            </a:r>
          </a:p>
          <a:p>
            <a:r>
              <a:rPr lang="en-US" baseline="0" dirty="0" smtClean="0"/>
              <a:t>Two issues:  How handle version changes?  Best practice – clear transition paths.  IIS must be clear.  </a:t>
            </a:r>
          </a:p>
          <a:p>
            <a:r>
              <a:rPr lang="en-US" dirty="0" smtClean="0"/>
              <a:t>Core data elements for immunization – which should be required in EHRs for MU stage 3?</a:t>
            </a:r>
          </a:p>
          <a:p>
            <a:r>
              <a:rPr lang="en-US" dirty="0" smtClean="0"/>
              <a:t>Currently, dialects and flavors driving EHRs nuts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Strategy needed for capacity-building among IIS to get everybody ready by MU stage 3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CF8B8-BD74-4FF7-AA93-29E5E9E1E5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Differing</a:t>
            </a:r>
            <a:r>
              <a:rPr lang="en-US" baseline="0" dirty="0" smtClean="0"/>
              <a:t> perspectives on frequency of IG releases </a:t>
            </a:r>
          </a:p>
          <a:p>
            <a:r>
              <a:rPr lang="en-US" baseline="0" dirty="0" smtClean="0"/>
              <a:t>-pro – adoption of changes not always feasible (on both sides)</a:t>
            </a:r>
          </a:p>
          <a:p>
            <a:r>
              <a:rPr lang="en-US" baseline="0" dirty="0" smtClean="0"/>
              <a:t>-con- adaptable, current, possibly more functional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Better define how to handle notification of changes --- getting the information to the community (IIS AND EHR)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CF8B8-BD74-4FF7-AA93-29E5E9E1E5B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 outcome must</a:t>
            </a:r>
            <a:r>
              <a:rPr lang="en-US" baseline="0" dirty="0" smtClean="0"/>
              <a:t> be defined.  </a:t>
            </a:r>
          </a:p>
          <a:p>
            <a:r>
              <a:rPr lang="en-US" baseline="0" dirty="0" smtClean="0"/>
              <a:t>Call certification-like process “Validation” </a:t>
            </a:r>
          </a:p>
          <a:p>
            <a:r>
              <a:rPr lang="en-US" baseline="0" dirty="0" smtClean="0"/>
              <a:t>Wouldn’t it be better for IIS to self-report?  Have IIS report number of interfaces and by interface type.</a:t>
            </a:r>
          </a:p>
          <a:p>
            <a:r>
              <a:rPr lang="en-US" baseline="0" dirty="0" smtClean="0"/>
              <a:t>Useful to know where variations are.</a:t>
            </a:r>
          </a:p>
          <a:p>
            <a:r>
              <a:rPr lang="en-US" baseline="0" dirty="0" smtClean="0"/>
              <a:t>Tease out most important areas for standardization.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With regards</a:t>
            </a:r>
            <a:r>
              <a:rPr lang="en-US" sz="1600" baseline="0" dirty="0" smtClean="0"/>
              <a:t> to MU, the </a:t>
            </a:r>
            <a:r>
              <a:rPr lang="en-US" sz="1600" dirty="0" smtClean="0"/>
              <a:t>CMS repository will record which IIS can/cannot accept HL7 2.5 message as self-reported by IIS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CF8B8-BD74-4FF7-AA93-29E5E9E1E5B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Vendors may not show real product </a:t>
            </a:r>
            <a:r>
              <a:rPr lang="en-US" dirty="0" err="1" smtClean="0"/>
              <a:t>vs</a:t>
            </a:r>
            <a:r>
              <a:rPr lang="en-US" dirty="0" smtClean="0"/>
              <a:t> template</a:t>
            </a:r>
            <a:r>
              <a:rPr lang="en-US" baseline="0" dirty="0" smtClean="0"/>
              <a:t> for demo purposes – template may not be available as a core product – interface will be different with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CF8B8-BD74-4FF7-AA93-29E5E9E1E5B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BC61-4C74-4238-8B8B-8B9ED5539E96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890B-FE76-40D0-8622-B9728F343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Focus Area #1: Adoption of Standards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Amy, Mike, Cecile, </a:t>
            </a:r>
          </a:p>
          <a:p>
            <a:r>
              <a:rPr lang="en-US" dirty="0" smtClean="0"/>
              <a:t>Alison, Rob, Brandy, Heather, Jim</a:t>
            </a:r>
          </a:p>
          <a:p>
            <a:r>
              <a:rPr lang="en-US" dirty="0" smtClean="0"/>
              <a:t>John, Steve, Bill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CDC HL7 Implementation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AIRA announce minimum duration of support for each HL7 implementation guide (i.e. earliest possible end-of-life date)</a:t>
            </a:r>
          </a:p>
          <a:p>
            <a:r>
              <a:rPr lang="en-US" dirty="0" smtClean="0"/>
              <a:t>Any changes to IZ implementation guide must be sensitive to IIS/EHR-S interfaces that are already in production</a:t>
            </a:r>
          </a:p>
          <a:p>
            <a:r>
              <a:rPr lang="en-US" dirty="0" smtClean="0"/>
              <a:t>Determine enhanced communication regarding updates to the guide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IIS Interoperability Status Check:  A Validation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#1  Status Check:  Recommend</a:t>
            </a:r>
          </a:p>
          <a:p>
            <a:pPr lvl="1"/>
            <a:r>
              <a:rPr lang="en-US" sz="1600" dirty="0" smtClean="0"/>
              <a:t>Development of tool, process should continue.</a:t>
            </a:r>
          </a:p>
          <a:p>
            <a:pPr lvl="1"/>
            <a:r>
              <a:rPr lang="en-US" sz="1600" dirty="0" smtClean="0"/>
              <a:t>Voluntary use by IIS</a:t>
            </a:r>
          </a:p>
          <a:p>
            <a:pPr lvl="1"/>
            <a:r>
              <a:rPr lang="en-US" sz="1600" dirty="0" smtClean="0"/>
              <a:t>Results documented, not widely disseminated </a:t>
            </a:r>
          </a:p>
          <a:p>
            <a:pPr>
              <a:buNone/>
            </a:pPr>
            <a:r>
              <a:rPr lang="en-US" sz="2200" dirty="0" smtClean="0"/>
              <a:t>#2  Establish national validation process:  Recommend</a:t>
            </a:r>
          </a:p>
          <a:p>
            <a:pPr lvl="1"/>
            <a:r>
              <a:rPr lang="en-US" sz="1600" dirty="0" smtClean="0"/>
              <a:t>Recommend use of tool nationally</a:t>
            </a:r>
          </a:p>
          <a:p>
            <a:pPr lvl="1"/>
            <a:r>
              <a:rPr lang="en-US" sz="1600" dirty="0" smtClean="0"/>
              <a:t>Move from self-report to a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 validation – likely to be AIRA</a:t>
            </a:r>
          </a:p>
          <a:p>
            <a:pPr lvl="1"/>
            <a:r>
              <a:rPr lang="en-US" sz="1600" dirty="0" smtClean="0"/>
              <a:t>Publish results</a:t>
            </a:r>
          </a:p>
          <a:p>
            <a:pPr lvl="1"/>
            <a:r>
              <a:rPr lang="en-US" sz="1600" dirty="0" smtClean="0"/>
              <a:t>Non-punitive, provides opportunity for technical assistance</a:t>
            </a:r>
          </a:p>
          <a:p>
            <a:pPr>
              <a:buNone/>
            </a:pPr>
            <a:r>
              <a:rPr lang="en-US" sz="2200" dirty="0" smtClean="0"/>
              <a:t>#3  IIS Certification Process:  Recommend</a:t>
            </a:r>
          </a:p>
          <a:p>
            <a:pPr lvl="1"/>
            <a:r>
              <a:rPr lang="en-US" sz="1600" dirty="0" smtClean="0"/>
              <a:t>Require use of tool nationally</a:t>
            </a:r>
          </a:p>
          <a:p>
            <a:pPr lvl="1"/>
            <a:r>
              <a:rPr lang="en-US" sz="1600" dirty="0" smtClean="0"/>
              <a:t>Specific to interface</a:t>
            </a:r>
          </a:p>
          <a:p>
            <a:pPr lvl="1"/>
            <a:r>
              <a:rPr lang="en-US" sz="1600" dirty="0" smtClean="0"/>
              <a:t>IIS must move to standardization – prevent EHR push back, prevent imposition of standard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Points: Enhanced 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Decision Points in document</a:t>
            </a:r>
          </a:p>
          <a:p>
            <a:pPr lvl="1"/>
            <a:r>
              <a:rPr lang="en-US" dirty="0" smtClean="0"/>
              <a:t>1. Keep as is:  Discourage</a:t>
            </a:r>
          </a:p>
          <a:p>
            <a:pPr lvl="1"/>
            <a:r>
              <a:rPr lang="en-US" dirty="0" smtClean="0"/>
              <a:t>2.Guide should communicate and summarize the requirements from all US IIS Guides: Permit</a:t>
            </a:r>
          </a:p>
          <a:p>
            <a:pPr lvl="2"/>
            <a:r>
              <a:rPr lang="en-US" dirty="0"/>
              <a:t>decision </a:t>
            </a:r>
            <a:r>
              <a:rPr lang="en-US" dirty="0" smtClean="0"/>
              <a:t>point doesn’t reflect precisely what’s needed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IIS implementations should be constrained by the CDC Implementation Guide: Recommend</a:t>
            </a:r>
          </a:p>
          <a:p>
            <a:pPr lvl="2"/>
            <a:r>
              <a:rPr lang="en-US" dirty="0" smtClean="0"/>
              <a:t>IIS </a:t>
            </a:r>
            <a:r>
              <a:rPr lang="en-US" dirty="0" smtClean="0"/>
              <a:t>HL7 Interface </a:t>
            </a:r>
            <a:r>
              <a:rPr lang="en-US" dirty="0" smtClean="0"/>
              <a:t>Conformance still allows local rules</a:t>
            </a:r>
            <a:endParaRPr lang="en-US" dirty="0" smtClean="0"/>
          </a:p>
          <a:p>
            <a:pPr lvl="2"/>
            <a:r>
              <a:rPr lang="en-US" dirty="0" smtClean="0"/>
              <a:t>IG used to arbitrate, but is </a:t>
            </a:r>
            <a:r>
              <a:rPr lang="en-US" dirty="0" smtClean="0"/>
              <a:t>arbiter currently but open to interpretation and one-sided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Discover/document EHR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April 4</a:t>
            </a:r>
            <a:r>
              <a:rPr lang="en-US" baseline="30000" dirty="0" smtClean="0"/>
              <a:t>th</a:t>
            </a:r>
            <a:r>
              <a:rPr lang="en-US" dirty="0" smtClean="0"/>
              <a:t> Meeting ONC – HIE-IIS Collaboration</a:t>
            </a:r>
          </a:p>
          <a:p>
            <a:pPr lvl="1"/>
            <a:r>
              <a:rPr lang="en-US" dirty="0" smtClean="0"/>
              <a:t>EHR and IIS demos</a:t>
            </a:r>
          </a:p>
          <a:p>
            <a:r>
              <a:rPr lang="en-US" dirty="0" smtClean="0"/>
              <a:t>Do we support EHR vendor, IIS, and HIE demos at IIS face-to-face meeting?</a:t>
            </a:r>
          </a:p>
          <a:p>
            <a:pPr lvl="1"/>
            <a:r>
              <a:rPr lang="en-US" dirty="0" smtClean="0"/>
              <a:t>AIRA would need to charge to cover cost</a:t>
            </a:r>
          </a:p>
          <a:p>
            <a:pPr lvl="1"/>
            <a:r>
              <a:rPr lang="en-US" dirty="0" err="1" smtClean="0"/>
              <a:t>Connectathon</a:t>
            </a:r>
            <a:r>
              <a:rPr lang="en-US" dirty="0" smtClean="0"/>
              <a:t>?  e.g., HIMSS </a:t>
            </a:r>
          </a:p>
          <a:p>
            <a:pPr lvl="1"/>
            <a:r>
              <a:rPr lang="en-US" dirty="0" smtClean="0"/>
              <a:t>HIMSS – bidirectional demo at next year’s meeting</a:t>
            </a:r>
          </a:p>
          <a:p>
            <a:r>
              <a:rPr lang="en-US" dirty="0" smtClean="0"/>
              <a:t>Would EHR vendors be interested in coming?</a:t>
            </a:r>
          </a:p>
          <a:p>
            <a:pPr lvl="1"/>
            <a:r>
              <a:rPr lang="en-US" dirty="0" smtClean="0"/>
              <a:t>No buyers, but opportunity for collaboration</a:t>
            </a:r>
          </a:p>
          <a:p>
            <a:pPr lvl="1"/>
            <a:r>
              <a:rPr lang="en-US" dirty="0" smtClean="0"/>
              <a:t>EHRs may not choose to support due to cost and concern about who sees the demo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of New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recommend how to deal with release of new IG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eriodicity</a:t>
            </a:r>
          </a:p>
          <a:p>
            <a:pPr lvl="1"/>
            <a:r>
              <a:rPr lang="en-US" dirty="0" smtClean="0"/>
              <a:t>Need for synchronization</a:t>
            </a:r>
          </a:p>
          <a:p>
            <a:pPr lvl="1"/>
            <a:r>
              <a:rPr lang="en-US" dirty="0" smtClean="0"/>
              <a:t>Things change, need to get fixed</a:t>
            </a:r>
          </a:p>
          <a:p>
            <a:pPr lvl="2"/>
            <a:r>
              <a:rPr lang="en-US" dirty="0" smtClean="0"/>
              <a:t>Is code set change a reason for new release?</a:t>
            </a:r>
          </a:p>
          <a:p>
            <a:pPr lvl="1"/>
            <a:r>
              <a:rPr lang="en-US" dirty="0" smtClean="0"/>
              <a:t>Resource implications for IIS and EHRs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Engage and collaborate with EHR-S vendors and Providers</a:t>
            </a:r>
          </a:p>
          <a:p>
            <a:endParaRPr lang="en-US" dirty="0" smtClean="0"/>
          </a:p>
          <a:p>
            <a:r>
              <a:rPr lang="en-US" dirty="0" smtClean="0"/>
              <a:t>Identify immunization </a:t>
            </a:r>
            <a:r>
              <a:rPr lang="en-US" b="1" dirty="0" smtClean="0"/>
              <a:t>functional</a:t>
            </a:r>
            <a:r>
              <a:rPr lang="en-US" dirty="0" smtClean="0"/>
              <a:t> best practices  for EHRs</a:t>
            </a:r>
          </a:p>
          <a:p>
            <a:r>
              <a:rPr lang="en-US" dirty="0" smtClean="0"/>
              <a:t>Pilot best practice implementations (IIS, EHR-S vendors, providers) that can serve as a model</a:t>
            </a:r>
          </a:p>
          <a:p>
            <a:r>
              <a:rPr lang="en-US" dirty="0" smtClean="0"/>
              <a:t>Provide a voluntary forum for EHR-S to be evaluated and recognized for meeting functional best practices</a:t>
            </a:r>
          </a:p>
          <a:p>
            <a:r>
              <a:rPr lang="en-US" dirty="0" smtClean="0"/>
              <a:t>Identify meaningful  variations in IIS interfaces  (local specifications)</a:t>
            </a:r>
          </a:p>
          <a:p>
            <a:pPr lvl="1"/>
            <a:r>
              <a:rPr lang="en-US" dirty="0" smtClean="0"/>
              <a:t>Rectify/conform if at all possible</a:t>
            </a:r>
          </a:p>
          <a:p>
            <a:pPr lvl="1"/>
            <a:r>
              <a:rPr lang="en-US" dirty="0" smtClean="0"/>
              <a:t>Publish the rest to facilitate EHR uptake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AIRA role in involving EHRs in IIS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Identify EHR immunization experts; create a contact list</a:t>
            </a:r>
          </a:p>
          <a:p>
            <a:pPr lvl="1"/>
            <a:r>
              <a:rPr lang="en-US" dirty="0" smtClean="0"/>
              <a:t>AIRA uses list to send out messages and/or facilitates interaction – downside: passive</a:t>
            </a:r>
          </a:p>
          <a:p>
            <a:pPr lvl="1"/>
            <a:r>
              <a:rPr lang="en-US" dirty="0" smtClean="0"/>
              <a:t>AIRA supports EHR calls – first topic may be results of today’s meeting – topic-specific versus calendar-specific</a:t>
            </a:r>
          </a:p>
          <a:p>
            <a:pPr lvl="1"/>
            <a:r>
              <a:rPr lang="en-US" dirty="0" smtClean="0"/>
              <a:t>Invite EHR experts to AIRA SISC call</a:t>
            </a:r>
          </a:p>
          <a:p>
            <a:pPr lvl="1"/>
            <a:r>
              <a:rPr lang="en-US" dirty="0" smtClean="0"/>
              <a:t>AIRA participates in EHR vendor forums – e.g., EHRA</a:t>
            </a:r>
          </a:p>
          <a:p>
            <a:pPr lvl="1"/>
            <a:r>
              <a:rPr lang="en-US" dirty="0" smtClean="0"/>
              <a:t>Liaisons – AIRA to EHR, EHR to AIRA</a:t>
            </a:r>
          </a:p>
          <a:p>
            <a:r>
              <a:rPr lang="en-US" dirty="0" smtClean="0"/>
              <a:t>AIRA  focus on EHR vendor engagement, suggestions:</a:t>
            </a:r>
          </a:p>
          <a:p>
            <a:pPr lvl="1"/>
            <a:r>
              <a:rPr lang="en-US" dirty="0" smtClean="0"/>
              <a:t>Consolidate /coordinate responses to issues raised by EHRs</a:t>
            </a:r>
          </a:p>
          <a:p>
            <a:pPr lvl="1"/>
            <a:r>
              <a:rPr lang="en-US" dirty="0" smtClean="0"/>
              <a:t>Create a forum to discuss and address uniformly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 Role in Engaging EHRs in IIS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ONC is engaging EHR vendors in </a:t>
            </a:r>
            <a:r>
              <a:rPr lang="en-US" dirty="0" err="1" smtClean="0"/>
              <a:t>onboarding</a:t>
            </a:r>
            <a:r>
              <a:rPr lang="en-US" dirty="0" smtClean="0"/>
              <a:t> community of practice</a:t>
            </a:r>
          </a:p>
          <a:p>
            <a:pPr lvl="1"/>
            <a:r>
              <a:rPr lang="en-US" dirty="0" smtClean="0"/>
              <a:t>Pilot underway – addresses IIS-EHR implementation for </a:t>
            </a:r>
            <a:r>
              <a:rPr lang="en-US" dirty="0" err="1" smtClean="0"/>
              <a:t>onboarding</a:t>
            </a:r>
            <a:r>
              <a:rPr lang="en-US" dirty="0" smtClean="0"/>
              <a:t>, MI and CO, a few others participating</a:t>
            </a:r>
          </a:p>
          <a:p>
            <a:pPr lvl="1"/>
            <a:r>
              <a:rPr lang="en-US" dirty="0" smtClean="0"/>
              <a:t>Consider expanding pilot – sharing local </a:t>
            </a:r>
            <a:r>
              <a:rPr lang="en-US" dirty="0" err="1" smtClean="0"/>
              <a:t>implem</a:t>
            </a:r>
            <a:r>
              <a:rPr lang="en-US" dirty="0" smtClean="0"/>
              <a:t> guides</a:t>
            </a:r>
          </a:p>
          <a:p>
            <a:pPr lvl="1"/>
            <a:r>
              <a:rPr lang="en-US" dirty="0" smtClean="0"/>
              <a:t>ONC can help get right EHR people (</a:t>
            </a:r>
            <a:r>
              <a:rPr lang="en-US" dirty="0" err="1" smtClean="0"/>
              <a:t>imm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ONC can offer collaboration space for vendors</a:t>
            </a:r>
          </a:p>
          <a:p>
            <a:pPr lvl="2"/>
            <a:r>
              <a:rPr lang="en-US" dirty="0" smtClean="0"/>
              <a:t>Vendors only see own space, RECs see all</a:t>
            </a:r>
          </a:p>
          <a:p>
            <a:pPr lvl="2"/>
            <a:r>
              <a:rPr lang="en-US" dirty="0" smtClean="0"/>
              <a:t>RECs may not be immunization/public health focused (may not be right partner) – better to deal with EHR vendor</a:t>
            </a:r>
          </a:p>
          <a:p>
            <a:pPr lvl="2"/>
            <a:r>
              <a:rPr lang="en-US" dirty="0" smtClean="0"/>
              <a:t>Can use to post documents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Stakeholders Engaging EHRs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 clinicians, ACIP – AAP COCIT Council on Clinical Information Technology</a:t>
            </a:r>
          </a:p>
          <a:p>
            <a:r>
              <a:rPr lang="en-US" dirty="0" smtClean="0"/>
              <a:t>There are also 3</a:t>
            </a:r>
            <a:r>
              <a:rPr lang="en-US" baseline="30000" dirty="0" smtClean="0"/>
              <a:t>rd</a:t>
            </a:r>
            <a:r>
              <a:rPr lang="en-US" dirty="0" smtClean="0"/>
              <a:t> parties that make a business implementing interfaces for EHR-S products that they did not originally develop. Perhaps include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Immunization EHR Functional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 up an immunization-centric best practice evaluation for EHRs – evaluate how EHR is meeting customer needs</a:t>
            </a:r>
          </a:p>
          <a:p>
            <a:pPr lvl="1"/>
            <a:r>
              <a:rPr lang="en-US" dirty="0" smtClean="0"/>
              <a:t>This would be a big ticket item $$$, not just volunteers.</a:t>
            </a:r>
          </a:p>
          <a:p>
            <a:pPr lvl="1"/>
            <a:r>
              <a:rPr lang="en-US" dirty="0" smtClean="0"/>
              <a:t>Evaluates EHR against immunization targets – e.g., define content for VFC functions</a:t>
            </a:r>
          </a:p>
          <a:p>
            <a:pPr lvl="1"/>
            <a:r>
              <a:rPr lang="en-US" dirty="0" smtClean="0"/>
              <a:t>MU certification focuses on messaging </a:t>
            </a:r>
          </a:p>
          <a:p>
            <a:pPr lvl="1"/>
            <a:r>
              <a:rPr lang="en-US" dirty="0" smtClean="0"/>
              <a:t>What is the benefit of EHR participation? </a:t>
            </a:r>
          </a:p>
          <a:p>
            <a:pPr lvl="2"/>
            <a:r>
              <a:rPr lang="en-US" dirty="0" smtClean="0"/>
              <a:t>Provider assurance that product meets immunization need</a:t>
            </a:r>
          </a:p>
          <a:p>
            <a:pPr lvl="2"/>
            <a:r>
              <a:rPr lang="en-US" dirty="0" smtClean="0"/>
              <a:t>Helps provider selection of EHR products</a:t>
            </a:r>
          </a:p>
          <a:p>
            <a:pPr lvl="2"/>
            <a:r>
              <a:rPr lang="en-US" dirty="0" smtClean="0"/>
              <a:t>Helps determine queuing of interface implementations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IIS discovering/documenting EHR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Setting functional standards for immunization in an EHR would go a long way to solve this</a:t>
            </a:r>
          </a:p>
          <a:p>
            <a:pPr lvl="1"/>
            <a:r>
              <a:rPr lang="en-US" dirty="0" smtClean="0"/>
              <a:t>AIRA partners with providers (customer centric)</a:t>
            </a:r>
          </a:p>
          <a:p>
            <a:pPr lvl="1"/>
            <a:r>
              <a:rPr lang="en-US" dirty="0" smtClean="0"/>
              <a:t>Helps EHR vendors by clarifying expectations of EHR</a:t>
            </a:r>
          </a:p>
          <a:p>
            <a:pPr lvl="1"/>
            <a:r>
              <a:rPr lang="en-US" dirty="0" smtClean="0"/>
              <a:t>IIS community could develop a checklist showing what functions each EHR product supports – questions for providers to ask when looking to buy an EHR</a:t>
            </a:r>
          </a:p>
          <a:p>
            <a:r>
              <a:rPr lang="en-US" dirty="0" smtClean="0"/>
              <a:t>Invite EHRs to demo to AIRA  – if EHR demonstrates they meet immunization functional standards, AIRA lists them on Web site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2.5 version of IG is more specific to immunization message, though still some options</a:t>
            </a:r>
          </a:p>
          <a:p>
            <a:r>
              <a:rPr lang="en-US" dirty="0" smtClean="0"/>
              <a:t>Local code sets</a:t>
            </a:r>
          </a:p>
          <a:p>
            <a:pPr lvl="1"/>
            <a:r>
              <a:rPr lang="en-US" dirty="0" smtClean="0"/>
              <a:t>Common understanding</a:t>
            </a:r>
          </a:p>
          <a:p>
            <a:pPr lvl="1"/>
            <a:r>
              <a:rPr lang="en-US" dirty="0" smtClean="0"/>
              <a:t>Identifying, publishing and communicating </a:t>
            </a:r>
          </a:p>
          <a:p>
            <a:r>
              <a:rPr lang="en-US" dirty="0" smtClean="0"/>
              <a:t>IIS  should not be able to break rules of HL7</a:t>
            </a:r>
          </a:p>
          <a:p>
            <a:pPr lvl="1"/>
            <a:r>
              <a:rPr lang="en-US" dirty="0" smtClean="0"/>
              <a:t>Should ignore unexpected elements but don’t</a:t>
            </a:r>
          </a:p>
          <a:p>
            <a:pPr lvl="1"/>
            <a:r>
              <a:rPr lang="en-US" dirty="0" smtClean="0"/>
              <a:t>Non-standards based implementations are discouraged</a:t>
            </a:r>
          </a:p>
          <a:p>
            <a:pPr lvl="1"/>
            <a:r>
              <a:rPr lang="en-US" dirty="0" smtClean="0"/>
              <a:t>Variability within standard should be defined and published as part of minimum standard</a:t>
            </a:r>
          </a:p>
          <a:p>
            <a:pPr lvl="1"/>
            <a:r>
              <a:rPr lang="en-US" dirty="0" smtClean="0"/>
              <a:t>National certification of EHR messages is not adequate to insure interoperable messaging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Implementation Guide (IG)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Involve EHRs so that IG is written from a mutual perspective</a:t>
            </a:r>
          </a:p>
          <a:p>
            <a:pPr lvl="1"/>
            <a:r>
              <a:rPr lang="en-US" dirty="0" smtClean="0"/>
              <a:t>IG needs to be tightened up but in way that works for EHR and IIS; IIS needs more constraints</a:t>
            </a:r>
          </a:p>
          <a:p>
            <a:pPr lvl="2"/>
            <a:r>
              <a:rPr lang="en-US" dirty="0" smtClean="0"/>
              <a:t>EHR has to wait for IIS to choose among options (e.g., 2 digit code for state-specific vaccine eligibility – SCHIP)</a:t>
            </a:r>
          </a:p>
          <a:p>
            <a:r>
              <a:rPr lang="en-US" dirty="0" smtClean="0"/>
              <a:t>Implications for existing interfaces</a:t>
            </a:r>
          </a:p>
          <a:p>
            <a:pPr lvl="1"/>
            <a:r>
              <a:rPr lang="en-US" dirty="0" smtClean="0"/>
              <a:t>Involve more IIS reps in decisions to release guides</a:t>
            </a:r>
          </a:p>
          <a:p>
            <a:pPr lvl="1"/>
            <a:r>
              <a:rPr lang="en-US" dirty="0" smtClean="0"/>
              <a:t>Note</a:t>
            </a:r>
            <a:r>
              <a:rPr lang="en-US" dirty="0" smtClean="0"/>
              <a:t> </a:t>
            </a:r>
            <a:r>
              <a:rPr lang="en-US" dirty="0" smtClean="0"/>
              <a:t>constraints due </a:t>
            </a:r>
            <a:r>
              <a:rPr lang="en-US" dirty="0" smtClean="0"/>
              <a:t>to legacy </a:t>
            </a:r>
            <a:r>
              <a:rPr lang="en-US" dirty="0" smtClean="0"/>
              <a:t>issues rather than new iterations of the IG  </a:t>
            </a:r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1531</Words>
  <Application>Microsoft Office PowerPoint</Application>
  <PresentationFormat>On-screen Show (4:3)</PresentationFormat>
  <Paragraphs>159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Focus Area #1: Adoption of Standards</vt:lpstr>
      <vt:lpstr>Summary </vt:lpstr>
      <vt:lpstr>AIRA role in involving EHRs in IIS community</vt:lpstr>
      <vt:lpstr>ONC Role in Engaging EHRs in IIS Community</vt:lpstr>
      <vt:lpstr>Other Stakeholders Engaging EHRs</vt:lpstr>
      <vt:lpstr>Immunization EHR Functional Standards</vt:lpstr>
      <vt:lpstr>IIS discovering/documenting EHR capabilities</vt:lpstr>
      <vt:lpstr>Constrained IG</vt:lpstr>
      <vt:lpstr>Enhancing Implementation Guide (IG) </vt:lpstr>
      <vt:lpstr>The CDC HL7 Implementation Guide</vt:lpstr>
      <vt:lpstr>IIS Interoperability Status Check:  A Validation Process </vt:lpstr>
      <vt:lpstr>Decision Points: Enhanced IG</vt:lpstr>
      <vt:lpstr>END</vt:lpstr>
      <vt:lpstr>Discover/document EHR capabilities</vt:lpstr>
      <vt:lpstr>Release of New Standards</vt:lpstr>
    </vt:vector>
  </TitlesOfParts>
  <Company>Emory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Area #1: Adoption of Standards</dc:title>
  <dc:creator>Jim Mootrey</dc:creator>
  <cp:lastModifiedBy>Town, Cecile M (IHS/HQ)</cp:lastModifiedBy>
  <cp:revision>56</cp:revision>
  <dcterms:created xsi:type="dcterms:W3CDTF">2013-02-26T15:40:52Z</dcterms:created>
  <dcterms:modified xsi:type="dcterms:W3CDTF">2013-02-27T15:34:05Z</dcterms:modified>
</cp:coreProperties>
</file>