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04" autoAdjust="0"/>
  </p:normalViewPr>
  <p:slideViewPr>
    <p:cSldViewPr>
      <p:cViewPr varScale="1">
        <p:scale>
          <a:sx n="91" d="100"/>
          <a:sy n="91" d="100"/>
        </p:scale>
        <p:origin x="-486" y="-108"/>
      </p:cViewPr>
      <p:guideLst>
        <p:guide orient="horz" pos="2160"/>
        <p:guide pos="2880"/>
      </p:guideLst>
    </p:cSldViewPr>
  </p:slideViewPr>
  <p:notesTextViewPr>
    <p:cViewPr>
      <p:scale>
        <a:sx n="100" d="100"/>
        <a:sy n="100" d="100"/>
      </p:scale>
      <p:origin x="0" y="66"/>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7D984-42F8-47B7-897A-C9EE283B9CF7}" type="datetimeFigureOut">
              <a:rPr lang="en-US" smtClean="0"/>
              <a:t>2/26/2013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424A5-12A5-4FA0-BD68-8E19061A396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TLEP WSDL selected as preferred</a:t>
            </a:r>
            <a:r>
              <a:rPr lang="en-US" baseline="0" dirty="0" smtClean="0"/>
              <a:t> transport method by IIS community 2 years ago.</a:t>
            </a:r>
          </a:p>
          <a:p>
            <a:r>
              <a:rPr lang="en-US" baseline="0" dirty="0" smtClean="0"/>
              <a:t>Security variability = e.g., AL requires MSH-8 while other IIS don’t.</a:t>
            </a:r>
            <a:endParaRPr lang="en-US" dirty="0"/>
          </a:p>
        </p:txBody>
      </p:sp>
      <p:sp>
        <p:nvSpPr>
          <p:cNvPr id="4" name="Slide Number Placeholder 3"/>
          <p:cNvSpPr>
            <a:spLocks noGrp="1"/>
          </p:cNvSpPr>
          <p:nvPr>
            <p:ph type="sldNum" sz="quarter" idx="10"/>
          </p:nvPr>
        </p:nvSpPr>
        <p:spPr/>
        <p:txBody>
          <a:bodyPr/>
          <a:lstStyle/>
          <a:p>
            <a:fld id="{695424A5-12A5-4FA0-BD68-8E19061A396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purposes of these recommendations, the TLEP WSDL is the SOAP web service developed by the CDC Transport</a:t>
            </a:r>
            <a:r>
              <a:rPr lang="en-US" baseline="0" dirty="0" smtClean="0"/>
              <a:t> Layer Expert Panel.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DIRECT does not meet unique requirements for bidirectional IIS exchange. Storing and forwarding is not a suitable transport mechanism for real time bi-directional queries.</a:t>
            </a:r>
          </a:p>
          <a:p>
            <a:endParaRPr lang="en-US" dirty="0"/>
          </a:p>
        </p:txBody>
      </p:sp>
      <p:sp>
        <p:nvSpPr>
          <p:cNvPr id="4" name="Slide Number Placeholder 3"/>
          <p:cNvSpPr>
            <a:spLocks noGrp="1"/>
          </p:cNvSpPr>
          <p:nvPr>
            <p:ph type="sldNum" sz="quarter" idx="10"/>
          </p:nvPr>
        </p:nvSpPr>
        <p:spPr/>
        <p:txBody>
          <a:bodyPr/>
          <a:lstStyle/>
          <a:p>
            <a:fld id="{695424A5-12A5-4FA0-BD68-8E19061A396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IIS should continue</a:t>
            </a:r>
            <a:r>
              <a:rPr lang="en-US" baseline="0" dirty="0" smtClean="0"/>
              <a:t> to support point-to-point interfaces with providers where applicable by law – there are some states that require providers to go through HIE.</a:t>
            </a:r>
          </a:p>
          <a:p>
            <a:r>
              <a:rPr lang="en-US" baseline="0" dirty="0" smtClean="0"/>
              <a:t>Health </a:t>
            </a:r>
            <a:r>
              <a:rPr lang="en-US" baseline="0" dirty="0" err="1" smtClean="0"/>
              <a:t>eWay</a:t>
            </a:r>
            <a:r>
              <a:rPr lang="en-US" baseline="0" dirty="0" smtClean="0"/>
              <a:t> needs to be explored – HIEs will be supporting this in the future, and SOAP will be a component (rebranding of </a:t>
            </a:r>
            <a:r>
              <a:rPr lang="en-US" baseline="0" dirty="0" err="1" smtClean="0"/>
              <a:t>nWIN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5424A5-12A5-4FA0-BD68-8E19061A396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a:t>
            </a:r>
            <a:r>
              <a:rPr lang="en-US" baseline="0" dirty="0" smtClean="0"/>
              <a:t> IIS use username authentication now, but there is great variability in where this data is stored (e.g., in SOAP, in HL7 message).  There needs to be some standardization of where username is placed.</a:t>
            </a:r>
          </a:p>
          <a:p>
            <a:r>
              <a:rPr lang="en-US" baseline="0" dirty="0" smtClean="0"/>
              <a:t>We recommend the implementation of digital certificates as the second factor in two-factor authentication – only talking about system-to-system authentication.  Certificate management will need to be fleshed out so that all IIS do it the same way (make it easier for vendors).</a:t>
            </a:r>
          </a:p>
          <a:p>
            <a:r>
              <a:rPr lang="en-US" baseline="0" dirty="0" smtClean="0"/>
              <a:t>In this use case, the EHR is communicating with the IIS.</a:t>
            </a:r>
            <a:endParaRPr lang="en-US" dirty="0"/>
          </a:p>
        </p:txBody>
      </p:sp>
      <p:sp>
        <p:nvSpPr>
          <p:cNvPr id="4" name="Slide Number Placeholder 3"/>
          <p:cNvSpPr>
            <a:spLocks noGrp="1"/>
          </p:cNvSpPr>
          <p:nvPr>
            <p:ph type="sldNum" sz="quarter" idx="10"/>
          </p:nvPr>
        </p:nvSpPr>
        <p:spPr/>
        <p:txBody>
          <a:bodyPr/>
          <a:lstStyle/>
          <a:p>
            <a:fld id="{695424A5-12A5-4FA0-BD68-8E19061A396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Sender Identity &amp; Aggregated Feeds</a:t>
            </a:r>
          </a:p>
          <a:p>
            <a:r>
              <a:rPr lang="en-US" sz="1200" kern="1200" dirty="0" smtClean="0">
                <a:solidFill>
                  <a:schemeClr val="tx1"/>
                </a:solidFill>
                <a:latin typeface="+mn-lt"/>
                <a:ea typeface="+mn-ea"/>
                <a:cs typeface="+mn-cs"/>
              </a:rPr>
              <a:t>- IIS side may be able to individually enable/disable accounts.</a:t>
            </a:r>
          </a:p>
          <a:p>
            <a:r>
              <a:rPr lang="en-US" sz="1200" kern="1200" dirty="0" smtClean="0">
                <a:solidFill>
                  <a:schemeClr val="tx1"/>
                </a:solidFill>
                <a:latin typeface="+mn-lt"/>
                <a:ea typeface="+mn-ea"/>
                <a:cs typeface="+mn-cs"/>
              </a:rPr>
              <a:t>- Sites within org identified </a:t>
            </a:r>
            <a:r>
              <a:rPr lang="en-US" sz="1200" kern="1200" dirty="0" err="1" smtClean="0">
                <a:solidFill>
                  <a:schemeClr val="tx1"/>
                </a:solidFill>
                <a:latin typeface="+mn-lt"/>
                <a:ea typeface="+mn-ea"/>
                <a:cs typeface="+mn-cs"/>
              </a:rPr>
              <a:t>vs</a:t>
            </a:r>
            <a:r>
              <a:rPr lang="en-US" sz="1200" kern="1200" dirty="0" smtClean="0">
                <a:solidFill>
                  <a:schemeClr val="tx1"/>
                </a:solidFill>
                <a:latin typeface="+mn-lt"/>
                <a:ea typeface="+mn-ea"/>
                <a:cs typeface="+mn-cs"/>
              </a:rPr>
              <a:t> parent organization.</a:t>
            </a:r>
          </a:p>
          <a:p>
            <a:pPr>
              <a:buFontTx/>
              <a:buChar char="-"/>
            </a:pPr>
            <a:r>
              <a:rPr lang="en-US" sz="1200" kern="1200" dirty="0" smtClean="0">
                <a:solidFill>
                  <a:schemeClr val="tx1"/>
                </a:solidFill>
                <a:latin typeface="+mn-lt"/>
                <a:ea typeface="+mn-ea"/>
                <a:cs typeface="+mn-cs"/>
              </a:rPr>
              <a:t>Direct vs. HIE</a:t>
            </a:r>
          </a:p>
          <a:p>
            <a:pPr>
              <a:buFontTx/>
              <a:buChar char="-"/>
            </a:pPr>
            <a:endParaRPr lang="en-US" sz="1200" kern="1200" dirty="0" smtClean="0">
              <a:solidFill>
                <a:schemeClr val="tx1"/>
              </a:solidFill>
              <a:latin typeface="+mn-lt"/>
              <a:ea typeface="+mn-ea"/>
              <a:cs typeface="+mn-cs"/>
            </a:endParaRPr>
          </a:p>
          <a:p>
            <a:pPr>
              <a:buFontTx/>
              <a:buChar char="-"/>
            </a:pPr>
            <a:r>
              <a:rPr lang="en-US" sz="1200" kern="1200" dirty="0" smtClean="0">
                <a:solidFill>
                  <a:schemeClr val="tx1"/>
                </a:solidFill>
                <a:latin typeface="+mn-lt"/>
                <a:ea typeface="+mn-ea"/>
                <a:cs typeface="+mn-cs"/>
              </a:rPr>
              <a:t>Need the site location to be identified in query message.</a:t>
            </a:r>
          </a:p>
          <a:p>
            <a:pPr>
              <a:buFontTx/>
              <a:buChar char="-"/>
            </a:pPr>
            <a:r>
              <a:rPr lang="en-US" sz="1200" kern="1200" dirty="0" smtClean="0">
                <a:solidFill>
                  <a:schemeClr val="tx1"/>
                </a:solidFill>
                <a:latin typeface="+mn-lt"/>
                <a:ea typeface="+mn-ea"/>
                <a:cs typeface="+mn-cs"/>
              </a:rPr>
              <a:t>These items may</a:t>
            </a:r>
            <a:r>
              <a:rPr lang="en-US" sz="1200" kern="1200" baseline="0" dirty="0" smtClean="0">
                <a:solidFill>
                  <a:schemeClr val="tx1"/>
                </a:solidFill>
                <a:latin typeface="+mn-lt"/>
                <a:ea typeface="+mn-ea"/>
                <a:cs typeface="+mn-cs"/>
              </a:rPr>
              <a:t> end up in WSDL, HL7 message, etc.  Want all IIS to do this the same.  </a:t>
            </a:r>
          </a:p>
          <a:p>
            <a:pPr>
              <a:buFontTx/>
              <a:buChar char="-"/>
            </a:pPr>
            <a:r>
              <a:rPr lang="en-US" sz="1200" kern="1200" baseline="0" dirty="0" smtClean="0">
                <a:solidFill>
                  <a:schemeClr val="tx1"/>
                </a:solidFill>
                <a:latin typeface="+mn-lt"/>
                <a:ea typeface="+mn-ea"/>
                <a:cs typeface="+mn-cs"/>
              </a:rPr>
              <a:t>Next step: small group come up with recommendations to explore.</a:t>
            </a:r>
          </a:p>
          <a:p>
            <a:pPr>
              <a:buFontTx/>
              <a:buChar char="-"/>
            </a:pPr>
            <a:r>
              <a:rPr lang="en-US" sz="1200" kern="1200" baseline="0" dirty="0" smtClean="0">
                <a:solidFill>
                  <a:schemeClr val="tx1"/>
                </a:solidFill>
                <a:latin typeface="+mn-lt"/>
                <a:ea typeface="+mn-ea"/>
                <a:cs typeface="+mn-cs"/>
              </a:rPr>
              <a:t>There are mechanisms in HL7 2.7 that may be applicable to capturing these elements.</a:t>
            </a:r>
            <a:endParaRPr lang="en-US" dirty="0"/>
          </a:p>
        </p:txBody>
      </p:sp>
      <p:sp>
        <p:nvSpPr>
          <p:cNvPr id="4" name="Slide Number Placeholder 3"/>
          <p:cNvSpPr>
            <a:spLocks noGrp="1"/>
          </p:cNvSpPr>
          <p:nvPr>
            <p:ph type="sldNum" sz="quarter" idx="10"/>
          </p:nvPr>
        </p:nvSpPr>
        <p:spPr/>
        <p:txBody>
          <a:bodyPr/>
          <a:lstStyle/>
          <a:p>
            <a:fld id="{695424A5-12A5-4FA0-BD68-8E19061A396B}"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 not a place</a:t>
            </a:r>
            <a:r>
              <a:rPr lang="en-US" baseline="0" dirty="0" smtClean="0"/>
              <a:t> in HL7 guide to facilitate query tracking, but this first recommendation would be met by setting a standard for sender identification (slide 6).  </a:t>
            </a:r>
          </a:p>
          <a:p>
            <a:r>
              <a:rPr lang="en-US" baseline="0" dirty="0" smtClean="0"/>
              <a:t>This information should absolutely be stored on EHR side, but IIS should not be penalized for logging this info for auditing purposes.</a:t>
            </a:r>
            <a:endParaRPr lang="en-US" dirty="0"/>
          </a:p>
        </p:txBody>
      </p:sp>
      <p:sp>
        <p:nvSpPr>
          <p:cNvPr id="4" name="Slide Number Placeholder 3"/>
          <p:cNvSpPr>
            <a:spLocks noGrp="1"/>
          </p:cNvSpPr>
          <p:nvPr>
            <p:ph type="sldNum" sz="quarter" idx="10"/>
          </p:nvPr>
        </p:nvSpPr>
        <p:spPr/>
        <p:txBody>
          <a:bodyPr/>
          <a:lstStyle/>
          <a:p>
            <a:fld id="{695424A5-12A5-4FA0-BD68-8E19061A396B}"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variability of WSDL: sender identification can be done in at least 6 different ways</a:t>
            </a:r>
          </a:p>
          <a:p>
            <a:r>
              <a:rPr lang="en-US" dirty="0" smtClean="0"/>
              <a:t>Standardize location of username</a:t>
            </a:r>
          </a:p>
          <a:p>
            <a:r>
              <a:rPr lang="en-US" dirty="0" smtClean="0"/>
              <a:t>Single-factor authentication</a:t>
            </a:r>
            <a:r>
              <a:rPr lang="en-US" baseline="0" dirty="0" smtClean="0"/>
              <a:t> = username, password, facility ID</a:t>
            </a:r>
          </a:p>
          <a:p>
            <a:r>
              <a:rPr lang="en-US" baseline="0" dirty="0" smtClean="0"/>
              <a:t>Username authentication can be included in single and two-factor authentication.</a:t>
            </a:r>
          </a:p>
          <a:p>
            <a:r>
              <a:rPr lang="en-US" baseline="0" dirty="0" smtClean="0"/>
              <a:t>Auditing down to user level would give a benefit to increased data quality (targeted intervention).</a:t>
            </a:r>
          </a:p>
          <a:p>
            <a:r>
              <a:rPr lang="en-US" baseline="0" dirty="0" smtClean="0"/>
              <a:t>Audit logging may become part of HIPAA at some point in </a:t>
            </a:r>
            <a:r>
              <a:rPr lang="en-US" baseline="0" smtClean="0"/>
              <a:t>the future.</a:t>
            </a:r>
            <a:endParaRPr lang="en-US" dirty="0"/>
          </a:p>
        </p:txBody>
      </p:sp>
      <p:sp>
        <p:nvSpPr>
          <p:cNvPr id="4" name="Slide Number Placeholder 3"/>
          <p:cNvSpPr>
            <a:spLocks noGrp="1"/>
          </p:cNvSpPr>
          <p:nvPr>
            <p:ph type="sldNum" sz="quarter" idx="10"/>
          </p:nvPr>
        </p:nvSpPr>
        <p:spPr/>
        <p:txBody>
          <a:bodyPr/>
          <a:lstStyle/>
          <a:p>
            <a:fld id="{695424A5-12A5-4FA0-BD68-8E19061A396B}"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CF0A6E3-71B5-403F-AA78-0D35F420AA37}" type="datetimeFigureOut">
              <a:rPr lang="en-US" smtClean="0"/>
              <a:t>2/26/2013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806979E-D041-47CD-9B44-49CDA578134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F0A6E3-71B5-403F-AA78-0D35F420AA37}" type="datetimeFigureOut">
              <a:rPr lang="en-US" smtClean="0"/>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6979E-D041-47CD-9B44-49CDA578134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806979E-D041-47CD-9B44-49CDA578134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F0A6E3-71B5-403F-AA78-0D35F420AA37}" type="datetimeFigureOut">
              <a:rPr lang="en-US" smtClean="0"/>
              <a:t>2/26/2013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CF0A6E3-71B5-403F-AA78-0D35F420AA37}" type="datetimeFigureOut">
              <a:rPr lang="en-US" smtClean="0"/>
              <a:t>2/26/2013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806979E-D041-47CD-9B44-49CDA578134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CF0A6E3-71B5-403F-AA78-0D35F420AA37}" type="datetimeFigureOut">
              <a:rPr lang="en-US" smtClean="0"/>
              <a:t>2/26/2013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806979E-D041-47CD-9B44-49CDA578134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CF0A6E3-71B5-403F-AA78-0D35F420AA37}" type="datetimeFigureOut">
              <a:rPr lang="en-US" smtClean="0"/>
              <a:t>2/26/2013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6979E-D041-47CD-9B44-49CDA578134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CF0A6E3-71B5-403F-AA78-0D35F420AA37}" type="datetimeFigureOut">
              <a:rPr lang="en-US" smtClean="0"/>
              <a:t>2/26/2013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806979E-D041-47CD-9B44-49CDA578134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F0A6E3-71B5-403F-AA78-0D35F420AA37}" type="datetimeFigureOut">
              <a:rPr lang="en-US" smtClean="0"/>
              <a:t>2/26/2013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806979E-D041-47CD-9B44-49CDA57813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CF0A6E3-71B5-403F-AA78-0D35F420AA37}" type="datetimeFigureOut">
              <a:rPr lang="en-US" smtClean="0"/>
              <a:t>2/26/2013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806979E-D041-47CD-9B44-49CDA57813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806979E-D041-47CD-9B44-49CDA578134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CF0A6E3-71B5-403F-AA78-0D35F420AA37}" type="datetimeFigureOut">
              <a:rPr lang="en-US" smtClean="0"/>
              <a:t>2/26/2013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806979E-D041-47CD-9B44-49CDA578134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CF0A6E3-71B5-403F-AA78-0D35F420AA37}" type="datetimeFigureOut">
              <a:rPr lang="en-US" smtClean="0"/>
              <a:t>2/26/2013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CF0A6E3-71B5-403F-AA78-0D35F420AA37}" type="datetimeFigureOut">
              <a:rPr lang="en-US" smtClean="0"/>
              <a:t>2/26/2013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806979E-D041-47CD-9B44-49CDA578134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76600"/>
            <a:ext cx="6400800" cy="1752600"/>
          </a:xfrm>
        </p:spPr>
        <p:txBody>
          <a:bodyPr/>
          <a:lstStyle/>
          <a:p>
            <a:r>
              <a:rPr lang="en-US" dirty="0" smtClean="0"/>
              <a:t>Bill Myers</a:t>
            </a:r>
          </a:p>
          <a:p>
            <a:r>
              <a:rPr lang="en-US" dirty="0" smtClean="0"/>
              <a:t>David Thrall</a:t>
            </a:r>
          </a:p>
          <a:p>
            <a:r>
              <a:rPr lang="en-US" dirty="0" smtClean="0"/>
              <a:t>Jim Daniel</a:t>
            </a:r>
          </a:p>
          <a:p>
            <a:r>
              <a:rPr lang="en-US" dirty="0" smtClean="0"/>
              <a:t>Heather Shull</a:t>
            </a:r>
            <a:endParaRPr lang="en-US" dirty="0"/>
          </a:p>
        </p:txBody>
      </p:sp>
      <p:sp>
        <p:nvSpPr>
          <p:cNvPr id="2" name="Title 1"/>
          <p:cNvSpPr>
            <a:spLocks noGrp="1"/>
          </p:cNvSpPr>
          <p:nvPr>
            <p:ph type="ctrTitle"/>
          </p:nvPr>
        </p:nvSpPr>
        <p:spPr>
          <a:xfrm>
            <a:off x="685800" y="228600"/>
            <a:ext cx="7772400" cy="1752600"/>
          </a:xfrm>
        </p:spPr>
        <p:txBody>
          <a:bodyPr/>
          <a:lstStyle/>
          <a:p>
            <a:r>
              <a:rPr lang="en-US" dirty="0" smtClean="0"/>
              <a:t>Focus Group #2</a:t>
            </a:r>
            <a:br>
              <a:rPr lang="en-US" dirty="0" smtClean="0"/>
            </a:br>
            <a:r>
              <a:rPr lang="en-US" dirty="0" smtClean="0"/>
              <a:t>Transport and Security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sz="quarter" idx="1"/>
          </p:nvPr>
        </p:nvSpPr>
        <p:spPr>
          <a:xfrm>
            <a:off x="301752" y="1828800"/>
            <a:ext cx="8503920" cy="4572000"/>
          </a:xfrm>
        </p:spPr>
        <p:txBody>
          <a:bodyPr>
            <a:normAutofit/>
          </a:bodyPr>
          <a:lstStyle/>
          <a:p>
            <a:r>
              <a:rPr lang="en-US" dirty="0" smtClean="0"/>
              <a:t>Transport Layer Expert Panel WSDL (CDC WSDL)</a:t>
            </a:r>
          </a:p>
          <a:p>
            <a:pPr lvl="2"/>
            <a:r>
              <a:rPr lang="en-US" dirty="0" smtClean="0"/>
              <a:t>Only a handful of IIS have implemented CDC WSDL (low adoption)</a:t>
            </a:r>
          </a:p>
          <a:p>
            <a:pPr lvl="2"/>
            <a:r>
              <a:rPr lang="en-US" dirty="0" smtClean="0"/>
              <a:t>There are great variations in CDC WSDL implementations</a:t>
            </a:r>
          </a:p>
          <a:p>
            <a:pPr lvl="2"/>
            <a:r>
              <a:rPr lang="en-US" dirty="0" smtClean="0"/>
              <a:t>Current recommended CDC WSDL leaves too much flexibility due to the number of optional fields</a:t>
            </a:r>
          </a:p>
          <a:p>
            <a:pPr lvl="2"/>
            <a:endParaRPr lang="en-US" dirty="0" smtClean="0"/>
          </a:p>
          <a:p>
            <a:r>
              <a:rPr lang="en-US" dirty="0" smtClean="0"/>
              <a:t>Security is implemented in many non-standard ways across IIS community</a:t>
            </a:r>
          </a:p>
          <a:p>
            <a:pPr lvl="2"/>
            <a:r>
              <a:rPr lang="en-US" dirty="0" smtClean="0"/>
              <a:t>Variability and non-standards make it difficult for EHRs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Standard Decision Points</a:t>
            </a:r>
            <a:endParaRPr lang="en-US" dirty="0"/>
          </a:p>
        </p:txBody>
      </p:sp>
      <p:graphicFrame>
        <p:nvGraphicFramePr>
          <p:cNvPr id="4" name="Content Placeholder 3"/>
          <p:cNvGraphicFramePr>
            <a:graphicFrameLocks noGrp="1"/>
          </p:cNvGraphicFramePr>
          <p:nvPr>
            <p:ph sz="quarter" idx="1"/>
          </p:nvPr>
        </p:nvGraphicFramePr>
        <p:xfrm>
          <a:off x="301625" y="2159000"/>
          <a:ext cx="8504240" cy="2565400"/>
        </p:xfrm>
        <a:graphic>
          <a:graphicData uri="http://schemas.openxmlformats.org/drawingml/2006/table">
            <a:tbl>
              <a:tblPr firstRow="1" bandRow="1">
                <a:tableStyleId>{5C22544A-7EE6-4342-B048-85BDC9FD1C3A}</a:tableStyleId>
              </a:tblPr>
              <a:tblGrid>
                <a:gridCol w="4041775"/>
                <a:gridCol w="1600200"/>
                <a:gridCol w="1371600"/>
                <a:gridCol w="1490665"/>
              </a:tblGrid>
              <a:tr h="370840">
                <a:tc>
                  <a:txBody>
                    <a:bodyPr/>
                    <a:lstStyle/>
                    <a:p>
                      <a:endParaRPr lang="en-US" dirty="0"/>
                    </a:p>
                  </a:txBody>
                  <a:tcPr/>
                </a:tc>
                <a:tc>
                  <a:txBody>
                    <a:bodyPr/>
                    <a:lstStyle/>
                    <a:p>
                      <a:pPr algn="ctr"/>
                      <a:r>
                        <a:rPr lang="en-US" sz="1600" dirty="0" smtClean="0"/>
                        <a:t>Recommend</a:t>
                      </a:r>
                      <a:endParaRPr lang="en-US" sz="1600" dirty="0"/>
                    </a:p>
                  </a:txBody>
                  <a:tcPr/>
                </a:tc>
                <a:tc>
                  <a:txBody>
                    <a:bodyPr/>
                    <a:lstStyle/>
                    <a:p>
                      <a:pPr algn="ctr"/>
                      <a:r>
                        <a:rPr lang="en-US" sz="1600" dirty="0" smtClean="0"/>
                        <a:t>Permit</a:t>
                      </a:r>
                      <a:endParaRPr lang="en-US" sz="1600" dirty="0"/>
                    </a:p>
                  </a:txBody>
                  <a:tcPr/>
                </a:tc>
                <a:tc>
                  <a:txBody>
                    <a:bodyPr/>
                    <a:lstStyle/>
                    <a:p>
                      <a:pPr algn="ctr"/>
                      <a:r>
                        <a:rPr lang="en-US" sz="1600" dirty="0" smtClean="0"/>
                        <a:t>Discourage</a:t>
                      </a:r>
                      <a:endParaRPr lang="en-US" sz="1600" dirty="0"/>
                    </a:p>
                  </a:txBody>
                  <a:tcPr/>
                </a:tc>
              </a:tr>
              <a:tr h="370840">
                <a:tc>
                  <a:txBody>
                    <a:bodyPr/>
                    <a:lstStyle/>
                    <a:p>
                      <a:r>
                        <a:rPr lang="en-US" dirty="0" smtClean="0"/>
                        <a:t>IIS should</a:t>
                      </a:r>
                      <a:r>
                        <a:rPr lang="en-US" baseline="0" dirty="0" smtClean="0"/>
                        <a:t> make available </a:t>
                      </a:r>
                      <a:r>
                        <a:rPr kumimoji="0" lang="en-US" sz="1800" kern="1200" baseline="0" dirty="0" smtClean="0">
                          <a:solidFill>
                            <a:schemeClr val="dk1"/>
                          </a:solidFill>
                          <a:latin typeface="+mn-lt"/>
                          <a:ea typeface="+mn-ea"/>
                          <a:cs typeface="+mn-cs"/>
                        </a:rPr>
                        <a:t>the</a:t>
                      </a:r>
                      <a:r>
                        <a:rPr kumimoji="0" lang="en-US" sz="1800" kern="1200" dirty="0" smtClean="0">
                          <a:solidFill>
                            <a:schemeClr val="dk1"/>
                          </a:solidFill>
                          <a:latin typeface="+mn-lt"/>
                          <a:ea typeface="+mn-ea"/>
                          <a:cs typeface="+mn-cs"/>
                        </a:rPr>
                        <a:t> standard CDC WSDL</a:t>
                      </a:r>
                      <a:endParaRPr lang="en-US" dirty="0"/>
                    </a:p>
                  </a:txBody>
                  <a:tcPr/>
                </a:tc>
                <a:tc>
                  <a:txBody>
                    <a:bodyPr/>
                    <a:lstStyle/>
                    <a:p>
                      <a:pPr algn="ctr"/>
                      <a:r>
                        <a:rPr lang="en-US" dirty="0" smtClean="0"/>
                        <a:t>X</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EHRs </a:t>
                      </a:r>
                      <a:r>
                        <a:rPr kumimoji="0" lang="en-US" sz="1800" kern="1200" dirty="0" smtClean="0">
                          <a:solidFill>
                            <a:schemeClr val="dk1"/>
                          </a:solidFill>
                          <a:latin typeface="+mn-lt"/>
                          <a:ea typeface="+mn-ea"/>
                          <a:cs typeface="+mn-cs"/>
                        </a:rPr>
                        <a:t>should be able to support the standard CDC WSDL</a:t>
                      </a:r>
                      <a:endParaRPr lang="en-US" dirty="0"/>
                    </a:p>
                  </a:txBody>
                  <a:tcPr/>
                </a:tc>
                <a:tc>
                  <a:txBody>
                    <a:bodyPr/>
                    <a:lstStyle/>
                    <a:p>
                      <a:pPr algn="ctr"/>
                      <a:r>
                        <a:rPr lang="en-US" dirty="0" smtClean="0"/>
                        <a:t>X</a:t>
                      </a:r>
                      <a:endParaRPr lang="en-US" dirty="0"/>
                    </a:p>
                  </a:txBody>
                  <a:tcPr/>
                </a:tc>
                <a:tc>
                  <a:txBody>
                    <a:bodyPr/>
                    <a:lstStyle/>
                    <a:p>
                      <a:endParaRPr lang="en-US"/>
                    </a:p>
                  </a:txBody>
                  <a:tcPr/>
                </a:tc>
                <a:tc>
                  <a:txBody>
                    <a:bodyPr/>
                    <a:lstStyle/>
                    <a:p>
                      <a:endParaRPr lang="en-US"/>
                    </a:p>
                  </a:txBody>
                  <a:tcPr/>
                </a:tc>
              </a:tr>
              <a:tr h="370840">
                <a:tc>
                  <a:txBody>
                    <a:bodyPr/>
                    <a:lstStyle/>
                    <a:p>
                      <a:r>
                        <a:rPr kumimoji="0" lang="en-US" sz="1800" kern="1200" dirty="0" smtClean="0">
                          <a:solidFill>
                            <a:schemeClr val="dk1"/>
                          </a:solidFill>
                          <a:latin typeface="+mn-lt"/>
                          <a:ea typeface="+mn-ea"/>
                          <a:cs typeface="+mn-cs"/>
                        </a:rPr>
                        <a:t>IIS community should consider adopting a different transport standard</a:t>
                      </a:r>
                      <a:endParaRPr lang="en-US" dirty="0"/>
                    </a:p>
                  </a:txBody>
                  <a:tcPr/>
                </a:tc>
                <a:tc>
                  <a:txBody>
                    <a:bodyPr/>
                    <a:lstStyle/>
                    <a:p>
                      <a:endParaRPr lang="en-US"/>
                    </a:p>
                  </a:txBody>
                  <a:tcPr/>
                </a:tc>
                <a:tc>
                  <a:txBody>
                    <a:bodyPr/>
                    <a:lstStyle/>
                    <a:p>
                      <a:endParaRPr lang="en-US"/>
                    </a:p>
                  </a:txBody>
                  <a:tcPr/>
                </a:tc>
                <a:tc>
                  <a:txBody>
                    <a:bodyPr/>
                    <a:lstStyle/>
                    <a:p>
                      <a:pPr algn="ctr"/>
                      <a:r>
                        <a:rPr lang="en-US" dirty="0" smtClean="0"/>
                        <a:t>X</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Point-to-Point Connections vs. HIE Connections to IIS</a:t>
            </a:r>
            <a:br>
              <a:rPr lang="en-US" sz="2400" dirty="0" smtClean="0"/>
            </a:br>
            <a:r>
              <a:rPr lang="en-US" sz="2400" dirty="0" smtClean="0"/>
              <a:t>Decision Points</a:t>
            </a:r>
            <a:endParaRPr lang="en-US" sz="2400" dirty="0"/>
          </a:p>
        </p:txBody>
      </p:sp>
      <p:graphicFrame>
        <p:nvGraphicFramePr>
          <p:cNvPr id="4" name="Content Placeholder 3"/>
          <p:cNvGraphicFramePr>
            <a:graphicFrameLocks noGrp="1"/>
          </p:cNvGraphicFramePr>
          <p:nvPr>
            <p:ph sz="quarter" idx="1"/>
          </p:nvPr>
        </p:nvGraphicFramePr>
        <p:xfrm>
          <a:off x="301625" y="2159000"/>
          <a:ext cx="8504240" cy="3479800"/>
        </p:xfrm>
        <a:graphic>
          <a:graphicData uri="http://schemas.openxmlformats.org/drawingml/2006/table">
            <a:tbl>
              <a:tblPr firstRow="1" bandRow="1">
                <a:tableStyleId>{5C22544A-7EE6-4342-B048-85BDC9FD1C3A}</a:tableStyleId>
              </a:tblPr>
              <a:tblGrid>
                <a:gridCol w="4041775"/>
                <a:gridCol w="1600200"/>
                <a:gridCol w="1371600"/>
                <a:gridCol w="1490665"/>
              </a:tblGrid>
              <a:tr h="370840">
                <a:tc>
                  <a:txBody>
                    <a:bodyPr/>
                    <a:lstStyle/>
                    <a:p>
                      <a:endParaRPr lang="en-US" dirty="0"/>
                    </a:p>
                  </a:txBody>
                  <a:tcPr/>
                </a:tc>
                <a:tc>
                  <a:txBody>
                    <a:bodyPr/>
                    <a:lstStyle/>
                    <a:p>
                      <a:pPr algn="ctr"/>
                      <a:r>
                        <a:rPr lang="en-US" sz="1600" dirty="0" smtClean="0"/>
                        <a:t>Recommend</a:t>
                      </a:r>
                      <a:endParaRPr lang="en-US" sz="1600" dirty="0"/>
                    </a:p>
                  </a:txBody>
                  <a:tcPr/>
                </a:tc>
                <a:tc>
                  <a:txBody>
                    <a:bodyPr/>
                    <a:lstStyle/>
                    <a:p>
                      <a:pPr algn="ctr"/>
                      <a:r>
                        <a:rPr lang="en-US" sz="1600" dirty="0" smtClean="0"/>
                        <a:t>Permit</a:t>
                      </a:r>
                      <a:endParaRPr lang="en-US" sz="1600" dirty="0"/>
                    </a:p>
                  </a:txBody>
                  <a:tcPr/>
                </a:tc>
                <a:tc>
                  <a:txBody>
                    <a:bodyPr/>
                    <a:lstStyle/>
                    <a:p>
                      <a:pPr algn="ctr"/>
                      <a:r>
                        <a:rPr lang="en-US" sz="1600" dirty="0" smtClean="0"/>
                        <a:t>Discourage</a:t>
                      </a:r>
                      <a:endParaRPr lang="en-US" sz="1600" dirty="0"/>
                    </a:p>
                  </a:txBody>
                  <a:tcPr/>
                </a:tc>
              </a:tr>
              <a:tr h="370840">
                <a:tc>
                  <a:txBody>
                    <a:bodyPr/>
                    <a:lstStyle/>
                    <a:p>
                      <a:r>
                        <a:rPr kumimoji="0" lang="en-US" sz="1800" kern="1200" dirty="0" smtClean="0">
                          <a:solidFill>
                            <a:schemeClr val="dk1"/>
                          </a:solidFill>
                          <a:latin typeface="+mn-lt"/>
                          <a:ea typeface="+mn-ea"/>
                          <a:cs typeface="+mn-cs"/>
                        </a:rPr>
                        <a:t>IIS should support bi-directional connections through HIEs or other centralized messaging systems</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X</a:t>
                      </a:r>
                    </a:p>
                    <a:p>
                      <a:pPr algn="ctr"/>
                      <a:endParaRPr lang="en-US" dirty="0"/>
                    </a:p>
                  </a:txBody>
                  <a:tcPr/>
                </a:tc>
                <a:tc>
                  <a:txBody>
                    <a:bodyPr/>
                    <a:lstStyle/>
                    <a:p>
                      <a:endParaRPr lang="en-US"/>
                    </a:p>
                  </a:txBody>
                  <a:tcPr/>
                </a:tc>
              </a:tr>
              <a:tr h="370840">
                <a:tc>
                  <a:txBody>
                    <a:bodyPr/>
                    <a:lstStyle/>
                    <a:p>
                      <a:r>
                        <a:rPr kumimoji="0" lang="en-US" sz="1800" kern="1200" dirty="0" smtClean="0">
                          <a:solidFill>
                            <a:schemeClr val="dk1"/>
                          </a:solidFill>
                          <a:latin typeface="+mn-lt"/>
                          <a:ea typeface="+mn-ea"/>
                          <a:cs typeface="+mn-cs"/>
                        </a:rPr>
                        <a:t>IIS should continue to support point-to-point connections with providers</a:t>
                      </a:r>
                      <a:endParaRPr lang="en-US" dirty="0"/>
                    </a:p>
                  </a:txBody>
                  <a:tcPr/>
                </a:tc>
                <a:tc>
                  <a:txBody>
                    <a:bodyPr/>
                    <a:lstStyle/>
                    <a:p>
                      <a:pPr algn="ctr"/>
                      <a:r>
                        <a:rPr lang="en-US" dirty="0" smtClean="0"/>
                        <a:t>X</a:t>
                      </a:r>
                      <a:endParaRPr lang="en-US" dirty="0"/>
                    </a:p>
                  </a:txBody>
                  <a:tcPr/>
                </a:tc>
                <a:tc>
                  <a:txBody>
                    <a:bodyPr/>
                    <a:lstStyle/>
                    <a:p>
                      <a:endParaRPr lang="en-US"/>
                    </a:p>
                  </a:txBody>
                  <a:tcPr/>
                </a:tc>
                <a:tc>
                  <a:txBody>
                    <a:bodyPr/>
                    <a:lstStyle/>
                    <a:p>
                      <a:endParaRPr lang="en-US"/>
                    </a:p>
                  </a:txBody>
                  <a:tcPr/>
                </a:tc>
              </a:tr>
              <a:tr h="370840">
                <a:tc>
                  <a:txBody>
                    <a:bodyPr/>
                    <a:lstStyle/>
                    <a:p>
                      <a:r>
                        <a:rPr kumimoji="0" lang="en-US" sz="1800" kern="1200" dirty="0" smtClean="0">
                          <a:solidFill>
                            <a:schemeClr val="dk1"/>
                          </a:solidFill>
                          <a:latin typeface="+mn-lt"/>
                          <a:ea typeface="+mn-ea"/>
                          <a:cs typeface="+mn-cs"/>
                        </a:rPr>
                        <a:t>Standards for transport/security should be same for HIE and point-to-point interfaces to IIS</a:t>
                      </a:r>
                      <a:endParaRPr lang="en-US" dirty="0"/>
                    </a:p>
                  </a:txBody>
                  <a:tcPr/>
                </a:tc>
                <a:tc>
                  <a:txBody>
                    <a:bodyPr/>
                    <a:lstStyle/>
                    <a:p>
                      <a:pPr algn="ctr"/>
                      <a:r>
                        <a:rPr lang="en-US" dirty="0" smtClean="0"/>
                        <a:t>X</a:t>
                      </a:r>
                      <a:endParaRPr lang="en-US" dirty="0"/>
                    </a:p>
                  </a:txBody>
                  <a:tcPr/>
                </a:tc>
                <a:tc>
                  <a:txBody>
                    <a:bodyPr/>
                    <a:lstStyle/>
                    <a:p>
                      <a:endParaRPr lang="en-US" dirty="0"/>
                    </a:p>
                  </a:txBody>
                  <a:tcPr/>
                </a:tc>
                <a:tc>
                  <a:txBody>
                    <a:bodyPr/>
                    <a:lstStyle/>
                    <a:p>
                      <a:pPr algn="ctr"/>
                      <a:endParaRPr lang="en-US" dirty="0"/>
                    </a:p>
                  </a:txBody>
                  <a:tcPr/>
                </a:tc>
              </a:tr>
              <a:tr h="370840">
                <a:tc>
                  <a:txBody>
                    <a:bodyPr/>
                    <a:lstStyle/>
                    <a:p>
                      <a:r>
                        <a:rPr kumimoji="0" lang="en-US" sz="1800" kern="1200" dirty="0" smtClean="0">
                          <a:solidFill>
                            <a:schemeClr val="dk1"/>
                          </a:solidFill>
                          <a:latin typeface="+mn-lt"/>
                          <a:ea typeface="+mn-ea"/>
                          <a:cs typeface="+mn-cs"/>
                        </a:rPr>
                        <a:t>HIEs should also be held to the same certification standards as EHRs</a:t>
                      </a:r>
                      <a:endParaRPr lang="en-US" dirty="0"/>
                    </a:p>
                  </a:txBody>
                  <a:tcPr/>
                </a:tc>
                <a:tc>
                  <a:txBody>
                    <a:bodyPr/>
                    <a:lstStyle/>
                    <a:p>
                      <a:pPr algn="ctr"/>
                      <a:r>
                        <a:rPr lang="en-US" dirty="0" smtClean="0"/>
                        <a:t>X</a:t>
                      </a:r>
                      <a:endParaRPr lang="en-US" dirty="0"/>
                    </a:p>
                  </a:txBody>
                  <a:tcPr/>
                </a:tc>
                <a:tc>
                  <a:txBody>
                    <a:bodyPr/>
                    <a:lstStyle/>
                    <a:p>
                      <a:endParaRPr lang="en-US" dirty="0"/>
                    </a:p>
                  </a:txBody>
                  <a:tcPr/>
                </a:tc>
                <a:tc>
                  <a:txBody>
                    <a:bodyPr/>
                    <a:lstStyle/>
                    <a:p>
                      <a:pPr algn="ctr"/>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Authentication Decision Points</a:t>
            </a:r>
            <a:endParaRPr lang="en-US" sz="3600" dirty="0"/>
          </a:p>
        </p:txBody>
      </p:sp>
      <p:graphicFrame>
        <p:nvGraphicFramePr>
          <p:cNvPr id="4" name="Content Placeholder 3"/>
          <p:cNvGraphicFramePr>
            <a:graphicFrameLocks noGrp="1"/>
          </p:cNvGraphicFramePr>
          <p:nvPr>
            <p:ph sz="quarter" idx="1"/>
          </p:nvPr>
        </p:nvGraphicFramePr>
        <p:xfrm>
          <a:off x="301625" y="2159000"/>
          <a:ext cx="8504240" cy="3114040"/>
        </p:xfrm>
        <a:graphic>
          <a:graphicData uri="http://schemas.openxmlformats.org/drawingml/2006/table">
            <a:tbl>
              <a:tblPr firstRow="1" bandRow="1">
                <a:tableStyleId>{5C22544A-7EE6-4342-B048-85BDC9FD1C3A}</a:tableStyleId>
              </a:tblPr>
              <a:tblGrid>
                <a:gridCol w="4041775"/>
                <a:gridCol w="1600200"/>
                <a:gridCol w="1371600"/>
                <a:gridCol w="1490665"/>
              </a:tblGrid>
              <a:tr h="370840">
                <a:tc>
                  <a:txBody>
                    <a:bodyPr/>
                    <a:lstStyle/>
                    <a:p>
                      <a:endParaRPr lang="en-US" dirty="0"/>
                    </a:p>
                  </a:txBody>
                  <a:tcPr/>
                </a:tc>
                <a:tc>
                  <a:txBody>
                    <a:bodyPr/>
                    <a:lstStyle/>
                    <a:p>
                      <a:pPr algn="ctr"/>
                      <a:r>
                        <a:rPr lang="en-US" sz="1600" dirty="0" smtClean="0"/>
                        <a:t>Recommend</a:t>
                      </a:r>
                      <a:endParaRPr lang="en-US" sz="1600" dirty="0"/>
                    </a:p>
                  </a:txBody>
                  <a:tcPr/>
                </a:tc>
                <a:tc>
                  <a:txBody>
                    <a:bodyPr/>
                    <a:lstStyle/>
                    <a:p>
                      <a:pPr algn="ctr"/>
                      <a:r>
                        <a:rPr lang="en-US" sz="1600" dirty="0" smtClean="0"/>
                        <a:t>Permit</a:t>
                      </a:r>
                      <a:endParaRPr lang="en-US" sz="1600" dirty="0"/>
                    </a:p>
                  </a:txBody>
                  <a:tcPr/>
                </a:tc>
                <a:tc>
                  <a:txBody>
                    <a:bodyPr/>
                    <a:lstStyle/>
                    <a:p>
                      <a:pPr algn="ctr"/>
                      <a:r>
                        <a:rPr lang="en-US" sz="1600" dirty="0" smtClean="0"/>
                        <a:t>Discourage</a:t>
                      </a:r>
                      <a:endParaRPr lang="en-US" sz="1600" dirty="0"/>
                    </a:p>
                  </a:txBody>
                  <a:tcPr/>
                </a:tc>
              </a:tr>
              <a:tr h="370840">
                <a:tc>
                  <a:txBody>
                    <a:bodyPr/>
                    <a:lstStyle/>
                    <a:p>
                      <a:r>
                        <a:rPr kumimoji="0" lang="en-US" sz="1800" kern="1200" dirty="0" smtClean="0">
                          <a:solidFill>
                            <a:schemeClr val="dk1"/>
                          </a:solidFill>
                          <a:latin typeface="+mn-lt"/>
                          <a:ea typeface="+mn-ea"/>
                          <a:cs typeface="+mn-cs"/>
                        </a:rPr>
                        <a:t>The CDC WSDL standard is well enough defined, no more development needed</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X</a:t>
                      </a:r>
                    </a:p>
                    <a:p>
                      <a:pPr algn="ctr"/>
                      <a:endParaRPr lang="en-US" dirty="0"/>
                    </a:p>
                  </a:txBody>
                  <a:tcPr/>
                </a:tc>
              </a:tr>
              <a:tr h="370840">
                <a:tc>
                  <a:txBody>
                    <a:bodyPr/>
                    <a:lstStyle/>
                    <a:p>
                      <a:r>
                        <a:rPr kumimoji="0" lang="en-US" sz="1800" kern="1200" dirty="0" smtClean="0">
                          <a:solidFill>
                            <a:schemeClr val="dk1"/>
                          </a:solidFill>
                          <a:latin typeface="+mn-lt"/>
                          <a:ea typeface="+mn-ea"/>
                          <a:cs typeface="+mn-cs"/>
                        </a:rPr>
                        <a:t>IIS community should utilize digital certificates</a:t>
                      </a:r>
                      <a:r>
                        <a:rPr kumimoji="0" lang="en-US" sz="1800" kern="1200" baseline="0" dirty="0" smtClean="0">
                          <a:solidFill>
                            <a:schemeClr val="dk1"/>
                          </a:solidFill>
                          <a:latin typeface="+mn-lt"/>
                          <a:ea typeface="+mn-ea"/>
                          <a:cs typeface="+mn-cs"/>
                        </a:rPr>
                        <a:t> for the second factor</a:t>
                      </a:r>
                      <a:r>
                        <a:rPr kumimoji="0" lang="en-US" sz="1800" kern="1200" dirty="0" smtClean="0">
                          <a:solidFill>
                            <a:schemeClr val="dk1"/>
                          </a:solidFill>
                          <a:latin typeface="+mn-lt"/>
                          <a:ea typeface="+mn-ea"/>
                          <a:cs typeface="+mn-cs"/>
                        </a:rPr>
                        <a:t> in two-factor authentication</a:t>
                      </a: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c>
                  <a:txBody>
                    <a:bodyPr/>
                    <a:lstStyle/>
                    <a:p>
                      <a:endParaRPr lang="en-US"/>
                    </a:p>
                  </a:txBody>
                  <a:tcPr/>
                </a:tc>
              </a:tr>
              <a:tr h="370840">
                <a:tc>
                  <a:txBody>
                    <a:bodyPr/>
                    <a:lstStyle/>
                    <a:p>
                      <a:r>
                        <a:rPr kumimoji="0" lang="en-US" sz="1800" kern="1200" dirty="0" smtClean="0">
                          <a:solidFill>
                            <a:schemeClr val="dk1"/>
                          </a:solidFill>
                          <a:latin typeface="+mn-lt"/>
                          <a:ea typeface="+mn-ea"/>
                          <a:cs typeface="+mn-cs"/>
                        </a:rPr>
                        <a:t>IIS community should continue to support and standardize single-factor authentication</a:t>
                      </a:r>
                      <a:endParaRPr lang="en-US" dirty="0"/>
                    </a:p>
                  </a:txBody>
                  <a:tcPr/>
                </a:tc>
                <a:tc>
                  <a:txBody>
                    <a:bodyPr/>
                    <a:lstStyle/>
                    <a:p>
                      <a:pPr algn="ctr"/>
                      <a:r>
                        <a:rPr lang="en-US" dirty="0" smtClean="0"/>
                        <a:t>X</a:t>
                      </a:r>
                      <a:endParaRPr lang="en-US" dirty="0"/>
                    </a:p>
                  </a:txBody>
                  <a:tcPr/>
                </a:tc>
                <a:tc>
                  <a:txBody>
                    <a:bodyPr/>
                    <a:lstStyle/>
                    <a:p>
                      <a:endParaRPr lang="en-US" dirty="0"/>
                    </a:p>
                  </a:txBody>
                  <a:tcPr/>
                </a:tc>
                <a:tc>
                  <a:txBody>
                    <a:bodyPr/>
                    <a:lstStyle/>
                    <a:p>
                      <a:pPr algn="ct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Sender Identification Decision Points</a:t>
            </a:r>
            <a:endParaRPr lang="en-US" sz="3600" dirty="0"/>
          </a:p>
        </p:txBody>
      </p:sp>
      <p:graphicFrame>
        <p:nvGraphicFramePr>
          <p:cNvPr id="4" name="Content Placeholder 3"/>
          <p:cNvGraphicFramePr>
            <a:graphicFrameLocks noGrp="1"/>
          </p:cNvGraphicFramePr>
          <p:nvPr>
            <p:ph sz="quarter" idx="1"/>
          </p:nvPr>
        </p:nvGraphicFramePr>
        <p:xfrm>
          <a:off x="301625" y="2159000"/>
          <a:ext cx="8504240" cy="1930400"/>
        </p:xfrm>
        <a:graphic>
          <a:graphicData uri="http://schemas.openxmlformats.org/drawingml/2006/table">
            <a:tbl>
              <a:tblPr firstRow="1" bandRow="1">
                <a:tableStyleId>{5C22544A-7EE6-4342-B048-85BDC9FD1C3A}</a:tableStyleId>
              </a:tblPr>
              <a:tblGrid>
                <a:gridCol w="4041775"/>
                <a:gridCol w="1600200"/>
                <a:gridCol w="1371600"/>
                <a:gridCol w="1490665"/>
              </a:tblGrid>
              <a:tr h="370840">
                <a:tc>
                  <a:txBody>
                    <a:bodyPr/>
                    <a:lstStyle/>
                    <a:p>
                      <a:endParaRPr lang="en-US" dirty="0"/>
                    </a:p>
                  </a:txBody>
                  <a:tcPr/>
                </a:tc>
                <a:tc>
                  <a:txBody>
                    <a:bodyPr/>
                    <a:lstStyle/>
                    <a:p>
                      <a:pPr algn="ctr"/>
                      <a:r>
                        <a:rPr lang="en-US" sz="1600" dirty="0" smtClean="0"/>
                        <a:t>Recommend</a:t>
                      </a:r>
                      <a:endParaRPr lang="en-US" sz="1600" dirty="0"/>
                    </a:p>
                  </a:txBody>
                  <a:tcPr/>
                </a:tc>
                <a:tc>
                  <a:txBody>
                    <a:bodyPr/>
                    <a:lstStyle/>
                    <a:p>
                      <a:pPr algn="ctr"/>
                      <a:r>
                        <a:rPr lang="en-US" sz="1600" dirty="0" smtClean="0"/>
                        <a:t>Permit</a:t>
                      </a:r>
                      <a:endParaRPr lang="en-US" sz="1600" dirty="0"/>
                    </a:p>
                  </a:txBody>
                  <a:tcPr/>
                </a:tc>
                <a:tc>
                  <a:txBody>
                    <a:bodyPr/>
                    <a:lstStyle/>
                    <a:p>
                      <a:pPr algn="ctr"/>
                      <a:r>
                        <a:rPr lang="en-US" sz="1600" dirty="0" smtClean="0"/>
                        <a:t>Discourage</a:t>
                      </a:r>
                      <a:endParaRPr lang="en-US" sz="1600" dirty="0"/>
                    </a:p>
                  </a:txBody>
                  <a:tcPr/>
                </a:tc>
              </a:tr>
              <a:tr h="370840">
                <a:tc>
                  <a:txBody>
                    <a:bodyPr/>
                    <a:lstStyle/>
                    <a:p>
                      <a:r>
                        <a:rPr kumimoji="0" lang="en-US" sz="1800" kern="1200" dirty="0" smtClean="0">
                          <a:solidFill>
                            <a:schemeClr val="dk1"/>
                          </a:solidFill>
                          <a:latin typeface="+mn-lt"/>
                          <a:ea typeface="+mn-ea"/>
                          <a:cs typeface="+mn-cs"/>
                        </a:rPr>
                        <a:t>IIS community should decide on one standard for identifying the sending system, the provider organization and the EHR username </a:t>
                      </a:r>
                      <a:r>
                        <a:rPr kumimoji="0" lang="en-US" sz="1800" kern="1200" baseline="0" dirty="0" smtClean="0">
                          <a:solidFill>
                            <a:schemeClr val="dk1"/>
                          </a:solidFill>
                          <a:latin typeface="+mn-lt"/>
                          <a:ea typeface="+mn-ea"/>
                          <a:cs typeface="+mn-cs"/>
                        </a:rPr>
                        <a:t>in query messages</a:t>
                      </a: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r>
                        <a:rPr kumimoji="0" lang="en-US" sz="1800" kern="1200" dirty="0" smtClean="0">
                          <a:solidFill>
                            <a:schemeClr val="dk1"/>
                          </a:solidFill>
                          <a:latin typeface="+mn-lt"/>
                          <a:ea typeface="+mn-ea"/>
                          <a:cs typeface="+mn-cs"/>
                        </a:rPr>
                        <a:t>Leave current IIS variability as is</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Query Tracking Decision Points</a:t>
            </a:r>
            <a:endParaRPr lang="en-US" sz="3600" dirty="0"/>
          </a:p>
        </p:txBody>
      </p:sp>
      <p:graphicFrame>
        <p:nvGraphicFramePr>
          <p:cNvPr id="4" name="Content Placeholder 3"/>
          <p:cNvGraphicFramePr>
            <a:graphicFrameLocks noGrp="1"/>
          </p:cNvGraphicFramePr>
          <p:nvPr>
            <p:ph sz="quarter" idx="1"/>
          </p:nvPr>
        </p:nvGraphicFramePr>
        <p:xfrm>
          <a:off x="301625" y="2159000"/>
          <a:ext cx="8504240" cy="3388360"/>
        </p:xfrm>
        <a:graphic>
          <a:graphicData uri="http://schemas.openxmlformats.org/drawingml/2006/table">
            <a:tbl>
              <a:tblPr firstRow="1" bandRow="1">
                <a:tableStyleId>{5C22544A-7EE6-4342-B048-85BDC9FD1C3A}</a:tableStyleId>
              </a:tblPr>
              <a:tblGrid>
                <a:gridCol w="4041775"/>
                <a:gridCol w="1600200"/>
                <a:gridCol w="1371600"/>
                <a:gridCol w="1490665"/>
              </a:tblGrid>
              <a:tr h="370840">
                <a:tc>
                  <a:txBody>
                    <a:bodyPr/>
                    <a:lstStyle/>
                    <a:p>
                      <a:endParaRPr lang="en-US" dirty="0"/>
                    </a:p>
                  </a:txBody>
                  <a:tcPr/>
                </a:tc>
                <a:tc>
                  <a:txBody>
                    <a:bodyPr/>
                    <a:lstStyle/>
                    <a:p>
                      <a:pPr algn="ctr"/>
                      <a:r>
                        <a:rPr lang="en-US" sz="1600" dirty="0" smtClean="0"/>
                        <a:t>Recommend</a:t>
                      </a:r>
                      <a:endParaRPr lang="en-US" sz="1600" dirty="0"/>
                    </a:p>
                  </a:txBody>
                  <a:tcPr/>
                </a:tc>
                <a:tc>
                  <a:txBody>
                    <a:bodyPr/>
                    <a:lstStyle/>
                    <a:p>
                      <a:pPr algn="ctr"/>
                      <a:r>
                        <a:rPr lang="en-US" sz="1600" dirty="0" smtClean="0"/>
                        <a:t>Permit</a:t>
                      </a:r>
                      <a:endParaRPr lang="en-US" sz="1600" dirty="0"/>
                    </a:p>
                  </a:txBody>
                  <a:tcPr/>
                </a:tc>
                <a:tc>
                  <a:txBody>
                    <a:bodyPr/>
                    <a:lstStyle/>
                    <a:p>
                      <a:pPr algn="ctr"/>
                      <a:r>
                        <a:rPr lang="en-US" sz="1600" dirty="0" smtClean="0"/>
                        <a:t>Discourage</a:t>
                      </a:r>
                      <a:endParaRPr lang="en-US" sz="1600" dirty="0"/>
                    </a:p>
                  </a:txBody>
                  <a:tcPr/>
                </a:tc>
              </a:tr>
              <a:tr h="370840">
                <a:tc>
                  <a:txBody>
                    <a:bodyPr/>
                    <a:lstStyle/>
                    <a:p>
                      <a:r>
                        <a:rPr kumimoji="0" lang="en-US" sz="1800" kern="1200" dirty="0" smtClean="0">
                          <a:solidFill>
                            <a:schemeClr val="dk1"/>
                          </a:solidFill>
                          <a:latin typeface="+mn-lt"/>
                          <a:ea typeface="+mn-ea"/>
                          <a:cs typeface="+mn-cs"/>
                        </a:rPr>
                        <a:t>IIS community should decide on one standard for query tracking</a:t>
                      </a: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r>
                        <a:rPr kumimoji="0" lang="en-US" sz="1800" kern="1200" dirty="0" smtClean="0">
                          <a:solidFill>
                            <a:schemeClr val="dk1"/>
                          </a:solidFill>
                          <a:latin typeface="+mn-lt"/>
                          <a:ea typeface="+mn-ea"/>
                          <a:cs typeface="+mn-cs"/>
                        </a:rPr>
                        <a:t>IIS should log, for auditing purposes, the EHR username, text reason for query, time of query and patient returned</a:t>
                      </a: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r>
                        <a:rPr kumimoji="0" lang="en-US" sz="1800" kern="1200" dirty="0" smtClean="0">
                          <a:solidFill>
                            <a:schemeClr val="dk1"/>
                          </a:solidFill>
                          <a:latin typeface="+mn-lt"/>
                          <a:ea typeface="+mn-ea"/>
                          <a:cs typeface="+mn-cs"/>
                        </a:rPr>
                        <a:t>EHR should log, for auditing purposes, the EHR username, text reason for query, time of query and patient returned</a:t>
                      </a: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Next Steps</a:t>
            </a:r>
            <a:endParaRPr lang="en-US" sz="3600" dirty="0"/>
          </a:p>
        </p:txBody>
      </p:sp>
      <p:sp>
        <p:nvSpPr>
          <p:cNvPr id="5" name="Content Placeholder 4"/>
          <p:cNvSpPr>
            <a:spLocks noGrp="1"/>
          </p:cNvSpPr>
          <p:nvPr>
            <p:ph sz="quarter" idx="1"/>
          </p:nvPr>
        </p:nvSpPr>
        <p:spPr>
          <a:xfrm>
            <a:off x="301752" y="1752600"/>
            <a:ext cx="8503920" cy="4572000"/>
          </a:xfrm>
        </p:spPr>
        <p:txBody>
          <a:bodyPr/>
          <a:lstStyle/>
          <a:p>
            <a:r>
              <a:rPr lang="en-US" dirty="0" smtClean="0"/>
              <a:t>Revisit CDC WSDL to better refine/define specifications </a:t>
            </a:r>
          </a:p>
          <a:p>
            <a:r>
              <a:rPr lang="en-US" dirty="0" smtClean="0"/>
              <a:t>Health </a:t>
            </a:r>
            <a:r>
              <a:rPr lang="en-US" dirty="0" err="1" smtClean="0"/>
              <a:t>eWay</a:t>
            </a:r>
            <a:r>
              <a:rPr lang="en-US" dirty="0" smtClean="0"/>
              <a:t> needs to be explored – HIEs will be supporting this in the future, and SOAP will be a </a:t>
            </a:r>
            <a:r>
              <a:rPr lang="en-US" dirty="0" smtClean="0"/>
              <a:t>component</a:t>
            </a:r>
          </a:p>
          <a:p>
            <a:r>
              <a:rPr lang="en-US" dirty="0" smtClean="0"/>
              <a:t>Standardize certificate management as second factor in two-factor authentication</a:t>
            </a:r>
          </a:p>
          <a:p>
            <a:r>
              <a:rPr lang="en-US" dirty="0" smtClean="0"/>
              <a:t>Convene small work group to generate recommendations for sender identification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286</TotalTime>
  <Words>824</Words>
  <Application>Microsoft Office PowerPoint</Application>
  <PresentationFormat>On-screen Show (4:3)</PresentationFormat>
  <Paragraphs>101</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Focus Group #2 Transport and Security</vt:lpstr>
      <vt:lpstr>Lessons Learned</vt:lpstr>
      <vt:lpstr>Transport Standard Decision Points</vt:lpstr>
      <vt:lpstr>Point-to-Point Connections vs. HIE Connections to IIS Decision Points</vt:lpstr>
      <vt:lpstr>Authentication Decision Points</vt:lpstr>
      <vt:lpstr>Sender Identification Decision Points</vt:lpstr>
      <vt:lpstr>Query Tracking Decision Points</vt:lpstr>
      <vt:lpstr>Next Steps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 Group #2 Transport and Security</dc:title>
  <dc:creator> </dc:creator>
  <cp:lastModifiedBy> </cp:lastModifiedBy>
  <cp:revision>63</cp:revision>
  <dcterms:created xsi:type="dcterms:W3CDTF">2013-02-26T17:29:43Z</dcterms:created>
  <dcterms:modified xsi:type="dcterms:W3CDTF">2013-02-26T22:16:20Z</dcterms:modified>
</cp:coreProperties>
</file>