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13"/>
  </p:notesMasterIdLst>
  <p:sldIdLst>
    <p:sldId id="256" r:id="rId2"/>
    <p:sldId id="257" r:id="rId3"/>
    <p:sldId id="259" r:id="rId4"/>
    <p:sldId id="260" r:id="rId5"/>
    <p:sldId id="263" r:id="rId6"/>
    <p:sldId id="264" r:id="rId7"/>
    <p:sldId id="261" r:id="rId8"/>
    <p:sldId id="265"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26" autoAdjust="0"/>
  </p:normalViewPr>
  <p:slideViewPr>
    <p:cSldViewPr>
      <p:cViewPr varScale="1">
        <p:scale>
          <a:sx n="66" d="100"/>
          <a:sy n="66" d="100"/>
        </p:scale>
        <p:origin x="-128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3E5CC-4944-45DB-B435-87E48FEC421F}" type="datetimeFigureOut">
              <a:rPr lang="en-US" smtClean="0"/>
              <a:t>2/26/2013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356FD-EB05-459A-AB03-39C767882858}" type="slidenum">
              <a:rPr lang="en-US" smtClean="0"/>
              <a:t>‹#›</a:t>
            </a:fld>
            <a:endParaRPr lang="en-US"/>
          </a:p>
        </p:txBody>
      </p:sp>
    </p:spTree>
    <p:extLst>
      <p:ext uri="{BB962C8B-B14F-4D97-AF65-F5344CB8AC3E}">
        <p14:creationId xmlns:p14="http://schemas.microsoft.com/office/powerpoint/2010/main" val="363781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workgroup focused on the portion of the use case within the red box.</a:t>
            </a:r>
          </a:p>
          <a:p>
            <a:endParaRPr lang="en-US" dirty="0" smtClean="0"/>
          </a:p>
          <a:p>
            <a:r>
              <a:rPr lang="en-US" dirty="0" smtClean="0"/>
              <a:t>There are two additional</a:t>
            </a:r>
            <a:r>
              <a:rPr lang="en-US" baseline="0" dirty="0" smtClean="0"/>
              <a:t> possibilities (in addition to possible matches found, exact match found, and not found) which we discussed.  </a:t>
            </a:r>
          </a:p>
          <a:p>
            <a:pPr marL="228600" indent="-228600">
              <a:buAutoNum type="arabicParenR"/>
            </a:pPr>
            <a:r>
              <a:rPr lang="en-US" baseline="0" dirty="0" smtClean="0"/>
              <a:t>A match was found for the query, but the patient record cannot be returned because the patient has opted out of the registry</a:t>
            </a:r>
          </a:p>
          <a:p>
            <a:pPr marL="228600" indent="-228600">
              <a:buAutoNum type="arabicParenR"/>
            </a:pPr>
            <a:r>
              <a:rPr lang="en-US" baseline="0" dirty="0" smtClean="0"/>
              <a:t>A match was found for the query, but record cannot be returned because the patient is in a merge queue awaiting a human review and the record is not complete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3356FD-EB05-459A-AB03-39C767882858}" type="slidenum">
              <a:rPr lang="en-US" smtClean="0"/>
              <a:t>2</a:t>
            </a:fld>
            <a:endParaRPr lang="en-US"/>
          </a:p>
        </p:txBody>
      </p:sp>
    </p:spTree>
    <p:extLst>
      <p:ext uri="{BB962C8B-B14F-4D97-AF65-F5344CB8AC3E}">
        <p14:creationId xmlns:p14="http://schemas.microsoft.com/office/powerpoint/2010/main" val="268961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felt that the use/storage of the IIS patient ID should be permitted rather than recommended because IIS IDs can change and not all IIS can search based on the old IIS ID.  </a:t>
            </a:r>
          </a:p>
          <a:p>
            <a:endParaRPr lang="en-US" baseline="0" dirty="0" smtClean="0"/>
          </a:p>
          <a:p>
            <a:r>
              <a:rPr lang="en-US" baseline="0" dirty="0" smtClean="0"/>
              <a:t>Some members of the group felt that asking the EHRs to display possible matches was too much of a burden, however our workgroup felt that the increased data quality and benefits to patient care justified the work involved</a:t>
            </a:r>
          </a:p>
          <a:p>
            <a:r>
              <a:rPr lang="en-US" baseline="0" dirty="0" smtClean="0"/>
              <a:t/>
            </a:r>
            <a:br>
              <a:rPr lang="en-US" baseline="0" dirty="0" smtClean="0"/>
            </a:br>
            <a:r>
              <a:rPr lang="en-US" baseline="0" dirty="0" smtClean="0"/>
              <a:t>Ask this question to physicians: do they want to be able to select from a list of patients?</a:t>
            </a:r>
            <a:endParaRPr lang="en-US" dirty="0"/>
          </a:p>
        </p:txBody>
      </p:sp>
      <p:sp>
        <p:nvSpPr>
          <p:cNvPr id="4" name="Slide Number Placeholder 3"/>
          <p:cNvSpPr>
            <a:spLocks noGrp="1"/>
          </p:cNvSpPr>
          <p:nvPr>
            <p:ph type="sldNum" sz="quarter" idx="10"/>
          </p:nvPr>
        </p:nvSpPr>
        <p:spPr/>
        <p:txBody>
          <a:bodyPr/>
          <a:lstStyle/>
          <a:p>
            <a:fld id="{653356FD-EB05-459A-AB03-39C767882858}" type="slidenum">
              <a:rPr lang="en-US" smtClean="0"/>
              <a:t>3</a:t>
            </a:fld>
            <a:endParaRPr lang="en-US"/>
          </a:p>
        </p:txBody>
      </p:sp>
    </p:spTree>
    <p:extLst>
      <p:ext uri="{BB962C8B-B14F-4D97-AF65-F5344CB8AC3E}">
        <p14:creationId xmlns:p14="http://schemas.microsoft.com/office/powerpoint/2010/main" val="350036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Consideration is that</a:t>
            </a:r>
            <a:r>
              <a:rPr lang="en-US" baseline="0" dirty="0" smtClean="0"/>
              <a:t> not all IIS store previous IIS IDs that were lost as a result of a merge</a:t>
            </a:r>
            <a:endParaRPr lang="en-US" dirty="0" smtClean="0"/>
          </a:p>
          <a:p>
            <a:endParaRPr lang="en-US" dirty="0" smtClean="0"/>
          </a:p>
          <a:p>
            <a:r>
              <a:rPr lang="en-US" dirty="0" smtClean="0"/>
              <a:t>Allowing user to edit the IIS ID in the EHR;</a:t>
            </a:r>
          </a:p>
          <a:p>
            <a:r>
              <a:rPr lang="en-US" dirty="0" smtClean="0"/>
              <a:t>PROS: In</a:t>
            </a:r>
            <a:r>
              <a:rPr lang="en-US" baseline="0" dirty="0" smtClean="0"/>
              <a:t> cases where the IIS does not return a match after a query, if the clinician knows that the patient exists in the IIS, he/she may be able to enter the IIS ID manually and subsequent queries will be successful.</a:t>
            </a:r>
            <a:endParaRPr lang="en-US" dirty="0" smtClean="0"/>
          </a:p>
          <a:p>
            <a:r>
              <a:rPr lang="en-US" dirty="0" smtClean="0"/>
              <a:t>CONS:</a:t>
            </a:r>
            <a:r>
              <a:rPr lang="en-US" baseline="0" dirty="0" smtClean="0"/>
              <a:t> The user may enter the IIS ID incorrectly which could result in data quality problems in the IIS (depending on the business rules of the IIS)</a:t>
            </a:r>
            <a:endParaRPr lang="en-US" dirty="0" smtClean="0"/>
          </a:p>
          <a:p>
            <a:endParaRPr lang="en-US" dirty="0" smtClean="0"/>
          </a:p>
          <a:p>
            <a:endParaRPr lang="en-US" dirty="0" smtClean="0"/>
          </a:p>
          <a:p>
            <a:endParaRPr lang="en-US" dirty="0" smtClean="0"/>
          </a:p>
          <a:p>
            <a:r>
              <a:rPr lang="en-US" dirty="0" smtClean="0"/>
              <a:t>A consideration for</a:t>
            </a:r>
            <a:r>
              <a:rPr lang="en-US" baseline="0" dirty="0" smtClean="0"/>
              <a:t> the future is the possibility of having an MCI/MPI that will be used by various public health programs; providing the MCI ID back could solve a lot of problems related to patient identity resolution.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53356FD-EB05-459A-AB03-39C767882858}" type="slidenum">
              <a:rPr lang="en-US" smtClean="0"/>
              <a:t>4</a:t>
            </a:fld>
            <a:endParaRPr lang="en-US"/>
          </a:p>
        </p:txBody>
      </p:sp>
    </p:spTree>
    <p:extLst>
      <p:ext uri="{BB962C8B-B14F-4D97-AF65-F5344CB8AC3E}">
        <p14:creationId xmlns:p14="http://schemas.microsoft.com/office/powerpoint/2010/main" val="403139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356FD-EB05-459A-AB03-39C767882858}" type="slidenum">
              <a:rPr lang="en-US" smtClean="0"/>
              <a:t>5</a:t>
            </a:fld>
            <a:endParaRPr lang="en-US"/>
          </a:p>
        </p:txBody>
      </p:sp>
    </p:spTree>
    <p:extLst>
      <p:ext uri="{BB962C8B-B14F-4D97-AF65-F5344CB8AC3E}">
        <p14:creationId xmlns:p14="http://schemas.microsoft.com/office/powerpoint/2010/main" val="315198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Demographic information is not</a:t>
            </a:r>
            <a:r>
              <a:rPr lang="en-US" baseline="0" dirty="0" smtClean="0"/>
              <a:t> required for resolution of multiple matches assuming that the IIS ID is sent as part of the re-query.</a:t>
            </a:r>
            <a:endParaRPr lang="en-US" dirty="0"/>
          </a:p>
        </p:txBody>
      </p:sp>
      <p:sp>
        <p:nvSpPr>
          <p:cNvPr id="4" name="Slide Number Placeholder 3"/>
          <p:cNvSpPr>
            <a:spLocks noGrp="1"/>
          </p:cNvSpPr>
          <p:nvPr>
            <p:ph type="sldNum" sz="quarter" idx="10"/>
          </p:nvPr>
        </p:nvSpPr>
        <p:spPr/>
        <p:txBody>
          <a:bodyPr/>
          <a:lstStyle/>
          <a:p>
            <a:fld id="{653356FD-EB05-459A-AB03-39C767882858}" type="slidenum">
              <a:rPr lang="en-US" smtClean="0"/>
              <a:t>6</a:t>
            </a:fld>
            <a:endParaRPr lang="en-US"/>
          </a:p>
        </p:txBody>
      </p:sp>
    </p:spTree>
    <p:extLst>
      <p:ext uri="{BB962C8B-B14F-4D97-AF65-F5344CB8AC3E}">
        <p14:creationId xmlns:p14="http://schemas.microsoft.com/office/powerpoint/2010/main" val="2326810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Special case: If</a:t>
            </a:r>
            <a:r>
              <a:rPr lang="en-US" baseline="0" dirty="0" smtClean="0"/>
              <a:t> the EHR did an initial query that resulted in multiple possible matches and the clinician selected a single match, then IIS can return a match based on ID alone.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53356FD-EB05-459A-AB03-39C767882858}" type="slidenum">
              <a:rPr lang="en-US" smtClean="0"/>
              <a:t>7</a:t>
            </a:fld>
            <a:endParaRPr lang="en-US"/>
          </a:p>
        </p:txBody>
      </p:sp>
    </p:spTree>
    <p:extLst>
      <p:ext uri="{BB962C8B-B14F-4D97-AF65-F5344CB8AC3E}">
        <p14:creationId xmlns:p14="http://schemas.microsoft.com/office/powerpoint/2010/main" val="31751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018F3B0-569A-4AFF-B0BC-A156B6274150}" type="datetimeFigureOut">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24BFF9C-62CE-47EE-827A-3A89C1A48936}"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8F3B0-569A-4AFF-B0BC-A156B6274150}" type="datetimeFigureOut">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FF9C-62CE-47EE-827A-3A89C1A489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18F3B0-569A-4AFF-B0BC-A156B6274150}" type="datetimeFigureOut">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FF9C-62CE-47EE-827A-3A89C1A489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8F3B0-569A-4AFF-B0BC-A156B6274150}" type="datetimeFigureOut">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FF9C-62CE-47EE-827A-3A89C1A489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018F3B0-569A-4AFF-B0BC-A156B6274150}" type="datetimeFigureOut">
              <a:rPr lang="en-US" smtClean="0"/>
              <a:t>2/26/2013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FF9C-62CE-47EE-827A-3A89C1A48936}"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18F3B0-569A-4AFF-B0BC-A156B6274150}" type="datetimeFigureOut">
              <a:rPr lang="en-US" smtClean="0"/>
              <a:t>2/26/2013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BFF9C-62CE-47EE-827A-3A89C1A489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18F3B0-569A-4AFF-B0BC-A156B6274150}" type="datetimeFigureOut">
              <a:rPr lang="en-US" smtClean="0"/>
              <a:t>2/26/2013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BFF9C-62CE-47EE-827A-3A89C1A489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18F3B0-569A-4AFF-B0BC-A156B6274150}" type="datetimeFigureOut">
              <a:rPr lang="en-US" smtClean="0"/>
              <a:t>2/26/2013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BFF9C-62CE-47EE-827A-3A89C1A489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018F3B0-569A-4AFF-B0BC-A156B6274150}" type="datetimeFigureOut">
              <a:rPr lang="en-US" smtClean="0"/>
              <a:t>2/26/2013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BFF9C-62CE-47EE-827A-3A89C1A489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18F3B0-569A-4AFF-B0BC-A156B6274150}" type="datetimeFigureOut">
              <a:rPr lang="en-US" smtClean="0"/>
              <a:t>2/26/2013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BFF9C-62CE-47EE-827A-3A89C1A48936}"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6018F3B0-569A-4AFF-B0BC-A156B6274150}" type="datetimeFigureOut">
              <a:rPr lang="en-US" smtClean="0"/>
              <a:t>2/26/2013</a:t>
            </a:fld>
            <a:endParaRPr lang="en-US"/>
          </a:p>
        </p:txBody>
      </p:sp>
      <p:sp>
        <p:nvSpPr>
          <p:cNvPr id="7" name="Slide Number Placeholder 6"/>
          <p:cNvSpPr>
            <a:spLocks noGrp="1"/>
          </p:cNvSpPr>
          <p:nvPr>
            <p:ph type="sldNum" sz="quarter" idx="12"/>
          </p:nvPr>
        </p:nvSpPr>
        <p:spPr/>
        <p:txBody>
          <a:bodyPr/>
          <a:lstStyle/>
          <a:p>
            <a:fld id="{A24BFF9C-62CE-47EE-827A-3A89C1A48936}"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6018F3B0-569A-4AFF-B0BC-A156B6274150}" type="datetimeFigureOut">
              <a:rPr lang="en-US" smtClean="0"/>
              <a:t>2/26/2013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24BFF9C-62CE-47EE-827A-3A89C1A48936}"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24200"/>
            <a:ext cx="6629400" cy="1447801"/>
          </a:xfrm>
        </p:spPr>
        <p:txBody>
          <a:bodyPr>
            <a:noAutofit/>
          </a:bodyPr>
          <a:lstStyle/>
          <a:p>
            <a:r>
              <a:rPr lang="en-US" sz="4400" dirty="0" smtClean="0"/>
              <a:t>Patient Identification</a:t>
            </a:r>
            <a:endParaRPr lang="en-US" sz="4400" dirty="0"/>
          </a:p>
        </p:txBody>
      </p:sp>
    </p:spTree>
    <p:extLst>
      <p:ext uri="{BB962C8B-B14F-4D97-AF65-F5344CB8AC3E}">
        <p14:creationId xmlns:p14="http://schemas.microsoft.com/office/powerpoint/2010/main" val="23519353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considerations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HL7 implementation guide should address the proper workflow: query first (both for the immunization info/forecast and to obtain the IIS patient ID), then VXU submission, follow up query to obtain updated clinical decision support</a:t>
            </a:r>
          </a:p>
          <a:p>
            <a:r>
              <a:rPr lang="en-US" dirty="0"/>
              <a:t>Should there be a mechanism for the EHR to notify the IIS that an incorrect match was found?</a:t>
            </a:r>
          </a:p>
          <a:p>
            <a:r>
              <a:rPr lang="en-US" dirty="0"/>
              <a:t>Should we create a limit to the number of matches that can be returned?  What is a realistic number to expect a provider to be able to sort through?</a:t>
            </a:r>
          </a:p>
          <a:p>
            <a:endParaRPr lang="en-US" dirty="0"/>
          </a:p>
        </p:txBody>
      </p:sp>
    </p:spTree>
    <p:extLst>
      <p:ext uri="{BB962C8B-B14F-4D97-AF65-F5344CB8AC3E}">
        <p14:creationId xmlns:p14="http://schemas.microsoft.com/office/powerpoint/2010/main" val="2338506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Standardization of error messages</a:t>
            </a:r>
          </a:p>
          <a:p>
            <a:r>
              <a:rPr lang="en-US" dirty="0" smtClean="0"/>
              <a:t>Seek feedback from clinicians</a:t>
            </a:r>
          </a:p>
          <a:p>
            <a:r>
              <a:rPr lang="en-US" dirty="0" smtClean="0"/>
              <a:t>AIRA to engage EHRA on these recommendations</a:t>
            </a:r>
          </a:p>
          <a:p>
            <a:r>
              <a:rPr lang="en-US" dirty="0" smtClean="0"/>
              <a:t>IIS Community assessment on these recommendations; gap analysis</a:t>
            </a:r>
          </a:p>
          <a:p>
            <a:r>
              <a:rPr lang="en-US" dirty="0" smtClean="0"/>
              <a:t>ONC and CMS understanding and buy-in</a:t>
            </a:r>
          </a:p>
          <a:p>
            <a:r>
              <a:rPr lang="en-US" dirty="0" smtClean="0"/>
              <a:t>Present to the HITPC (Health IT Policy Committee) and the HITSC (Health IT Standards Committee)</a:t>
            </a:r>
          </a:p>
          <a:p>
            <a:r>
              <a:rPr lang="en-US" dirty="0" smtClean="0"/>
              <a:t>Test cases for certification to handle exact match and multiple matches</a:t>
            </a:r>
          </a:p>
          <a:p>
            <a:r>
              <a:rPr lang="en-US" dirty="0" smtClean="0"/>
              <a:t>IIS certification</a:t>
            </a:r>
            <a:endParaRPr lang="en-US" dirty="0"/>
          </a:p>
        </p:txBody>
      </p:sp>
    </p:spTree>
    <p:extLst>
      <p:ext uri="{BB962C8B-B14F-4D97-AF65-F5344CB8AC3E}">
        <p14:creationId xmlns:p14="http://schemas.microsoft.com/office/powerpoint/2010/main" val="1551520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1625"/>
            <a:ext cx="7772400" cy="5057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838200" y="3276600"/>
            <a:ext cx="5105400" cy="228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348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Decisions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6419542"/>
              </p:ext>
            </p:extLst>
          </p:nvPr>
        </p:nvGraphicFramePr>
        <p:xfrm>
          <a:off x="228600" y="1828800"/>
          <a:ext cx="8686800" cy="4326854"/>
        </p:xfrm>
        <a:graphic>
          <a:graphicData uri="http://schemas.openxmlformats.org/drawingml/2006/table">
            <a:tbl>
              <a:tblPr firstRow="1" firstCol="1" bandRow="1">
                <a:tableStyleId>{5C22544A-7EE6-4342-B048-85BDC9FD1C3A}</a:tableStyleId>
              </a:tblPr>
              <a:tblGrid>
                <a:gridCol w="6019800"/>
                <a:gridCol w="1066800"/>
                <a:gridCol w="838200"/>
                <a:gridCol w="762000"/>
              </a:tblGrid>
              <a:tr h="463199">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rPr>
                        <a:t>R</a:t>
                      </a:r>
                      <a:endParaRPr lang="en-US" sz="2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rPr>
                        <a:t>P</a:t>
                      </a:r>
                      <a:endParaRPr lang="en-US" sz="2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rPr>
                        <a:t>D</a:t>
                      </a:r>
                      <a:endParaRPr lang="en-US" sz="2200" dirty="0">
                        <a:effectLst/>
                        <a:latin typeface="Calibri"/>
                        <a:ea typeface="Calibri"/>
                        <a:cs typeface="Times New Roman"/>
                      </a:endParaRPr>
                    </a:p>
                  </a:txBody>
                  <a:tcPr marL="68580" marR="68580" marT="0" marB="0"/>
                </a:tc>
              </a:tr>
              <a:tr h="375001">
                <a:tc>
                  <a:txBody>
                    <a:bodyPr/>
                    <a:lstStyle/>
                    <a:p>
                      <a:pPr marL="0" marR="0">
                        <a:lnSpc>
                          <a:spcPct val="115000"/>
                        </a:lnSpc>
                        <a:spcBef>
                          <a:spcPts val="0"/>
                        </a:spcBef>
                        <a:spcAft>
                          <a:spcPts val="0"/>
                        </a:spcAft>
                      </a:pPr>
                      <a:r>
                        <a:rPr lang="en-US" sz="1800" dirty="0" smtClean="0">
                          <a:effectLst/>
                        </a:rPr>
                        <a:t>IIS </a:t>
                      </a:r>
                      <a:r>
                        <a:rPr lang="en-US" sz="1800" dirty="0">
                          <a:effectLst/>
                        </a:rPr>
                        <a:t>patient </a:t>
                      </a:r>
                      <a:r>
                        <a:rPr lang="en-US" sz="1800" dirty="0" smtClean="0">
                          <a:effectLst/>
                        </a:rPr>
                        <a:t>id should be utilized for patient matching.</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solidFill>
                            <a:schemeClr val="bg1"/>
                          </a:solidFill>
                          <a:effectLst/>
                        </a:rPr>
                        <a:t> </a:t>
                      </a:r>
                      <a:r>
                        <a:rPr lang="en-US" sz="2400" b="1" dirty="0" smtClean="0">
                          <a:solidFill>
                            <a:schemeClr val="bg1"/>
                          </a:solidFill>
                          <a:effectLst/>
                        </a:rPr>
                        <a:t>X</a:t>
                      </a:r>
                      <a:endParaRPr lang="en-US" sz="2400" b="1" dirty="0">
                        <a:solidFill>
                          <a:schemeClr val="bg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362809">
                <a:tc>
                  <a:txBody>
                    <a:bodyPr/>
                    <a:lstStyle/>
                    <a:p>
                      <a:pPr marL="0" marR="0">
                        <a:lnSpc>
                          <a:spcPct val="115000"/>
                        </a:lnSpc>
                        <a:spcBef>
                          <a:spcPts val="0"/>
                        </a:spcBef>
                        <a:spcAft>
                          <a:spcPts val="0"/>
                        </a:spcAft>
                      </a:pPr>
                      <a:r>
                        <a:rPr lang="en-US" sz="1800" dirty="0" smtClean="0">
                          <a:effectLst/>
                        </a:rPr>
                        <a:t>EHR </a:t>
                      </a:r>
                      <a:r>
                        <a:rPr lang="en-US" sz="1800" dirty="0">
                          <a:effectLst/>
                        </a:rPr>
                        <a:t>patient </a:t>
                      </a:r>
                      <a:r>
                        <a:rPr lang="en-US" sz="1800" dirty="0" smtClean="0">
                          <a:effectLst/>
                        </a:rPr>
                        <a:t>id should be utilized for patient matching.</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995390">
                <a:tc>
                  <a:txBody>
                    <a:bodyPr/>
                    <a:lstStyle/>
                    <a:p>
                      <a:pPr marL="0" marR="0">
                        <a:lnSpc>
                          <a:spcPct val="115000"/>
                        </a:lnSpc>
                        <a:spcBef>
                          <a:spcPts val="0"/>
                        </a:spcBef>
                        <a:spcAft>
                          <a:spcPts val="0"/>
                        </a:spcAft>
                      </a:pPr>
                      <a:r>
                        <a:rPr lang="en-US" sz="1800" dirty="0">
                          <a:effectLst/>
                        </a:rPr>
                        <a:t>IIS should return an exact match based on the patient demographics when the patient ids are not recognized.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1031627">
                <a:tc>
                  <a:txBody>
                    <a:bodyPr/>
                    <a:lstStyle/>
                    <a:p>
                      <a:pPr marL="0" marR="0">
                        <a:lnSpc>
                          <a:spcPct val="115000"/>
                        </a:lnSpc>
                        <a:spcBef>
                          <a:spcPts val="0"/>
                        </a:spcBef>
                        <a:spcAft>
                          <a:spcPts val="0"/>
                        </a:spcAft>
                      </a:pPr>
                      <a:r>
                        <a:rPr lang="en-US" sz="1800" dirty="0">
                          <a:effectLst/>
                        </a:rPr>
                        <a:t>IIS should return possible </a:t>
                      </a:r>
                      <a:r>
                        <a:rPr lang="en-US" sz="1800" dirty="0" smtClean="0">
                          <a:effectLst/>
                        </a:rPr>
                        <a:t>match(</a:t>
                      </a:r>
                      <a:r>
                        <a:rPr lang="en-US" sz="1800" dirty="0" err="1" smtClean="0">
                          <a:effectLst/>
                        </a:rPr>
                        <a:t>es</a:t>
                      </a:r>
                      <a:r>
                        <a:rPr lang="en-US" sz="1800" dirty="0">
                          <a:effectLst/>
                        </a:rPr>
                        <a:t>) based on patient demographics when an exact match is not found. (Where allowed by local IIS policy and regulation.)</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995390">
                <a:tc>
                  <a:txBody>
                    <a:bodyPr/>
                    <a:lstStyle/>
                    <a:p>
                      <a:pPr marL="0" marR="0">
                        <a:lnSpc>
                          <a:spcPct val="115000"/>
                        </a:lnSpc>
                        <a:spcBef>
                          <a:spcPts val="0"/>
                        </a:spcBef>
                        <a:spcAft>
                          <a:spcPts val="0"/>
                        </a:spcAft>
                      </a:pPr>
                      <a:r>
                        <a:rPr lang="en-US" sz="1800" dirty="0">
                          <a:effectLst/>
                        </a:rPr>
                        <a:t>EHRs should support the return of possible matches by allowing the EHR user to pick correct match and re-query.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solidFill>
                            <a:schemeClr val="bg1"/>
                          </a:solidFill>
                          <a:effectLst/>
                        </a:rPr>
                        <a:t>X</a:t>
                      </a:r>
                      <a:endParaRPr lang="en-US" sz="2400" b="1" dirty="0">
                        <a:solidFill>
                          <a:schemeClr val="bg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21587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4705196"/>
              </p:ext>
            </p:extLst>
          </p:nvPr>
        </p:nvGraphicFramePr>
        <p:xfrm>
          <a:off x="228600" y="1676400"/>
          <a:ext cx="8610600" cy="4973576"/>
        </p:xfrm>
        <a:graphic>
          <a:graphicData uri="http://schemas.openxmlformats.org/drawingml/2006/table">
            <a:tbl>
              <a:tblPr firstRow="1" firstCol="1" bandRow="1">
                <a:tableStyleId>{5C22544A-7EE6-4342-B048-85BDC9FD1C3A}</a:tableStyleId>
              </a:tblPr>
              <a:tblGrid>
                <a:gridCol w="6781800"/>
                <a:gridCol w="609600"/>
                <a:gridCol w="609600"/>
                <a:gridCol w="609600"/>
              </a:tblGrid>
              <a:tr h="50800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200" dirty="0" smtClean="0">
                          <a:effectLst/>
                        </a:rPr>
                        <a:t>R</a:t>
                      </a:r>
                      <a:endParaRPr lang="en-US" sz="2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200" dirty="0" smtClean="0">
                          <a:effectLst/>
                        </a:rPr>
                        <a:t>P</a:t>
                      </a:r>
                      <a:endParaRPr lang="en-US" sz="2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200" dirty="0" smtClean="0">
                          <a:effectLst/>
                          <a:latin typeface="+mn-lt"/>
                          <a:ea typeface="+mn-ea"/>
                          <a:cs typeface="+mn-cs"/>
                        </a:rPr>
                        <a:t>D</a:t>
                      </a:r>
                      <a:endParaRPr lang="en-US" sz="2200" dirty="0">
                        <a:effectLst/>
                        <a:latin typeface="Calibri"/>
                        <a:ea typeface="Calibri"/>
                        <a:cs typeface="Times New Roman"/>
                      </a:endParaRPr>
                    </a:p>
                  </a:txBody>
                  <a:tcPr marL="68580" marR="68580" marT="0" marB="0"/>
                </a:tc>
              </a:tr>
              <a:tr h="558802">
                <a:tc>
                  <a:txBody>
                    <a:bodyPr/>
                    <a:lstStyle/>
                    <a:p>
                      <a:pPr marL="0" marR="0">
                        <a:lnSpc>
                          <a:spcPct val="115000"/>
                        </a:lnSpc>
                        <a:spcBef>
                          <a:spcPts val="0"/>
                        </a:spcBef>
                        <a:spcAft>
                          <a:spcPts val="0"/>
                        </a:spcAft>
                      </a:pPr>
                      <a:r>
                        <a:rPr lang="en-US" sz="1800" dirty="0">
                          <a:effectLst/>
                        </a:rPr>
                        <a:t>The EHR should be able to store the IIS patient id as part of the patient record.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r>
                        <a:rPr lang="en-US" sz="2400" b="1" dirty="0" smtClean="0">
                          <a:solidFill>
                            <a:schemeClr val="bg1"/>
                          </a:solidFill>
                          <a:effectLst/>
                        </a:rPr>
                        <a:t>X</a:t>
                      </a:r>
                      <a:endParaRPr lang="en-US" sz="2400" b="1" dirty="0">
                        <a:solidFill>
                          <a:schemeClr val="bg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a:effectLst/>
                        </a:rPr>
                        <a:t> </a:t>
                      </a:r>
                      <a:endParaRPr lang="en-US" sz="24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a:effectLst/>
                        </a:rPr>
                        <a:t> </a:t>
                      </a:r>
                      <a:endParaRPr lang="en-US" sz="2400" b="1">
                        <a:effectLst/>
                        <a:latin typeface="Calibri"/>
                        <a:ea typeface="Calibri"/>
                        <a:cs typeface="Times New Roman"/>
                      </a:endParaRPr>
                    </a:p>
                  </a:txBody>
                  <a:tcPr marL="68580" marR="68580" marT="0" marB="0"/>
                </a:tc>
              </a:tr>
              <a:tr h="246329">
                <a:tc>
                  <a:txBody>
                    <a:bodyPr/>
                    <a:lstStyle/>
                    <a:p>
                      <a:pPr marL="0" marR="0">
                        <a:lnSpc>
                          <a:spcPct val="115000"/>
                        </a:lnSpc>
                        <a:spcBef>
                          <a:spcPts val="0"/>
                        </a:spcBef>
                        <a:spcAft>
                          <a:spcPts val="0"/>
                        </a:spcAft>
                      </a:pPr>
                      <a:r>
                        <a:rPr lang="en-US" sz="1800" dirty="0">
                          <a:effectLst/>
                        </a:rPr>
                        <a:t>The EHR should display the IIS patient ID to the user</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a:effectLst/>
                        </a:rPr>
                        <a:t> </a:t>
                      </a:r>
                      <a:endParaRPr lang="en-US" sz="2400" b="1">
                        <a:effectLst/>
                        <a:latin typeface="Calibri"/>
                        <a:ea typeface="Calibri"/>
                        <a:cs typeface="Times New Roman"/>
                      </a:endParaRPr>
                    </a:p>
                  </a:txBody>
                  <a:tcPr marL="68580" marR="68580" marT="0" marB="0"/>
                </a:tc>
              </a:tr>
              <a:tr h="508000">
                <a:tc>
                  <a:txBody>
                    <a:bodyPr/>
                    <a:lstStyle/>
                    <a:p>
                      <a:pPr marL="0" marR="0">
                        <a:lnSpc>
                          <a:spcPct val="115000"/>
                        </a:lnSpc>
                        <a:spcBef>
                          <a:spcPts val="0"/>
                        </a:spcBef>
                        <a:spcAft>
                          <a:spcPts val="0"/>
                        </a:spcAft>
                      </a:pPr>
                      <a:r>
                        <a:rPr lang="en-US" sz="1800" dirty="0">
                          <a:effectLst/>
                        </a:rPr>
                        <a:t>The EHR should automatically store the IIS patient id on records when it receives back an exact match.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r>
                        <a:rPr lang="en-US" sz="2400" b="1" dirty="0" smtClean="0">
                          <a:solidFill>
                            <a:schemeClr val="bg1"/>
                          </a:solidFill>
                          <a:effectLst/>
                        </a:rPr>
                        <a:t>X</a:t>
                      </a:r>
                      <a:endParaRPr lang="en-US" sz="2400" b="1" dirty="0">
                        <a:solidFill>
                          <a:schemeClr val="bg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endParaRPr lang="en-US" sz="2400" b="1" dirty="0">
                        <a:effectLst/>
                        <a:latin typeface="Calibri"/>
                        <a:ea typeface="Calibri"/>
                        <a:cs typeface="Times New Roman"/>
                      </a:endParaRPr>
                    </a:p>
                  </a:txBody>
                  <a:tcPr marL="68580" marR="68580" marT="0" marB="0"/>
                </a:tc>
              </a:tr>
              <a:tr h="508000">
                <a:tc>
                  <a:txBody>
                    <a:bodyPr/>
                    <a:lstStyle/>
                    <a:p>
                      <a:pPr marL="0" marR="0">
                        <a:lnSpc>
                          <a:spcPct val="100000"/>
                        </a:lnSpc>
                        <a:spcBef>
                          <a:spcPts val="0"/>
                        </a:spcBef>
                        <a:spcAft>
                          <a:spcPts val="0"/>
                        </a:spcAft>
                      </a:pPr>
                      <a:r>
                        <a:rPr lang="en-US" sz="2200" dirty="0" smtClean="0">
                          <a:effectLst/>
                          <a:latin typeface="Calibri"/>
                          <a:ea typeface="Calibri"/>
                          <a:cs typeface="Times New Roman"/>
                        </a:rPr>
                        <a:t>The EHR</a:t>
                      </a:r>
                      <a:r>
                        <a:rPr lang="en-US" sz="2200" baseline="0" dirty="0" smtClean="0">
                          <a:effectLst/>
                          <a:latin typeface="Calibri"/>
                          <a:ea typeface="Calibri"/>
                          <a:cs typeface="Times New Roman"/>
                        </a:rPr>
                        <a:t> could provide the clinician with the ability to indicate that an incorrect match was found and prevent the data from populating the patient’s record.</a:t>
                      </a:r>
                      <a:endParaRPr lang="en-US" sz="2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smtClean="0">
                          <a:effectLst/>
                          <a:latin typeface="Calibri"/>
                          <a:ea typeface="Calibri"/>
                          <a:cs typeface="Times New Roman"/>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2400" b="1" dirty="0">
                        <a:effectLst/>
                        <a:latin typeface="Calibri"/>
                        <a:ea typeface="Calibri"/>
                        <a:cs typeface="Times New Roman"/>
                      </a:endParaRPr>
                    </a:p>
                  </a:txBody>
                  <a:tcPr marL="68580" marR="68580" marT="0" marB="0"/>
                </a:tc>
              </a:tr>
              <a:tr h="508000">
                <a:tc>
                  <a:txBody>
                    <a:bodyPr/>
                    <a:lstStyle/>
                    <a:p>
                      <a:pPr marL="0" marR="0">
                        <a:lnSpc>
                          <a:spcPct val="115000"/>
                        </a:lnSpc>
                        <a:spcBef>
                          <a:spcPts val="0"/>
                        </a:spcBef>
                        <a:spcAft>
                          <a:spcPts val="0"/>
                        </a:spcAft>
                      </a:pPr>
                      <a:r>
                        <a:rPr lang="en-US" sz="1800" dirty="0">
                          <a:effectLst/>
                        </a:rPr>
                        <a:t>The EHR should store the IIS patient id on the patient record when the user confirms the match.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r>
                        <a:rPr lang="en-US" sz="2400" b="1" dirty="0" smtClean="0">
                          <a:solidFill>
                            <a:schemeClr val="bg1"/>
                          </a:solidFill>
                          <a:effectLst/>
                        </a:rPr>
                        <a:t>X</a:t>
                      </a:r>
                      <a:endParaRPr lang="en-US" sz="2400" b="1" dirty="0">
                        <a:solidFill>
                          <a:schemeClr val="bg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a:effectLst/>
                        </a:rPr>
                        <a:t> </a:t>
                      </a:r>
                      <a:endParaRPr lang="en-US" sz="2400" b="1">
                        <a:effectLst/>
                        <a:latin typeface="Calibri"/>
                        <a:ea typeface="Calibri"/>
                        <a:cs typeface="Times New Roman"/>
                      </a:endParaRPr>
                    </a:p>
                  </a:txBody>
                  <a:tcPr marL="68580" marR="68580" marT="0" marB="0"/>
                </a:tc>
              </a:tr>
              <a:tr h="626110">
                <a:tc>
                  <a:txBody>
                    <a:bodyPr/>
                    <a:lstStyle/>
                    <a:p>
                      <a:pPr marL="0" marR="0">
                        <a:lnSpc>
                          <a:spcPct val="115000"/>
                        </a:lnSpc>
                        <a:spcBef>
                          <a:spcPts val="0"/>
                        </a:spcBef>
                        <a:spcAft>
                          <a:spcPts val="0"/>
                        </a:spcAft>
                      </a:pPr>
                      <a:r>
                        <a:rPr lang="en-US" sz="1800" dirty="0">
                          <a:effectLst/>
                        </a:rPr>
                        <a:t>The EHR should allow user to remove or delete the IIS patient id from the patient record.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a:effectLst/>
                        </a:rPr>
                        <a:t> </a:t>
                      </a:r>
                      <a:endParaRPr lang="en-US" sz="24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effectLst/>
                        </a:rPr>
                        <a:t> </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solidFill>
                            <a:schemeClr val="bg1"/>
                          </a:solidFill>
                          <a:effectLst/>
                        </a:rPr>
                        <a:t> </a:t>
                      </a:r>
                      <a:r>
                        <a:rPr lang="en-US" sz="2400" b="1" dirty="0" smtClean="0">
                          <a:solidFill>
                            <a:schemeClr val="bg1"/>
                          </a:solidFill>
                          <a:effectLst/>
                        </a:rPr>
                        <a:t>X</a:t>
                      </a:r>
                      <a:endParaRPr lang="en-US" sz="2400" b="1" dirty="0">
                        <a:solidFill>
                          <a:schemeClr val="bg1"/>
                        </a:solidFill>
                        <a:effectLst/>
                        <a:latin typeface="Calibri"/>
                        <a:ea typeface="Calibri"/>
                        <a:cs typeface="Times New Roman"/>
                      </a:endParaRPr>
                    </a:p>
                  </a:txBody>
                  <a:tcPr marL="68580" marR="68580" marT="0" marB="0"/>
                </a:tc>
              </a:tr>
              <a:tr h="508000">
                <a:tc>
                  <a:txBody>
                    <a:bodyPr/>
                    <a:lstStyle/>
                    <a:p>
                      <a:pPr marL="0" marR="0">
                        <a:lnSpc>
                          <a:spcPct val="115000"/>
                        </a:lnSpc>
                        <a:spcBef>
                          <a:spcPts val="0"/>
                        </a:spcBef>
                        <a:spcAft>
                          <a:spcPts val="0"/>
                        </a:spcAft>
                      </a:pPr>
                      <a:r>
                        <a:rPr lang="en-US" sz="1800" dirty="0">
                          <a:effectLst/>
                        </a:rPr>
                        <a:t>The EHR should allow the user to edit, update or add the IIS patient id to the patient record.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a:effectLst/>
                        </a:rPr>
                        <a:t> </a:t>
                      </a:r>
                      <a:endParaRPr lang="en-US" sz="24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a:effectLst/>
                        </a:rPr>
                        <a:t> </a:t>
                      </a:r>
                      <a:endParaRPr lang="en-US" sz="24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b="1" dirty="0">
                          <a:solidFill>
                            <a:schemeClr val="bg1"/>
                          </a:solidFill>
                          <a:effectLst/>
                        </a:rPr>
                        <a:t> </a:t>
                      </a:r>
                      <a:r>
                        <a:rPr lang="en-US" sz="2400" b="1" dirty="0" smtClean="0">
                          <a:solidFill>
                            <a:schemeClr val="bg1"/>
                          </a:solidFill>
                          <a:effectLst/>
                        </a:rPr>
                        <a:t>X</a:t>
                      </a:r>
                      <a:endParaRPr lang="en-US" sz="2400" b="1" dirty="0">
                        <a:solidFill>
                          <a:schemeClr val="bg1"/>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5702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EHR FUNCTIONALITY (</a:t>
            </a:r>
            <a:r>
              <a:rPr lang="en-US" dirty="0" err="1" smtClean="0"/>
              <a:t>Cont</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11455"/>
              </p:ext>
            </p:extLst>
          </p:nvPr>
        </p:nvGraphicFramePr>
        <p:xfrm>
          <a:off x="228600" y="1828801"/>
          <a:ext cx="8610600" cy="2764574"/>
        </p:xfrm>
        <a:graphic>
          <a:graphicData uri="http://schemas.openxmlformats.org/drawingml/2006/table">
            <a:tbl>
              <a:tblPr firstRow="1" firstCol="1" bandRow="1">
                <a:tableStyleId>{5C22544A-7EE6-4342-B048-85BDC9FD1C3A}</a:tableStyleId>
              </a:tblPr>
              <a:tblGrid>
                <a:gridCol w="6477000"/>
                <a:gridCol w="685800"/>
                <a:gridCol w="685800"/>
                <a:gridCol w="762000"/>
              </a:tblGrid>
              <a:tr h="588799">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latin typeface="Calibri"/>
                          <a:ea typeface="Calibri"/>
                          <a:cs typeface="Times New Roman"/>
                        </a:rPr>
                        <a:t>R</a:t>
                      </a:r>
                      <a:endParaRPr lang="en-US" sz="2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latin typeface="Calibri"/>
                          <a:ea typeface="Calibri"/>
                          <a:cs typeface="Times New Roman"/>
                        </a:rPr>
                        <a:t>P</a:t>
                      </a:r>
                      <a:endParaRPr lang="en-US" sz="2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latin typeface="Calibri"/>
                          <a:ea typeface="Calibri"/>
                          <a:cs typeface="Times New Roman"/>
                        </a:rPr>
                        <a:t>D</a:t>
                      </a:r>
                      <a:endParaRPr lang="en-US" sz="2200" dirty="0">
                        <a:effectLst/>
                        <a:latin typeface="Calibri"/>
                        <a:ea typeface="Calibri"/>
                        <a:cs typeface="Times New Roman"/>
                      </a:endParaRPr>
                    </a:p>
                  </a:txBody>
                  <a:tcPr marL="68580" marR="68580" marT="0" marB="0"/>
                </a:tc>
              </a:tr>
              <a:tr h="673513">
                <a:tc>
                  <a:txBody>
                    <a:bodyPr/>
                    <a:lstStyle/>
                    <a:p>
                      <a:pPr marL="0" marR="0">
                        <a:lnSpc>
                          <a:spcPct val="115000"/>
                        </a:lnSpc>
                        <a:spcBef>
                          <a:spcPts val="0"/>
                        </a:spcBef>
                        <a:spcAft>
                          <a:spcPts val="0"/>
                        </a:spcAft>
                      </a:pPr>
                      <a:r>
                        <a:rPr lang="en-US" sz="1800" dirty="0">
                          <a:effectLst/>
                        </a:rPr>
                        <a:t>When the EHR queries </a:t>
                      </a:r>
                      <a:r>
                        <a:rPr lang="en-US" sz="1800" dirty="0" smtClean="0">
                          <a:effectLst/>
                        </a:rPr>
                        <a:t>it </a:t>
                      </a:r>
                      <a:r>
                        <a:rPr lang="en-US" sz="1800" dirty="0">
                          <a:effectLst/>
                        </a:rPr>
                        <a:t>should use the demographic record that is has recorded in the EHR.</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 </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 </a:t>
                      </a:r>
                      <a:endParaRPr lang="en-US" sz="1100" b="1">
                        <a:effectLst/>
                        <a:latin typeface="Calibri"/>
                        <a:ea typeface="Calibri"/>
                        <a:cs typeface="Times New Roman"/>
                      </a:endParaRPr>
                    </a:p>
                  </a:txBody>
                  <a:tcPr marL="68580" marR="68580" marT="0" marB="0"/>
                </a:tc>
              </a:tr>
              <a:tr h="588799">
                <a:tc>
                  <a:txBody>
                    <a:bodyPr/>
                    <a:lstStyle/>
                    <a:p>
                      <a:pPr marL="0" marR="0">
                        <a:lnSpc>
                          <a:spcPct val="115000"/>
                        </a:lnSpc>
                        <a:spcBef>
                          <a:spcPts val="0"/>
                        </a:spcBef>
                        <a:spcAft>
                          <a:spcPts val="0"/>
                        </a:spcAft>
                      </a:pPr>
                      <a:r>
                        <a:rPr lang="en-US" sz="1800" dirty="0">
                          <a:effectLst/>
                        </a:rPr>
                        <a:t>The EHR </a:t>
                      </a:r>
                      <a:r>
                        <a:rPr lang="en-US" sz="1800" dirty="0" smtClean="0">
                          <a:effectLst/>
                        </a:rPr>
                        <a:t>should </a:t>
                      </a:r>
                      <a:r>
                        <a:rPr lang="en-US" sz="1800" dirty="0">
                          <a:effectLst/>
                        </a:rPr>
                        <a:t>send patient demographics when querying by id.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 </a:t>
                      </a:r>
                      <a:endParaRPr lang="en-US" sz="11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 </a:t>
                      </a:r>
                      <a:endParaRPr lang="en-US" sz="1100" b="1">
                        <a:effectLst/>
                        <a:latin typeface="Calibri"/>
                        <a:ea typeface="Calibri"/>
                        <a:cs typeface="Times New Roman"/>
                      </a:endParaRPr>
                    </a:p>
                  </a:txBody>
                  <a:tcPr marL="68580" marR="68580" marT="0" marB="0"/>
                </a:tc>
              </a:tr>
              <a:tr h="892090">
                <a:tc>
                  <a:txBody>
                    <a:bodyPr/>
                    <a:lstStyle/>
                    <a:p>
                      <a:pPr marL="0" marR="0">
                        <a:lnSpc>
                          <a:spcPct val="115000"/>
                        </a:lnSpc>
                        <a:spcBef>
                          <a:spcPts val="0"/>
                        </a:spcBef>
                        <a:spcAft>
                          <a:spcPts val="0"/>
                        </a:spcAft>
                      </a:pPr>
                      <a:r>
                        <a:rPr lang="en-US" sz="1800" dirty="0">
                          <a:effectLst/>
                        </a:rPr>
                        <a:t>The EHR should </a:t>
                      </a:r>
                      <a:r>
                        <a:rPr lang="en-US" sz="1800" dirty="0" smtClean="0">
                          <a:effectLst/>
                        </a:rPr>
                        <a:t>send </a:t>
                      </a:r>
                      <a:r>
                        <a:rPr lang="en-US" sz="1800" dirty="0">
                          <a:effectLst/>
                        </a:rPr>
                        <a:t>an EHR patient id with every update to the IIS.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 </a:t>
                      </a:r>
                      <a:endParaRPr lang="en-US" sz="11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 </a:t>
                      </a:r>
                      <a:endParaRPr lang="en-US" sz="1100" b="1"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609401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1143000"/>
          </a:xfrm>
        </p:spPr>
        <p:txBody>
          <a:bodyPr>
            <a:normAutofit/>
          </a:bodyPr>
          <a:lstStyle/>
          <a:p>
            <a:r>
              <a:rPr lang="en-US" sz="3200" dirty="0" smtClean="0"/>
              <a:t>Resolving multiple matches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9258839"/>
              </p:ext>
            </p:extLst>
          </p:nvPr>
        </p:nvGraphicFramePr>
        <p:xfrm>
          <a:off x="457201" y="1905000"/>
          <a:ext cx="8229599" cy="4687754"/>
        </p:xfrm>
        <a:graphic>
          <a:graphicData uri="http://schemas.openxmlformats.org/drawingml/2006/table">
            <a:tbl>
              <a:tblPr firstRow="1" firstCol="1" bandRow="1">
                <a:tableStyleId>{5C22544A-7EE6-4342-B048-85BDC9FD1C3A}</a:tableStyleId>
              </a:tblPr>
              <a:tblGrid>
                <a:gridCol w="4847481"/>
                <a:gridCol w="1293812"/>
                <a:gridCol w="862540"/>
                <a:gridCol w="1225766"/>
              </a:tblGrid>
              <a:tr h="45720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algn="ctr"/>
                      <a:r>
                        <a:rPr lang="en-US" sz="2200" dirty="0" smtClean="0"/>
                        <a:t>R</a:t>
                      </a:r>
                      <a:endParaRPr lang="en-US" sz="2200" dirty="0"/>
                    </a:p>
                  </a:txBody>
                  <a:tcPr marL="68580" marR="68580" marT="0" marB="0"/>
                </a:tc>
                <a:tc>
                  <a:txBody>
                    <a:bodyPr/>
                    <a:lstStyle/>
                    <a:p>
                      <a:pPr algn="ctr"/>
                      <a:r>
                        <a:rPr lang="en-US" sz="2200" dirty="0" smtClean="0"/>
                        <a:t>P</a:t>
                      </a:r>
                      <a:endParaRPr lang="en-US" sz="2200" dirty="0"/>
                    </a:p>
                  </a:txBody>
                  <a:tcPr marL="68580" marR="68580" marT="0" marB="0"/>
                </a:tc>
                <a:tc>
                  <a:txBody>
                    <a:bodyPr/>
                    <a:lstStyle/>
                    <a:p>
                      <a:pPr algn="ctr"/>
                      <a:r>
                        <a:rPr lang="en-US" sz="2200" dirty="0" smtClean="0"/>
                        <a:t>D</a:t>
                      </a:r>
                      <a:endParaRPr lang="en-US" sz="2200" dirty="0"/>
                    </a:p>
                  </a:txBody>
                  <a:tcPr marL="68580" marR="68580" marT="0" marB="0"/>
                </a:tc>
              </a:tr>
              <a:tr h="996250">
                <a:tc>
                  <a:txBody>
                    <a:bodyPr/>
                    <a:lstStyle/>
                    <a:p>
                      <a:pPr marL="0" marR="0">
                        <a:lnSpc>
                          <a:spcPct val="115000"/>
                        </a:lnSpc>
                        <a:spcBef>
                          <a:spcPts val="0"/>
                        </a:spcBef>
                        <a:spcAft>
                          <a:spcPts val="0"/>
                        </a:spcAft>
                      </a:pPr>
                      <a:r>
                        <a:rPr lang="en-US" sz="1800" dirty="0">
                          <a:effectLst/>
                        </a:rPr>
                        <a:t>When the EHR queries again to get an exact match it should use the demographic record that is has recorded in the EHR.</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1633728">
                <a:tc>
                  <a:txBody>
                    <a:bodyPr/>
                    <a:lstStyle/>
                    <a:p>
                      <a:pPr marL="0" marR="0">
                        <a:lnSpc>
                          <a:spcPct val="115000"/>
                        </a:lnSpc>
                        <a:spcBef>
                          <a:spcPts val="0"/>
                        </a:spcBef>
                        <a:spcAft>
                          <a:spcPts val="0"/>
                        </a:spcAft>
                      </a:pPr>
                      <a:r>
                        <a:rPr lang="en-US" sz="1800" dirty="0">
                          <a:effectLst/>
                        </a:rPr>
                        <a:t>When the EHR queries again to get the exact match it should use the demographic data from the patient that was sent back from the IIS and which the user selected.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1334954">
                <a:tc>
                  <a:txBody>
                    <a:bodyPr/>
                    <a:lstStyle/>
                    <a:p>
                      <a:pPr marL="0" marR="0">
                        <a:lnSpc>
                          <a:spcPct val="115000"/>
                        </a:lnSpc>
                        <a:spcBef>
                          <a:spcPts val="0"/>
                        </a:spcBef>
                        <a:spcAft>
                          <a:spcPts val="0"/>
                        </a:spcAft>
                      </a:pPr>
                      <a:r>
                        <a:rPr lang="en-US" sz="2200" dirty="0" smtClean="0">
                          <a:effectLst/>
                          <a:latin typeface="Calibri"/>
                          <a:ea typeface="Calibri"/>
                          <a:cs typeface="Times New Roman"/>
                        </a:rPr>
                        <a:t>When</a:t>
                      </a:r>
                      <a:r>
                        <a:rPr lang="en-US" sz="2200" baseline="0" dirty="0" smtClean="0">
                          <a:effectLst/>
                          <a:latin typeface="Calibri"/>
                          <a:ea typeface="Calibri"/>
                          <a:cs typeface="Times New Roman"/>
                        </a:rPr>
                        <a:t> the EHR re-queries (based on the clinician’s selection), the IIS ID should be used in the re-query.</a:t>
                      </a:r>
                      <a:endParaRPr lang="en-US" sz="2200" dirty="0">
                        <a:effectLst/>
                        <a:latin typeface="Calibri"/>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b="1" dirty="0" smtClean="0">
                          <a:effectLst/>
                          <a:latin typeface="+mn-lt"/>
                          <a:ea typeface="+mn-ea"/>
                          <a:cs typeface="+mn-cs"/>
                        </a:rPr>
                        <a:t>X</a:t>
                      </a:r>
                      <a:endParaRPr lang="en-US" sz="2200" b="1" dirty="0" smtClean="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212882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IIS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629179"/>
              </p:ext>
            </p:extLst>
          </p:nvPr>
        </p:nvGraphicFramePr>
        <p:xfrm>
          <a:off x="457201" y="1706227"/>
          <a:ext cx="8229599" cy="5021281"/>
        </p:xfrm>
        <a:graphic>
          <a:graphicData uri="http://schemas.openxmlformats.org/drawingml/2006/table">
            <a:tbl>
              <a:tblPr firstRow="1" firstCol="1" bandRow="1">
                <a:tableStyleId>{5C22544A-7EE6-4342-B048-85BDC9FD1C3A}</a:tableStyleId>
              </a:tblPr>
              <a:tblGrid>
                <a:gridCol w="6324600"/>
                <a:gridCol w="685800"/>
                <a:gridCol w="609600"/>
                <a:gridCol w="609599"/>
              </a:tblGrid>
              <a:tr h="593355">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rPr>
                        <a:t>R</a:t>
                      </a:r>
                      <a:endParaRPr lang="en-US" sz="2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rPr>
                        <a:t>P</a:t>
                      </a:r>
                      <a:endParaRPr lang="en-US" sz="2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smtClean="0">
                          <a:effectLst/>
                        </a:rPr>
                        <a:t>D</a:t>
                      </a:r>
                      <a:endParaRPr lang="en-US" sz="2200" dirty="0">
                        <a:effectLst/>
                        <a:latin typeface="Calibri"/>
                        <a:ea typeface="Calibri"/>
                        <a:cs typeface="Times New Roman"/>
                      </a:endParaRPr>
                    </a:p>
                  </a:txBody>
                  <a:tcPr marL="68580" marR="68580" marT="0" marB="0"/>
                </a:tc>
              </a:tr>
              <a:tr h="593355">
                <a:tc>
                  <a:txBody>
                    <a:bodyPr/>
                    <a:lstStyle/>
                    <a:p>
                      <a:pPr marL="0" marR="0">
                        <a:lnSpc>
                          <a:spcPct val="115000"/>
                        </a:lnSpc>
                        <a:spcBef>
                          <a:spcPts val="0"/>
                        </a:spcBef>
                        <a:spcAft>
                          <a:spcPts val="0"/>
                        </a:spcAft>
                      </a:pPr>
                      <a:r>
                        <a:rPr lang="en-US" sz="1800" dirty="0">
                          <a:effectLst/>
                        </a:rPr>
                        <a:t>The </a:t>
                      </a:r>
                      <a:r>
                        <a:rPr lang="en-US" sz="1800" dirty="0" smtClean="0">
                          <a:effectLst/>
                        </a:rPr>
                        <a:t>IIS</a:t>
                      </a:r>
                      <a:r>
                        <a:rPr lang="en-US" sz="1800" baseline="0" dirty="0" smtClean="0">
                          <a:effectLst/>
                        </a:rPr>
                        <a:t> should</a:t>
                      </a:r>
                      <a:r>
                        <a:rPr lang="en-US" sz="1800" dirty="0" smtClean="0">
                          <a:effectLst/>
                        </a:rPr>
                        <a:t> </a:t>
                      </a:r>
                      <a:r>
                        <a:rPr lang="en-US" sz="1800" dirty="0">
                          <a:effectLst/>
                        </a:rPr>
                        <a:t>associate EHR patient ids with patient records.</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 </a:t>
                      </a:r>
                      <a:endParaRPr lang="en-US" sz="11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 </a:t>
                      </a:r>
                      <a:endParaRPr lang="en-US" sz="1100" b="1" dirty="0">
                        <a:effectLst/>
                        <a:latin typeface="Calibri"/>
                        <a:ea typeface="Calibri"/>
                        <a:cs typeface="Times New Roman"/>
                      </a:endParaRPr>
                    </a:p>
                  </a:txBody>
                  <a:tcPr marL="68580" marR="68580" marT="0" marB="0"/>
                </a:tc>
              </a:tr>
              <a:tr h="1924946">
                <a:tc>
                  <a:txBody>
                    <a:bodyPr/>
                    <a:lstStyle/>
                    <a:p>
                      <a:pPr marL="0" marR="0">
                        <a:lnSpc>
                          <a:spcPct val="115000"/>
                        </a:lnSpc>
                        <a:spcBef>
                          <a:spcPts val="0"/>
                        </a:spcBef>
                        <a:spcAft>
                          <a:spcPts val="0"/>
                        </a:spcAft>
                      </a:pPr>
                      <a:r>
                        <a:rPr lang="en-US" sz="1800" dirty="0">
                          <a:effectLst/>
                        </a:rPr>
                        <a:t>The IIS </a:t>
                      </a:r>
                      <a:r>
                        <a:rPr lang="en-US" sz="1800" dirty="0" smtClean="0">
                          <a:effectLst/>
                        </a:rPr>
                        <a:t>should </a:t>
                      </a:r>
                      <a:r>
                        <a:rPr lang="en-US" sz="1800" dirty="0">
                          <a:effectLst/>
                        </a:rPr>
                        <a:t>remember all EHR patient ids, even if the IIS has two or more EHR patient ids for the same patient </a:t>
                      </a:r>
                      <a:r>
                        <a:rPr lang="en-US" sz="1800" dirty="0" smtClean="0">
                          <a:effectLst/>
                        </a:rPr>
                        <a:t>from</a:t>
                      </a:r>
                      <a:r>
                        <a:rPr lang="en-US" sz="1800" baseline="0" dirty="0" smtClean="0">
                          <a:effectLst/>
                        </a:rPr>
                        <a:t> </a:t>
                      </a:r>
                      <a:r>
                        <a:rPr lang="en-US" sz="1800" dirty="0" smtClean="0">
                          <a:effectLst/>
                        </a:rPr>
                        <a:t>the </a:t>
                      </a:r>
                      <a:r>
                        <a:rPr lang="en-US" sz="1800" dirty="0">
                          <a:effectLst/>
                        </a:rPr>
                        <a:t>same </a:t>
                      </a:r>
                      <a:r>
                        <a:rPr lang="en-US" sz="1800" dirty="0" smtClean="0">
                          <a:effectLst/>
                        </a:rPr>
                        <a:t>practice. </a:t>
                      </a:r>
                      <a:r>
                        <a:rPr lang="en-US" sz="1800" dirty="0">
                          <a:effectLst/>
                        </a:rPr>
                        <a:t>(This would happen if the EHR has a duplicate and assigned the same person two different patient ids, and the IIS was able to merge the records. The IIS will need to keep both ids.)</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endParaRPr lang="en-US" sz="2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smtClean="0">
                          <a:effectLst/>
                        </a:rPr>
                        <a:t>X</a:t>
                      </a:r>
                      <a:r>
                        <a:rPr lang="en-US" sz="1100" b="1" dirty="0">
                          <a:effectLst/>
                        </a:rPr>
                        <a:t> </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 </a:t>
                      </a:r>
                      <a:endParaRPr lang="en-US" sz="1100" b="1">
                        <a:effectLst/>
                        <a:latin typeface="Calibri"/>
                        <a:ea typeface="Calibri"/>
                        <a:cs typeface="Times New Roman"/>
                      </a:endParaRPr>
                    </a:p>
                  </a:txBody>
                  <a:tcPr marL="68580" marR="68580" marT="0" marB="0"/>
                </a:tc>
              </a:tr>
              <a:tr h="898993">
                <a:tc>
                  <a:txBody>
                    <a:bodyPr/>
                    <a:lstStyle/>
                    <a:p>
                      <a:pPr marL="0" marR="0">
                        <a:lnSpc>
                          <a:spcPct val="115000"/>
                        </a:lnSpc>
                        <a:spcBef>
                          <a:spcPts val="0"/>
                        </a:spcBef>
                        <a:spcAft>
                          <a:spcPts val="0"/>
                        </a:spcAft>
                      </a:pPr>
                      <a:r>
                        <a:rPr lang="en-US" sz="1800" dirty="0">
                          <a:effectLst/>
                        </a:rPr>
                        <a:t>The IIS should use the EHR patient id as a strong query parameter for the site that submitted that EHR patient id originally.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 </a:t>
                      </a:r>
                      <a:r>
                        <a:rPr lang="en-US" sz="2400" b="1" dirty="0" smtClean="0">
                          <a:effectLst/>
                        </a:rPr>
                        <a:t>X</a:t>
                      </a:r>
                      <a:endParaRPr lang="en-US" sz="24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 </a:t>
                      </a:r>
                      <a:endParaRPr lang="en-US" sz="1100" b="1">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 </a:t>
                      </a:r>
                      <a:endParaRPr lang="en-US" sz="1100" b="1" dirty="0">
                        <a:effectLst/>
                        <a:latin typeface="Calibri"/>
                        <a:ea typeface="Calibri"/>
                        <a:cs typeface="Times New Roman"/>
                      </a:endParaRPr>
                    </a:p>
                  </a:txBody>
                  <a:tcPr marL="68580" marR="68580" marT="0" marB="0"/>
                </a:tc>
              </a:tr>
              <a:tr h="898993">
                <a:tc>
                  <a:txBody>
                    <a:bodyPr/>
                    <a:lstStyle/>
                    <a:p>
                      <a:pPr marL="0" marR="0">
                        <a:lnSpc>
                          <a:spcPct val="115000"/>
                        </a:lnSpc>
                        <a:spcBef>
                          <a:spcPts val="0"/>
                        </a:spcBef>
                        <a:spcAft>
                          <a:spcPts val="0"/>
                        </a:spcAft>
                      </a:pPr>
                      <a:r>
                        <a:rPr lang="en-US" sz="1800" dirty="0">
                          <a:effectLst/>
                        </a:rPr>
                        <a:t>The IIS should </a:t>
                      </a:r>
                      <a:r>
                        <a:rPr lang="en-US" sz="1800" dirty="0" smtClean="0">
                          <a:effectLst/>
                        </a:rPr>
                        <a:t>not automatically</a:t>
                      </a:r>
                      <a:r>
                        <a:rPr lang="en-US" sz="1800" baseline="0" dirty="0" smtClean="0">
                          <a:effectLst/>
                        </a:rPr>
                        <a:t> </a:t>
                      </a:r>
                      <a:r>
                        <a:rPr lang="en-US" sz="1800" dirty="0" smtClean="0">
                          <a:effectLst/>
                        </a:rPr>
                        <a:t>return </a:t>
                      </a:r>
                      <a:r>
                        <a:rPr lang="en-US" sz="1800" dirty="0">
                          <a:effectLst/>
                        </a:rPr>
                        <a:t>an exact </a:t>
                      </a:r>
                      <a:r>
                        <a:rPr lang="en-US" sz="1800" dirty="0" smtClean="0">
                          <a:effectLst/>
                        </a:rPr>
                        <a:t>match based on patient ID alone; other patient</a:t>
                      </a:r>
                      <a:r>
                        <a:rPr lang="en-US" sz="1800" baseline="0" dirty="0" smtClean="0">
                          <a:effectLst/>
                        </a:rPr>
                        <a:t> demographics should be considered</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a:effectLst/>
                        </a:rPr>
                        <a:t> </a:t>
                      </a:r>
                      <a:r>
                        <a:rPr lang="en-US" sz="2200" b="1" dirty="0" smtClean="0">
                          <a:effectLst/>
                        </a:rPr>
                        <a:t>X</a:t>
                      </a:r>
                      <a:endParaRPr lang="en-US" sz="22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 </a:t>
                      </a:r>
                      <a:endParaRPr lang="en-US" sz="11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a:effectLst/>
                        </a:rPr>
                        <a:t> </a:t>
                      </a:r>
                      <a:endParaRPr lang="en-US" sz="2400" b="1"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78806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query Parameters</a:t>
            </a:r>
            <a:endParaRPr lang="en-US" dirty="0"/>
          </a:p>
        </p:txBody>
      </p:sp>
      <p:sp>
        <p:nvSpPr>
          <p:cNvPr id="3" name="Content Placeholder 2"/>
          <p:cNvSpPr>
            <a:spLocks noGrp="1"/>
          </p:cNvSpPr>
          <p:nvPr>
            <p:ph idx="1"/>
          </p:nvPr>
        </p:nvSpPr>
        <p:spPr>
          <a:xfrm>
            <a:off x="457200" y="1676400"/>
            <a:ext cx="8229600" cy="4953000"/>
          </a:xfrm>
        </p:spPr>
        <p:txBody>
          <a:bodyPr>
            <a:normAutofit lnSpcReduction="10000"/>
          </a:bodyPr>
          <a:lstStyle/>
          <a:p>
            <a:r>
              <a:rPr lang="en-US" b="1" dirty="0" smtClean="0"/>
              <a:t>Patient first name</a:t>
            </a:r>
          </a:p>
          <a:p>
            <a:r>
              <a:rPr lang="en-US" b="1" dirty="0" smtClean="0"/>
              <a:t>Patient last name</a:t>
            </a:r>
          </a:p>
          <a:p>
            <a:r>
              <a:rPr lang="en-US" b="1" dirty="0" smtClean="0"/>
              <a:t>Patient date of birth</a:t>
            </a:r>
          </a:p>
          <a:p>
            <a:r>
              <a:rPr lang="en-US" dirty="0" smtClean="0"/>
              <a:t>EHR patient ID</a:t>
            </a:r>
          </a:p>
          <a:p>
            <a:r>
              <a:rPr lang="en-US" dirty="0" smtClean="0"/>
              <a:t>IIS patient ID</a:t>
            </a:r>
          </a:p>
          <a:p>
            <a:r>
              <a:rPr lang="en-US" dirty="0" smtClean="0"/>
              <a:t>SSN (where jurisdiction allows)</a:t>
            </a:r>
          </a:p>
          <a:p>
            <a:r>
              <a:rPr lang="en-US" dirty="0" smtClean="0"/>
              <a:t>Gender</a:t>
            </a:r>
          </a:p>
          <a:p>
            <a:r>
              <a:rPr lang="en-US" dirty="0" smtClean="0"/>
              <a:t>Patient middle name</a:t>
            </a:r>
          </a:p>
          <a:p>
            <a:r>
              <a:rPr lang="en-US" dirty="0" smtClean="0"/>
              <a:t>Phone number</a:t>
            </a:r>
          </a:p>
          <a:p>
            <a:r>
              <a:rPr lang="en-US" dirty="0" smtClean="0"/>
              <a:t>Address</a:t>
            </a:r>
          </a:p>
          <a:p>
            <a:r>
              <a:rPr lang="en-US" dirty="0" smtClean="0"/>
              <a:t>send all other demographic information that you have that is used in a QBP</a:t>
            </a:r>
          </a:p>
        </p:txBody>
      </p:sp>
    </p:spTree>
    <p:extLst>
      <p:ext uri="{BB962C8B-B14F-4D97-AF65-F5344CB8AC3E}">
        <p14:creationId xmlns:p14="http://schemas.microsoft.com/office/powerpoint/2010/main" val="589780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Considerations</a:t>
            </a:r>
            <a:endParaRPr lang="en-US" dirty="0"/>
          </a:p>
        </p:txBody>
      </p:sp>
      <p:sp>
        <p:nvSpPr>
          <p:cNvPr id="3" name="Content Placeholder 2"/>
          <p:cNvSpPr>
            <a:spLocks noGrp="1"/>
          </p:cNvSpPr>
          <p:nvPr>
            <p:ph idx="1"/>
          </p:nvPr>
        </p:nvSpPr>
        <p:spPr>
          <a:xfrm>
            <a:off x="457200" y="1828800"/>
            <a:ext cx="8229600" cy="4724400"/>
          </a:xfrm>
        </p:spPr>
        <p:txBody>
          <a:bodyPr>
            <a:normAutofit/>
          </a:bodyPr>
          <a:lstStyle/>
          <a:p>
            <a:r>
              <a:rPr lang="en-US" dirty="0" smtClean="0"/>
              <a:t>Message responses for opt-out, pending, other situations where a patient could not be returned but may be in the IIS</a:t>
            </a:r>
          </a:p>
          <a:p>
            <a:r>
              <a:rPr lang="en-US" dirty="0" smtClean="0"/>
              <a:t>Changing of patient IDs due to merging, providers changing EMRs. </a:t>
            </a:r>
            <a:r>
              <a:rPr lang="en-US" dirty="0"/>
              <a:t>S</a:t>
            </a:r>
            <a:r>
              <a:rPr lang="en-US" dirty="0" smtClean="0"/>
              <a:t>hould IIS log these or store these?</a:t>
            </a:r>
          </a:p>
          <a:p>
            <a:r>
              <a:rPr lang="en-US" dirty="0" smtClean="0"/>
              <a:t>Hosting organization (ex. EHR hub); how to associate the EHR patient ID (being addressed by another workgroup)</a:t>
            </a:r>
          </a:p>
          <a:p>
            <a:endParaRPr lang="en-US" dirty="0" smtClean="0"/>
          </a:p>
          <a:p>
            <a:endParaRPr lang="en-US" dirty="0" smtClean="0"/>
          </a:p>
          <a:p>
            <a:endParaRPr lang="en-US" dirty="0"/>
          </a:p>
        </p:txBody>
      </p:sp>
    </p:spTree>
    <p:extLst>
      <p:ext uri="{BB962C8B-B14F-4D97-AF65-F5344CB8AC3E}">
        <p14:creationId xmlns:p14="http://schemas.microsoft.com/office/powerpoint/2010/main" val="220445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Custom 1">
      <a:dk1>
        <a:sysClr val="windowText" lastClr="000000"/>
      </a:dk1>
      <a:lt1>
        <a:sysClr val="window" lastClr="FFFFFF"/>
      </a:lt1>
      <a:dk2>
        <a:srgbClr val="564B3C"/>
      </a:dk2>
      <a:lt2>
        <a:srgbClr val="ECEDD1"/>
      </a:lt2>
      <a:accent1>
        <a:srgbClr val="93A299"/>
      </a:accent1>
      <a:accent2>
        <a:srgbClr val="CF543F"/>
      </a:accent2>
      <a:accent3>
        <a:srgbClr val="92D050"/>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378</TotalTime>
  <Words>1147</Words>
  <Application>Microsoft Office PowerPoint</Application>
  <PresentationFormat>On-screen Show (4:3)</PresentationFormat>
  <Paragraphs>168</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Apothecary</vt:lpstr>
      <vt:lpstr>Patient Identification</vt:lpstr>
      <vt:lpstr>Use Case</vt:lpstr>
      <vt:lpstr>High Level Decisions</vt:lpstr>
      <vt:lpstr>EHR Functionality</vt:lpstr>
      <vt:lpstr>EHR FUNCTIONALITY (Cont)</vt:lpstr>
      <vt:lpstr>Resolving multiple matches</vt:lpstr>
      <vt:lpstr>IIS FUNCTIONALITY</vt:lpstr>
      <vt:lpstr>Key query Parameters</vt:lpstr>
      <vt:lpstr>Future Considerations</vt:lpstr>
      <vt:lpstr>Future considerations (cont)</vt:lpstr>
      <vt:lpstr>Next steps</vt:lpstr>
    </vt:vector>
  </TitlesOfParts>
  <Company>Pennsylvania Department of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Caniglia</dc:creator>
  <cp:lastModifiedBy>Frank Caniglia</cp:lastModifiedBy>
  <cp:revision>36</cp:revision>
  <dcterms:created xsi:type="dcterms:W3CDTF">2013-02-26T15:59:31Z</dcterms:created>
  <dcterms:modified xsi:type="dcterms:W3CDTF">2013-02-26T22:18:29Z</dcterms:modified>
</cp:coreProperties>
</file>