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2" r:id="rId3"/>
    <p:sldId id="258" r:id="rId4"/>
    <p:sldId id="261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52" autoAdjust="0"/>
  </p:normalViewPr>
  <p:slideViewPr>
    <p:cSldViewPr>
      <p:cViewPr>
        <p:scale>
          <a:sx n="100" d="100"/>
          <a:sy n="100" d="100"/>
        </p:scale>
        <p:origin x="-300" y="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05B58-84FC-4B73-9694-B38746AD432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5F416-2B80-49A2-B0DF-485F144356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Consider: </a:t>
            </a:r>
          </a:p>
          <a:p>
            <a:r>
              <a:rPr lang="en-US" dirty="0" smtClean="0"/>
              <a:t>Disallow – </a:t>
            </a:r>
            <a:r>
              <a:rPr lang="en-US" dirty="0" err="1" smtClean="0"/>
              <a:t>EHRs</a:t>
            </a:r>
            <a:r>
              <a:rPr lang="en-US" dirty="0" smtClean="0"/>
              <a:t> that include this level of functionality</a:t>
            </a:r>
            <a:r>
              <a:rPr lang="en-US" baseline="0" dirty="0" smtClean="0"/>
              <a:t> will not be certified</a:t>
            </a:r>
          </a:p>
          <a:p>
            <a:r>
              <a:rPr lang="en-US" baseline="0" dirty="0" smtClean="0"/>
              <a:t>Require – An EHR must include this level of functionality for certification; and if required and IIS must be able to support it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5F416-2B80-49A2-B0DF-485F1443562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 Case – for Meaningful Use Certification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core use case, which we are proposing for support from Meaningful Use certification involves getting the vaccination history for a single patient back to clinicians who are in the process of giving care to a patient. The goal of this use case is to ensure that the clinician has all the information necessary to determine if the patient needs to be vaccinated today.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basic process is as follows: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Clinician using an EHR requests a vaccination record from the IIS.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IIS finds the patient record, attaches a forecast and evaluation. If the record is not found, the IIS returns a not found message.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IIS creates a response that includes the vaccination history and the recommendations and sends it back to the EHR.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EHR displays the results to the clinician.</a:t>
            </a:r>
          </a:p>
          <a:p>
            <a:endParaRPr lang="en-US" dirty="0" smtClean="0"/>
          </a:p>
          <a:p>
            <a:r>
              <a:rPr lang="en-US" b="0" i="1" dirty="0" smtClean="0"/>
              <a:t>Assumptions: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Clinician uses EHR to request vaccination record from IIS in preparation for patient care.</a:t>
            </a:r>
            <a:endParaRPr lang="en-US" dirty="0" smtClean="0"/>
          </a:p>
          <a:p>
            <a:r>
              <a:rPr lang="en-US" dirty="0" smtClean="0"/>
              <a:t>An unambiguous patient match was made by the IIS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Complete history and forecast and demographics submitted</a:t>
            </a:r>
            <a:r>
              <a:rPr lang="en-US" baseline="0" dirty="0" smtClean="0"/>
              <a:t> by the querying EHR </a:t>
            </a:r>
            <a:r>
              <a:rPr lang="en-US" dirty="0" smtClean="0"/>
              <a:t>are returned**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IIS creates evaluation and forecast and appends to demographic record.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returned in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demographic record?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does clinical decision support live (Public Health says IIS, EHR vendors say EHR?)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does the EHR processes the immunization and forecast data from the IIS?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5F416-2B80-49A2-B0DF-485F1443562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Definitions: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– patient vaccine history is stored (even in snapshot) at point of query</a:t>
            </a:r>
          </a:p>
          <a:p>
            <a:endParaRPr lang="en-US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Assumptions: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EHRs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must permanently store all responses to queries for audit purposes among other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things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is important but out of scope for this use case and will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be discussed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– if a patient doesn’t show for appointment,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IIS is required at the next appropriate interval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if the organization implements #2 that does not preclude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manual query by a provider at the time of service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#2 is recommended, onus of functionality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lies in EHR development and requires additional working groups for standards development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is pursued, IIS will need to improve capacity – while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easier for EHR to develop, this would over burden IIS and defeat clinical relevance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return to vaccinations that are due as well as history – earliest possible due date; CDS forecasts based on history – based on guidance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CDS workgroup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steps: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define filtering criteria for automated queries of scheduled visits (e.g., persons &lt; age, risk factors, no previous queries, etc.)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Workgroup will need to decide when and how #2 is implemented – rules should include hours run, batch/real-time, etc.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Comments: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Providers and health systems want this – doing it proactively will improve coverage rates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recommend #2 for outreach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Concerns/Considerations:</a:t>
            </a:r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tell EHR that their capacity to query is limited, it will difficult to justify relying on the IIS for forecasting (reconsider #3)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--if we are limited by our technical capacity, we’re going to limit our clinical decision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--argument that the IIS shouldn’t be responsible for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5F416-2B80-49A2-B0DF-485F1443562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Assumptions: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EHR queries the IIS using HL7 v2.5.1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points are specific to what is being returned to the EHR from the IIS</a:t>
            </a: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response format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“Printable documents” if supported might include different formats (e.g., 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pdf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html); a defined list of formats must be the basis of any standard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Considerations/Risks:</a:t>
            </a:r>
            <a:endParaRPr lang="en-US" sz="1200" i="1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Workgroup</a:t>
            </a:r>
            <a:r>
              <a:rPr lang="en-US" sz="1200" i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needed to develop standards for returning forecast</a:t>
            </a:r>
          </a:p>
          <a:p>
            <a:r>
              <a:rPr lang="en-US" sz="1200" i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returning history, need to develop standards on including what to return (e.g., deletions,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defferal</a:t>
            </a:r>
            <a:r>
              <a:rPr lang="en-US" sz="1200" i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refusal, contraindication,  sub-potent doses, etc.)</a:t>
            </a:r>
          </a:p>
          <a:p>
            <a:r>
              <a:rPr lang="en-US" sz="1200" i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printable documents are included and we don’t pick a single standard, this will set us back</a:t>
            </a:r>
            <a:endParaRPr lang="en-US" sz="1200" i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though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recommended, we understand that few IIS are actively working toward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achieving this by Stage 3 might not be practical  (some groups wanted this changed to Permitted)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recommend that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generated by an IIS we need to consider how to message that an IIS may not receive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Image/printable document – does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support EHR based decision support (but this is out of scope for this use case)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Benefits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it must be authored (e.g., by the registry), must have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creation date, style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sheets,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etc. – includes stuff that must be displayable and can present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digestable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Steps: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examine Consolidated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(C-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to ensure that all required data are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evaluate policies that are out of alignment to adjust recommendations (e.g., AL has a law about an EHR not storing data)</a:t>
            </a:r>
            <a:endParaRPr lang="en-US" sz="1200" u="sng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IIS gets to describe how the immunization information is displayed to the provider (while still transmitting discrete data to the EHR) but needs to use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do this would they recommend it?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5F416-2B80-49A2-B0DF-485F1443562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is the gold standard; #1 basic functionality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Assumption: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querying organization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also a contributing organization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– IIS data must be stored differentially in the EHR (or at least flagged as received from IIS)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– permit with best practices – safe to do if there’s a blank patient record but do not recommend</a:t>
            </a: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Considerations: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EHR cannot do #3, #2 might be acceptable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EHR incorporated IIS updates (#4) would it need to be flagged/identified as such within the EHR (and for what purpose)?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steps: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determine what conditions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 the automatic update of the EHR</a:t>
            </a:r>
            <a:endParaRPr 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5F416-2B80-49A2-B0DF-485F1443562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Assumptions: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“Complete” is defined by annual IIS survey (and includes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fields not found in the query)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“Limited” includes any data used to identify a matching patient (may include middle initial, patient ID, gender; must be data supported within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Considerations: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do a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QBP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respond with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 will not inherently get all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returned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may be limited by jurisdictional restraints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no use case for returning a complete demographic record to an EHR and would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complicate #4 if implemented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Dealing with “true duplicates” is out of scope for this group – who would store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-matched IDs and how that would happen would be too burdensome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both IIS and EHR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#2 is permitted (the EHR will store the clinically relevant demographic data in association with the query results) – this does not mean patient demographics are updated, but they are stored distinctly and are retrievable. This data allows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provider to confirm the match.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5F416-2B80-49A2-B0DF-485F1443562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5F416-2B80-49A2-B0DF-485F1443562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5F416-2B80-49A2-B0DF-485F1443562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5F416-2B80-49A2-B0DF-485F1443562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449-D70A-4E1A-A91A-2BCCBFEE1AD3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4FCE-CB2F-42F7-A521-2CDD0C5B41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449-D70A-4E1A-A91A-2BCCBFEE1AD3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4FCE-CB2F-42F7-A521-2CDD0C5B4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449-D70A-4E1A-A91A-2BCCBFEE1AD3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4FCE-CB2F-42F7-A521-2CDD0C5B4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449-D70A-4E1A-A91A-2BCCBFEE1AD3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4FCE-CB2F-42F7-A521-2CDD0C5B4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449-D70A-4E1A-A91A-2BCCBFEE1AD3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4FCE-CB2F-42F7-A521-2CDD0C5B41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449-D70A-4E1A-A91A-2BCCBFEE1AD3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4FCE-CB2F-42F7-A521-2CDD0C5B4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449-D70A-4E1A-A91A-2BCCBFEE1AD3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4FCE-CB2F-42F7-A521-2CDD0C5B4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449-D70A-4E1A-A91A-2BCCBFEE1AD3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4FCE-CB2F-42F7-A521-2CDD0C5B4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449-D70A-4E1A-A91A-2BCCBFEE1AD3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4FCE-CB2F-42F7-A521-2CDD0C5B4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449-D70A-4E1A-A91A-2BCCBFEE1AD3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4FCE-CB2F-42F7-A521-2CDD0C5B4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449-D70A-4E1A-A91A-2BCCBFEE1AD3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DD64FCE-CB2F-42F7-A521-2CDD0C5B411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9FA449-D70A-4E1A-A91A-2BCCBFEE1AD3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D64FCE-CB2F-42F7-A521-2CDD0C5B411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 for IIS Record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Focus Area #4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Need </a:t>
            </a:r>
            <a:r>
              <a:rPr lang="en-US" sz="2800" dirty="0" smtClean="0"/>
              <a:t>to examine Consolidated </a:t>
            </a:r>
            <a:r>
              <a:rPr lang="en-US" sz="2800" dirty="0" err="1" smtClean="0"/>
              <a:t>CDA</a:t>
            </a:r>
            <a:r>
              <a:rPr lang="en-US" sz="2800" dirty="0" smtClean="0"/>
              <a:t> (C-</a:t>
            </a:r>
            <a:r>
              <a:rPr lang="en-US" sz="2800" dirty="0" err="1" smtClean="0"/>
              <a:t>CDA</a:t>
            </a:r>
            <a:r>
              <a:rPr lang="en-US" sz="2800" dirty="0" smtClean="0"/>
              <a:t>) to ensure that all required data are available</a:t>
            </a:r>
          </a:p>
          <a:p>
            <a:r>
              <a:rPr lang="en-US" sz="2800" dirty="0" smtClean="0"/>
              <a:t>Need to evaluate policies that are out of alignment to adjust recommendations (e.g., AL has a law about an EHR not storing data</a:t>
            </a:r>
            <a:r>
              <a:rPr lang="en-US" sz="2800" dirty="0" smtClean="0"/>
              <a:t>)</a:t>
            </a:r>
            <a:endParaRPr lang="en-US" dirty="0" smtClean="0"/>
          </a:p>
          <a:p>
            <a:r>
              <a:rPr lang="en-US" dirty="0" smtClean="0"/>
              <a:t>Workgroup needed to determine what conditions would allow for the automatic update of an EHR patient record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Assumptions/Definitions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 (R) – EHR should do this for certification and IIS should be able to support this functionality (thumbs up)</a:t>
            </a:r>
          </a:p>
          <a:p>
            <a:r>
              <a:rPr lang="en-US" dirty="0" smtClean="0"/>
              <a:t>Permit (P) – In addition to recommended functionality the EHR/IIS may do this but it does not replace recommended functionality and it will not hinder progress (neutral)</a:t>
            </a:r>
          </a:p>
          <a:p>
            <a:r>
              <a:rPr lang="en-US" dirty="0" smtClean="0"/>
              <a:t>Discourage (D) – If the EHR/IIS implement this level of functionality it would actual hinder clinical decision support (thumbs down)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2314" y="1371600"/>
            <a:ext cx="4163486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2133600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Clarifications: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use case includes either the clinician or the organization initiating a query in anticipation of a patient event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EHR display of the data assumes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Practices for Query/Response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7963535" cy="294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900"/>
                <a:gridCol w="342900"/>
                <a:gridCol w="382905"/>
                <a:gridCol w="4178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Clinician manually (attended) queries IIS in preparation for or during patient encounter.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EHR automatically queries IIS in preparation for a specific type of visit/patient criteria (criteria will vary by jurisdiction and may change over time).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EHR automatically queries IIS when patient is scheduled for any visit.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Practice/Organization initiates process to queries IIS for all patients or a large subset of patients.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 of Patient Record from IIS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79635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900"/>
                <a:gridCol w="342900"/>
                <a:gridCol w="382905"/>
                <a:gridCol w="4178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libri"/>
                          <a:ea typeface="Calibri"/>
                          <a:cs typeface="Times New Roman"/>
                        </a:rPr>
                        <a:t>HL7 v2 </a:t>
                      </a:r>
                      <a:r>
                        <a:rPr lang="fr-FR" sz="1800" dirty="0" err="1" smtClean="0">
                          <a:latin typeface="Calibri"/>
                          <a:ea typeface="Calibri"/>
                          <a:cs typeface="Times New Roman"/>
                        </a:rPr>
                        <a:t>RSP</a:t>
                      </a:r>
                      <a:endParaRPr lang="fr-FR" sz="18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latin typeface="Calibri"/>
                          <a:ea typeface="Calibri"/>
                          <a:cs typeface="Times New Roman"/>
                        </a:rPr>
                        <a:t>Printable</a:t>
                      </a:r>
                      <a:r>
                        <a:rPr lang="fr-FR" sz="1800" dirty="0" smtClean="0">
                          <a:latin typeface="Calibri"/>
                          <a:ea typeface="Calibri"/>
                          <a:cs typeface="Times New Roman"/>
                        </a:rPr>
                        <a:t> document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latin typeface="Calibri"/>
                          <a:ea typeface="Calibri"/>
                          <a:cs typeface="Times New Roman"/>
                        </a:rPr>
                        <a:t>Consolidated</a:t>
                      </a:r>
                      <a:r>
                        <a:rPr lang="fr-FR" sz="18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fr-FR" sz="1800" dirty="0" err="1" smtClean="0">
                          <a:latin typeface="Calibri"/>
                          <a:ea typeface="Calibri"/>
                          <a:cs typeface="Times New Roman"/>
                        </a:rPr>
                        <a:t>CDA</a:t>
                      </a:r>
                      <a:endParaRPr lang="fr-FR" sz="18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4038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Regardless of whether we recommend HL7 v2 or </a:t>
            </a:r>
            <a:r>
              <a:rPr lang="en-US" dirty="0" err="1" smtClean="0"/>
              <a:t>CDA</a:t>
            </a:r>
            <a:r>
              <a:rPr lang="en-US" dirty="0" smtClean="0"/>
              <a:t> we need to define how forecast is returned – need to define the standard for returning the data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EHR Incorporating Data from IIS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7963535" cy="257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900"/>
                <a:gridCol w="342900"/>
                <a:gridCol w="382905"/>
                <a:gridCol w="4178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Store and display the IIS vaccination record as-is for later viewing by the clinician.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Display the data from both the EHR and IIS so that individual fields can be easily compared.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Clinician should be able to review differences between IIS and EHR record and select specific vaccinations to transfer to the EHR as needed.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EHR should automatically update EHR record with updates from the IIS.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Demographic Data Returned by IIS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7963535" cy="2708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900"/>
                <a:gridCol w="342900"/>
                <a:gridCol w="382905"/>
                <a:gridCol w="4178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IIS should return a complete demographic record.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IIS should return a limited demographic record.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IIS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should return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all data originally submitted by querying system.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EHR should allow the clinician to see the demographic information returned by the IIS.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EHR should merge the demographic information into the patient record.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</a:t>
            </a:r>
            <a:r>
              <a:rPr lang="en-US" dirty="0" smtClean="0"/>
              <a:t>a workgroup to </a:t>
            </a:r>
            <a:r>
              <a:rPr lang="en-US" dirty="0" smtClean="0"/>
              <a:t>define filtering criteria for automated queries of scheduled visits (e.g., persons &lt; age, risk factors, no previous queries, etc</a:t>
            </a:r>
            <a:r>
              <a:rPr lang="en-US" dirty="0" smtClean="0"/>
              <a:t>.); workgroup must include EHR vendors</a:t>
            </a:r>
          </a:p>
          <a:p>
            <a:pPr lvl="1"/>
            <a:r>
              <a:rPr lang="en-US" dirty="0" smtClean="0"/>
              <a:t>Workgroup will need to decide when and how to implement when this type of query is run and whether to run in batch or real-time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smtClean="0"/>
              <a:t>the IIS gets to describe how the immunization information is displayed to the provider (while still transmitting discrete data to the EHR) but needs to use </a:t>
            </a:r>
            <a:r>
              <a:rPr lang="en-US" dirty="0" err="1" smtClean="0"/>
              <a:t>CDA</a:t>
            </a:r>
            <a:r>
              <a:rPr lang="en-US" dirty="0" smtClean="0"/>
              <a:t> to do this would they recommend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R</a:t>
            </a:r>
            <a:r>
              <a:rPr lang="en-US" dirty="0" smtClean="0"/>
              <a:t>efine standards around returning demographic data to an EHR</a:t>
            </a:r>
          </a:p>
          <a:p>
            <a:r>
              <a:rPr lang="en-US" dirty="0" smtClean="0"/>
              <a:t>Develop standards for returning forecast/evaluation (regardless of message format) need to be developed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534</TotalTime>
  <Words>1678</Words>
  <Application>Microsoft Office PowerPoint</Application>
  <PresentationFormat>On-screen Show (4:3)</PresentationFormat>
  <Paragraphs>178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Query for IIS Record</vt:lpstr>
      <vt:lpstr>Assumptions/Definitions</vt:lpstr>
      <vt:lpstr>Use Case</vt:lpstr>
      <vt:lpstr>Best Practices for Query/Response</vt:lpstr>
      <vt:lpstr>Format of Patient Record from IIS</vt:lpstr>
      <vt:lpstr>EHR Incorporating Data from IIS</vt:lpstr>
      <vt:lpstr>Demographic Data Returned by IIS</vt:lpstr>
      <vt:lpstr>Next Steps</vt:lpstr>
      <vt:lpstr>Next Steps</vt:lpstr>
      <vt:lpstr>Next Steps</vt:lpstr>
    </vt:vector>
  </TitlesOfParts>
  <Company>DHS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for IIS Record</dc:title>
  <dc:creator>Michelle Barber</dc:creator>
  <cp:lastModifiedBy>Michelle Barber</cp:lastModifiedBy>
  <cp:revision>111</cp:revision>
  <dcterms:created xsi:type="dcterms:W3CDTF">2013-02-26T13:34:17Z</dcterms:created>
  <dcterms:modified xsi:type="dcterms:W3CDTF">2013-02-26T22:28:40Z</dcterms:modified>
</cp:coreProperties>
</file>