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5"/>
  </p:notesMasterIdLst>
  <p:sldIdLst>
    <p:sldId id="256" r:id="rId2"/>
    <p:sldId id="301" r:id="rId3"/>
    <p:sldId id="298" r:id="rId4"/>
    <p:sldId id="299" r:id="rId5"/>
    <p:sldId id="300" r:id="rId6"/>
    <p:sldId id="314" r:id="rId7"/>
    <p:sldId id="305" r:id="rId8"/>
    <p:sldId id="315" r:id="rId9"/>
    <p:sldId id="306" r:id="rId10"/>
    <p:sldId id="307" r:id="rId11"/>
    <p:sldId id="316" r:id="rId12"/>
    <p:sldId id="308" r:id="rId13"/>
    <p:sldId id="309" r:id="rId14"/>
    <p:sldId id="317" r:id="rId15"/>
    <p:sldId id="310" r:id="rId16"/>
    <p:sldId id="318" r:id="rId17"/>
    <p:sldId id="311" r:id="rId18"/>
    <p:sldId id="319" r:id="rId19"/>
    <p:sldId id="312" r:id="rId20"/>
    <p:sldId id="320" r:id="rId21"/>
    <p:sldId id="313" r:id="rId22"/>
    <p:sldId id="296" r:id="rId23"/>
    <p:sldId id="295" r:id="rId24"/>
  </p:sldIdLst>
  <p:sldSz cx="9144000" cy="6858000" type="screen4x3"/>
  <p:notesSz cx="6881813"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id="{25B7D84B-6994-49CA-ACCF-BA7B65E84B80}">
          <p14:sldIdLst>
            <p14:sldId id="256"/>
          </p14:sldIdLst>
        </p14:section>
        <p14:section name="One small piece of the puzzle" id="{61E6E675-F39D-421F-8AEF-E42B005D3436}">
          <p14:sldIdLst>
            <p14:sldId id="301"/>
          </p14:sldIdLst>
        </p14:section>
        <p14:section name="The 5Ws (and H)" id="{880340C0-EBDD-4AC7-AA89-53A369FB8D6D}">
          <p14:sldIdLst>
            <p14:sldId id="298"/>
          </p14:sldIdLst>
        </p14:section>
        <p14:section name="Resources Used" id="{0C50F62E-81FE-4046-B58F-82495F49651B}">
          <p14:sldIdLst>
            <p14:sldId id="299"/>
            <p14:sldId id="300"/>
            <p14:sldId id="314"/>
            <p14:sldId id="305"/>
            <p14:sldId id="315"/>
            <p14:sldId id="306"/>
            <p14:sldId id="307"/>
            <p14:sldId id="316"/>
            <p14:sldId id="308"/>
            <p14:sldId id="309"/>
            <p14:sldId id="317"/>
            <p14:sldId id="310"/>
            <p14:sldId id="318"/>
            <p14:sldId id="311"/>
            <p14:sldId id="319"/>
          </p14:sldIdLst>
        </p14:section>
        <p14:section name="BR-130 - Minimum and Maximum Dates" id="{14E6FCEC-846F-499A-91E4-2CC09D4FA5B2}">
          <p14:sldIdLst>
            <p14:sldId id="312"/>
            <p14:sldId id="320"/>
          </p14:sldIdLst>
        </p14:section>
        <p14:section name="BR-130 - Minimum and Maximum Dates Cont." id="{F503F51A-A385-4071-BE9E-2DD8C8141059}">
          <p14:sldIdLst>
            <p14:sldId id="313"/>
          </p14:sldIdLst>
        </p14:section>
        <p14:section name="Test and Document" id="{60D84CD4-2160-451F-B078-ED1972050DB6}">
          <p14:sldIdLst>
            <p14:sldId id="296"/>
            <p14:sldId id="295"/>
          </p14:sldIdLst>
        </p14:section>
      </p14:sectionLst>
    </p:ex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evin Snow" initials="KS" lastIdx="1" clrIdx="0">
    <p:extLst>
      <p:ext uri="{19B8F6BF-5375-455C-9EA6-DF929625EA0E}">
        <p15:presenceInfo xmlns:p15="http://schemas.microsoft.com/office/powerpoint/2012/main" userId="S::ksnow@envisiontechnology.com::1fc07327-a5f6-4a10-86b9-ba9806dd5eaf"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676767"/>
    <a:srgbClr val="64AD45"/>
    <a:srgbClr val="008EB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689" autoAdjust="0"/>
    <p:restoredTop sz="65808" autoAdjust="0"/>
  </p:normalViewPr>
  <p:slideViewPr>
    <p:cSldViewPr snapToGrid="0">
      <p:cViewPr varScale="1">
        <p:scale>
          <a:sx n="85" d="100"/>
          <a:sy n="85" d="100"/>
        </p:scale>
        <p:origin x="2478" y="96"/>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3919EBF-9B6B-44D4-8F99-91E7BE4B0E28}"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en-US"/>
        </a:p>
      </dgm:t>
    </dgm:pt>
    <dgm:pt modelId="{9946A76B-A3E4-44C2-B30B-75740318B1D7}">
      <dgm:prSet/>
      <dgm:spPr/>
      <dgm:t>
        <a:bodyPr/>
        <a:lstStyle/>
        <a:p>
          <a:r>
            <a:rPr lang="en-US"/>
            <a:t>Who</a:t>
          </a:r>
        </a:p>
      </dgm:t>
    </dgm:pt>
    <dgm:pt modelId="{30143D2E-0E42-4BF3-9062-5DC69759AFE5}" type="parTrans" cxnId="{AEF87EC3-DA42-4C3A-B6A8-42CF19ABBA78}">
      <dgm:prSet/>
      <dgm:spPr/>
      <dgm:t>
        <a:bodyPr/>
        <a:lstStyle/>
        <a:p>
          <a:endParaRPr lang="en-US"/>
        </a:p>
      </dgm:t>
    </dgm:pt>
    <dgm:pt modelId="{5BA9D025-7E66-4E01-A1EA-94AFBF9AD7E2}" type="sibTrans" cxnId="{AEF87EC3-DA42-4C3A-B6A8-42CF19ABBA78}">
      <dgm:prSet/>
      <dgm:spPr/>
      <dgm:t>
        <a:bodyPr/>
        <a:lstStyle/>
        <a:p>
          <a:endParaRPr lang="en-US"/>
        </a:p>
      </dgm:t>
    </dgm:pt>
    <dgm:pt modelId="{BB68CA89-4374-451E-9E8D-ECA04F4A3166}">
      <dgm:prSet/>
      <dgm:spPr/>
      <dgm:t>
        <a:bodyPr/>
        <a:lstStyle/>
        <a:p>
          <a:r>
            <a:rPr lang="en-US"/>
            <a:t>What</a:t>
          </a:r>
        </a:p>
      </dgm:t>
    </dgm:pt>
    <dgm:pt modelId="{44FE8AEA-3870-4B30-B888-7C08FEC8B4DE}" type="parTrans" cxnId="{B2C88160-07DD-497B-A9E7-4691E5CC8535}">
      <dgm:prSet/>
      <dgm:spPr/>
      <dgm:t>
        <a:bodyPr/>
        <a:lstStyle/>
        <a:p>
          <a:endParaRPr lang="en-US"/>
        </a:p>
      </dgm:t>
    </dgm:pt>
    <dgm:pt modelId="{B7B10F22-EBC8-46C8-A36C-9595EBAA0C30}" type="sibTrans" cxnId="{B2C88160-07DD-497B-A9E7-4691E5CC8535}">
      <dgm:prSet/>
      <dgm:spPr/>
      <dgm:t>
        <a:bodyPr/>
        <a:lstStyle/>
        <a:p>
          <a:endParaRPr lang="en-US"/>
        </a:p>
      </dgm:t>
    </dgm:pt>
    <dgm:pt modelId="{32B666D9-F7C5-41B8-9010-76F8B3520118}">
      <dgm:prSet/>
      <dgm:spPr/>
      <dgm:t>
        <a:bodyPr/>
        <a:lstStyle/>
        <a:p>
          <a:r>
            <a:rPr lang="en-US"/>
            <a:t>Where</a:t>
          </a:r>
        </a:p>
      </dgm:t>
    </dgm:pt>
    <dgm:pt modelId="{E4FE250D-8B1B-4646-BF2E-82BFAD72BF46}" type="parTrans" cxnId="{864EB63F-1782-41FA-B70D-F55686F38CA8}">
      <dgm:prSet/>
      <dgm:spPr/>
      <dgm:t>
        <a:bodyPr/>
        <a:lstStyle/>
        <a:p>
          <a:endParaRPr lang="en-US"/>
        </a:p>
      </dgm:t>
    </dgm:pt>
    <dgm:pt modelId="{0D773375-04DE-4A6E-84D9-CC2F99D58710}" type="sibTrans" cxnId="{864EB63F-1782-41FA-B70D-F55686F38CA8}">
      <dgm:prSet/>
      <dgm:spPr/>
      <dgm:t>
        <a:bodyPr/>
        <a:lstStyle/>
        <a:p>
          <a:endParaRPr lang="en-US"/>
        </a:p>
      </dgm:t>
    </dgm:pt>
    <dgm:pt modelId="{6AE6B644-08F8-40CB-8C1A-4715FCF5BC5F}">
      <dgm:prSet/>
      <dgm:spPr/>
      <dgm:t>
        <a:bodyPr/>
        <a:lstStyle/>
        <a:p>
          <a:r>
            <a:rPr lang="en-US"/>
            <a:t>When</a:t>
          </a:r>
        </a:p>
      </dgm:t>
    </dgm:pt>
    <dgm:pt modelId="{206674A3-59F8-4F5C-B498-139945CF6682}" type="parTrans" cxnId="{C8BFEB59-6485-40FB-AA66-606705B924DE}">
      <dgm:prSet/>
      <dgm:spPr/>
      <dgm:t>
        <a:bodyPr/>
        <a:lstStyle/>
        <a:p>
          <a:endParaRPr lang="en-US"/>
        </a:p>
      </dgm:t>
    </dgm:pt>
    <dgm:pt modelId="{844DDF78-9380-45C3-8E76-F6BDB579A024}" type="sibTrans" cxnId="{C8BFEB59-6485-40FB-AA66-606705B924DE}">
      <dgm:prSet/>
      <dgm:spPr/>
      <dgm:t>
        <a:bodyPr/>
        <a:lstStyle/>
        <a:p>
          <a:endParaRPr lang="en-US"/>
        </a:p>
      </dgm:t>
    </dgm:pt>
    <dgm:pt modelId="{8785B469-DE95-4E4E-B541-969D2F20D33C}">
      <dgm:prSet/>
      <dgm:spPr/>
      <dgm:t>
        <a:bodyPr/>
        <a:lstStyle/>
        <a:p>
          <a:r>
            <a:rPr lang="en-US"/>
            <a:t>Why</a:t>
          </a:r>
        </a:p>
      </dgm:t>
    </dgm:pt>
    <dgm:pt modelId="{90AE4701-0249-42B7-BF16-7DCA2F5DB30B}" type="parTrans" cxnId="{B71E5CE8-38EF-40BF-8CF0-A5D40856B809}">
      <dgm:prSet/>
      <dgm:spPr/>
      <dgm:t>
        <a:bodyPr/>
        <a:lstStyle/>
        <a:p>
          <a:endParaRPr lang="en-US"/>
        </a:p>
      </dgm:t>
    </dgm:pt>
    <dgm:pt modelId="{74B594C2-2346-4521-902E-3C9D9A1272D9}" type="sibTrans" cxnId="{B71E5CE8-38EF-40BF-8CF0-A5D40856B809}">
      <dgm:prSet/>
      <dgm:spPr/>
      <dgm:t>
        <a:bodyPr/>
        <a:lstStyle/>
        <a:p>
          <a:endParaRPr lang="en-US"/>
        </a:p>
      </dgm:t>
    </dgm:pt>
    <dgm:pt modelId="{5C603F48-CA7C-444D-A803-0F58465C7030}">
      <dgm:prSet/>
      <dgm:spPr/>
      <dgm:t>
        <a:bodyPr/>
        <a:lstStyle/>
        <a:p>
          <a:r>
            <a:rPr lang="en-US"/>
            <a:t>How</a:t>
          </a:r>
        </a:p>
      </dgm:t>
    </dgm:pt>
    <dgm:pt modelId="{3D6A27CB-DEA1-4A22-88C5-E98D21F9D8D2}" type="parTrans" cxnId="{DB3202E0-C5C6-42F1-8B6D-194AF8A2EBD3}">
      <dgm:prSet/>
      <dgm:spPr/>
      <dgm:t>
        <a:bodyPr/>
        <a:lstStyle/>
        <a:p>
          <a:endParaRPr lang="en-US"/>
        </a:p>
      </dgm:t>
    </dgm:pt>
    <dgm:pt modelId="{4CAE8246-BF28-4A70-A64D-ED19BCD88024}" type="sibTrans" cxnId="{DB3202E0-C5C6-42F1-8B6D-194AF8A2EBD3}">
      <dgm:prSet/>
      <dgm:spPr/>
      <dgm:t>
        <a:bodyPr/>
        <a:lstStyle/>
        <a:p>
          <a:endParaRPr lang="en-US"/>
        </a:p>
      </dgm:t>
    </dgm:pt>
    <dgm:pt modelId="{54142730-21D2-4B4C-9A46-BD88D35CE36B}">
      <dgm:prSet/>
      <dgm:spPr/>
      <dgm:t>
        <a:bodyPr/>
        <a:lstStyle/>
        <a:p>
          <a:r>
            <a:rPr lang="en-US" dirty="0">
              <a:latin typeface="Garamond" panose="02020404030301010803" pitchFamily="18" charset="0"/>
            </a:rPr>
            <a:t>The IIS</a:t>
          </a:r>
        </a:p>
      </dgm:t>
    </dgm:pt>
    <dgm:pt modelId="{7E9344D9-ACFB-40D9-A648-E30E42A7B501}" type="parTrans" cxnId="{BA9DBBEF-516F-426F-9DFD-2BF447255FFF}">
      <dgm:prSet/>
      <dgm:spPr/>
      <dgm:t>
        <a:bodyPr/>
        <a:lstStyle/>
        <a:p>
          <a:endParaRPr lang="en-US"/>
        </a:p>
      </dgm:t>
    </dgm:pt>
    <dgm:pt modelId="{D3D31CB8-8055-4526-BDF1-9C5D1A0F2B09}" type="sibTrans" cxnId="{BA9DBBEF-516F-426F-9DFD-2BF447255FFF}">
      <dgm:prSet/>
      <dgm:spPr/>
      <dgm:t>
        <a:bodyPr/>
        <a:lstStyle/>
        <a:p>
          <a:endParaRPr lang="en-US"/>
        </a:p>
      </dgm:t>
    </dgm:pt>
    <dgm:pt modelId="{1EC86677-A5D1-47BA-979F-8E5FCA742C1A}">
      <dgm:prSet/>
      <dgm:spPr/>
      <dgm:t>
        <a:bodyPr/>
        <a:lstStyle/>
        <a:p>
          <a:r>
            <a:rPr lang="en-US" dirty="0">
              <a:latin typeface="Garamond" panose="02020404030301010803" pitchFamily="18" charset="0"/>
            </a:rPr>
            <a:t>Implement or harmonize with existing data accuracy checks and error codes</a:t>
          </a:r>
        </a:p>
      </dgm:t>
    </dgm:pt>
    <dgm:pt modelId="{C3DA80E1-118D-43BC-90B2-DF233565F4B7}" type="parTrans" cxnId="{2F8F5B8B-B6D8-45AF-9FDA-2B45B018753E}">
      <dgm:prSet/>
      <dgm:spPr/>
      <dgm:t>
        <a:bodyPr/>
        <a:lstStyle/>
        <a:p>
          <a:endParaRPr lang="en-US"/>
        </a:p>
      </dgm:t>
    </dgm:pt>
    <dgm:pt modelId="{638C35F4-4696-4C51-A8E2-002D4A4433D0}" type="sibTrans" cxnId="{2F8F5B8B-B6D8-45AF-9FDA-2B45B018753E}">
      <dgm:prSet/>
      <dgm:spPr/>
      <dgm:t>
        <a:bodyPr/>
        <a:lstStyle/>
        <a:p>
          <a:endParaRPr lang="en-US"/>
        </a:p>
      </dgm:t>
    </dgm:pt>
    <dgm:pt modelId="{3FF8ED0C-098B-4487-A7CA-9AA14CD34495}">
      <dgm:prSet/>
      <dgm:spPr/>
      <dgm:t>
        <a:bodyPr/>
        <a:lstStyle/>
        <a:p>
          <a:r>
            <a:rPr lang="en-US" dirty="0">
              <a:latin typeface="Garamond" panose="02020404030301010803" pitchFamily="18" charset="0"/>
            </a:rPr>
            <a:t>HL7 Response Messages</a:t>
          </a:r>
        </a:p>
      </dgm:t>
    </dgm:pt>
    <dgm:pt modelId="{759262D9-7BEA-4BED-8C43-70CEC0B4F5BA}" type="parTrans" cxnId="{D1C4A36B-8D88-4D6B-9839-4F643F724988}">
      <dgm:prSet/>
      <dgm:spPr/>
      <dgm:t>
        <a:bodyPr/>
        <a:lstStyle/>
        <a:p>
          <a:endParaRPr lang="en-US"/>
        </a:p>
      </dgm:t>
    </dgm:pt>
    <dgm:pt modelId="{5CCE40DE-D016-46E2-B987-1D65B7135B41}" type="sibTrans" cxnId="{D1C4A36B-8D88-4D6B-9839-4F643F724988}">
      <dgm:prSet/>
      <dgm:spPr/>
      <dgm:t>
        <a:bodyPr/>
        <a:lstStyle/>
        <a:p>
          <a:endParaRPr lang="en-US"/>
        </a:p>
      </dgm:t>
    </dgm:pt>
    <dgm:pt modelId="{A53090DF-519B-4BBE-9D4F-D78EEA0608CE}">
      <dgm:prSet/>
      <dgm:spPr/>
      <dgm:t>
        <a:bodyPr/>
        <a:lstStyle/>
        <a:p>
          <a:r>
            <a:rPr lang="en-US" dirty="0">
              <a:latin typeface="Garamond" panose="02020404030301010803" pitchFamily="18" charset="0"/>
            </a:rPr>
            <a:t>In real time</a:t>
          </a:r>
        </a:p>
      </dgm:t>
    </dgm:pt>
    <dgm:pt modelId="{502E0222-5CB8-43A2-BEFB-EC6A32E010AF}" type="parTrans" cxnId="{95689AA6-969C-4718-B538-4CA642C1800F}">
      <dgm:prSet/>
      <dgm:spPr/>
      <dgm:t>
        <a:bodyPr/>
        <a:lstStyle/>
        <a:p>
          <a:endParaRPr lang="en-US"/>
        </a:p>
      </dgm:t>
    </dgm:pt>
    <dgm:pt modelId="{6A977B58-C75F-4F0A-8F4C-F414AE5597EB}" type="sibTrans" cxnId="{95689AA6-969C-4718-B538-4CA642C1800F}">
      <dgm:prSet/>
      <dgm:spPr/>
      <dgm:t>
        <a:bodyPr/>
        <a:lstStyle/>
        <a:p>
          <a:endParaRPr lang="en-US"/>
        </a:p>
      </dgm:t>
    </dgm:pt>
    <dgm:pt modelId="{FA3DBE9C-BACD-44E8-8536-3BE0982B818B}">
      <dgm:prSet/>
      <dgm:spPr/>
      <dgm:t>
        <a:bodyPr/>
        <a:lstStyle/>
        <a:p>
          <a:r>
            <a:rPr lang="en-US" dirty="0">
              <a:latin typeface="Garamond" panose="02020404030301010803" pitchFamily="18" charset="0"/>
            </a:rPr>
            <a:t>Quick to find, quick to fix.  Easier when in harmony with existing resources.</a:t>
          </a:r>
        </a:p>
      </dgm:t>
    </dgm:pt>
    <dgm:pt modelId="{3B6B5034-0FD6-45FB-9F29-A02FD61BA4D7}" type="parTrans" cxnId="{5F52E618-EBC2-4B68-834F-BF978AD252F2}">
      <dgm:prSet/>
      <dgm:spPr/>
      <dgm:t>
        <a:bodyPr/>
        <a:lstStyle/>
        <a:p>
          <a:endParaRPr lang="en-US"/>
        </a:p>
      </dgm:t>
    </dgm:pt>
    <dgm:pt modelId="{1FE88C4E-0C6F-474A-8561-616934788E19}" type="sibTrans" cxnId="{5F52E618-EBC2-4B68-834F-BF978AD252F2}">
      <dgm:prSet/>
      <dgm:spPr/>
      <dgm:t>
        <a:bodyPr/>
        <a:lstStyle/>
        <a:p>
          <a:endParaRPr lang="en-US"/>
        </a:p>
      </dgm:t>
    </dgm:pt>
    <dgm:pt modelId="{7F09A983-2283-4DB0-ACC8-9BAAE0C5BA08}">
      <dgm:prSet/>
      <dgm:spPr/>
      <dgm:t>
        <a:bodyPr/>
        <a:lstStyle/>
        <a:p>
          <a:r>
            <a:rPr lang="en-US" dirty="0">
              <a:latin typeface="Garamond" panose="02020404030301010803" pitchFamily="18" charset="0"/>
            </a:rPr>
            <a:t>…and request for feedback!</a:t>
          </a:r>
        </a:p>
      </dgm:t>
    </dgm:pt>
    <dgm:pt modelId="{CD82543F-81EE-4491-BA68-61674BB74B8E}" type="parTrans" cxnId="{90CE2C5E-67FE-4FE6-98BC-0CA420166B83}">
      <dgm:prSet/>
      <dgm:spPr/>
      <dgm:t>
        <a:bodyPr/>
        <a:lstStyle/>
        <a:p>
          <a:endParaRPr lang="en-US"/>
        </a:p>
      </dgm:t>
    </dgm:pt>
    <dgm:pt modelId="{29629F3A-F865-44DF-AF32-AB8AD25F95A7}" type="sibTrans" cxnId="{90CE2C5E-67FE-4FE6-98BC-0CA420166B83}">
      <dgm:prSet/>
      <dgm:spPr/>
      <dgm:t>
        <a:bodyPr/>
        <a:lstStyle/>
        <a:p>
          <a:endParaRPr lang="en-US"/>
        </a:p>
      </dgm:t>
    </dgm:pt>
    <dgm:pt modelId="{F7D8B7ED-4DF8-41AB-AB5F-D326240A1C98}" type="pres">
      <dgm:prSet presAssocID="{73919EBF-9B6B-44D4-8F99-91E7BE4B0E28}" presName="linearFlow" presStyleCnt="0">
        <dgm:presLayoutVars>
          <dgm:dir/>
          <dgm:animLvl val="lvl"/>
          <dgm:resizeHandles val="exact"/>
        </dgm:presLayoutVars>
      </dgm:prSet>
      <dgm:spPr/>
    </dgm:pt>
    <dgm:pt modelId="{857E7D7F-B9E5-495B-B288-3DB2C0314E96}" type="pres">
      <dgm:prSet presAssocID="{9946A76B-A3E4-44C2-B30B-75740318B1D7}" presName="composite" presStyleCnt="0"/>
      <dgm:spPr/>
    </dgm:pt>
    <dgm:pt modelId="{48420075-79BF-4D8F-9155-ED25049FC97D}" type="pres">
      <dgm:prSet presAssocID="{9946A76B-A3E4-44C2-B30B-75740318B1D7}" presName="parentText" presStyleLbl="alignNode1" presStyleIdx="0" presStyleCnt="6">
        <dgm:presLayoutVars>
          <dgm:chMax val="1"/>
          <dgm:bulletEnabled val="1"/>
        </dgm:presLayoutVars>
      </dgm:prSet>
      <dgm:spPr/>
    </dgm:pt>
    <dgm:pt modelId="{83DD25F4-FF65-45A0-B7C4-9BFD2D02731D}" type="pres">
      <dgm:prSet presAssocID="{9946A76B-A3E4-44C2-B30B-75740318B1D7}" presName="descendantText" presStyleLbl="alignAcc1" presStyleIdx="0" presStyleCnt="6">
        <dgm:presLayoutVars>
          <dgm:bulletEnabled val="1"/>
        </dgm:presLayoutVars>
      </dgm:prSet>
      <dgm:spPr/>
    </dgm:pt>
    <dgm:pt modelId="{EDD1F1DE-A273-473D-ABDA-8A3AF0FB59A2}" type="pres">
      <dgm:prSet presAssocID="{5BA9D025-7E66-4E01-A1EA-94AFBF9AD7E2}" presName="sp" presStyleCnt="0"/>
      <dgm:spPr/>
    </dgm:pt>
    <dgm:pt modelId="{0C7D7639-545B-49E7-A779-E0B4D81645B4}" type="pres">
      <dgm:prSet presAssocID="{BB68CA89-4374-451E-9E8D-ECA04F4A3166}" presName="composite" presStyleCnt="0"/>
      <dgm:spPr/>
    </dgm:pt>
    <dgm:pt modelId="{BF0ECBB4-0939-4299-AB1F-9221D115E6ED}" type="pres">
      <dgm:prSet presAssocID="{BB68CA89-4374-451E-9E8D-ECA04F4A3166}" presName="parentText" presStyleLbl="alignNode1" presStyleIdx="1" presStyleCnt="6">
        <dgm:presLayoutVars>
          <dgm:chMax val="1"/>
          <dgm:bulletEnabled val="1"/>
        </dgm:presLayoutVars>
      </dgm:prSet>
      <dgm:spPr/>
    </dgm:pt>
    <dgm:pt modelId="{73AA6143-FDCF-40AD-B993-6A50D6CE35C4}" type="pres">
      <dgm:prSet presAssocID="{BB68CA89-4374-451E-9E8D-ECA04F4A3166}" presName="descendantText" presStyleLbl="alignAcc1" presStyleIdx="1" presStyleCnt="6">
        <dgm:presLayoutVars>
          <dgm:bulletEnabled val="1"/>
        </dgm:presLayoutVars>
      </dgm:prSet>
      <dgm:spPr/>
    </dgm:pt>
    <dgm:pt modelId="{8ADE2DE4-AF7F-4E11-A532-27A931933CF1}" type="pres">
      <dgm:prSet presAssocID="{B7B10F22-EBC8-46C8-A36C-9595EBAA0C30}" presName="sp" presStyleCnt="0"/>
      <dgm:spPr/>
    </dgm:pt>
    <dgm:pt modelId="{AF5BC4A6-9AFA-46E6-84BB-0B145E00C237}" type="pres">
      <dgm:prSet presAssocID="{32B666D9-F7C5-41B8-9010-76F8B3520118}" presName="composite" presStyleCnt="0"/>
      <dgm:spPr/>
    </dgm:pt>
    <dgm:pt modelId="{F46E8E51-A21E-4334-9DDF-70867413CE4B}" type="pres">
      <dgm:prSet presAssocID="{32B666D9-F7C5-41B8-9010-76F8B3520118}" presName="parentText" presStyleLbl="alignNode1" presStyleIdx="2" presStyleCnt="6">
        <dgm:presLayoutVars>
          <dgm:chMax val="1"/>
          <dgm:bulletEnabled val="1"/>
        </dgm:presLayoutVars>
      </dgm:prSet>
      <dgm:spPr/>
    </dgm:pt>
    <dgm:pt modelId="{1EDAFB0F-63FF-4F3B-95B8-0D91579BA56E}" type="pres">
      <dgm:prSet presAssocID="{32B666D9-F7C5-41B8-9010-76F8B3520118}" presName="descendantText" presStyleLbl="alignAcc1" presStyleIdx="2" presStyleCnt="6">
        <dgm:presLayoutVars>
          <dgm:bulletEnabled val="1"/>
        </dgm:presLayoutVars>
      </dgm:prSet>
      <dgm:spPr/>
    </dgm:pt>
    <dgm:pt modelId="{87CC29D5-D648-44ED-ADA9-E5EFB6DC8B8B}" type="pres">
      <dgm:prSet presAssocID="{0D773375-04DE-4A6E-84D9-CC2F99D58710}" presName="sp" presStyleCnt="0"/>
      <dgm:spPr/>
    </dgm:pt>
    <dgm:pt modelId="{BA3870A2-2FEE-40EA-A3FA-EE5D27339EBD}" type="pres">
      <dgm:prSet presAssocID="{6AE6B644-08F8-40CB-8C1A-4715FCF5BC5F}" presName="composite" presStyleCnt="0"/>
      <dgm:spPr/>
    </dgm:pt>
    <dgm:pt modelId="{486C65A7-683C-47BB-8D38-C8058E801B57}" type="pres">
      <dgm:prSet presAssocID="{6AE6B644-08F8-40CB-8C1A-4715FCF5BC5F}" presName="parentText" presStyleLbl="alignNode1" presStyleIdx="3" presStyleCnt="6">
        <dgm:presLayoutVars>
          <dgm:chMax val="1"/>
          <dgm:bulletEnabled val="1"/>
        </dgm:presLayoutVars>
      </dgm:prSet>
      <dgm:spPr/>
    </dgm:pt>
    <dgm:pt modelId="{E9FC3DE1-8F25-4F52-8402-1663574026A2}" type="pres">
      <dgm:prSet presAssocID="{6AE6B644-08F8-40CB-8C1A-4715FCF5BC5F}" presName="descendantText" presStyleLbl="alignAcc1" presStyleIdx="3" presStyleCnt="6">
        <dgm:presLayoutVars>
          <dgm:bulletEnabled val="1"/>
        </dgm:presLayoutVars>
      </dgm:prSet>
      <dgm:spPr/>
    </dgm:pt>
    <dgm:pt modelId="{C2EA5D19-0DBF-4A4A-9A56-E97BCB9B103C}" type="pres">
      <dgm:prSet presAssocID="{844DDF78-9380-45C3-8E76-F6BDB579A024}" presName="sp" presStyleCnt="0"/>
      <dgm:spPr/>
    </dgm:pt>
    <dgm:pt modelId="{41AE637A-B6E1-421A-B69C-EEED145DFD20}" type="pres">
      <dgm:prSet presAssocID="{8785B469-DE95-4E4E-B541-969D2F20D33C}" presName="composite" presStyleCnt="0"/>
      <dgm:spPr/>
    </dgm:pt>
    <dgm:pt modelId="{F31910D9-5B2E-4226-9292-CFB9BCB6A3A6}" type="pres">
      <dgm:prSet presAssocID="{8785B469-DE95-4E4E-B541-969D2F20D33C}" presName="parentText" presStyleLbl="alignNode1" presStyleIdx="4" presStyleCnt="6">
        <dgm:presLayoutVars>
          <dgm:chMax val="1"/>
          <dgm:bulletEnabled val="1"/>
        </dgm:presLayoutVars>
      </dgm:prSet>
      <dgm:spPr/>
    </dgm:pt>
    <dgm:pt modelId="{AF4DA310-B33E-4240-988D-83D31F501216}" type="pres">
      <dgm:prSet presAssocID="{8785B469-DE95-4E4E-B541-969D2F20D33C}" presName="descendantText" presStyleLbl="alignAcc1" presStyleIdx="4" presStyleCnt="6">
        <dgm:presLayoutVars>
          <dgm:bulletEnabled val="1"/>
        </dgm:presLayoutVars>
      </dgm:prSet>
      <dgm:spPr/>
    </dgm:pt>
    <dgm:pt modelId="{AF908C03-AF4D-4910-BABE-71916610F575}" type="pres">
      <dgm:prSet presAssocID="{74B594C2-2346-4521-902E-3C9D9A1272D9}" presName="sp" presStyleCnt="0"/>
      <dgm:spPr/>
    </dgm:pt>
    <dgm:pt modelId="{F1CDD0B7-FFF0-4A8F-8F76-04E7B2AAEB82}" type="pres">
      <dgm:prSet presAssocID="{5C603F48-CA7C-444D-A803-0F58465C7030}" presName="composite" presStyleCnt="0"/>
      <dgm:spPr/>
    </dgm:pt>
    <dgm:pt modelId="{52230D68-9507-40B0-B3C8-EE43ED6CB1FF}" type="pres">
      <dgm:prSet presAssocID="{5C603F48-CA7C-444D-A803-0F58465C7030}" presName="parentText" presStyleLbl="alignNode1" presStyleIdx="5" presStyleCnt="6">
        <dgm:presLayoutVars>
          <dgm:chMax val="1"/>
          <dgm:bulletEnabled val="1"/>
        </dgm:presLayoutVars>
      </dgm:prSet>
      <dgm:spPr/>
    </dgm:pt>
    <dgm:pt modelId="{1833AFE5-BB16-4C98-AE0D-0AAFBBCFE383}" type="pres">
      <dgm:prSet presAssocID="{5C603F48-CA7C-444D-A803-0F58465C7030}" presName="descendantText" presStyleLbl="alignAcc1" presStyleIdx="5" presStyleCnt="6" custLinFactNeighborX="0" custLinFactNeighborY="-2323">
        <dgm:presLayoutVars>
          <dgm:bulletEnabled val="1"/>
        </dgm:presLayoutVars>
      </dgm:prSet>
      <dgm:spPr/>
    </dgm:pt>
  </dgm:ptLst>
  <dgm:cxnLst>
    <dgm:cxn modelId="{37E6CA04-4C20-4DE5-B0BA-A4FD2C0011BF}" type="presOf" srcId="{BB68CA89-4374-451E-9E8D-ECA04F4A3166}" destId="{BF0ECBB4-0939-4299-AB1F-9221D115E6ED}" srcOrd="0" destOrd="0" presId="urn:microsoft.com/office/officeart/2005/8/layout/chevron2"/>
    <dgm:cxn modelId="{6904150A-70DC-4B5E-8DCE-D420CDC6989C}" type="presOf" srcId="{32B666D9-F7C5-41B8-9010-76F8B3520118}" destId="{F46E8E51-A21E-4334-9DDF-70867413CE4B}" srcOrd="0" destOrd="0" presId="urn:microsoft.com/office/officeart/2005/8/layout/chevron2"/>
    <dgm:cxn modelId="{5F52E618-EBC2-4B68-834F-BF978AD252F2}" srcId="{8785B469-DE95-4E4E-B541-969D2F20D33C}" destId="{FA3DBE9C-BACD-44E8-8536-3BE0982B818B}" srcOrd="0" destOrd="0" parTransId="{3B6B5034-0FD6-45FB-9F29-A02FD61BA4D7}" sibTransId="{1FE88C4E-0C6F-474A-8561-616934788E19}"/>
    <dgm:cxn modelId="{A3838E1F-D8ED-40BD-9882-B4417DDFF4D8}" type="presOf" srcId="{54142730-21D2-4B4C-9A46-BD88D35CE36B}" destId="{83DD25F4-FF65-45A0-B7C4-9BFD2D02731D}" srcOrd="0" destOrd="0" presId="urn:microsoft.com/office/officeart/2005/8/layout/chevron2"/>
    <dgm:cxn modelId="{6E918D2B-6E37-4F18-9F4E-A5F22A7524BF}" type="presOf" srcId="{6AE6B644-08F8-40CB-8C1A-4715FCF5BC5F}" destId="{486C65A7-683C-47BB-8D38-C8058E801B57}" srcOrd="0" destOrd="0" presId="urn:microsoft.com/office/officeart/2005/8/layout/chevron2"/>
    <dgm:cxn modelId="{864EB63F-1782-41FA-B70D-F55686F38CA8}" srcId="{73919EBF-9B6B-44D4-8F99-91E7BE4B0E28}" destId="{32B666D9-F7C5-41B8-9010-76F8B3520118}" srcOrd="2" destOrd="0" parTransId="{E4FE250D-8B1B-4646-BF2E-82BFAD72BF46}" sibTransId="{0D773375-04DE-4A6E-84D9-CC2F99D58710}"/>
    <dgm:cxn modelId="{90CE2C5E-67FE-4FE6-98BC-0CA420166B83}" srcId="{5C603F48-CA7C-444D-A803-0F58465C7030}" destId="{7F09A983-2283-4DB0-ACC8-9BAAE0C5BA08}" srcOrd="0" destOrd="0" parTransId="{CD82543F-81EE-4491-BA68-61674BB74B8E}" sibTransId="{29629F3A-F865-44DF-AF32-AB8AD25F95A7}"/>
    <dgm:cxn modelId="{B2C88160-07DD-497B-A9E7-4691E5CC8535}" srcId="{73919EBF-9B6B-44D4-8F99-91E7BE4B0E28}" destId="{BB68CA89-4374-451E-9E8D-ECA04F4A3166}" srcOrd="1" destOrd="0" parTransId="{44FE8AEA-3870-4B30-B888-7C08FEC8B4DE}" sibTransId="{B7B10F22-EBC8-46C8-A36C-9595EBAA0C30}"/>
    <dgm:cxn modelId="{EA4B1D45-1AC5-48B5-B561-2311C51A8044}" type="presOf" srcId="{1EC86677-A5D1-47BA-979F-8E5FCA742C1A}" destId="{73AA6143-FDCF-40AD-B993-6A50D6CE35C4}" srcOrd="0" destOrd="0" presId="urn:microsoft.com/office/officeart/2005/8/layout/chevron2"/>
    <dgm:cxn modelId="{C43A5549-B1D7-493F-83A8-1631A2FEA7EE}" type="presOf" srcId="{9946A76B-A3E4-44C2-B30B-75740318B1D7}" destId="{48420075-79BF-4D8F-9155-ED25049FC97D}" srcOrd="0" destOrd="0" presId="urn:microsoft.com/office/officeart/2005/8/layout/chevron2"/>
    <dgm:cxn modelId="{D1C4A36B-8D88-4D6B-9839-4F643F724988}" srcId="{32B666D9-F7C5-41B8-9010-76F8B3520118}" destId="{3FF8ED0C-098B-4487-A7CA-9AA14CD34495}" srcOrd="0" destOrd="0" parTransId="{759262D9-7BEA-4BED-8C43-70CEC0B4F5BA}" sibTransId="{5CCE40DE-D016-46E2-B987-1D65B7135B41}"/>
    <dgm:cxn modelId="{C8BFEB59-6485-40FB-AA66-606705B924DE}" srcId="{73919EBF-9B6B-44D4-8F99-91E7BE4B0E28}" destId="{6AE6B644-08F8-40CB-8C1A-4715FCF5BC5F}" srcOrd="3" destOrd="0" parTransId="{206674A3-59F8-4F5C-B498-139945CF6682}" sibTransId="{844DDF78-9380-45C3-8E76-F6BDB579A024}"/>
    <dgm:cxn modelId="{A6FF067F-7097-4F2C-B92C-847F65B44F00}" type="presOf" srcId="{3FF8ED0C-098B-4487-A7CA-9AA14CD34495}" destId="{1EDAFB0F-63FF-4F3B-95B8-0D91579BA56E}" srcOrd="0" destOrd="0" presId="urn:microsoft.com/office/officeart/2005/8/layout/chevron2"/>
    <dgm:cxn modelId="{6B935187-555F-40B8-BB82-5D4445FB37A3}" type="presOf" srcId="{A53090DF-519B-4BBE-9D4F-D78EEA0608CE}" destId="{E9FC3DE1-8F25-4F52-8402-1663574026A2}" srcOrd="0" destOrd="0" presId="urn:microsoft.com/office/officeart/2005/8/layout/chevron2"/>
    <dgm:cxn modelId="{4E6FE587-65A6-486E-882D-941A34A1AE59}" type="presOf" srcId="{73919EBF-9B6B-44D4-8F99-91E7BE4B0E28}" destId="{F7D8B7ED-4DF8-41AB-AB5F-D326240A1C98}" srcOrd="0" destOrd="0" presId="urn:microsoft.com/office/officeart/2005/8/layout/chevron2"/>
    <dgm:cxn modelId="{2F8F5B8B-B6D8-45AF-9FDA-2B45B018753E}" srcId="{BB68CA89-4374-451E-9E8D-ECA04F4A3166}" destId="{1EC86677-A5D1-47BA-979F-8E5FCA742C1A}" srcOrd="0" destOrd="0" parTransId="{C3DA80E1-118D-43BC-90B2-DF233565F4B7}" sibTransId="{638C35F4-4696-4C51-A8E2-002D4A4433D0}"/>
    <dgm:cxn modelId="{51769D9C-CD4B-4F3B-952D-97545B5D44D2}" type="presOf" srcId="{FA3DBE9C-BACD-44E8-8536-3BE0982B818B}" destId="{AF4DA310-B33E-4240-988D-83D31F501216}" srcOrd="0" destOrd="0" presId="urn:microsoft.com/office/officeart/2005/8/layout/chevron2"/>
    <dgm:cxn modelId="{95689AA6-969C-4718-B538-4CA642C1800F}" srcId="{6AE6B644-08F8-40CB-8C1A-4715FCF5BC5F}" destId="{A53090DF-519B-4BBE-9D4F-D78EEA0608CE}" srcOrd="0" destOrd="0" parTransId="{502E0222-5CB8-43A2-BEFB-EC6A32E010AF}" sibTransId="{6A977B58-C75F-4F0A-8F4C-F414AE5597EB}"/>
    <dgm:cxn modelId="{401646B0-C452-4E50-81EC-1960AEECF4B2}" type="presOf" srcId="{7F09A983-2283-4DB0-ACC8-9BAAE0C5BA08}" destId="{1833AFE5-BB16-4C98-AE0D-0AAFBBCFE383}" srcOrd="0" destOrd="0" presId="urn:microsoft.com/office/officeart/2005/8/layout/chevron2"/>
    <dgm:cxn modelId="{AEF87EC3-DA42-4C3A-B6A8-42CF19ABBA78}" srcId="{73919EBF-9B6B-44D4-8F99-91E7BE4B0E28}" destId="{9946A76B-A3E4-44C2-B30B-75740318B1D7}" srcOrd="0" destOrd="0" parTransId="{30143D2E-0E42-4BF3-9062-5DC69759AFE5}" sibTransId="{5BA9D025-7E66-4E01-A1EA-94AFBF9AD7E2}"/>
    <dgm:cxn modelId="{FEE99CC8-8DFB-4758-AC18-06981AB10DA1}" type="presOf" srcId="{5C603F48-CA7C-444D-A803-0F58465C7030}" destId="{52230D68-9507-40B0-B3C8-EE43ED6CB1FF}" srcOrd="0" destOrd="0" presId="urn:microsoft.com/office/officeart/2005/8/layout/chevron2"/>
    <dgm:cxn modelId="{CF26A4D0-19FF-4340-8CD6-559B643CFECC}" type="presOf" srcId="{8785B469-DE95-4E4E-B541-969D2F20D33C}" destId="{F31910D9-5B2E-4226-9292-CFB9BCB6A3A6}" srcOrd="0" destOrd="0" presId="urn:microsoft.com/office/officeart/2005/8/layout/chevron2"/>
    <dgm:cxn modelId="{DB3202E0-C5C6-42F1-8B6D-194AF8A2EBD3}" srcId="{73919EBF-9B6B-44D4-8F99-91E7BE4B0E28}" destId="{5C603F48-CA7C-444D-A803-0F58465C7030}" srcOrd="5" destOrd="0" parTransId="{3D6A27CB-DEA1-4A22-88C5-E98D21F9D8D2}" sibTransId="{4CAE8246-BF28-4A70-A64D-ED19BCD88024}"/>
    <dgm:cxn modelId="{B71E5CE8-38EF-40BF-8CF0-A5D40856B809}" srcId="{73919EBF-9B6B-44D4-8F99-91E7BE4B0E28}" destId="{8785B469-DE95-4E4E-B541-969D2F20D33C}" srcOrd="4" destOrd="0" parTransId="{90AE4701-0249-42B7-BF16-7DCA2F5DB30B}" sibTransId="{74B594C2-2346-4521-902E-3C9D9A1272D9}"/>
    <dgm:cxn modelId="{BA9DBBEF-516F-426F-9DFD-2BF447255FFF}" srcId="{9946A76B-A3E4-44C2-B30B-75740318B1D7}" destId="{54142730-21D2-4B4C-9A46-BD88D35CE36B}" srcOrd="0" destOrd="0" parTransId="{7E9344D9-ACFB-40D9-A648-E30E42A7B501}" sibTransId="{D3D31CB8-8055-4526-BDF1-9C5D1A0F2B09}"/>
    <dgm:cxn modelId="{CCAFEBF5-E038-4D1E-8E9F-314B277C2AAE}" type="presParOf" srcId="{F7D8B7ED-4DF8-41AB-AB5F-D326240A1C98}" destId="{857E7D7F-B9E5-495B-B288-3DB2C0314E96}" srcOrd="0" destOrd="0" presId="urn:microsoft.com/office/officeart/2005/8/layout/chevron2"/>
    <dgm:cxn modelId="{EA59A9C9-8BDC-4841-9061-46D20FF1D4FD}" type="presParOf" srcId="{857E7D7F-B9E5-495B-B288-3DB2C0314E96}" destId="{48420075-79BF-4D8F-9155-ED25049FC97D}" srcOrd="0" destOrd="0" presId="urn:microsoft.com/office/officeart/2005/8/layout/chevron2"/>
    <dgm:cxn modelId="{9DBD1B69-9484-4367-8957-6FFEB1DD4718}" type="presParOf" srcId="{857E7D7F-B9E5-495B-B288-3DB2C0314E96}" destId="{83DD25F4-FF65-45A0-B7C4-9BFD2D02731D}" srcOrd="1" destOrd="0" presId="urn:microsoft.com/office/officeart/2005/8/layout/chevron2"/>
    <dgm:cxn modelId="{407A9CD9-C31D-4CCD-B4D4-F586D68729EE}" type="presParOf" srcId="{F7D8B7ED-4DF8-41AB-AB5F-D326240A1C98}" destId="{EDD1F1DE-A273-473D-ABDA-8A3AF0FB59A2}" srcOrd="1" destOrd="0" presId="urn:microsoft.com/office/officeart/2005/8/layout/chevron2"/>
    <dgm:cxn modelId="{94CB211D-B452-404A-8603-D3D7509A2DD1}" type="presParOf" srcId="{F7D8B7ED-4DF8-41AB-AB5F-D326240A1C98}" destId="{0C7D7639-545B-49E7-A779-E0B4D81645B4}" srcOrd="2" destOrd="0" presId="urn:microsoft.com/office/officeart/2005/8/layout/chevron2"/>
    <dgm:cxn modelId="{77EC6133-233A-4B14-BECF-58A04E10BD89}" type="presParOf" srcId="{0C7D7639-545B-49E7-A779-E0B4D81645B4}" destId="{BF0ECBB4-0939-4299-AB1F-9221D115E6ED}" srcOrd="0" destOrd="0" presId="urn:microsoft.com/office/officeart/2005/8/layout/chevron2"/>
    <dgm:cxn modelId="{1B933D53-B09D-421C-9DF7-877A28F0B3D8}" type="presParOf" srcId="{0C7D7639-545B-49E7-A779-E0B4D81645B4}" destId="{73AA6143-FDCF-40AD-B993-6A50D6CE35C4}" srcOrd="1" destOrd="0" presId="urn:microsoft.com/office/officeart/2005/8/layout/chevron2"/>
    <dgm:cxn modelId="{CF14F467-CFAE-4004-A914-5E1410028379}" type="presParOf" srcId="{F7D8B7ED-4DF8-41AB-AB5F-D326240A1C98}" destId="{8ADE2DE4-AF7F-4E11-A532-27A931933CF1}" srcOrd="3" destOrd="0" presId="urn:microsoft.com/office/officeart/2005/8/layout/chevron2"/>
    <dgm:cxn modelId="{922CB02F-03FD-4E24-9C2B-8089EC89F564}" type="presParOf" srcId="{F7D8B7ED-4DF8-41AB-AB5F-D326240A1C98}" destId="{AF5BC4A6-9AFA-46E6-84BB-0B145E00C237}" srcOrd="4" destOrd="0" presId="urn:microsoft.com/office/officeart/2005/8/layout/chevron2"/>
    <dgm:cxn modelId="{8576A97F-6C93-4F3F-A433-5C79B2D05FC6}" type="presParOf" srcId="{AF5BC4A6-9AFA-46E6-84BB-0B145E00C237}" destId="{F46E8E51-A21E-4334-9DDF-70867413CE4B}" srcOrd="0" destOrd="0" presId="urn:microsoft.com/office/officeart/2005/8/layout/chevron2"/>
    <dgm:cxn modelId="{0C33D50B-A934-4BCB-BECD-604A2B6DAF34}" type="presParOf" srcId="{AF5BC4A6-9AFA-46E6-84BB-0B145E00C237}" destId="{1EDAFB0F-63FF-4F3B-95B8-0D91579BA56E}" srcOrd="1" destOrd="0" presId="urn:microsoft.com/office/officeart/2005/8/layout/chevron2"/>
    <dgm:cxn modelId="{98CD74D9-F96B-43BE-B7FB-60191A8A9998}" type="presParOf" srcId="{F7D8B7ED-4DF8-41AB-AB5F-D326240A1C98}" destId="{87CC29D5-D648-44ED-ADA9-E5EFB6DC8B8B}" srcOrd="5" destOrd="0" presId="urn:microsoft.com/office/officeart/2005/8/layout/chevron2"/>
    <dgm:cxn modelId="{00C0AC34-FD7A-4505-8E9E-0A691E5D6110}" type="presParOf" srcId="{F7D8B7ED-4DF8-41AB-AB5F-D326240A1C98}" destId="{BA3870A2-2FEE-40EA-A3FA-EE5D27339EBD}" srcOrd="6" destOrd="0" presId="urn:microsoft.com/office/officeart/2005/8/layout/chevron2"/>
    <dgm:cxn modelId="{12E41A54-D43D-40B5-A77D-82C7E44E70C8}" type="presParOf" srcId="{BA3870A2-2FEE-40EA-A3FA-EE5D27339EBD}" destId="{486C65A7-683C-47BB-8D38-C8058E801B57}" srcOrd="0" destOrd="0" presId="urn:microsoft.com/office/officeart/2005/8/layout/chevron2"/>
    <dgm:cxn modelId="{D6D34E27-40B8-4BB7-8F5E-AE244313173F}" type="presParOf" srcId="{BA3870A2-2FEE-40EA-A3FA-EE5D27339EBD}" destId="{E9FC3DE1-8F25-4F52-8402-1663574026A2}" srcOrd="1" destOrd="0" presId="urn:microsoft.com/office/officeart/2005/8/layout/chevron2"/>
    <dgm:cxn modelId="{308C21A3-7006-4E4E-85A7-8F462A42A6B7}" type="presParOf" srcId="{F7D8B7ED-4DF8-41AB-AB5F-D326240A1C98}" destId="{C2EA5D19-0DBF-4A4A-9A56-E97BCB9B103C}" srcOrd="7" destOrd="0" presId="urn:microsoft.com/office/officeart/2005/8/layout/chevron2"/>
    <dgm:cxn modelId="{0052E8AF-4192-4937-8833-AC0874F243FC}" type="presParOf" srcId="{F7D8B7ED-4DF8-41AB-AB5F-D326240A1C98}" destId="{41AE637A-B6E1-421A-B69C-EEED145DFD20}" srcOrd="8" destOrd="0" presId="urn:microsoft.com/office/officeart/2005/8/layout/chevron2"/>
    <dgm:cxn modelId="{D5D764C1-BA8E-4F65-B87A-3CE10A22BC6C}" type="presParOf" srcId="{41AE637A-B6E1-421A-B69C-EEED145DFD20}" destId="{F31910D9-5B2E-4226-9292-CFB9BCB6A3A6}" srcOrd="0" destOrd="0" presId="urn:microsoft.com/office/officeart/2005/8/layout/chevron2"/>
    <dgm:cxn modelId="{2E2C8556-0C69-4617-9C27-5994E2E23727}" type="presParOf" srcId="{41AE637A-B6E1-421A-B69C-EEED145DFD20}" destId="{AF4DA310-B33E-4240-988D-83D31F501216}" srcOrd="1" destOrd="0" presId="urn:microsoft.com/office/officeart/2005/8/layout/chevron2"/>
    <dgm:cxn modelId="{84749CE4-8589-407E-A3A1-3B4429A1CBDE}" type="presParOf" srcId="{F7D8B7ED-4DF8-41AB-AB5F-D326240A1C98}" destId="{AF908C03-AF4D-4910-BABE-71916610F575}" srcOrd="9" destOrd="0" presId="urn:microsoft.com/office/officeart/2005/8/layout/chevron2"/>
    <dgm:cxn modelId="{DC35928D-EC2A-49C4-B093-D51D8361D8AD}" type="presParOf" srcId="{F7D8B7ED-4DF8-41AB-AB5F-D326240A1C98}" destId="{F1CDD0B7-FFF0-4A8F-8F76-04E7B2AAEB82}" srcOrd="10" destOrd="0" presId="urn:microsoft.com/office/officeart/2005/8/layout/chevron2"/>
    <dgm:cxn modelId="{FC96AAC6-7EA4-46D9-A04E-CCF75F285006}" type="presParOf" srcId="{F1CDD0B7-FFF0-4A8F-8F76-04E7B2AAEB82}" destId="{52230D68-9507-40B0-B3C8-EE43ED6CB1FF}" srcOrd="0" destOrd="0" presId="urn:microsoft.com/office/officeart/2005/8/layout/chevron2"/>
    <dgm:cxn modelId="{F781892C-0689-49CF-94D9-830EF57BC0B8}" type="presParOf" srcId="{F1CDD0B7-FFF0-4A8F-8F76-04E7B2AAEB82}" destId="{1833AFE5-BB16-4C98-AE0D-0AAFBBCFE383}"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8420075-79BF-4D8F-9155-ED25049FC97D}">
      <dsp:nvSpPr>
        <dsp:cNvPr id="0" name=""/>
        <dsp:cNvSpPr/>
      </dsp:nvSpPr>
      <dsp:spPr>
        <a:xfrm rot="5400000">
          <a:off x="-121106" y="123128"/>
          <a:ext cx="807377" cy="565164"/>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a:t>Who</a:t>
          </a:r>
        </a:p>
      </dsp:txBody>
      <dsp:txXfrm rot="-5400000">
        <a:off x="1" y="284603"/>
        <a:ext cx="565164" cy="242213"/>
      </dsp:txXfrm>
    </dsp:sp>
    <dsp:sp modelId="{83DD25F4-FF65-45A0-B7C4-9BFD2D02731D}">
      <dsp:nvSpPr>
        <dsp:cNvPr id="0" name=""/>
        <dsp:cNvSpPr/>
      </dsp:nvSpPr>
      <dsp:spPr>
        <a:xfrm rot="5400000">
          <a:off x="3963534" y="-3396348"/>
          <a:ext cx="524795" cy="7321535"/>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en-US" sz="1800" kern="1200" dirty="0">
              <a:latin typeface="Garamond" panose="02020404030301010803" pitchFamily="18" charset="0"/>
            </a:rPr>
            <a:t>The IIS</a:t>
          </a:r>
        </a:p>
      </dsp:txBody>
      <dsp:txXfrm rot="-5400000">
        <a:off x="565164" y="27640"/>
        <a:ext cx="7295917" cy="473559"/>
      </dsp:txXfrm>
    </dsp:sp>
    <dsp:sp modelId="{BF0ECBB4-0939-4299-AB1F-9221D115E6ED}">
      <dsp:nvSpPr>
        <dsp:cNvPr id="0" name=""/>
        <dsp:cNvSpPr/>
      </dsp:nvSpPr>
      <dsp:spPr>
        <a:xfrm rot="5400000">
          <a:off x="-121106" y="831111"/>
          <a:ext cx="807377" cy="565164"/>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a:t>What</a:t>
          </a:r>
        </a:p>
      </dsp:txBody>
      <dsp:txXfrm rot="-5400000">
        <a:off x="1" y="992586"/>
        <a:ext cx="565164" cy="242213"/>
      </dsp:txXfrm>
    </dsp:sp>
    <dsp:sp modelId="{73AA6143-FDCF-40AD-B993-6A50D6CE35C4}">
      <dsp:nvSpPr>
        <dsp:cNvPr id="0" name=""/>
        <dsp:cNvSpPr/>
      </dsp:nvSpPr>
      <dsp:spPr>
        <a:xfrm rot="5400000">
          <a:off x="3963534" y="-2688365"/>
          <a:ext cx="524795" cy="7321535"/>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en-US" sz="1800" kern="1200" dirty="0">
              <a:latin typeface="Garamond" panose="02020404030301010803" pitchFamily="18" charset="0"/>
            </a:rPr>
            <a:t>Implement or harmonize with existing data accuracy checks and error codes</a:t>
          </a:r>
        </a:p>
      </dsp:txBody>
      <dsp:txXfrm rot="-5400000">
        <a:off x="565164" y="735623"/>
        <a:ext cx="7295917" cy="473559"/>
      </dsp:txXfrm>
    </dsp:sp>
    <dsp:sp modelId="{F46E8E51-A21E-4334-9DDF-70867413CE4B}">
      <dsp:nvSpPr>
        <dsp:cNvPr id="0" name=""/>
        <dsp:cNvSpPr/>
      </dsp:nvSpPr>
      <dsp:spPr>
        <a:xfrm rot="5400000">
          <a:off x="-121106" y="1539095"/>
          <a:ext cx="807377" cy="565164"/>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a:t>Where</a:t>
          </a:r>
        </a:p>
      </dsp:txBody>
      <dsp:txXfrm rot="-5400000">
        <a:off x="1" y="1700570"/>
        <a:ext cx="565164" cy="242213"/>
      </dsp:txXfrm>
    </dsp:sp>
    <dsp:sp modelId="{1EDAFB0F-63FF-4F3B-95B8-0D91579BA56E}">
      <dsp:nvSpPr>
        <dsp:cNvPr id="0" name=""/>
        <dsp:cNvSpPr/>
      </dsp:nvSpPr>
      <dsp:spPr>
        <a:xfrm rot="5400000">
          <a:off x="3963534" y="-1980381"/>
          <a:ext cx="524795" cy="7321535"/>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en-US" sz="1800" kern="1200" dirty="0">
              <a:latin typeface="Garamond" panose="02020404030301010803" pitchFamily="18" charset="0"/>
            </a:rPr>
            <a:t>HL7 Response Messages</a:t>
          </a:r>
        </a:p>
      </dsp:txBody>
      <dsp:txXfrm rot="-5400000">
        <a:off x="565164" y="1443607"/>
        <a:ext cx="7295917" cy="473559"/>
      </dsp:txXfrm>
    </dsp:sp>
    <dsp:sp modelId="{486C65A7-683C-47BB-8D38-C8058E801B57}">
      <dsp:nvSpPr>
        <dsp:cNvPr id="0" name=""/>
        <dsp:cNvSpPr/>
      </dsp:nvSpPr>
      <dsp:spPr>
        <a:xfrm rot="5400000">
          <a:off x="-121106" y="2247078"/>
          <a:ext cx="807377" cy="565164"/>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a:t>When</a:t>
          </a:r>
        </a:p>
      </dsp:txBody>
      <dsp:txXfrm rot="-5400000">
        <a:off x="1" y="2408553"/>
        <a:ext cx="565164" cy="242213"/>
      </dsp:txXfrm>
    </dsp:sp>
    <dsp:sp modelId="{E9FC3DE1-8F25-4F52-8402-1663574026A2}">
      <dsp:nvSpPr>
        <dsp:cNvPr id="0" name=""/>
        <dsp:cNvSpPr/>
      </dsp:nvSpPr>
      <dsp:spPr>
        <a:xfrm rot="5400000">
          <a:off x="3963534" y="-1272398"/>
          <a:ext cx="524795" cy="7321535"/>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en-US" sz="1800" kern="1200" dirty="0">
              <a:latin typeface="Garamond" panose="02020404030301010803" pitchFamily="18" charset="0"/>
            </a:rPr>
            <a:t>In real time</a:t>
          </a:r>
        </a:p>
      </dsp:txBody>
      <dsp:txXfrm rot="-5400000">
        <a:off x="565164" y="2151590"/>
        <a:ext cx="7295917" cy="473559"/>
      </dsp:txXfrm>
    </dsp:sp>
    <dsp:sp modelId="{F31910D9-5B2E-4226-9292-CFB9BCB6A3A6}">
      <dsp:nvSpPr>
        <dsp:cNvPr id="0" name=""/>
        <dsp:cNvSpPr/>
      </dsp:nvSpPr>
      <dsp:spPr>
        <a:xfrm rot="5400000">
          <a:off x="-121106" y="2955062"/>
          <a:ext cx="807377" cy="565164"/>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a:t>Why</a:t>
          </a:r>
        </a:p>
      </dsp:txBody>
      <dsp:txXfrm rot="-5400000">
        <a:off x="1" y="3116537"/>
        <a:ext cx="565164" cy="242213"/>
      </dsp:txXfrm>
    </dsp:sp>
    <dsp:sp modelId="{AF4DA310-B33E-4240-988D-83D31F501216}">
      <dsp:nvSpPr>
        <dsp:cNvPr id="0" name=""/>
        <dsp:cNvSpPr/>
      </dsp:nvSpPr>
      <dsp:spPr>
        <a:xfrm rot="5400000">
          <a:off x="3963534" y="-564414"/>
          <a:ext cx="524795" cy="7321535"/>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en-US" sz="1800" kern="1200" dirty="0">
              <a:latin typeface="Garamond" panose="02020404030301010803" pitchFamily="18" charset="0"/>
            </a:rPr>
            <a:t>Quick to find, quick to fix.  Easier when in harmony with existing resources.</a:t>
          </a:r>
        </a:p>
      </dsp:txBody>
      <dsp:txXfrm rot="-5400000">
        <a:off x="565164" y="2859574"/>
        <a:ext cx="7295917" cy="473559"/>
      </dsp:txXfrm>
    </dsp:sp>
    <dsp:sp modelId="{52230D68-9507-40B0-B3C8-EE43ED6CB1FF}">
      <dsp:nvSpPr>
        <dsp:cNvPr id="0" name=""/>
        <dsp:cNvSpPr/>
      </dsp:nvSpPr>
      <dsp:spPr>
        <a:xfrm rot="5400000">
          <a:off x="-121106" y="3663045"/>
          <a:ext cx="807377" cy="565164"/>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a:t>How</a:t>
          </a:r>
        </a:p>
      </dsp:txBody>
      <dsp:txXfrm rot="-5400000">
        <a:off x="1" y="3824520"/>
        <a:ext cx="565164" cy="242213"/>
      </dsp:txXfrm>
    </dsp:sp>
    <dsp:sp modelId="{1833AFE5-BB16-4C98-AE0D-0AAFBBCFE383}">
      <dsp:nvSpPr>
        <dsp:cNvPr id="0" name=""/>
        <dsp:cNvSpPr/>
      </dsp:nvSpPr>
      <dsp:spPr>
        <a:xfrm rot="5400000">
          <a:off x="3963534" y="131377"/>
          <a:ext cx="524795" cy="7321535"/>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en-US" sz="1800" kern="1200" dirty="0">
              <a:latin typeface="Garamond" panose="02020404030301010803" pitchFamily="18" charset="0"/>
            </a:rPr>
            <a:t>…and request for feedback!</a:t>
          </a:r>
        </a:p>
      </dsp:txBody>
      <dsp:txXfrm rot="-5400000">
        <a:off x="565164" y="3555365"/>
        <a:ext cx="7295917" cy="473559"/>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82119" cy="466434"/>
          </a:xfrm>
          <a:prstGeom prst="rect">
            <a:avLst/>
          </a:prstGeom>
        </p:spPr>
        <p:txBody>
          <a:bodyPr vert="horz" lIns="92446" tIns="46223" rIns="92446" bIns="46223" rtlCol="0"/>
          <a:lstStyle>
            <a:lvl1pPr algn="l">
              <a:defRPr sz="1200"/>
            </a:lvl1pPr>
          </a:lstStyle>
          <a:p>
            <a:endParaRPr lang="en-US"/>
          </a:p>
        </p:txBody>
      </p:sp>
      <p:sp>
        <p:nvSpPr>
          <p:cNvPr id="3" name="Date Placeholder 2"/>
          <p:cNvSpPr>
            <a:spLocks noGrp="1"/>
          </p:cNvSpPr>
          <p:nvPr>
            <p:ph type="dt" idx="1"/>
          </p:nvPr>
        </p:nvSpPr>
        <p:spPr>
          <a:xfrm>
            <a:off x="3898102" y="0"/>
            <a:ext cx="2982119" cy="466434"/>
          </a:xfrm>
          <a:prstGeom prst="rect">
            <a:avLst/>
          </a:prstGeom>
        </p:spPr>
        <p:txBody>
          <a:bodyPr vert="horz" lIns="92446" tIns="46223" rIns="92446" bIns="46223" rtlCol="0"/>
          <a:lstStyle>
            <a:lvl1pPr algn="r">
              <a:defRPr sz="1200"/>
            </a:lvl1pPr>
          </a:lstStyle>
          <a:p>
            <a:fld id="{5FFD6883-D642-400E-BFB9-EC365FB2343F}" type="datetimeFigureOut">
              <a:rPr lang="en-US" smtClean="0"/>
              <a:t>2/11/2020</a:t>
            </a:fld>
            <a:endParaRPr lang="en-US"/>
          </a:p>
        </p:txBody>
      </p:sp>
      <p:sp>
        <p:nvSpPr>
          <p:cNvPr id="4" name="Slide Image Placeholder 3"/>
          <p:cNvSpPr>
            <a:spLocks noGrp="1" noRot="1" noChangeAspect="1"/>
          </p:cNvSpPr>
          <p:nvPr>
            <p:ph type="sldImg" idx="2"/>
          </p:nvPr>
        </p:nvSpPr>
        <p:spPr>
          <a:xfrm>
            <a:off x="1350963" y="1162050"/>
            <a:ext cx="4179887" cy="3136900"/>
          </a:xfrm>
          <a:prstGeom prst="rect">
            <a:avLst/>
          </a:prstGeom>
          <a:noFill/>
          <a:ln w="12700">
            <a:solidFill>
              <a:prstClr val="black"/>
            </a:solidFill>
          </a:ln>
        </p:spPr>
        <p:txBody>
          <a:bodyPr vert="horz" lIns="92446" tIns="46223" rIns="92446" bIns="46223" rtlCol="0" anchor="ctr"/>
          <a:lstStyle/>
          <a:p>
            <a:endParaRPr lang="en-US"/>
          </a:p>
        </p:txBody>
      </p:sp>
      <p:sp>
        <p:nvSpPr>
          <p:cNvPr id="5" name="Notes Placeholder 4"/>
          <p:cNvSpPr>
            <a:spLocks noGrp="1"/>
          </p:cNvSpPr>
          <p:nvPr>
            <p:ph type="body" sz="quarter" idx="3"/>
          </p:nvPr>
        </p:nvSpPr>
        <p:spPr>
          <a:xfrm>
            <a:off x="688182" y="4473892"/>
            <a:ext cx="5505450" cy="3660458"/>
          </a:xfrm>
          <a:prstGeom prst="rect">
            <a:avLst/>
          </a:prstGeom>
        </p:spPr>
        <p:txBody>
          <a:bodyPr vert="horz" lIns="92446" tIns="46223" rIns="92446" bIns="46223"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2982119" cy="466433"/>
          </a:xfrm>
          <a:prstGeom prst="rect">
            <a:avLst/>
          </a:prstGeom>
        </p:spPr>
        <p:txBody>
          <a:bodyPr vert="horz" lIns="92446" tIns="46223" rIns="92446" bIns="46223" rtlCol="0" anchor="b"/>
          <a:lstStyle>
            <a:lvl1pPr algn="l">
              <a:defRPr sz="1200"/>
            </a:lvl1pPr>
          </a:lstStyle>
          <a:p>
            <a:endParaRPr lang="en-US"/>
          </a:p>
        </p:txBody>
      </p:sp>
      <p:sp>
        <p:nvSpPr>
          <p:cNvPr id="7" name="Slide Number Placeholder 6"/>
          <p:cNvSpPr>
            <a:spLocks noGrp="1"/>
          </p:cNvSpPr>
          <p:nvPr>
            <p:ph type="sldNum" sz="quarter" idx="5"/>
          </p:nvPr>
        </p:nvSpPr>
        <p:spPr>
          <a:xfrm>
            <a:off x="3898102" y="8829967"/>
            <a:ext cx="2982119" cy="466433"/>
          </a:xfrm>
          <a:prstGeom prst="rect">
            <a:avLst/>
          </a:prstGeom>
        </p:spPr>
        <p:txBody>
          <a:bodyPr vert="horz" lIns="92446" tIns="46223" rIns="92446" bIns="46223" rtlCol="0" anchor="b"/>
          <a:lstStyle>
            <a:lvl1pPr algn="r">
              <a:defRPr sz="1200"/>
            </a:lvl1pPr>
          </a:lstStyle>
          <a:p>
            <a:fld id="{A530DF3B-436B-490F-9FB0-B989C948F529}" type="slidenum">
              <a:rPr lang="en-US" smtClean="0"/>
              <a:t>‹#›</a:t>
            </a:fld>
            <a:endParaRPr lang="en-US"/>
          </a:p>
        </p:txBody>
      </p:sp>
    </p:spTree>
    <p:extLst>
      <p:ext uri="{BB962C8B-B14F-4D97-AF65-F5344CB8AC3E}">
        <p14:creationId xmlns:p14="http://schemas.microsoft.com/office/powerpoint/2010/main" val="37936037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What</a:t>
            </a:r>
          </a:p>
          <a:p>
            <a:r>
              <a:rPr lang="en-US" dirty="0"/>
              <a:t>    While we had many data quality checks some were missing and many were created before there were standardized error codes or validation guides.</a:t>
            </a:r>
          </a:p>
          <a:p>
            <a:endParaRPr lang="en-US" dirty="0"/>
          </a:p>
          <a:p>
            <a:r>
              <a:rPr lang="en-US" dirty="0"/>
              <a:t>    Talk about the changes or additions we made, why we made them and challenges along the way.</a:t>
            </a:r>
          </a:p>
          <a:p>
            <a:endParaRPr lang="en-US" dirty="0"/>
          </a:p>
          <a:p>
            <a:r>
              <a:rPr lang="en-US" dirty="0"/>
              <a:t>Request for feedback</a:t>
            </a:r>
          </a:p>
          <a:p>
            <a:r>
              <a:rPr lang="en-US" dirty="0"/>
              <a:t>How have you implemented this?</a:t>
            </a:r>
          </a:p>
          <a:p>
            <a:r>
              <a:rPr lang="en-US" dirty="0"/>
              <a:t>What would you do different?</a:t>
            </a:r>
          </a:p>
          <a:p>
            <a:endParaRPr lang="en-US" dirty="0"/>
          </a:p>
          <a:p>
            <a:endParaRPr lang="en-US" dirty="0"/>
          </a:p>
          <a:p>
            <a:r>
              <a:rPr lang="en-US" dirty="0"/>
              <a:t>Why</a:t>
            </a:r>
          </a:p>
          <a:p>
            <a:r>
              <a:rPr lang="en-US" dirty="0"/>
              <a:t>    First Line of Defense</a:t>
            </a:r>
          </a:p>
          <a:p>
            <a:r>
              <a:rPr lang="en-US" dirty="0"/>
              <a:t>    Can reference back to examples or existing documentation</a:t>
            </a:r>
          </a:p>
          <a:p>
            <a:r>
              <a:rPr lang="en-US" dirty="0"/>
              <a:t>     </a:t>
            </a:r>
          </a:p>
          <a:p>
            <a:r>
              <a:rPr lang="en-US" dirty="0"/>
              <a:t>Where</a:t>
            </a:r>
          </a:p>
          <a:p>
            <a:endParaRPr lang="en-US" dirty="0"/>
          </a:p>
          <a:p>
            <a:r>
              <a:rPr lang="en-US" dirty="0"/>
              <a:t>what</a:t>
            </a:r>
          </a:p>
          <a:p>
            <a:endParaRPr lang="en-US" dirty="0"/>
          </a:p>
          <a:p>
            <a:r>
              <a:rPr lang="en-US" dirty="0"/>
              <a:t>How</a:t>
            </a:r>
          </a:p>
          <a:p>
            <a:endParaRPr lang="en-US" dirty="0"/>
          </a:p>
          <a:p>
            <a:r>
              <a:rPr lang="en-US" dirty="0"/>
              <a:t>Keys to success (hopefully)</a:t>
            </a:r>
          </a:p>
          <a:p>
            <a:r>
              <a:rPr lang="en-US" dirty="0"/>
              <a:t>Test Like Crazy</a:t>
            </a:r>
          </a:p>
          <a:p>
            <a:r>
              <a:rPr lang="en-US" dirty="0"/>
              <a:t>Document Like Crazy</a:t>
            </a:r>
          </a:p>
        </p:txBody>
      </p:sp>
      <p:sp>
        <p:nvSpPr>
          <p:cNvPr id="4" name="Slide Number Placeholder 3"/>
          <p:cNvSpPr>
            <a:spLocks noGrp="1"/>
          </p:cNvSpPr>
          <p:nvPr>
            <p:ph type="sldNum" sz="quarter" idx="5"/>
          </p:nvPr>
        </p:nvSpPr>
        <p:spPr/>
        <p:txBody>
          <a:bodyPr/>
          <a:lstStyle/>
          <a:p>
            <a:fld id="{A530DF3B-436B-490F-9FB0-B989C948F529}" type="slidenum">
              <a:rPr lang="en-US" smtClean="0"/>
              <a:t>1</a:t>
            </a:fld>
            <a:endParaRPr lang="en-US"/>
          </a:p>
        </p:txBody>
      </p:sp>
    </p:spTree>
    <p:extLst>
      <p:ext uri="{BB962C8B-B14F-4D97-AF65-F5344CB8AC3E}">
        <p14:creationId xmlns:p14="http://schemas.microsoft.com/office/powerpoint/2010/main" val="42900363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List of allowed values?  </a:t>
            </a:r>
          </a:p>
          <a:p>
            <a:endParaRPr lang="en-US" dirty="0"/>
          </a:p>
          <a:p>
            <a:r>
              <a:rPr lang="en-US" dirty="0"/>
              <a:t>Or is just up to date list of relationship good enough if we only apply to recently administered immunizations?</a:t>
            </a:r>
          </a:p>
          <a:p>
            <a:endParaRPr lang="en-US" dirty="0"/>
          </a:p>
          <a:p>
            <a:r>
              <a:rPr lang="en-US" dirty="0"/>
              <a:t>Who has implemented this and how?</a:t>
            </a:r>
          </a:p>
          <a:p>
            <a:endParaRPr lang="en-US" dirty="0"/>
          </a:p>
          <a:p>
            <a:r>
              <a:rPr lang="en-US" dirty="0"/>
              <a:t>Could be implemented with</a:t>
            </a:r>
          </a:p>
          <a:p>
            <a:r>
              <a:rPr lang="en-US" dirty="0"/>
              <a:t>2010</a:t>
            </a:r>
            <a:r>
              <a:rPr lang="en-US"/>
              <a:t>: </a:t>
            </a:r>
            <a:r>
              <a:rPr lang="en-US" sz="1200" b="0" i="0" u="none" strike="noStrike" kern="1200">
                <a:solidFill>
                  <a:schemeClr val="tx1"/>
                </a:solidFill>
                <a:effectLst/>
                <a:latin typeface="+mn-lt"/>
                <a:ea typeface="+mn-ea"/>
                <a:cs typeface="+mn-cs"/>
              </a:rPr>
              <a:t>Conflicting vaccine ID and Manufacturer</a:t>
            </a:r>
            <a:r>
              <a:rPr lang="en-US"/>
              <a:t> </a:t>
            </a:r>
            <a:endParaRPr lang="en-US" dirty="0"/>
          </a:p>
        </p:txBody>
      </p:sp>
      <p:sp>
        <p:nvSpPr>
          <p:cNvPr id="4" name="Slide Number Placeholder 3"/>
          <p:cNvSpPr>
            <a:spLocks noGrp="1"/>
          </p:cNvSpPr>
          <p:nvPr>
            <p:ph type="sldNum" sz="quarter" idx="5"/>
          </p:nvPr>
        </p:nvSpPr>
        <p:spPr/>
        <p:txBody>
          <a:bodyPr/>
          <a:lstStyle/>
          <a:p>
            <a:fld id="{A530DF3B-436B-490F-9FB0-B989C948F529}" type="slidenum">
              <a:rPr lang="en-US" smtClean="0"/>
              <a:t>12</a:t>
            </a:fld>
            <a:endParaRPr lang="en-US"/>
          </a:p>
        </p:txBody>
      </p:sp>
    </p:spTree>
    <p:extLst>
      <p:ext uri="{BB962C8B-B14F-4D97-AF65-F5344CB8AC3E}">
        <p14:creationId xmlns:p14="http://schemas.microsoft.com/office/powerpoint/2010/main" val="26753795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Any other cases where this should not apply?</a:t>
            </a:r>
          </a:p>
          <a:p>
            <a:r>
              <a:rPr lang="en-US" b="1" dirty="0"/>
              <a:t>A better existing national code set error?</a:t>
            </a:r>
          </a:p>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Submit the following message</a:t>
            </a:r>
          </a:p>
          <a:p>
            <a:r>
              <a:rPr lang="en-US" sz="1200" b="0" i="0" kern="1200" dirty="0">
                <a:solidFill>
                  <a:schemeClr val="tx1"/>
                </a:solidFill>
                <a:effectLst/>
                <a:latin typeface="+mn-lt"/>
                <a:ea typeface="+mn-ea"/>
                <a:cs typeface="+mn-cs"/>
              </a:rPr>
              <a:t>MSH|^~\&amp;|TestApplication|KS9999|WebIZ|KS0000|20060201000000+0000||VXU^V04^VXU_V04|KS999938854000000232|T|2.5.1|||ER|AL|||||Z22^CDCPHINVS</a:t>
            </a:r>
          </a:p>
          <a:p>
            <a:r>
              <a:rPr lang="en-US" sz="1200" b="0" i="0" kern="1200" dirty="0">
                <a:solidFill>
                  <a:schemeClr val="tx1"/>
                </a:solidFill>
                <a:effectLst/>
                <a:latin typeface="+mn-lt"/>
                <a:ea typeface="+mn-ea"/>
                <a:cs typeface="+mn-cs"/>
              </a:rPr>
              <a:t>PID|1||000000002^^^KS9999^MR||SIMPSON^BART^M^^^^L||19990101|M</a:t>
            </a:r>
          </a:p>
          <a:p>
            <a:r>
              <a:rPr lang="en-US" sz="1200" b="0" i="0" kern="1200" dirty="0">
                <a:solidFill>
                  <a:schemeClr val="tx1"/>
                </a:solidFill>
                <a:effectLst/>
                <a:latin typeface="+mn-lt"/>
                <a:ea typeface="+mn-ea"/>
                <a:cs typeface="+mn-cs"/>
              </a:rPr>
              <a:t>ORC|RE||9999^KS0000</a:t>
            </a:r>
          </a:p>
          <a:p>
            <a:r>
              <a:rPr lang="en-US" sz="1200" b="0" i="0" kern="1200" dirty="0">
                <a:solidFill>
                  <a:schemeClr val="tx1"/>
                </a:solidFill>
                <a:effectLst/>
                <a:latin typeface="+mn-lt"/>
                <a:ea typeface="+mn-ea"/>
                <a:cs typeface="+mn-cs"/>
              </a:rPr>
              <a:t>RXA|0|1|</a:t>
            </a:r>
            <a:r>
              <a:rPr lang="en-US" sz="1200" b="1" i="0" kern="1200" dirty="0">
                <a:solidFill>
                  <a:schemeClr val="tx1"/>
                </a:solidFill>
                <a:effectLst/>
                <a:latin typeface="+mn-lt"/>
                <a:ea typeface="+mn-ea"/>
                <a:cs typeface="+mn-cs"/>
              </a:rPr>
              <a:t>19990101</a:t>
            </a:r>
            <a:r>
              <a:rPr lang="en-US" sz="1200" b="0" i="0" kern="1200" dirty="0">
                <a:solidFill>
                  <a:schemeClr val="tx1"/>
                </a:solidFill>
                <a:effectLst/>
                <a:latin typeface="+mn-lt"/>
                <a:ea typeface="+mn-ea"/>
                <a:cs typeface="+mn-cs"/>
              </a:rPr>
              <a:t>||08^Hep B, ped/adol^CVX|0.5|mL^^UCUM||00^New admin^NIP001|^</a:t>
            </a:r>
            <a:r>
              <a:rPr lang="en-US" sz="1200" b="0" i="0" kern="1200" dirty="0" err="1">
                <a:solidFill>
                  <a:schemeClr val="tx1"/>
                </a:solidFill>
                <a:effectLst/>
                <a:latin typeface="+mn-lt"/>
                <a:ea typeface="+mn-ea"/>
                <a:cs typeface="+mn-cs"/>
              </a:rPr>
              <a:t>Sticker^Nurse</a:t>
            </a:r>
            <a:r>
              <a:rPr lang="en-US" sz="1200" b="0" i="0" kern="1200" dirty="0">
                <a:solidFill>
                  <a:schemeClr val="tx1"/>
                </a:solidFill>
                <a:effectLst/>
                <a:latin typeface="+mn-lt"/>
                <a:ea typeface="+mn-ea"/>
                <a:cs typeface="+mn-cs"/>
              </a:rPr>
              <a:t>^^^^^^^^^^^^^^^^^^RN|^^^KS9999||||lotnum|</a:t>
            </a:r>
            <a:r>
              <a:rPr lang="en-US" sz="1200" b="1" i="0" kern="1200" dirty="0">
                <a:solidFill>
                  <a:schemeClr val="tx1"/>
                </a:solidFill>
                <a:effectLst/>
                <a:latin typeface="+mn-lt"/>
                <a:ea typeface="+mn-ea"/>
                <a:cs typeface="+mn-cs"/>
              </a:rPr>
              <a:t>19981231</a:t>
            </a:r>
            <a:r>
              <a:rPr lang="en-US" sz="1200" b="0" i="0" kern="1200" dirty="0">
                <a:solidFill>
                  <a:schemeClr val="tx1"/>
                </a:solidFill>
                <a:effectLst/>
                <a:latin typeface="+mn-lt"/>
                <a:ea typeface="+mn-ea"/>
                <a:cs typeface="+mn-cs"/>
              </a:rPr>
              <a:t>|SKB^GlaxoSmithKline^MVX|||CP|A</a:t>
            </a:r>
          </a:p>
          <a:p>
            <a:r>
              <a:rPr lang="en-US" sz="1200" b="0" i="0" kern="1200" dirty="0">
                <a:solidFill>
                  <a:schemeClr val="tx1"/>
                </a:solidFill>
                <a:effectLst/>
                <a:latin typeface="+mn-lt"/>
                <a:ea typeface="+mn-ea"/>
                <a:cs typeface="+mn-cs"/>
              </a:rPr>
              <a:t>RXR|C28161^Intramuscular^NCIT^IM^Intramuscular^HL70162|RT^Right Thigh^HL70163</a:t>
            </a:r>
          </a:p>
          <a:p>
            <a:r>
              <a:rPr lang="en-US" sz="1200" b="0" i="0" kern="1200" dirty="0">
                <a:solidFill>
                  <a:schemeClr val="tx1"/>
                </a:solidFill>
                <a:effectLst/>
                <a:latin typeface="+mn-lt"/>
                <a:ea typeface="+mn-ea"/>
                <a:cs typeface="+mn-cs"/>
              </a:rPr>
              <a:t>OBX|1|CE|64994-7^Eligibility Status^LN|1|V02^Medicaid^HL70064||||||F|||19990101|||VXC40^vaccine </a:t>
            </a:r>
            <a:r>
              <a:rPr lang="en-US" sz="1200" b="0" i="0" kern="1200" dirty="0" err="1">
                <a:solidFill>
                  <a:schemeClr val="tx1"/>
                </a:solidFill>
                <a:effectLst/>
                <a:latin typeface="+mn-lt"/>
                <a:ea typeface="+mn-ea"/>
                <a:cs typeface="+mn-cs"/>
              </a:rPr>
              <a:t>level^CDCPHINVS</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OBX|2|CE|30963-3^Vaccine funding source^LN|2|VXC51^Public VFC^NIP008||||||F|||19990101</a:t>
            </a:r>
          </a:p>
          <a:p>
            <a:r>
              <a:rPr lang="en-US" sz="1200" b="0" i="0" kern="1200" dirty="0">
                <a:solidFill>
                  <a:schemeClr val="tx1"/>
                </a:solidFill>
                <a:effectLst/>
                <a:latin typeface="+mn-lt"/>
                <a:ea typeface="+mn-ea"/>
                <a:cs typeface="+mn-cs"/>
              </a:rPr>
              <a:t>OBX|3|CE|30956-7^vaccine type^LN|3|45^Hep B, UF^CVX||||||F|||19990101</a:t>
            </a:r>
          </a:p>
          <a:p>
            <a:r>
              <a:rPr lang="en-US" sz="1200" b="0" i="0" kern="1200" dirty="0">
                <a:solidFill>
                  <a:schemeClr val="tx1"/>
                </a:solidFill>
                <a:effectLst/>
                <a:latin typeface="+mn-lt"/>
                <a:ea typeface="+mn-ea"/>
                <a:cs typeface="+mn-cs"/>
              </a:rPr>
              <a:t>OBX|4|TS|29768-9^VIS Publication Date^LN|3|19970101||||||F|||19990101</a:t>
            </a:r>
          </a:p>
          <a:p>
            <a:r>
              <a:rPr lang="en-US" sz="1200" b="0" i="0" kern="1200" dirty="0">
                <a:solidFill>
                  <a:schemeClr val="tx1"/>
                </a:solidFill>
                <a:effectLst/>
                <a:latin typeface="+mn-lt"/>
                <a:ea typeface="+mn-ea"/>
                <a:cs typeface="+mn-cs"/>
              </a:rPr>
              <a:t>OBX|5|TS|29769-7^VIS Presentation Date^LN|3|19990101||||||F|||19990101</a:t>
            </a:r>
          </a:p>
          <a:p>
            <a:br>
              <a:rPr lang="en-US" sz="1200" b="0" i="0" kern="1200" dirty="0">
                <a:solidFill>
                  <a:schemeClr val="tx1"/>
                </a:solidFill>
                <a:effectLst/>
                <a:latin typeface="+mn-lt"/>
                <a:ea typeface="+mn-ea"/>
                <a:cs typeface="+mn-cs"/>
              </a:rPr>
            </a:b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And you should see the following warning in the response</a:t>
            </a:r>
          </a:p>
          <a:p>
            <a:r>
              <a:rPr lang="en-US" sz="1200" b="0" i="0" kern="1200" dirty="0">
                <a:solidFill>
                  <a:schemeClr val="tx1"/>
                </a:solidFill>
                <a:effectLst/>
                <a:latin typeface="+mn-lt"/>
                <a:ea typeface="+mn-ea"/>
                <a:cs typeface="+mn-cs"/>
              </a:rPr>
              <a:t>ERR||RXA^1^3^1^1|999^ApplicationError^HL70357|W|2001^Conflicting Administration Date and Expiration Date^HL70533^AIRA-DV-BR-118^Vaccination Encounter Date should not be after the lot number expiration </a:t>
            </a:r>
            <a:r>
              <a:rPr lang="en-US" sz="1200" b="0" i="0" kern="1200" dirty="0" err="1">
                <a:solidFill>
                  <a:schemeClr val="tx1"/>
                </a:solidFill>
                <a:effectLst/>
                <a:latin typeface="+mn-lt"/>
                <a:ea typeface="+mn-ea"/>
                <a:cs typeface="+mn-cs"/>
              </a:rPr>
              <a:t>date^L</a:t>
            </a:r>
            <a:r>
              <a:rPr lang="en-US" sz="1200" b="0" i="0" kern="1200" dirty="0">
                <a:solidFill>
                  <a:schemeClr val="tx1"/>
                </a:solidFill>
                <a:effectLst/>
                <a:latin typeface="+mn-lt"/>
                <a:ea typeface="+mn-ea"/>
                <a:cs typeface="+mn-cs"/>
              </a:rPr>
              <a:t>||</a:t>
            </a:r>
            <a:r>
              <a:rPr lang="en-US" sz="1200" b="0" i="0" kern="1200" dirty="0" err="1">
                <a:solidFill>
                  <a:schemeClr val="tx1"/>
                </a:solidFill>
                <a:effectLst/>
                <a:latin typeface="+mn-lt"/>
                <a:ea typeface="+mn-ea"/>
                <a:cs typeface="+mn-cs"/>
              </a:rPr>
              <a:t>NumericPath</a:t>
            </a:r>
            <a:r>
              <a:rPr lang="en-US" sz="1200" b="0" i="0" kern="1200" dirty="0">
                <a:solidFill>
                  <a:schemeClr val="tx1"/>
                </a:solidFill>
                <a:effectLst/>
                <a:latin typeface="+mn-lt"/>
                <a:ea typeface="+mn-ea"/>
                <a:cs typeface="+mn-cs"/>
              </a:rPr>
              <a:t>: RXA[1].3[1].1, </a:t>
            </a:r>
            <a:r>
              <a:rPr lang="en-US" sz="1200" b="0" i="0" kern="1200" dirty="0" err="1">
                <a:solidFill>
                  <a:schemeClr val="tx1"/>
                </a:solidFill>
                <a:effectLst/>
                <a:latin typeface="+mn-lt"/>
                <a:ea typeface="+mn-ea"/>
                <a:cs typeface="+mn-cs"/>
              </a:rPr>
              <a:t>NamePath</a:t>
            </a:r>
            <a:r>
              <a:rPr lang="en-US" sz="1200" b="0" i="0" kern="1200" dirty="0">
                <a:solidFill>
                  <a:schemeClr val="tx1"/>
                </a:solidFill>
                <a:effectLst/>
                <a:latin typeface="+mn-lt"/>
                <a:ea typeface="+mn-ea"/>
                <a:cs typeface="+mn-cs"/>
              </a:rPr>
              <a:t>: ORDER[0]/RXA/</a:t>
            </a:r>
            <a:r>
              <a:rPr lang="en-US" sz="1200" b="0" i="0" kern="1200" dirty="0" err="1">
                <a:solidFill>
                  <a:schemeClr val="tx1"/>
                </a:solidFill>
                <a:effectLst/>
                <a:latin typeface="+mn-lt"/>
                <a:ea typeface="+mn-ea"/>
                <a:cs typeface="+mn-cs"/>
              </a:rPr>
              <a:t>DateTimeStartOfAdministration</a:t>
            </a:r>
            <a:r>
              <a:rPr lang="en-US" sz="1200" b="0" i="0" kern="1200" dirty="0">
                <a:solidFill>
                  <a:schemeClr val="tx1"/>
                </a:solidFill>
                <a:effectLst/>
                <a:latin typeface="+mn-lt"/>
                <a:ea typeface="+mn-ea"/>
                <a:cs typeface="+mn-cs"/>
              </a:rPr>
              <a:t>/Time, </a:t>
            </a:r>
            <a:r>
              <a:rPr lang="en-US" sz="1200" b="0" i="0" kern="1200" dirty="0" err="1">
                <a:solidFill>
                  <a:schemeClr val="tx1"/>
                </a:solidFill>
                <a:effectLst/>
                <a:latin typeface="+mn-lt"/>
                <a:ea typeface="+mn-ea"/>
                <a:cs typeface="+mn-cs"/>
              </a:rPr>
              <a:t>RuleId</a:t>
            </a:r>
            <a:r>
              <a:rPr lang="en-US" sz="1200" b="0" i="0" kern="1200" dirty="0">
                <a:solidFill>
                  <a:schemeClr val="tx1"/>
                </a:solidFill>
                <a:effectLst/>
                <a:latin typeface="+mn-lt"/>
                <a:ea typeface="+mn-ea"/>
                <a:cs typeface="+mn-cs"/>
              </a:rPr>
              <a:t>: 147, </a:t>
            </a:r>
            <a:r>
              <a:rPr lang="en-US" sz="1200" b="0" i="0" kern="1200" dirty="0" err="1">
                <a:solidFill>
                  <a:schemeClr val="tx1"/>
                </a:solidFill>
                <a:effectLst/>
                <a:latin typeface="+mn-lt"/>
                <a:ea typeface="+mn-ea"/>
                <a:cs typeface="+mn-cs"/>
              </a:rPr>
              <a:t>ApplicationErrorCode</a:t>
            </a:r>
            <a:r>
              <a:rPr lang="en-US" sz="1200" b="0" i="0" kern="1200" dirty="0">
                <a:solidFill>
                  <a:schemeClr val="tx1"/>
                </a:solidFill>
                <a:effectLst/>
                <a:latin typeface="+mn-lt"/>
                <a:ea typeface="+mn-ea"/>
                <a:cs typeface="+mn-cs"/>
              </a:rPr>
              <a:t>: AIRA-DV-BR-118, AIRA Data Validation Guide Rule: BR 118|RXA-3 (</a:t>
            </a:r>
            <a:r>
              <a:rPr lang="en-US" sz="1200" b="0" i="0" kern="1200" dirty="0" err="1">
                <a:solidFill>
                  <a:schemeClr val="tx1"/>
                </a:solidFill>
                <a:effectLst/>
                <a:latin typeface="+mn-lt"/>
                <a:ea typeface="+mn-ea"/>
                <a:cs typeface="+mn-cs"/>
              </a:rPr>
              <a:t>DateTimeStartOfAdministration</a:t>
            </a:r>
            <a:r>
              <a:rPr lang="en-US" sz="1200" b="0" i="0" kern="1200" dirty="0">
                <a:solidFill>
                  <a:schemeClr val="tx1"/>
                </a:solidFill>
                <a:effectLst/>
                <a:latin typeface="+mn-lt"/>
                <a:ea typeface="+mn-ea"/>
                <a:cs typeface="+mn-cs"/>
              </a:rPr>
              <a:t>): should not be after the lot number expiration date</a:t>
            </a:r>
          </a:p>
          <a:p>
            <a:br>
              <a:rPr lang="en-US" sz="1200" b="0" i="0" kern="1200" dirty="0">
                <a:solidFill>
                  <a:schemeClr val="tx1"/>
                </a:solidFill>
                <a:effectLst/>
                <a:latin typeface="+mn-lt"/>
                <a:ea typeface="+mn-ea"/>
                <a:cs typeface="+mn-cs"/>
              </a:rPr>
            </a:br>
            <a:endParaRPr lang="en-US" sz="1200" b="0" i="0" kern="1200" dirty="0">
              <a:solidFill>
                <a:schemeClr val="tx1"/>
              </a:solidFill>
              <a:effectLst/>
              <a:latin typeface="+mn-lt"/>
              <a:ea typeface="+mn-ea"/>
              <a:cs typeface="+mn-cs"/>
            </a:endParaRPr>
          </a:p>
          <a:p>
            <a:br>
              <a:rPr lang="en-US" sz="1200" b="0" i="0" kern="1200" dirty="0">
                <a:solidFill>
                  <a:schemeClr val="tx1"/>
                </a:solidFill>
                <a:effectLst/>
                <a:latin typeface="+mn-lt"/>
                <a:ea typeface="+mn-ea"/>
                <a:cs typeface="+mn-cs"/>
              </a:rPr>
            </a:br>
            <a:endParaRPr lang="en-US" sz="1200" b="0" i="0" kern="1200" dirty="0">
              <a:solidFill>
                <a:schemeClr val="tx1"/>
              </a:solidFill>
              <a:effectLst/>
              <a:latin typeface="+mn-lt"/>
              <a:ea typeface="+mn-ea"/>
              <a:cs typeface="+mn-cs"/>
            </a:endParaRPr>
          </a:p>
          <a:p>
            <a:br>
              <a:rPr lang="en-US" dirty="0"/>
            </a:br>
            <a:endParaRPr lang="en-US" dirty="0"/>
          </a:p>
        </p:txBody>
      </p:sp>
      <p:sp>
        <p:nvSpPr>
          <p:cNvPr id="4" name="Slide Number Placeholder 3"/>
          <p:cNvSpPr>
            <a:spLocks noGrp="1"/>
          </p:cNvSpPr>
          <p:nvPr>
            <p:ph type="sldNum" sz="quarter" idx="5"/>
          </p:nvPr>
        </p:nvSpPr>
        <p:spPr/>
        <p:txBody>
          <a:bodyPr/>
          <a:lstStyle/>
          <a:p>
            <a:fld id="{A530DF3B-436B-490F-9FB0-B989C948F529}" type="slidenum">
              <a:rPr lang="en-US" smtClean="0"/>
              <a:t>13</a:t>
            </a:fld>
            <a:endParaRPr lang="en-US"/>
          </a:p>
        </p:txBody>
      </p:sp>
    </p:spTree>
    <p:extLst>
      <p:ext uri="{BB962C8B-B14F-4D97-AF65-F5344CB8AC3E}">
        <p14:creationId xmlns:p14="http://schemas.microsoft.com/office/powerpoint/2010/main" val="5121893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Currently only the site/route combination aspect of this is implemented</a:t>
            </a:r>
          </a:p>
          <a:p>
            <a:endParaRPr lang="en-US" sz="1200" b="0" i="0" kern="1200" dirty="0">
              <a:solidFill>
                <a:schemeClr val="tx1"/>
              </a:solidFill>
              <a:effectLst/>
              <a:latin typeface="+mn-lt"/>
              <a:ea typeface="+mn-ea"/>
              <a:cs typeface="+mn-cs"/>
            </a:endParaRPr>
          </a:p>
          <a:p>
            <a:r>
              <a:rPr lang="en-US" b="1" dirty="0"/>
              <a:t>Any other cases where this should not apply?</a:t>
            </a:r>
          </a:p>
          <a:p>
            <a:r>
              <a:rPr lang="en-US" b="1" dirty="0"/>
              <a:t>A better existing national code set error?</a:t>
            </a:r>
          </a:p>
          <a:p>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i="1" kern="1200" dirty="0">
                <a:solidFill>
                  <a:schemeClr val="tx1"/>
                </a:solidFill>
                <a:effectLst/>
                <a:latin typeface="+mn-lt"/>
                <a:ea typeface="+mn-ea"/>
                <a:cs typeface="+mn-cs"/>
              </a:rPr>
              <a:t>Most vaccines have only one route for administration.  Some of the vaccines are considered not valid if they are given by the wrong route or at the wrong site.  For example Hep B is considered not valid if it is given in the gluteus muscle.  CDC has guidance on the route and preferred injection site for each vaccine.</a:t>
            </a:r>
          </a:p>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History</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At this point it's just the route/site combinations from the </a:t>
            </a:r>
            <a:r>
              <a:rPr lang="en-US" sz="1200" b="0" i="0" kern="1200" dirty="0" err="1">
                <a:solidFill>
                  <a:schemeClr val="tx1"/>
                </a:solidFill>
                <a:effectLst/>
                <a:latin typeface="+mn-lt"/>
                <a:ea typeface="+mn-ea"/>
                <a:cs typeface="+mn-cs"/>
              </a:rPr>
              <a:t>body_route_site_codes</a:t>
            </a:r>
            <a:r>
              <a:rPr lang="en-US" sz="1200" b="0" i="0" kern="1200" dirty="0">
                <a:solidFill>
                  <a:schemeClr val="tx1"/>
                </a:solidFill>
                <a:effectLst/>
                <a:latin typeface="+mn-lt"/>
                <a:ea typeface="+mn-ea"/>
                <a:cs typeface="+mn-cs"/>
              </a:rPr>
              <a:t> table.  </a:t>
            </a:r>
            <a:r>
              <a:rPr lang="en-US" sz="1200" b="1" i="0" kern="1200" dirty="0">
                <a:solidFill>
                  <a:schemeClr val="tx1"/>
                </a:solidFill>
                <a:effectLst/>
                <a:latin typeface="+mn-lt"/>
                <a:ea typeface="+mn-ea"/>
                <a:cs typeface="+mn-cs"/>
              </a:rPr>
              <a:t>IF WE SEE VALIDATION ERRORS FOR WHAT SHOULD BE VALID COMBINATIONS THEN THIS TABLE MUST BE UPDATED.</a:t>
            </a:r>
            <a:endParaRPr lang="en-US" sz="1200" b="0" i="0" kern="1200" dirty="0">
              <a:solidFill>
                <a:schemeClr val="tx1"/>
              </a:solidFill>
              <a:effectLst/>
              <a:latin typeface="+mn-lt"/>
              <a:ea typeface="+mn-ea"/>
              <a:cs typeface="+mn-cs"/>
            </a:endParaRPr>
          </a:p>
          <a:p>
            <a:br>
              <a:rPr lang="en-US" sz="1200" b="0" i="0" kern="1200" dirty="0">
                <a:solidFill>
                  <a:schemeClr val="tx1"/>
                </a:solidFill>
                <a:effectLst/>
                <a:latin typeface="+mn-lt"/>
                <a:ea typeface="+mn-ea"/>
                <a:cs typeface="+mn-cs"/>
              </a:rPr>
            </a:b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At some point in the future it might be nice to implement table </a:t>
            </a:r>
            <a:r>
              <a:rPr lang="en-US" sz="1200" b="0" i="0" kern="1200" dirty="0" err="1">
                <a:solidFill>
                  <a:schemeClr val="tx1"/>
                </a:solidFill>
                <a:effectLst/>
                <a:latin typeface="+mn-lt"/>
                <a:ea typeface="+mn-ea"/>
                <a:cs typeface="+mn-cs"/>
              </a:rPr>
              <a:t>TABLE</a:t>
            </a:r>
            <a:r>
              <a:rPr lang="en-US" sz="1200" b="0" i="0" kern="1200" dirty="0">
                <a:solidFill>
                  <a:schemeClr val="tx1"/>
                </a:solidFill>
                <a:effectLst/>
                <a:latin typeface="+mn-lt"/>
                <a:ea typeface="+mn-ea"/>
                <a:cs typeface="+mn-cs"/>
              </a:rPr>
              <a:t> 6-1 from:</a:t>
            </a:r>
          </a:p>
          <a:p>
            <a:r>
              <a:rPr lang="en-US" sz="1200" b="0" i="0" kern="1200" dirty="0">
                <a:solidFill>
                  <a:schemeClr val="tx1"/>
                </a:solidFill>
                <a:effectLst/>
                <a:latin typeface="+mn-lt"/>
                <a:ea typeface="+mn-ea"/>
                <a:cs typeface="+mn-cs"/>
              </a:rPr>
              <a:t>https://www.cdc.gov/vaccines/hcp/acip-recs/general-recs/administration.html</a:t>
            </a:r>
          </a:p>
          <a:p>
            <a:br>
              <a:rPr lang="en-US" sz="1200" b="0" i="0" kern="1200" dirty="0">
                <a:solidFill>
                  <a:schemeClr val="tx1"/>
                </a:solidFill>
                <a:effectLst/>
                <a:latin typeface="+mn-lt"/>
                <a:ea typeface="+mn-ea"/>
                <a:cs typeface="+mn-cs"/>
              </a:rPr>
            </a:b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This would allow us to tie it to the vaccine and age.  Also, even verify the dosage.  Currently WebIZ does not store that data so keeping with the original ticket specs of just verify the route/site combinations.   Hopefully eventually this takes into consideration the vaccine itself so that we can address cases like:</a:t>
            </a:r>
          </a:p>
          <a:p>
            <a:r>
              <a:rPr lang="en-US" sz="1200" b="1" i="0" kern="1200" dirty="0">
                <a:solidFill>
                  <a:schemeClr val="tx1"/>
                </a:solidFill>
                <a:effectLst/>
                <a:latin typeface="+mn-lt"/>
                <a:ea typeface="+mn-ea"/>
                <a:cs typeface="+mn-cs"/>
              </a:rPr>
              <a:t>Hep B is considered not valid if it is given in the gluteus muscle.  </a:t>
            </a:r>
          </a:p>
          <a:p>
            <a:r>
              <a:rPr lang="en-US" sz="1200" b="0" i="0" kern="1200" dirty="0" err="1">
                <a:solidFill>
                  <a:schemeClr val="tx1"/>
                </a:solidFill>
                <a:effectLst/>
                <a:latin typeface="+mn-lt"/>
                <a:ea typeface="+mn-ea"/>
                <a:cs typeface="+mn-cs"/>
              </a:rPr>
              <a:t>FluMist</a:t>
            </a:r>
            <a:r>
              <a:rPr lang="en-US" sz="1200" b="0" i="0" kern="1200" dirty="0">
                <a:solidFill>
                  <a:schemeClr val="tx1"/>
                </a:solidFill>
                <a:effectLst/>
                <a:latin typeface="+mn-lt"/>
                <a:ea typeface="+mn-ea"/>
                <a:cs typeface="+mn-cs"/>
              </a:rPr>
              <a:t> can only be </a:t>
            </a:r>
            <a:r>
              <a:rPr lang="en-US" sz="1200" b="0" i="0" kern="1200" dirty="0" err="1">
                <a:solidFill>
                  <a:schemeClr val="tx1"/>
                </a:solidFill>
                <a:effectLst/>
                <a:latin typeface="+mn-lt"/>
                <a:ea typeface="+mn-ea"/>
                <a:cs typeface="+mn-cs"/>
              </a:rPr>
              <a:t>IntraNasal</a:t>
            </a:r>
            <a:endParaRPr lang="en-US" sz="1200" b="0" i="0" kern="1200" dirty="0">
              <a:solidFill>
                <a:schemeClr val="tx1"/>
              </a:solidFill>
              <a:effectLst/>
              <a:latin typeface="+mn-lt"/>
              <a:ea typeface="+mn-ea"/>
              <a:cs typeface="+mn-cs"/>
            </a:endParaRPr>
          </a:p>
          <a:p>
            <a:br>
              <a:rPr lang="en-US" sz="1200" b="0" i="0" kern="1200" dirty="0">
                <a:solidFill>
                  <a:schemeClr val="tx1"/>
                </a:solidFill>
                <a:effectLst/>
                <a:latin typeface="+mn-lt"/>
                <a:ea typeface="+mn-ea"/>
                <a:cs typeface="+mn-cs"/>
              </a:rPr>
            </a:br>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MSH|^~\&amp;|TestApplication|KS9999|WebIZ|KS0000|20060201000000+0000||VXU^V04^VXU_V04|KS999938854000000232|T|2.5.1|||ER|AL|||||Z22^CDCPHINVS</a:t>
            </a:r>
          </a:p>
          <a:p>
            <a:r>
              <a:rPr lang="en-US" sz="1200" b="0" i="0" kern="1200" dirty="0">
                <a:solidFill>
                  <a:schemeClr val="tx1"/>
                </a:solidFill>
                <a:effectLst/>
                <a:latin typeface="+mn-lt"/>
                <a:ea typeface="+mn-ea"/>
                <a:cs typeface="+mn-cs"/>
              </a:rPr>
              <a:t>PID|1||000000002^^^KS9999^MR||SIMPSON^BART^M^^^^L||19990101|M</a:t>
            </a:r>
          </a:p>
          <a:p>
            <a:r>
              <a:rPr lang="en-US" sz="1200" b="0" i="0" kern="1200" dirty="0">
                <a:solidFill>
                  <a:schemeClr val="tx1"/>
                </a:solidFill>
                <a:effectLst/>
                <a:latin typeface="+mn-lt"/>
                <a:ea typeface="+mn-ea"/>
                <a:cs typeface="+mn-cs"/>
              </a:rPr>
              <a:t>ORC|RE||9999^KS0000</a:t>
            </a:r>
          </a:p>
          <a:p>
            <a:r>
              <a:rPr lang="en-US" sz="1200" b="0" i="0" kern="1200" dirty="0">
                <a:solidFill>
                  <a:schemeClr val="tx1"/>
                </a:solidFill>
                <a:effectLst/>
                <a:latin typeface="+mn-lt"/>
                <a:ea typeface="+mn-ea"/>
                <a:cs typeface="+mn-cs"/>
              </a:rPr>
              <a:t>RXA|0|1|19990101||08^Hep B, ped/adol^CVX|0.5|mL^^UCUM||00^New admin^NIP001|^</a:t>
            </a:r>
            <a:r>
              <a:rPr lang="en-US" sz="1200" b="0" i="0" kern="1200" dirty="0" err="1">
                <a:solidFill>
                  <a:schemeClr val="tx1"/>
                </a:solidFill>
                <a:effectLst/>
                <a:latin typeface="+mn-lt"/>
                <a:ea typeface="+mn-ea"/>
                <a:cs typeface="+mn-cs"/>
              </a:rPr>
              <a:t>Sticker^Nurse</a:t>
            </a:r>
            <a:r>
              <a:rPr lang="en-US" sz="1200" b="0" i="0" kern="1200" dirty="0">
                <a:solidFill>
                  <a:schemeClr val="tx1"/>
                </a:solidFill>
                <a:effectLst/>
                <a:latin typeface="+mn-lt"/>
                <a:ea typeface="+mn-ea"/>
                <a:cs typeface="+mn-cs"/>
              </a:rPr>
              <a:t>^^^^^^^^^^^^^^^^^^RN|^^^KS9999||||lotnum|20000101|SKB^GlaxoSmithKline^MVX|||CP|A</a:t>
            </a:r>
          </a:p>
          <a:p>
            <a:r>
              <a:rPr lang="en-US" sz="1200" b="0" i="0" kern="1200" dirty="0">
                <a:solidFill>
                  <a:schemeClr val="tx1"/>
                </a:solidFill>
                <a:effectLst/>
                <a:latin typeface="+mn-lt"/>
                <a:ea typeface="+mn-ea"/>
                <a:cs typeface="+mn-cs"/>
              </a:rPr>
              <a:t>RXR|C28161^Intramuscular^NCIT^IM^Intramuscular^HL70162|LLFA^Left Lower Forearm^HL70163</a:t>
            </a:r>
          </a:p>
          <a:p>
            <a:r>
              <a:rPr lang="en-US" sz="1200" b="0" i="0" kern="1200" dirty="0">
                <a:solidFill>
                  <a:schemeClr val="tx1"/>
                </a:solidFill>
                <a:effectLst/>
                <a:latin typeface="+mn-lt"/>
                <a:ea typeface="+mn-ea"/>
                <a:cs typeface="+mn-cs"/>
              </a:rPr>
              <a:t>OBX|1|CE|64994-7^Eligibility Status^LN|1|V02^Medicaid^HL70064||||||F|||19990101|||VXC40^vaccine </a:t>
            </a:r>
            <a:r>
              <a:rPr lang="en-US" sz="1200" b="0" i="0" kern="1200" dirty="0" err="1">
                <a:solidFill>
                  <a:schemeClr val="tx1"/>
                </a:solidFill>
                <a:effectLst/>
                <a:latin typeface="+mn-lt"/>
                <a:ea typeface="+mn-ea"/>
                <a:cs typeface="+mn-cs"/>
              </a:rPr>
              <a:t>level^CDCPHINVS</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OBX|2|CE|30963-3^Vaccine funding source^LN|2|VXC51^Public VFC^NIP008||||||F|||19990101</a:t>
            </a:r>
          </a:p>
          <a:p>
            <a:r>
              <a:rPr lang="en-US" sz="1200" b="0" i="0" kern="1200" dirty="0">
                <a:solidFill>
                  <a:schemeClr val="tx1"/>
                </a:solidFill>
                <a:effectLst/>
                <a:latin typeface="+mn-lt"/>
                <a:ea typeface="+mn-ea"/>
                <a:cs typeface="+mn-cs"/>
              </a:rPr>
              <a:t>OBX|3|CE|30956-7^vaccine type^LN|3|45^Hep B, UF^CVX||||||F|||19990101</a:t>
            </a:r>
          </a:p>
          <a:p>
            <a:r>
              <a:rPr lang="en-US" sz="1200" b="0" i="0" kern="1200" dirty="0">
                <a:solidFill>
                  <a:schemeClr val="tx1"/>
                </a:solidFill>
                <a:effectLst/>
                <a:latin typeface="+mn-lt"/>
                <a:ea typeface="+mn-ea"/>
                <a:cs typeface="+mn-cs"/>
              </a:rPr>
              <a:t>OBX|4|TS|29768-9^VIS Publication Date^LN|3|19970101||||||F|||19990101</a:t>
            </a:r>
          </a:p>
          <a:p>
            <a:r>
              <a:rPr lang="en-US" sz="1200" b="0" i="0" kern="1200" dirty="0">
                <a:solidFill>
                  <a:schemeClr val="tx1"/>
                </a:solidFill>
                <a:effectLst/>
                <a:latin typeface="+mn-lt"/>
                <a:ea typeface="+mn-ea"/>
                <a:cs typeface="+mn-cs"/>
              </a:rPr>
              <a:t>OBX|5|TS|29769-7^VIS Presentation Date^LN|3|19990101||||||F|||19990101</a:t>
            </a:r>
          </a:p>
          <a:p>
            <a:br>
              <a:rPr lang="en-US" sz="1200" b="0" i="0" kern="1200" dirty="0">
                <a:solidFill>
                  <a:schemeClr val="tx1"/>
                </a:solidFill>
                <a:effectLst/>
                <a:latin typeface="+mn-lt"/>
                <a:ea typeface="+mn-ea"/>
                <a:cs typeface="+mn-cs"/>
              </a:rPr>
            </a:br>
            <a:endParaRPr lang="en-US" sz="1200" b="0" i="0" kern="1200" dirty="0">
              <a:solidFill>
                <a:schemeClr val="tx1"/>
              </a:solidFill>
              <a:effectLst/>
              <a:latin typeface="+mn-lt"/>
              <a:ea typeface="+mn-ea"/>
              <a:cs typeface="+mn-cs"/>
            </a:endParaRPr>
          </a:p>
          <a:p>
            <a:br>
              <a:rPr lang="en-US" sz="1200" b="0" i="0" kern="1200" dirty="0">
                <a:solidFill>
                  <a:schemeClr val="tx1"/>
                </a:solidFill>
                <a:effectLst/>
                <a:latin typeface="+mn-lt"/>
                <a:ea typeface="+mn-ea"/>
                <a:cs typeface="+mn-cs"/>
              </a:rPr>
            </a:b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Should yield</a:t>
            </a:r>
          </a:p>
          <a:p>
            <a:r>
              <a:rPr lang="en-US" sz="1200" b="0" i="0" kern="1200" dirty="0">
                <a:solidFill>
                  <a:schemeClr val="tx1"/>
                </a:solidFill>
                <a:effectLst/>
                <a:latin typeface="+mn-lt"/>
                <a:ea typeface="+mn-ea"/>
                <a:cs typeface="+mn-cs"/>
              </a:rPr>
              <a:t>ERR||RXR^1|999^ApplicationError^HL70357|W|3^Illogical Value error^HL70533^AIRA-DV-BR-119^Route and Site </a:t>
            </a:r>
            <a:r>
              <a:rPr lang="en-US" sz="1200" b="0" i="0" kern="1200" dirty="0" err="1">
                <a:solidFill>
                  <a:schemeClr val="tx1"/>
                </a:solidFill>
                <a:effectLst/>
                <a:latin typeface="+mn-lt"/>
                <a:ea typeface="+mn-ea"/>
                <a:cs typeface="+mn-cs"/>
              </a:rPr>
              <a:t>contradiction^L</a:t>
            </a:r>
            <a:r>
              <a:rPr lang="en-US" sz="1200" b="0" i="0" kern="1200" dirty="0">
                <a:solidFill>
                  <a:schemeClr val="tx1"/>
                </a:solidFill>
                <a:effectLst/>
                <a:latin typeface="+mn-lt"/>
                <a:ea typeface="+mn-ea"/>
                <a:cs typeface="+mn-cs"/>
              </a:rPr>
              <a:t>||</a:t>
            </a:r>
            <a:r>
              <a:rPr lang="en-US" sz="1200" b="0" i="0" kern="1200" dirty="0" err="1">
                <a:solidFill>
                  <a:schemeClr val="tx1"/>
                </a:solidFill>
                <a:effectLst/>
                <a:latin typeface="+mn-lt"/>
                <a:ea typeface="+mn-ea"/>
                <a:cs typeface="+mn-cs"/>
              </a:rPr>
              <a:t>NumericPath</a:t>
            </a:r>
            <a:r>
              <a:rPr lang="en-US" sz="1200" b="0" i="0" kern="1200" dirty="0">
                <a:solidFill>
                  <a:schemeClr val="tx1"/>
                </a:solidFill>
                <a:effectLst/>
                <a:latin typeface="+mn-lt"/>
                <a:ea typeface="+mn-ea"/>
                <a:cs typeface="+mn-cs"/>
              </a:rPr>
              <a:t>: RXR[1], </a:t>
            </a:r>
            <a:r>
              <a:rPr lang="en-US" sz="1200" b="0" i="0" kern="1200" dirty="0" err="1">
                <a:solidFill>
                  <a:schemeClr val="tx1"/>
                </a:solidFill>
                <a:effectLst/>
                <a:latin typeface="+mn-lt"/>
                <a:ea typeface="+mn-ea"/>
                <a:cs typeface="+mn-cs"/>
              </a:rPr>
              <a:t>NamePath</a:t>
            </a:r>
            <a:r>
              <a:rPr lang="en-US" sz="1200" b="0" i="0" kern="1200" dirty="0">
                <a:solidFill>
                  <a:schemeClr val="tx1"/>
                </a:solidFill>
                <a:effectLst/>
                <a:latin typeface="+mn-lt"/>
                <a:ea typeface="+mn-ea"/>
                <a:cs typeface="+mn-cs"/>
              </a:rPr>
              <a:t>: ORDER[0]/RXR, </a:t>
            </a:r>
            <a:r>
              <a:rPr lang="en-US" sz="1200" b="0" i="0" kern="1200" dirty="0" err="1">
                <a:solidFill>
                  <a:schemeClr val="tx1"/>
                </a:solidFill>
                <a:effectLst/>
                <a:latin typeface="+mn-lt"/>
                <a:ea typeface="+mn-ea"/>
                <a:cs typeface="+mn-cs"/>
              </a:rPr>
              <a:t>RuleId</a:t>
            </a:r>
            <a:r>
              <a:rPr lang="en-US" sz="1200" b="0" i="0" kern="1200" dirty="0">
                <a:solidFill>
                  <a:schemeClr val="tx1"/>
                </a:solidFill>
                <a:effectLst/>
                <a:latin typeface="+mn-lt"/>
                <a:ea typeface="+mn-ea"/>
                <a:cs typeface="+mn-cs"/>
              </a:rPr>
              <a:t>: , </a:t>
            </a:r>
            <a:r>
              <a:rPr lang="en-US" sz="1200" b="0" i="0" kern="1200" dirty="0" err="1">
                <a:solidFill>
                  <a:schemeClr val="tx1"/>
                </a:solidFill>
                <a:effectLst/>
                <a:latin typeface="+mn-lt"/>
                <a:ea typeface="+mn-ea"/>
                <a:cs typeface="+mn-cs"/>
              </a:rPr>
              <a:t>ApplicationErrorCode</a:t>
            </a:r>
            <a:r>
              <a:rPr lang="en-US" sz="1200" b="0" i="0" kern="1200" dirty="0">
                <a:solidFill>
                  <a:schemeClr val="tx1"/>
                </a:solidFill>
                <a:effectLst/>
                <a:latin typeface="+mn-lt"/>
                <a:ea typeface="+mn-ea"/>
                <a:cs typeface="+mn-cs"/>
              </a:rPr>
              <a:t>: AIRA-DV-BR-119, AIRA Data Validation Guide Rule: BR 119|RXR-1 (Route) and RXR-2 (</a:t>
            </a:r>
            <a:r>
              <a:rPr lang="en-US" sz="1200" b="0" i="0" kern="1200" dirty="0" err="1">
                <a:solidFill>
                  <a:schemeClr val="tx1"/>
                </a:solidFill>
                <a:effectLst/>
                <a:latin typeface="+mn-lt"/>
                <a:ea typeface="+mn-ea"/>
                <a:cs typeface="+mn-cs"/>
              </a:rPr>
              <a:t>AdministrationSite</a:t>
            </a:r>
            <a:r>
              <a:rPr lang="en-US" sz="1200" b="0" i="0" kern="1200" dirty="0">
                <a:solidFill>
                  <a:schemeClr val="tx1"/>
                </a:solidFill>
                <a:effectLst/>
                <a:latin typeface="+mn-lt"/>
                <a:ea typeface="+mn-ea"/>
                <a:cs typeface="+mn-cs"/>
              </a:rPr>
              <a:t>) contradict each other for the given Vaccine Type in RXA-5 (</a:t>
            </a:r>
            <a:r>
              <a:rPr lang="en-US" sz="1200" b="0" i="0" kern="1200" dirty="0" err="1">
                <a:solidFill>
                  <a:schemeClr val="tx1"/>
                </a:solidFill>
                <a:effectLst/>
                <a:latin typeface="+mn-lt"/>
                <a:ea typeface="+mn-ea"/>
                <a:cs typeface="+mn-cs"/>
              </a:rPr>
              <a:t>AdministeredCode</a:t>
            </a:r>
            <a:r>
              <a:rPr lang="en-US" sz="1200" b="0" i="0" kern="1200" dirty="0">
                <a:solidFill>
                  <a:schemeClr val="tx1"/>
                </a:solidFill>
                <a:effectLst/>
                <a:latin typeface="+mn-lt"/>
                <a:ea typeface="+mn-ea"/>
                <a:cs typeface="+mn-cs"/>
              </a:rPr>
              <a:t>) and Patient’s age on RXA-3 (</a:t>
            </a:r>
            <a:r>
              <a:rPr lang="en-US" sz="1200" b="0" i="0" kern="1200" dirty="0" err="1">
                <a:solidFill>
                  <a:schemeClr val="tx1"/>
                </a:solidFill>
                <a:effectLst/>
                <a:latin typeface="+mn-lt"/>
                <a:ea typeface="+mn-ea"/>
                <a:cs typeface="+mn-cs"/>
              </a:rPr>
              <a:t>DateTimeStartOfAdministration</a:t>
            </a:r>
            <a:r>
              <a:rPr lang="en-US" sz="1200" b="0" i="0" kern="1200" dirty="0">
                <a:solidFill>
                  <a:schemeClr val="tx1"/>
                </a:solidFill>
                <a:effectLst/>
                <a:latin typeface="+mn-lt"/>
                <a:ea typeface="+mn-ea"/>
                <a:cs typeface="+mn-cs"/>
              </a:rPr>
              <a:t>) when RXA-20 (</a:t>
            </a:r>
            <a:r>
              <a:rPr lang="en-US" sz="1200" b="0" i="0" kern="1200" dirty="0" err="1">
                <a:solidFill>
                  <a:schemeClr val="tx1"/>
                </a:solidFill>
                <a:effectLst/>
                <a:latin typeface="+mn-lt"/>
                <a:ea typeface="+mn-ea"/>
                <a:cs typeface="+mn-cs"/>
              </a:rPr>
              <a:t>CompletionStatus</a:t>
            </a:r>
            <a:r>
              <a:rPr lang="en-US" sz="1200" b="0" i="0" kern="1200" dirty="0">
                <a:solidFill>
                  <a:schemeClr val="tx1"/>
                </a:solidFill>
                <a:effectLst/>
                <a:latin typeface="+mn-lt"/>
                <a:ea typeface="+mn-ea"/>
                <a:cs typeface="+mn-cs"/>
              </a:rPr>
              <a:t>) is valued "CP" or "PA" and RXA-21 (</a:t>
            </a:r>
            <a:r>
              <a:rPr lang="en-US" sz="1200" b="0" i="0" kern="1200" dirty="0" err="1">
                <a:solidFill>
                  <a:schemeClr val="tx1"/>
                </a:solidFill>
                <a:effectLst/>
                <a:latin typeface="+mn-lt"/>
                <a:ea typeface="+mn-ea"/>
                <a:cs typeface="+mn-cs"/>
              </a:rPr>
              <a:t>ActionCode</a:t>
            </a:r>
            <a:r>
              <a:rPr lang="en-US" sz="1200" b="0" i="0" kern="1200" dirty="0">
                <a:solidFill>
                  <a:schemeClr val="tx1"/>
                </a:solidFill>
                <a:effectLst/>
                <a:latin typeface="+mn-lt"/>
                <a:ea typeface="+mn-ea"/>
                <a:cs typeface="+mn-cs"/>
              </a:rPr>
              <a:t>) is not valued "D". Please see BR-119 in the AIRA Data Validation Guide.</a:t>
            </a:r>
          </a:p>
          <a:p>
            <a:endParaRPr lang="en-US" dirty="0"/>
          </a:p>
        </p:txBody>
      </p:sp>
      <p:sp>
        <p:nvSpPr>
          <p:cNvPr id="4" name="Slide Number Placeholder 3"/>
          <p:cNvSpPr>
            <a:spLocks noGrp="1"/>
          </p:cNvSpPr>
          <p:nvPr>
            <p:ph type="sldNum" sz="quarter" idx="5"/>
          </p:nvPr>
        </p:nvSpPr>
        <p:spPr/>
        <p:txBody>
          <a:bodyPr/>
          <a:lstStyle/>
          <a:p>
            <a:fld id="{A530DF3B-436B-490F-9FB0-B989C948F529}" type="slidenum">
              <a:rPr lang="en-US" smtClean="0"/>
              <a:t>15</a:t>
            </a:fld>
            <a:endParaRPr lang="en-US"/>
          </a:p>
        </p:txBody>
      </p:sp>
    </p:spTree>
    <p:extLst>
      <p:ext uri="{BB962C8B-B14F-4D97-AF65-F5344CB8AC3E}">
        <p14:creationId xmlns:p14="http://schemas.microsoft.com/office/powerpoint/2010/main" val="28818507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Any other cases where this should not apply?</a:t>
            </a:r>
          </a:p>
          <a:p>
            <a:r>
              <a:rPr lang="en-US" b="1" dirty="0"/>
              <a:t>A better existing national code set error?</a:t>
            </a:r>
          </a:p>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Submit the following message with a UF/NOS vaccine as administered.</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We need a UF/NOS flag.</a:t>
            </a:r>
            <a:br>
              <a:rPr lang="en-US" sz="1200" b="0" i="0" kern="1200" dirty="0">
                <a:solidFill>
                  <a:schemeClr val="tx1"/>
                </a:solidFill>
                <a:effectLst/>
                <a:latin typeface="+mn-lt"/>
                <a:ea typeface="+mn-ea"/>
                <a:cs typeface="+mn-cs"/>
              </a:rPr>
            </a:b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MSH|^~\&amp;|TestApplication|KS9999|WebIZ|KS0000|20060201000000+0000||VXU^V04^VXU_V04|KS999938854000000232|T|2.5.1|||ER|AL|||||Z22^CDCPHINVS</a:t>
            </a:r>
          </a:p>
          <a:p>
            <a:r>
              <a:rPr lang="en-US" sz="1200" b="0" i="0" kern="1200" dirty="0">
                <a:solidFill>
                  <a:schemeClr val="tx1"/>
                </a:solidFill>
                <a:effectLst/>
                <a:latin typeface="+mn-lt"/>
                <a:ea typeface="+mn-ea"/>
                <a:cs typeface="+mn-cs"/>
              </a:rPr>
              <a:t>PID|1||000000002^^^KS9999^MR~111111111^^^KS9999^SS||SIMPSON^BART^M^^^^L||19990101|M</a:t>
            </a:r>
          </a:p>
          <a:p>
            <a:r>
              <a:rPr lang="en-US" sz="1200" b="0" i="0" kern="1200" dirty="0">
                <a:solidFill>
                  <a:schemeClr val="tx1"/>
                </a:solidFill>
                <a:effectLst/>
                <a:latin typeface="+mn-lt"/>
                <a:ea typeface="+mn-ea"/>
                <a:cs typeface="+mn-cs"/>
              </a:rPr>
              <a:t>ORC|RE||9999^KS0000</a:t>
            </a:r>
          </a:p>
          <a:p>
            <a:r>
              <a:rPr lang="en-US" sz="1200" b="0" i="0" kern="1200" dirty="0">
                <a:solidFill>
                  <a:schemeClr val="tx1"/>
                </a:solidFill>
                <a:effectLst/>
                <a:latin typeface="+mn-lt"/>
                <a:ea typeface="+mn-ea"/>
                <a:cs typeface="+mn-cs"/>
              </a:rPr>
              <a:t>RXA|0|1|19990101||45^Hep B, UF^CVX|0.5|mL^^UCUM||00^New admin^NIP001|^</a:t>
            </a:r>
            <a:r>
              <a:rPr lang="en-US" sz="1200" b="0" i="0" kern="1200" dirty="0" err="1">
                <a:solidFill>
                  <a:schemeClr val="tx1"/>
                </a:solidFill>
                <a:effectLst/>
                <a:latin typeface="+mn-lt"/>
                <a:ea typeface="+mn-ea"/>
                <a:cs typeface="+mn-cs"/>
              </a:rPr>
              <a:t>Sticker^Nurse</a:t>
            </a:r>
            <a:r>
              <a:rPr lang="en-US" sz="1200" b="0" i="0" kern="1200" dirty="0">
                <a:solidFill>
                  <a:schemeClr val="tx1"/>
                </a:solidFill>
                <a:effectLst/>
                <a:latin typeface="+mn-lt"/>
                <a:ea typeface="+mn-ea"/>
                <a:cs typeface="+mn-cs"/>
              </a:rPr>
              <a:t>^^^^^^^^^^^^^^^^^^RN|^^^KS9999||||lotnum|20000101|SKB^GlaxoSmithKline^MVX|||CP|A</a:t>
            </a:r>
          </a:p>
          <a:p>
            <a:r>
              <a:rPr lang="en-US" sz="1200" b="0" i="0" kern="1200" dirty="0">
                <a:solidFill>
                  <a:schemeClr val="tx1"/>
                </a:solidFill>
                <a:effectLst/>
                <a:latin typeface="+mn-lt"/>
                <a:ea typeface="+mn-ea"/>
                <a:cs typeface="+mn-cs"/>
              </a:rPr>
              <a:t>RXR|C28161^Intramuscular^NCIT^IM^Intramuscular^HL70162|RT^Right Thigh^HL70163</a:t>
            </a:r>
          </a:p>
          <a:p>
            <a:r>
              <a:rPr lang="en-US" sz="1200" b="0" i="0" kern="1200" dirty="0">
                <a:solidFill>
                  <a:schemeClr val="tx1"/>
                </a:solidFill>
                <a:effectLst/>
                <a:latin typeface="+mn-lt"/>
                <a:ea typeface="+mn-ea"/>
                <a:cs typeface="+mn-cs"/>
              </a:rPr>
              <a:t>OBX|1|CE|64994-7^Eligibility Status^LN|1|V02^Medicaid^HL70064||||||F|||19990101|||VXC40^vaccine </a:t>
            </a:r>
            <a:r>
              <a:rPr lang="en-US" sz="1200" b="0" i="0" kern="1200" dirty="0" err="1">
                <a:solidFill>
                  <a:schemeClr val="tx1"/>
                </a:solidFill>
                <a:effectLst/>
                <a:latin typeface="+mn-lt"/>
                <a:ea typeface="+mn-ea"/>
                <a:cs typeface="+mn-cs"/>
              </a:rPr>
              <a:t>level^CDCPHINVS</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OBX|2|CE|30963-3^Vaccine funding source^LN|2|VXC51^Public VFC^NIP008||||||F|||19990101</a:t>
            </a:r>
          </a:p>
          <a:p>
            <a:r>
              <a:rPr lang="en-US" sz="1200" b="0" i="0" kern="1200" dirty="0">
                <a:solidFill>
                  <a:schemeClr val="tx1"/>
                </a:solidFill>
                <a:effectLst/>
                <a:latin typeface="+mn-lt"/>
                <a:ea typeface="+mn-ea"/>
                <a:cs typeface="+mn-cs"/>
              </a:rPr>
              <a:t>OBX|3|CE|30956-7^vaccine type^LN|3|45^Hep B, UF^CVX||||||F|||19990101</a:t>
            </a:r>
          </a:p>
          <a:p>
            <a:r>
              <a:rPr lang="en-US" sz="1200" b="0" i="0" kern="1200" dirty="0">
                <a:solidFill>
                  <a:schemeClr val="tx1"/>
                </a:solidFill>
                <a:effectLst/>
                <a:latin typeface="+mn-lt"/>
                <a:ea typeface="+mn-ea"/>
                <a:cs typeface="+mn-cs"/>
              </a:rPr>
              <a:t>OBX|4|TS|29768-9^VIS Publication Date^LN|3|19970101||||||F|||19990101</a:t>
            </a:r>
          </a:p>
          <a:p>
            <a:r>
              <a:rPr lang="en-US" sz="1200" b="0" i="0" kern="1200" dirty="0">
                <a:solidFill>
                  <a:schemeClr val="tx1"/>
                </a:solidFill>
                <a:effectLst/>
                <a:latin typeface="+mn-lt"/>
                <a:ea typeface="+mn-ea"/>
                <a:cs typeface="+mn-cs"/>
              </a:rPr>
              <a:t>OBX|5|TS|29769-7^VIS Presentation Date^LN|3|19990101||||||F|||19990101</a:t>
            </a:r>
          </a:p>
          <a:p>
            <a:br>
              <a:rPr lang="en-US" sz="1200" b="0" i="0" kern="1200" dirty="0">
                <a:solidFill>
                  <a:schemeClr val="tx1"/>
                </a:solidFill>
                <a:effectLst/>
                <a:latin typeface="+mn-lt"/>
                <a:ea typeface="+mn-ea"/>
                <a:cs typeface="+mn-cs"/>
              </a:rPr>
            </a:b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Should yield</a:t>
            </a:r>
          </a:p>
          <a:p>
            <a:r>
              <a:rPr lang="en-US" sz="1200" b="0" i="0" kern="1200" dirty="0">
                <a:solidFill>
                  <a:schemeClr val="tx1"/>
                </a:solidFill>
                <a:effectLst/>
                <a:latin typeface="+mn-lt"/>
                <a:ea typeface="+mn-ea"/>
                <a:cs typeface="+mn-cs"/>
              </a:rPr>
              <a:t>ERR||RXA^1^5^1|999^ApplicationError^HL70357|W|3^Illogical Value error^HL70533^AIRA-DV-BR-121^Administered vaccinations coded with an “unspecified” CVX </a:t>
            </a:r>
            <a:r>
              <a:rPr lang="en-US" sz="1200" b="0" i="0" kern="1200" dirty="0" err="1">
                <a:solidFill>
                  <a:schemeClr val="tx1"/>
                </a:solidFill>
                <a:effectLst/>
                <a:latin typeface="+mn-lt"/>
                <a:ea typeface="+mn-ea"/>
                <a:cs typeface="+mn-cs"/>
              </a:rPr>
              <a:t>code^L</a:t>
            </a:r>
            <a:r>
              <a:rPr lang="en-US" sz="1200" b="0" i="0" kern="1200" dirty="0">
                <a:solidFill>
                  <a:schemeClr val="tx1"/>
                </a:solidFill>
                <a:effectLst/>
                <a:latin typeface="+mn-lt"/>
                <a:ea typeface="+mn-ea"/>
                <a:cs typeface="+mn-cs"/>
              </a:rPr>
              <a:t>||</a:t>
            </a:r>
            <a:r>
              <a:rPr lang="en-US" sz="1200" b="0" i="0" kern="1200" dirty="0" err="1">
                <a:solidFill>
                  <a:schemeClr val="tx1"/>
                </a:solidFill>
                <a:effectLst/>
                <a:latin typeface="+mn-lt"/>
                <a:ea typeface="+mn-ea"/>
                <a:cs typeface="+mn-cs"/>
              </a:rPr>
              <a:t>NumericPath</a:t>
            </a:r>
            <a:r>
              <a:rPr lang="en-US" sz="1200" b="0" i="0" kern="1200" dirty="0">
                <a:solidFill>
                  <a:schemeClr val="tx1"/>
                </a:solidFill>
                <a:effectLst/>
                <a:latin typeface="+mn-lt"/>
                <a:ea typeface="+mn-ea"/>
                <a:cs typeface="+mn-cs"/>
              </a:rPr>
              <a:t>: RXA[1].5[1], </a:t>
            </a:r>
            <a:r>
              <a:rPr lang="en-US" sz="1200" b="0" i="0" kern="1200" dirty="0" err="1">
                <a:solidFill>
                  <a:schemeClr val="tx1"/>
                </a:solidFill>
                <a:effectLst/>
                <a:latin typeface="+mn-lt"/>
                <a:ea typeface="+mn-ea"/>
                <a:cs typeface="+mn-cs"/>
              </a:rPr>
              <a:t>NamePath</a:t>
            </a:r>
            <a:r>
              <a:rPr lang="en-US" sz="1200" b="0" i="0" kern="1200" dirty="0">
                <a:solidFill>
                  <a:schemeClr val="tx1"/>
                </a:solidFill>
                <a:effectLst/>
                <a:latin typeface="+mn-lt"/>
                <a:ea typeface="+mn-ea"/>
                <a:cs typeface="+mn-cs"/>
              </a:rPr>
              <a:t>: ORDER[0]/RXA/</a:t>
            </a:r>
            <a:r>
              <a:rPr lang="en-US" sz="1200" b="0" i="0" kern="1200" dirty="0" err="1">
                <a:solidFill>
                  <a:schemeClr val="tx1"/>
                </a:solidFill>
                <a:effectLst/>
                <a:latin typeface="+mn-lt"/>
                <a:ea typeface="+mn-ea"/>
                <a:cs typeface="+mn-cs"/>
              </a:rPr>
              <a:t>AdministeredCode</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RuleId</a:t>
            </a:r>
            <a:r>
              <a:rPr lang="en-US" sz="1200" b="0" i="0" kern="1200" dirty="0">
                <a:solidFill>
                  <a:schemeClr val="tx1"/>
                </a:solidFill>
                <a:effectLst/>
                <a:latin typeface="+mn-lt"/>
                <a:ea typeface="+mn-ea"/>
                <a:cs typeface="+mn-cs"/>
              </a:rPr>
              <a:t>: 149, </a:t>
            </a:r>
            <a:r>
              <a:rPr lang="en-US" sz="1200" b="0" i="0" kern="1200" dirty="0" err="1">
                <a:solidFill>
                  <a:schemeClr val="tx1"/>
                </a:solidFill>
                <a:effectLst/>
                <a:latin typeface="+mn-lt"/>
                <a:ea typeface="+mn-ea"/>
                <a:cs typeface="+mn-cs"/>
              </a:rPr>
              <a:t>ApplicationErrorCode</a:t>
            </a:r>
            <a:r>
              <a:rPr lang="en-US" sz="1200" b="0" i="0" kern="1200" dirty="0">
                <a:solidFill>
                  <a:schemeClr val="tx1"/>
                </a:solidFill>
                <a:effectLst/>
                <a:latin typeface="+mn-lt"/>
                <a:ea typeface="+mn-ea"/>
                <a:cs typeface="+mn-cs"/>
              </a:rPr>
              <a:t>: AIRA-DV-BR-121, AIRA Data Validation Guide Rule: BR 121|RXA-5 (</a:t>
            </a:r>
            <a:r>
              <a:rPr lang="en-US" sz="1200" b="0" i="0" kern="1200" dirty="0" err="1">
                <a:solidFill>
                  <a:schemeClr val="tx1"/>
                </a:solidFill>
                <a:effectLst/>
                <a:latin typeface="+mn-lt"/>
                <a:ea typeface="+mn-ea"/>
                <a:cs typeface="+mn-cs"/>
              </a:rPr>
              <a:t>AdministeredCode</a:t>
            </a:r>
            <a:r>
              <a:rPr lang="en-US" sz="1200" b="0" i="0" kern="1200" dirty="0">
                <a:solidFill>
                  <a:schemeClr val="tx1"/>
                </a:solidFill>
                <a:effectLst/>
                <a:latin typeface="+mn-lt"/>
                <a:ea typeface="+mn-ea"/>
                <a:cs typeface="+mn-cs"/>
              </a:rPr>
              <a:t>): should not be valued with an “unspecified” vaccine when the first occurrence of RXA-9.1 is valued "00" and RXA-20 (</a:t>
            </a:r>
            <a:r>
              <a:rPr lang="en-US" sz="1200" b="0" i="0" kern="1200" dirty="0" err="1">
                <a:solidFill>
                  <a:schemeClr val="tx1"/>
                </a:solidFill>
                <a:effectLst/>
                <a:latin typeface="+mn-lt"/>
                <a:ea typeface="+mn-ea"/>
                <a:cs typeface="+mn-cs"/>
              </a:rPr>
              <a:t>CompletionStatus</a:t>
            </a:r>
            <a:r>
              <a:rPr lang="en-US" sz="1200" b="0" i="0" kern="1200" dirty="0">
                <a:solidFill>
                  <a:schemeClr val="tx1"/>
                </a:solidFill>
                <a:effectLst/>
                <a:latin typeface="+mn-lt"/>
                <a:ea typeface="+mn-ea"/>
                <a:cs typeface="+mn-cs"/>
              </a:rPr>
              <a:t>) is valued "CP" or "PA" and RXA-21 (</a:t>
            </a:r>
            <a:r>
              <a:rPr lang="en-US" sz="1200" b="0" i="0" kern="1200" dirty="0" err="1">
                <a:solidFill>
                  <a:schemeClr val="tx1"/>
                </a:solidFill>
                <a:effectLst/>
                <a:latin typeface="+mn-lt"/>
                <a:ea typeface="+mn-ea"/>
                <a:cs typeface="+mn-cs"/>
              </a:rPr>
              <a:t>ActionCode</a:t>
            </a:r>
            <a:r>
              <a:rPr lang="en-US" sz="1200" b="0" i="0" kern="1200" dirty="0">
                <a:solidFill>
                  <a:schemeClr val="tx1"/>
                </a:solidFill>
                <a:effectLst/>
                <a:latin typeface="+mn-lt"/>
                <a:ea typeface="+mn-ea"/>
                <a:cs typeface="+mn-cs"/>
              </a:rPr>
              <a:t>) is not valued "D". Please see BR-121 in the AIRA Data Validation Guide.</a:t>
            </a:r>
          </a:p>
          <a:p>
            <a:endParaRPr lang="en-US" dirty="0"/>
          </a:p>
        </p:txBody>
      </p:sp>
      <p:sp>
        <p:nvSpPr>
          <p:cNvPr id="4" name="Slide Number Placeholder 3"/>
          <p:cNvSpPr>
            <a:spLocks noGrp="1"/>
          </p:cNvSpPr>
          <p:nvPr>
            <p:ph type="sldNum" sz="quarter" idx="5"/>
          </p:nvPr>
        </p:nvSpPr>
        <p:spPr/>
        <p:txBody>
          <a:bodyPr/>
          <a:lstStyle/>
          <a:p>
            <a:fld id="{A530DF3B-436B-490F-9FB0-B989C948F529}" type="slidenum">
              <a:rPr lang="en-US" smtClean="0"/>
              <a:t>17</a:t>
            </a:fld>
            <a:endParaRPr lang="en-US"/>
          </a:p>
        </p:txBody>
      </p:sp>
    </p:spTree>
    <p:extLst>
      <p:ext uri="{BB962C8B-B14F-4D97-AF65-F5344CB8AC3E}">
        <p14:creationId xmlns:p14="http://schemas.microsoft.com/office/powerpoint/2010/main" val="34104090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If it’s the DOB use BR-114, if it’s not then use the </a:t>
            </a:r>
            <a:r>
              <a:rPr lang="en-US" sz="1200" b="0" i="0" kern="1200" dirty="0" err="1">
                <a:solidFill>
                  <a:schemeClr val="tx1"/>
                </a:solidFill>
                <a:effectLst/>
                <a:latin typeface="+mn-lt"/>
                <a:ea typeface="+mn-ea"/>
                <a:cs typeface="+mn-cs"/>
              </a:rPr>
              <a:t>CDSi</a:t>
            </a:r>
            <a:r>
              <a:rPr lang="en-US" sz="1200" b="0" i="0" kern="1200" dirty="0">
                <a:solidFill>
                  <a:schemeClr val="tx1"/>
                </a:solidFill>
                <a:effectLst/>
                <a:latin typeface="+mn-lt"/>
                <a:ea typeface="+mn-ea"/>
                <a:cs typeface="+mn-cs"/>
              </a:rPr>
              <a:t> supporting data if an allowed absolute minimum earliest date and/or latest date can be found for the </a:t>
            </a:r>
            <a:r>
              <a:rPr lang="en-US" sz="1200" b="0" i="0" kern="1200" dirty="0" err="1">
                <a:solidFill>
                  <a:schemeClr val="tx1"/>
                </a:solidFill>
                <a:effectLst/>
                <a:latin typeface="+mn-lt"/>
                <a:ea typeface="+mn-ea"/>
                <a:cs typeface="+mn-cs"/>
              </a:rPr>
              <a:t>cvx</a:t>
            </a:r>
            <a:r>
              <a:rPr lang="en-US" sz="1200" b="0" i="0" kern="1200" dirty="0">
                <a:solidFill>
                  <a:schemeClr val="tx1"/>
                </a:solidFill>
                <a:effectLst/>
                <a:latin typeface="+mn-lt"/>
                <a:ea typeface="+mn-ea"/>
                <a:cs typeface="+mn-cs"/>
              </a:rPr>
              <a:t> then use that.  If it’s can’t be found no validation will apply.</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1) Hep A given at 9 months of age</a:t>
            </a:r>
            <a:br>
              <a:rPr lang="en-US" sz="1200" b="0" i="0" kern="1200" dirty="0">
                <a:solidFill>
                  <a:schemeClr val="tx1"/>
                </a:solidFill>
                <a:effectLst/>
                <a:latin typeface="+mn-lt"/>
                <a:ea typeface="+mn-ea"/>
                <a:cs typeface="+mn-cs"/>
              </a:rPr>
            </a:b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MSH|^~\&amp;|TestApplication|KS9999|WebIZ|KS0000|20060201000000||VXU^V04^VXU_V04|KS999938854000000232|T|2.5.1|||ER|AL|||||Z22^CDCPHINVS</a:t>
            </a:r>
          </a:p>
          <a:p>
            <a:r>
              <a:rPr lang="en-US" sz="1200" b="0" i="0" kern="1200" dirty="0">
                <a:solidFill>
                  <a:schemeClr val="tx1"/>
                </a:solidFill>
                <a:effectLst/>
                <a:latin typeface="+mn-lt"/>
                <a:ea typeface="+mn-ea"/>
                <a:cs typeface="+mn-cs"/>
              </a:rPr>
              <a:t>PID|1||000000002^^^KS9999^MR||SIMPSON^BART^M^^^^L||19990101|M|||1011 Winward^^Manhattan^KS^66502^^M||^PRN^^^^864^1309701|</a:t>
            </a:r>
          </a:p>
          <a:p>
            <a:r>
              <a:rPr lang="en-US" sz="1200" b="0" i="0" kern="1200" dirty="0">
                <a:solidFill>
                  <a:schemeClr val="tx1"/>
                </a:solidFill>
                <a:effectLst/>
                <a:latin typeface="+mn-lt"/>
                <a:ea typeface="+mn-ea"/>
                <a:cs typeface="+mn-cs"/>
              </a:rPr>
              <a:t>ORC|RE||9999^KS0000</a:t>
            </a:r>
          </a:p>
          <a:p>
            <a:r>
              <a:rPr lang="en-US" sz="1200" b="0" i="0" kern="1200" dirty="0">
                <a:solidFill>
                  <a:schemeClr val="tx1"/>
                </a:solidFill>
                <a:effectLst/>
                <a:latin typeface="+mn-lt"/>
                <a:ea typeface="+mn-ea"/>
                <a:cs typeface="+mn-cs"/>
              </a:rPr>
              <a:t>RXA|0|1|19990901||85^Hep A, UF^CVX|999|||01^historical^NIP001||^^^KS9999|||||||||CP|A</a:t>
            </a:r>
          </a:p>
          <a:p>
            <a:br>
              <a:rPr lang="en-US" sz="1200" b="0" i="0" kern="1200" dirty="0">
                <a:solidFill>
                  <a:schemeClr val="tx1"/>
                </a:solidFill>
                <a:effectLst/>
                <a:latin typeface="+mn-lt"/>
                <a:ea typeface="+mn-ea"/>
                <a:cs typeface="+mn-cs"/>
              </a:rPr>
            </a:b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Should yield</a:t>
            </a:r>
          </a:p>
          <a:p>
            <a:r>
              <a:rPr lang="en-US" sz="1200" b="0" i="0" kern="1200" dirty="0">
                <a:solidFill>
                  <a:schemeClr val="tx1"/>
                </a:solidFill>
                <a:effectLst/>
                <a:latin typeface="+mn-lt"/>
                <a:ea typeface="+mn-ea"/>
                <a:cs typeface="+mn-cs"/>
              </a:rPr>
              <a:t>ERR||RXA^1^3^1^1|999^ApplicationError^HL70357|W|3^Illogical Value error^HL70533^</a:t>
            </a:r>
            <a:r>
              <a:rPr lang="en-US" sz="1200" b="1" i="0" kern="1200" dirty="0">
                <a:solidFill>
                  <a:schemeClr val="tx1"/>
                </a:solidFill>
                <a:effectLst/>
                <a:latin typeface="+mn-lt"/>
                <a:ea typeface="+mn-ea"/>
                <a:cs typeface="+mn-cs"/>
              </a:rPr>
              <a:t>AIRA-DV-BR-130</a:t>
            </a:r>
            <a:r>
              <a:rPr lang="en-US" sz="1200" b="0" i="0" kern="1200" dirty="0">
                <a:solidFill>
                  <a:schemeClr val="tx1"/>
                </a:solidFill>
                <a:effectLst/>
                <a:latin typeface="+mn-lt"/>
                <a:ea typeface="+mn-ea"/>
                <a:cs typeface="+mn-cs"/>
              </a:rPr>
              <a:t>^Vaccine dose given before the minimum patient age or after the maximum patient </a:t>
            </a:r>
            <a:r>
              <a:rPr lang="en-US" sz="1200" b="0" i="0" kern="1200" dirty="0" err="1">
                <a:solidFill>
                  <a:schemeClr val="tx1"/>
                </a:solidFill>
                <a:effectLst/>
                <a:latin typeface="+mn-lt"/>
                <a:ea typeface="+mn-ea"/>
                <a:cs typeface="+mn-cs"/>
              </a:rPr>
              <a:t>age^L</a:t>
            </a:r>
            <a:r>
              <a:rPr lang="en-US" sz="1200" b="0" i="0" kern="1200" dirty="0">
                <a:solidFill>
                  <a:schemeClr val="tx1"/>
                </a:solidFill>
                <a:effectLst/>
                <a:latin typeface="+mn-lt"/>
                <a:ea typeface="+mn-ea"/>
                <a:cs typeface="+mn-cs"/>
              </a:rPr>
              <a:t>||</a:t>
            </a:r>
            <a:r>
              <a:rPr lang="en-US" sz="1200" b="0" i="0" kern="1200" dirty="0" err="1">
                <a:solidFill>
                  <a:schemeClr val="tx1"/>
                </a:solidFill>
                <a:effectLst/>
                <a:latin typeface="+mn-lt"/>
                <a:ea typeface="+mn-ea"/>
                <a:cs typeface="+mn-cs"/>
              </a:rPr>
              <a:t>NumericPath</a:t>
            </a:r>
            <a:r>
              <a:rPr lang="en-US" sz="1200" b="0" i="0" kern="1200" dirty="0">
                <a:solidFill>
                  <a:schemeClr val="tx1"/>
                </a:solidFill>
                <a:effectLst/>
                <a:latin typeface="+mn-lt"/>
                <a:ea typeface="+mn-ea"/>
                <a:cs typeface="+mn-cs"/>
              </a:rPr>
              <a:t>: RXA[1].3[1].1, </a:t>
            </a:r>
            <a:r>
              <a:rPr lang="en-US" sz="1200" b="0" i="0" kern="1200" dirty="0" err="1">
                <a:solidFill>
                  <a:schemeClr val="tx1"/>
                </a:solidFill>
                <a:effectLst/>
                <a:latin typeface="+mn-lt"/>
                <a:ea typeface="+mn-ea"/>
                <a:cs typeface="+mn-cs"/>
              </a:rPr>
              <a:t>NamePath</a:t>
            </a:r>
            <a:r>
              <a:rPr lang="en-US" sz="1200" b="0" i="0" kern="1200" dirty="0">
                <a:solidFill>
                  <a:schemeClr val="tx1"/>
                </a:solidFill>
                <a:effectLst/>
                <a:latin typeface="+mn-lt"/>
                <a:ea typeface="+mn-ea"/>
                <a:cs typeface="+mn-cs"/>
              </a:rPr>
              <a:t>: ORDER[0]/RXA/</a:t>
            </a:r>
            <a:r>
              <a:rPr lang="en-US" sz="1200" b="0" i="0" kern="1200" dirty="0" err="1">
                <a:solidFill>
                  <a:schemeClr val="tx1"/>
                </a:solidFill>
                <a:effectLst/>
                <a:latin typeface="+mn-lt"/>
                <a:ea typeface="+mn-ea"/>
                <a:cs typeface="+mn-cs"/>
              </a:rPr>
              <a:t>DateTimeStartOfAdministration</a:t>
            </a:r>
            <a:r>
              <a:rPr lang="en-US" sz="1200" b="0" i="0" kern="1200" dirty="0">
                <a:solidFill>
                  <a:schemeClr val="tx1"/>
                </a:solidFill>
                <a:effectLst/>
                <a:latin typeface="+mn-lt"/>
                <a:ea typeface="+mn-ea"/>
                <a:cs typeface="+mn-cs"/>
              </a:rPr>
              <a:t>/Time, </a:t>
            </a:r>
            <a:r>
              <a:rPr lang="en-US" sz="1200" b="0" i="0" kern="1200" dirty="0" err="1">
                <a:solidFill>
                  <a:schemeClr val="tx1"/>
                </a:solidFill>
                <a:effectLst/>
                <a:latin typeface="+mn-lt"/>
                <a:ea typeface="+mn-ea"/>
                <a:cs typeface="+mn-cs"/>
              </a:rPr>
              <a:t>RuleId</a:t>
            </a:r>
            <a:r>
              <a:rPr lang="en-US" sz="1200" b="0" i="0" kern="1200" dirty="0">
                <a:solidFill>
                  <a:schemeClr val="tx1"/>
                </a:solidFill>
                <a:effectLst/>
                <a:latin typeface="+mn-lt"/>
                <a:ea typeface="+mn-ea"/>
                <a:cs typeface="+mn-cs"/>
              </a:rPr>
              <a:t>: , </a:t>
            </a:r>
            <a:r>
              <a:rPr lang="en-US" sz="1200" b="0" i="0" kern="1200" dirty="0" err="1">
                <a:solidFill>
                  <a:schemeClr val="tx1"/>
                </a:solidFill>
                <a:effectLst/>
                <a:latin typeface="+mn-lt"/>
                <a:ea typeface="+mn-ea"/>
                <a:cs typeface="+mn-cs"/>
              </a:rPr>
              <a:t>ApplicationErrorCode</a:t>
            </a:r>
            <a:r>
              <a:rPr lang="en-US" sz="1200" b="0" i="0" kern="1200" dirty="0">
                <a:solidFill>
                  <a:schemeClr val="tx1"/>
                </a:solidFill>
                <a:effectLst/>
                <a:latin typeface="+mn-lt"/>
                <a:ea typeface="+mn-ea"/>
                <a:cs typeface="+mn-cs"/>
              </a:rPr>
              <a:t>: AIRA-DV-BR-130, AIRA Data Validation Guide Rule: BR 130, </a:t>
            </a:r>
            <a:r>
              <a:rPr lang="en-US" sz="1200" b="1" i="0" kern="1200" dirty="0">
                <a:solidFill>
                  <a:schemeClr val="tx1"/>
                </a:solidFill>
                <a:effectLst/>
                <a:latin typeface="+mn-lt"/>
                <a:ea typeface="+mn-ea"/>
                <a:cs typeface="+mn-cs"/>
              </a:rPr>
              <a:t>Minimum Date: 19991229, Administration Date: 19990901, Days Difference: 119</a:t>
            </a:r>
            <a:r>
              <a:rPr lang="en-US" sz="1200" b="0" i="0" kern="1200" dirty="0">
                <a:solidFill>
                  <a:schemeClr val="tx1"/>
                </a:solidFill>
                <a:effectLst/>
                <a:latin typeface="+mn-lt"/>
                <a:ea typeface="+mn-ea"/>
                <a:cs typeface="+mn-cs"/>
              </a:rPr>
              <a:t>|Doses should not be recorded as given before the minimum patient age or after the maximum patient age for that particular vaccine</a:t>
            </a:r>
          </a:p>
          <a:p>
            <a:br>
              <a:rPr lang="en-US" sz="1200" b="0" i="0" kern="1200" dirty="0">
                <a:solidFill>
                  <a:schemeClr val="tx1"/>
                </a:solidFill>
                <a:effectLst/>
                <a:latin typeface="+mn-lt"/>
                <a:ea typeface="+mn-ea"/>
                <a:cs typeface="+mn-cs"/>
              </a:rPr>
            </a:b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2) </a:t>
            </a:r>
            <a:r>
              <a:rPr lang="en-US" sz="1200" b="0" i="0" kern="1200" dirty="0" err="1">
                <a:solidFill>
                  <a:schemeClr val="tx1"/>
                </a:solidFill>
                <a:effectLst/>
                <a:latin typeface="+mn-lt"/>
                <a:ea typeface="+mn-ea"/>
                <a:cs typeface="+mn-cs"/>
              </a:rPr>
              <a:t>DTap</a:t>
            </a:r>
            <a:r>
              <a:rPr lang="en-US" sz="1200" b="0" i="0" kern="1200" dirty="0">
                <a:solidFill>
                  <a:schemeClr val="tx1"/>
                </a:solidFill>
                <a:effectLst/>
                <a:latin typeface="+mn-lt"/>
                <a:ea typeface="+mn-ea"/>
                <a:cs typeface="+mn-cs"/>
              </a:rPr>
              <a:t> given at 19 years of age</a:t>
            </a:r>
          </a:p>
          <a:p>
            <a:r>
              <a:rPr lang="en-US" sz="1200" b="0" i="0" kern="1200" dirty="0">
                <a:solidFill>
                  <a:schemeClr val="tx1"/>
                </a:solidFill>
                <a:effectLst/>
                <a:latin typeface="+mn-lt"/>
                <a:ea typeface="+mn-ea"/>
                <a:cs typeface="+mn-cs"/>
              </a:rPr>
              <a:t>MSH|^~\&amp;|TestApplication|KS9999|WebIZ|KS0000|20190104||VXU^V04^VXU_V04|KS999938854000000232|T|2.5.1|||ER|AL|||||Z22^CDCPHINVS</a:t>
            </a:r>
          </a:p>
          <a:p>
            <a:r>
              <a:rPr lang="en-US" sz="1200" b="0" i="0" kern="1200" dirty="0">
                <a:solidFill>
                  <a:schemeClr val="tx1"/>
                </a:solidFill>
                <a:effectLst/>
                <a:latin typeface="+mn-lt"/>
                <a:ea typeface="+mn-ea"/>
                <a:cs typeface="+mn-cs"/>
              </a:rPr>
              <a:t>PID|1||000000002^^^KS9999^MR||SIMPSON^BART^M^^^^L||19990101|M</a:t>
            </a:r>
          </a:p>
          <a:p>
            <a:r>
              <a:rPr lang="en-US" sz="1200" b="0" i="0" kern="1200" dirty="0">
                <a:solidFill>
                  <a:schemeClr val="tx1"/>
                </a:solidFill>
                <a:effectLst/>
                <a:latin typeface="+mn-lt"/>
                <a:ea typeface="+mn-ea"/>
                <a:cs typeface="+mn-cs"/>
              </a:rPr>
              <a:t>ORC|RE||9999^KS0000</a:t>
            </a:r>
          </a:p>
          <a:p>
            <a:r>
              <a:rPr lang="en-US" sz="1200" b="0" i="0" kern="1200" dirty="0">
                <a:solidFill>
                  <a:schemeClr val="tx1"/>
                </a:solidFill>
                <a:effectLst/>
                <a:latin typeface="+mn-lt"/>
                <a:ea typeface="+mn-ea"/>
                <a:cs typeface="+mn-cs"/>
              </a:rPr>
              <a:t>RXA|0|1|20181217||20^DTaP^CVX|999|||01^historical^NIP001||^^^KS9999|||||||||CP|A</a:t>
            </a:r>
          </a:p>
          <a:p>
            <a:br>
              <a:rPr lang="en-US" sz="1200" b="0" i="0" kern="1200" dirty="0">
                <a:solidFill>
                  <a:schemeClr val="tx1"/>
                </a:solidFill>
                <a:effectLst/>
                <a:latin typeface="+mn-lt"/>
                <a:ea typeface="+mn-ea"/>
                <a:cs typeface="+mn-cs"/>
              </a:rPr>
            </a:b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Should yield</a:t>
            </a:r>
          </a:p>
          <a:p>
            <a:r>
              <a:rPr lang="en-US" sz="1200" b="0" i="0" kern="1200" dirty="0">
                <a:solidFill>
                  <a:schemeClr val="tx1"/>
                </a:solidFill>
                <a:effectLst/>
                <a:latin typeface="+mn-lt"/>
                <a:ea typeface="+mn-ea"/>
                <a:cs typeface="+mn-cs"/>
              </a:rPr>
              <a:t>ERR||RXA^1^3^1^1|999^ApplicationError^HL70357|W|3^Illogical Value error^HL70533^</a:t>
            </a:r>
            <a:r>
              <a:rPr lang="en-US" sz="1200" b="1" i="0" kern="1200" dirty="0">
                <a:solidFill>
                  <a:schemeClr val="tx1"/>
                </a:solidFill>
                <a:effectLst/>
                <a:latin typeface="+mn-lt"/>
                <a:ea typeface="+mn-ea"/>
                <a:cs typeface="+mn-cs"/>
              </a:rPr>
              <a:t>AIRA-DV-BR-130</a:t>
            </a:r>
            <a:r>
              <a:rPr lang="en-US" sz="1200" b="0" i="0" kern="1200" dirty="0">
                <a:solidFill>
                  <a:schemeClr val="tx1"/>
                </a:solidFill>
                <a:effectLst/>
                <a:latin typeface="+mn-lt"/>
                <a:ea typeface="+mn-ea"/>
                <a:cs typeface="+mn-cs"/>
              </a:rPr>
              <a:t>^Vaccine dose given before the minimum patient age or after the maximum patient </a:t>
            </a:r>
            <a:r>
              <a:rPr lang="en-US" sz="1200" b="0" i="0" kern="1200" dirty="0" err="1">
                <a:solidFill>
                  <a:schemeClr val="tx1"/>
                </a:solidFill>
                <a:effectLst/>
                <a:latin typeface="+mn-lt"/>
                <a:ea typeface="+mn-ea"/>
                <a:cs typeface="+mn-cs"/>
              </a:rPr>
              <a:t>age^L</a:t>
            </a:r>
            <a:r>
              <a:rPr lang="en-US" sz="1200" b="0" i="0" kern="1200" dirty="0">
                <a:solidFill>
                  <a:schemeClr val="tx1"/>
                </a:solidFill>
                <a:effectLst/>
                <a:latin typeface="+mn-lt"/>
                <a:ea typeface="+mn-ea"/>
                <a:cs typeface="+mn-cs"/>
              </a:rPr>
              <a:t>||</a:t>
            </a:r>
            <a:r>
              <a:rPr lang="en-US" sz="1200" b="0" i="0" kern="1200" dirty="0" err="1">
                <a:solidFill>
                  <a:schemeClr val="tx1"/>
                </a:solidFill>
                <a:effectLst/>
                <a:latin typeface="+mn-lt"/>
                <a:ea typeface="+mn-ea"/>
                <a:cs typeface="+mn-cs"/>
              </a:rPr>
              <a:t>NumericPath</a:t>
            </a:r>
            <a:r>
              <a:rPr lang="en-US" sz="1200" b="0" i="0" kern="1200" dirty="0">
                <a:solidFill>
                  <a:schemeClr val="tx1"/>
                </a:solidFill>
                <a:effectLst/>
                <a:latin typeface="+mn-lt"/>
                <a:ea typeface="+mn-ea"/>
                <a:cs typeface="+mn-cs"/>
              </a:rPr>
              <a:t>: RXA[1].3[1].1, </a:t>
            </a:r>
            <a:r>
              <a:rPr lang="en-US" sz="1200" b="0" i="0" kern="1200" dirty="0" err="1">
                <a:solidFill>
                  <a:schemeClr val="tx1"/>
                </a:solidFill>
                <a:effectLst/>
                <a:latin typeface="+mn-lt"/>
                <a:ea typeface="+mn-ea"/>
                <a:cs typeface="+mn-cs"/>
              </a:rPr>
              <a:t>NamePath</a:t>
            </a:r>
            <a:r>
              <a:rPr lang="en-US" sz="1200" b="0" i="0" kern="1200" dirty="0">
                <a:solidFill>
                  <a:schemeClr val="tx1"/>
                </a:solidFill>
                <a:effectLst/>
                <a:latin typeface="+mn-lt"/>
                <a:ea typeface="+mn-ea"/>
                <a:cs typeface="+mn-cs"/>
              </a:rPr>
              <a:t>: ORDER[0]/RXA/</a:t>
            </a:r>
            <a:r>
              <a:rPr lang="en-US" sz="1200" b="0" i="0" kern="1200" dirty="0" err="1">
                <a:solidFill>
                  <a:schemeClr val="tx1"/>
                </a:solidFill>
                <a:effectLst/>
                <a:latin typeface="+mn-lt"/>
                <a:ea typeface="+mn-ea"/>
                <a:cs typeface="+mn-cs"/>
              </a:rPr>
              <a:t>DateTimeStartOfAdministration</a:t>
            </a:r>
            <a:r>
              <a:rPr lang="en-US" sz="1200" b="0" i="0" kern="1200" dirty="0">
                <a:solidFill>
                  <a:schemeClr val="tx1"/>
                </a:solidFill>
                <a:effectLst/>
                <a:latin typeface="+mn-lt"/>
                <a:ea typeface="+mn-ea"/>
                <a:cs typeface="+mn-cs"/>
              </a:rPr>
              <a:t>/Time, </a:t>
            </a:r>
            <a:r>
              <a:rPr lang="en-US" sz="1200" b="0" i="0" kern="1200" dirty="0" err="1">
                <a:solidFill>
                  <a:schemeClr val="tx1"/>
                </a:solidFill>
                <a:effectLst/>
                <a:latin typeface="+mn-lt"/>
                <a:ea typeface="+mn-ea"/>
                <a:cs typeface="+mn-cs"/>
              </a:rPr>
              <a:t>RuleId</a:t>
            </a:r>
            <a:r>
              <a:rPr lang="en-US" sz="1200" b="0" i="0" kern="1200" dirty="0">
                <a:solidFill>
                  <a:schemeClr val="tx1"/>
                </a:solidFill>
                <a:effectLst/>
                <a:latin typeface="+mn-lt"/>
                <a:ea typeface="+mn-ea"/>
                <a:cs typeface="+mn-cs"/>
              </a:rPr>
              <a:t>: , </a:t>
            </a:r>
            <a:r>
              <a:rPr lang="en-US" sz="1200" b="0" i="0" kern="1200" dirty="0" err="1">
                <a:solidFill>
                  <a:schemeClr val="tx1"/>
                </a:solidFill>
                <a:effectLst/>
                <a:latin typeface="+mn-lt"/>
                <a:ea typeface="+mn-ea"/>
                <a:cs typeface="+mn-cs"/>
              </a:rPr>
              <a:t>ApplicationErrorCode</a:t>
            </a:r>
            <a:r>
              <a:rPr lang="en-US" sz="1200" b="0" i="0" kern="1200" dirty="0">
                <a:solidFill>
                  <a:schemeClr val="tx1"/>
                </a:solidFill>
                <a:effectLst/>
                <a:latin typeface="+mn-lt"/>
                <a:ea typeface="+mn-ea"/>
                <a:cs typeface="+mn-cs"/>
              </a:rPr>
              <a:t>: AIRA-DV-BR-130, AIRA Data Validation Guide Rule: BR 130, </a:t>
            </a:r>
            <a:r>
              <a:rPr lang="en-US" sz="1200" b="1" i="0" kern="1200" dirty="0">
                <a:solidFill>
                  <a:schemeClr val="tx1"/>
                </a:solidFill>
                <a:effectLst/>
                <a:latin typeface="+mn-lt"/>
                <a:ea typeface="+mn-ea"/>
                <a:cs typeface="+mn-cs"/>
              </a:rPr>
              <a:t>Maximum Date: 20180101, Administration Date: 20181217, Days Difference: 350</a:t>
            </a:r>
            <a:r>
              <a:rPr lang="en-US" sz="1200" b="0" i="0" kern="1200" dirty="0">
                <a:solidFill>
                  <a:schemeClr val="tx1"/>
                </a:solidFill>
                <a:effectLst/>
                <a:latin typeface="+mn-lt"/>
                <a:ea typeface="+mn-ea"/>
                <a:cs typeface="+mn-cs"/>
              </a:rPr>
              <a:t>|RXA-3 (</a:t>
            </a:r>
            <a:r>
              <a:rPr lang="en-US" sz="1200" b="0" i="0" kern="1200" dirty="0" err="1">
                <a:solidFill>
                  <a:schemeClr val="tx1"/>
                </a:solidFill>
                <a:effectLst/>
                <a:latin typeface="+mn-lt"/>
                <a:ea typeface="+mn-ea"/>
                <a:cs typeface="+mn-cs"/>
              </a:rPr>
              <a:t>DateTimeStartOfAdministration</a:t>
            </a:r>
            <a:r>
              <a:rPr lang="en-US" sz="1200" b="0" i="0" kern="1200" dirty="0">
                <a:solidFill>
                  <a:schemeClr val="tx1"/>
                </a:solidFill>
                <a:effectLst/>
                <a:latin typeface="+mn-lt"/>
                <a:ea typeface="+mn-ea"/>
                <a:cs typeface="+mn-cs"/>
              </a:rPr>
              <a:t>): Patient's age on this date should not be before the minimum patient age or after the maximum patient age for the given Vaccine Type in RXA-5 (</a:t>
            </a:r>
            <a:r>
              <a:rPr lang="en-US" sz="1200" b="0" i="0" kern="1200" dirty="0" err="1">
                <a:solidFill>
                  <a:schemeClr val="tx1"/>
                </a:solidFill>
                <a:effectLst/>
                <a:latin typeface="+mn-lt"/>
                <a:ea typeface="+mn-ea"/>
                <a:cs typeface="+mn-cs"/>
              </a:rPr>
              <a:t>AdministeredCode</a:t>
            </a:r>
            <a:r>
              <a:rPr lang="en-US" sz="1200" b="0" i="0" kern="1200" dirty="0">
                <a:solidFill>
                  <a:schemeClr val="tx1"/>
                </a:solidFill>
                <a:effectLst/>
                <a:latin typeface="+mn-lt"/>
                <a:ea typeface="+mn-ea"/>
                <a:cs typeface="+mn-cs"/>
              </a:rPr>
              <a:t>) when RXA-20 (</a:t>
            </a:r>
            <a:r>
              <a:rPr lang="en-US" sz="1200" b="0" i="0" kern="1200" dirty="0" err="1">
                <a:solidFill>
                  <a:schemeClr val="tx1"/>
                </a:solidFill>
                <a:effectLst/>
                <a:latin typeface="+mn-lt"/>
                <a:ea typeface="+mn-ea"/>
                <a:cs typeface="+mn-cs"/>
              </a:rPr>
              <a:t>CompletionStatus</a:t>
            </a:r>
            <a:r>
              <a:rPr lang="en-US" sz="1200" b="0" i="0" kern="1200" dirty="0">
                <a:solidFill>
                  <a:schemeClr val="tx1"/>
                </a:solidFill>
                <a:effectLst/>
                <a:latin typeface="+mn-lt"/>
                <a:ea typeface="+mn-ea"/>
                <a:cs typeface="+mn-cs"/>
              </a:rPr>
              <a:t>) is valued "CP" or "PA" and RXA-21 (</a:t>
            </a:r>
            <a:r>
              <a:rPr lang="en-US" sz="1200" b="0" i="0" kern="1200" dirty="0" err="1">
                <a:solidFill>
                  <a:schemeClr val="tx1"/>
                </a:solidFill>
                <a:effectLst/>
                <a:latin typeface="+mn-lt"/>
                <a:ea typeface="+mn-ea"/>
                <a:cs typeface="+mn-cs"/>
              </a:rPr>
              <a:t>ActionCode</a:t>
            </a:r>
            <a:r>
              <a:rPr lang="en-US" sz="1200" b="0" i="0" kern="1200" dirty="0">
                <a:solidFill>
                  <a:schemeClr val="tx1"/>
                </a:solidFill>
                <a:effectLst/>
                <a:latin typeface="+mn-lt"/>
                <a:ea typeface="+mn-ea"/>
                <a:cs typeface="+mn-cs"/>
              </a:rPr>
              <a:t>) is not valued "D". Please see BR-130 in the AIRA Data Validation Guide.</a:t>
            </a:r>
          </a:p>
          <a:p>
            <a:br>
              <a:rPr lang="en-US" sz="1200" b="0" i="0" kern="1200" dirty="0">
                <a:solidFill>
                  <a:schemeClr val="tx1"/>
                </a:solidFill>
                <a:effectLst/>
                <a:latin typeface="+mn-lt"/>
                <a:ea typeface="+mn-ea"/>
                <a:cs typeface="+mn-cs"/>
              </a:rPr>
            </a:br>
            <a:endParaRPr lang="en-US" sz="1200" b="0" i="0" kern="1200" dirty="0">
              <a:solidFill>
                <a:schemeClr val="tx1"/>
              </a:solidFill>
              <a:effectLst/>
              <a:latin typeface="+mn-lt"/>
              <a:ea typeface="+mn-ea"/>
              <a:cs typeface="+mn-cs"/>
            </a:endParaRPr>
          </a:p>
          <a:p>
            <a:br>
              <a:rPr lang="en-US" dirty="0"/>
            </a:b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A530DF3B-436B-490F-9FB0-B989C948F529}" type="slidenum">
              <a:rPr lang="en-US" smtClean="0"/>
              <a:t>19</a:t>
            </a:fld>
            <a:endParaRPr lang="en-US"/>
          </a:p>
        </p:txBody>
      </p:sp>
    </p:spTree>
    <p:extLst>
      <p:ext uri="{BB962C8B-B14F-4D97-AF65-F5344CB8AC3E}">
        <p14:creationId xmlns:p14="http://schemas.microsoft.com/office/powerpoint/2010/main" val="190278452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 business rules from the validation guide along with 2 dependent rules to implement them.</a:t>
            </a:r>
          </a:p>
          <a:p>
            <a:endParaRPr lang="en-US" dirty="0"/>
          </a:p>
          <a:p>
            <a:r>
              <a:rPr lang="en-US" dirty="0"/>
              <a:t>The end result is 111 tests to address all the test cases we initially thought of.</a:t>
            </a:r>
          </a:p>
          <a:p>
            <a:endParaRPr lang="en-US" dirty="0"/>
          </a:p>
          <a:p>
            <a:r>
              <a:rPr lang="en-US" dirty="0"/>
              <a:t>We still didn’t talk about validation for things like PID-29 (</a:t>
            </a:r>
            <a:r>
              <a:rPr lang="en-US" dirty="0" err="1"/>
              <a:t>PatientDeathDateAndTime</a:t>
            </a:r>
            <a:r>
              <a:rPr lang="en-US" dirty="0"/>
              <a:t>), should not be in the future, not before DOB, Events shouldn’t occur after that date</a:t>
            </a:r>
          </a:p>
          <a:p>
            <a:endParaRPr lang="en-US" dirty="0"/>
          </a:p>
          <a:p>
            <a:endParaRPr lang="en-US" dirty="0"/>
          </a:p>
          <a:p>
            <a:r>
              <a:rPr lang="en-US" dirty="0"/>
              <a:t>Had other issues with medium priorities that were no implemented</a:t>
            </a:r>
          </a:p>
          <a:p>
            <a:endParaRPr lang="en-US" dirty="0"/>
          </a:p>
          <a:p>
            <a:r>
              <a:rPr lang="en-US" dirty="0"/>
              <a:t>BR-117: The same patient should not receive the same antigen more than once in a single day</a:t>
            </a:r>
          </a:p>
          <a:p>
            <a:r>
              <a:rPr lang="en-US" dirty="0"/>
              <a:t>-What if these are duplicates?</a:t>
            </a:r>
          </a:p>
          <a:p>
            <a:endParaRPr lang="en-US" dirty="0"/>
          </a:p>
          <a:p>
            <a:endParaRPr lang="en-US" dirty="0"/>
          </a:p>
          <a:p>
            <a:r>
              <a:rPr lang="en-US" dirty="0"/>
              <a:t>BR 120: Vaccination Encounter Date should be within the Vaccine Product License Date range — after the Vaccine Product License Begin Date and before the Vaccine Product License End Date</a:t>
            </a:r>
          </a:p>
          <a:p>
            <a:r>
              <a:rPr lang="en-US" dirty="0"/>
              <a:t>-Do we still not have a single source of information for this.  Seems like you have to go digging for the data and is prone to mistakes</a:t>
            </a:r>
          </a:p>
          <a:p>
            <a:endParaRPr lang="en-US" dirty="0"/>
          </a:p>
        </p:txBody>
      </p:sp>
      <p:sp>
        <p:nvSpPr>
          <p:cNvPr id="4" name="Slide Number Placeholder 3"/>
          <p:cNvSpPr>
            <a:spLocks noGrp="1"/>
          </p:cNvSpPr>
          <p:nvPr>
            <p:ph type="sldNum" sz="quarter" idx="5"/>
          </p:nvPr>
        </p:nvSpPr>
        <p:spPr/>
        <p:txBody>
          <a:bodyPr/>
          <a:lstStyle/>
          <a:p>
            <a:fld id="{A530DF3B-436B-490F-9FB0-B989C948F529}" type="slidenum">
              <a:rPr lang="en-US" smtClean="0"/>
              <a:t>22</a:t>
            </a:fld>
            <a:endParaRPr lang="en-US"/>
          </a:p>
        </p:txBody>
      </p:sp>
    </p:spTree>
    <p:extLst>
      <p:ext uri="{BB962C8B-B14F-4D97-AF65-F5344CB8AC3E}">
        <p14:creationId xmlns:p14="http://schemas.microsoft.com/office/powerpoint/2010/main" val="156285410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Quick to find, quick to fix is the goal.</a:t>
            </a:r>
          </a:p>
          <a:p>
            <a:endParaRPr lang="en-US" dirty="0"/>
          </a:p>
          <a:p>
            <a:r>
              <a:rPr lang="en-US" dirty="0"/>
              <a:t>What did we miss?  What could be improved?  How did you implement these checks?</a:t>
            </a:r>
          </a:p>
          <a:p>
            <a:endParaRPr lang="en-US" dirty="0"/>
          </a:p>
          <a:p>
            <a:r>
              <a:rPr lang="en-US" dirty="0"/>
              <a:t>Image Source:</a:t>
            </a:r>
          </a:p>
          <a:p>
            <a:r>
              <a:rPr lang="en-US" dirty="0"/>
              <a:t>https://www.pexels.com/photo/close-up-of-text-247708/</a:t>
            </a:r>
          </a:p>
        </p:txBody>
      </p:sp>
      <p:sp>
        <p:nvSpPr>
          <p:cNvPr id="4" name="Slide Number Placeholder 3"/>
          <p:cNvSpPr>
            <a:spLocks noGrp="1"/>
          </p:cNvSpPr>
          <p:nvPr>
            <p:ph type="sldNum" sz="quarter" idx="5"/>
          </p:nvPr>
        </p:nvSpPr>
        <p:spPr/>
        <p:txBody>
          <a:bodyPr/>
          <a:lstStyle/>
          <a:p>
            <a:fld id="{A530DF3B-436B-490F-9FB0-B989C948F529}" type="slidenum">
              <a:rPr lang="en-US" smtClean="0"/>
              <a:t>23</a:t>
            </a:fld>
            <a:endParaRPr lang="en-US"/>
          </a:p>
        </p:txBody>
      </p:sp>
    </p:spTree>
    <p:extLst>
      <p:ext uri="{BB962C8B-B14F-4D97-AF65-F5344CB8AC3E}">
        <p14:creationId xmlns:p14="http://schemas.microsoft.com/office/powerpoint/2010/main" val="38573155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We’ll be talking about the HL7 interface by itself is one small piece of the puzzle that is data quality in IIS</a:t>
            </a:r>
          </a:p>
          <a:p>
            <a:endParaRPr lang="en-US" dirty="0"/>
          </a:p>
          <a:p>
            <a:r>
              <a:rPr lang="en-US" dirty="0"/>
              <a:t>More specifically we’ll be talking about data accuracy, which is yet another smaller piece in the puzzle. </a:t>
            </a:r>
          </a:p>
          <a:p>
            <a:endParaRPr lang="en-US" dirty="0"/>
          </a:p>
          <a:p>
            <a:r>
              <a:rPr lang="en-US" dirty="0"/>
              <a:t>5 factors of high quality data</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Even this is a small part of a bigger picture</a:t>
            </a:r>
          </a:p>
          <a:p>
            <a:endParaRPr lang="en-US" dirty="0"/>
          </a:p>
          <a:p>
            <a:endParaRPr lang="en-US" dirty="0"/>
          </a:p>
          <a:p>
            <a:r>
              <a:rPr lang="en-US" dirty="0"/>
              <a:t>Image Source:</a:t>
            </a:r>
          </a:p>
          <a:p>
            <a:r>
              <a:rPr lang="en-US" dirty="0"/>
              <a:t>https://www.pexels.com/photo/black-and-white-blank-challenge-connect-262488/</a:t>
            </a:r>
          </a:p>
          <a:p>
            <a:endParaRPr lang="en-US" dirty="0"/>
          </a:p>
        </p:txBody>
      </p:sp>
      <p:sp>
        <p:nvSpPr>
          <p:cNvPr id="4" name="Slide Number Placeholder 3"/>
          <p:cNvSpPr>
            <a:spLocks noGrp="1"/>
          </p:cNvSpPr>
          <p:nvPr>
            <p:ph type="sldNum" sz="quarter" idx="5"/>
          </p:nvPr>
        </p:nvSpPr>
        <p:spPr/>
        <p:txBody>
          <a:bodyPr/>
          <a:lstStyle/>
          <a:p>
            <a:fld id="{A530DF3B-436B-490F-9FB0-B989C948F529}" type="slidenum">
              <a:rPr lang="en-US" smtClean="0"/>
              <a:t>2</a:t>
            </a:fld>
            <a:endParaRPr lang="en-US"/>
          </a:p>
        </p:txBody>
      </p:sp>
    </p:spTree>
    <p:extLst>
      <p:ext uri="{BB962C8B-B14F-4D97-AF65-F5344CB8AC3E}">
        <p14:creationId xmlns:p14="http://schemas.microsoft.com/office/powerpoint/2010/main" val="9615636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Provide a Quick Context</a:t>
            </a:r>
          </a:p>
          <a:p>
            <a:r>
              <a:rPr lang="en-US" dirty="0"/>
              <a:t>Who: The HL7 Interface</a:t>
            </a:r>
          </a:p>
          <a:p>
            <a:r>
              <a:rPr lang="en-US" dirty="0"/>
              <a:t>What: Implementing data quality checks from the Data Quality Guide</a:t>
            </a:r>
          </a:p>
          <a:p>
            <a:r>
              <a:rPr lang="en-US" dirty="0"/>
              <a:t>Where: In our ACKs</a:t>
            </a:r>
          </a:p>
          <a:p>
            <a:r>
              <a:rPr lang="en-US" dirty="0"/>
              <a:t>When: In real time</a:t>
            </a:r>
          </a:p>
          <a:p>
            <a:r>
              <a:rPr lang="en-US" dirty="0"/>
              <a:t>Why: Faster to react</a:t>
            </a:r>
          </a:p>
          <a:p>
            <a:endParaRPr lang="en-US" dirty="0"/>
          </a:p>
          <a:p>
            <a:endParaRPr lang="en-US" dirty="0"/>
          </a:p>
          <a:p>
            <a:endParaRPr lang="en-US" dirty="0"/>
          </a:p>
          <a:p>
            <a:r>
              <a:rPr lang="en-US" dirty="0"/>
              <a:t>https://en.wikipedia.org/wiki/Five_Ws</a:t>
            </a:r>
          </a:p>
        </p:txBody>
      </p:sp>
      <p:sp>
        <p:nvSpPr>
          <p:cNvPr id="4" name="Slide Number Placeholder 3"/>
          <p:cNvSpPr>
            <a:spLocks noGrp="1"/>
          </p:cNvSpPr>
          <p:nvPr>
            <p:ph type="sldNum" sz="quarter" idx="5"/>
          </p:nvPr>
        </p:nvSpPr>
        <p:spPr/>
        <p:txBody>
          <a:bodyPr/>
          <a:lstStyle/>
          <a:p>
            <a:fld id="{A530DF3B-436B-490F-9FB0-B989C948F529}" type="slidenum">
              <a:rPr lang="en-US" smtClean="0"/>
              <a:t>3</a:t>
            </a:fld>
            <a:endParaRPr lang="en-US"/>
          </a:p>
        </p:txBody>
      </p:sp>
    </p:spTree>
    <p:extLst>
      <p:ext uri="{BB962C8B-B14F-4D97-AF65-F5344CB8AC3E}">
        <p14:creationId xmlns:p14="http://schemas.microsoft.com/office/powerpoint/2010/main" val="34553420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Also a little bit from the </a:t>
            </a:r>
          </a:p>
          <a:p>
            <a:r>
              <a:rPr lang="en-US" dirty="0"/>
              <a:t>    Functional Guide Vol 2-Review Draft 1.7.19.docx </a:t>
            </a:r>
          </a:p>
          <a:p>
            <a:r>
              <a:rPr lang="en-US" dirty="0"/>
              <a:t>    Ack Guidance Document</a:t>
            </a:r>
          </a:p>
        </p:txBody>
      </p:sp>
      <p:sp>
        <p:nvSpPr>
          <p:cNvPr id="4" name="Slide Number Placeholder 3"/>
          <p:cNvSpPr>
            <a:spLocks noGrp="1"/>
          </p:cNvSpPr>
          <p:nvPr>
            <p:ph type="sldNum" sz="quarter" idx="5"/>
          </p:nvPr>
        </p:nvSpPr>
        <p:spPr/>
        <p:txBody>
          <a:bodyPr/>
          <a:lstStyle/>
          <a:p>
            <a:fld id="{A530DF3B-436B-490F-9FB0-B989C948F529}" type="slidenum">
              <a:rPr lang="en-US" smtClean="0"/>
              <a:t>4</a:t>
            </a:fld>
            <a:endParaRPr lang="en-US"/>
          </a:p>
        </p:txBody>
      </p:sp>
    </p:spTree>
    <p:extLst>
      <p:ext uri="{BB962C8B-B14F-4D97-AF65-F5344CB8AC3E}">
        <p14:creationId xmlns:p14="http://schemas.microsoft.com/office/powerpoint/2010/main" val="22207624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an example of a validation we had before but previously was only an illogical date error and a single validation saying the  vaccination encounter date can not be before DOB, after the deceased date or in the future</a:t>
            </a:r>
          </a:p>
          <a:p>
            <a:endParaRPr lang="en-US" dirty="0"/>
          </a:p>
          <a:p>
            <a:r>
              <a:rPr lang="en-US" b="1" dirty="0"/>
              <a:t>Any other cases where this should not apply?</a:t>
            </a:r>
          </a:p>
          <a:p>
            <a:r>
              <a:rPr lang="en-US" b="1" dirty="0"/>
              <a:t>A better existing national code set error?</a:t>
            </a:r>
          </a:p>
          <a:p>
            <a:endParaRPr lang="en-US" dirty="0"/>
          </a:p>
          <a:p>
            <a:r>
              <a:rPr lang="en-US" dirty="0"/>
              <a:t>Submit a vaccine the day before the DOB</a:t>
            </a:r>
          </a:p>
          <a:p>
            <a:r>
              <a:rPr lang="en-US" dirty="0"/>
              <a:t>MSH|^~\&amp;|TestApplication|KS9999|WebIZ|KS0000|20060201000000||VXU^V04^VXU_V04|KS999938854000000232|T|2.5.1|||ER|AL|||||Z22^CDCPHINVS</a:t>
            </a:r>
          </a:p>
          <a:p>
            <a:r>
              <a:rPr lang="en-US" dirty="0"/>
              <a:t>PID|1||000000002^^^KS9999^MR||SIMPSON^BART^M^^^^L||19990101|M</a:t>
            </a:r>
          </a:p>
          <a:p>
            <a:r>
              <a:rPr lang="en-US" dirty="0"/>
              <a:t>ORC|RE||9999^KS0000</a:t>
            </a:r>
          </a:p>
          <a:p>
            <a:r>
              <a:rPr lang="en-US" dirty="0"/>
              <a:t>RXA|0|1|19981231||45^hep B, unspec^CVX|999|||01^historical^NIP001||^^^KS9999|||||||||CP|A</a:t>
            </a:r>
          </a:p>
          <a:p>
            <a:br>
              <a:rPr lang="en-US" dirty="0"/>
            </a:br>
            <a:endParaRPr lang="en-US" dirty="0"/>
          </a:p>
          <a:p>
            <a:br>
              <a:rPr lang="en-US" sz="1200" b="0" i="0" kern="1200" dirty="0">
                <a:solidFill>
                  <a:schemeClr val="tx1"/>
                </a:solidFill>
                <a:effectLst/>
                <a:latin typeface="+mn-lt"/>
                <a:ea typeface="+mn-ea"/>
                <a:cs typeface="+mn-cs"/>
              </a:rPr>
            </a:b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Should yield</a:t>
            </a:r>
          </a:p>
          <a:p>
            <a:r>
              <a:rPr lang="en-US" sz="1200" b="0" i="0" kern="1200" dirty="0">
                <a:solidFill>
                  <a:schemeClr val="tx1"/>
                </a:solidFill>
                <a:effectLst/>
                <a:latin typeface="+mn-lt"/>
                <a:ea typeface="+mn-ea"/>
                <a:cs typeface="+mn-cs"/>
              </a:rPr>
              <a:t>ERR||RXA^1^3^1^1|999^ApplicationError^HL70357|E|2204^Vaccination Date Too Long Ago^HL70533^AIRA-DV-BR-101^Vaccination Encounter Date must not be before Patient Date of </a:t>
            </a:r>
            <a:r>
              <a:rPr lang="en-US" sz="1200" b="0" i="0" kern="1200" dirty="0" err="1">
                <a:solidFill>
                  <a:schemeClr val="tx1"/>
                </a:solidFill>
                <a:effectLst/>
                <a:latin typeface="+mn-lt"/>
                <a:ea typeface="+mn-ea"/>
                <a:cs typeface="+mn-cs"/>
              </a:rPr>
              <a:t>Birth^L</a:t>
            </a:r>
            <a:r>
              <a:rPr lang="en-US" sz="1200" b="0" i="0" kern="1200" dirty="0">
                <a:solidFill>
                  <a:schemeClr val="tx1"/>
                </a:solidFill>
                <a:effectLst/>
                <a:latin typeface="+mn-lt"/>
                <a:ea typeface="+mn-ea"/>
                <a:cs typeface="+mn-cs"/>
              </a:rPr>
              <a:t>||</a:t>
            </a:r>
            <a:r>
              <a:rPr lang="en-US" sz="1200" b="0" i="0" kern="1200" dirty="0" err="1">
                <a:solidFill>
                  <a:schemeClr val="tx1"/>
                </a:solidFill>
                <a:effectLst/>
                <a:latin typeface="+mn-lt"/>
                <a:ea typeface="+mn-ea"/>
                <a:cs typeface="+mn-cs"/>
              </a:rPr>
              <a:t>NumericPath</a:t>
            </a:r>
            <a:r>
              <a:rPr lang="en-US" sz="1200" b="0" i="0" kern="1200" dirty="0">
                <a:solidFill>
                  <a:schemeClr val="tx1"/>
                </a:solidFill>
                <a:effectLst/>
                <a:latin typeface="+mn-lt"/>
                <a:ea typeface="+mn-ea"/>
                <a:cs typeface="+mn-cs"/>
              </a:rPr>
              <a:t>: RXA[1].3[1].1, </a:t>
            </a:r>
            <a:r>
              <a:rPr lang="en-US" sz="1200" b="0" i="0" kern="1200" dirty="0" err="1">
                <a:solidFill>
                  <a:schemeClr val="tx1"/>
                </a:solidFill>
                <a:effectLst/>
                <a:latin typeface="+mn-lt"/>
                <a:ea typeface="+mn-ea"/>
                <a:cs typeface="+mn-cs"/>
              </a:rPr>
              <a:t>NamePath</a:t>
            </a:r>
            <a:r>
              <a:rPr lang="en-US" sz="1200" b="0" i="0" kern="1200" dirty="0">
                <a:solidFill>
                  <a:schemeClr val="tx1"/>
                </a:solidFill>
                <a:effectLst/>
                <a:latin typeface="+mn-lt"/>
                <a:ea typeface="+mn-ea"/>
                <a:cs typeface="+mn-cs"/>
              </a:rPr>
              <a:t>: ORDER[0]/RXA/</a:t>
            </a:r>
            <a:r>
              <a:rPr lang="en-US" sz="1200" b="0" i="0" kern="1200" dirty="0" err="1">
                <a:solidFill>
                  <a:schemeClr val="tx1"/>
                </a:solidFill>
                <a:effectLst/>
                <a:latin typeface="+mn-lt"/>
                <a:ea typeface="+mn-ea"/>
                <a:cs typeface="+mn-cs"/>
              </a:rPr>
              <a:t>DateTimeStartOfAdministration</a:t>
            </a:r>
            <a:r>
              <a:rPr lang="en-US" sz="1200" b="0" i="0" kern="1200" dirty="0">
                <a:solidFill>
                  <a:schemeClr val="tx1"/>
                </a:solidFill>
                <a:effectLst/>
                <a:latin typeface="+mn-lt"/>
                <a:ea typeface="+mn-ea"/>
                <a:cs typeface="+mn-cs"/>
              </a:rPr>
              <a:t>/Time, </a:t>
            </a:r>
            <a:r>
              <a:rPr lang="en-US" sz="1200" b="0" i="0" kern="1200" dirty="0" err="1">
                <a:solidFill>
                  <a:schemeClr val="tx1"/>
                </a:solidFill>
                <a:effectLst/>
                <a:latin typeface="+mn-lt"/>
                <a:ea typeface="+mn-ea"/>
                <a:cs typeface="+mn-cs"/>
              </a:rPr>
              <a:t>RuleId</a:t>
            </a:r>
            <a:r>
              <a:rPr lang="en-US" sz="1200" b="0" i="0" kern="1200" dirty="0">
                <a:solidFill>
                  <a:schemeClr val="tx1"/>
                </a:solidFill>
                <a:effectLst/>
                <a:latin typeface="+mn-lt"/>
                <a:ea typeface="+mn-ea"/>
                <a:cs typeface="+mn-cs"/>
              </a:rPr>
              <a:t>: 148, </a:t>
            </a:r>
            <a:r>
              <a:rPr lang="en-US" sz="1200" b="0" i="0" kern="1200" dirty="0" err="1">
                <a:solidFill>
                  <a:schemeClr val="tx1"/>
                </a:solidFill>
                <a:effectLst/>
                <a:latin typeface="+mn-lt"/>
                <a:ea typeface="+mn-ea"/>
                <a:cs typeface="+mn-cs"/>
              </a:rPr>
              <a:t>ApplicationErrorCode</a:t>
            </a:r>
            <a:r>
              <a:rPr lang="en-US" sz="1200" b="0" i="0" kern="1200" dirty="0">
                <a:solidFill>
                  <a:schemeClr val="tx1"/>
                </a:solidFill>
                <a:effectLst/>
                <a:latin typeface="+mn-lt"/>
                <a:ea typeface="+mn-ea"/>
                <a:cs typeface="+mn-cs"/>
              </a:rPr>
              <a:t>: AIRA-DV-BR-101, AIRA Data Validation Guide Rule: BR 101|RXA-3 (</a:t>
            </a:r>
            <a:r>
              <a:rPr lang="en-US" sz="1200" b="0" i="0" kern="1200" dirty="0" err="1">
                <a:solidFill>
                  <a:schemeClr val="tx1"/>
                </a:solidFill>
                <a:effectLst/>
                <a:latin typeface="+mn-lt"/>
                <a:ea typeface="+mn-ea"/>
                <a:cs typeface="+mn-cs"/>
              </a:rPr>
              <a:t>DateTimeStartOfAdministration</a:t>
            </a:r>
            <a:r>
              <a:rPr lang="en-US" sz="1200" b="0" i="0" kern="1200" dirty="0">
                <a:solidFill>
                  <a:schemeClr val="tx1"/>
                </a:solidFill>
                <a:effectLst/>
                <a:latin typeface="+mn-lt"/>
                <a:ea typeface="+mn-ea"/>
                <a:cs typeface="+mn-cs"/>
              </a:rPr>
              <a:t>): must not be before PID-7 (</a:t>
            </a:r>
            <a:r>
              <a:rPr lang="en-US" sz="1200" b="0" i="0" kern="1200" dirty="0" err="1">
                <a:solidFill>
                  <a:schemeClr val="tx1"/>
                </a:solidFill>
                <a:effectLst/>
                <a:latin typeface="+mn-lt"/>
                <a:ea typeface="+mn-ea"/>
                <a:cs typeface="+mn-cs"/>
              </a:rPr>
              <a:t>DateTimeOfBirth</a:t>
            </a:r>
            <a:r>
              <a:rPr lang="en-US" sz="1200" b="0" i="0" kern="1200" dirty="0">
                <a:solidFill>
                  <a:schemeClr val="tx1"/>
                </a:solidFill>
                <a:effectLst/>
                <a:latin typeface="+mn-lt"/>
                <a:ea typeface="+mn-ea"/>
                <a:cs typeface="+mn-cs"/>
              </a:rPr>
              <a:t>) when RXA-21 (</a:t>
            </a:r>
            <a:r>
              <a:rPr lang="en-US" sz="1200" b="0" i="0" kern="1200" dirty="0" err="1">
                <a:solidFill>
                  <a:schemeClr val="tx1"/>
                </a:solidFill>
                <a:effectLst/>
                <a:latin typeface="+mn-lt"/>
                <a:ea typeface="+mn-ea"/>
                <a:cs typeface="+mn-cs"/>
              </a:rPr>
              <a:t>ActionCode</a:t>
            </a:r>
            <a:r>
              <a:rPr lang="en-US" sz="1200" b="0" i="0" kern="1200" dirty="0">
                <a:solidFill>
                  <a:schemeClr val="tx1"/>
                </a:solidFill>
                <a:effectLst/>
                <a:latin typeface="+mn-lt"/>
                <a:ea typeface="+mn-ea"/>
                <a:cs typeface="+mn-cs"/>
              </a:rPr>
              <a:t>) is not valued "D". Please see BR-101 in the AIRA Data Validation Guide.</a:t>
            </a:r>
          </a:p>
          <a:p>
            <a:br>
              <a:rPr lang="en-US" dirty="0"/>
            </a:br>
            <a:endParaRPr lang="en-US" dirty="0"/>
          </a:p>
        </p:txBody>
      </p:sp>
      <p:sp>
        <p:nvSpPr>
          <p:cNvPr id="4" name="Slide Number Placeholder 3"/>
          <p:cNvSpPr>
            <a:spLocks noGrp="1"/>
          </p:cNvSpPr>
          <p:nvPr>
            <p:ph type="sldNum" sz="quarter" idx="5"/>
          </p:nvPr>
        </p:nvSpPr>
        <p:spPr/>
        <p:txBody>
          <a:bodyPr/>
          <a:lstStyle/>
          <a:p>
            <a:fld id="{A530DF3B-436B-490F-9FB0-B989C948F529}" type="slidenum">
              <a:rPr lang="en-US" smtClean="0"/>
              <a:t>5</a:t>
            </a:fld>
            <a:endParaRPr lang="en-US"/>
          </a:p>
        </p:txBody>
      </p:sp>
    </p:spTree>
    <p:extLst>
      <p:ext uri="{BB962C8B-B14F-4D97-AF65-F5344CB8AC3E}">
        <p14:creationId xmlns:p14="http://schemas.microsoft.com/office/powerpoint/2010/main" val="35052734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Should diagnostic information include Actor / Action?</a:t>
            </a:r>
          </a:p>
          <a:p>
            <a:r>
              <a:rPr lang="en-US" dirty="0"/>
              <a:t>Should there be a recommended best practice for use of diagnostic information?</a:t>
            </a:r>
          </a:p>
        </p:txBody>
      </p:sp>
      <p:sp>
        <p:nvSpPr>
          <p:cNvPr id="4" name="Slide Number Placeholder 3"/>
          <p:cNvSpPr>
            <a:spLocks noGrp="1"/>
          </p:cNvSpPr>
          <p:nvPr>
            <p:ph type="sldNum" sz="quarter" idx="5"/>
          </p:nvPr>
        </p:nvSpPr>
        <p:spPr/>
        <p:txBody>
          <a:bodyPr/>
          <a:lstStyle/>
          <a:p>
            <a:fld id="{A530DF3B-436B-490F-9FB0-B989C948F529}" type="slidenum">
              <a:rPr lang="en-US" smtClean="0"/>
              <a:t>6</a:t>
            </a:fld>
            <a:endParaRPr lang="en-US"/>
          </a:p>
        </p:txBody>
      </p:sp>
    </p:spTree>
    <p:extLst>
      <p:ext uri="{BB962C8B-B14F-4D97-AF65-F5344CB8AC3E}">
        <p14:creationId xmlns:p14="http://schemas.microsoft.com/office/powerpoint/2010/main" val="25411159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Again, this was part of a single validation that we have before. Now it’s broken into parts.</a:t>
            </a:r>
          </a:p>
          <a:p>
            <a:endParaRPr lang="en-US" dirty="0"/>
          </a:p>
          <a:p>
            <a:r>
              <a:rPr lang="en-US" dirty="0"/>
              <a:t>You should also have a validation that says MSH-7 can not be in the future.  </a:t>
            </a:r>
          </a:p>
          <a:p>
            <a:endParaRPr lang="en-US" dirty="0"/>
          </a:p>
          <a:p>
            <a:r>
              <a:rPr lang="en-US" b="1" dirty="0"/>
              <a:t>Any other cases where this should not apply?</a:t>
            </a:r>
          </a:p>
          <a:p>
            <a:r>
              <a:rPr lang="en-US" b="1" dirty="0"/>
              <a:t>A better existing national code set error?</a:t>
            </a:r>
          </a:p>
          <a:p>
            <a:endParaRPr lang="en-US" dirty="0"/>
          </a:p>
          <a:p>
            <a:endParaRPr lang="en-US" dirty="0"/>
          </a:p>
          <a:p>
            <a:r>
              <a:rPr lang="en-US" dirty="0"/>
              <a:t>In our case both are built in</a:t>
            </a:r>
          </a:p>
          <a:p>
            <a:endParaRPr lang="en-US" dirty="0"/>
          </a:p>
          <a:p>
            <a:endParaRPr lang="en-US" dirty="0"/>
          </a:p>
          <a:p>
            <a:r>
              <a:rPr lang="en-US" dirty="0"/>
              <a:t>Submit the following</a:t>
            </a:r>
          </a:p>
          <a:p>
            <a:r>
              <a:rPr lang="en-US" sz="1200" b="0" i="0" kern="1200" dirty="0">
                <a:solidFill>
                  <a:schemeClr val="tx1"/>
                </a:solidFill>
                <a:effectLst/>
                <a:latin typeface="+mn-lt"/>
                <a:ea typeface="+mn-ea"/>
                <a:cs typeface="+mn-cs"/>
              </a:rPr>
              <a:t>MSH|^~\&amp;|TestApplication|KS9999|WebIZ|KS0000|20060201000000||VXU^V04^VXU_V04|KS999938854000000232|T|2.5.1|||ER|AL|||||Z22^CDCPHINVS</a:t>
            </a:r>
          </a:p>
          <a:p>
            <a:r>
              <a:rPr lang="en-US" sz="1200" b="0" i="0" kern="1200" dirty="0">
                <a:solidFill>
                  <a:schemeClr val="tx1"/>
                </a:solidFill>
                <a:effectLst/>
                <a:latin typeface="+mn-lt"/>
                <a:ea typeface="+mn-ea"/>
                <a:cs typeface="+mn-cs"/>
              </a:rPr>
              <a:t>PID|1||000000002^^^KS9999^MR||SIMPSON^BART^M^^^^L||19990101|M</a:t>
            </a:r>
          </a:p>
          <a:p>
            <a:r>
              <a:rPr lang="en-US" sz="1200" b="0" i="0" kern="1200" dirty="0">
                <a:solidFill>
                  <a:schemeClr val="tx1"/>
                </a:solidFill>
                <a:effectLst/>
                <a:latin typeface="+mn-lt"/>
                <a:ea typeface="+mn-ea"/>
                <a:cs typeface="+mn-cs"/>
              </a:rPr>
              <a:t>ORC|RE||9999^KS0000</a:t>
            </a:r>
          </a:p>
          <a:p>
            <a:r>
              <a:rPr lang="en-US" sz="1200" b="0" i="0" kern="1200" dirty="0">
                <a:solidFill>
                  <a:schemeClr val="tx1"/>
                </a:solidFill>
                <a:effectLst/>
                <a:latin typeface="+mn-lt"/>
                <a:ea typeface="+mn-ea"/>
                <a:cs typeface="+mn-cs"/>
              </a:rPr>
              <a:t>RXA|0|1|20291231||45^hep B, unspec^CVX|999|||01^historical^NIP001||^^^KS9999|||||||||CP|A</a:t>
            </a:r>
          </a:p>
          <a:p>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And you should see the following somewhere in the response</a:t>
            </a:r>
          </a:p>
          <a:p>
            <a:r>
              <a:rPr lang="en-US" sz="1200" b="0" i="0" kern="1200" dirty="0">
                <a:solidFill>
                  <a:schemeClr val="tx1"/>
                </a:solidFill>
                <a:effectLst/>
                <a:latin typeface="+mn-lt"/>
                <a:ea typeface="+mn-ea"/>
                <a:cs typeface="+mn-cs"/>
              </a:rPr>
              <a:t>ERR||RXA^1^3^1^1|999^ApplicationError^HL70357|E|1^Illogical Date error^HL70533^AIRA-DV-BR-103^Vaccination Encounter Date must be less than or equal to (before or the same as) the Submission </a:t>
            </a:r>
            <a:r>
              <a:rPr lang="en-US" sz="1200" b="0" i="0" kern="1200" dirty="0" err="1">
                <a:solidFill>
                  <a:schemeClr val="tx1"/>
                </a:solidFill>
                <a:effectLst/>
                <a:latin typeface="+mn-lt"/>
                <a:ea typeface="+mn-ea"/>
                <a:cs typeface="+mn-cs"/>
              </a:rPr>
              <a:t>Date^L</a:t>
            </a:r>
            <a:r>
              <a:rPr lang="en-US" sz="1200" b="0" i="0" kern="1200" dirty="0">
                <a:solidFill>
                  <a:schemeClr val="tx1"/>
                </a:solidFill>
                <a:effectLst/>
                <a:latin typeface="+mn-lt"/>
                <a:ea typeface="+mn-ea"/>
                <a:cs typeface="+mn-cs"/>
              </a:rPr>
              <a:t>||</a:t>
            </a:r>
            <a:r>
              <a:rPr lang="en-US" sz="1200" b="0" i="0" kern="1200" dirty="0" err="1">
                <a:solidFill>
                  <a:schemeClr val="tx1"/>
                </a:solidFill>
                <a:effectLst/>
                <a:latin typeface="+mn-lt"/>
                <a:ea typeface="+mn-ea"/>
                <a:cs typeface="+mn-cs"/>
              </a:rPr>
              <a:t>NumericPath</a:t>
            </a:r>
            <a:r>
              <a:rPr lang="en-US" sz="1200" b="0" i="0" kern="1200" dirty="0">
                <a:solidFill>
                  <a:schemeClr val="tx1"/>
                </a:solidFill>
                <a:effectLst/>
                <a:latin typeface="+mn-lt"/>
                <a:ea typeface="+mn-ea"/>
                <a:cs typeface="+mn-cs"/>
              </a:rPr>
              <a:t>: RXA[1].3[1].1, </a:t>
            </a:r>
            <a:r>
              <a:rPr lang="en-US" sz="1200" b="0" i="0" kern="1200" dirty="0" err="1">
                <a:solidFill>
                  <a:schemeClr val="tx1"/>
                </a:solidFill>
                <a:effectLst/>
                <a:latin typeface="+mn-lt"/>
                <a:ea typeface="+mn-ea"/>
                <a:cs typeface="+mn-cs"/>
              </a:rPr>
              <a:t>NamePath</a:t>
            </a:r>
            <a:r>
              <a:rPr lang="en-US" sz="1200" b="0" i="0" kern="1200" dirty="0">
                <a:solidFill>
                  <a:schemeClr val="tx1"/>
                </a:solidFill>
                <a:effectLst/>
                <a:latin typeface="+mn-lt"/>
                <a:ea typeface="+mn-ea"/>
                <a:cs typeface="+mn-cs"/>
              </a:rPr>
              <a:t>: ORDER[0]/RXA/</a:t>
            </a:r>
            <a:r>
              <a:rPr lang="en-US" sz="1200" b="0" i="0" kern="1200" dirty="0" err="1">
                <a:solidFill>
                  <a:schemeClr val="tx1"/>
                </a:solidFill>
                <a:effectLst/>
                <a:latin typeface="+mn-lt"/>
                <a:ea typeface="+mn-ea"/>
                <a:cs typeface="+mn-cs"/>
              </a:rPr>
              <a:t>DateTimeStartOfAdministration</a:t>
            </a:r>
            <a:r>
              <a:rPr lang="en-US" sz="1200" b="0" i="0" kern="1200" dirty="0">
                <a:solidFill>
                  <a:schemeClr val="tx1"/>
                </a:solidFill>
                <a:effectLst/>
                <a:latin typeface="+mn-lt"/>
                <a:ea typeface="+mn-ea"/>
                <a:cs typeface="+mn-cs"/>
              </a:rPr>
              <a:t>/Time, </a:t>
            </a:r>
            <a:r>
              <a:rPr lang="en-US" sz="1200" b="0" i="0" kern="1200" dirty="0" err="1">
                <a:solidFill>
                  <a:schemeClr val="tx1"/>
                </a:solidFill>
                <a:effectLst/>
                <a:latin typeface="+mn-lt"/>
                <a:ea typeface="+mn-ea"/>
                <a:cs typeface="+mn-cs"/>
              </a:rPr>
              <a:t>RuleId</a:t>
            </a:r>
            <a:r>
              <a:rPr lang="en-US" sz="1200" b="0" i="0" kern="1200" dirty="0">
                <a:solidFill>
                  <a:schemeClr val="tx1"/>
                </a:solidFill>
                <a:effectLst/>
                <a:latin typeface="+mn-lt"/>
                <a:ea typeface="+mn-ea"/>
                <a:cs typeface="+mn-cs"/>
              </a:rPr>
              <a:t>: 73, </a:t>
            </a:r>
            <a:r>
              <a:rPr lang="en-US" sz="1200" b="0" i="0" kern="1200" dirty="0" err="1">
                <a:solidFill>
                  <a:schemeClr val="tx1"/>
                </a:solidFill>
                <a:effectLst/>
                <a:latin typeface="+mn-lt"/>
                <a:ea typeface="+mn-ea"/>
                <a:cs typeface="+mn-cs"/>
              </a:rPr>
              <a:t>ApplicationErrorCode</a:t>
            </a:r>
            <a:r>
              <a:rPr lang="en-US" sz="1200" b="0" i="0" kern="1200" dirty="0">
                <a:solidFill>
                  <a:schemeClr val="tx1"/>
                </a:solidFill>
                <a:effectLst/>
                <a:latin typeface="+mn-lt"/>
                <a:ea typeface="+mn-ea"/>
                <a:cs typeface="+mn-cs"/>
              </a:rPr>
              <a:t>: AIRA-DV-BR-103, AIRA Data Validation Guide Rule: BR 103|RXA-3 (</a:t>
            </a:r>
            <a:r>
              <a:rPr lang="en-US" sz="1200" b="0" i="0" kern="1200" dirty="0" err="1">
                <a:solidFill>
                  <a:schemeClr val="tx1"/>
                </a:solidFill>
                <a:effectLst/>
                <a:latin typeface="+mn-lt"/>
                <a:ea typeface="+mn-ea"/>
                <a:cs typeface="+mn-cs"/>
              </a:rPr>
              <a:t>DateTimeStartOfAdministration</a:t>
            </a:r>
            <a:r>
              <a:rPr lang="en-US" sz="1200" b="0" i="0" kern="1200" dirty="0">
                <a:solidFill>
                  <a:schemeClr val="tx1"/>
                </a:solidFill>
                <a:effectLst/>
                <a:latin typeface="+mn-lt"/>
                <a:ea typeface="+mn-ea"/>
                <a:cs typeface="+mn-cs"/>
              </a:rPr>
              <a:t>): must be less than or equal to (before or the same as) MSH-7 (</a:t>
            </a:r>
            <a:r>
              <a:rPr lang="en-US" sz="1200" b="0" i="0" kern="1200" dirty="0" err="1">
                <a:solidFill>
                  <a:schemeClr val="tx1"/>
                </a:solidFill>
                <a:effectLst/>
                <a:latin typeface="+mn-lt"/>
                <a:ea typeface="+mn-ea"/>
                <a:cs typeface="+mn-cs"/>
              </a:rPr>
              <a:t>DateTimeOfMessage</a:t>
            </a:r>
            <a:r>
              <a:rPr lang="en-US" sz="1200" b="0" i="0" kern="1200" dirty="0">
                <a:solidFill>
                  <a:schemeClr val="tx1"/>
                </a:solidFill>
                <a:effectLst/>
                <a:latin typeface="+mn-lt"/>
                <a:ea typeface="+mn-ea"/>
                <a:cs typeface="+mn-cs"/>
              </a:rPr>
              <a:t>) when RXA-21 (</a:t>
            </a:r>
            <a:r>
              <a:rPr lang="en-US" sz="1200" b="0" i="0" kern="1200" dirty="0" err="1">
                <a:solidFill>
                  <a:schemeClr val="tx1"/>
                </a:solidFill>
                <a:effectLst/>
                <a:latin typeface="+mn-lt"/>
                <a:ea typeface="+mn-ea"/>
                <a:cs typeface="+mn-cs"/>
              </a:rPr>
              <a:t>ActionCode</a:t>
            </a:r>
            <a:r>
              <a:rPr lang="en-US" sz="1200" b="0" i="0" kern="1200" dirty="0">
                <a:solidFill>
                  <a:schemeClr val="tx1"/>
                </a:solidFill>
                <a:effectLst/>
                <a:latin typeface="+mn-lt"/>
                <a:ea typeface="+mn-ea"/>
                <a:cs typeface="+mn-cs"/>
              </a:rPr>
              <a:t>) is not valued "D". Please see BR-103 in the AIRA Data Validation Guide.</a:t>
            </a:r>
          </a:p>
          <a:p>
            <a:endParaRPr lang="en-US" dirty="0"/>
          </a:p>
        </p:txBody>
      </p:sp>
      <p:sp>
        <p:nvSpPr>
          <p:cNvPr id="4" name="Slide Number Placeholder 3"/>
          <p:cNvSpPr>
            <a:spLocks noGrp="1"/>
          </p:cNvSpPr>
          <p:nvPr>
            <p:ph type="sldNum" sz="quarter" idx="5"/>
          </p:nvPr>
        </p:nvSpPr>
        <p:spPr/>
        <p:txBody>
          <a:bodyPr/>
          <a:lstStyle/>
          <a:p>
            <a:fld id="{A530DF3B-436B-490F-9FB0-B989C948F529}" type="slidenum">
              <a:rPr lang="en-US" smtClean="0"/>
              <a:t>7</a:t>
            </a:fld>
            <a:endParaRPr lang="en-US"/>
          </a:p>
        </p:txBody>
      </p:sp>
    </p:spTree>
    <p:extLst>
      <p:ext uri="{BB962C8B-B14F-4D97-AF65-F5344CB8AC3E}">
        <p14:creationId xmlns:p14="http://schemas.microsoft.com/office/powerpoint/2010/main" val="24986950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Examples of how this was implemented in a real time interface?</a:t>
            </a:r>
          </a:p>
        </p:txBody>
      </p:sp>
      <p:sp>
        <p:nvSpPr>
          <p:cNvPr id="4" name="Slide Number Placeholder 3"/>
          <p:cNvSpPr>
            <a:spLocks noGrp="1"/>
          </p:cNvSpPr>
          <p:nvPr>
            <p:ph type="sldNum" sz="quarter" idx="5"/>
          </p:nvPr>
        </p:nvSpPr>
        <p:spPr/>
        <p:txBody>
          <a:bodyPr/>
          <a:lstStyle/>
          <a:p>
            <a:fld id="{A530DF3B-436B-490F-9FB0-B989C948F529}" type="slidenum">
              <a:rPr lang="en-US" smtClean="0"/>
              <a:t>9</a:t>
            </a:fld>
            <a:endParaRPr lang="en-US"/>
          </a:p>
        </p:txBody>
      </p:sp>
    </p:spTree>
    <p:extLst>
      <p:ext uri="{BB962C8B-B14F-4D97-AF65-F5344CB8AC3E}">
        <p14:creationId xmlns:p14="http://schemas.microsoft.com/office/powerpoint/2010/main" val="11586512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Users have the ability to set a flag by vaccine for if the vaccine is allowed to be administered on DOB.  You need to be careful with this as many immunization are technically “allowed” on DOB outside of just Hep B an HBIG.</a:t>
            </a:r>
          </a:p>
          <a:p>
            <a:endParaRPr lang="en-US" dirty="0"/>
          </a:p>
          <a:p>
            <a:r>
              <a:rPr lang="en-US" b="1" dirty="0"/>
              <a:t>Validation Guide Says:</a:t>
            </a:r>
          </a:p>
          <a:p>
            <a:r>
              <a:rPr lang="en-US" b="1" dirty="0"/>
              <a:t>Note: At this time, only </a:t>
            </a:r>
            <a:r>
              <a:rPr lang="en-US" b="1" dirty="0" err="1"/>
              <a:t>HepB</a:t>
            </a:r>
            <a:r>
              <a:rPr lang="en-US" b="1" dirty="0"/>
              <a:t> is recommended before 1 month of age</a:t>
            </a:r>
          </a:p>
          <a:p>
            <a:endParaRPr lang="en-US" i="1" dirty="0"/>
          </a:p>
          <a:p>
            <a:r>
              <a:rPr lang="en-US" sz="1200" i="1" kern="1200" dirty="0">
                <a:solidFill>
                  <a:schemeClr val="tx1"/>
                </a:solidFill>
                <a:effectLst/>
                <a:latin typeface="+mn-lt"/>
                <a:ea typeface="+mn-ea"/>
                <a:cs typeface="+mn-cs"/>
              </a:rPr>
              <a:t>Per </a:t>
            </a:r>
            <a:r>
              <a:rPr lang="en-US" sz="1200" i="1" kern="1200" dirty="0" err="1">
                <a:solidFill>
                  <a:schemeClr val="tx1"/>
                </a:solidFill>
                <a:effectLst/>
                <a:latin typeface="+mn-lt"/>
                <a:ea typeface="+mn-ea"/>
                <a:cs typeface="+mn-cs"/>
              </a:rPr>
              <a:t>CDSi</a:t>
            </a:r>
            <a:r>
              <a:rPr lang="en-US" sz="1200" i="1" kern="1200" dirty="0">
                <a:solidFill>
                  <a:schemeClr val="tx1"/>
                </a:solidFill>
                <a:effectLst/>
                <a:latin typeface="+mn-lt"/>
                <a:ea typeface="+mn-ea"/>
                <a:cs typeface="+mn-cs"/>
              </a:rPr>
              <a:t> supporting data, and Hep B, Adjuvanted (189) begin age is 18 years. </a:t>
            </a:r>
          </a:p>
          <a:p>
            <a:r>
              <a:rPr lang="en-US" sz="1200" i="1" kern="1200" dirty="0">
                <a:solidFill>
                  <a:schemeClr val="tx1"/>
                </a:solidFill>
                <a:effectLst/>
                <a:latin typeface="+mn-lt"/>
                <a:ea typeface="+mn-ea"/>
                <a:cs typeface="+mn-cs"/>
              </a:rPr>
              <a:t> </a:t>
            </a:r>
          </a:p>
          <a:p>
            <a:r>
              <a:rPr lang="en-US" sz="1200" i="1" kern="1200" dirty="0">
                <a:solidFill>
                  <a:schemeClr val="tx1"/>
                </a:solidFill>
                <a:effectLst/>
                <a:latin typeface="+mn-lt"/>
                <a:ea typeface="+mn-ea"/>
                <a:cs typeface="+mn-cs"/>
              </a:rPr>
              <a:t>Apparently, there are some scenarios where the following vaccines’ begin age is 0 days:</a:t>
            </a:r>
          </a:p>
          <a:p>
            <a:pPr lvl="0"/>
            <a:r>
              <a:rPr lang="en-US" sz="1200" i="1" kern="1200" dirty="0">
                <a:solidFill>
                  <a:schemeClr val="tx1"/>
                </a:solidFill>
                <a:effectLst/>
                <a:latin typeface="+mn-lt"/>
                <a:ea typeface="+mn-ea"/>
                <a:cs typeface="+mn-cs"/>
              </a:rPr>
              <a:t>Hep B, ped/</a:t>
            </a:r>
            <a:r>
              <a:rPr lang="en-US" sz="1200" i="1" kern="1200" dirty="0" err="1">
                <a:solidFill>
                  <a:schemeClr val="tx1"/>
                </a:solidFill>
                <a:effectLst/>
                <a:latin typeface="+mn-lt"/>
                <a:ea typeface="+mn-ea"/>
                <a:cs typeface="+mn-cs"/>
              </a:rPr>
              <a:t>adol</a:t>
            </a:r>
            <a:r>
              <a:rPr lang="en-US" sz="1200" i="1" kern="1200" dirty="0">
                <a:solidFill>
                  <a:schemeClr val="tx1"/>
                </a:solidFill>
                <a:effectLst/>
                <a:latin typeface="+mn-lt"/>
                <a:ea typeface="+mn-ea"/>
                <a:cs typeface="+mn-cs"/>
              </a:rPr>
              <a:t> (8) </a:t>
            </a:r>
          </a:p>
          <a:p>
            <a:pPr lvl="0"/>
            <a:r>
              <a:rPr lang="en-US" sz="1200" i="1" kern="1200" dirty="0">
                <a:solidFill>
                  <a:schemeClr val="tx1"/>
                </a:solidFill>
                <a:effectLst/>
                <a:latin typeface="+mn-lt"/>
                <a:ea typeface="+mn-ea"/>
                <a:cs typeface="+mn-cs"/>
              </a:rPr>
              <a:t>Hep B, </a:t>
            </a:r>
            <a:r>
              <a:rPr lang="en-US" sz="1200" i="1" kern="1200" dirty="0" err="1">
                <a:solidFill>
                  <a:schemeClr val="tx1"/>
                </a:solidFill>
                <a:effectLst/>
                <a:latin typeface="+mn-lt"/>
                <a:ea typeface="+mn-ea"/>
                <a:cs typeface="+mn-cs"/>
              </a:rPr>
              <a:t>adol</a:t>
            </a:r>
            <a:r>
              <a:rPr lang="en-US" sz="1200" i="1" kern="1200" dirty="0">
                <a:solidFill>
                  <a:schemeClr val="tx1"/>
                </a:solidFill>
                <a:effectLst/>
                <a:latin typeface="+mn-lt"/>
                <a:ea typeface="+mn-ea"/>
                <a:cs typeface="+mn-cs"/>
              </a:rPr>
              <a:t> High </a:t>
            </a:r>
            <a:r>
              <a:rPr lang="en-US" sz="1200" i="1" kern="1200" dirty="0" err="1">
                <a:solidFill>
                  <a:schemeClr val="tx1"/>
                </a:solidFill>
                <a:effectLst/>
                <a:latin typeface="+mn-lt"/>
                <a:ea typeface="+mn-ea"/>
                <a:cs typeface="+mn-cs"/>
              </a:rPr>
              <a:t>Ris</a:t>
            </a:r>
            <a:r>
              <a:rPr lang="en-US" sz="1200" i="1" kern="1200" dirty="0">
                <a:solidFill>
                  <a:schemeClr val="tx1"/>
                </a:solidFill>
                <a:effectLst/>
                <a:latin typeface="+mn-lt"/>
                <a:ea typeface="+mn-ea"/>
                <a:cs typeface="+mn-cs"/>
              </a:rPr>
              <a:t> (42) </a:t>
            </a:r>
          </a:p>
          <a:p>
            <a:pPr lvl="0"/>
            <a:r>
              <a:rPr lang="en-US" sz="1200" i="1" kern="1200" dirty="0">
                <a:solidFill>
                  <a:schemeClr val="tx1"/>
                </a:solidFill>
                <a:effectLst/>
                <a:latin typeface="+mn-lt"/>
                <a:ea typeface="+mn-ea"/>
                <a:cs typeface="+mn-cs"/>
              </a:rPr>
              <a:t>Hep B, adult (43) </a:t>
            </a:r>
          </a:p>
          <a:p>
            <a:pPr lvl="0"/>
            <a:r>
              <a:rPr lang="en-US" sz="1200" i="1" kern="1200" dirty="0">
                <a:solidFill>
                  <a:schemeClr val="tx1"/>
                </a:solidFill>
                <a:effectLst/>
                <a:latin typeface="+mn-lt"/>
                <a:ea typeface="+mn-ea"/>
                <a:cs typeface="+mn-cs"/>
              </a:rPr>
              <a:t>Hep B, dialysis (44) </a:t>
            </a:r>
          </a:p>
          <a:p>
            <a:pPr lvl="0"/>
            <a:r>
              <a:rPr lang="en-US" sz="1200" i="1" kern="1200" dirty="0">
                <a:solidFill>
                  <a:schemeClr val="tx1"/>
                </a:solidFill>
                <a:effectLst/>
                <a:latin typeface="+mn-lt"/>
                <a:ea typeface="+mn-ea"/>
                <a:cs typeface="+mn-cs"/>
              </a:rPr>
              <a:t>Hep B, UF (45) </a:t>
            </a:r>
          </a:p>
          <a:p>
            <a:pPr lvl="0"/>
            <a:r>
              <a:rPr lang="en-US" sz="1200" i="1" kern="1200" dirty="0">
                <a:solidFill>
                  <a:schemeClr val="tx1"/>
                </a:solidFill>
                <a:effectLst/>
                <a:latin typeface="+mn-lt"/>
                <a:ea typeface="+mn-ea"/>
                <a:cs typeface="+mn-cs"/>
              </a:rPr>
              <a:t>Hib-Hep B (</a:t>
            </a:r>
            <a:r>
              <a:rPr lang="en-US" sz="1200" i="1" kern="1200" dirty="0" err="1">
                <a:solidFill>
                  <a:schemeClr val="tx1"/>
                </a:solidFill>
                <a:effectLst/>
                <a:latin typeface="+mn-lt"/>
                <a:ea typeface="+mn-ea"/>
                <a:cs typeface="+mn-cs"/>
              </a:rPr>
              <a:t>Comvax</a:t>
            </a:r>
            <a:r>
              <a:rPr lang="en-US" sz="1200" i="1" kern="1200" dirty="0">
                <a:solidFill>
                  <a:schemeClr val="tx1"/>
                </a:solidFill>
                <a:effectLst/>
                <a:latin typeface="+mn-lt"/>
                <a:ea typeface="+mn-ea"/>
                <a:cs typeface="+mn-cs"/>
              </a:rPr>
              <a:t>) (51) </a:t>
            </a:r>
          </a:p>
          <a:p>
            <a:pPr lvl="0"/>
            <a:r>
              <a:rPr lang="en-US" sz="1200" i="1" kern="1200" dirty="0">
                <a:solidFill>
                  <a:schemeClr val="tx1"/>
                </a:solidFill>
                <a:effectLst/>
                <a:latin typeface="+mn-lt"/>
                <a:ea typeface="+mn-ea"/>
                <a:cs typeface="+mn-cs"/>
              </a:rPr>
              <a:t>DTP-Hib-Hep B (102) </a:t>
            </a:r>
          </a:p>
          <a:p>
            <a:pPr lvl="0"/>
            <a:r>
              <a:rPr lang="en-US" sz="1200" i="1" kern="1200" dirty="0" err="1">
                <a:solidFill>
                  <a:schemeClr val="tx1"/>
                </a:solidFill>
                <a:effectLst/>
                <a:latin typeface="+mn-lt"/>
                <a:ea typeface="+mn-ea"/>
                <a:cs typeface="+mn-cs"/>
              </a:rPr>
              <a:t>HepA</a:t>
            </a:r>
            <a:r>
              <a:rPr lang="en-US" sz="1200" i="1" kern="1200" dirty="0">
                <a:solidFill>
                  <a:schemeClr val="tx1"/>
                </a:solidFill>
                <a:effectLst/>
                <a:latin typeface="+mn-lt"/>
                <a:ea typeface="+mn-ea"/>
                <a:cs typeface="+mn-cs"/>
              </a:rPr>
              <a:t>/B (TWINRIX) (104) </a:t>
            </a:r>
          </a:p>
          <a:p>
            <a:pPr lvl="0"/>
            <a:r>
              <a:rPr lang="en-US" sz="1200" i="1" kern="1200" dirty="0">
                <a:solidFill>
                  <a:schemeClr val="tx1"/>
                </a:solidFill>
                <a:effectLst/>
                <a:latin typeface="+mn-lt"/>
                <a:ea typeface="+mn-ea"/>
                <a:cs typeface="+mn-cs"/>
              </a:rPr>
              <a:t>DTaP-</a:t>
            </a:r>
            <a:r>
              <a:rPr lang="en-US" sz="1200" i="1" kern="1200" dirty="0" err="1">
                <a:solidFill>
                  <a:schemeClr val="tx1"/>
                </a:solidFill>
                <a:effectLst/>
                <a:latin typeface="+mn-lt"/>
                <a:ea typeface="+mn-ea"/>
                <a:cs typeface="+mn-cs"/>
              </a:rPr>
              <a:t>HepB</a:t>
            </a:r>
            <a:r>
              <a:rPr lang="en-US" sz="1200" i="1" kern="1200" dirty="0">
                <a:solidFill>
                  <a:schemeClr val="tx1"/>
                </a:solidFill>
                <a:effectLst/>
                <a:latin typeface="+mn-lt"/>
                <a:ea typeface="+mn-ea"/>
                <a:cs typeface="+mn-cs"/>
              </a:rPr>
              <a:t>-IPV (</a:t>
            </a:r>
            <a:r>
              <a:rPr lang="en-US" sz="1200" i="1" kern="1200" dirty="0" err="1">
                <a:solidFill>
                  <a:schemeClr val="tx1"/>
                </a:solidFill>
                <a:effectLst/>
                <a:latin typeface="+mn-lt"/>
                <a:ea typeface="+mn-ea"/>
                <a:cs typeface="+mn-cs"/>
              </a:rPr>
              <a:t>Pedia</a:t>
            </a:r>
            <a:r>
              <a:rPr lang="en-US" sz="1200" i="1" kern="1200" dirty="0">
                <a:solidFill>
                  <a:schemeClr val="tx1"/>
                </a:solidFill>
                <a:effectLst/>
                <a:latin typeface="+mn-lt"/>
                <a:ea typeface="+mn-ea"/>
                <a:cs typeface="+mn-cs"/>
              </a:rPr>
              <a:t> (110) </a:t>
            </a:r>
          </a:p>
          <a:p>
            <a:pPr lvl="0"/>
            <a:r>
              <a:rPr lang="en-US" sz="1200" i="1" kern="1200" dirty="0">
                <a:solidFill>
                  <a:schemeClr val="tx1"/>
                </a:solidFill>
                <a:effectLst/>
                <a:latin typeface="+mn-lt"/>
                <a:ea typeface="+mn-ea"/>
                <a:cs typeface="+mn-cs"/>
              </a:rPr>
              <a:t>DTaP-IPV-HIB-</a:t>
            </a:r>
            <a:r>
              <a:rPr lang="en-US" sz="1200" i="1" kern="1200" dirty="0" err="1">
                <a:solidFill>
                  <a:schemeClr val="tx1"/>
                </a:solidFill>
                <a:effectLst/>
                <a:latin typeface="+mn-lt"/>
                <a:ea typeface="+mn-ea"/>
                <a:cs typeface="+mn-cs"/>
              </a:rPr>
              <a:t>HepB</a:t>
            </a:r>
            <a:r>
              <a:rPr lang="en-US" sz="1200" i="1" kern="1200" dirty="0">
                <a:solidFill>
                  <a:schemeClr val="tx1"/>
                </a:solidFill>
                <a:effectLst/>
                <a:latin typeface="+mn-lt"/>
                <a:ea typeface="+mn-ea"/>
                <a:cs typeface="+mn-cs"/>
              </a:rPr>
              <a:t> (132) </a:t>
            </a:r>
          </a:p>
          <a:p>
            <a:pPr lvl="0"/>
            <a:r>
              <a:rPr lang="en-US" sz="1200" i="1" kern="1200" dirty="0">
                <a:solidFill>
                  <a:schemeClr val="tx1"/>
                </a:solidFill>
                <a:effectLst/>
                <a:latin typeface="+mn-lt"/>
                <a:ea typeface="+mn-ea"/>
                <a:cs typeface="+mn-cs"/>
              </a:rPr>
              <a:t>DTaP-IPV-Hib-</a:t>
            </a:r>
            <a:r>
              <a:rPr lang="en-US" sz="1200" i="1" kern="1200" dirty="0" err="1">
                <a:solidFill>
                  <a:schemeClr val="tx1"/>
                </a:solidFill>
                <a:effectLst/>
                <a:latin typeface="+mn-lt"/>
                <a:ea typeface="+mn-ea"/>
                <a:cs typeface="+mn-cs"/>
              </a:rPr>
              <a:t>HepB</a:t>
            </a:r>
            <a:r>
              <a:rPr lang="en-US" sz="1200" i="1" kern="1200" dirty="0">
                <a:solidFill>
                  <a:schemeClr val="tx1"/>
                </a:solidFill>
                <a:effectLst/>
                <a:latin typeface="+mn-lt"/>
                <a:ea typeface="+mn-ea"/>
                <a:cs typeface="+mn-cs"/>
              </a:rPr>
              <a:t> (146)</a:t>
            </a:r>
          </a:p>
          <a:p>
            <a:endParaRPr lang="en-US" dirty="0"/>
          </a:p>
          <a:p>
            <a:endParaRPr lang="en-US" dirty="0"/>
          </a:p>
          <a:p>
            <a:r>
              <a:rPr lang="en-US" dirty="0"/>
              <a:t>If violated for an administered immunization a severity of E is used.  If violated for a history immunization a W is returned.</a:t>
            </a:r>
          </a:p>
          <a:p>
            <a:endParaRPr lang="en-US" dirty="0"/>
          </a:p>
          <a:p>
            <a:r>
              <a:rPr lang="en-US" b="1" dirty="0"/>
              <a:t>Any other cases where this should not apply?</a:t>
            </a:r>
          </a:p>
          <a:p>
            <a:r>
              <a:rPr lang="en-US" b="1" dirty="0"/>
              <a:t>A better existing national code set error?</a:t>
            </a:r>
          </a:p>
          <a:p>
            <a:endParaRPr lang="en-US" dirty="0"/>
          </a:p>
          <a:p>
            <a:endParaRPr lang="en-US" dirty="0"/>
          </a:p>
          <a:p>
            <a:r>
              <a:rPr lang="en-US" dirty="0"/>
              <a:t>Case 1) A historic MMR given on the DOB should yield a </a:t>
            </a:r>
            <a:r>
              <a:rPr lang="en-US" b="1" dirty="0"/>
              <a:t>Warning</a:t>
            </a:r>
            <a:endParaRPr lang="en-US" dirty="0"/>
          </a:p>
          <a:p>
            <a:br>
              <a:rPr lang="en-US" dirty="0"/>
            </a:br>
            <a:endParaRPr lang="en-US" dirty="0"/>
          </a:p>
          <a:p>
            <a:r>
              <a:rPr lang="en-US" dirty="0"/>
              <a:t>Step 1) Submit the following message</a:t>
            </a:r>
          </a:p>
          <a:p>
            <a:r>
              <a:rPr lang="en-US" dirty="0"/>
              <a:t>MSH|^~\&amp;|TestApplication|KS9999|WebIZ|KS0000|20060201000000||VXU^V04^VXU_V04|KS999938854000000232|T|2.5.1|||ER|AL|||||Z22^CDCPHINVS</a:t>
            </a:r>
          </a:p>
          <a:p>
            <a:r>
              <a:rPr lang="en-US" dirty="0"/>
              <a:t>PID|1||000000002^^^KS9999^MR||SIMPSON^BART^M^^^^L||19990101|M</a:t>
            </a:r>
          </a:p>
          <a:p>
            <a:r>
              <a:rPr lang="en-US" dirty="0"/>
              <a:t>ORC|RE||9999^KS0000</a:t>
            </a:r>
          </a:p>
          <a:p>
            <a:r>
              <a:rPr lang="en-US" dirty="0"/>
              <a:t>RXA|0|1|19990101||03^MMR^CVX|999|||01^historical^NIP001||^^^KS9999|||||||||CP|A</a:t>
            </a:r>
          </a:p>
          <a:p>
            <a:br>
              <a:rPr lang="en-US" dirty="0"/>
            </a:br>
            <a:endParaRPr lang="en-US" dirty="0"/>
          </a:p>
          <a:p>
            <a:r>
              <a:rPr lang="en-US" dirty="0"/>
              <a:t>Step 2) Verify in the response message the presence of the following </a:t>
            </a:r>
            <a:r>
              <a:rPr lang="en-US" b="1" dirty="0"/>
              <a:t>WARNING</a:t>
            </a:r>
            <a:endParaRPr lang="en-US" dirty="0"/>
          </a:p>
          <a:p>
            <a:r>
              <a:rPr lang="en-US" dirty="0"/>
              <a:t>ERR||RXA^1^3^1^1|999^ApplicationError^HL70357|</a:t>
            </a:r>
            <a:r>
              <a:rPr lang="en-US" b="1" dirty="0"/>
              <a:t>W</a:t>
            </a:r>
            <a:r>
              <a:rPr lang="en-US" dirty="0"/>
              <a:t>|1^Illogical Date error^HL70533^AIRA-DV-BR-114^Vaccination Encounter Date should not be the same as the Patient Date of Birth for this </a:t>
            </a:r>
            <a:r>
              <a:rPr lang="en-US" dirty="0" err="1"/>
              <a:t>Vaccine^L</a:t>
            </a:r>
            <a:r>
              <a:rPr lang="en-US" dirty="0"/>
              <a:t>||</a:t>
            </a:r>
            <a:r>
              <a:rPr lang="en-US" dirty="0" err="1"/>
              <a:t>NumericPath</a:t>
            </a:r>
            <a:r>
              <a:rPr lang="en-US" dirty="0"/>
              <a:t>: RXA[1].3[1].1, </a:t>
            </a:r>
            <a:r>
              <a:rPr lang="en-US" dirty="0" err="1"/>
              <a:t>NamePath</a:t>
            </a:r>
            <a:r>
              <a:rPr lang="en-US" dirty="0"/>
              <a:t>: ORDER[0]/RXA/</a:t>
            </a:r>
            <a:r>
              <a:rPr lang="en-US" dirty="0" err="1"/>
              <a:t>DateTimeStartOfAdministration</a:t>
            </a:r>
            <a:r>
              <a:rPr lang="en-US" dirty="0"/>
              <a:t>/Time, </a:t>
            </a:r>
            <a:r>
              <a:rPr lang="en-US" dirty="0" err="1"/>
              <a:t>RuleId</a:t>
            </a:r>
            <a:r>
              <a:rPr lang="en-US" dirty="0"/>
              <a:t>: , </a:t>
            </a:r>
            <a:r>
              <a:rPr lang="en-US" dirty="0" err="1"/>
              <a:t>ApplicationErrorCode</a:t>
            </a:r>
            <a:r>
              <a:rPr lang="en-US" dirty="0"/>
              <a:t>: AIRA-DV-BR-114, AIRA Data Validation Guide Rule: BR 114|RXA-3 (</a:t>
            </a:r>
            <a:r>
              <a:rPr lang="en-US" dirty="0" err="1"/>
              <a:t>DateTimeStartOfAdministration</a:t>
            </a:r>
            <a:r>
              <a:rPr lang="en-US" dirty="0"/>
              <a:t>): should not be the same as PID-7 (</a:t>
            </a:r>
            <a:r>
              <a:rPr lang="en-US" dirty="0" err="1"/>
              <a:t>DateTimeOfBirth</a:t>
            </a:r>
            <a:r>
              <a:rPr lang="en-US" dirty="0"/>
              <a:t>) unless it is on the list of vaccines recommended for administration on the date of birth, e.g., </a:t>
            </a:r>
            <a:r>
              <a:rPr lang="en-US" dirty="0" err="1"/>
              <a:t>HepB</a:t>
            </a:r>
            <a:r>
              <a:rPr lang="en-US" dirty="0"/>
              <a:t> when RXA-20 (</a:t>
            </a:r>
            <a:r>
              <a:rPr lang="en-US" dirty="0" err="1"/>
              <a:t>CompletionStatus</a:t>
            </a:r>
            <a:r>
              <a:rPr lang="en-US" dirty="0"/>
              <a:t>) is valued "CP" or "PA" and RXA-21 (</a:t>
            </a:r>
            <a:r>
              <a:rPr lang="en-US" dirty="0" err="1"/>
              <a:t>ActionCode</a:t>
            </a:r>
            <a:r>
              <a:rPr lang="en-US" dirty="0"/>
              <a:t>) is not valued "D". Please see BR-114 in the AIRA Data Validation Guide.</a:t>
            </a:r>
          </a:p>
          <a:p>
            <a:br>
              <a:rPr lang="en-US" dirty="0"/>
            </a:br>
            <a:endParaRPr lang="en-US" dirty="0"/>
          </a:p>
          <a:p>
            <a:br>
              <a:rPr lang="en-US" dirty="0"/>
            </a:br>
            <a:endParaRPr lang="en-US" dirty="0"/>
          </a:p>
          <a:p>
            <a:r>
              <a:rPr lang="en-US" dirty="0"/>
              <a:t>Case 2) A historic MMR given on the DOB should yield an </a:t>
            </a:r>
            <a:r>
              <a:rPr lang="en-US" b="1" dirty="0"/>
              <a:t>Error</a:t>
            </a:r>
            <a:endParaRPr lang="en-US" dirty="0"/>
          </a:p>
          <a:p>
            <a:br>
              <a:rPr lang="en-US" dirty="0"/>
            </a:br>
            <a:endParaRPr lang="en-US" dirty="0"/>
          </a:p>
          <a:p>
            <a:r>
              <a:rPr lang="en-US" dirty="0"/>
              <a:t>Step 1) Submit the following message</a:t>
            </a:r>
          </a:p>
          <a:p>
            <a:r>
              <a:rPr lang="en-US" dirty="0"/>
              <a:t>MSH|^~\&amp;|TestApplication|KS9999|WebIZ|KS0000|20060201000000||VXU^V04^VXU_V04|KS999938854000000232|T|2.5.1|||ER|AL|||||Z22^CDCPHINVS</a:t>
            </a:r>
          </a:p>
          <a:p>
            <a:r>
              <a:rPr lang="en-US" dirty="0"/>
              <a:t>PID|1||000000002^^^KS9999^MR||SIMPSON^BART^M^^^^L||19990101|M|||1011 Winward^^Manhattan^KS^66502^^M||^PRN^^^^864^1309701|</a:t>
            </a:r>
          </a:p>
          <a:p>
            <a:r>
              <a:rPr lang="en-US" dirty="0"/>
              <a:t>ORC|RE||9999^KS0000</a:t>
            </a:r>
          </a:p>
          <a:p>
            <a:r>
              <a:rPr lang="en-US" dirty="0"/>
              <a:t>RXA|0|1|19990101||03^MMR^CVX|0.5|mL^^UCUM||00^New admin^NIP001|^</a:t>
            </a:r>
            <a:r>
              <a:rPr lang="en-US" dirty="0" err="1"/>
              <a:t>Sticker^Nurse</a:t>
            </a:r>
            <a:r>
              <a:rPr lang="en-US" dirty="0"/>
              <a:t>^^^^^^^^^^^^^^^^^^RN|^^^KS9999||||lotnum|20000101|SKB^GlaxoSmithKline^MVX|||CP|A</a:t>
            </a:r>
          </a:p>
          <a:p>
            <a:r>
              <a:rPr lang="en-US" dirty="0"/>
              <a:t>RXR|C28161^Intramuscular^NCIT^IM^Intramuscular^HL70162|RT^Right Thigh^HL70163</a:t>
            </a:r>
          </a:p>
          <a:p>
            <a:r>
              <a:rPr lang="en-US" dirty="0"/>
              <a:t>OBX|1|CE|64994-7^Eligibility Status^LN|1|V02^Medicaid^HL70064||||||F|||19990101|||VXC40^vaccine </a:t>
            </a:r>
            <a:r>
              <a:rPr lang="en-US" dirty="0" err="1"/>
              <a:t>level^CDCPHINVS</a:t>
            </a:r>
            <a:endParaRPr lang="en-US" dirty="0"/>
          </a:p>
          <a:p>
            <a:r>
              <a:rPr lang="en-US" dirty="0"/>
              <a:t>OBX|2|CE|30963-3^Vaccine funding source^LN|2|VXC51^Public VFC^NIP008||||||F|||19990101</a:t>
            </a:r>
          </a:p>
          <a:p>
            <a:r>
              <a:rPr lang="en-US" dirty="0"/>
              <a:t>OBX|3|CE|30956-7^vaccine type^LN|3|45^Hep B, UF^CVX||||||F|||19990101</a:t>
            </a:r>
          </a:p>
          <a:p>
            <a:r>
              <a:rPr lang="en-US" dirty="0"/>
              <a:t>OBX|4|TS|29768-9^VIS Publication Date^LN|3|19970101||||||F|||19990101</a:t>
            </a:r>
          </a:p>
          <a:p>
            <a:r>
              <a:rPr lang="en-US" dirty="0"/>
              <a:t>OBX|5|TS|29769-7^VIS Presentation Date^LN|3|19990101||||||F|||19990101</a:t>
            </a:r>
          </a:p>
          <a:p>
            <a:br>
              <a:rPr lang="en-US" dirty="0"/>
            </a:br>
            <a:endParaRPr lang="en-US" dirty="0"/>
          </a:p>
          <a:p>
            <a:br>
              <a:rPr lang="en-US" dirty="0"/>
            </a:br>
            <a:endParaRPr lang="en-US" dirty="0"/>
          </a:p>
          <a:p>
            <a:r>
              <a:rPr lang="en-US" dirty="0"/>
              <a:t>Step 2) Verify in the response message the presence of the following </a:t>
            </a:r>
            <a:r>
              <a:rPr lang="en-US" b="1" dirty="0"/>
              <a:t>ERROR</a:t>
            </a:r>
            <a:endParaRPr lang="en-US" dirty="0"/>
          </a:p>
          <a:p>
            <a:r>
              <a:rPr lang="en-US" sz="1200" b="0" i="0" kern="1200" dirty="0">
                <a:solidFill>
                  <a:schemeClr val="tx1"/>
                </a:solidFill>
                <a:effectLst/>
                <a:latin typeface="+mn-lt"/>
                <a:ea typeface="+mn-ea"/>
                <a:cs typeface="+mn-cs"/>
              </a:rPr>
              <a:t>ERR||RXA^1^3^1^1|999^ApplicationError^HL70357|</a:t>
            </a:r>
            <a:r>
              <a:rPr lang="en-US" sz="1200" b="1" i="0" kern="1200" dirty="0">
                <a:solidFill>
                  <a:schemeClr val="tx1"/>
                </a:solidFill>
                <a:effectLst/>
                <a:latin typeface="+mn-lt"/>
                <a:ea typeface="+mn-ea"/>
                <a:cs typeface="+mn-cs"/>
              </a:rPr>
              <a:t>E</a:t>
            </a:r>
            <a:r>
              <a:rPr lang="en-US" sz="1200" b="0" i="0" kern="1200" dirty="0">
                <a:solidFill>
                  <a:schemeClr val="tx1"/>
                </a:solidFill>
                <a:effectLst/>
                <a:latin typeface="+mn-lt"/>
                <a:ea typeface="+mn-ea"/>
                <a:cs typeface="+mn-cs"/>
              </a:rPr>
              <a:t>|1^Illogical Date error^HL70533^AIRA-DV-BR-114^Vaccination Encounter Date should not be the same as the Patient Date of Birth for this </a:t>
            </a:r>
            <a:r>
              <a:rPr lang="en-US" sz="1200" b="0" i="0" kern="1200" dirty="0" err="1">
                <a:solidFill>
                  <a:schemeClr val="tx1"/>
                </a:solidFill>
                <a:effectLst/>
                <a:latin typeface="+mn-lt"/>
                <a:ea typeface="+mn-ea"/>
                <a:cs typeface="+mn-cs"/>
              </a:rPr>
              <a:t>Vaccine^L</a:t>
            </a:r>
            <a:r>
              <a:rPr lang="en-US" sz="1200" b="0" i="0" kern="1200" dirty="0">
                <a:solidFill>
                  <a:schemeClr val="tx1"/>
                </a:solidFill>
                <a:effectLst/>
                <a:latin typeface="+mn-lt"/>
                <a:ea typeface="+mn-ea"/>
                <a:cs typeface="+mn-cs"/>
              </a:rPr>
              <a:t>||</a:t>
            </a:r>
            <a:r>
              <a:rPr lang="en-US" sz="1200" b="0" i="0" kern="1200" dirty="0" err="1">
                <a:solidFill>
                  <a:schemeClr val="tx1"/>
                </a:solidFill>
                <a:effectLst/>
                <a:latin typeface="+mn-lt"/>
                <a:ea typeface="+mn-ea"/>
                <a:cs typeface="+mn-cs"/>
              </a:rPr>
              <a:t>NumericPath</a:t>
            </a:r>
            <a:r>
              <a:rPr lang="en-US" sz="1200" b="0" i="0" kern="1200" dirty="0">
                <a:solidFill>
                  <a:schemeClr val="tx1"/>
                </a:solidFill>
                <a:effectLst/>
                <a:latin typeface="+mn-lt"/>
                <a:ea typeface="+mn-ea"/>
                <a:cs typeface="+mn-cs"/>
              </a:rPr>
              <a:t>: RXA[1].3[1].1, </a:t>
            </a:r>
            <a:r>
              <a:rPr lang="en-US" sz="1200" b="0" i="0" kern="1200" dirty="0" err="1">
                <a:solidFill>
                  <a:schemeClr val="tx1"/>
                </a:solidFill>
                <a:effectLst/>
                <a:latin typeface="+mn-lt"/>
                <a:ea typeface="+mn-ea"/>
                <a:cs typeface="+mn-cs"/>
              </a:rPr>
              <a:t>NamePath</a:t>
            </a:r>
            <a:r>
              <a:rPr lang="en-US" sz="1200" b="0" i="0" kern="1200" dirty="0">
                <a:solidFill>
                  <a:schemeClr val="tx1"/>
                </a:solidFill>
                <a:effectLst/>
                <a:latin typeface="+mn-lt"/>
                <a:ea typeface="+mn-ea"/>
                <a:cs typeface="+mn-cs"/>
              </a:rPr>
              <a:t>: ORDER[0]/RXA/</a:t>
            </a:r>
            <a:r>
              <a:rPr lang="en-US" sz="1200" b="0" i="0" kern="1200" dirty="0" err="1">
                <a:solidFill>
                  <a:schemeClr val="tx1"/>
                </a:solidFill>
                <a:effectLst/>
                <a:latin typeface="+mn-lt"/>
                <a:ea typeface="+mn-ea"/>
                <a:cs typeface="+mn-cs"/>
              </a:rPr>
              <a:t>DateTimeStartOfAdministration</a:t>
            </a:r>
            <a:r>
              <a:rPr lang="en-US" sz="1200" b="0" i="0" kern="1200" dirty="0">
                <a:solidFill>
                  <a:schemeClr val="tx1"/>
                </a:solidFill>
                <a:effectLst/>
                <a:latin typeface="+mn-lt"/>
                <a:ea typeface="+mn-ea"/>
                <a:cs typeface="+mn-cs"/>
              </a:rPr>
              <a:t>/Time, </a:t>
            </a:r>
            <a:r>
              <a:rPr lang="en-US" sz="1200" b="0" i="0" kern="1200" dirty="0" err="1">
                <a:solidFill>
                  <a:schemeClr val="tx1"/>
                </a:solidFill>
                <a:effectLst/>
                <a:latin typeface="+mn-lt"/>
                <a:ea typeface="+mn-ea"/>
                <a:cs typeface="+mn-cs"/>
              </a:rPr>
              <a:t>RuleId</a:t>
            </a:r>
            <a:r>
              <a:rPr lang="en-US" sz="1200" b="0" i="0" kern="1200" dirty="0">
                <a:solidFill>
                  <a:schemeClr val="tx1"/>
                </a:solidFill>
                <a:effectLst/>
                <a:latin typeface="+mn-lt"/>
                <a:ea typeface="+mn-ea"/>
                <a:cs typeface="+mn-cs"/>
              </a:rPr>
              <a:t>: , </a:t>
            </a:r>
            <a:r>
              <a:rPr lang="en-US" sz="1200" b="0" i="0" kern="1200" dirty="0" err="1">
                <a:solidFill>
                  <a:schemeClr val="tx1"/>
                </a:solidFill>
                <a:effectLst/>
                <a:latin typeface="+mn-lt"/>
                <a:ea typeface="+mn-ea"/>
                <a:cs typeface="+mn-cs"/>
              </a:rPr>
              <a:t>ApplicationErrorCode</a:t>
            </a:r>
            <a:r>
              <a:rPr lang="en-US" sz="1200" b="0" i="0" kern="1200" dirty="0">
                <a:solidFill>
                  <a:schemeClr val="tx1"/>
                </a:solidFill>
                <a:effectLst/>
                <a:latin typeface="+mn-lt"/>
                <a:ea typeface="+mn-ea"/>
                <a:cs typeface="+mn-cs"/>
              </a:rPr>
              <a:t>: AIRA-DV-BR-114, AIRA Data Validation Guide Rule: BR 114|RXA-3 (</a:t>
            </a:r>
            <a:r>
              <a:rPr lang="en-US" sz="1200" b="0" i="0" kern="1200" dirty="0" err="1">
                <a:solidFill>
                  <a:schemeClr val="tx1"/>
                </a:solidFill>
                <a:effectLst/>
                <a:latin typeface="+mn-lt"/>
                <a:ea typeface="+mn-ea"/>
                <a:cs typeface="+mn-cs"/>
              </a:rPr>
              <a:t>DateTimeStartOfAdministration</a:t>
            </a:r>
            <a:r>
              <a:rPr lang="en-US" sz="1200" b="0" i="0" kern="1200" dirty="0">
                <a:solidFill>
                  <a:schemeClr val="tx1"/>
                </a:solidFill>
                <a:effectLst/>
                <a:latin typeface="+mn-lt"/>
                <a:ea typeface="+mn-ea"/>
                <a:cs typeface="+mn-cs"/>
              </a:rPr>
              <a:t>): should not be the same as PID-7 (</a:t>
            </a:r>
            <a:r>
              <a:rPr lang="en-US" sz="1200" b="0" i="0" kern="1200" dirty="0" err="1">
                <a:solidFill>
                  <a:schemeClr val="tx1"/>
                </a:solidFill>
                <a:effectLst/>
                <a:latin typeface="+mn-lt"/>
                <a:ea typeface="+mn-ea"/>
                <a:cs typeface="+mn-cs"/>
              </a:rPr>
              <a:t>DateTimeOfBirth</a:t>
            </a:r>
            <a:r>
              <a:rPr lang="en-US" sz="1200" b="0" i="0" kern="1200" dirty="0">
                <a:solidFill>
                  <a:schemeClr val="tx1"/>
                </a:solidFill>
                <a:effectLst/>
                <a:latin typeface="+mn-lt"/>
                <a:ea typeface="+mn-ea"/>
                <a:cs typeface="+mn-cs"/>
              </a:rPr>
              <a:t>) unless it is on the list of vaccines recommended for administration on the date of birth, e.g., </a:t>
            </a:r>
            <a:r>
              <a:rPr lang="en-US" sz="1200" b="0" i="0" kern="1200" dirty="0" err="1">
                <a:solidFill>
                  <a:schemeClr val="tx1"/>
                </a:solidFill>
                <a:effectLst/>
                <a:latin typeface="+mn-lt"/>
                <a:ea typeface="+mn-ea"/>
                <a:cs typeface="+mn-cs"/>
              </a:rPr>
              <a:t>HepB</a:t>
            </a:r>
            <a:r>
              <a:rPr lang="en-US" sz="1200" b="0" i="0" kern="1200" dirty="0">
                <a:solidFill>
                  <a:schemeClr val="tx1"/>
                </a:solidFill>
                <a:effectLst/>
                <a:latin typeface="+mn-lt"/>
                <a:ea typeface="+mn-ea"/>
                <a:cs typeface="+mn-cs"/>
              </a:rPr>
              <a:t> when RXA-20 (</a:t>
            </a:r>
            <a:r>
              <a:rPr lang="en-US" sz="1200" b="0" i="0" kern="1200" dirty="0" err="1">
                <a:solidFill>
                  <a:schemeClr val="tx1"/>
                </a:solidFill>
                <a:effectLst/>
                <a:latin typeface="+mn-lt"/>
                <a:ea typeface="+mn-ea"/>
                <a:cs typeface="+mn-cs"/>
              </a:rPr>
              <a:t>CompletionStatus</a:t>
            </a:r>
            <a:r>
              <a:rPr lang="en-US" sz="1200" b="0" i="0" kern="1200" dirty="0">
                <a:solidFill>
                  <a:schemeClr val="tx1"/>
                </a:solidFill>
                <a:effectLst/>
                <a:latin typeface="+mn-lt"/>
                <a:ea typeface="+mn-ea"/>
                <a:cs typeface="+mn-cs"/>
              </a:rPr>
              <a:t>) is valued "CP" or "PA" and RXA-21 (</a:t>
            </a:r>
            <a:r>
              <a:rPr lang="en-US" sz="1200" b="0" i="0" kern="1200" dirty="0" err="1">
                <a:solidFill>
                  <a:schemeClr val="tx1"/>
                </a:solidFill>
                <a:effectLst/>
                <a:latin typeface="+mn-lt"/>
                <a:ea typeface="+mn-ea"/>
                <a:cs typeface="+mn-cs"/>
              </a:rPr>
              <a:t>ActionCode</a:t>
            </a:r>
            <a:r>
              <a:rPr lang="en-US" sz="1200" b="0" i="0" kern="1200" dirty="0">
                <a:solidFill>
                  <a:schemeClr val="tx1"/>
                </a:solidFill>
                <a:effectLst/>
                <a:latin typeface="+mn-lt"/>
                <a:ea typeface="+mn-ea"/>
                <a:cs typeface="+mn-cs"/>
              </a:rPr>
              <a:t>) is not valued "D". Please see BR-114 in the AIRA Data Validation Guide.</a:t>
            </a:r>
          </a:p>
          <a:p>
            <a:br>
              <a:rPr lang="en-US" dirty="0"/>
            </a:br>
            <a:endParaRPr lang="en-US" dirty="0"/>
          </a:p>
        </p:txBody>
      </p:sp>
      <p:sp>
        <p:nvSpPr>
          <p:cNvPr id="4" name="Slide Number Placeholder 3"/>
          <p:cNvSpPr>
            <a:spLocks noGrp="1"/>
          </p:cNvSpPr>
          <p:nvPr>
            <p:ph type="sldNum" sz="quarter" idx="5"/>
          </p:nvPr>
        </p:nvSpPr>
        <p:spPr/>
        <p:txBody>
          <a:bodyPr/>
          <a:lstStyle/>
          <a:p>
            <a:fld id="{A530DF3B-436B-490F-9FB0-B989C948F529}" type="slidenum">
              <a:rPr lang="en-US" smtClean="0"/>
              <a:t>10</a:t>
            </a:fld>
            <a:endParaRPr lang="en-US"/>
          </a:p>
        </p:txBody>
      </p:sp>
    </p:spTree>
    <p:extLst>
      <p:ext uri="{BB962C8B-B14F-4D97-AF65-F5344CB8AC3E}">
        <p14:creationId xmlns:p14="http://schemas.microsoft.com/office/powerpoint/2010/main" val="31908947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solidFill>
                  <a:srgbClr val="676767"/>
                </a:solidFill>
              </a:defRPr>
            </a:lvl1pPr>
          </a:lstStyle>
          <a:p>
            <a:r>
              <a:rPr lang="en-US" dirty="0"/>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D02AE2-7DAD-4645-BC87-240DD35DB531}" type="slidenum">
              <a:rPr lang="en-US" smtClean="0"/>
              <a:t>‹#›</a:t>
            </a:fld>
            <a:endParaRPr lang="en-US"/>
          </a:p>
        </p:txBody>
      </p:sp>
    </p:spTree>
    <p:extLst>
      <p:ext uri="{BB962C8B-B14F-4D97-AF65-F5344CB8AC3E}">
        <p14:creationId xmlns:p14="http://schemas.microsoft.com/office/powerpoint/2010/main" val="1736155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Gill Sans MT" panose="020B0502020104020203" pitchFamily="34" charset="0"/>
              </a:defRPr>
            </a:lvl1p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D02AE2-7DAD-4645-BC87-240DD35DB531}" type="slidenum">
              <a:rPr lang="en-US" smtClean="0"/>
              <a:t>‹#›</a:t>
            </a:fld>
            <a:endParaRPr lang="en-US"/>
          </a:p>
        </p:txBody>
      </p:sp>
    </p:spTree>
    <p:extLst>
      <p:ext uri="{BB962C8B-B14F-4D97-AF65-F5344CB8AC3E}">
        <p14:creationId xmlns:p14="http://schemas.microsoft.com/office/powerpoint/2010/main" val="31696247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lvl1pPr>
              <a:defRPr>
                <a:latin typeface="Gill Sans MT" panose="020B0502020104020203" pitchFamily="34" charset="0"/>
              </a:defRPr>
            </a:lvl1pPr>
          </a:lstStyle>
          <a:p>
            <a:r>
              <a:rPr lang="en-US" dirty="0"/>
              <a:t>Click to edit Master title style</a:t>
            </a:r>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D02AE2-7DAD-4645-BC87-240DD35DB531}" type="slidenum">
              <a:rPr lang="en-US" smtClean="0"/>
              <a:t>‹#›</a:t>
            </a:fld>
            <a:endParaRPr lang="en-US"/>
          </a:p>
        </p:txBody>
      </p:sp>
    </p:spTree>
    <p:extLst>
      <p:ext uri="{BB962C8B-B14F-4D97-AF65-F5344CB8AC3E}">
        <p14:creationId xmlns:p14="http://schemas.microsoft.com/office/powerpoint/2010/main" val="42536242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Gill Sans MT" panose="020B0502020104020203" pitchFamily="34" charset="0"/>
              </a:defRPr>
            </a:lvl1p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D02AE2-7DAD-4645-BC87-240DD35DB531}" type="slidenum">
              <a:rPr lang="en-US" smtClean="0"/>
              <a:t>‹#›</a:t>
            </a:fld>
            <a:endParaRPr lang="en-US"/>
          </a:p>
        </p:txBody>
      </p:sp>
    </p:spTree>
    <p:extLst>
      <p:ext uri="{BB962C8B-B14F-4D97-AF65-F5344CB8AC3E}">
        <p14:creationId xmlns:p14="http://schemas.microsoft.com/office/powerpoint/2010/main" val="502184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atin typeface="Gill Sans MT" panose="020B0502020104020203" pitchFamily="34" charset="0"/>
              </a:defRPr>
            </a:lvl1pPr>
          </a:lstStyle>
          <a:p>
            <a:r>
              <a:rPr lang="en-US" dirty="0"/>
              <a:t>Click to edit Master title style</a:t>
            </a:r>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D02AE2-7DAD-4645-BC87-240DD35DB531}" type="slidenum">
              <a:rPr lang="en-US" smtClean="0"/>
              <a:t>‹#›</a:t>
            </a:fld>
            <a:endParaRPr lang="en-US"/>
          </a:p>
        </p:txBody>
      </p:sp>
    </p:spTree>
    <p:extLst>
      <p:ext uri="{BB962C8B-B14F-4D97-AF65-F5344CB8AC3E}">
        <p14:creationId xmlns:p14="http://schemas.microsoft.com/office/powerpoint/2010/main" val="6834365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Gill Sans MT" panose="020B0502020104020203" pitchFamily="34" charset="0"/>
              </a:defRPr>
            </a:lvl1pPr>
          </a:lstStyle>
          <a:p>
            <a:r>
              <a:rPr lang="en-US" dirty="0"/>
              <a:t>Click to edit Master title style</a:t>
            </a:r>
          </a:p>
        </p:txBody>
      </p:sp>
      <p:sp>
        <p:nvSpPr>
          <p:cNvPr id="3" name="Content Placeholder 2"/>
          <p:cNvSpPr>
            <a:spLocks noGrp="1"/>
          </p:cNvSpPr>
          <p:nvPr>
            <p:ph sz="half" idx="1"/>
          </p:nvPr>
        </p:nvSpPr>
        <p:spPr>
          <a:xfrm>
            <a:off x="628650" y="1825625"/>
            <a:ext cx="38862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D02AE2-7DAD-4645-BC87-240DD35DB531}" type="slidenum">
              <a:rPr lang="en-US" smtClean="0"/>
              <a:t>‹#›</a:t>
            </a:fld>
            <a:endParaRPr lang="en-US"/>
          </a:p>
        </p:txBody>
      </p:sp>
    </p:spTree>
    <p:extLst>
      <p:ext uri="{BB962C8B-B14F-4D97-AF65-F5344CB8AC3E}">
        <p14:creationId xmlns:p14="http://schemas.microsoft.com/office/powerpoint/2010/main" val="27612392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lvl1pPr>
              <a:defRPr>
                <a:latin typeface="Gill Sans MT" panose="020B0502020104020203" pitchFamily="34" charset="0"/>
              </a:defRPr>
            </a:lvl1pPr>
          </a:lstStyle>
          <a:p>
            <a:r>
              <a:rPr lang="en-US" dirty="0"/>
              <a:t>Click to edit Master title style</a:t>
            </a:r>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ED02AE2-7DAD-4645-BC87-240DD35DB531}" type="slidenum">
              <a:rPr lang="en-US" smtClean="0"/>
              <a:t>‹#›</a:t>
            </a:fld>
            <a:endParaRPr lang="en-US"/>
          </a:p>
        </p:txBody>
      </p:sp>
    </p:spTree>
    <p:extLst>
      <p:ext uri="{BB962C8B-B14F-4D97-AF65-F5344CB8AC3E}">
        <p14:creationId xmlns:p14="http://schemas.microsoft.com/office/powerpoint/2010/main" val="23316736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Gill Sans MT" panose="020B0502020104020203" pitchFamily="34" charset="0"/>
              </a:defRPr>
            </a:lvl1pPr>
          </a:lstStyle>
          <a:p>
            <a:r>
              <a:rPr lang="en-US" dirty="0"/>
              <a:t>Click to edit Master title style</a:t>
            </a:r>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ED02AE2-7DAD-4645-BC87-240DD35DB531}" type="slidenum">
              <a:rPr lang="en-US" smtClean="0"/>
              <a:t>‹#›</a:t>
            </a:fld>
            <a:endParaRPr lang="en-US"/>
          </a:p>
        </p:txBody>
      </p:sp>
    </p:spTree>
    <p:extLst>
      <p:ext uri="{BB962C8B-B14F-4D97-AF65-F5344CB8AC3E}">
        <p14:creationId xmlns:p14="http://schemas.microsoft.com/office/powerpoint/2010/main" val="7542886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ED02AE2-7DAD-4645-BC87-240DD35DB531}" type="slidenum">
              <a:rPr lang="en-US" smtClean="0"/>
              <a:t>‹#›</a:t>
            </a:fld>
            <a:endParaRPr lang="en-US"/>
          </a:p>
        </p:txBody>
      </p:sp>
    </p:spTree>
    <p:extLst>
      <p:ext uri="{BB962C8B-B14F-4D97-AF65-F5344CB8AC3E}">
        <p14:creationId xmlns:p14="http://schemas.microsoft.com/office/powerpoint/2010/main" val="13213702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atin typeface="Gill Sans MT" panose="020B0502020104020203" pitchFamily="34" charset="0"/>
              </a:defRPr>
            </a:lvl1pPr>
          </a:lstStyle>
          <a:p>
            <a:r>
              <a:rPr lang="en-US" dirty="0"/>
              <a:t>Click to edit Master title style</a:t>
            </a:r>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D02AE2-7DAD-4645-BC87-240DD35DB531}" type="slidenum">
              <a:rPr lang="en-US" smtClean="0"/>
              <a:t>‹#›</a:t>
            </a:fld>
            <a:endParaRPr lang="en-US"/>
          </a:p>
        </p:txBody>
      </p:sp>
    </p:spTree>
    <p:extLst>
      <p:ext uri="{BB962C8B-B14F-4D97-AF65-F5344CB8AC3E}">
        <p14:creationId xmlns:p14="http://schemas.microsoft.com/office/powerpoint/2010/main" val="29058546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atin typeface="Gill Sans MT" panose="020B0502020104020203" pitchFamily="34" charset="0"/>
              </a:defRPr>
            </a:lvl1pPr>
          </a:lstStyle>
          <a:p>
            <a:r>
              <a:rPr lang="en-US" dirty="0"/>
              <a:t>Click to edit Master title style</a:t>
            </a:r>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D02AE2-7DAD-4645-BC87-240DD35DB531}" type="slidenum">
              <a:rPr lang="en-US" smtClean="0"/>
              <a:t>‹#›</a:t>
            </a:fld>
            <a:endParaRPr lang="en-US"/>
          </a:p>
        </p:txBody>
      </p:sp>
    </p:spTree>
    <p:extLst>
      <p:ext uri="{BB962C8B-B14F-4D97-AF65-F5344CB8AC3E}">
        <p14:creationId xmlns:p14="http://schemas.microsoft.com/office/powerpoint/2010/main" val="23030717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014DDD-DAC7-46E7-B240-055226390DE1}" type="slidenum">
              <a:rPr lang="en-US" smtClean="0"/>
              <a:pPr/>
              <a:t>‹#›</a:t>
            </a:fld>
            <a:endParaRPr lang="en-US" dirty="0"/>
          </a:p>
        </p:txBody>
      </p:sp>
      <p:pic>
        <p:nvPicPr>
          <p:cNvPr id="7" name="Picture 6"/>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628650" y="6372661"/>
            <a:ext cx="1828800" cy="348815"/>
          </a:xfrm>
          <a:prstGeom prst="rect">
            <a:avLst/>
          </a:prstGeom>
        </p:spPr>
      </p:pic>
      <p:cxnSp>
        <p:nvCxnSpPr>
          <p:cNvPr id="9" name="Straight Connector 8"/>
          <p:cNvCxnSpPr/>
          <p:nvPr userDrawn="1"/>
        </p:nvCxnSpPr>
        <p:spPr>
          <a:xfrm flipH="1">
            <a:off x="101600" y="137160"/>
            <a:ext cx="25400" cy="6583680"/>
          </a:xfrm>
          <a:prstGeom prst="line">
            <a:avLst/>
          </a:prstGeom>
          <a:ln w="25400">
            <a:solidFill>
              <a:srgbClr val="008EB0"/>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userDrawn="1"/>
        </p:nvCxnSpPr>
        <p:spPr>
          <a:xfrm flipH="1">
            <a:off x="254000" y="320040"/>
            <a:ext cx="25400" cy="6217920"/>
          </a:xfrm>
          <a:prstGeom prst="line">
            <a:avLst/>
          </a:prstGeom>
          <a:ln w="25400">
            <a:solidFill>
              <a:srgbClr val="64AD45"/>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9322107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9.jpg"/></Relationships>
</file>

<file path=ppt/slides/_rels/slide2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hyperlink" Target="https://immregistries.org/resource/" TargetMode="Externa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285066"/>
            <a:ext cx="7772400" cy="1150585"/>
          </a:xfrm>
        </p:spPr>
        <p:txBody>
          <a:bodyPr>
            <a:normAutofit/>
          </a:bodyPr>
          <a:lstStyle/>
          <a:p>
            <a:r>
              <a:rPr lang="en-US" dirty="0">
                <a:latin typeface="Garamond" panose="02020404030301010803" pitchFamily="18" charset="0"/>
              </a:rPr>
              <a:t>HL7 Data Quality</a:t>
            </a:r>
          </a:p>
        </p:txBody>
      </p:sp>
      <p:sp>
        <p:nvSpPr>
          <p:cNvPr id="3" name="Subtitle 2"/>
          <p:cNvSpPr>
            <a:spLocks noGrp="1"/>
          </p:cNvSpPr>
          <p:nvPr>
            <p:ph type="subTitle" idx="1"/>
          </p:nvPr>
        </p:nvSpPr>
        <p:spPr>
          <a:xfrm>
            <a:off x="1143000" y="4527727"/>
            <a:ext cx="6858000" cy="1655762"/>
          </a:xfrm>
        </p:spPr>
        <p:txBody>
          <a:bodyPr/>
          <a:lstStyle/>
          <a:p>
            <a:r>
              <a:rPr lang="en-US" dirty="0">
                <a:latin typeface="Garamond" panose="02020404030301010803" pitchFamily="18" charset="0"/>
              </a:rPr>
              <a:t>Harmonizing HL7 Validation with the AIRA Data Validation Guide and National Error Code Set Guidance </a:t>
            </a:r>
          </a:p>
        </p:txBody>
      </p:sp>
      <p:sp>
        <p:nvSpPr>
          <p:cNvPr id="4" name="TextBox 6">
            <a:extLst>
              <a:ext uri="{FF2B5EF4-FFF2-40B4-BE49-F238E27FC236}">
                <a16:creationId xmlns:a16="http://schemas.microsoft.com/office/drawing/2014/main" id="{7146EE42-9D95-4A2C-A74D-B9D37633D6A3}"/>
              </a:ext>
            </a:extLst>
          </p:cNvPr>
          <p:cNvSpPr txBox="1"/>
          <p:nvPr/>
        </p:nvSpPr>
        <p:spPr>
          <a:xfrm>
            <a:off x="7579223" y="269486"/>
            <a:ext cx="1398291" cy="6463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trike="sngStrike" dirty="0"/>
              <a:t>Jan 2019</a:t>
            </a:r>
          </a:p>
          <a:p>
            <a:r>
              <a:rPr lang="en-US" dirty="0"/>
              <a:t>Feb 2020</a:t>
            </a:r>
          </a:p>
        </p:txBody>
      </p:sp>
      <p:sp>
        <p:nvSpPr>
          <p:cNvPr id="5" name="TextBox 4">
            <a:extLst>
              <a:ext uri="{FF2B5EF4-FFF2-40B4-BE49-F238E27FC236}">
                <a16:creationId xmlns:a16="http://schemas.microsoft.com/office/drawing/2014/main" id="{1FC300C7-29A3-4C06-8757-91972E2E1838}"/>
              </a:ext>
            </a:extLst>
          </p:cNvPr>
          <p:cNvSpPr txBox="1"/>
          <p:nvPr/>
        </p:nvSpPr>
        <p:spPr>
          <a:xfrm rot="1788426">
            <a:off x="3643490" y="289194"/>
            <a:ext cx="6694310" cy="3785652"/>
          </a:xfrm>
          <a:prstGeom prst="rect">
            <a:avLst/>
          </a:prstGeom>
          <a:noFill/>
        </p:spPr>
        <p:txBody>
          <a:bodyPr wrap="square" rtlCol="0">
            <a:spAutoFit/>
          </a:bodyPr>
          <a:lstStyle/>
          <a:p>
            <a:pPr algn="ctr"/>
            <a:r>
              <a:rPr lang="en-US" sz="8000" dirty="0">
                <a:solidFill>
                  <a:srgbClr val="C00000"/>
                </a:solidFill>
              </a:rPr>
              <a:t>REVISIT</a:t>
            </a:r>
          </a:p>
          <a:p>
            <a:pPr algn="ctr"/>
            <a:r>
              <a:rPr lang="en-US" sz="8000" dirty="0">
                <a:solidFill>
                  <a:srgbClr val="C00000"/>
                </a:solidFill>
              </a:rPr>
              <a:t>WITH EXAMPLES</a:t>
            </a:r>
          </a:p>
        </p:txBody>
      </p:sp>
    </p:spTree>
    <p:extLst>
      <p:ext uri="{BB962C8B-B14F-4D97-AF65-F5344CB8AC3E}">
        <p14:creationId xmlns:p14="http://schemas.microsoft.com/office/powerpoint/2010/main" val="41915724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E6DAD5B5-E705-4156-89EF-2171AFE45E50}"/>
              </a:ext>
            </a:extLst>
          </p:cNvPr>
          <p:cNvSpPr txBox="1"/>
          <p:nvPr/>
        </p:nvSpPr>
        <p:spPr>
          <a:xfrm>
            <a:off x="541591" y="329184"/>
            <a:ext cx="8060817" cy="5447645"/>
          </a:xfrm>
          <a:prstGeom prst="rect">
            <a:avLst/>
          </a:prstGeom>
          <a:noFill/>
        </p:spPr>
        <p:txBody>
          <a:bodyPr wrap="square" rtlCol="0">
            <a:spAutoFit/>
          </a:bodyPr>
          <a:lstStyle/>
          <a:p>
            <a:r>
              <a:rPr lang="en-US" b="1" dirty="0"/>
              <a:t>High Priority accuracy validation</a:t>
            </a:r>
            <a:endParaRPr lang="en-US" dirty="0"/>
          </a:p>
          <a:p>
            <a:r>
              <a:rPr lang="en-US" sz="2400" b="1" dirty="0"/>
              <a:t>BR-114</a:t>
            </a:r>
            <a:r>
              <a:rPr lang="en-US" sz="2400" dirty="0"/>
              <a:t>: Vaccination Encounter Date should not be the same as the Patient Date of Birth unless it is on the list of vaccines recommended for administration on the date of birth, e.g., </a:t>
            </a:r>
            <a:r>
              <a:rPr lang="en-US" sz="2400" dirty="0" err="1"/>
              <a:t>HepB</a:t>
            </a:r>
            <a:endParaRPr lang="en-US" sz="2400" dirty="0"/>
          </a:p>
          <a:p>
            <a:endParaRPr lang="en-US" dirty="0"/>
          </a:p>
          <a:p>
            <a:r>
              <a:rPr lang="en-US" dirty="0"/>
              <a:t> </a:t>
            </a:r>
          </a:p>
          <a:p>
            <a:r>
              <a:rPr lang="en-US" b="1" dirty="0"/>
              <a:t>HL7 Data Quality Statement</a:t>
            </a:r>
            <a:endParaRPr lang="en-US" dirty="0"/>
          </a:p>
          <a:p>
            <a:r>
              <a:rPr lang="en-US" b="1" dirty="0"/>
              <a:t>AIRA-DV-BR-114</a:t>
            </a:r>
            <a:r>
              <a:rPr lang="en-US" dirty="0"/>
              <a:t>: RXA-3 (</a:t>
            </a:r>
            <a:r>
              <a:rPr lang="en-US" dirty="0" err="1"/>
              <a:t>DateTimeStartOfAdministration</a:t>
            </a:r>
            <a:r>
              <a:rPr lang="en-US" dirty="0"/>
              <a:t>) should not be the same as PID-7 (</a:t>
            </a:r>
            <a:r>
              <a:rPr lang="en-US" dirty="0" err="1"/>
              <a:t>DateTimeOfBirth</a:t>
            </a:r>
            <a:r>
              <a:rPr lang="en-US" dirty="0"/>
              <a:t>) unless it is on the list of vaccines recommended for administration on the date of birth, e.g., </a:t>
            </a:r>
            <a:r>
              <a:rPr lang="en-US" dirty="0" err="1"/>
              <a:t>HepB</a:t>
            </a:r>
            <a:r>
              <a:rPr lang="en-US" dirty="0"/>
              <a:t> when RXA-20 (</a:t>
            </a:r>
            <a:r>
              <a:rPr lang="en-US" dirty="0" err="1"/>
              <a:t>CompletionStatus</a:t>
            </a:r>
            <a:r>
              <a:rPr lang="en-US" dirty="0"/>
              <a:t>) is valued "CP" or "PA" and RXA-21 (</a:t>
            </a:r>
            <a:r>
              <a:rPr lang="en-US" dirty="0" err="1"/>
              <a:t>ActionCode</a:t>
            </a:r>
            <a:r>
              <a:rPr lang="en-US" dirty="0"/>
              <a:t>) is not valued "D“.</a:t>
            </a:r>
          </a:p>
          <a:p>
            <a:endParaRPr lang="en-US" dirty="0"/>
          </a:p>
          <a:p>
            <a:endParaRPr lang="en-US" dirty="0"/>
          </a:p>
          <a:p>
            <a:r>
              <a:rPr lang="en-US" b="1" dirty="0"/>
              <a:t>When the above data quality statement is violated then return</a:t>
            </a:r>
            <a:endParaRPr lang="en-US" dirty="0"/>
          </a:p>
          <a:p>
            <a:endParaRPr lang="en-US" dirty="0"/>
          </a:p>
          <a:p>
            <a:br>
              <a:rPr lang="en-US" dirty="0"/>
            </a:br>
            <a:endParaRPr lang="en-US" dirty="0"/>
          </a:p>
        </p:txBody>
      </p:sp>
      <p:graphicFrame>
        <p:nvGraphicFramePr>
          <p:cNvPr id="7" name="Table 6">
            <a:extLst>
              <a:ext uri="{FF2B5EF4-FFF2-40B4-BE49-F238E27FC236}">
                <a16:creationId xmlns:a16="http://schemas.microsoft.com/office/drawing/2014/main" id="{369A5106-3004-4EBF-9BBE-25E0472C9F99}"/>
              </a:ext>
            </a:extLst>
          </p:cNvPr>
          <p:cNvGraphicFramePr>
            <a:graphicFrameLocks noGrp="1"/>
          </p:cNvGraphicFramePr>
          <p:nvPr>
            <p:extLst>
              <p:ext uri="{D42A27DB-BD31-4B8C-83A1-F6EECF244321}">
                <p14:modId xmlns:p14="http://schemas.microsoft.com/office/powerpoint/2010/main" val="1830473322"/>
              </p:ext>
            </p:extLst>
          </p:nvPr>
        </p:nvGraphicFramePr>
        <p:xfrm>
          <a:off x="592073" y="4869634"/>
          <a:ext cx="8161782" cy="1005840"/>
        </p:xfrm>
        <a:graphic>
          <a:graphicData uri="http://schemas.openxmlformats.org/drawingml/2006/table">
            <a:tbl>
              <a:tblPr firstRow="1" bandRow="1">
                <a:tableStyleId>{5C22544A-7EE6-4342-B048-85BDC9FD1C3A}</a:tableStyleId>
              </a:tblPr>
              <a:tblGrid>
                <a:gridCol w="1675638">
                  <a:extLst>
                    <a:ext uri="{9D8B030D-6E8A-4147-A177-3AD203B41FA5}">
                      <a16:colId xmlns:a16="http://schemas.microsoft.com/office/drawing/2014/main" val="595811939"/>
                    </a:ext>
                  </a:extLst>
                </a:gridCol>
                <a:gridCol w="6486144">
                  <a:extLst>
                    <a:ext uri="{9D8B030D-6E8A-4147-A177-3AD203B41FA5}">
                      <a16:colId xmlns:a16="http://schemas.microsoft.com/office/drawing/2014/main" val="895251322"/>
                    </a:ext>
                  </a:extLst>
                </a:gridCol>
              </a:tblGrid>
              <a:tr h="330422">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701333924"/>
                  </a:ext>
                </a:extLst>
              </a:tr>
              <a:tr h="578239">
                <a:tc>
                  <a:txBody>
                    <a:bodyPr/>
                    <a:lstStyle/>
                    <a:p>
                      <a:r>
                        <a:rPr lang="en-US" dirty="0"/>
                        <a:t>ERR-3 (HL7ErrorCode)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i="0" kern="1200" dirty="0">
                          <a:solidFill>
                            <a:schemeClr val="dk1"/>
                          </a:solidFill>
                          <a:effectLst/>
                          <a:latin typeface="+mn-lt"/>
                          <a:ea typeface="+mn-ea"/>
                          <a:cs typeface="+mn-cs"/>
                        </a:rPr>
                        <a:t>1</a:t>
                      </a:r>
                      <a:r>
                        <a:rPr lang="en-US" sz="1800" b="0" i="0" kern="1200" dirty="0">
                          <a:solidFill>
                            <a:schemeClr val="dk1"/>
                          </a:solidFill>
                          <a:effectLst/>
                          <a:latin typeface="+mn-lt"/>
                          <a:ea typeface="+mn-ea"/>
                          <a:cs typeface="+mn-cs"/>
                        </a:rPr>
                        <a:t>^Illogical Date error^HL70533</a:t>
                      </a:r>
                      <a:endParaRPr lang="en-US" dirty="0"/>
                    </a:p>
                    <a:p>
                      <a:endParaRPr lang="en-US" dirty="0"/>
                    </a:p>
                  </a:txBody>
                  <a:tcPr/>
                </a:tc>
                <a:extLst>
                  <a:ext uri="{0D108BD9-81ED-4DB2-BD59-A6C34878D82A}">
                    <a16:rowId xmlns:a16="http://schemas.microsoft.com/office/drawing/2014/main" val="1431898402"/>
                  </a:ext>
                </a:extLst>
              </a:tr>
            </a:tbl>
          </a:graphicData>
        </a:graphic>
      </p:graphicFrame>
    </p:spTree>
    <p:extLst>
      <p:ext uri="{BB962C8B-B14F-4D97-AF65-F5344CB8AC3E}">
        <p14:creationId xmlns:p14="http://schemas.microsoft.com/office/powerpoint/2010/main" val="31750424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0886-E682-49AD-99FD-90AB058738E4}"/>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4901CA3F-FA75-43C9-8560-AC1799900EF5}"/>
              </a:ext>
            </a:extLst>
          </p:cNvPr>
          <p:cNvSpPr>
            <a:spLocks noGrp="1"/>
          </p:cNvSpPr>
          <p:nvPr>
            <p:ph idx="1"/>
          </p:nvPr>
        </p:nvSpPr>
        <p:spPr/>
        <p:txBody>
          <a:bodyPr>
            <a:normAutofit fontScale="47500" lnSpcReduction="20000"/>
          </a:bodyPr>
          <a:lstStyle/>
          <a:p>
            <a:pPr marL="0" indent="0">
              <a:buNone/>
            </a:pPr>
            <a:r>
              <a:rPr lang="en-US" b="1" dirty="0"/>
              <a:t>Case 1) A historic MMR given on the DOB should yield a </a:t>
            </a:r>
            <a:r>
              <a:rPr lang="en-US" b="1" u="sng" dirty="0"/>
              <a:t>Warning</a:t>
            </a:r>
          </a:p>
          <a:p>
            <a:pPr marL="0" indent="0">
              <a:buNone/>
            </a:pPr>
            <a:endParaRPr lang="en-US" dirty="0"/>
          </a:p>
          <a:p>
            <a:pPr marL="0" indent="0">
              <a:buNone/>
            </a:pPr>
            <a:r>
              <a:rPr lang="en-US" b="1" dirty="0"/>
              <a:t>Step 1) Submit the following message</a:t>
            </a:r>
          </a:p>
          <a:p>
            <a:pPr marL="0" indent="0">
              <a:buNone/>
            </a:pPr>
            <a:r>
              <a:rPr lang="en-US" dirty="0"/>
              <a:t>MSH|^~\&amp;|TestApplication|KS9999|WebIZ|KS0000|20060201000000||VXU^V04^VXU_V04|KS999938854000000232|T|2.5.1|||ER|AL|||||Z22^CDCPHINVS</a:t>
            </a:r>
          </a:p>
          <a:p>
            <a:pPr marL="0" indent="0">
              <a:buNone/>
            </a:pPr>
            <a:r>
              <a:rPr lang="en-US" dirty="0"/>
              <a:t>PID|1||000000002^^^KS9999^MR||SIMPSON^BART^M^^^^L||</a:t>
            </a:r>
            <a:r>
              <a:rPr lang="en-US" dirty="0">
                <a:highlight>
                  <a:srgbClr val="FFFF00"/>
                </a:highlight>
              </a:rPr>
              <a:t>19990101</a:t>
            </a:r>
            <a:r>
              <a:rPr lang="en-US" dirty="0"/>
              <a:t>|M</a:t>
            </a:r>
          </a:p>
          <a:p>
            <a:pPr marL="0" indent="0">
              <a:buNone/>
            </a:pPr>
            <a:r>
              <a:rPr lang="en-US" dirty="0"/>
              <a:t>ORC|RE||9999^KS0000</a:t>
            </a:r>
          </a:p>
          <a:p>
            <a:pPr marL="0" indent="0">
              <a:buNone/>
            </a:pPr>
            <a:r>
              <a:rPr lang="en-US" dirty="0"/>
              <a:t>RXA|0|1|</a:t>
            </a:r>
            <a:r>
              <a:rPr lang="en-US" dirty="0">
                <a:highlight>
                  <a:srgbClr val="FFFF00"/>
                </a:highlight>
              </a:rPr>
              <a:t>19990101</a:t>
            </a:r>
            <a:r>
              <a:rPr lang="en-US" dirty="0"/>
              <a:t>||03^MMR^CVX|999|||01^historical^NIP001||^^^KS9999|||||||||CP|A</a:t>
            </a:r>
          </a:p>
          <a:p>
            <a:pPr marL="0" indent="0">
              <a:buNone/>
            </a:pPr>
            <a:br>
              <a:rPr lang="en-US" dirty="0"/>
            </a:br>
            <a:endParaRPr lang="en-US" dirty="0"/>
          </a:p>
          <a:p>
            <a:pPr marL="0" indent="0">
              <a:buNone/>
            </a:pPr>
            <a:r>
              <a:rPr lang="en-US" b="1" dirty="0"/>
              <a:t>Step 2) Verify in the response message the presence of the following </a:t>
            </a:r>
            <a:r>
              <a:rPr lang="en-US" b="1" u="sng" dirty="0"/>
              <a:t>WARNING</a:t>
            </a:r>
          </a:p>
          <a:p>
            <a:pPr marL="0" indent="0">
              <a:buNone/>
            </a:pPr>
            <a:r>
              <a:rPr lang="en-US" dirty="0"/>
              <a:t>ERR||RXA^1^3^1^1|999^ApplicationError^HL70357|</a:t>
            </a:r>
            <a:r>
              <a:rPr lang="en-US" b="1" dirty="0"/>
              <a:t>W</a:t>
            </a:r>
            <a:r>
              <a:rPr lang="en-US" dirty="0"/>
              <a:t>|</a:t>
            </a:r>
            <a:r>
              <a:rPr lang="en-US" dirty="0">
                <a:highlight>
                  <a:srgbClr val="FFFF00"/>
                </a:highlight>
              </a:rPr>
              <a:t>1^Illogical Date error^HL70533^AIRA-DV-BR-114^Vaccination Encounter Date should not be the same as the Patient Date of Birth for this </a:t>
            </a:r>
            <a:r>
              <a:rPr lang="en-US" dirty="0" err="1">
                <a:highlight>
                  <a:srgbClr val="FFFF00"/>
                </a:highlight>
              </a:rPr>
              <a:t>Vaccine^L</a:t>
            </a:r>
            <a:r>
              <a:rPr lang="en-US" dirty="0"/>
              <a:t>||</a:t>
            </a:r>
            <a:r>
              <a:rPr lang="en-US" dirty="0" err="1"/>
              <a:t>NumericPath</a:t>
            </a:r>
            <a:r>
              <a:rPr lang="en-US" dirty="0"/>
              <a:t>: RXA[1].3[1].1, </a:t>
            </a:r>
            <a:r>
              <a:rPr lang="en-US" dirty="0" err="1"/>
              <a:t>NamePath</a:t>
            </a:r>
            <a:r>
              <a:rPr lang="en-US" dirty="0"/>
              <a:t>: ORDER[0]/RXA/</a:t>
            </a:r>
            <a:r>
              <a:rPr lang="en-US" dirty="0" err="1"/>
              <a:t>DateTimeStartOfAdministration</a:t>
            </a:r>
            <a:r>
              <a:rPr lang="en-US" dirty="0"/>
              <a:t>/Time, </a:t>
            </a:r>
            <a:r>
              <a:rPr lang="en-US" dirty="0" err="1"/>
              <a:t>RuleId</a:t>
            </a:r>
            <a:r>
              <a:rPr lang="en-US" dirty="0"/>
              <a:t>: , </a:t>
            </a:r>
            <a:r>
              <a:rPr lang="en-US" dirty="0" err="1"/>
              <a:t>ApplicationErrorCode</a:t>
            </a:r>
            <a:r>
              <a:rPr lang="en-US" dirty="0"/>
              <a:t>: AIRA-DV-BR-114, AIRA Data Validation Guide Rule: BR 114|</a:t>
            </a:r>
            <a:r>
              <a:rPr lang="en-US" b="1" dirty="0"/>
              <a:t>RXA-3 (</a:t>
            </a:r>
            <a:r>
              <a:rPr lang="en-US" b="1" dirty="0" err="1"/>
              <a:t>DateTimeStartOfAdministration</a:t>
            </a:r>
            <a:r>
              <a:rPr lang="en-US" b="1" dirty="0"/>
              <a:t>): should not be the same as PID-7 (</a:t>
            </a:r>
            <a:r>
              <a:rPr lang="en-US" b="1" dirty="0" err="1"/>
              <a:t>DateTimeOfBirth</a:t>
            </a:r>
            <a:r>
              <a:rPr lang="en-US" b="1" dirty="0"/>
              <a:t>) unless it is on the list of vaccines recommended for administration on the date of birth, e.g., </a:t>
            </a:r>
            <a:r>
              <a:rPr lang="en-US" b="1" dirty="0" err="1"/>
              <a:t>HepB</a:t>
            </a:r>
            <a:r>
              <a:rPr lang="en-US" b="1" dirty="0"/>
              <a:t> when RXA-20 (</a:t>
            </a:r>
            <a:r>
              <a:rPr lang="en-US" b="1" dirty="0" err="1"/>
              <a:t>CompletionStatus</a:t>
            </a:r>
            <a:r>
              <a:rPr lang="en-US" b="1" dirty="0"/>
              <a:t>) is valued "CP" or "PA" and RXA-21 (</a:t>
            </a:r>
            <a:r>
              <a:rPr lang="en-US" b="1" dirty="0" err="1"/>
              <a:t>ActionCode</a:t>
            </a:r>
            <a:r>
              <a:rPr lang="en-US" b="1" dirty="0"/>
              <a:t>) is not valued "D". Please see BR-114 in the AIRA Data Validation Guide.</a:t>
            </a:r>
          </a:p>
          <a:p>
            <a:endParaRPr lang="en-US" dirty="0"/>
          </a:p>
        </p:txBody>
      </p:sp>
    </p:spTree>
    <p:extLst>
      <p:ext uri="{BB962C8B-B14F-4D97-AF65-F5344CB8AC3E}">
        <p14:creationId xmlns:p14="http://schemas.microsoft.com/office/powerpoint/2010/main" val="24965972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E6DAD5B5-E705-4156-89EF-2171AFE45E50}"/>
              </a:ext>
            </a:extLst>
          </p:cNvPr>
          <p:cNvSpPr txBox="1"/>
          <p:nvPr/>
        </p:nvSpPr>
        <p:spPr>
          <a:xfrm>
            <a:off x="390144" y="304800"/>
            <a:ext cx="8262747" cy="4062651"/>
          </a:xfrm>
          <a:prstGeom prst="rect">
            <a:avLst/>
          </a:prstGeom>
          <a:noFill/>
        </p:spPr>
        <p:txBody>
          <a:bodyPr wrap="square" rtlCol="0">
            <a:spAutoFit/>
          </a:bodyPr>
          <a:lstStyle/>
          <a:p>
            <a:r>
              <a:rPr lang="en-US" b="1" dirty="0"/>
              <a:t>High Priority accuracy validation</a:t>
            </a:r>
            <a:endParaRPr lang="en-US" dirty="0"/>
          </a:p>
          <a:p>
            <a:r>
              <a:rPr lang="en-US" sz="3000" b="1" dirty="0"/>
              <a:t>BR-116</a:t>
            </a:r>
            <a:r>
              <a:rPr lang="en-US" sz="3000" dirty="0"/>
              <a:t>: Manufacturer and CVX Code should not contradict one another</a:t>
            </a:r>
          </a:p>
          <a:p>
            <a:r>
              <a:rPr lang="en-US" dirty="0"/>
              <a:t> </a:t>
            </a:r>
          </a:p>
          <a:p>
            <a:endParaRPr lang="en-US" dirty="0"/>
          </a:p>
          <a:p>
            <a:endParaRPr lang="en-US" dirty="0"/>
          </a:p>
          <a:p>
            <a:r>
              <a:rPr lang="en-US" b="1" dirty="0"/>
              <a:t>Not Implemented</a:t>
            </a:r>
            <a:endParaRPr lang="en-US" dirty="0"/>
          </a:p>
          <a:p>
            <a:r>
              <a:rPr lang="en-US" dirty="0">
                <a:solidFill>
                  <a:schemeClr val="dk1"/>
                </a:solidFill>
              </a:rPr>
              <a:t>Was unsure how to implement due to:</a:t>
            </a:r>
          </a:p>
          <a:p>
            <a:pPr marL="742950" lvl="1" indent="-285750">
              <a:buFont typeface="Arial" panose="020B0604020202020204" pitchFamily="34" charset="0"/>
              <a:buChar char="•"/>
            </a:pPr>
            <a:r>
              <a:rPr lang="en-US" dirty="0">
                <a:solidFill>
                  <a:schemeClr val="dk1"/>
                </a:solidFill>
              </a:rPr>
              <a:t>How to address case of manufacturer buys out another manufacturer.  Does the code change?  Do we need history of this to allow multiple values?  Is there a challenge with keeping this up to date?</a:t>
            </a:r>
          </a:p>
          <a:p>
            <a:br>
              <a:rPr lang="en-US" dirty="0"/>
            </a:br>
            <a:endParaRPr lang="en-US" dirty="0"/>
          </a:p>
        </p:txBody>
      </p:sp>
      <p:pic>
        <p:nvPicPr>
          <p:cNvPr id="2" name="Picture 1">
            <a:extLst>
              <a:ext uri="{FF2B5EF4-FFF2-40B4-BE49-F238E27FC236}">
                <a16:creationId xmlns:a16="http://schemas.microsoft.com/office/drawing/2014/main" id="{C5431BD1-E7F7-4D84-B007-A73D699CA223}"/>
              </a:ext>
            </a:extLst>
          </p:cNvPr>
          <p:cNvPicPr>
            <a:picLocks noChangeAspect="1"/>
          </p:cNvPicPr>
          <p:nvPr/>
        </p:nvPicPr>
        <p:blipFill>
          <a:blip r:embed="rId3"/>
          <a:stretch>
            <a:fillRect/>
          </a:stretch>
        </p:blipFill>
        <p:spPr>
          <a:xfrm>
            <a:off x="1810128" y="4127585"/>
            <a:ext cx="6057143" cy="1371429"/>
          </a:xfrm>
          <a:prstGeom prst="rect">
            <a:avLst/>
          </a:prstGeom>
        </p:spPr>
      </p:pic>
      <p:sp>
        <p:nvSpPr>
          <p:cNvPr id="3" name="TextBox 2">
            <a:extLst>
              <a:ext uri="{FF2B5EF4-FFF2-40B4-BE49-F238E27FC236}">
                <a16:creationId xmlns:a16="http://schemas.microsoft.com/office/drawing/2014/main" id="{947D5F85-CF42-45EA-A6CF-7082ED58A78C}"/>
              </a:ext>
            </a:extLst>
          </p:cNvPr>
          <p:cNvSpPr txBox="1"/>
          <p:nvPr/>
        </p:nvSpPr>
        <p:spPr>
          <a:xfrm>
            <a:off x="1810128" y="5613400"/>
            <a:ext cx="6057143" cy="338554"/>
          </a:xfrm>
          <a:prstGeom prst="rect">
            <a:avLst/>
          </a:prstGeom>
          <a:noFill/>
        </p:spPr>
        <p:txBody>
          <a:bodyPr wrap="square" rtlCol="0">
            <a:spAutoFit/>
          </a:bodyPr>
          <a:lstStyle/>
          <a:p>
            <a:r>
              <a:rPr lang="en-US" sz="1600" b="1" dirty="0">
                <a:latin typeface="Garamond" panose="02020404030301010803" pitchFamily="18" charset="0"/>
              </a:rPr>
              <a:t>Functional Guide Vol 2-Review Draft 1.7.19.docx</a:t>
            </a:r>
          </a:p>
        </p:txBody>
      </p:sp>
      <p:sp>
        <p:nvSpPr>
          <p:cNvPr id="5" name="Rectangle 4">
            <a:extLst>
              <a:ext uri="{FF2B5EF4-FFF2-40B4-BE49-F238E27FC236}">
                <a16:creationId xmlns:a16="http://schemas.microsoft.com/office/drawing/2014/main" id="{9ADE467A-1601-42FC-80C4-20840A2DCF2B}"/>
              </a:ext>
            </a:extLst>
          </p:cNvPr>
          <p:cNvSpPr/>
          <p:nvPr/>
        </p:nvSpPr>
        <p:spPr>
          <a:xfrm>
            <a:off x="1810128" y="4127585"/>
            <a:ext cx="6254372" cy="148581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483639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E6DAD5B5-E705-4156-89EF-2171AFE45E50}"/>
              </a:ext>
            </a:extLst>
          </p:cNvPr>
          <p:cNvSpPr txBox="1"/>
          <p:nvPr/>
        </p:nvSpPr>
        <p:spPr>
          <a:xfrm>
            <a:off x="390144" y="304800"/>
            <a:ext cx="8262747" cy="4616648"/>
          </a:xfrm>
          <a:prstGeom prst="rect">
            <a:avLst/>
          </a:prstGeom>
          <a:noFill/>
        </p:spPr>
        <p:txBody>
          <a:bodyPr wrap="square" rtlCol="0">
            <a:spAutoFit/>
          </a:bodyPr>
          <a:lstStyle/>
          <a:p>
            <a:r>
              <a:rPr lang="en-US" b="1" dirty="0"/>
              <a:t>High Priority accuracy validation</a:t>
            </a:r>
            <a:endParaRPr lang="en-US" dirty="0"/>
          </a:p>
          <a:p>
            <a:r>
              <a:rPr lang="en-US" sz="3000" b="1" dirty="0"/>
              <a:t>BR-118</a:t>
            </a:r>
            <a:r>
              <a:rPr lang="en-US" sz="3000" dirty="0"/>
              <a:t>: Vaccination Encounter Date should not be after the lot number expiration date</a:t>
            </a:r>
          </a:p>
          <a:p>
            <a:endParaRPr lang="en-US" dirty="0"/>
          </a:p>
          <a:p>
            <a:r>
              <a:rPr lang="en-US" dirty="0"/>
              <a:t> </a:t>
            </a:r>
          </a:p>
          <a:p>
            <a:r>
              <a:rPr lang="en-US" b="1" dirty="0"/>
              <a:t>HL7 Data Quality Statement</a:t>
            </a:r>
            <a:endParaRPr lang="en-US" dirty="0"/>
          </a:p>
          <a:p>
            <a:r>
              <a:rPr lang="en-US" b="1" dirty="0">
                <a:solidFill>
                  <a:schemeClr val="dk1"/>
                </a:solidFill>
              </a:rPr>
              <a:t>AIRA-DV-BR-118: </a:t>
            </a:r>
            <a:r>
              <a:rPr lang="en-US" dirty="0">
                <a:solidFill>
                  <a:schemeClr val="dk1"/>
                </a:solidFill>
              </a:rPr>
              <a:t>RXA-3 (</a:t>
            </a:r>
            <a:r>
              <a:rPr lang="en-US" dirty="0" err="1">
                <a:solidFill>
                  <a:schemeClr val="dk1"/>
                </a:solidFill>
              </a:rPr>
              <a:t>DateTimeStartOfAdministration</a:t>
            </a:r>
            <a:r>
              <a:rPr lang="en-US" dirty="0">
                <a:solidFill>
                  <a:schemeClr val="dk1"/>
                </a:solidFill>
              </a:rPr>
              <a:t>) should not be after RXA-16 (</a:t>
            </a:r>
            <a:r>
              <a:rPr lang="en-US" dirty="0" err="1">
                <a:solidFill>
                  <a:schemeClr val="dk1"/>
                </a:solidFill>
              </a:rPr>
              <a:t>SubstanceExpirationDate</a:t>
            </a:r>
            <a:r>
              <a:rPr lang="en-US" dirty="0">
                <a:solidFill>
                  <a:schemeClr val="dk1"/>
                </a:solidFill>
              </a:rPr>
              <a:t>) when RXA-20 (</a:t>
            </a:r>
            <a:r>
              <a:rPr lang="en-US" dirty="0" err="1">
                <a:solidFill>
                  <a:schemeClr val="dk1"/>
                </a:solidFill>
              </a:rPr>
              <a:t>CompletionStatus</a:t>
            </a:r>
            <a:r>
              <a:rPr lang="en-US" dirty="0">
                <a:solidFill>
                  <a:schemeClr val="dk1"/>
                </a:solidFill>
              </a:rPr>
              <a:t>) is valued "CP" or "PA" and RXA-21 (</a:t>
            </a:r>
            <a:r>
              <a:rPr lang="en-US" dirty="0" err="1">
                <a:solidFill>
                  <a:schemeClr val="dk1"/>
                </a:solidFill>
              </a:rPr>
              <a:t>ActionCode</a:t>
            </a:r>
            <a:r>
              <a:rPr lang="en-US" dirty="0">
                <a:solidFill>
                  <a:schemeClr val="dk1"/>
                </a:solidFill>
              </a:rPr>
              <a:t>) is not valued "D".</a:t>
            </a:r>
          </a:p>
          <a:p>
            <a:endParaRPr lang="en-US" dirty="0"/>
          </a:p>
          <a:p>
            <a:endParaRPr lang="en-US" dirty="0"/>
          </a:p>
          <a:p>
            <a:r>
              <a:rPr lang="en-US" b="1" dirty="0"/>
              <a:t>When the above data quality statement is violated then return</a:t>
            </a:r>
            <a:endParaRPr lang="en-US" dirty="0"/>
          </a:p>
          <a:p>
            <a:endParaRPr lang="en-US" dirty="0"/>
          </a:p>
          <a:p>
            <a:br>
              <a:rPr lang="en-US" dirty="0"/>
            </a:br>
            <a:endParaRPr lang="en-US" dirty="0"/>
          </a:p>
        </p:txBody>
      </p:sp>
      <p:graphicFrame>
        <p:nvGraphicFramePr>
          <p:cNvPr id="7" name="Table 6">
            <a:extLst>
              <a:ext uri="{FF2B5EF4-FFF2-40B4-BE49-F238E27FC236}">
                <a16:creationId xmlns:a16="http://schemas.microsoft.com/office/drawing/2014/main" id="{369A5106-3004-4EBF-9BBE-25E0472C9F99}"/>
              </a:ext>
            </a:extLst>
          </p:cNvPr>
          <p:cNvGraphicFramePr>
            <a:graphicFrameLocks noGrp="1"/>
          </p:cNvGraphicFramePr>
          <p:nvPr>
            <p:extLst>
              <p:ext uri="{D42A27DB-BD31-4B8C-83A1-F6EECF244321}">
                <p14:modId xmlns:p14="http://schemas.microsoft.com/office/powerpoint/2010/main" val="2530108211"/>
              </p:ext>
            </p:extLst>
          </p:nvPr>
        </p:nvGraphicFramePr>
        <p:xfrm>
          <a:off x="440626" y="4064962"/>
          <a:ext cx="8161782" cy="1005840"/>
        </p:xfrm>
        <a:graphic>
          <a:graphicData uri="http://schemas.openxmlformats.org/drawingml/2006/table">
            <a:tbl>
              <a:tblPr firstRow="1" bandRow="1">
                <a:tableStyleId>{5C22544A-7EE6-4342-B048-85BDC9FD1C3A}</a:tableStyleId>
              </a:tblPr>
              <a:tblGrid>
                <a:gridCol w="1675638">
                  <a:extLst>
                    <a:ext uri="{9D8B030D-6E8A-4147-A177-3AD203B41FA5}">
                      <a16:colId xmlns:a16="http://schemas.microsoft.com/office/drawing/2014/main" val="595811939"/>
                    </a:ext>
                  </a:extLst>
                </a:gridCol>
                <a:gridCol w="6486144">
                  <a:extLst>
                    <a:ext uri="{9D8B030D-6E8A-4147-A177-3AD203B41FA5}">
                      <a16:colId xmlns:a16="http://schemas.microsoft.com/office/drawing/2014/main" val="895251322"/>
                    </a:ext>
                  </a:extLst>
                </a:gridCol>
              </a:tblGrid>
              <a:tr h="0">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701333924"/>
                  </a:ext>
                </a:extLst>
              </a:tr>
              <a:tr h="500449">
                <a:tc>
                  <a:txBody>
                    <a:bodyPr/>
                    <a:lstStyle/>
                    <a:p>
                      <a:r>
                        <a:rPr lang="en-US" dirty="0"/>
                        <a:t>ERR-3 (HL7ErrorCode)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i="0" kern="1200" dirty="0">
                          <a:solidFill>
                            <a:schemeClr val="dk1"/>
                          </a:solidFill>
                          <a:effectLst/>
                          <a:latin typeface="+mn-lt"/>
                          <a:ea typeface="+mn-ea"/>
                          <a:cs typeface="+mn-cs"/>
                        </a:rPr>
                        <a:t>2001</a:t>
                      </a:r>
                      <a:r>
                        <a:rPr lang="en-US" sz="1800" b="0" i="0" kern="1200" dirty="0">
                          <a:solidFill>
                            <a:schemeClr val="dk1"/>
                          </a:solidFill>
                          <a:effectLst/>
                          <a:latin typeface="+mn-lt"/>
                          <a:ea typeface="+mn-ea"/>
                          <a:cs typeface="+mn-cs"/>
                        </a:rPr>
                        <a:t>^Conflicting Administration Date and Expiration Date^HL70533</a:t>
                      </a:r>
                      <a:endParaRPr lang="en-US" dirty="0"/>
                    </a:p>
                  </a:txBody>
                  <a:tcPr/>
                </a:tc>
                <a:extLst>
                  <a:ext uri="{0D108BD9-81ED-4DB2-BD59-A6C34878D82A}">
                    <a16:rowId xmlns:a16="http://schemas.microsoft.com/office/drawing/2014/main" val="1431898402"/>
                  </a:ext>
                </a:extLst>
              </a:tr>
            </a:tbl>
          </a:graphicData>
        </a:graphic>
      </p:graphicFrame>
    </p:spTree>
    <p:extLst>
      <p:ext uri="{BB962C8B-B14F-4D97-AF65-F5344CB8AC3E}">
        <p14:creationId xmlns:p14="http://schemas.microsoft.com/office/powerpoint/2010/main" val="5161907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888D26-949B-44F3-AB5A-6BE72EADEA89}"/>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A194242D-DCF9-4DC8-A40E-F7040CCA32C3}"/>
              </a:ext>
            </a:extLst>
          </p:cNvPr>
          <p:cNvSpPr>
            <a:spLocks noGrp="1"/>
          </p:cNvSpPr>
          <p:nvPr>
            <p:ph idx="1"/>
          </p:nvPr>
        </p:nvSpPr>
        <p:spPr>
          <a:xfrm>
            <a:off x="628650" y="1433689"/>
            <a:ext cx="7886700" cy="4754563"/>
          </a:xfrm>
        </p:spPr>
        <p:txBody>
          <a:bodyPr>
            <a:normAutofit fontScale="40000" lnSpcReduction="20000"/>
          </a:bodyPr>
          <a:lstStyle/>
          <a:p>
            <a:pPr marL="0" indent="0">
              <a:buNone/>
            </a:pPr>
            <a:r>
              <a:rPr lang="en-US" b="1" dirty="0"/>
              <a:t>Submit the following message</a:t>
            </a:r>
          </a:p>
          <a:p>
            <a:pPr marL="0" indent="0">
              <a:buNone/>
            </a:pPr>
            <a:r>
              <a:rPr lang="en-US" dirty="0"/>
              <a:t>MSH|^~\&amp;|TestApplication|KS9999|WebIZ|KS0000|20060201000000+0000||VXU^V04^VXU_V04|KS999938854000000232|T|2.5.1|||ER|AL|||||Z22^CDCPHINVS</a:t>
            </a:r>
          </a:p>
          <a:p>
            <a:pPr marL="0" indent="0">
              <a:buNone/>
            </a:pPr>
            <a:r>
              <a:rPr lang="en-US" dirty="0"/>
              <a:t>PID|1||000000002^^^KS9999^MR||SIMPSON^BART^M^^^^L||19990101|M</a:t>
            </a:r>
          </a:p>
          <a:p>
            <a:pPr marL="0" indent="0">
              <a:buNone/>
            </a:pPr>
            <a:r>
              <a:rPr lang="en-US" dirty="0"/>
              <a:t>ORC|RE||9999^KS0000</a:t>
            </a:r>
          </a:p>
          <a:p>
            <a:pPr marL="0" indent="0">
              <a:buNone/>
            </a:pPr>
            <a:r>
              <a:rPr lang="en-US" dirty="0"/>
              <a:t>RXA|0|1|</a:t>
            </a:r>
            <a:r>
              <a:rPr lang="en-US" b="1" dirty="0">
                <a:highlight>
                  <a:srgbClr val="FFFF00"/>
                </a:highlight>
              </a:rPr>
              <a:t>19990101</a:t>
            </a:r>
            <a:r>
              <a:rPr lang="en-US" dirty="0"/>
              <a:t>||08^Hep B, ped/adol^CVX|0.5|mL^^UCUM||00^New admin^NIP001|^</a:t>
            </a:r>
            <a:r>
              <a:rPr lang="en-US" dirty="0" err="1"/>
              <a:t>Sticker^Nurse</a:t>
            </a:r>
            <a:r>
              <a:rPr lang="en-US" dirty="0"/>
              <a:t>^^^^^^^^^^^^^^^^^^RN|^^^KS9999||||lotnum|</a:t>
            </a:r>
            <a:r>
              <a:rPr lang="en-US" b="1" dirty="0">
                <a:highlight>
                  <a:srgbClr val="FFFF00"/>
                </a:highlight>
              </a:rPr>
              <a:t>19981231</a:t>
            </a:r>
            <a:r>
              <a:rPr lang="en-US" dirty="0"/>
              <a:t>|SKB^GlaxoSmithKline^MVX|||CP|A</a:t>
            </a:r>
          </a:p>
          <a:p>
            <a:pPr marL="0" indent="0">
              <a:buNone/>
            </a:pPr>
            <a:r>
              <a:rPr lang="en-US" dirty="0"/>
              <a:t>RXR|C28161^Intramuscular^NCIT^IM^Intramuscular^HL70162|RT^Right Thigh^HL70163</a:t>
            </a:r>
          </a:p>
          <a:p>
            <a:pPr marL="0" indent="0">
              <a:buNone/>
            </a:pPr>
            <a:r>
              <a:rPr lang="en-US" dirty="0"/>
              <a:t>OBX|1|CE|64994-7^Eligibility Status^LN|1|V02^Medicaid^HL70064||||||F|||19990101|||VXC40^vaccine </a:t>
            </a:r>
            <a:r>
              <a:rPr lang="en-US" dirty="0" err="1"/>
              <a:t>level^CDCPHINVS</a:t>
            </a:r>
            <a:endParaRPr lang="en-US" dirty="0"/>
          </a:p>
          <a:p>
            <a:pPr marL="0" indent="0">
              <a:buNone/>
            </a:pPr>
            <a:r>
              <a:rPr lang="en-US" dirty="0"/>
              <a:t>OBX|2|CE|30963-3^Vaccine funding source^LN|2|VXC51^Public VFC^NIP008||||||F|||19990101</a:t>
            </a:r>
          </a:p>
          <a:p>
            <a:pPr marL="0" indent="0">
              <a:buNone/>
            </a:pPr>
            <a:r>
              <a:rPr lang="en-US" dirty="0"/>
              <a:t>OBX|3|CE|30956-7^vaccine type^LN|3|45^Hep B, UF^CVX||||||F|||19990101</a:t>
            </a:r>
          </a:p>
          <a:p>
            <a:pPr marL="0" indent="0">
              <a:buNone/>
            </a:pPr>
            <a:r>
              <a:rPr lang="en-US" dirty="0"/>
              <a:t>OBX|4|TS|29768-9^VIS Publication Date^LN|3|19970101||||||F|||19990101</a:t>
            </a:r>
          </a:p>
          <a:p>
            <a:pPr marL="0" indent="0">
              <a:buNone/>
            </a:pPr>
            <a:r>
              <a:rPr lang="en-US" dirty="0"/>
              <a:t>OBX|5|TS|29769-7^VIS Presentation Date^LN|3|19990101||||||F|||19990101</a:t>
            </a:r>
          </a:p>
          <a:p>
            <a:pPr marL="0" indent="0">
              <a:buNone/>
            </a:pPr>
            <a:br>
              <a:rPr lang="en-US" dirty="0"/>
            </a:br>
            <a:endParaRPr lang="en-US" dirty="0"/>
          </a:p>
          <a:p>
            <a:pPr marL="0" indent="0">
              <a:buNone/>
            </a:pPr>
            <a:r>
              <a:rPr lang="en-US" b="1" dirty="0"/>
              <a:t>And you should see the following warning in the response</a:t>
            </a:r>
          </a:p>
          <a:p>
            <a:pPr marL="0" indent="0">
              <a:buNone/>
            </a:pPr>
            <a:r>
              <a:rPr lang="en-US" dirty="0"/>
              <a:t>ERR||RXA^1^3^1^1|999^ApplicationError^HL70357|W|</a:t>
            </a:r>
            <a:r>
              <a:rPr lang="en-US" dirty="0">
                <a:highlight>
                  <a:srgbClr val="FFFF00"/>
                </a:highlight>
              </a:rPr>
              <a:t>2001^Conflicting Administration Date and Expiration Date^HL70533^AIRA-DV-BR-118^Vaccination Encounter Date should not be after the lot number expiration </a:t>
            </a:r>
            <a:r>
              <a:rPr lang="en-US" dirty="0" err="1">
                <a:highlight>
                  <a:srgbClr val="FFFF00"/>
                </a:highlight>
              </a:rPr>
              <a:t>date^L</a:t>
            </a:r>
            <a:r>
              <a:rPr lang="en-US" dirty="0"/>
              <a:t>||</a:t>
            </a:r>
            <a:r>
              <a:rPr lang="en-US" dirty="0" err="1"/>
              <a:t>NumericPath</a:t>
            </a:r>
            <a:r>
              <a:rPr lang="en-US" dirty="0"/>
              <a:t>: RXA[1].3[1].1, </a:t>
            </a:r>
            <a:r>
              <a:rPr lang="en-US" dirty="0" err="1"/>
              <a:t>NamePath</a:t>
            </a:r>
            <a:r>
              <a:rPr lang="en-US" dirty="0"/>
              <a:t>: ORDER[0]/RXA/</a:t>
            </a:r>
            <a:r>
              <a:rPr lang="en-US" dirty="0" err="1"/>
              <a:t>DateTimeStartOfAdministration</a:t>
            </a:r>
            <a:r>
              <a:rPr lang="en-US" dirty="0"/>
              <a:t>/Time, </a:t>
            </a:r>
            <a:r>
              <a:rPr lang="en-US" dirty="0" err="1"/>
              <a:t>RuleId</a:t>
            </a:r>
            <a:r>
              <a:rPr lang="en-US" dirty="0"/>
              <a:t>: 147, </a:t>
            </a:r>
            <a:r>
              <a:rPr lang="en-US" dirty="0" err="1"/>
              <a:t>ApplicationErrorCode</a:t>
            </a:r>
            <a:r>
              <a:rPr lang="en-US" dirty="0"/>
              <a:t>: AIRA-DV-BR-118, AIRA Data Validation Guide Rule: BR 118|</a:t>
            </a:r>
            <a:r>
              <a:rPr lang="en-US" b="1" dirty="0"/>
              <a:t>RXA-3 (</a:t>
            </a:r>
            <a:r>
              <a:rPr lang="en-US" b="1" dirty="0" err="1"/>
              <a:t>DateTimeStartOfAdministration</a:t>
            </a:r>
            <a:r>
              <a:rPr lang="en-US" b="1" dirty="0"/>
              <a:t>): should not be after the lot number expiration date</a:t>
            </a:r>
          </a:p>
          <a:p>
            <a:endParaRPr lang="en-US" dirty="0"/>
          </a:p>
        </p:txBody>
      </p:sp>
    </p:spTree>
    <p:extLst>
      <p:ext uri="{BB962C8B-B14F-4D97-AF65-F5344CB8AC3E}">
        <p14:creationId xmlns:p14="http://schemas.microsoft.com/office/powerpoint/2010/main" val="15610085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E6DAD5B5-E705-4156-89EF-2171AFE45E50}"/>
              </a:ext>
            </a:extLst>
          </p:cNvPr>
          <p:cNvSpPr txBox="1"/>
          <p:nvPr/>
        </p:nvSpPr>
        <p:spPr>
          <a:xfrm>
            <a:off x="390143" y="451104"/>
            <a:ext cx="8262747" cy="4893647"/>
          </a:xfrm>
          <a:prstGeom prst="rect">
            <a:avLst/>
          </a:prstGeom>
          <a:noFill/>
        </p:spPr>
        <p:txBody>
          <a:bodyPr wrap="square" rtlCol="0">
            <a:spAutoFit/>
          </a:bodyPr>
          <a:lstStyle/>
          <a:p>
            <a:r>
              <a:rPr lang="en-US" b="1" u="sng" dirty="0"/>
              <a:t>Medium</a:t>
            </a:r>
            <a:r>
              <a:rPr lang="en-US" b="1" dirty="0"/>
              <a:t> Priority accuracy validation</a:t>
            </a:r>
            <a:endParaRPr lang="en-US" dirty="0"/>
          </a:p>
          <a:p>
            <a:r>
              <a:rPr lang="en-US" sz="3000" b="1" dirty="0"/>
              <a:t>BR-119</a:t>
            </a:r>
            <a:r>
              <a:rPr lang="en-US" sz="3000" dirty="0"/>
              <a:t>: Route and Site should not contradict each other for a given Vaccine Type and Patient’s age</a:t>
            </a:r>
          </a:p>
          <a:p>
            <a:endParaRPr lang="en-US" dirty="0"/>
          </a:p>
          <a:p>
            <a:r>
              <a:rPr lang="en-US" dirty="0"/>
              <a:t> </a:t>
            </a:r>
          </a:p>
          <a:p>
            <a:r>
              <a:rPr lang="en-US" b="1" dirty="0"/>
              <a:t>HL7 Data Quality Statement</a:t>
            </a:r>
            <a:endParaRPr lang="en-US" dirty="0"/>
          </a:p>
          <a:p>
            <a:r>
              <a:rPr lang="en-US" b="1" dirty="0">
                <a:solidFill>
                  <a:schemeClr val="dk1"/>
                </a:solidFill>
              </a:rPr>
              <a:t>AIRA-DV-BR-119:  </a:t>
            </a:r>
            <a:r>
              <a:rPr lang="en-US" dirty="0">
                <a:solidFill>
                  <a:schemeClr val="dk1"/>
                </a:solidFill>
              </a:rPr>
              <a:t>RXR-1 (Route) and RXR-2 (</a:t>
            </a:r>
            <a:r>
              <a:rPr lang="en-US" dirty="0" err="1">
                <a:solidFill>
                  <a:schemeClr val="dk1"/>
                </a:solidFill>
              </a:rPr>
              <a:t>AdministrationSite</a:t>
            </a:r>
            <a:r>
              <a:rPr lang="en-US" dirty="0">
                <a:solidFill>
                  <a:schemeClr val="dk1"/>
                </a:solidFill>
              </a:rPr>
              <a:t>) contradict each other for the given Vaccine Type in RXA-5 (</a:t>
            </a:r>
            <a:r>
              <a:rPr lang="en-US" dirty="0" err="1">
                <a:solidFill>
                  <a:schemeClr val="dk1"/>
                </a:solidFill>
              </a:rPr>
              <a:t>AdministeredCode</a:t>
            </a:r>
            <a:r>
              <a:rPr lang="en-US" dirty="0">
                <a:solidFill>
                  <a:schemeClr val="dk1"/>
                </a:solidFill>
              </a:rPr>
              <a:t>) and Patient’s age on RXA-3 (</a:t>
            </a:r>
            <a:r>
              <a:rPr lang="en-US" dirty="0" err="1">
                <a:solidFill>
                  <a:schemeClr val="dk1"/>
                </a:solidFill>
              </a:rPr>
              <a:t>DateTimeStartOfAdministration</a:t>
            </a:r>
            <a:r>
              <a:rPr lang="en-US" dirty="0">
                <a:solidFill>
                  <a:schemeClr val="dk1"/>
                </a:solidFill>
              </a:rPr>
              <a:t>) when RXA-20 (</a:t>
            </a:r>
            <a:r>
              <a:rPr lang="en-US" dirty="0" err="1">
                <a:solidFill>
                  <a:schemeClr val="dk1"/>
                </a:solidFill>
              </a:rPr>
              <a:t>CompletionStatus</a:t>
            </a:r>
            <a:r>
              <a:rPr lang="en-US" dirty="0">
                <a:solidFill>
                  <a:schemeClr val="dk1"/>
                </a:solidFill>
              </a:rPr>
              <a:t>) is valued "CP" or "PA" and RXA-21 (</a:t>
            </a:r>
            <a:r>
              <a:rPr lang="en-US" dirty="0" err="1">
                <a:solidFill>
                  <a:schemeClr val="dk1"/>
                </a:solidFill>
              </a:rPr>
              <a:t>ActionCode</a:t>
            </a:r>
            <a:r>
              <a:rPr lang="en-US" dirty="0">
                <a:solidFill>
                  <a:schemeClr val="dk1"/>
                </a:solidFill>
              </a:rPr>
              <a:t>) is not valued "D". </a:t>
            </a:r>
          </a:p>
          <a:p>
            <a:endParaRPr lang="en-US" dirty="0"/>
          </a:p>
          <a:p>
            <a:endParaRPr lang="en-US" dirty="0"/>
          </a:p>
          <a:p>
            <a:r>
              <a:rPr lang="en-US" b="1" dirty="0"/>
              <a:t>When the above data quality statement is violated then return</a:t>
            </a:r>
            <a:endParaRPr lang="en-US" dirty="0"/>
          </a:p>
          <a:p>
            <a:endParaRPr lang="en-US" dirty="0"/>
          </a:p>
          <a:p>
            <a:br>
              <a:rPr lang="en-US" dirty="0"/>
            </a:br>
            <a:endParaRPr lang="en-US" dirty="0"/>
          </a:p>
        </p:txBody>
      </p:sp>
      <p:graphicFrame>
        <p:nvGraphicFramePr>
          <p:cNvPr id="7" name="Table 6">
            <a:extLst>
              <a:ext uri="{FF2B5EF4-FFF2-40B4-BE49-F238E27FC236}">
                <a16:creationId xmlns:a16="http://schemas.microsoft.com/office/drawing/2014/main" id="{369A5106-3004-4EBF-9BBE-25E0472C9F99}"/>
              </a:ext>
            </a:extLst>
          </p:cNvPr>
          <p:cNvGraphicFramePr>
            <a:graphicFrameLocks noGrp="1"/>
          </p:cNvGraphicFramePr>
          <p:nvPr>
            <p:extLst>
              <p:ext uri="{D42A27DB-BD31-4B8C-83A1-F6EECF244321}">
                <p14:modId xmlns:p14="http://schemas.microsoft.com/office/powerpoint/2010/main" val="453882349"/>
              </p:ext>
            </p:extLst>
          </p:nvPr>
        </p:nvGraphicFramePr>
        <p:xfrm>
          <a:off x="491110" y="4467298"/>
          <a:ext cx="8006714" cy="1005840"/>
        </p:xfrm>
        <a:graphic>
          <a:graphicData uri="http://schemas.openxmlformats.org/drawingml/2006/table">
            <a:tbl>
              <a:tblPr firstRow="1" bandRow="1">
                <a:tableStyleId>{5C22544A-7EE6-4342-B048-85BDC9FD1C3A}</a:tableStyleId>
              </a:tblPr>
              <a:tblGrid>
                <a:gridCol w="1643802">
                  <a:extLst>
                    <a:ext uri="{9D8B030D-6E8A-4147-A177-3AD203B41FA5}">
                      <a16:colId xmlns:a16="http://schemas.microsoft.com/office/drawing/2014/main" val="595811939"/>
                    </a:ext>
                  </a:extLst>
                </a:gridCol>
                <a:gridCol w="6362912">
                  <a:extLst>
                    <a:ext uri="{9D8B030D-6E8A-4147-A177-3AD203B41FA5}">
                      <a16:colId xmlns:a16="http://schemas.microsoft.com/office/drawing/2014/main" val="895251322"/>
                    </a:ext>
                  </a:extLst>
                </a:gridCol>
              </a:tblGrid>
              <a:tr h="0">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701333924"/>
                  </a:ext>
                </a:extLst>
              </a:tr>
              <a:tr h="500449">
                <a:tc>
                  <a:txBody>
                    <a:bodyPr/>
                    <a:lstStyle/>
                    <a:p>
                      <a:r>
                        <a:rPr lang="en-US" dirty="0"/>
                        <a:t>ERR-3 (HL7ErrorCode)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i="0" kern="1200" dirty="0">
                          <a:solidFill>
                            <a:schemeClr val="dk1"/>
                          </a:solidFill>
                          <a:effectLst/>
                          <a:latin typeface="+mn-lt"/>
                          <a:ea typeface="+mn-ea"/>
                          <a:cs typeface="+mn-cs"/>
                        </a:rPr>
                        <a:t>3</a:t>
                      </a:r>
                      <a:r>
                        <a:rPr lang="en-US" sz="1800" b="0" i="0" kern="1200" dirty="0">
                          <a:solidFill>
                            <a:schemeClr val="dk1"/>
                          </a:solidFill>
                          <a:effectLst/>
                          <a:latin typeface="+mn-lt"/>
                          <a:ea typeface="+mn-ea"/>
                          <a:cs typeface="+mn-cs"/>
                        </a:rPr>
                        <a:t>^Illogical Value error^HL70533</a:t>
                      </a:r>
                      <a:endParaRPr lang="en-US" dirty="0"/>
                    </a:p>
                  </a:txBody>
                  <a:tcPr/>
                </a:tc>
                <a:extLst>
                  <a:ext uri="{0D108BD9-81ED-4DB2-BD59-A6C34878D82A}">
                    <a16:rowId xmlns:a16="http://schemas.microsoft.com/office/drawing/2014/main" val="1431898402"/>
                  </a:ext>
                </a:extLst>
              </a:tr>
            </a:tbl>
          </a:graphicData>
        </a:graphic>
      </p:graphicFrame>
    </p:spTree>
    <p:extLst>
      <p:ext uri="{BB962C8B-B14F-4D97-AF65-F5344CB8AC3E}">
        <p14:creationId xmlns:p14="http://schemas.microsoft.com/office/powerpoint/2010/main" val="3276057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9A240D-A466-4E9B-8392-A75BC3177347}"/>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674CCD60-9A17-48B4-9141-B98199C87974}"/>
              </a:ext>
            </a:extLst>
          </p:cNvPr>
          <p:cNvSpPr>
            <a:spLocks noGrp="1"/>
          </p:cNvSpPr>
          <p:nvPr>
            <p:ph idx="1"/>
          </p:nvPr>
        </p:nvSpPr>
        <p:spPr>
          <a:xfrm>
            <a:off x="628650" y="1501422"/>
            <a:ext cx="7886700" cy="4675541"/>
          </a:xfrm>
        </p:spPr>
        <p:txBody>
          <a:bodyPr>
            <a:normAutofit fontScale="40000" lnSpcReduction="20000"/>
          </a:bodyPr>
          <a:lstStyle/>
          <a:p>
            <a:pPr marL="0" indent="0">
              <a:buNone/>
            </a:pPr>
            <a:endParaRPr lang="en-US" dirty="0"/>
          </a:p>
          <a:p>
            <a:pPr marL="0" indent="0">
              <a:buNone/>
            </a:pPr>
            <a:r>
              <a:rPr lang="en-US" dirty="0"/>
              <a:t>MSH|^~\&amp;|TestApplication|KS9999|WebIZ|KS0000|20060201000000+0000||VXU^V04^VXU_V04|KS999938854000000232|T|2.5.1|||ER|AL|||||Z22^CDCPHINVS</a:t>
            </a:r>
          </a:p>
          <a:p>
            <a:pPr marL="0" indent="0">
              <a:buNone/>
            </a:pPr>
            <a:r>
              <a:rPr lang="en-US" dirty="0"/>
              <a:t>PID|1||000000002^^^KS9999^MR||SIMPSON^BART^M^^^^L||19990101|M</a:t>
            </a:r>
          </a:p>
          <a:p>
            <a:pPr marL="0" indent="0">
              <a:buNone/>
            </a:pPr>
            <a:r>
              <a:rPr lang="en-US" dirty="0"/>
              <a:t>ORC|RE||9999^KS0000</a:t>
            </a:r>
          </a:p>
          <a:p>
            <a:pPr marL="0" indent="0">
              <a:buNone/>
            </a:pPr>
            <a:r>
              <a:rPr lang="en-US" dirty="0"/>
              <a:t>RXA|0|1|19990101||08^Hep B, ped/adol^CVX|0.5|mL^^UCUM||00^New admin^NIP001|^</a:t>
            </a:r>
            <a:r>
              <a:rPr lang="en-US" dirty="0" err="1"/>
              <a:t>Sticker^Nurse</a:t>
            </a:r>
            <a:r>
              <a:rPr lang="en-US" dirty="0"/>
              <a:t>^^^^^^^^^^^^^^^^^^RN|^^^KS9999||||lotnum|20000101|SKB^GlaxoSmithKline^MVX|||CP|A</a:t>
            </a:r>
          </a:p>
          <a:p>
            <a:pPr marL="0" indent="0">
              <a:buNone/>
            </a:pPr>
            <a:r>
              <a:rPr lang="en-US" dirty="0">
                <a:highlight>
                  <a:srgbClr val="FFFF00"/>
                </a:highlight>
              </a:rPr>
              <a:t>RXR|C28161^Intramuscular^NCIT^IM^Intramuscular^HL70162|LLFA^Left Lower Forearm^HL70163</a:t>
            </a:r>
          </a:p>
          <a:p>
            <a:pPr marL="0" indent="0">
              <a:buNone/>
            </a:pPr>
            <a:r>
              <a:rPr lang="en-US" dirty="0"/>
              <a:t>OBX|1|CE|64994-7^Eligibility Status^LN|1|V02^Medicaid^HL70064||||||F|||19990101|||VXC40^vaccine </a:t>
            </a:r>
            <a:r>
              <a:rPr lang="en-US" dirty="0" err="1"/>
              <a:t>level^CDCPHINVS</a:t>
            </a:r>
            <a:endParaRPr lang="en-US" dirty="0"/>
          </a:p>
          <a:p>
            <a:pPr marL="0" indent="0">
              <a:buNone/>
            </a:pPr>
            <a:r>
              <a:rPr lang="en-US" dirty="0"/>
              <a:t>OBX|2|CE|30963-3^Vaccine funding source^LN|2|VXC51^Public VFC^NIP008||||||F|||19990101</a:t>
            </a:r>
          </a:p>
          <a:p>
            <a:pPr marL="0" indent="0">
              <a:buNone/>
            </a:pPr>
            <a:r>
              <a:rPr lang="en-US" dirty="0"/>
              <a:t>OBX|3|CE|30956-7^vaccine type^LN|3|45^Hep B, UF^CVX||||||F|||19990101</a:t>
            </a:r>
          </a:p>
          <a:p>
            <a:pPr marL="0" indent="0">
              <a:buNone/>
            </a:pPr>
            <a:r>
              <a:rPr lang="en-US" dirty="0"/>
              <a:t>OBX|4|TS|29768-9^VIS Publication Date^LN|3|19970101||||||F|||19990101</a:t>
            </a:r>
          </a:p>
          <a:p>
            <a:pPr marL="0" indent="0">
              <a:buNone/>
            </a:pPr>
            <a:r>
              <a:rPr lang="en-US" dirty="0"/>
              <a:t>OBX|5|TS|29769-7^VIS Presentation Date^LN|3|19990101||||||F|||19990101</a:t>
            </a:r>
          </a:p>
          <a:p>
            <a:pPr marL="0" indent="0">
              <a:buNone/>
            </a:pPr>
            <a:endParaRPr lang="en-US" dirty="0"/>
          </a:p>
          <a:p>
            <a:pPr marL="0" indent="0">
              <a:buNone/>
            </a:pPr>
            <a:r>
              <a:rPr lang="en-US" b="1" dirty="0"/>
              <a:t>Should yield</a:t>
            </a:r>
          </a:p>
          <a:p>
            <a:pPr marL="0" indent="0">
              <a:buNone/>
            </a:pPr>
            <a:r>
              <a:rPr lang="en-US" dirty="0"/>
              <a:t>ERR||RXR^1|999^ApplicationError^HL70357|W|</a:t>
            </a:r>
            <a:r>
              <a:rPr lang="en-US" dirty="0">
                <a:highlight>
                  <a:srgbClr val="FFFF00"/>
                </a:highlight>
              </a:rPr>
              <a:t>3^Illogical Value error^HL70533^AIRA-DV-BR-119^Route and Site </a:t>
            </a:r>
            <a:r>
              <a:rPr lang="en-US" dirty="0" err="1">
                <a:highlight>
                  <a:srgbClr val="FFFF00"/>
                </a:highlight>
              </a:rPr>
              <a:t>contradiction^L</a:t>
            </a:r>
            <a:r>
              <a:rPr lang="en-US" dirty="0"/>
              <a:t>||</a:t>
            </a:r>
            <a:r>
              <a:rPr lang="en-US" dirty="0" err="1"/>
              <a:t>NumericPath</a:t>
            </a:r>
            <a:r>
              <a:rPr lang="en-US" dirty="0"/>
              <a:t>: RXR[1], </a:t>
            </a:r>
            <a:r>
              <a:rPr lang="en-US" dirty="0" err="1"/>
              <a:t>NamePath</a:t>
            </a:r>
            <a:r>
              <a:rPr lang="en-US" dirty="0"/>
              <a:t>: ORDER[0]/RXR, </a:t>
            </a:r>
            <a:r>
              <a:rPr lang="en-US" dirty="0" err="1"/>
              <a:t>RuleId</a:t>
            </a:r>
            <a:r>
              <a:rPr lang="en-US" dirty="0"/>
              <a:t>: , </a:t>
            </a:r>
            <a:r>
              <a:rPr lang="en-US" dirty="0" err="1"/>
              <a:t>ApplicationErrorCode</a:t>
            </a:r>
            <a:r>
              <a:rPr lang="en-US" dirty="0"/>
              <a:t>: AIRA-DV-BR-119, AIRA Data Validation Guide Rule: BR 119|</a:t>
            </a:r>
            <a:r>
              <a:rPr lang="en-US" b="1" dirty="0"/>
              <a:t>RXR-1 (Route) and RXR-2 (</a:t>
            </a:r>
            <a:r>
              <a:rPr lang="en-US" b="1" dirty="0" err="1"/>
              <a:t>AdministrationSite</a:t>
            </a:r>
            <a:r>
              <a:rPr lang="en-US" b="1" dirty="0"/>
              <a:t>) contradict each other for the given Vaccine Type in RXA-5 (</a:t>
            </a:r>
            <a:r>
              <a:rPr lang="en-US" b="1" dirty="0" err="1"/>
              <a:t>AdministeredCode</a:t>
            </a:r>
            <a:r>
              <a:rPr lang="en-US" b="1" dirty="0"/>
              <a:t>) and Patient’s age on RXA-3 (</a:t>
            </a:r>
            <a:r>
              <a:rPr lang="en-US" b="1" dirty="0" err="1"/>
              <a:t>DateTimeStartOfAdministration</a:t>
            </a:r>
            <a:r>
              <a:rPr lang="en-US" b="1" dirty="0"/>
              <a:t>) when RXA-20 (</a:t>
            </a:r>
            <a:r>
              <a:rPr lang="en-US" b="1" dirty="0" err="1"/>
              <a:t>CompletionStatus</a:t>
            </a:r>
            <a:r>
              <a:rPr lang="en-US" b="1" dirty="0"/>
              <a:t>) is valued "CP" or "PA" and RXA-21 (</a:t>
            </a:r>
            <a:r>
              <a:rPr lang="en-US" b="1" dirty="0" err="1"/>
              <a:t>ActionCode</a:t>
            </a:r>
            <a:r>
              <a:rPr lang="en-US" b="1" dirty="0"/>
              <a:t>) is not valued "D". Please see BR-119 in the AIRA Data Validation Guide.</a:t>
            </a:r>
          </a:p>
          <a:p>
            <a:endParaRPr lang="en-US" dirty="0"/>
          </a:p>
        </p:txBody>
      </p:sp>
    </p:spTree>
    <p:extLst>
      <p:ext uri="{BB962C8B-B14F-4D97-AF65-F5344CB8AC3E}">
        <p14:creationId xmlns:p14="http://schemas.microsoft.com/office/powerpoint/2010/main" val="8532571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E6DAD5B5-E705-4156-89EF-2171AFE45E50}"/>
              </a:ext>
            </a:extLst>
          </p:cNvPr>
          <p:cNvSpPr txBox="1"/>
          <p:nvPr/>
        </p:nvSpPr>
        <p:spPr>
          <a:xfrm>
            <a:off x="390144" y="304800"/>
            <a:ext cx="8262747" cy="5416868"/>
          </a:xfrm>
          <a:prstGeom prst="rect">
            <a:avLst/>
          </a:prstGeom>
          <a:noFill/>
        </p:spPr>
        <p:txBody>
          <a:bodyPr wrap="square" rtlCol="0">
            <a:spAutoFit/>
          </a:bodyPr>
          <a:lstStyle/>
          <a:p>
            <a:r>
              <a:rPr lang="en-US" b="1" dirty="0"/>
              <a:t>High Priority accuracy validation</a:t>
            </a:r>
            <a:endParaRPr lang="en-US" dirty="0"/>
          </a:p>
          <a:p>
            <a:r>
              <a:rPr lang="en-US" sz="2800" b="1" dirty="0"/>
              <a:t>BR-121</a:t>
            </a:r>
            <a:r>
              <a:rPr lang="en-US" sz="2800" dirty="0"/>
              <a:t>: Administered vaccinations coded with an “unspecified” CVX code (should have specific Vaccine Types, e.g., Hib PRP-OMP; unspecified vaccine types, e.g., Hib, unspecified formulation)</a:t>
            </a:r>
          </a:p>
          <a:p>
            <a:endParaRPr lang="en-US" dirty="0"/>
          </a:p>
          <a:p>
            <a:r>
              <a:rPr lang="en-US" dirty="0"/>
              <a:t> </a:t>
            </a:r>
          </a:p>
          <a:p>
            <a:r>
              <a:rPr lang="en-US" b="1" dirty="0"/>
              <a:t>HL7 Data Quality Statement</a:t>
            </a:r>
            <a:endParaRPr lang="en-US" dirty="0"/>
          </a:p>
          <a:p>
            <a:r>
              <a:rPr lang="en-US" b="1" dirty="0"/>
              <a:t>AIRA-DV-BR-121</a:t>
            </a:r>
            <a:r>
              <a:rPr lang="en-US" dirty="0"/>
              <a:t>: RXA-5 (</a:t>
            </a:r>
            <a:r>
              <a:rPr lang="en-US" dirty="0" err="1"/>
              <a:t>AdministeredCode</a:t>
            </a:r>
            <a:r>
              <a:rPr lang="en-US" dirty="0"/>
              <a:t>) should not be valued with an “unspecified” vaccine when the first occurrence of RXA-9.1 is valued "00" and RXA-20 (</a:t>
            </a:r>
            <a:r>
              <a:rPr lang="en-US" dirty="0" err="1"/>
              <a:t>CompletionStatus</a:t>
            </a:r>
            <a:r>
              <a:rPr lang="en-US" dirty="0"/>
              <a:t>) is valued "CP" or "PA" and RXA-21 (</a:t>
            </a:r>
            <a:r>
              <a:rPr lang="en-US" dirty="0" err="1"/>
              <a:t>ActionCode</a:t>
            </a:r>
            <a:r>
              <a:rPr lang="en-US" dirty="0"/>
              <a:t>) is not valued "D". </a:t>
            </a:r>
          </a:p>
          <a:p>
            <a:endParaRPr lang="en-US" dirty="0"/>
          </a:p>
          <a:p>
            <a:endParaRPr lang="en-US" dirty="0"/>
          </a:p>
          <a:p>
            <a:r>
              <a:rPr lang="en-US" b="1" dirty="0"/>
              <a:t>When the above data quality statement is violated then return</a:t>
            </a:r>
            <a:endParaRPr lang="en-US" dirty="0"/>
          </a:p>
          <a:p>
            <a:endParaRPr lang="en-US" dirty="0"/>
          </a:p>
          <a:p>
            <a:br>
              <a:rPr lang="en-US" dirty="0"/>
            </a:br>
            <a:endParaRPr lang="en-US" dirty="0"/>
          </a:p>
        </p:txBody>
      </p:sp>
      <p:graphicFrame>
        <p:nvGraphicFramePr>
          <p:cNvPr id="7" name="Table 6">
            <a:extLst>
              <a:ext uri="{FF2B5EF4-FFF2-40B4-BE49-F238E27FC236}">
                <a16:creationId xmlns:a16="http://schemas.microsoft.com/office/drawing/2014/main" id="{369A5106-3004-4EBF-9BBE-25E0472C9F99}"/>
              </a:ext>
            </a:extLst>
          </p:cNvPr>
          <p:cNvGraphicFramePr>
            <a:graphicFrameLocks noGrp="1"/>
          </p:cNvGraphicFramePr>
          <p:nvPr>
            <p:extLst>
              <p:ext uri="{D42A27DB-BD31-4B8C-83A1-F6EECF244321}">
                <p14:modId xmlns:p14="http://schemas.microsoft.com/office/powerpoint/2010/main" val="627968995"/>
              </p:ext>
            </p:extLst>
          </p:nvPr>
        </p:nvGraphicFramePr>
        <p:xfrm>
          <a:off x="491108" y="4803100"/>
          <a:ext cx="8111299" cy="1005840"/>
        </p:xfrm>
        <a:graphic>
          <a:graphicData uri="http://schemas.openxmlformats.org/drawingml/2006/table">
            <a:tbl>
              <a:tblPr firstRow="1" bandRow="1">
                <a:tableStyleId>{5C22544A-7EE6-4342-B048-85BDC9FD1C3A}</a:tableStyleId>
              </a:tblPr>
              <a:tblGrid>
                <a:gridCol w="1665274">
                  <a:extLst>
                    <a:ext uri="{9D8B030D-6E8A-4147-A177-3AD203B41FA5}">
                      <a16:colId xmlns:a16="http://schemas.microsoft.com/office/drawing/2014/main" val="595811939"/>
                    </a:ext>
                  </a:extLst>
                </a:gridCol>
                <a:gridCol w="6446025">
                  <a:extLst>
                    <a:ext uri="{9D8B030D-6E8A-4147-A177-3AD203B41FA5}">
                      <a16:colId xmlns:a16="http://schemas.microsoft.com/office/drawing/2014/main" val="895251322"/>
                    </a:ext>
                  </a:extLst>
                </a:gridCol>
              </a:tblGrid>
              <a:tr h="0">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701333924"/>
                  </a:ext>
                </a:extLst>
              </a:tr>
              <a:tr h="500449">
                <a:tc>
                  <a:txBody>
                    <a:bodyPr/>
                    <a:lstStyle/>
                    <a:p>
                      <a:r>
                        <a:rPr lang="en-US" dirty="0"/>
                        <a:t>ERR-3 (HL7ErrorCode)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i="0" kern="1200" dirty="0">
                          <a:solidFill>
                            <a:schemeClr val="dk1"/>
                          </a:solidFill>
                          <a:effectLst/>
                          <a:latin typeface="+mn-lt"/>
                          <a:ea typeface="+mn-ea"/>
                          <a:cs typeface="+mn-cs"/>
                        </a:rPr>
                        <a:t>3</a:t>
                      </a:r>
                      <a:r>
                        <a:rPr lang="en-US" sz="1800" b="0" i="0" kern="1200" dirty="0">
                          <a:solidFill>
                            <a:schemeClr val="dk1"/>
                          </a:solidFill>
                          <a:effectLst/>
                          <a:latin typeface="+mn-lt"/>
                          <a:ea typeface="+mn-ea"/>
                          <a:cs typeface="+mn-cs"/>
                        </a:rPr>
                        <a:t>^Illogical Value error^HL70533</a:t>
                      </a:r>
                      <a:endParaRPr lang="en-US" dirty="0"/>
                    </a:p>
                  </a:txBody>
                  <a:tcPr/>
                </a:tc>
                <a:extLst>
                  <a:ext uri="{0D108BD9-81ED-4DB2-BD59-A6C34878D82A}">
                    <a16:rowId xmlns:a16="http://schemas.microsoft.com/office/drawing/2014/main" val="1431898402"/>
                  </a:ext>
                </a:extLst>
              </a:tr>
            </a:tbl>
          </a:graphicData>
        </a:graphic>
      </p:graphicFrame>
    </p:spTree>
    <p:extLst>
      <p:ext uri="{BB962C8B-B14F-4D97-AF65-F5344CB8AC3E}">
        <p14:creationId xmlns:p14="http://schemas.microsoft.com/office/powerpoint/2010/main" val="20393120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16FC31-67D9-4114-BD79-B548E54C508B}"/>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EF0954BC-9B57-4331-8463-D930755ABA62}"/>
              </a:ext>
            </a:extLst>
          </p:cNvPr>
          <p:cNvSpPr>
            <a:spLocks noGrp="1"/>
          </p:cNvSpPr>
          <p:nvPr>
            <p:ph idx="1"/>
          </p:nvPr>
        </p:nvSpPr>
        <p:spPr/>
        <p:txBody>
          <a:bodyPr>
            <a:normAutofit fontScale="40000" lnSpcReduction="20000"/>
          </a:bodyPr>
          <a:lstStyle/>
          <a:p>
            <a:pPr marL="0" indent="0">
              <a:buNone/>
            </a:pPr>
            <a:r>
              <a:rPr lang="en-US" dirty="0"/>
              <a:t>MSH|^~\&amp;|TestApplication|KS9999|WebIZ|KS0000|20060201000000+0000||VXU^V04^VXU_V04|KS999938854000000232|T|2.5.1|||ER|AL|||||Z22^CDCPHINVS</a:t>
            </a:r>
          </a:p>
          <a:p>
            <a:pPr marL="0" indent="0">
              <a:buNone/>
            </a:pPr>
            <a:r>
              <a:rPr lang="en-US" dirty="0"/>
              <a:t>PID|1||000000002^^^KS9999^MR~111111111^^^KS9999^SS||SIMPSON^BART^M^^^^L||19990101|M</a:t>
            </a:r>
          </a:p>
          <a:p>
            <a:pPr marL="0" indent="0">
              <a:buNone/>
            </a:pPr>
            <a:r>
              <a:rPr lang="en-US" dirty="0"/>
              <a:t>ORC|RE||9999^KS0000</a:t>
            </a:r>
          </a:p>
          <a:p>
            <a:pPr marL="0" indent="0">
              <a:buNone/>
            </a:pPr>
            <a:r>
              <a:rPr lang="en-US" dirty="0"/>
              <a:t>RXA|0|1|19990101||</a:t>
            </a:r>
            <a:r>
              <a:rPr lang="en-US" dirty="0">
                <a:highlight>
                  <a:srgbClr val="FFFF00"/>
                </a:highlight>
              </a:rPr>
              <a:t>45^Hep B, UF^CVX</a:t>
            </a:r>
            <a:r>
              <a:rPr lang="en-US" dirty="0"/>
              <a:t>|0.5|mL^^UCUM||</a:t>
            </a:r>
            <a:r>
              <a:rPr lang="en-US" dirty="0">
                <a:highlight>
                  <a:srgbClr val="FFFF00"/>
                </a:highlight>
              </a:rPr>
              <a:t>00^New admin^NIP001</a:t>
            </a:r>
            <a:r>
              <a:rPr lang="en-US" dirty="0"/>
              <a:t>|^</a:t>
            </a:r>
            <a:r>
              <a:rPr lang="en-US" dirty="0" err="1"/>
              <a:t>Sticker^Nurse</a:t>
            </a:r>
            <a:r>
              <a:rPr lang="en-US" dirty="0"/>
              <a:t>^^^^^^^^^^^^^^^^^^RN|^^^KS9999||||lotnum|20000101|SKB^GlaxoSmithKline^MVX|||CP|A</a:t>
            </a:r>
          </a:p>
          <a:p>
            <a:pPr marL="0" indent="0">
              <a:buNone/>
            </a:pPr>
            <a:r>
              <a:rPr lang="en-US" dirty="0"/>
              <a:t>RXR|C28161^Intramuscular^NCIT^IM^Intramuscular^HL70162|RT^Right Thigh^HL70163</a:t>
            </a:r>
          </a:p>
          <a:p>
            <a:pPr marL="0" indent="0">
              <a:buNone/>
            </a:pPr>
            <a:r>
              <a:rPr lang="en-US" dirty="0"/>
              <a:t>OBX|1|CE|64994-7^Eligibility Status^LN|1|V02^Medicaid^HL70064||||||F|||19990101|||VXC40^vaccine </a:t>
            </a:r>
            <a:r>
              <a:rPr lang="en-US" dirty="0" err="1"/>
              <a:t>level^CDCPHINVS</a:t>
            </a:r>
            <a:endParaRPr lang="en-US" dirty="0"/>
          </a:p>
          <a:p>
            <a:pPr marL="0" indent="0">
              <a:buNone/>
            </a:pPr>
            <a:r>
              <a:rPr lang="en-US" dirty="0"/>
              <a:t>OBX|2|CE|30963-3^Vaccine funding source^LN|2|VXC51^Public VFC^NIP008||||||F|||19990101</a:t>
            </a:r>
          </a:p>
          <a:p>
            <a:pPr marL="0" indent="0">
              <a:buNone/>
            </a:pPr>
            <a:r>
              <a:rPr lang="en-US" dirty="0"/>
              <a:t>OBX|3|CE|30956-7^vaccine type^LN|3|45^Hep B, UF^CVX||||||F|||19990101</a:t>
            </a:r>
          </a:p>
          <a:p>
            <a:pPr marL="0" indent="0">
              <a:buNone/>
            </a:pPr>
            <a:r>
              <a:rPr lang="en-US" dirty="0"/>
              <a:t>OBX|4|TS|29768-9^VIS Publication Date^LN|3|19970101||||||F|||19990101</a:t>
            </a:r>
          </a:p>
          <a:p>
            <a:pPr marL="0" indent="0">
              <a:buNone/>
            </a:pPr>
            <a:r>
              <a:rPr lang="en-US" dirty="0"/>
              <a:t>OBX|5|TS|29769-7^VIS Presentation Date^LN|3|19990101||||||F|||19990101</a:t>
            </a:r>
          </a:p>
          <a:p>
            <a:pPr marL="0" indent="0">
              <a:buNone/>
            </a:pPr>
            <a:br>
              <a:rPr lang="en-US" dirty="0"/>
            </a:br>
            <a:endParaRPr lang="en-US" dirty="0"/>
          </a:p>
          <a:p>
            <a:pPr marL="0" indent="0">
              <a:buNone/>
            </a:pPr>
            <a:r>
              <a:rPr lang="en-US" dirty="0"/>
              <a:t>Should yield</a:t>
            </a:r>
          </a:p>
          <a:p>
            <a:pPr marL="0" indent="0">
              <a:buNone/>
            </a:pPr>
            <a:r>
              <a:rPr lang="en-US" dirty="0"/>
              <a:t>ERR||RXA^1^5^1|999^ApplicationError^HL70357|W|</a:t>
            </a:r>
            <a:r>
              <a:rPr lang="en-US" dirty="0">
                <a:highlight>
                  <a:srgbClr val="FFFF00"/>
                </a:highlight>
              </a:rPr>
              <a:t>3^Illogical Value error^HL70533^AIRA-DV-BR-121^Administered vaccinations coded with an “unspecified” CVX </a:t>
            </a:r>
            <a:r>
              <a:rPr lang="en-US" dirty="0" err="1">
                <a:highlight>
                  <a:srgbClr val="FFFF00"/>
                </a:highlight>
              </a:rPr>
              <a:t>code^L</a:t>
            </a:r>
            <a:r>
              <a:rPr lang="en-US" dirty="0"/>
              <a:t>||</a:t>
            </a:r>
            <a:r>
              <a:rPr lang="en-US" dirty="0" err="1"/>
              <a:t>NumericPath</a:t>
            </a:r>
            <a:r>
              <a:rPr lang="en-US" dirty="0"/>
              <a:t>: RXA[1].5[1], </a:t>
            </a:r>
            <a:r>
              <a:rPr lang="en-US" dirty="0" err="1"/>
              <a:t>NamePath</a:t>
            </a:r>
            <a:r>
              <a:rPr lang="en-US" dirty="0"/>
              <a:t>: ORDER[0]/RXA/</a:t>
            </a:r>
            <a:r>
              <a:rPr lang="en-US" dirty="0" err="1"/>
              <a:t>AdministeredCode</a:t>
            </a:r>
            <a:r>
              <a:rPr lang="en-US" dirty="0"/>
              <a:t>, </a:t>
            </a:r>
            <a:r>
              <a:rPr lang="en-US" dirty="0" err="1"/>
              <a:t>RuleId</a:t>
            </a:r>
            <a:r>
              <a:rPr lang="en-US" dirty="0"/>
              <a:t>: 149, </a:t>
            </a:r>
            <a:r>
              <a:rPr lang="en-US" dirty="0" err="1"/>
              <a:t>ApplicationErrorCode</a:t>
            </a:r>
            <a:r>
              <a:rPr lang="en-US" dirty="0"/>
              <a:t>: AIRA-DV-BR-121, AIRA Data Validation Guide Rule: BR 121|</a:t>
            </a:r>
            <a:r>
              <a:rPr lang="en-US" b="1" dirty="0"/>
              <a:t>RXA-5 (</a:t>
            </a:r>
            <a:r>
              <a:rPr lang="en-US" b="1" dirty="0" err="1"/>
              <a:t>AdministeredCode</a:t>
            </a:r>
            <a:r>
              <a:rPr lang="en-US" b="1" dirty="0"/>
              <a:t>): should not be valued with an “unspecified” vaccine when the first occurrence of RXA-9.1 is valued "00" and RXA-20 (</a:t>
            </a:r>
            <a:r>
              <a:rPr lang="en-US" b="1" dirty="0" err="1"/>
              <a:t>CompletionStatus</a:t>
            </a:r>
            <a:r>
              <a:rPr lang="en-US" b="1" dirty="0"/>
              <a:t>) is valued "CP" or "PA" and RXA-21 (</a:t>
            </a:r>
            <a:r>
              <a:rPr lang="en-US" b="1" dirty="0" err="1"/>
              <a:t>ActionCode</a:t>
            </a:r>
            <a:r>
              <a:rPr lang="en-US" b="1" dirty="0"/>
              <a:t>) is not valued "D". Please see BR-121 in the AIRA Data Validation Guide.</a:t>
            </a:r>
          </a:p>
          <a:p>
            <a:endParaRPr lang="en-US" dirty="0"/>
          </a:p>
        </p:txBody>
      </p:sp>
    </p:spTree>
    <p:extLst>
      <p:ext uri="{BB962C8B-B14F-4D97-AF65-F5344CB8AC3E}">
        <p14:creationId xmlns:p14="http://schemas.microsoft.com/office/powerpoint/2010/main" val="13789350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E6DAD5B5-E705-4156-89EF-2171AFE45E50}"/>
              </a:ext>
            </a:extLst>
          </p:cNvPr>
          <p:cNvSpPr txBox="1"/>
          <p:nvPr/>
        </p:nvSpPr>
        <p:spPr>
          <a:xfrm>
            <a:off x="390144" y="304800"/>
            <a:ext cx="8262747" cy="5262979"/>
          </a:xfrm>
          <a:prstGeom prst="rect">
            <a:avLst/>
          </a:prstGeom>
          <a:noFill/>
        </p:spPr>
        <p:txBody>
          <a:bodyPr wrap="square" rtlCol="0">
            <a:spAutoFit/>
          </a:bodyPr>
          <a:lstStyle/>
          <a:p>
            <a:r>
              <a:rPr lang="en-US" b="1" dirty="0"/>
              <a:t>High Priority accuracy validation</a:t>
            </a:r>
            <a:endParaRPr lang="en-US" dirty="0"/>
          </a:p>
          <a:p>
            <a:r>
              <a:rPr lang="en-US" sz="2800" b="1" dirty="0"/>
              <a:t>BR-130</a:t>
            </a:r>
            <a:r>
              <a:rPr lang="en-US" sz="2800" dirty="0"/>
              <a:t>: Doses should not be recorded as given before the minimum patient age or after the maximum patient age for that particular vaccine</a:t>
            </a:r>
          </a:p>
          <a:p>
            <a:r>
              <a:rPr lang="en-US" dirty="0"/>
              <a:t> </a:t>
            </a:r>
          </a:p>
          <a:p>
            <a:endParaRPr lang="en-US" dirty="0"/>
          </a:p>
          <a:p>
            <a:r>
              <a:rPr lang="en-US" b="1" dirty="0"/>
              <a:t>HL7 Data Quality Statement</a:t>
            </a:r>
            <a:endParaRPr lang="en-US" dirty="0"/>
          </a:p>
          <a:p>
            <a:r>
              <a:rPr lang="en-US" b="1" dirty="0"/>
              <a:t>AIRA-DV-BR-130</a:t>
            </a:r>
            <a:r>
              <a:rPr lang="en-US" dirty="0"/>
              <a:t>: Patient's age on RXA-3 (</a:t>
            </a:r>
            <a:r>
              <a:rPr lang="en-US" dirty="0" err="1"/>
              <a:t>DateTimeStartOfAdministration</a:t>
            </a:r>
            <a:r>
              <a:rPr lang="en-US" dirty="0"/>
              <a:t>) should not be before the minimum patient age or after the maximum patient age for the given Vaccine Type in RXA-5 (</a:t>
            </a:r>
            <a:r>
              <a:rPr lang="en-US" dirty="0" err="1"/>
              <a:t>AdministeredCode</a:t>
            </a:r>
            <a:r>
              <a:rPr lang="en-US" dirty="0"/>
              <a:t>) when RXA-20 (</a:t>
            </a:r>
            <a:r>
              <a:rPr lang="en-US" dirty="0" err="1"/>
              <a:t>CompletionStatus</a:t>
            </a:r>
            <a:r>
              <a:rPr lang="en-US" dirty="0"/>
              <a:t>) is valued "CP" or "PA" and RXA-21 (</a:t>
            </a:r>
            <a:r>
              <a:rPr lang="en-US" dirty="0" err="1"/>
              <a:t>ActionCode</a:t>
            </a:r>
            <a:r>
              <a:rPr lang="en-US" dirty="0"/>
              <a:t>) is not valued "D". </a:t>
            </a:r>
          </a:p>
          <a:p>
            <a:endParaRPr lang="en-US" dirty="0"/>
          </a:p>
          <a:p>
            <a:endParaRPr lang="en-US" dirty="0"/>
          </a:p>
          <a:p>
            <a:r>
              <a:rPr lang="en-US" b="1" dirty="0"/>
              <a:t>When the above data quality statement is violated then return</a:t>
            </a:r>
            <a:endParaRPr lang="en-US" dirty="0"/>
          </a:p>
          <a:p>
            <a:r>
              <a:rPr lang="en-US" dirty="0"/>
              <a:t>Next slide…</a:t>
            </a:r>
          </a:p>
          <a:p>
            <a:br>
              <a:rPr lang="en-US" dirty="0"/>
            </a:br>
            <a:endParaRPr lang="en-US" dirty="0"/>
          </a:p>
        </p:txBody>
      </p:sp>
    </p:spTree>
    <p:extLst>
      <p:ext uri="{BB962C8B-B14F-4D97-AF65-F5344CB8AC3E}">
        <p14:creationId xmlns:p14="http://schemas.microsoft.com/office/powerpoint/2010/main" val="31613340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close up of puzzle pieces&#10;&#10;Description automatically generated">
            <a:extLst>
              <a:ext uri="{FF2B5EF4-FFF2-40B4-BE49-F238E27FC236}">
                <a16:creationId xmlns:a16="http://schemas.microsoft.com/office/drawing/2014/main" id="{19AD3DFE-ACDD-46CC-9E48-086F8EC751E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6" name="TextBox 5">
            <a:extLst>
              <a:ext uri="{FF2B5EF4-FFF2-40B4-BE49-F238E27FC236}">
                <a16:creationId xmlns:a16="http://schemas.microsoft.com/office/drawing/2014/main" id="{35F7EA24-67FE-4C6F-A76F-94B06877DAC7}"/>
              </a:ext>
            </a:extLst>
          </p:cNvPr>
          <p:cNvSpPr txBox="1"/>
          <p:nvPr/>
        </p:nvSpPr>
        <p:spPr>
          <a:xfrm>
            <a:off x="1304544" y="1110287"/>
            <a:ext cx="1840992" cy="461665"/>
          </a:xfrm>
          <a:prstGeom prst="rect">
            <a:avLst/>
          </a:prstGeom>
          <a:noFill/>
        </p:spPr>
        <p:txBody>
          <a:bodyPr wrap="square" rtlCol="0">
            <a:spAutoFit/>
          </a:bodyPr>
          <a:lstStyle/>
          <a:p>
            <a:r>
              <a:rPr lang="en-US" sz="2400" dirty="0">
                <a:latin typeface="Garamond" panose="02020404030301010803" pitchFamily="18" charset="0"/>
              </a:rPr>
              <a:t>Completeness</a:t>
            </a:r>
          </a:p>
        </p:txBody>
      </p:sp>
      <p:sp>
        <p:nvSpPr>
          <p:cNvPr id="7" name="TextBox 6">
            <a:extLst>
              <a:ext uri="{FF2B5EF4-FFF2-40B4-BE49-F238E27FC236}">
                <a16:creationId xmlns:a16="http://schemas.microsoft.com/office/drawing/2014/main" id="{A7009806-D95F-45E5-B516-B8089A77A5FD}"/>
              </a:ext>
            </a:extLst>
          </p:cNvPr>
          <p:cNvSpPr txBox="1"/>
          <p:nvPr/>
        </p:nvSpPr>
        <p:spPr>
          <a:xfrm>
            <a:off x="-6096" y="2451406"/>
            <a:ext cx="1840992" cy="461665"/>
          </a:xfrm>
          <a:prstGeom prst="rect">
            <a:avLst/>
          </a:prstGeom>
          <a:noFill/>
        </p:spPr>
        <p:txBody>
          <a:bodyPr wrap="square" rtlCol="0">
            <a:spAutoFit/>
          </a:bodyPr>
          <a:lstStyle/>
          <a:p>
            <a:r>
              <a:rPr lang="en-US" sz="2400" dirty="0">
                <a:latin typeface="Garamond" panose="02020404030301010803" pitchFamily="18" charset="0"/>
              </a:rPr>
              <a:t>Consistency</a:t>
            </a:r>
          </a:p>
        </p:txBody>
      </p:sp>
      <p:sp>
        <p:nvSpPr>
          <p:cNvPr id="8" name="TextBox 7">
            <a:extLst>
              <a:ext uri="{FF2B5EF4-FFF2-40B4-BE49-F238E27FC236}">
                <a16:creationId xmlns:a16="http://schemas.microsoft.com/office/drawing/2014/main" id="{0FE27F1F-AD70-4E33-B55D-BC179D45C901}"/>
              </a:ext>
            </a:extLst>
          </p:cNvPr>
          <p:cNvSpPr txBox="1"/>
          <p:nvPr/>
        </p:nvSpPr>
        <p:spPr>
          <a:xfrm>
            <a:off x="5102352" y="2542847"/>
            <a:ext cx="1840992" cy="461665"/>
          </a:xfrm>
          <a:prstGeom prst="rect">
            <a:avLst/>
          </a:prstGeom>
          <a:noFill/>
        </p:spPr>
        <p:txBody>
          <a:bodyPr wrap="square" rtlCol="0">
            <a:spAutoFit/>
          </a:bodyPr>
          <a:lstStyle/>
          <a:p>
            <a:pPr algn="ctr"/>
            <a:r>
              <a:rPr lang="en-US" sz="2400" b="1" dirty="0">
                <a:solidFill>
                  <a:schemeClr val="bg1"/>
                </a:solidFill>
                <a:latin typeface="Garamond" panose="02020404030301010803" pitchFamily="18" charset="0"/>
              </a:rPr>
              <a:t>Accuracy</a:t>
            </a:r>
          </a:p>
        </p:txBody>
      </p:sp>
      <p:sp>
        <p:nvSpPr>
          <p:cNvPr id="9" name="TextBox 8">
            <a:extLst>
              <a:ext uri="{FF2B5EF4-FFF2-40B4-BE49-F238E27FC236}">
                <a16:creationId xmlns:a16="http://schemas.microsoft.com/office/drawing/2014/main" id="{493D11C4-ECA8-4FCA-B97F-1D3B86ACC433}"/>
              </a:ext>
            </a:extLst>
          </p:cNvPr>
          <p:cNvSpPr txBox="1"/>
          <p:nvPr/>
        </p:nvSpPr>
        <p:spPr>
          <a:xfrm>
            <a:off x="4389120" y="1231391"/>
            <a:ext cx="1840992" cy="461665"/>
          </a:xfrm>
          <a:prstGeom prst="rect">
            <a:avLst/>
          </a:prstGeom>
          <a:noFill/>
        </p:spPr>
        <p:txBody>
          <a:bodyPr wrap="square" rtlCol="0">
            <a:spAutoFit/>
          </a:bodyPr>
          <a:lstStyle/>
          <a:p>
            <a:r>
              <a:rPr lang="en-US" sz="2400" dirty="0">
                <a:latin typeface="Garamond" panose="02020404030301010803" pitchFamily="18" charset="0"/>
              </a:rPr>
              <a:t>Timeliness</a:t>
            </a:r>
          </a:p>
        </p:txBody>
      </p:sp>
      <p:sp>
        <p:nvSpPr>
          <p:cNvPr id="10" name="TextBox 9">
            <a:extLst>
              <a:ext uri="{FF2B5EF4-FFF2-40B4-BE49-F238E27FC236}">
                <a16:creationId xmlns:a16="http://schemas.microsoft.com/office/drawing/2014/main" id="{6C6901CC-9E5D-4B01-A912-F99E4BCB9D24}"/>
              </a:ext>
            </a:extLst>
          </p:cNvPr>
          <p:cNvSpPr txBox="1"/>
          <p:nvPr/>
        </p:nvSpPr>
        <p:spPr>
          <a:xfrm>
            <a:off x="3145536" y="2602990"/>
            <a:ext cx="1840992" cy="461665"/>
          </a:xfrm>
          <a:prstGeom prst="rect">
            <a:avLst/>
          </a:prstGeom>
          <a:noFill/>
        </p:spPr>
        <p:txBody>
          <a:bodyPr wrap="square" rtlCol="0">
            <a:spAutoFit/>
          </a:bodyPr>
          <a:lstStyle/>
          <a:p>
            <a:r>
              <a:rPr lang="en-US" sz="2400" dirty="0">
                <a:latin typeface="Garamond" panose="02020404030301010803" pitchFamily="18" charset="0"/>
              </a:rPr>
              <a:t>Validity</a:t>
            </a:r>
          </a:p>
        </p:txBody>
      </p:sp>
    </p:spTree>
    <p:extLst>
      <p:ext uri="{BB962C8B-B14F-4D97-AF65-F5344CB8AC3E}">
        <p14:creationId xmlns:p14="http://schemas.microsoft.com/office/powerpoint/2010/main" val="15291077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474CE6-D4CA-4142-B98F-70FC965A80B2}"/>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883BDFDE-FA0C-4037-A78E-53EE8B70445F}"/>
              </a:ext>
            </a:extLst>
          </p:cNvPr>
          <p:cNvSpPr>
            <a:spLocks noGrp="1"/>
          </p:cNvSpPr>
          <p:nvPr>
            <p:ph idx="1"/>
          </p:nvPr>
        </p:nvSpPr>
        <p:spPr/>
        <p:txBody>
          <a:bodyPr>
            <a:normAutofit fontScale="55000" lnSpcReduction="20000"/>
          </a:bodyPr>
          <a:lstStyle/>
          <a:p>
            <a:pPr marL="0" indent="0">
              <a:buNone/>
            </a:pPr>
            <a:r>
              <a:rPr lang="en-US" b="1" dirty="0"/>
              <a:t>1) Hep A given at 9 months of age</a:t>
            </a:r>
            <a:br>
              <a:rPr lang="en-US" dirty="0"/>
            </a:br>
            <a:endParaRPr lang="en-US" dirty="0"/>
          </a:p>
          <a:p>
            <a:pPr marL="0" indent="0">
              <a:buNone/>
            </a:pPr>
            <a:r>
              <a:rPr lang="en-US" dirty="0"/>
              <a:t>MSH|^~\&amp;|TestApplication|KS9999|WebIZ|KS0000|20060201000000||VXU^V04^VXU_V04|KS999938854000000232|T|2.5.1|||ER|AL|||||Z22^CDCPHINVS</a:t>
            </a:r>
          </a:p>
          <a:p>
            <a:pPr marL="0" indent="0">
              <a:buNone/>
            </a:pPr>
            <a:r>
              <a:rPr lang="en-US" dirty="0"/>
              <a:t>PID|1||000000002^^^KS9999^MR||SIMPSON^BART^M^^^^L||</a:t>
            </a:r>
            <a:r>
              <a:rPr lang="en-US" dirty="0">
                <a:highlight>
                  <a:srgbClr val="FFFF00"/>
                </a:highlight>
              </a:rPr>
              <a:t>19990101</a:t>
            </a:r>
            <a:r>
              <a:rPr lang="en-US" dirty="0"/>
              <a:t>|M|||1011 Winward^^Manhattan^KS^66502^^M||^PRN^^^^864^1309701|</a:t>
            </a:r>
          </a:p>
          <a:p>
            <a:pPr marL="0" indent="0">
              <a:buNone/>
            </a:pPr>
            <a:r>
              <a:rPr lang="en-US" dirty="0"/>
              <a:t>ORC|RE||9999^KS0000</a:t>
            </a:r>
          </a:p>
          <a:p>
            <a:pPr marL="0" indent="0">
              <a:buNone/>
            </a:pPr>
            <a:r>
              <a:rPr lang="en-US" dirty="0"/>
              <a:t>RXA|0|1|</a:t>
            </a:r>
            <a:r>
              <a:rPr lang="en-US" dirty="0">
                <a:highlight>
                  <a:srgbClr val="FFFF00"/>
                </a:highlight>
              </a:rPr>
              <a:t>19990901</a:t>
            </a:r>
            <a:r>
              <a:rPr lang="en-US" dirty="0"/>
              <a:t>||</a:t>
            </a:r>
            <a:r>
              <a:rPr lang="en-US" dirty="0">
                <a:highlight>
                  <a:srgbClr val="FFFF00"/>
                </a:highlight>
              </a:rPr>
              <a:t>85^Hep A, UF^CVX</a:t>
            </a:r>
            <a:r>
              <a:rPr lang="en-US" dirty="0"/>
              <a:t>|999|||01^historical^NIP001||^^^KS9999|||||||||CP|A</a:t>
            </a:r>
          </a:p>
          <a:p>
            <a:pPr marL="0" indent="0">
              <a:buNone/>
            </a:pPr>
            <a:br>
              <a:rPr lang="en-US" dirty="0"/>
            </a:br>
            <a:endParaRPr lang="en-US" dirty="0"/>
          </a:p>
          <a:p>
            <a:pPr marL="0" indent="0">
              <a:buNone/>
            </a:pPr>
            <a:r>
              <a:rPr lang="en-US" b="1" dirty="0"/>
              <a:t>Should yield</a:t>
            </a:r>
          </a:p>
          <a:p>
            <a:pPr marL="0" indent="0">
              <a:buNone/>
            </a:pPr>
            <a:r>
              <a:rPr lang="en-US" dirty="0"/>
              <a:t>ERR||RXA^1^3^1^1|999^ApplicationError^HL70357|W|</a:t>
            </a:r>
            <a:r>
              <a:rPr lang="en-US" dirty="0">
                <a:highlight>
                  <a:srgbClr val="FFFF00"/>
                </a:highlight>
              </a:rPr>
              <a:t>3^Illogical Value error^HL70533^</a:t>
            </a:r>
            <a:r>
              <a:rPr lang="en-US" b="1" dirty="0">
                <a:highlight>
                  <a:srgbClr val="FFFF00"/>
                </a:highlight>
              </a:rPr>
              <a:t>AIRA-DV-BR-130</a:t>
            </a:r>
            <a:r>
              <a:rPr lang="en-US" dirty="0">
                <a:highlight>
                  <a:srgbClr val="FFFF00"/>
                </a:highlight>
              </a:rPr>
              <a:t>^Vaccine dose given before the minimum patient age or after the maximum patient </a:t>
            </a:r>
            <a:r>
              <a:rPr lang="en-US" dirty="0" err="1">
                <a:highlight>
                  <a:srgbClr val="FFFF00"/>
                </a:highlight>
              </a:rPr>
              <a:t>age^L</a:t>
            </a:r>
            <a:r>
              <a:rPr lang="en-US" dirty="0"/>
              <a:t>||</a:t>
            </a:r>
            <a:r>
              <a:rPr lang="en-US" dirty="0" err="1"/>
              <a:t>NumericPath</a:t>
            </a:r>
            <a:r>
              <a:rPr lang="en-US" dirty="0"/>
              <a:t>: RXA[1].3[1].1, </a:t>
            </a:r>
            <a:r>
              <a:rPr lang="en-US" dirty="0" err="1"/>
              <a:t>NamePath</a:t>
            </a:r>
            <a:r>
              <a:rPr lang="en-US" dirty="0"/>
              <a:t>: ORDER[0]/RXA/</a:t>
            </a:r>
            <a:r>
              <a:rPr lang="en-US" dirty="0" err="1"/>
              <a:t>DateTimeStartOfAdministration</a:t>
            </a:r>
            <a:r>
              <a:rPr lang="en-US" dirty="0"/>
              <a:t>/Time, </a:t>
            </a:r>
            <a:r>
              <a:rPr lang="en-US" dirty="0" err="1"/>
              <a:t>RuleId</a:t>
            </a:r>
            <a:r>
              <a:rPr lang="en-US" dirty="0"/>
              <a:t>: , </a:t>
            </a:r>
            <a:r>
              <a:rPr lang="en-US" dirty="0" err="1"/>
              <a:t>ApplicationErrorCode</a:t>
            </a:r>
            <a:r>
              <a:rPr lang="en-US" dirty="0"/>
              <a:t>: AIRA-DV-BR-130, AIRA Data Validation Guide Rule: BR 130, </a:t>
            </a:r>
            <a:r>
              <a:rPr lang="en-US" b="1" dirty="0"/>
              <a:t>Minimum Date: 19991229, Administration Date: 19990901, Days Difference: 119</a:t>
            </a:r>
            <a:r>
              <a:rPr lang="en-US" dirty="0"/>
              <a:t>|Doses should not be recorded as given before the minimum patient age or after the maximum patient age for that particular vaccine</a:t>
            </a:r>
          </a:p>
          <a:p>
            <a:endParaRPr lang="en-US" dirty="0"/>
          </a:p>
        </p:txBody>
      </p:sp>
    </p:spTree>
    <p:extLst>
      <p:ext uri="{BB962C8B-B14F-4D97-AF65-F5344CB8AC3E}">
        <p14:creationId xmlns:p14="http://schemas.microsoft.com/office/powerpoint/2010/main" val="25969506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FCB016-EC76-496E-B4F6-A14F50849199}"/>
              </a:ext>
            </a:extLst>
          </p:cNvPr>
          <p:cNvSpPr>
            <a:spLocks noGrp="1"/>
          </p:cNvSpPr>
          <p:nvPr>
            <p:ph type="title"/>
          </p:nvPr>
        </p:nvSpPr>
        <p:spPr/>
        <p:txBody>
          <a:bodyPr/>
          <a:lstStyle/>
          <a:p>
            <a:r>
              <a:rPr lang="en-US" dirty="0">
                <a:latin typeface="Garamond" panose="02020404030301010803" pitchFamily="18" charset="0"/>
              </a:rPr>
              <a:t>BR-130 cont.</a:t>
            </a:r>
          </a:p>
        </p:txBody>
      </p:sp>
      <p:graphicFrame>
        <p:nvGraphicFramePr>
          <p:cNvPr id="4" name="Table 3">
            <a:extLst>
              <a:ext uri="{FF2B5EF4-FFF2-40B4-BE49-F238E27FC236}">
                <a16:creationId xmlns:a16="http://schemas.microsoft.com/office/drawing/2014/main" id="{403CB6BF-8EE1-409E-82A4-118C24B96394}"/>
              </a:ext>
            </a:extLst>
          </p:cNvPr>
          <p:cNvGraphicFramePr>
            <a:graphicFrameLocks noGrp="1"/>
          </p:cNvGraphicFramePr>
          <p:nvPr>
            <p:extLst>
              <p:ext uri="{D42A27DB-BD31-4B8C-83A1-F6EECF244321}">
                <p14:modId xmlns:p14="http://schemas.microsoft.com/office/powerpoint/2010/main" val="1326162304"/>
              </p:ext>
            </p:extLst>
          </p:nvPr>
        </p:nvGraphicFramePr>
        <p:xfrm>
          <a:off x="491109" y="1956816"/>
          <a:ext cx="8161782" cy="4206240"/>
        </p:xfrm>
        <a:graphic>
          <a:graphicData uri="http://schemas.openxmlformats.org/drawingml/2006/table">
            <a:tbl>
              <a:tblPr firstRow="1" bandRow="1">
                <a:tableStyleId>{5C22544A-7EE6-4342-B048-85BDC9FD1C3A}</a:tableStyleId>
              </a:tblPr>
              <a:tblGrid>
                <a:gridCol w="1675638">
                  <a:extLst>
                    <a:ext uri="{9D8B030D-6E8A-4147-A177-3AD203B41FA5}">
                      <a16:colId xmlns:a16="http://schemas.microsoft.com/office/drawing/2014/main" val="595811939"/>
                    </a:ext>
                  </a:extLst>
                </a:gridCol>
                <a:gridCol w="6486144">
                  <a:extLst>
                    <a:ext uri="{9D8B030D-6E8A-4147-A177-3AD203B41FA5}">
                      <a16:colId xmlns:a16="http://schemas.microsoft.com/office/drawing/2014/main" val="895251322"/>
                    </a:ext>
                  </a:extLst>
                </a:gridCol>
              </a:tblGrid>
              <a:tr h="0">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701333924"/>
                  </a:ext>
                </a:extLst>
              </a:tr>
              <a:tr h="500449">
                <a:tc>
                  <a:txBody>
                    <a:bodyPr/>
                    <a:lstStyle/>
                    <a:p>
                      <a:r>
                        <a:rPr lang="en-US" dirty="0"/>
                        <a:t>ERR-3 (HL7ErrorCode)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i="0" kern="1200" dirty="0">
                          <a:solidFill>
                            <a:schemeClr val="dk1"/>
                          </a:solidFill>
                          <a:effectLst/>
                          <a:latin typeface="+mn-lt"/>
                          <a:ea typeface="+mn-ea"/>
                          <a:cs typeface="+mn-cs"/>
                        </a:rPr>
                        <a:t>3</a:t>
                      </a:r>
                      <a:r>
                        <a:rPr lang="en-US" sz="1800" b="0" i="0" kern="1200" dirty="0">
                          <a:solidFill>
                            <a:schemeClr val="dk1"/>
                          </a:solidFill>
                          <a:effectLst/>
                          <a:latin typeface="+mn-lt"/>
                          <a:ea typeface="+mn-ea"/>
                          <a:cs typeface="+mn-cs"/>
                        </a:rPr>
                        <a:t>^Illogical Value error^HL70533</a:t>
                      </a:r>
                      <a:endParaRPr lang="en-US" dirty="0"/>
                    </a:p>
                  </a:txBody>
                  <a:tcPr/>
                </a:tc>
                <a:extLst>
                  <a:ext uri="{0D108BD9-81ED-4DB2-BD59-A6C34878D82A}">
                    <a16:rowId xmlns:a16="http://schemas.microsoft.com/office/drawing/2014/main" val="1431898402"/>
                  </a:ext>
                </a:extLst>
              </a:tr>
              <a:tr h="443415">
                <a:tc>
                  <a:txBody>
                    <a:bodyPr/>
                    <a:lstStyle/>
                    <a:p>
                      <a:r>
                        <a:rPr lang="en-US" dirty="0"/>
                        <a:t>ERR-7</a:t>
                      </a:r>
                    </a:p>
                    <a:p>
                      <a:r>
                        <a:rPr lang="en-US" dirty="0"/>
                        <a:t>(</a:t>
                      </a:r>
                      <a:r>
                        <a:rPr lang="en-US" dirty="0" err="1"/>
                        <a:t>DiagnosticInformation</a:t>
                      </a:r>
                      <a:r>
                        <a:rPr lang="en-US"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err="1">
                          <a:solidFill>
                            <a:schemeClr val="dk1"/>
                          </a:solidFill>
                          <a:effectLst/>
                          <a:latin typeface="+mn-lt"/>
                          <a:ea typeface="+mn-ea"/>
                          <a:cs typeface="+mn-cs"/>
                        </a:rPr>
                        <a:t>NumericPath</a:t>
                      </a:r>
                      <a:r>
                        <a:rPr lang="en-US" sz="1800" b="0" i="0" kern="1200" dirty="0">
                          <a:solidFill>
                            <a:schemeClr val="dk1"/>
                          </a:solidFill>
                          <a:effectLst/>
                          <a:latin typeface="+mn-lt"/>
                          <a:ea typeface="+mn-ea"/>
                          <a:cs typeface="+mn-cs"/>
                        </a:rPr>
                        <a:t>: RXA[1].3[1].1, </a:t>
                      </a:r>
                      <a:r>
                        <a:rPr lang="en-US" sz="1800" b="0" i="0" kern="1200" dirty="0" err="1">
                          <a:solidFill>
                            <a:schemeClr val="dk1"/>
                          </a:solidFill>
                          <a:effectLst/>
                          <a:latin typeface="+mn-lt"/>
                          <a:ea typeface="+mn-ea"/>
                          <a:cs typeface="+mn-cs"/>
                        </a:rPr>
                        <a:t>NamePath</a:t>
                      </a:r>
                      <a:r>
                        <a:rPr lang="en-US" sz="1800" b="0" i="0" kern="1200" dirty="0">
                          <a:solidFill>
                            <a:schemeClr val="dk1"/>
                          </a:solidFill>
                          <a:effectLst/>
                          <a:latin typeface="+mn-lt"/>
                          <a:ea typeface="+mn-ea"/>
                          <a:cs typeface="+mn-cs"/>
                        </a:rPr>
                        <a:t>: ORDER[0]/RXA/</a:t>
                      </a:r>
                      <a:r>
                        <a:rPr lang="en-US" sz="1800" b="0" i="0" kern="1200" dirty="0" err="1">
                          <a:solidFill>
                            <a:schemeClr val="dk1"/>
                          </a:solidFill>
                          <a:effectLst/>
                          <a:latin typeface="+mn-lt"/>
                          <a:ea typeface="+mn-ea"/>
                          <a:cs typeface="+mn-cs"/>
                        </a:rPr>
                        <a:t>DateTimeStartOfAdministration</a:t>
                      </a:r>
                      <a:r>
                        <a:rPr lang="en-US" sz="1800" b="0" i="0" kern="1200" dirty="0">
                          <a:solidFill>
                            <a:schemeClr val="dk1"/>
                          </a:solidFill>
                          <a:effectLst/>
                          <a:latin typeface="+mn-lt"/>
                          <a:ea typeface="+mn-ea"/>
                          <a:cs typeface="+mn-cs"/>
                        </a:rPr>
                        <a:t>/Time, </a:t>
                      </a:r>
                      <a:r>
                        <a:rPr lang="en-US" sz="1800" b="0" i="0" kern="1200" dirty="0" err="1">
                          <a:solidFill>
                            <a:schemeClr val="dk1"/>
                          </a:solidFill>
                          <a:effectLst/>
                          <a:latin typeface="+mn-lt"/>
                          <a:ea typeface="+mn-ea"/>
                          <a:cs typeface="+mn-cs"/>
                        </a:rPr>
                        <a:t>RuleId</a:t>
                      </a:r>
                      <a:r>
                        <a:rPr lang="en-US" sz="1800" b="0" i="0" kern="1200" dirty="0">
                          <a:solidFill>
                            <a:schemeClr val="dk1"/>
                          </a:solidFill>
                          <a:effectLst/>
                          <a:latin typeface="+mn-lt"/>
                          <a:ea typeface="+mn-ea"/>
                          <a:cs typeface="+mn-cs"/>
                        </a:rPr>
                        <a:t>: , </a:t>
                      </a:r>
                      <a:r>
                        <a:rPr lang="en-US" sz="1800" b="0" i="0" kern="1200" dirty="0" err="1">
                          <a:solidFill>
                            <a:schemeClr val="dk1"/>
                          </a:solidFill>
                          <a:effectLst/>
                          <a:latin typeface="+mn-lt"/>
                          <a:ea typeface="+mn-ea"/>
                          <a:cs typeface="+mn-cs"/>
                        </a:rPr>
                        <a:t>ApplicationErrorCode</a:t>
                      </a:r>
                      <a:r>
                        <a:rPr lang="en-US" sz="1800" b="0" i="0" kern="1200" dirty="0">
                          <a:solidFill>
                            <a:schemeClr val="dk1"/>
                          </a:solidFill>
                          <a:effectLst/>
                          <a:latin typeface="+mn-lt"/>
                          <a:ea typeface="+mn-ea"/>
                          <a:cs typeface="+mn-cs"/>
                        </a:rPr>
                        <a:t>: AIRA-DV-BR-130, AIRA Data Validation Guide Rule: BR 130, </a:t>
                      </a:r>
                      <a:r>
                        <a:rPr lang="en-US" sz="1800" b="1" i="0" kern="1200" dirty="0">
                          <a:solidFill>
                            <a:schemeClr val="dk1"/>
                          </a:solidFill>
                          <a:effectLst/>
                          <a:latin typeface="+mn-lt"/>
                          <a:ea typeface="+mn-ea"/>
                          <a:cs typeface="+mn-cs"/>
                        </a:rPr>
                        <a:t>Maximum Date: 20180101, Administration Date: 20181217, Days Difference: 350</a:t>
                      </a:r>
                      <a:endParaRPr lang="en-US" dirty="0"/>
                    </a:p>
                  </a:txBody>
                  <a:tcPr/>
                </a:tc>
                <a:extLst>
                  <a:ext uri="{0D108BD9-81ED-4DB2-BD59-A6C34878D82A}">
                    <a16:rowId xmlns:a16="http://schemas.microsoft.com/office/drawing/2014/main" val="1323212135"/>
                  </a:ext>
                </a:extLst>
              </a:tr>
              <a:tr h="443415">
                <a:tc>
                  <a:txBody>
                    <a:bodyPr/>
                    <a:lstStyle/>
                    <a:p>
                      <a:r>
                        <a:rPr lang="en-US" dirty="0"/>
                        <a:t>ERR-8 </a:t>
                      </a:r>
                    </a:p>
                    <a:p>
                      <a:r>
                        <a:rPr lang="en-US" dirty="0"/>
                        <a:t>(</a:t>
                      </a:r>
                      <a:r>
                        <a:rPr lang="en-US" dirty="0" err="1"/>
                        <a:t>UserMessage</a:t>
                      </a:r>
                      <a:r>
                        <a:rPr lang="en-US"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tx1"/>
                          </a:solidFill>
                          <a:effectLst/>
                          <a:latin typeface="+mn-lt"/>
                          <a:ea typeface="+mn-ea"/>
                          <a:cs typeface="+mn-cs"/>
                        </a:rPr>
                        <a:t>RXA-3 (</a:t>
                      </a:r>
                      <a:r>
                        <a:rPr lang="en-US" sz="1800" b="0" i="0" kern="1200" dirty="0" err="1">
                          <a:solidFill>
                            <a:schemeClr val="tx1"/>
                          </a:solidFill>
                          <a:effectLst/>
                          <a:latin typeface="+mn-lt"/>
                          <a:ea typeface="+mn-ea"/>
                          <a:cs typeface="+mn-cs"/>
                        </a:rPr>
                        <a:t>DateTimeStartOfAdministration</a:t>
                      </a:r>
                      <a:r>
                        <a:rPr lang="en-US" sz="1800" b="0" i="0" kern="1200" dirty="0">
                          <a:solidFill>
                            <a:schemeClr val="tx1"/>
                          </a:solidFill>
                          <a:effectLst/>
                          <a:latin typeface="+mn-lt"/>
                          <a:ea typeface="+mn-ea"/>
                          <a:cs typeface="+mn-cs"/>
                        </a:rPr>
                        <a:t>): Patient's age on this date should not be before the minimum patient age or after the maximum patient age for the given Vaccine Type in RXA-5 (</a:t>
                      </a:r>
                      <a:r>
                        <a:rPr lang="en-US" sz="1800" b="0" i="0" kern="1200" dirty="0" err="1">
                          <a:solidFill>
                            <a:schemeClr val="tx1"/>
                          </a:solidFill>
                          <a:effectLst/>
                          <a:latin typeface="+mn-lt"/>
                          <a:ea typeface="+mn-ea"/>
                          <a:cs typeface="+mn-cs"/>
                        </a:rPr>
                        <a:t>AdministeredCode</a:t>
                      </a:r>
                      <a:r>
                        <a:rPr lang="en-US" sz="1800" b="0" i="0" kern="1200" dirty="0">
                          <a:solidFill>
                            <a:schemeClr val="tx1"/>
                          </a:solidFill>
                          <a:effectLst/>
                          <a:latin typeface="+mn-lt"/>
                          <a:ea typeface="+mn-ea"/>
                          <a:cs typeface="+mn-cs"/>
                        </a:rPr>
                        <a:t>) when RXA-20 (</a:t>
                      </a:r>
                      <a:r>
                        <a:rPr lang="en-US" sz="1800" b="0" i="0" kern="1200" dirty="0" err="1">
                          <a:solidFill>
                            <a:schemeClr val="tx1"/>
                          </a:solidFill>
                          <a:effectLst/>
                          <a:latin typeface="+mn-lt"/>
                          <a:ea typeface="+mn-ea"/>
                          <a:cs typeface="+mn-cs"/>
                        </a:rPr>
                        <a:t>CompletionStatus</a:t>
                      </a:r>
                      <a:r>
                        <a:rPr lang="en-US" sz="1800" b="0" i="0" kern="1200" dirty="0">
                          <a:solidFill>
                            <a:schemeClr val="tx1"/>
                          </a:solidFill>
                          <a:effectLst/>
                          <a:latin typeface="+mn-lt"/>
                          <a:ea typeface="+mn-ea"/>
                          <a:cs typeface="+mn-cs"/>
                        </a:rPr>
                        <a:t>) is valued "CP" or "PA" and RXA-21 (</a:t>
                      </a:r>
                      <a:r>
                        <a:rPr lang="en-US" sz="1800" b="0" i="0" kern="1200" dirty="0" err="1">
                          <a:solidFill>
                            <a:schemeClr val="tx1"/>
                          </a:solidFill>
                          <a:effectLst/>
                          <a:latin typeface="+mn-lt"/>
                          <a:ea typeface="+mn-ea"/>
                          <a:cs typeface="+mn-cs"/>
                        </a:rPr>
                        <a:t>ActionCode</a:t>
                      </a:r>
                      <a:r>
                        <a:rPr lang="en-US" sz="1800" b="0" i="0" kern="1200" dirty="0">
                          <a:solidFill>
                            <a:schemeClr val="tx1"/>
                          </a:solidFill>
                          <a:effectLst/>
                          <a:latin typeface="+mn-lt"/>
                          <a:ea typeface="+mn-ea"/>
                          <a:cs typeface="+mn-cs"/>
                        </a:rPr>
                        <a:t>) is not valued "D". Please see BR-130 in the AIRA Data Validation Guide.</a:t>
                      </a:r>
                      <a:endParaRPr lang="en-US" dirty="0"/>
                    </a:p>
                  </a:txBody>
                  <a:tcPr/>
                </a:tc>
                <a:extLst>
                  <a:ext uri="{0D108BD9-81ED-4DB2-BD59-A6C34878D82A}">
                    <a16:rowId xmlns:a16="http://schemas.microsoft.com/office/drawing/2014/main" val="294245191"/>
                  </a:ext>
                </a:extLst>
              </a:tr>
            </a:tbl>
          </a:graphicData>
        </a:graphic>
      </p:graphicFrame>
      <p:sp>
        <p:nvSpPr>
          <p:cNvPr id="5" name="Rectangle 4">
            <a:extLst>
              <a:ext uri="{FF2B5EF4-FFF2-40B4-BE49-F238E27FC236}">
                <a16:creationId xmlns:a16="http://schemas.microsoft.com/office/drawing/2014/main" id="{3A39DC3A-8C93-4810-ACC1-DBB5BB6554ED}"/>
              </a:ext>
            </a:extLst>
          </p:cNvPr>
          <p:cNvSpPr/>
          <p:nvPr/>
        </p:nvSpPr>
        <p:spPr>
          <a:xfrm>
            <a:off x="491109" y="1584961"/>
            <a:ext cx="6366891" cy="369332"/>
          </a:xfrm>
          <a:prstGeom prst="rect">
            <a:avLst/>
          </a:prstGeom>
        </p:spPr>
        <p:txBody>
          <a:bodyPr wrap="square">
            <a:spAutoFit/>
          </a:bodyPr>
          <a:lstStyle/>
          <a:p>
            <a:r>
              <a:rPr lang="en-US" b="1" dirty="0"/>
              <a:t>When the above data quality statement is violated then return</a:t>
            </a:r>
            <a:endParaRPr lang="en-US" dirty="0"/>
          </a:p>
        </p:txBody>
      </p:sp>
    </p:spTree>
    <p:extLst>
      <p:ext uri="{BB962C8B-B14F-4D97-AF65-F5344CB8AC3E}">
        <p14:creationId xmlns:p14="http://schemas.microsoft.com/office/powerpoint/2010/main" val="2610466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369311-1EA3-487A-8935-D7C6724E6A08}"/>
              </a:ext>
            </a:extLst>
          </p:cNvPr>
          <p:cNvSpPr>
            <a:spLocks noGrp="1"/>
          </p:cNvSpPr>
          <p:nvPr>
            <p:ph type="title"/>
          </p:nvPr>
        </p:nvSpPr>
        <p:spPr/>
        <p:txBody>
          <a:bodyPr/>
          <a:lstStyle/>
          <a:p>
            <a:r>
              <a:rPr lang="en-US" dirty="0">
                <a:latin typeface="Garamond" panose="02020404030301010803" pitchFamily="18" charset="0"/>
              </a:rPr>
              <a:t>Test and Document Like Crazy</a:t>
            </a:r>
          </a:p>
        </p:txBody>
      </p:sp>
      <p:pic>
        <p:nvPicPr>
          <p:cNvPr id="7" name="Picture 6">
            <a:extLst>
              <a:ext uri="{FF2B5EF4-FFF2-40B4-BE49-F238E27FC236}">
                <a16:creationId xmlns:a16="http://schemas.microsoft.com/office/drawing/2014/main" id="{E01849C6-4518-419F-A413-DBA28969436B}"/>
              </a:ext>
            </a:extLst>
          </p:cNvPr>
          <p:cNvPicPr>
            <a:picLocks noChangeAspect="1"/>
          </p:cNvPicPr>
          <p:nvPr/>
        </p:nvPicPr>
        <p:blipFill>
          <a:blip r:embed="rId3"/>
          <a:stretch>
            <a:fillRect/>
          </a:stretch>
        </p:blipFill>
        <p:spPr>
          <a:xfrm>
            <a:off x="2690996" y="3429000"/>
            <a:ext cx="5310004" cy="3255337"/>
          </a:xfrm>
          <a:prstGeom prst="rect">
            <a:avLst/>
          </a:prstGeom>
        </p:spPr>
      </p:pic>
      <p:pic>
        <p:nvPicPr>
          <p:cNvPr id="5" name="Picture 4" descr="A screenshot of a cell phone&#10;&#10;Description automatically generated">
            <a:extLst>
              <a:ext uri="{FF2B5EF4-FFF2-40B4-BE49-F238E27FC236}">
                <a16:creationId xmlns:a16="http://schemas.microsoft.com/office/drawing/2014/main" id="{7335FE23-AA26-40C2-895B-74D7C176C7D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8649" y="1376172"/>
            <a:ext cx="7788671" cy="2052828"/>
          </a:xfrm>
          <a:prstGeom prst="rect">
            <a:avLst/>
          </a:prstGeom>
        </p:spPr>
      </p:pic>
    </p:spTree>
    <p:extLst>
      <p:ext uri="{BB962C8B-B14F-4D97-AF65-F5344CB8AC3E}">
        <p14:creationId xmlns:p14="http://schemas.microsoft.com/office/powerpoint/2010/main" val="25516790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close up of a blackboard&#10;&#10;Description automatically generated">
            <a:extLst>
              <a:ext uri="{FF2B5EF4-FFF2-40B4-BE49-F238E27FC236}">
                <a16:creationId xmlns:a16="http://schemas.microsoft.com/office/drawing/2014/main" id="{6C17FC4A-514C-4791-BE4B-89A144361C4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00348" y="1248751"/>
            <a:ext cx="6543303" cy="4360498"/>
          </a:xfrm>
          <a:prstGeom prst="rect">
            <a:avLst/>
          </a:prstGeom>
        </p:spPr>
      </p:pic>
    </p:spTree>
    <p:extLst>
      <p:ext uri="{BB962C8B-B14F-4D97-AF65-F5344CB8AC3E}">
        <p14:creationId xmlns:p14="http://schemas.microsoft.com/office/powerpoint/2010/main" val="2672330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BDD673-3AAE-468A-925B-9E5DA6D10E25}"/>
              </a:ext>
            </a:extLst>
          </p:cNvPr>
          <p:cNvSpPr>
            <a:spLocks noGrp="1"/>
          </p:cNvSpPr>
          <p:nvPr>
            <p:ph type="title"/>
          </p:nvPr>
        </p:nvSpPr>
        <p:spPr/>
        <p:txBody>
          <a:bodyPr/>
          <a:lstStyle/>
          <a:p>
            <a:pPr algn="ctr"/>
            <a:r>
              <a:rPr lang="en-US" dirty="0">
                <a:latin typeface="Garamond" panose="02020404030301010803" pitchFamily="18" charset="0"/>
              </a:rPr>
              <a:t>The 5Ws (and H)</a:t>
            </a:r>
          </a:p>
        </p:txBody>
      </p:sp>
      <p:graphicFrame>
        <p:nvGraphicFramePr>
          <p:cNvPr id="6" name="Content Placeholder 5">
            <a:extLst>
              <a:ext uri="{FF2B5EF4-FFF2-40B4-BE49-F238E27FC236}">
                <a16:creationId xmlns:a16="http://schemas.microsoft.com/office/drawing/2014/main" id="{B7C4BBC0-C0BB-44E5-8560-FE1087D7ACD0}"/>
              </a:ext>
            </a:extLst>
          </p:cNvPr>
          <p:cNvGraphicFramePr>
            <a:graphicFrameLocks noGrp="1"/>
          </p:cNvGraphicFramePr>
          <p:nvPr>
            <p:ph idx="1"/>
            <p:extLst>
              <p:ext uri="{D42A27DB-BD31-4B8C-83A1-F6EECF244321}">
                <p14:modId xmlns:p14="http://schemas.microsoft.com/office/powerpoint/2010/main" val="591645276"/>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7178877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B73FBA-5367-421B-89B6-211F30244575}"/>
              </a:ext>
            </a:extLst>
          </p:cNvPr>
          <p:cNvSpPr>
            <a:spLocks noGrp="1"/>
          </p:cNvSpPr>
          <p:nvPr>
            <p:ph type="title"/>
          </p:nvPr>
        </p:nvSpPr>
        <p:spPr>
          <a:xfrm>
            <a:off x="628650" y="109728"/>
            <a:ext cx="7886700" cy="1580961"/>
          </a:xfrm>
        </p:spPr>
        <p:txBody>
          <a:bodyPr/>
          <a:lstStyle/>
          <a:p>
            <a:pPr algn="ctr"/>
            <a:r>
              <a:rPr lang="en-US" dirty="0">
                <a:latin typeface="Garamond" panose="02020404030301010803" pitchFamily="18" charset="0"/>
              </a:rPr>
              <a:t>Resources Used</a:t>
            </a:r>
          </a:p>
        </p:txBody>
      </p:sp>
      <p:pic>
        <p:nvPicPr>
          <p:cNvPr id="6" name="Picture 5">
            <a:extLst>
              <a:ext uri="{FF2B5EF4-FFF2-40B4-BE49-F238E27FC236}">
                <a16:creationId xmlns:a16="http://schemas.microsoft.com/office/drawing/2014/main" id="{44E7C8DC-24E9-485B-A1CD-B392ABB8D66D}"/>
              </a:ext>
            </a:extLst>
          </p:cNvPr>
          <p:cNvPicPr>
            <a:picLocks noChangeAspect="1"/>
          </p:cNvPicPr>
          <p:nvPr/>
        </p:nvPicPr>
        <p:blipFill>
          <a:blip r:embed="rId3"/>
          <a:stretch>
            <a:fillRect/>
          </a:stretch>
        </p:blipFill>
        <p:spPr>
          <a:xfrm>
            <a:off x="2632289" y="1665165"/>
            <a:ext cx="1895238" cy="2819048"/>
          </a:xfrm>
          <a:prstGeom prst="rect">
            <a:avLst/>
          </a:prstGeom>
        </p:spPr>
      </p:pic>
      <p:pic>
        <p:nvPicPr>
          <p:cNvPr id="7" name="Picture 6">
            <a:extLst>
              <a:ext uri="{FF2B5EF4-FFF2-40B4-BE49-F238E27FC236}">
                <a16:creationId xmlns:a16="http://schemas.microsoft.com/office/drawing/2014/main" id="{3BF72EEA-ECF6-4571-8E16-C7830447953A}"/>
              </a:ext>
            </a:extLst>
          </p:cNvPr>
          <p:cNvPicPr>
            <a:picLocks noChangeAspect="1"/>
          </p:cNvPicPr>
          <p:nvPr/>
        </p:nvPicPr>
        <p:blipFill>
          <a:blip r:embed="rId4"/>
          <a:stretch>
            <a:fillRect/>
          </a:stretch>
        </p:blipFill>
        <p:spPr>
          <a:xfrm>
            <a:off x="495997" y="1662117"/>
            <a:ext cx="1885714" cy="3828571"/>
          </a:xfrm>
          <a:prstGeom prst="rect">
            <a:avLst/>
          </a:prstGeom>
        </p:spPr>
      </p:pic>
      <p:pic>
        <p:nvPicPr>
          <p:cNvPr id="8" name="Picture 7">
            <a:extLst>
              <a:ext uri="{FF2B5EF4-FFF2-40B4-BE49-F238E27FC236}">
                <a16:creationId xmlns:a16="http://schemas.microsoft.com/office/drawing/2014/main" id="{9B0A62AC-11EF-4B2B-9C9C-A572DE16E794}"/>
              </a:ext>
            </a:extLst>
          </p:cNvPr>
          <p:cNvPicPr>
            <a:picLocks noChangeAspect="1"/>
          </p:cNvPicPr>
          <p:nvPr/>
        </p:nvPicPr>
        <p:blipFill>
          <a:blip r:embed="rId5"/>
          <a:stretch>
            <a:fillRect/>
          </a:stretch>
        </p:blipFill>
        <p:spPr>
          <a:xfrm>
            <a:off x="4714302" y="1662117"/>
            <a:ext cx="4095238" cy="1438095"/>
          </a:xfrm>
          <a:prstGeom prst="rect">
            <a:avLst/>
          </a:prstGeom>
        </p:spPr>
      </p:pic>
      <p:sp>
        <p:nvSpPr>
          <p:cNvPr id="9" name="Rectangle 8">
            <a:extLst>
              <a:ext uri="{FF2B5EF4-FFF2-40B4-BE49-F238E27FC236}">
                <a16:creationId xmlns:a16="http://schemas.microsoft.com/office/drawing/2014/main" id="{C09C4C7E-387C-49B3-A645-33FC307FAD9B}"/>
              </a:ext>
            </a:extLst>
          </p:cNvPr>
          <p:cNvSpPr/>
          <p:nvPr/>
        </p:nvSpPr>
        <p:spPr>
          <a:xfrm>
            <a:off x="4273234" y="6248042"/>
            <a:ext cx="4536306" cy="738664"/>
          </a:xfrm>
          <a:prstGeom prst="rect">
            <a:avLst/>
          </a:prstGeom>
        </p:spPr>
        <p:txBody>
          <a:bodyPr wrap="none">
            <a:spAutoFit/>
          </a:bodyPr>
          <a:lstStyle/>
          <a:p>
            <a:r>
              <a:rPr lang="en-US" sz="2400" dirty="0">
                <a:latin typeface="Garamond" panose="02020404030301010803" pitchFamily="18" charset="0"/>
                <a:hlinkClick r:id="rId6"/>
              </a:rPr>
              <a:t>https://immregistries.org/resource/</a:t>
            </a:r>
            <a:endParaRPr lang="en-US" sz="2400" dirty="0">
              <a:latin typeface="Garamond" panose="02020404030301010803" pitchFamily="18" charset="0"/>
            </a:endParaRPr>
          </a:p>
          <a:p>
            <a:endParaRPr lang="en-US" dirty="0"/>
          </a:p>
        </p:txBody>
      </p:sp>
      <p:sp>
        <p:nvSpPr>
          <p:cNvPr id="11" name="Flowchart: Extract 10">
            <a:extLst>
              <a:ext uri="{FF2B5EF4-FFF2-40B4-BE49-F238E27FC236}">
                <a16:creationId xmlns:a16="http://schemas.microsoft.com/office/drawing/2014/main" id="{91E1EFCB-C978-4815-9737-E2066D5DDFE4}"/>
              </a:ext>
            </a:extLst>
          </p:cNvPr>
          <p:cNvSpPr/>
          <p:nvPr/>
        </p:nvSpPr>
        <p:spPr>
          <a:xfrm rot="18182883">
            <a:off x="4635301" y="3116043"/>
            <a:ext cx="1411310" cy="1998031"/>
          </a:xfrm>
          <a:prstGeom prst="flowChartExtra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692CD1ED-ED1F-453E-9F88-D3CCE241B856}"/>
              </a:ext>
            </a:extLst>
          </p:cNvPr>
          <p:cNvPicPr>
            <a:picLocks noChangeAspect="1"/>
          </p:cNvPicPr>
          <p:nvPr/>
        </p:nvPicPr>
        <p:blipFill>
          <a:blip r:embed="rId7"/>
          <a:stretch>
            <a:fillRect/>
          </a:stretch>
        </p:blipFill>
        <p:spPr>
          <a:xfrm>
            <a:off x="5078282" y="3734876"/>
            <a:ext cx="3569721" cy="2513166"/>
          </a:xfrm>
          <a:prstGeom prst="rect">
            <a:avLst/>
          </a:prstGeom>
        </p:spPr>
      </p:pic>
    </p:spTree>
    <p:extLst>
      <p:ext uri="{BB962C8B-B14F-4D97-AF65-F5344CB8AC3E}">
        <p14:creationId xmlns:p14="http://schemas.microsoft.com/office/powerpoint/2010/main" val="34462488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E6DAD5B5-E705-4156-89EF-2171AFE45E50}"/>
              </a:ext>
            </a:extLst>
          </p:cNvPr>
          <p:cNvSpPr txBox="1"/>
          <p:nvPr/>
        </p:nvSpPr>
        <p:spPr>
          <a:xfrm>
            <a:off x="592073" y="353568"/>
            <a:ext cx="8060817" cy="4401205"/>
          </a:xfrm>
          <a:prstGeom prst="rect">
            <a:avLst/>
          </a:prstGeom>
          <a:noFill/>
        </p:spPr>
        <p:txBody>
          <a:bodyPr wrap="square" rtlCol="0">
            <a:spAutoFit/>
          </a:bodyPr>
          <a:lstStyle/>
          <a:p>
            <a:r>
              <a:rPr lang="en-US" b="1" dirty="0"/>
              <a:t>High Priority accuracy validation</a:t>
            </a:r>
            <a:endParaRPr lang="en-US" dirty="0"/>
          </a:p>
          <a:p>
            <a:r>
              <a:rPr lang="en-US" sz="3200" b="1" dirty="0"/>
              <a:t>BR-101</a:t>
            </a:r>
            <a:r>
              <a:rPr lang="en-US" sz="3200" dirty="0"/>
              <a:t>: Vaccination Encounter Date must not be before Patient Date of Birth</a:t>
            </a:r>
          </a:p>
          <a:p>
            <a:r>
              <a:rPr lang="en-US" dirty="0"/>
              <a:t> </a:t>
            </a:r>
          </a:p>
          <a:p>
            <a:endParaRPr lang="en-US" dirty="0"/>
          </a:p>
          <a:p>
            <a:r>
              <a:rPr lang="en-US" b="1" dirty="0"/>
              <a:t>HL7 Data Quality Statement</a:t>
            </a:r>
            <a:endParaRPr lang="en-US" dirty="0"/>
          </a:p>
          <a:p>
            <a:r>
              <a:rPr lang="en-US" b="1" dirty="0"/>
              <a:t>AIRA-DV-BR-101</a:t>
            </a:r>
            <a:r>
              <a:rPr lang="en-US" dirty="0"/>
              <a:t>: RXA-3 (</a:t>
            </a:r>
            <a:r>
              <a:rPr lang="en-US" dirty="0" err="1"/>
              <a:t>DateTimeStartOfAdministration</a:t>
            </a:r>
            <a:r>
              <a:rPr lang="en-US" dirty="0"/>
              <a:t>) must not be before PID-7 (</a:t>
            </a:r>
            <a:r>
              <a:rPr lang="en-US" dirty="0" err="1"/>
              <a:t>DateTimeOfBirth</a:t>
            </a:r>
            <a:r>
              <a:rPr lang="en-US" dirty="0"/>
              <a:t>) when RXA-21 (</a:t>
            </a:r>
            <a:r>
              <a:rPr lang="en-US" dirty="0" err="1"/>
              <a:t>ActionCode</a:t>
            </a:r>
            <a:r>
              <a:rPr lang="en-US" dirty="0"/>
              <a:t>) is not valued "D“.</a:t>
            </a:r>
          </a:p>
          <a:p>
            <a:endParaRPr lang="en-US" dirty="0"/>
          </a:p>
          <a:p>
            <a:endParaRPr lang="en-US" dirty="0"/>
          </a:p>
          <a:p>
            <a:r>
              <a:rPr lang="en-US" b="1" dirty="0"/>
              <a:t>When the above data quality statement is violated then return</a:t>
            </a:r>
            <a:endParaRPr lang="en-US" dirty="0"/>
          </a:p>
          <a:p>
            <a:endParaRPr lang="en-US" dirty="0"/>
          </a:p>
          <a:p>
            <a:br>
              <a:rPr lang="en-US" dirty="0"/>
            </a:br>
            <a:endParaRPr lang="en-US" dirty="0"/>
          </a:p>
        </p:txBody>
      </p:sp>
      <p:graphicFrame>
        <p:nvGraphicFramePr>
          <p:cNvPr id="7" name="Table 6">
            <a:extLst>
              <a:ext uri="{FF2B5EF4-FFF2-40B4-BE49-F238E27FC236}">
                <a16:creationId xmlns:a16="http://schemas.microsoft.com/office/drawing/2014/main" id="{369A5106-3004-4EBF-9BBE-25E0472C9F99}"/>
              </a:ext>
            </a:extLst>
          </p:cNvPr>
          <p:cNvGraphicFramePr>
            <a:graphicFrameLocks noGrp="1"/>
          </p:cNvGraphicFramePr>
          <p:nvPr>
            <p:extLst>
              <p:ext uri="{D42A27DB-BD31-4B8C-83A1-F6EECF244321}">
                <p14:modId xmlns:p14="http://schemas.microsoft.com/office/powerpoint/2010/main" val="1261577507"/>
              </p:ext>
            </p:extLst>
          </p:nvPr>
        </p:nvGraphicFramePr>
        <p:xfrm>
          <a:off x="694944" y="3894274"/>
          <a:ext cx="7754112" cy="1005840"/>
        </p:xfrm>
        <a:graphic>
          <a:graphicData uri="http://schemas.openxmlformats.org/drawingml/2006/table">
            <a:tbl>
              <a:tblPr firstRow="1" bandRow="1">
                <a:tableStyleId>{5C22544A-7EE6-4342-B048-85BDC9FD1C3A}</a:tableStyleId>
              </a:tblPr>
              <a:tblGrid>
                <a:gridCol w="1701829">
                  <a:extLst>
                    <a:ext uri="{9D8B030D-6E8A-4147-A177-3AD203B41FA5}">
                      <a16:colId xmlns:a16="http://schemas.microsoft.com/office/drawing/2014/main" val="595811939"/>
                    </a:ext>
                  </a:extLst>
                </a:gridCol>
                <a:gridCol w="6052283">
                  <a:extLst>
                    <a:ext uri="{9D8B030D-6E8A-4147-A177-3AD203B41FA5}">
                      <a16:colId xmlns:a16="http://schemas.microsoft.com/office/drawing/2014/main" val="895251322"/>
                    </a:ext>
                  </a:extLst>
                </a:gridCol>
              </a:tblGrid>
              <a:tr h="0">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701333924"/>
                  </a:ext>
                </a:extLst>
              </a:tr>
              <a:tr h="500449">
                <a:tc>
                  <a:txBody>
                    <a:bodyPr/>
                    <a:lstStyle/>
                    <a:p>
                      <a:r>
                        <a:rPr lang="en-US" dirty="0"/>
                        <a:t>ERR-3 (HL7ErrorCode)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2204</a:t>
                      </a:r>
                      <a:r>
                        <a:rPr lang="en-US" dirty="0"/>
                        <a:t>^Vaccination Date Too Long Ago^HL70533</a:t>
                      </a:r>
                    </a:p>
                    <a:p>
                      <a:endParaRPr lang="en-US" dirty="0"/>
                    </a:p>
                  </a:txBody>
                  <a:tcPr/>
                </a:tc>
                <a:extLst>
                  <a:ext uri="{0D108BD9-81ED-4DB2-BD59-A6C34878D82A}">
                    <a16:rowId xmlns:a16="http://schemas.microsoft.com/office/drawing/2014/main" val="1431898402"/>
                  </a:ext>
                </a:extLst>
              </a:tr>
            </a:tbl>
          </a:graphicData>
        </a:graphic>
      </p:graphicFrame>
    </p:spTree>
    <p:extLst>
      <p:ext uri="{BB962C8B-B14F-4D97-AF65-F5344CB8AC3E}">
        <p14:creationId xmlns:p14="http://schemas.microsoft.com/office/powerpoint/2010/main" val="27356899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F4649B-055F-48A7-9BC9-D681120E8556}"/>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E2BB3A0D-C93E-4152-A583-A7FB05847684}"/>
              </a:ext>
            </a:extLst>
          </p:cNvPr>
          <p:cNvSpPr>
            <a:spLocks noGrp="1"/>
          </p:cNvSpPr>
          <p:nvPr>
            <p:ph idx="1"/>
          </p:nvPr>
        </p:nvSpPr>
        <p:spPr>
          <a:xfrm>
            <a:off x="628650" y="1422400"/>
            <a:ext cx="8413750" cy="4754563"/>
          </a:xfrm>
        </p:spPr>
        <p:txBody>
          <a:bodyPr>
            <a:normAutofit lnSpcReduction="10000"/>
          </a:bodyPr>
          <a:lstStyle/>
          <a:p>
            <a:pPr marL="0" indent="0">
              <a:buNone/>
            </a:pPr>
            <a:r>
              <a:rPr lang="en-US" sz="1600" b="1" dirty="0"/>
              <a:t>Submit a vaccine the day before the DOB</a:t>
            </a:r>
          </a:p>
          <a:p>
            <a:pPr marL="0" indent="0">
              <a:buNone/>
            </a:pPr>
            <a:r>
              <a:rPr lang="en-US" sz="1600" dirty="0"/>
              <a:t>MSH|^~\&amp;|TestApplication|KS9999|WebIZ|KS0000|20060201000000||VXU^V04^VXU_V04|KS999938854000000232|T|2.5.1|||ER|AL|||||Z22^CDCPHINVS</a:t>
            </a:r>
          </a:p>
          <a:p>
            <a:pPr marL="0" indent="0">
              <a:buNone/>
            </a:pPr>
            <a:r>
              <a:rPr lang="en-US" sz="1600" dirty="0"/>
              <a:t>PID|1||000000002^^^KS9999^MR||SIMPSON^BART^M^^^^L||</a:t>
            </a:r>
            <a:r>
              <a:rPr lang="en-US" sz="1600" dirty="0">
                <a:highlight>
                  <a:srgbClr val="FFFF00"/>
                </a:highlight>
              </a:rPr>
              <a:t>1999</a:t>
            </a:r>
            <a:r>
              <a:rPr lang="en-US" sz="1600" dirty="0"/>
              <a:t>0101|M</a:t>
            </a:r>
          </a:p>
          <a:p>
            <a:pPr marL="0" indent="0">
              <a:buNone/>
            </a:pPr>
            <a:r>
              <a:rPr lang="en-US" sz="1600" dirty="0"/>
              <a:t>ORC|RE||9999^KS0000</a:t>
            </a:r>
          </a:p>
          <a:p>
            <a:pPr marL="0" indent="0">
              <a:buNone/>
            </a:pPr>
            <a:r>
              <a:rPr lang="en-US" sz="1600" dirty="0"/>
              <a:t>RXA|0|1|</a:t>
            </a:r>
            <a:r>
              <a:rPr lang="en-US" sz="1600" dirty="0">
                <a:highlight>
                  <a:srgbClr val="FFFF00"/>
                </a:highlight>
              </a:rPr>
              <a:t>1998</a:t>
            </a:r>
            <a:r>
              <a:rPr lang="en-US" sz="1600" dirty="0"/>
              <a:t>1231||45^hep B, unspec^CVX|999|||01^historical^NIP001||^^^KS9999|||||||||CP|A</a:t>
            </a:r>
          </a:p>
          <a:p>
            <a:pPr marL="0" indent="0">
              <a:buNone/>
            </a:pPr>
            <a:br>
              <a:rPr lang="en-US" sz="1600" dirty="0"/>
            </a:br>
            <a:br>
              <a:rPr lang="en-US" sz="1600" dirty="0"/>
            </a:br>
            <a:endParaRPr lang="en-US" sz="1600" dirty="0"/>
          </a:p>
          <a:p>
            <a:pPr marL="0" indent="0">
              <a:buNone/>
            </a:pPr>
            <a:r>
              <a:rPr lang="en-US" sz="1600" b="1" dirty="0"/>
              <a:t>Should yield</a:t>
            </a:r>
          </a:p>
          <a:p>
            <a:pPr marL="0" indent="0">
              <a:buNone/>
            </a:pPr>
            <a:r>
              <a:rPr lang="en-US" sz="1600" dirty="0"/>
              <a:t>ERR||RXA^1^3^1^1|999^ApplicationError^HL70357|E|</a:t>
            </a:r>
            <a:r>
              <a:rPr lang="en-US" sz="1600" dirty="0">
                <a:highlight>
                  <a:srgbClr val="FFFF00"/>
                </a:highlight>
              </a:rPr>
              <a:t>2204^Vaccination Date Too Long Ago^HL70533^AIRA-DV-BR-101^Vaccination Encounter Date must not be before Patient Date of </a:t>
            </a:r>
            <a:r>
              <a:rPr lang="en-US" sz="1600" dirty="0" err="1">
                <a:highlight>
                  <a:srgbClr val="FFFF00"/>
                </a:highlight>
              </a:rPr>
              <a:t>Birth^L</a:t>
            </a:r>
            <a:r>
              <a:rPr lang="en-US" sz="1600" dirty="0"/>
              <a:t>||</a:t>
            </a:r>
            <a:r>
              <a:rPr lang="en-US" sz="1600" dirty="0" err="1"/>
              <a:t>NumericPath</a:t>
            </a:r>
            <a:r>
              <a:rPr lang="en-US" sz="1600" dirty="0"/>
              <a:t>: RXA[1].3[1].1, </a:t>
            </a:r>
            <a:r>
              <a:rPr lang="en-US" sz="1600" dirty="0" err="1"/>
              <a:t>NamePath</a:t>
            </a:r>
            <a:r>
              <a:rPr lang="en-US" sz="1600" dirty="0"/>
              <a:t>: ORDER[0]/RXA/</a:t>
            </a:r>
            <a:r>
              <a:rPr lang="en-US" sz="1600" dirty="0" err="1"/>
              <a:t>DateTimeStartOfAdministration</a:t>
            </a:r>
            <a:r>
              <a:rPr lang="en-US" sz="1600" dirty="0"/>
              <a:t>/Time, </a:t>
            </a:r>
            <a:r>
              <a:rPr lang="en-US" sz="1600" dirty="0" err="1"/>
              <a:t>RuleId</a:t>
            </a:r>
            <a:r>
              <a:rPr lang="en-US" sz="1600" dirty="0"/>
              <a:t>: 148, </a:t>
            </a:r>
            <a:r>
              <a:rPr lang="en-US" sz="1600" dirty="0" err="1"/>
              <a:t>ApplicationErrorCode</a:t>
            </a:r>
            <a:r>
              <a:rPr lang="en-US" sz="1600" dirty="0"/>
              <a:t>: AIRA-DV-BR-101, AIRA Data Validation Guide Rule: BR 101|</a:t>
            </a:r>
            <a:r>
              <a:rPr lang="en-US" sz="1600" b="1" dirty="0"/>
              <a:t>RXA-3 (</a:t>
            </a:r>
            <a:r>
              <a:rPr lang="en-US" sz="1600" b="1" dirty="0" err="1"/>
              <a:t>DateTimeStartOfAdministration</a:t>
            </a:r>
            <a:r>
              <a:rPr lang="en-US" sz="1600" b="1" dirty="0"/>
              <a:t>): must not be before PID-7 (</a:t>
            </a:r>
            <a:r>
              <a:rPr lang="en-US" sz="1600" b="1" dirty="0" err="1"/>
              <a:t>DateTimeOfBirth</a:t>
            </a:r>
            <a:r>
              <a:rPr lang="en-US" sz="1600" b="1" dirty="0"/>
              <a:t>) when RXA-21 (</a:t>
            </a:r>
            <a:r>
              <a:rPr lang="en-US" sz="1600" b="1" dirty="0" err="1"/>
              <a:t>ActionCode</a:t>
            </a:r>
            <a:r>
              <a:rPr lang="en-US" sz="1600" b="1" dirty="0"/>
              <a:t>) is not valued "D". Please see BR-101 in the AIRA Data Validation Guide.</a:t>
            </a:r>
          </a:p>
          <a:p>
            <a:pPr marL="0" indent="0">
              <a:buNone/>
            </a:pPr>
            <a:endParaRPr lang="en-US" dirty="0"/>
          </a:p>
        </p:txBody>
      </p:sp>
    </p:spTree>
    <p:extLst>
      <p:ext uri="{BB962C8B-B14F-4D97-AF65-F5344CB8AC3E}">
        <p14:creationId xmlns:p14="http://schemas.microsoft.com/office/powerpoint/2010/main" val="7343681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E6DAD5B5-E705-4156-89EF-2171AFE45E50}"/>
              </a:ext>
            </a:extLst>
          </p:cNvPr>
          <p:cNvSpPr txBox="1"/>
          <p:nvPr/>
        </p:nvSpPr>
        <p:spPr>
          <a:xfrm>
            <a:off x="390144" y="304800"/>
            <a:ext cx="8262747" cy="5078313"/>
          </a:xfrm>
          <a:prstGeom prst="rect">
            <a:avLst/>
          </a:prstGeom>
          <a:noFill/>
        </p:spPr>
        <p:txBody>
          <a:bodyPr wrap="square" rtlCol="0">
            <a:spAutoFit/>
          </a:bodyPr>
          <a:lstStyle/>
          <a:p>
            <a:r>
              <a:rPr lang="en-US" b="1" dirty="0"/>
              <a:t>High Priority accuracy validation</a:t>
            </a:r>
            <a:endParaRPr lang="en-US" dirty="0"/>
          </a:p>
          <a:p>
            <a:r>
              <a:rPr lang="en-US" sz="3000" b="1" dirty="0"/>
              <a:t>BR-103</a:t>
            </a:r>
            <a:r>
              <a:rPr lang="en-US" sz="3000" dirty="0"/>
              <a:t>: Vaccination Encounter Date must be less than or equal to (before or the same as) the Submission Date</a:t>
            </a:r>
          </a:p>
          <a:p>
            <a:r>
              <a:rPr lang="en-US" dirty="0"/>
              <a:t> </a:t>
            </a:r>
          </a:p>
          <a:p>
            <a:endParaRPr lang="en-US" dirty="0"/>
          </a:p>
          <a:p>
            <a:r>
              <a:rPr lang="en-US" b="1" dirty="0"/>
              <a:t>HL7 Data Quality Statement</a:t>
            </a:r>
            <a:endParaRPr lang="en-US" dirty="0"/>
          </a:p>
          <a:p>
            <a:r>
              <a:rPr lang="en-US" b="1" dirty="0">
                <a:solidFill>
                  <a:schemeClr val="dk1"/>
                </a:solidFill>
              </a:rPr>
              <a:t>AIRA-DV-BR-103: </a:t>
            </a:r>
            <a:r>
              <a:rPr lang="en-US" dirty="0"/>
              <a:t>RXA-3 (</a:t>
            </a:r>
            <a:r>
              <a:rPr lang="en-US" dirty="0" err="1"/>
              <a:t>DateTimeStartOfAdministration</a:t>
            </a:r>
            <a:r>
              <a:rPr lang="en-US" dirty="0"/>
              <a:t>) must be less than or equal to (before or the same as) MSH-7 (</a:t>
            </a:r>
            <a:r>
              <a:rPr lang="en-US" dirty="0" err="1"/>
              <a:t>DateTimeOfMessage</a:t>
            </a:r>
            <a:r>
              <a:rPr lang="en-US" dirty="0"/>
              <a:t>) when RXA-21 (</a:t>
            </a:r>
            <a:r>
              <a:rPr lang="en-US" dirty="0" err="1"/>
              <a:t>ActionCode</a:t>
            </a:r>
            <a:r>
              <a:rPr lang="en-US" dirty="0"/>
              <a:t>) is not valued "D". </a:t>
            </a:r>
          </a:p>
          <a:p>
            <a:endParaRPr lang="en-US" dirty="0"/>
          </a:p>
          <a:p>
            <a:endParaRPr lang="en-US" dirty="0"/>
          </a:p>
          <a:p>
            <a:r>
              <a:rPr lang="en-US" b="1" dirty="0"/>
              <a:t>When the above data quality statement is violated then return</a:t>
            </a:r>
            <a:endParaRPr lang="en-US" dirty="0"/>
          </a:p>
          <a:p>
            <a:endParaRPr lang="en-US" dirty="0"/>
          </a:p>
          <a:p>
            <a:br>
              <a:rPr lang="en-US" dirty="0"/>
            </a:br>
            <a:endParaRPr lang="en-US" dirty="0"/>
          </a:p>
        </p:txBody>
      </p:sp>
      <p:graphicFrame>
        <p:nvGraphicFramePr>
          <p:cNvPr id="7" name="Table 6">
            <a:extLst>
              <a:ext uri="{FF2B5EF4-FFF2-40B4-BE49-F238E27FC236}">
                <a16:creationId xmlns:a16="http://schemas.microsoft.com/office/drawing/2014/main" id="{369A5106-3004-4EBF-9BBE-25E0472C9F99}"/>
              </a:ext>
            </a:extLst>
          </p:cNvPr>
          <p:cNvGraphicFramePr>
            <a:graphicFrameLocks noGrp="1"/>
          </p:cNvGraphicFramePr>
          <p:nvPr>
            <p:extLst>
              <p:ext uri="{D42A27DB-BD31-4B8C-83A1-F6EECF244321}">
                <p14:modId xmlns:p14="http://schemas.microsoft.com/office/powerpoint/2010/main" val="1241874754"/>
              </p:ext>
            </p:extLst>
          </p:nvPr>
        </p:nvGraphicFramePr>
        <p:xfrm>
          <a:off x="491109" y="4503874"/>
          <a:ext cx="8067675" cy="1005840"/>
        </p:xfrm>
        <a:graphic>
          <a:graphicData uri="http://schemas.openxmlformats.org/drawingml/2006/table">
            <a:tbl>
              <a:tblPr firstRow="1" bandRow="1">
                <a:tableStyleId>{5C22544A-7EE6-4342-B048-85BDC9FD1C3A}</a:tableStyleId>
              </a:tblPr>
              <a:tblGrid>
                <a:gridCol w="1656317">
                  <a:extLst>
                    <a:ext uri="{9D8B030D-6E8A-4147-A177-3AD203B41FA5}">
                      <a16:colId xmlns:a16="http://schemas.microsoft.com/office/drawing/2014/main" val="595811939"/>
                    </a:ext>
                  </a:extLst>
                </a:gridCol>
                <a:gridCol w="6411358">
                  <a:extLst>
                    <a:ext uri="{9D8B030D-6E8A-4147-A177-3AD203B41FA5}">
                      <a16:colId xmlns:a16="http://schemas.microsoft.com/office/drawing/2014/main" val="895251322"/>
                    </a:ext>
                  </a:extLst>
                </a:gridCol>
              </a:tblGrid>
              <a:tr h="0">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701333924"/>
                  </a:ext>
                </a:extLst>
              </a:tr>
              <a:tr h="500449">
                <a:tc>
                  <a:txBody>
                    <a:bodyPr/>
                    <a:lstStyle/>
                    <a:p>
                      <a:r>
                        <a:rPr lang="en-US" dirty="0"/>
                        <a:t>ERR-3 (HL7ErrorCode)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i="0" kern="1200" dirty="0">
                          <a:solidFill>
                            <a:schemeClr val="dk1"/>
                          </a:solidFill>
                          <a:effectLst/>
                          <a:latin typeface="+mn-lt"/>
                          <a:ea typeface="+mn-ea"/>
                          <a:cs typeface="+mn-cs"/>
                        </a:rPr>
                        <a:t>1</a:t>
                      </a:r>
                      <a:r>
                        <a:rPr lang="en-US" sz="1800" b="0" i="0" kern="1200" dirty="0">
                          <a:solidFill>
                            <a:schemeClr val="dk1"/>
                          </a:solidFill>
                          <a:effectLst/>
                          <a:latin typeface="+mn-lt"/>
                          <a:ea typeface="+mn-ea"/>
                          <a:cs typeface="+mn-cs"/>
                        </a:rPr>
                        <a:t>^Illogical Date error^HL70533</a:t>
                      </a:r>
                      <a:endParaRPr lang="en-US" dirty="0"/>
                    </a:p>
                  </a:txBody>
                  <a:tcPr/>
                </a:tc>
                <a:extLst>
                  <a:ext uri="{0D108BD9-81ED-4DB2-BD59-A6C34878D82A}">
                    <a16:rowId xmlns:a16="http://schemas.microsoft.com/office/drawing/2014/main" val="1431898402"/>
                  </a:ext>
                </a:extLst>
              </a:tr>
            </a:tbl>
          </a:graphicData>
        </a:graphic>
      </p:graphicFrame>
    </p:spTree>
    <p:extLst>
      <p:ext uri="{BB962C8B-B14F-4D97-AF65-F5344CB8AC3E}">
        <p14:creationId xmlns:p14="http://schemas.microsoft.com/office/powerpoint/2010/main" val="3305823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B44D0-F94D-40AE-92E8-D93D9990F52F}"/>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2F5795B5-858C-4BA8-A296-1C8DE67AF585}"/>
              </a:ext>
            </a:extLst>
          </p:cNvPr>
          <p:cNvSpPr>
            <a:spLocks noGrp="1"/>
          </p:cNvSpPr>
          <p:nvPr>
            <p:ph idx="1"/>
          </p:nvPr>
        </p:nvSpPr>
        <p:spPr>
          <a:xfrm>
            <a:off x="628650" y="1546578"/>
            <a:ext cx="7886700" cy="4630385"/>
          </a:xfrm>
        </p:spPr>
        <p:txBody>
          <a:bodyPr>
            <a:normAutofit fontScale="77500" lnSpcReduction="20000"/>
          </a:bodyPr>
          <a:lstStyle/>
          <a:p>
            <a:pPr marL="0" indent="0">
              <a:buNone/>
            </a:pPr>
            <a:r>
              <a:rPr lang="en-US" sz="2200" b="1" dirty="0"/>
              <a:t>Submit the following</a:t>
            </a:r>
          </a:p>
          <a:p>
            <a:pPr marL="0" indent="0">
              <a:buNone/>
            </a:pPr>
            <a:r>
              <a:rPr lang="en-US" sz="2200" dirty="0"/>
              <a:t>MSH|^~\&amp;|TestApplication|KS9999|WebIZ|KS0000|</a:t>
            </a:r>
            <a:r>
              <a:rPr lang="en-US" sz="2200" dirty="0">
                <a:highlight>
                  <a:srgbClr val="FFFF00"/>
                </a:highlight>
              </a:rPr>
              <a:t>2006</a:t>
            </a:r>
            <a:r>
              <a:rPr lang="en-US" sz="2200" dirty="0"/>
              <a:t>0201000000||VXU^V04^VXU_V04|KS999938854000000232|T|2.5.1|||ER|AL|||||Z22^CDCPHINVS</a:t>
            </a:r>
          </a:p>
          <a:p>
            <a:pPr marL="0" indent="0">
              <a:buNone/>
            </a:pPr>
            <a:r>
              <a:rPr lang="en-US" sz="2200" dirty="0"/>
              <a:t>PID|1||000000002^^^KS9999^MR||SIMPSON^BART^M^^^^L||</a:t>
            </a:r>
            <a:r>
              <a:rPr lang="en-US" sz="2200" dirty="0">
                <a:highlight>
                  <a:srgbClr val="FFFF00"/>
                </a:highlight>
              </a:rPr>
              <a:t>1999</a:t>
            </a:r>
            <a:r>
              <a:rPr lang="en-US" sz="2200" dirty="0"/>
              <a:t>0101|M</a:t>
            </a:r>
          </a:p>
          <a:p>
            <a:pPr marL="0" indent="0">
              <a:buNone/>
            </a:pPr>
            <a:r>
              <a:rPr lang="en-US" sz="2200" dirty="0"/>
              <a:t>ORC|RE||9999^KS0000</a:t>
            </a:r>
          </a:p>
          <a:p>
            <a:pPr marL="0" indent="0">
              <a:buNone/>
            </a:pPr>
            <a:r>
              <a:rPr lang="en-US" sz="2200" dirty="0"/>
              <a:t>RXA|0|1|20291231||45^hep B, unspec^CVX|999|||01^historical^NIP001||^^^KS9999|||||||||CP|A</a:t>
            </a:r>
          </a:p>
          <a:p>
            <a:pPr marL="0" indent="0">
              <a:buNone/>
            </a:pPr>
            <a:br>
              <a:rPr lang="en-US" sz="2200" dirty="0"/>
            </a:br>
            <a:r>
              <a:rPr lang="en-US" sz="2200" b="1" dirty="0"/>
              <a:t>And you should see the following somewhere in the response</a:t>
            </a:r>
          </a:p>
          <a:p>
            <a:pPr marL="0" indent="0">
              <a:buNone/>
            </a:pPr>
            <a:r>
              <a:rPr lang="en-US" sz="2200" dirty="0"/>
              <a:t>ERR||RXA^1^3^1^1|999^ApplicationError^HL70357|E|</a:t>
            </a:r>
            <a:r>
              <a:rPr lang="en-US" sz="2200" dirty="0">
                <a:highlight>
                  <a:srgbClr val="FFFF00"/>
                </a:highlight>
              </a:rPr>
              <a:t>1^Illogical Date error^HL70533^AIRA-DV-BR-103^Vaccination Encounter Date must be less than or equal to (before or the same as) the Submission </a:t>
            </a:r>
            <a:r>
              <a:rPr lang="en-US" sz="2200" dirty="0" err="1">
                <a:highlight>
                  <a:srgbClr val="FFFF00"/>
                </a:highlight>
              </a:rPr>
              <a:t>Date^L</a:t>
            </a:r>
            <a:r>
              <a:rPr lang="en-US" sz="2200" dirty="0"/>
              <a:t>||</a:t>
            </a:r>
            <a:r>
              <a:rPr lang="en-US" sz="2200" dirty="0" err="1"/>
              <a:t>NumericPath</a:t>
            </a:r>
            <a:r>
              <a:rPr lang="en-US" sz="2200" dirty="0"/>
              <a:t>: RXA[1].3[1].1, </a:t>
            </a:r>
            <a:r>
              <a:rPr lang="en-US" sz="2200" dirty="0" err="1"/>
              <a:t>NamePath</a:t>
            </a:r>
            <a:r>
              <a:rPr lang="en-US" sz="2200" dirty="0"/>
              <a:t>: ORDER[0]/RXA/</a:t>
            </a:r>
            <a:r>
              <a:rPr lang="en-US" sz="2200" dirty="0" err="1"/>
              <a:t>DateTimeStartOfAdministration</a:t>
            </a:r>
            <a:r>
              <a:rPr lang="en-US" sz="2200" dirty="0"/>
              <a:t>/Time, </a:t>
            </a:r>
            <a:r>
              <a:rPr lang="en-US" sz="2200" dirty="0" err="1"/>
              <a:t>RuleId</a:t>
            </a:r>
            <a:r>
              <a:rPr lang="en-US" sz="2200" dirty="0"/>
              <a:t>: 73, </a:t>
            </a:r>
            <a:r>
              <a:rPr lang="en-US" sz="2200" dirty="0" err="1"/>
              <a:t>ApplicationErrorCode</a:t>
            </a:r>
            <a:r>
              <a:rPr lang="en-US" sz="2200" dirty="0"/>
              <a:t>: AIRA-DV-BR-103, AIRA Data Validation Guide Rule: BR 103|</a:t>
            </a:r>
            <a:r>
              <a:rPr lang="en-US" sz="2200" b="1" dirty="0"/>
              <a:t>RXA-3 (</a:t>
            </a:r>
            <a:r>
              <a:rPr lang="en-US" sz="2200" b="1" dirty="0" err="1"/>
              <a:t>DateTimeStartOfAdministration</a:t>
            </a:r>
            <a:r>
              <a:rPr lang="en-US" sz="2200" b="1" dirty="0"/>
              <a:t>): must be less than or equal to (before or the same as) MSH-7 (</a:t>
            </a:r>
            <a:r>
              <a:rPr lang="en-US" sz="2200" b="1" dirty="0" err="1"/>
              <a:t>DateTimeOfMessage</a:t>
            </a:r>
            <a:r>
              <a:rPr lang="en-US" sz="2200" b="1" dirty="0"/>
              <a:t>) when RXA-21 (</a:t>
            </a:r>
            <a:r>
              <a:rPr lang="en-US" sz="2200" b="1" dirty="0" err="1"/>
              <a:t>ActionCode</a:t>
            </a:r>
            <a:r>
              <a:rPr lang="en-US" sz="2200" b="1" dirty="0"/>
              <a:t>) is not valued "D". Please see BR-103 in the AIRA Data Validation Guide.</a:t>
            </a:r>
          </a:p>
          <a:p>
            <a:endParaRPr lang="en-US" dirty="0"/>
          </a:p>
        </p:txBody>
      </p:sp>
    </p:spTree>
    <p:extLst>
      <p:ext uri="{BB962C8B-B14F-4D97-AF65-F5344CB8AC3E}">
        <p14:creationId xmlns:p14="http://schemas.microsoft.com/office/powerpoint/2010/main" val="8018106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E6DAD5B5-E705-4156-89EF-2171AFE45E50}"/>
              </a:ext>
            </a:extLst>
          </p:cNvPr>
          <p:cNvSpPr txBox="1"/>
          <p:nvPr/>
        </p:nvSpPr>
        <p:spPr>
          <a:xfrm>
            <a:off x="390144" y="304800"/>
            <a:ext cx="8262747" cy="4708981"/>
          </a:xfrm>
          <a:prstGeom prst="rect">
            <a:avLst/>
          </a:prstGeom>
          <a:noFill/>
        </p:spPr>
        <p:txBody>
          <a:bodyPr wrap="square" rtlCol="0">
            <a:spAutoFit/>
          </a:bodyPr>
          <a:lstStyle/>
          <a:p>
            <a:r>
              <a:rPr lang="en-US" b="1" dirty="0"/>
              <a:t>High Priority accuracy validation</a:t>
            </a:r>
            <a:endParaRPr lang="en-US" dirty="0"/>
          </a:p>
          <a:p>
            <a:r>
              <a:rPr lang="en-US" sz="3000" b="1" dirty="0"/>
              <a:t>BR-107</a:t>
            </a:r>
            <a:r>
              <a:rPr lang="en-US" sz="3000" dirty="0"/>
              <a:t>: Every administered vaccine should be recorded as a single Vaccination Event (e.g., combo vaccine should be recorded as 1 event rather than separate events for each component)</a:t>
            </a:r>
          </a:p>
          <a:p>
            <a:r>
              <a:rPr lang="en-US" dirty="0"/>
              <a:t> </a:t>
            </a:r>
          </a:p>
          <a:p>
            <a:endParaRPr lang="en-US" dirty="0"/>
          </a:p>
          <a:p>
            <a:r>
              <a:rPr lang="en-US" b="1" dirty="0"/>
              <a:t>Not Implemented</a:t>
            </a:r>
            <a:endParaRPr lang="en-US" dirty="0"/>
          </a:p>
          <a:p>
            <a:r>
              <a:rPr lang="en-US" dirty="0">
                <a:solidFill>
                  <a:schemeClr val="dk1"/>
                </a:solidFill>
              </a:rPr>
              <a:t>Was unsure how to implement due to:</a:t>
            </a:r>
          </a:p>
          <a:p>
            <a:pPr marL="742950" lvl="1" indent="-285750">
              <a:buFont typeface="Arial" panose="020B0604020202020204" pitchFamily="34" charset="0"/>
              <a:buChar char="•"/>
            </a:pPr>
            <a:r>
              <a:rPr lang="en-US" dirty="0">
                <a:solidFill>
                  <a:schemeClr val="dk1"/>
                </a:solidFill>
              </a:rPr>
              <a:t>Immunizations can be split into multiple messages</a:t>
            </a:r>
          </a:p>
          <a:p>
            <a:pPr marL="742950" lvl="1" indent="-285750">
              <a:buFont typeface="Arial" panose="020B0604020202020204" pitchFamily="34" charset="0"/>
              <a:buChar char="•"/>
            </a:pPr>
            <a:r>
              <a:rPr lang="en-US" dirty="0">
                <a:solidFill>
                  <a:schemeClr val="dk1"/>
                </a:solidFill>
              </a:rPr>
              <a:t>Even if it’s in a single message the components could be out of order</a:t>
            </a:r>
          </a:p>
          <a:p>
            <a:endParaRPr lang="en-US" dirty="0">
              <a:solidFill>
                <a:schemeClr val="dk1"/>
              </a:solidFill>
            </a:endParaRPr>
          </a:p>
          <a:p>
            <a:br>
              <a:rPr lang="en-US" dirty="0"/>
            </a:br>
            <a:endParaRPr lang="en-US" dirty="0"/>
          </a:p>
        </p:txBody>
      </p:sp>
    </p:spTree>
    <p:extLst>
      <p:ext uri="{BB962C8B-B14F-4D97-AF65-F5344CB8AC3E}">
        <p14:creationId xmlns:p14="http://schemas.microsoft.com/office/powerpoint/2010/main" val="422663462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11370</TotalTime>
  <Words>7134</Words>
  <Application>Microsoft Office PowerPoint</Application>
  <PresentationFormat>On-screen Show (4:3)</PresentationFormat>
  <Paragraphs>509</Paragraphs>
  <Slides>23</Slides>
  <Notes>16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Calibri</vt:lpstr>
      <vt:lpstr>Calibri Light</vt:lpstr>
      <vt:lpstr>Garamond</vt:lpstr>
      <vt:lpstr>Gill Sans MT</vt:lpstr>
      <vt:lpstr>Office Theme</vt:lpstr>
      <vt:lpstr>HL7 Data Quality</vt:lpstr>
      <vt:lpstr>PowerPoint Presentation</vt:lpstr>
      <vt:lpstr>The 5Ws (and H)</vt:lpstr>
      <vt:lpstr>Resources Used</vt:lpstr>
      <vt:lpstr>PowerPoint Presentation</vt:lpstr>
      <vt:lpstr>Example</vt:lpstr>
      <vt:lpstr>PowerPoint Presentation</vt:lpstr>
      <vt:lpstr>Example</vt:lpstr>
      <vt:lpstr>PowerPoint Presentation</vt:lpstr>
      <vt:lpstr>PowerPoint Presentation</vt:lpstr>
      <vt:lpstr>Example</vt:lpstr>
      <vt:lpstr>PowerPoint Presentation</vt:lpstr>
      <vt:lpstr>PowerPoint Presentation</vt:lpstr>
      <vt:lpstr>Example</vt:lpstr>
      <vt:lpstr>PowerPoint Presentation</vt:lpstr>
      <vt:lpstr>Example</vt:lpstr>
      <vt:lpstr>PowerPoint Presentation</vt:lpstr>
      <vt:lpstr>Example</vt:lpstr>
      <vt:lpstr>PowerPoint Presentation</vt:lpstr>
      <vt:lpstr>Example</vt:lpstr>
      <vt:lpstr>BR-130 cont.</vt:lpstr>
      <vt:lpstr>Test and Document Like Crazy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and why we need to improve HL7 tools in the IIS community</dc:title>
  <dc:creator>Kevin Snow</dc:creator>
  <cp:lastModifiedBy>Kevin Snow</cp:lastModifiedBy>
  <cp:revision>144</cp:revision>
  <cp:lastPrinted>2018-11-27T17:04:12Z</cp:lastPrinted>
  <dcterms:created xsi:type="dcterms:W3CDTF">2018-11-20T21:22:04Z</dcterms:created>
  <dcterms:modified xsi:type="dcterms:W3CDTF">2020-02-11T19:28:47Z</dcterms:modified>
</cp:coreProperties>
</file>