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8" r:id="rId2"/>
    <p:sldMasterId id="2147483668" r:id="rId3"/>
    <p:sldMasterId id="2147483670" r:id="rId4"/>
    <p:sldMasterId id="2147483677" r:id="rId5"/>
  </p:sldMasterIdLst>
  <p:notesMasterIdLst>
    <p:notesMasterId r:id="rId12"/>
  </p:notesMasterIdLst>
  <p:sldIdLst>
    <p:sldId id="291" r:id="rId6"/>
    <p:sldId id="309" r:id="rId7"/>
    <p:sldId id="313" r:id="rId8"/>
    <p:sldId id="310" r:id="rId9"/>
    <p:sldId id="311" r:id="rId10"/>
    <p:sldId id="31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MT" panose="020B0502020104020203" pitchFamily="34"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Open Sans Light" panose="020B060402020202020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6196" autoAdjust="0"/>
  </p:normalViewPr>
  <p:slideViewPr>
    <p:cSldViewPr snapToGrid="0">
      <p:cViewPr>
        <p:scale>
          <a:sx n="150" d="100"/>
          <a:sy n="150" d="100"/>
        </p:scale>
        <p:origin x="-222" y="-147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Master" Target="slideMasters/slideMaster3.xml"/><Relationship Id="rId21" Type="http://schemas.openxmlformats.org/officeDocument/2006/relationships/font" Target="fonts/font9.fntdata"/><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1405-0D89-4563-B87F-8288298E1C6A}"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D8471-C075-4657-89E8-72AB1DB1C24D}" type="slidenum">
              <a:rPr lang="en-US" smtClean="0"/>
              <a:t>‹#›</a:t>
            </a:fld>
            <a:endParaRPr lang="en-US"/>
          </a:p>
        </p:txBody>
      </p:sp>
    </p:spTree>
    <p:extLst>
      <p:ext uri="{BB962C8B-B14F-4D97-AF65-F5344CB8AC3E}">
        <p14:creationId xmlns:p14="http://schemas.microsoft.com/office/powerpoint/2010/main" val="37077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D8471-C075-4657-89E8-72AB1DB1C24D}" type="slidenum">
              <a:rPr lang="en-US" smtClean="0"/>
              <a:t>1</a:t>
            </a:fld>
            <a:endParaRPr lang="en-US"/>
          </a:p>
        </p:txBody>
      </p:sp>
    </p:spTree>
    <p:extLst>
      <p:ext uri="{BB962C8B-B14F-4D97-AF65-F5344CB8AC3E}">
        <p14:creationId xmlns:p14="http://schemas.microsoft.com/office/powerpoint/2010/main" val="401291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champion should propose to the group an initial scope. The group should discuss, but this does not have to be finalized in the Kick Off meeting. If the discussion lasts for more than 10 minutes then the discussion will continue on the first call of the group. It usually takes two meetings to get the scope set for sure. </a:t>
            </a:r>
          </a:p>
        </p:txBody>
      </p:sp>
      <p:sp>
        <p:nvSpPr>
          <p:cNvPr id="4" name="Slide Number Placeholder 3"/>
          <p:cNvSpPr>
            <a:spLocks noGrp="1"/>
          </p:cNvSpPr>
          <p:nvPr>
            <p:ph type="sldNum" sz="quarter" idx="5"/>
          </p:nvPr>
        </p:nvSpPr>
        <p:spPr/>
        <p:txBody>
          <a:bodyPr/>
          <a:lstStyle/>
          <a:p>
            <a:fld id="{3EED8471-C075-4657-89E8-72AB1DB1C24D}" type="slidenum">
              <a:rPr lang="en-US" smtClean="0"/>
              <a:t>4</a:t>
            </a:fld>
            <a:endParaRPr lang="en-US"/>
          </a:p>
        </p:txBody>
      </p:sp>
    </p:spTree>
    <p:extLst>
      <p:ext uri="{BB962C8B-B14F-4D97-AF65-F5344CB8AC3E}">
        <p14:creationId xmlns:p14="http://schemas.microsoft.com/office/powerpoint/2010/main" val="211304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20E364-7823-4BBA-84F8-7F691FBFE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7/10/2020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7700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5CDE0-FEAE-4E6C-B038-F3F8B3AEF0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7/10/2020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4134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5694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A4C679-C6E8-4E7C-B5C2-06A588609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338117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06728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642318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01021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59361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3445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White &amp;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14304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28197" y="4332318"/>
            <a:ext cx="6695211" cy="1124593"/>
          </a:xfrm>
          <a:prstGeom prst="rect">
            <a:avLst/>
          </a:prstGeom>
        </p:spPr>
        <p:txBody>
          <a:bodyPr/>
          <a:lstStyle>
            <a:lvl1pPr algn="l">
              <a:lnSpc>
                <a:spcPct val="90000"/>
              </a:lnSpc>
              <a:defRPr sz="3600" b="1">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828197" y="5456903"/>
            <a:ext cx="6695211" cy="659342"/>
          </a:xfrm>
          <a:prstGeom prst="rect">
            <a:avLst/>
          </a:prstGeom>
        </p:spPr>
        <p:txBody>
          <a:bodyPr/>
          <a:lstStyle>
            <a:lvl1pPr marL="0" indent="0" algn="l">
              <a:buNone/>
              <a:defRPr sz="1600" b="0" i="0">
                <a:solidFill>
                  <a:srgbClr val="FFFFFF"/>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51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60021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4FCC-A411-8A41-82B6-F4C1837F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90C09AC-6CC5-D442-B86A-82E6AD081C47}"/>
              </a:ext>
            </a:extLst>
          </p:cNvPr>
          <p:cNvSpPr>
            <a:spLocks noGrp="1"/>
          </p:cNvSpPr>
          <p:nvPr>
            <p:ph sz="half"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FF2B5EF4-FFF2-40B4-BE49-F238E27FC236}">
                <a16:creationId xmlns:a16="http://schemas.microsoft.com/office/drawing/2014/main" id="{55791807-6005-834F-B3EC-BA75A746590F}"/>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658387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909A-6739-E94C-9232-5A157C13F126}"/>
              </a:ext>
            </a:extLst>
          </p:cNvPr>
          <p:cNvSpPr>
            <a:spLocks noGrp="1"/>
          </p:cNvSpPr>
          <p:nvPr>
            <p:ph type="title"/>
          </p:nvPr>
        </p:nvSpPr>
        <p:spPr>
          <a:xfrm>
            <a:off x="838200" y="365125"/>
            <a:ext cx="10515600" cy="1325563"/>
          </a:xfrm>
          <a:prstGeom prst="rect">
            <a:avLst/>
          </a:prstGeom>
        </p:spPr>
        <p:txBody>
          <a:bodyPr anchor="ct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DC7A4A18-9328-4843-98C7-DB939C57E079}"/>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120549D-7943-184C-A2E1-07BA0AB2C78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A13EBF7B-6CEF-A640-B063-806456C43728}"/>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248598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3B5-FF69-504A-A3DC-7D9D58BE21FF}"/>
              </a:ext>
            </a:extLst>
          </p:cNvPr>
          <p:cNvSpPr>
            <a:spLocks noGrp="1"/>
          </p:cNvSpPr>
          <p:nvPr>
            <p:ph type="title"/>
          </p:nvPr>
        </p:nvSpPr>
        <p:spPr>
          <a:xfrm>
            <a:off x="839788" y="365125"/>
            <a:ext cx="10515600" cy="1325563"/>
          </a:xfrm>
          <a:prstGeom prst="rect">
            <a:avLst/>
          </a:prstGeom>
        </p:spPr>
        <p:txBody>
          <a:bodyPr anchor="ct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503DDF55-C96C-FB42-9CC7-A3B36C9D697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C918188-AF27-0D41-8ADE-EA563092E0B4}"/>
              </a:ext>
            </a:extLst>
          </p:cNvPr>
          <p:cNvSpPr>
            <a:spLocks noGrp="1"/>
          </p:cNvSpPr>
          <p:nvPr>
            <p:ph sz="half" idx="2"/>
          </p:nvPr>
        </p:nvSpPr>
        <p:spPr>
          <a:xfrm>
            <a:off x="839788" y="2505075"/>
            <a:ext cx="5157787"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F417FE-1F4E-064D-8C2C-0291232C562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6">
            <a:extLst>
              <a:ext uri="{FF2B5EF4-FFF2-40B4-BE49-F238E27FC236}">
                <a16:creationId xmlns:a16="http://schemas.microsoft.com/office/drawing/2014/main" id="{2BCC09C2-B7FF-C24F-8CDD-C83E024800F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
        <p:nvSpPr>
          <p:cNvPr id="11" name="Content Placeholder 3">
            <a:extLst>
              <a:ext uri="{FF2B5EF4-FFF2-40B4-BE49-F238E27FC236}">
                <a16:creationId xmlns:a16="http://schemas.microsoft.com/office/drawing/2014/main" id="{6BC8DA5A-89F7-634F-88A2-5F290F61B135}"/>
              </a:ext>
            </a:extLst>
          </p:cNvPr>
          <p:cNvSpPr>
            <a:spLocks noGrp="1"/>
          </p:cNvSpPr>
          <p:nvPr>
            <p:ph sz="half" idx="13"/>
          </p:nvPr>
        </p:nvSpPr>
        <p:spPr>
          <a:xfrm>
            <a:off x="6172200" y="2505075"/>
            <a:ext cx="5180012"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630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E747-0005-6F4F-9749-AABAD0250AB2}"/>
              </a:ext>
            </a:extLst>
          </p:cNvPr>
          <p:cNvSpPr>
            <a:spLocks noGrp="1"/>
          </p:cNvSpPr>
          <p:nvPr>
            <p:ph type="title"/>
          </p:nvPr>
        </p:nvSpPr>
        <p:spPr>
          <a:xfrm>
            <a:off x="839788" y="457200"/>
            <a:ext cx="3932237" cy="1600200"/>
          </a:xfrm>
          <a:prstGeom prst="rect">
            <a:avLst/>
          </a:prstGeo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46BC36ED-CE8B-BE47-8AB1-F6F066BD041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9FC230-BFFE-024D-89A1-94C2EB3EE38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075272-5D1B-F540-8E3C-2F2D3F6E042C}"/>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222701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594-EAC2-4F41-8160-B655EA3B2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6" name="Slide Number Placeholder 6">
            <a:extLst>
              <a:ext uri="{FF2B5EF4-FFF2-40B4-BE49-F238E27FC236}">
                <a16:creationId xmlns:a16="http://schemas.microsoft.com/office/drawing/2014/main" id="{544C6EB8-AB82-E84B-AD0B-C65DCADCCB6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436516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EB8C4C39-96AB-084D-AD2E-52321F38CAA0}"/>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364559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18272" y="5466735"/>
            <a:ext cx="6823125" cy="659342"/>
          </a:xfrm>
          <a:prstGeom prst="rect">
            <a:avLst/>
          </a:prstGeom>
        </p:spPr>
        <p:txBody>
          <a:bodyPr/>
          <a:lstStyle>
            <a:lvl1pPr marL="0" indent="0" algn="l">
              <a:buNone/>
              <a:defRPr sz="1600" b="0" i="0">
                <a:solidFill>
                  <a:srgbClr val="09B07E"/>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4" name="Title 1"/>
          <p:cNvSpPr>
            <a:spLocks noGrp="1"/>
          </p:cNvSpPr>
          <p:nvPr>
            <p:ph type="ctrTitle"/>
          </p:nvPr>
        </p:nvSpPr>
        <p:spPr>
          <a:xfrm>
            <a:off x="4818275" y="4332317"/>
            <a:ext cx="6823124" cy="1114761"/>
          </a:xfrm>
          <a:prstGeom prst="rect">
            <a:avLst/>
          </a:prstGeom>
        </p:spPr>
        <p:txBody>
          <a:bodyPr/>
          <a:lstStyle>
            <a:lvl1pPr algn="l">
              <a:lnSpc>
                <a:spcPct val="90000"/>
              </a:lnSpc>
              <a:defRPr sz="3600" b="1">
                <a:solidFill>
                  <a:srgbClr val="125495"/>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4083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51E20B-A15A-49D1-826B-49343DE5B9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12951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46074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63866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87864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8980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73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7/10/2020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42480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4.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4D9DD1-1076-4E7B-8BA5-AFF9893A1EB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58397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1738C5-7A20-43B9-B0D1-6A3B038B039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7/10/2020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9145407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03468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457178" rtl="0" eaLnBrk="1" fontAlgn="base" hangingPunct="1">
        <a:spcBef>
          <a:spcPct val="0"/>
        </a:spcBef>
        <a:spcAft>
          <a:spcPct val="0"/>
        </a:spcAft>
        <a:defRPr sz="2000" kern="1200">
          <a:solidFill>
            <a:schemeClr val="tx1"/>
          </a:solidFill>
          <a:latin typeface="+mj-lt"/>
          <a:ea typeface="ヒラギノ角ゴ Pro W3" charset="0"/>
          <a:cs typeface="ヒラギノ角ゴ Pro W3" charset="0"/>
        </a:defRPr>
      </a:lvl1pPr>
      <a:lvl2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2pPr>
      <a:lvl3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3pPr>
      <a:lvl4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4pPr>
      <a:lvl5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5pPr>
      <a:lvl6pPr marL="457178"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6pPr>
      <a:lvl7pPr marL="914354"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7pPr>
      <a:lvl8pPr marL="1371532"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8pPr>
      <a:lvl9pPr marL="1828709"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9pPr>
    </p:titleStyle>
    <p:bodyStyle>
      <a:lvl1pPr marL="342882" indent="-342882" algn="l" defTabSz="457178" rtl="0" eaLnBrk="1" fontAlgn="base" hangingPunct="1">
        <a:spcBef>
          <a:spcPct val="20000"/>
        </a:spcBef>
        <a:spcAft>
          <a:spcPct val="0"/>
        </a:spcAft>
        <a:buFont typeface="Arial" charset="0"/>
        <a:buChar char="•"/>
        <a:defRPr sz="3200" kern="1200">
          <a:solidFill>
            <a:schemeClr val="tx1"/>
          </a:solidFill>
          <a:latin typeface="+mn-lt"/>
          <a:ea typeface="ヒラギノ角ゴ Pro W3" charset="0"/>
          <a:cs typeface="ヒラギノ角ゴ Pro W3" charset="0"/>
        </a:defRPr>
      </a:lvl1pPr>
      <a:lvl2pPr marL="742913" indent="-285737" algn="l" defTabSz="457178" rtl="0" eaLnBrk="1" fontAlgn="base" hangingPunct="1">
        <a:spcBef>
          <a:spcPct val="20000"/>
        </a:spcBef>
        <a:spcAft>
          <a:spcPct val="0"/>
        </a:spcAft>
        <a:buFont typeface="Arial" charset="0"/>
        <a:buChar char="–"/>
        <a:defRPr sz="2800" kern="1200">
          <a:solidFill>
            <a:schemeClr val="tx1"/>
          </a:solidFill>
          <a:latin typeface="+mn-lt"/>
          <a:ea typeface="ヒラギノ角ゴ Pro W3" charset="0"/>
          <a:cs typeface="ヒラギノ角ゴ Pro W3" charset="-128"/>
        </a:defRPr>
      </a:lvl2pPr>
      <a:lvl3pPr marL="1142942" indent="-228589" algn="l" defTabSz="457178"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128"/>
        </a:defRPr>
      </a:lvl3pPr>
      <a:lvl4pPr marL="1600120"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4pPr>
      <a:lvl5pPr marL="2057298"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auto">
          <a:xfrm>
            <a:off x="-12440" y="1588"/>
            <a:ext cx="12186807"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2533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ftr="0" dt="0"/>
  <p:txStyles>
    <p:titleStyle>
      <a:lvl1pPr algn="l" defTabSz="457178" rtl="0" eaLnBrk="0" fontAlgn="base" hangingPunct="0">
        <a:spcBef>
          <a:spcPct val="0"/>
        </a:spcBef>
        <a:spcAft>
          <a:spcPct val="0"/>
        </a:spcAft>
        <a:defRPr sz="4400" b="1" kern="1200">
          <a:solidFill>
            <a:schemeClr val="tx1"/>
          </a:solidFill>
          <a:latin typeface="Arial" charset="0"/>
          <a:ea typeface="Arial" charset="0"/>
          <a:cs typeface="Arial" charset="0"/>
        </a:defRPr>
      </a:lvl1pPr>
      <a:lvl2pPr algn="l" defTabSz="457178" rtl="0" eaLnBrk="0" fontAlgn="base" hangingPunct="0">
        <a:spcBef>
          <a:spcPct val="0"/>
        </a:spcBef>
        <a:spcAft>
          <a:spcPct val="0"/>
        </a:spcAft>
        <a:defRPr sz="4400" b="1">
          <a:solidFill>
            <a:schemeClr val="tx1"/>
          </a:solidFill>
          <a:latin typeface="Arial" charset="0"/>
          <a:ea typeface="Arial" charset="0"/>
          <a:cs typeface="Arial" charset="0"/>
        </a:defRPr>
      </a:lvl2pPr>
      <a:lvl3pPr algn="l" defTabSz="457178" rtl="0" eaLnBrk="0" fontAlgn="base" hangingPunct="0">
        <a:spcBef>
          <a:spcPct val="0"/>
        </a:spcBef>
        <a:spcAft>
          <a:spcPct val="0"/>
        </a:spcAft>
        <a:defRPr sz="4400" b="1">
          <a:solidFill>
            <a:schemeClr val="tx1"/>
          </a:solidFill>
          <a:latin typeface="Arial" charset="0"/>
          <a:ea typeface="Arial" charset="0"/>
          <a:cs typeface="Arial" charset="0"/>
        </a:defRPr>
      </a:lvl3pPr>
      <a:lvl4pPr algn="l" defTabSz="457178" rtl="0" eaLnBrk="0" fontAlgn="base" hangingPunct="0">
        <a:spcBef>
          <a:spcPct val="0"/>
        </a:spcBef>
        <a:spcAft>
          <a:spcPct val="0"/>
        </a:spcAft>
        <a:defRPr sz="4400" b="1">
          <a:solidFill>
            <a:schemeClr val="tx1"/>
          </a:solidFill>
          <a:latin typeface="Arial" charset="0"/>
          <a:ea typeface="Arial" charset="0"/>
          <a:cs typeface="Arial" charset="0"/>
        </a:defRPr>
      </a:lvl4pPr>
      <a:lvl5pPr algn="l" defTabSz="457178" rtl="0" eaLnBrk="0" fontAlgn="base" hangingPunct="0">
        <a:spcBef>
          <a:spcPct val="0"/>
        </a:spcBef>
        <a:spcAft>
          <a:spcPct val="0"/>
        </a:spcAft>
        <a:defRPr sz="4400" b="1">
          <a:solidFill>
            <a:schemeClr val="tx1"/>
          </a:solidFill>
          <a:latin typeface="Arial" charset="0"/>
          <a:ea typeface="Arial" charset="0"/>
          <a:cs typeface="Arial" charset="0"/>
        </a:defRPr>
      </a:lvl5pPr>
      <a:lvl6pPr marL="457178" algn="ctr" defTabSz="457178" rtl="0" fontAlgn="base">
        <a:spcBef>
          <a:spcPct val="0"/>
        </a:spcBef>
        <a:spcAft>
          <a:spcPct val="0"/>
        </a:spcAft>
        <a:defRPr sz="4400" b="1">
          <a:solidFill>
            <a:srgbClr val="103058"/>
          </a:solidFill>
          <a:latin typeface="Adobe Caslon Pro Bold" charset="0"/>
          <a:ea typeface="ヒラギノ角ゴ Pro W3" charset="0"/>
        </a:defRPr>
      </a:lvl6pPr>
      <a:lvl7pPr marL="914354" algn="ctr" defTabSz="457178" rtl="0" fontAlgn="base">
        <a:spcBef>
          <a:spcPct val="0"/>
        </a:spcBef>
        <a:spcAft>
          <a:spcPct val="0"/>
        </a:spcAft>
        <a:defRPr sz="4400" b="1">
          <a:solidFill>
            <a:srgbClr val="103058"/>
          </a:solidFill>
          <a:latin typeface="Adobe Caslon Pro Bold" charset="0"/>
          <a:ea typeface="ヒラギノ角ゴ Pro W3" charset="0"/>
        </a:defRPr>
      </a:lvl7pPr>
      <a:lvl8pPr marL="1371532" algn="ctr" defTabSz="457178" rtl="0" fontAlgn="base">
        <a:spcBef>
          <a:spcPct val="0"/>
        </a:spcBef>
        <a:spcAft>
          <a:spcPct val="0"/>
        </a:spcAft>
        <a:defRPr sz="4400" b="1">
          <a:solidFill>
            <a:srgbClr val="103058"/>
          </a:solidFill>
          <a:latin typeface="Adobe Caslon Pro Bold" charset="0"/>
          <a:ea typeface="ヒラギノ角ゴ Pro W3" charset="0"/>
        </a:defRPr>
      </a:lvl8pPr>
      <a:lvl9pPr marL="1828709" algn="ctr" defTabSz="457178" rtl="0" fontAlgn="base">
        <a:spcBef>
          <a:spcPct val="0"/>
        </a:spcBef>
        <a:spcAft>
          <a:spcPct val="0"/>
        </a:spcAft>
        <a:defRPr sz="4400" b="1">
          <a:solidFill>
            <a:srgbClr val="103058"/>
          </a:solidFill>
          <a:latin typeface="Adobe Caslon Pro Bold" charset="0"/>
          <a:ea typeface="ヒラギノ角ゴ Pro W3" charset="0"/>
        </a:defRPr>
      </a:lvl9pPr>
    </p:titleStyle>
    <p:bodyStyle>
      <a:lvl1pPr algn="l" defTabSz="457178" rtl="0" eaLnBrk="0" fontAlgn="base" hangingPunct="0">
        <a:spcBef>
          <a:spcPct val="20000"/>
        </a:spcBef>
        <a:spcAft>
          <a:spcPct val="0"/>
        </a:spcAft>
        <a:buFont typeface="Arial" charset="0"/>
        <a:defRPr sz="3200" kern="1200">
          <a:solidFill>
            <a:schemeClr val="accent1"/>
          </a:solidFill>
          <a:latin typeface="Arial"/>
          <a:ea typeface="ヒラギノ角ゴ Pro W3" charset="0"/>
          <a:cs typeface="Arial"/>
        </a:defRPr>
      </a:lvl1pPr>
      <a:lvl2pPr marL="914354" indent="-457178" algn="l" defTabSz="457178" rtl="0" eaLnBrk="0" fontAlgn="base" hangingPunct="0">
        <a:spcBef>
          <a:spcPct val="20000"/>
        </a:spcBef>
        <a:spcAft>
          <a:spcPct val="0"/>
        </a:spcAft>
        <a:buFont typeface="Arial" charset="0"/>
        <a:buChar char="•"/>
        <a:defRPr sz="2800" kern="1200">
          <a:solidFill>
            <a:schemeClr val="accent1"/>
          </a:solidFill>
          <a:latin typeface="Arial"/>
          <a:ea typeface="ヒラギノ角ゴ Pro W3" charset="0"/>
          <a:cs typeface="Arial"/>
        </a:defRPr>
      </a:lvl2pPr>
      <a:lvl3pPr marL="1257238" indent="-342882" algn="l" defTabSz="457178" rtl="0" eaLnBrk="0" fontAlgn="base" hangingPunct="0">
        <a:spcBef>
          <a:spcPct val="20000"/>
        </a:spcBef>
        <a:spcAft>
          <a:spcPct val="0"/>
        </a:spcAft>
        <a:buFont typeface="Lucida Grande" charset="0"/>
        <a:buChar char="-"/>
        <a:defRPr sz="2400" kern="1200">
          <a:solidFill>
            <a:schemeClr val="accent1"/>
          </a:solidFill>
          <a:latin typeface="Arial"/>
          <a:ea typeface="ヒラギノ角ゴ Pro W3" charset="0"/>
          <a:cs typeface="Arial"/>
        </a:defRPr>
      </a:lvl3pPr>
      <a:lvl4pPr marL="1714414" indent="-342882"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4pPr>
      <a:lvl5pPr marL="2057298" indent="-228589"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298242"/>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178" rtl="0" eaLnBrk="0" fontAlgn="base" hangingPunct="0">
        <a:spcBef>
          <a:spcPct val="0"/>
        </a:spcBef>
        <a:spcAft>
          <a:spcPct val="0"/>
        </a:spcAft>
        <a:defRPr sz="3600" b="1" kern="1200">
          <a:solidFill>
            <a:schemeClr val="bg1"/>
          </a:solidFill>
          <a:latin typeface="Gill Sans MT"/>
          <a:ea typeface="ヒラギノ角ゴ Pro W3" charset="0"/>
          <a:cs typeface="Gill Sans MT"/>
        </a:defRPr>
      </a:lvl1pPr>
      <a:lvl2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2pPr>
      <a:lvl3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3pPr>
      <a:lvl4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4pPr>
      <a:lvl5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5pPr>
      <a:lvl6pPr marL="457178" algn="ctr" defTabSz="457178" rtl="0" fontAlgn="base">
        <a:spcBef>
          <a:spcPct val="0"/>
        </a:spcBef>
        <a:spcAft>
          <a:spcPct val="0"/>
        </a:spcAft>
        <a:defRPr sz="3600" b="1">
          <a:solidFill>
            <a:schemeClr val="bg1"/>
          </a:solidFill>
          <a:latin typeface="Gill Sans MT" charset="0"/>
          <a:ea typeface="ヒラギノ角ゴ Pro W3" charset="0"/>
        </a:defRPr>
      </a:lvl6pPr>
      <a:lvl7pPr marL="914354" algn="ctr" defTabSz="457178" rtl="0" fontAlgn="base">
        <a:spcBef>
          <a:spcPct val="0"/>
        </a:spcBef>
        <a:spcAft>
          <a:spcPct val="0"/>
        </a:spcAft>
        <a:defRPr sz="3600" b="1">
          <a:solidFill>
            <a:schemeClr val="bg1"/>
          </a:solidFill>
          <a:latin typeface="Gill Sans MT" charset="0"/>
          <a:ea typeface="ヒラギノ角ゴ Pro W3" charset="0"/>
        </a:defRPr>
      </a:lvl7pPr>
      <a:lvl8pPr marL="1371532" algn="ctr" defTabSz="457178" rtl="0" fontAlgn="base">
        <a:spcBef>
          <a:spcPct val="0"/>
        </a:spcBef>
        <a:spcAft>
          <a:spcPct val="0"/>
        </a:spcAft>
        <a:defRPr sz="3600" b="1">
          <a:solidFill>
            <a:schemeClr val="bg1"/>
          </a:solidFill>
          <a:latin typeface="Gill Sans MT" charset="0"/>
          <a:ea typeface="ヒラギノ角ゴ Pro W3" charset="0"/>
        </a:defRPr>
      </a:lvl8pPr>
      <a:lvl9pPr marL="1828709" algn="ctr" defTabSz="457178" rtl="0" fontAlgn="base">
        <a:spcBef>
          <a:spcPct val="0"/>
        </a:spcBef>
        <a:spcAft>
          <a:spcPct val="0"/>
        </a:spcAft>
        <a:defRPr sz="3600" b="1">
          <a:solidFill>
            <a:schemeClr val="bg1"/>
          </a:solidFill>
          <a:latin typeface="Gill Sans MT" charset="0"/>
          <a:ea typeface="ヒラギノ角ゴ Pro W3" charset="0"/>
        </a:defRPr>
      </a:lvl9pPr>
    </p:titleStyle>
    <p:bodyStyle>
      <a:lvl1pPr marL="342882" indent="-342882" algn="l" defTabSz="457178" rtl="0" eaLnBrk="0" fontAlgn="base" hangingPunct="0">
        <a:spcBef>
          <a:spcPct val="20000"/>
        </a:spcBef>
        <a:spcAft>
          <a:spcPct val="0"/>
        </a:spcAft>
        <a:buFont typeface="Arial" charset="0"/>
        <a:buChar char="•"/>
        <a:defRPr sz="3200" kern="1200">
          <a:solidFill>
            <a:srgbClr val="FFFFFF"/>
          </a:solidFill>
          <a:latin typeface="Gill Sans MT"/>
          <a:ea typeface="ヒラギノ角ゴ Pro W3" charset="0"/>
          <a:cs typeface="Gill Sans MT"/>
        </a:defRPr>
      </a:lvl1pPr>
      <a:lvl2pPr marL="742913" indent="-285737" algn="l" defTabSz="457178" rtl="0" eaLnBrk="0" fontAlgn="base" hangingPunct="0">
        <a:spcBef>
          <a:spcPct val="20000"/>
        </a:spcBef>
        <a:spcAft>
          <a:spcPct val="0"/>
        </a:spcAft>
        <a:buFont typeface="Arial" charset="0"/>
        <a:buChar char="–"/>
        <a:defRPr sz="2800" kern="1200">
          <a:solidFill>
            <a:srgbClr val="FFFFFF"/>
          </a:solidFill>
          <a:latin typeface="Gill Sans MT"/>
          <a:ea typeface="ヒラギノ角ゴ Pro W3" charset="0"/>
          <a:cs typeface="Gill Sans MT"/>
        </a:defRPr>
      </a:lvl2pPr>
      <a:lvl3pPr marL="1142942" indent="-228589" algn="l" defTabSz="457178" rtl="0" eaLnBrk="0" fontAlgn="base" hangingPunct="0">
        <a:spcBef>
          <a:spcPct val="20000"/>
        </a:spcBef>
        <a:spcAft>
          <a:spcPct val="0"/>
        </a:spcAft>
        <a:buFont typeface="Arial" charset="0"/>
        <a:buChar char="•"/>
        <a:defRPr sz="2400" kern="1200">
          <a:solidFill>
            <a:srgbClr val="FFFFFF"/>
          </a:solidFill>
          <a:latin typeface="Gill Sans MT"/>
          <a:ea typeface="ヒラギノ角ゴ Pro W3" charset="0"/>
          <a:cs typeface="Gill Sans MT"/>
        </a:defRPr>
      </a:lvl3pPr>
      <a:lvl4pPr marL="1600120"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4pPr>
      <a:lvl5pPr marL="2057298"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7812" y="2240361"/>
            <a:ext cx="8490857" cy="1909763"/>
          </a:xfrm>
        </p:spPr>
        <p:txBody>
          <a:bodyPr>
            <a:normAutofit/>
          </a:bodyPr>
          <a:lstStyle/>
          <a:p>
            <a:r>
              <a:rPr lang="en-US" dirty="0"/>
              <a:t>Error Code</a:t>
            </a:r>
            <a:br>
              <a:rPr lang="en-US" dirty="0"/>
            </a:br>
            <a:r>
              <a:rPr lang="en-US" dirty="0"/>
              <a:t>Small Group</a:t>
            </a:r>
          </a:p>
        </p:txBody>
      </p:sp>
      <p:sp>
        <p:nvSpPr>
          <p:cNvPr id="3" name="Subtitle 2"/>
          <p:cNvSpPr>
            <a:spLocks noGrp="1"/>
          </p:cNvSpPr>
          <p:nvPr>
            <p:ph type="subTitle" idx="1"/>
          </p:nvPr>
        </p:nvSpPr>
        <p:spPr>
          <a:xfrm>
            <a:off x="2257813" y="4473908"/>
            <a:ext cx="8490857" cy="1655762"/>
          </a:xfrm>
        </p:spPr>
        <p:txBody>
          <a:bodyPr/>
          <a:lstStyle/>
          <a:p>
            <a:r>
              <a:rPr lang="en-US" dirty="0"/>
              <a:t>AIRA</a:t>
            </a:r>
          </a:p>
        </p:txBody>
      </p:sp>
    </p:spTree>
    <p:extLst>
      <p:ext uri="{BB962C8B-B14F-4D97-AF65-F5344CB8AC3E}">
        <p14:creationId xmlns:p14="http://schemas.microsoft.com/office/powerpoint/2010/main" val="150034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B80-A272-4136-83FE-7FE65FECA0AE}"/>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446D2655-E2FA-4D7E-844C-8BE7B0D6E527}"/>
              </a:ext>
            </a:extLst>
          </p:cNvPr>
          <p:cNvSpPr>
            <a:spLocks noGrp="1"/>
          </p:cNvSpPr>
          <p:nvPr>
            <p:ph type="body" idx="1"/>
          </p:nvPr>
        </p:nvSpPr>
        <p:spPr/>
        <p:txBody>
          <a:bodyPr/>
          <a:lstStyle/>
          <a:p>
            <a:r>
              <a:rPr lang="en-US" dirty="0"/>
              <a:t>Jane Lammers</a:t>
            </a:r>
          </a:p>
        </p:txBody>
      </p:sp>
    </p:spTree>
    <p:extLst>
      <p:ext uri="{BB962C8B-B14F-4D97-AF65-F5344CB8AC3E}">
        <p14:creationId xmlns:p14="http://schemas.microsoft.com/office/powerpoint/2010/main" val="347604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B14B-C47B-4D6A-8887-35B0124DBAC0}"/>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103A23E9-D2CE-4688-A8D6-7B0F694CFAC9}"/>
              </a:ext>
            </a:extLst>
          </p:cNvPr>
          <p:cNvSpPr>
            <a:spLocks noGrp="1"/>
          </p:cNvSpPr>
          <p:nvPr>
            <p:ph idx="1"/>
          </p:nvPr>
        </p:nvSpPr>
        <p:spPr/>
        <p:txBody>
          <a:bodyPr/>
          <a:lstStyle/>
          <a:p>
            <a:r>
              <a:rPr lang="en-US" dirty="0"/>
              <a:t>Focus on Minimal Viable Product</a:t>
            </a:r>
          </a:p>
          <a:p>
            <a:r>
              <a:rPr lang="en-US" dirty="0"/>
              <a:t>Think of three buckets</a:t>
            </a:r>
          </a:p>
          <a:p>
            <a:pPr lvl="1"/>
            <a:r>
              <a:rPr lang="en-US" dirty="0"/>
              <a:t>In scope – We can definitely complete this month</a:t>
            </a:r>
          </a:p>
          <a:p>
            <a:pPr lvl="1"/>
            <a:r>
              <a:rPr lang="en-US" dirty="0"/>
              <a:t>Future scope – We would if we had time, but don’t so we won’t</a:t>
            </a:r>
          </a:p>
          <a:p>
            <a:pPr lvl="1"/>
            <a:r>
              <a:rPr lang="en-US" dirty="0"/>
              <a:t>Out of scope – Needs to be referred</a:t>
            </a:r>
          </a:p>
          <a:p>
            <a:pPr lvl="1"/>
            <a:endParaRPr lang="en-US" dirty="0"/>
          </a:p>
        </p:txBody>
      </p:sp>
    </p:spTree>
    <p:extLst>
      <p:ext uri="{BB962C8B-B14F-4D97-AF65-F5344CB8AC3E}">
        <p14:creationId xmlns:p14="http://schemas.microsoft.com/office/powerpoint/2010/main" val="418982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DB2A7A-7850-49A3-A9E5-F74D4D216F3F}"/>
              </a:ext>
            </a:extLst>
          </p:cNvPr>
          <p:cNvSpPr>
            <a:spLocks noGrp="1"/>
          </p:cNvSpPr>
          <p:nvPr>
            <p:ph type="title"/>
          </p:nvPr>
        </p:nvSpPr>
        <p:spPr/>
        <p:txBody>
          <a:bodyPr/>
          <a:lstStyle/>
          <a:p>
            <a:r>
              <a:rPr lang="en-US" dirty="0"/>
              <a:t>Scope</a:t>
            </a:r>
          </a:p>
        </p:txBody>
      </p:sp>
      <p:sp>
        <p:nvSpPr>
          <p:cNvPr id="5" name="Content Placeholder 4">
            <a:extLst>
              <a:ext uri="{FF2B5EF4-FFF2-40B4-BE49-F238E27FC236}">
                <a16:creationId xmlns:a16="http://schemas.microsoft.com/office/drawing/2014/main" id="{2CFE7BEB-F056-44EA-B102-8ADA8BE53E57}"/>
              </a:ext>
            </a:extLst>
          </p:cNvPr>
          <p:cNvSpPr>
            <a:spLocks noGrp="1"/>
          </p:cNvSpPr>
          <p:nvPr>
            <p:ph idx="1"/>
          </p:nvPr>
        </p:nvSpPr>
        <p:spPr/>
        <p:txBody>
          <a:bodyPr>
            <a:normAutofit fontScale="47500" lnSpcReduction="20000"/>
          </a:bodyPr>
          <a:lstStyle/>
          <a:p>
            <a:r>
              <a:rPr lang="en-US" dirty="0"/>
              <a:t>In Scope</a:t>
            </a:r>
          </a:p>
          <a:p>
            <a:pPr lvl="1"/>
            <a:r>
              <a:rPr lang="en-US" b="1" dirty="0"/>
              <a:t>ERR-5</a:t>
            </a:r>
            <a:r>
              <a:rPr lang="en-US" dirty="0"/>
              <a:t>: Adding new codes to list</a:t>
            </a:r>
          </a:p>
          <a:p>
            <a:pPr lvl="2"/>
            <a:r>
              <a:rPr lang="en-US" dirty="0"/>
              <a:t>Minor changes to existing codes possible</a:t>
            </a:r>
          </a:p>
          <a:p>
            <a:pPr lvl="2"/>
            <a:r>
              <a:rPr lang="en-US" dirty="0"/>
              <a:t>Most common errors? </a:t>
            </a:r>
            <a:r>
              <a:rPr lang="en-US" dirty="0">
                <a:solidFill>
                  <a:srgbClr val="FF0000"/>
                </a:solidFill>
              </a:rPr>
              <a:t>Need this information from the group. </a:t>
            </a:r>
          </a:p>
          <a:p>
            <a:pPr lvl="1"/>
            <a:r>
              <a:rPr lang="en-US" dirty="0"/>
              <a:t>Criteria for adding new codes (how specific / generic they should be)</a:t>
            </a:r>
          </a:p>
          <a:p>
            <a:pPr lvl="2"/>
            <a:r>
              <a:rPr lang="en-US" dirty="0"/>
              <a:t>Categorization, Tagging?</a:t>
            </a:r>
          </a:p>
          <a:p>
            <a:pPr lvl="2"/>
            <a:r>
              <a:rPr lang="en-US" b="1" dirty="0"/>
              <a:t>ERR-2</a:t>
            </a:r>
            <a:r>
              <a:rPr lang="en-US" dirty="0"/>
              <a:t> Could be used to provide context for generic concepts</a:t>
            </a:r>
          </a:p>
          <a:p>
            <a:pPr lvl="2"/>
            <a:r>
              <a:rPr lang="en-US" dirty="0"/>
              <a:t>Might be a strategy to combine specific / generic, levels, use both</a:t>
            </a:r>
          </a:p>
          <a:p>
            <a:pPr lvl="1"/>
            <a:r>
              <a:rPr lang="en-US" dirty="0"/>
              <a:t>Meta Information</a:t>
            </a:r>
          </a:p>
          <a:p>
            <a:pPr lvl="2"/>
            <a:r>
              <a:rPr lang="en-US" dirty="0"/>
              <a:t>Cross linking with Data Validation Guide - Link to specific section in a guide, might also be conformance statement in IG</a:t>
            </a:r>
          </a:p>
          <a:p>
            <a:pPr lvl="2"/>
            <a:r>
              <a:rPr lang="en-US" dirty="0"/>
              <a:t>Flag items that are clinically possible so should not ever be hard errors</a:t>
            </a:r>
          </a:p>
          <a:p>
            <a:pPr lvl="3"/>
            <a:r>
              <a:rPr lang="en-US" dirty="0"/>
              <a:t>Perhaps provide guidance on valid/invalid severity codes?</a:t>
            </a:r>
          </a:p>
          <a:p>
            <a:pPr lvl="2"/>
            <a:r>
              <a:rPr lang="en-US" dirty="0"/>
              <a:t>Actor/Action – could get some feedback from IIP</a:t>
            </a:r>
          </a:p>
          <a:p>
            <a:pPr lvl="3"/>
            <a:r>
              <a:rPr lang="en-US" dirty="0"/>
              <a:t>Look at Actor terms/types, need to make sure the text makes sense for clinician?</a:t>
            </a:r>
          </a:p>
          <a:p>
            <a:pPr lvl="3"/>
            <a:r>
              <a:rPr lang="en-US" b="1" dirty="0"/>
              <a:t>ERR-9</a:t>
            </a:r>
            <a:r>
              <a:rPr lang="en-US" dirty="0"/>
              <a:t> Inform Person Indicator – if we could categorize we could message this, come up with suggested values (Stretch goal, if we have time)</a:t>
            </a:r>
          </a:p>
          <a:p>
            <a:r>
              <a:rPr lang="en-US" dirty="0"/>
              <a:t>Future Work</a:t>
            </a:r>
          </a:p>
          <a:p>
            <a:pPr lvl="1"/>
            <a:r>
              <a:rPr lang="en-US" b="1" dirty="0"/>
              <a:t>ERR-7</a:t>
            </a:r>
            <a:r>
              <a:rPr lang="en-US" dirty="0"/>
              <a:t> Diagnostic Information</a:t>
            </a:r>
          </a:p>
          <a:p>
            <a:pPr lvl="1"/>
            <a:r>
              <a:rPr lang="en-US" b="1" dirty="0"/>
              <a:t>ERR-8</a:t>
            </a:r>
            <a:r>
              <a:rPr lang="en-US" dirty="0"/>
              <a:t> User Message</a:t>
            </a:r>
          </a:p>
          <a:p>
            <a:pPr lvl="1"/>
            <a:r>
              <a:rPr lang="en-US" dirty="0"/>
              <a:t>QBP related errors</a:t>
            </a:r>
          </a:p>
          <a:p>
            <a:r>
              <a:rPr lang="en-US" dirty="0"/>
              <a:t>Out of Scope</a:t>
            </a:r>
          </a:p>
          <a:p>
            <a:pPr lvl="1"/>
            <a:r>
              <a:rPr lang="en-US" b="1" dirty="0"/>
              <a:t>ERR-4</a:t>
            </a:r>
            <a:r>
              <a:rPr lang="en-US" dirty="0"/>
              <a:t> Severity – determined by IIS at run time</a:t>
            </a:r>
          </a:p>
          <a:p>
            <a:pPr lvl="1"/>
            <a:r>
              <a:rPr lang="en-US" b="1" dirty="0"/>
              <a:t>ERR-3</a:t>
            </a:r>
            <a:r>
              <a:rPr lang="en-US" dirty="0"/>
              <a:t> HL7 Error Code – set by HL7, we can’t change it</a:t>
            </a:r>
          </a:p>
          <a:p>
            <a:endParaRPr lang="en-US" dirty="0"/>
          </a:p>
        </p:txBody>
      </p:sp>
    </p:spTree>
    <p:extLst>
      <p:ext uri="{BB962C8B-B14F-4D97-AF65-F5344CB8AC3E}">
        <p14:creationId xmlns:p14="http://schemas.microsoft.com/office/powerpoint/2010/main" val="369216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FA057-AAEB-41FE-8256-2FD9FDC5ECA7}"/>
              </a:ext>
            </a:extLst>
          </p:cNvPr>
          <p:cNvPicPr>
            <a:picLocks noChangeAspect="1"/>
          </p:cNvPicPr>
          <p:nvPr/>
        </p:nvPicPr>
        <p:blipFill>
          <a:blip r:embed="rId2"/>
          <a:stretch>
            <a:fillRect/>
          </a:stretch>
        </p:blipFill>
        <p:spPr>
          <a:xfrm>
            <a:off x="388362" y="162963"/>
            <a:ext cx="11089352" cy="6858000"/>
          </a:xfrm>
          <a:prstGeom prst="rect">
            <a:avLst/>
          </a:prstGeom>
        </p:spPr>
      </p:pic>
    </p:spTree>
    <p:extLst>
      <p:ext uri="{BB962C8B-B14F-4D97-AF65-F5344CB8AC3E}">
        <p14:creationId xmlns:p14="http://schemas.microsoft.com/office/powerpoint/2010/main" val="2187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D53A-751C-4094-BBE9-2927EA092525}"/>
              </a:ext>
            </a:extLst>
          </p:cNvPr>
          <p:cNvSpPr>
            <a:spLocks noGrp="1"/>
          </p:cNvSpPr>
          <p:nvPr>
            <p:ph type="title"/>
          </p:nvPr>
        </p:nvSpPr>
        <p:spPr/>
        <p:txBody>
          <a:bodyPr/>
          <a:lstStyle/>
          <a:p>
            <a:r>
              <a:rPr lang="en-US" dirty="0"/>
              <a:t>Deliverables</a:t>
            </a:r>
          </a:p>
        </p:txBody>
      </p:sp>
      <p:graphicFrame>
        <p:nvGraphicFramePr>
          <p:cNvPr id="6" name="Table 6">
            <a:extLst>
              <a:ext uri="{FF2B5EF4-FFF2-40B4-BE49-F238E27FC236}">
                <a16:creationId xmlns:a16="http://schemas.microsoft.com/office/drawing/2014/main" id="{8AAEA1C0-CEB4-40DE-A91C-CEF0E471C1BD}"/>
              </a:ext>
            </a:extLst>
          </p:cNvPr>
          <p:cNvGraphicFramePr>
            <a:graphicFrameLocks noGrp="1"/>
          </p:cNvGraphicFramePr>
          <p:nvPr>
            <p:ph idx="1"/>
            <p:extLst>
              <p:ext uri="{D42A27DB-BD31-4B8C-83A1-F6EECF244321}">
                <p14:modId xmlns:p14="http://schemas.microsoft.com/office/powerpoint/2010/main" val="3015027493"/>
              </p:ext>
            </p:extLst>
          </p:nvPr>
        </p:nvGraphicFramePr>
        <p:xfrm>
          <a:off x="838200" y="1825625"/>
          <a:ext cx="10515597" cy="2565400"/>
        </p:xfrm>
        <a:graphic>
          <a:graphicData uri="http://schemas.openxmlformats.org/drawingml/2006/table">
            <a:tbl>
              <a:tblPr firstRow="1" bandRow="1">
                <a:tableStyleId>{5C22544A-7EE6-4342-B048-85BDC9FD1C3A}</a:tableStyleId>
              </a:tblPr>
              <a:tblGrid>
                <a:gridCol w="2077016">
                  <a:extLst>
                    <a:ext uri="{9D8B030D-6E8A-4147-A177-3AD203B41FA5}">
                      <a16:colId xmlns:a16="http://schemas.microsoft.com/office/drawing/2014/main" val="769949989"/>
                    </a:ext>
                  </a:extLst>
                </a:gridCol>
                <a:gridCol w="3775295">
                  <a:extLst>
                    <a:ext uri="{9D8B030D-6E8A-4147-A177-3AD203B41FA5}">
                      <a16:colId xmlns:a16="http://schemas.microsoft.com/office/drawing/2014/main" val="4243530684"/>
                    </a:ext>
                  </a:extLst>
                </a:gridCol>
                <a:gridCol w="4663286">
                  <a:extLst>
                    <a:ext uri="{9D8B030D-6E8A-4147-A177-3AD203B41FA5}">
                      <a16:colId xmlns:a16="http://schemas.microsoft.com/office/drawing/2014/main" val="3833668230"/>
                    </a:ext>
                  </a:extLst>
                </a:gridCol>
              </a:tblGrid>
              <a:tr h="370840">
                <a:tc>
                  <a:txBody>
                    <a:bodyPr/>
                    <a:lstStyle/>
                    <a:p>
                      <a:r>
                        <a:rPr lang="en-US" dirty="0"/>
                        <a:t>Area</a:t>
                      </a:r>
                    </a:p>
                  </a:txBody>
                  <a:tcPr/>
                </a:tc>
                <a:tc>
                  <a:txBody>
                    <a:bodyPr/>
                    <a:lstStyle/>
                    <a:p>
                      <a:r>
                        <a:rPr lang="en-US" dirty="0"/>
                        <a:t>Deliverable</a:t>
                      </a:r>
                    </a:p>
                  </a:txBody>
                  <a:tcPr/>
                </a:tc>
                <a:tc>
                  <a:txBody>
                    <a:bodyPr/>
                    <a:lstStyle/>
                    <a:p>
                      <a:r>
                        <a:rPr lang="en-US" dirty="0"/>
                        <a:t>Notes</a:t>
                      </a:r>
                    </a:p>
                  </a:txBody>
                  <a:tcPr/>
                </a:tc>
                <a:extLst>
                  <a:ext uri="{0D108BD9-81ED-4DB2-BD59-A6C34878D82A}">
                    <a16:rowId xmlns:a16="http://schemas.microsoft.com/office/drawing/2014/main" val="422273409"/>
                  </a:ext>
                </a:extLst>
              </a:tr>
              <a:tr h="370840">
                <a:tc>
                  <a:txBody>
                    <a:bodyPr/>
                    <a:lstStyle/>
                    <a:p>
                      <a:r>
                        <a:rPr lang="en-US" dirty="0"/>
                        <a:t>Guidance</a:t>
                      </a:r>
                    </a:p>
                  </a:txBody>
                  <a:tcPr/>
                </a:tc>
                <a:tc>
                  <a:txBody>
                    <a:bodyPr/>
                    <a:lstStyle/>
                    <a:p>
                      <a:r>
                        <a:rPr lang="en-US" dirty="0"/>
                        <a:t>Updated Guidance Document</a:t>
                      </a:r>
                    </a:p>
                    <a:p>
                      <a:r>
                        <a:rPr lang="en-US" dirty="0"/>
                        <a:t>Updated spreadsheet of codes</a:t>
                      </a:r>
                    </a:p>
                  </a:txBody>
                  <a:tcPr/>
                </a:tc>
                <a:tc>
                  <a:txBody>
                    <a:bodyPr/>
                    <a:lstStyle/>
                    <a:p>
                      <a:endParaRPr lang="en-US"/>
                    </a:p>
                  </a:txBody>
                  <a:tcPr/>
                </a:tc>
                <a:extLst>
                  <a:ext uri="{0D108BD9-81ED-4DB2-BD59-A6C34878D82A}">
                    <a16:rowId xmlns:a16="http://schemas.microsoft.com/office/drawing/2014/main" val="4104129210"/>
                  </a:ext>
                </a:extLst>
              </a:tr>
              <a:tr h="370840">
                <a:tc>
                  <a:txBody>
                    <a:bodyPr/>
                    <a:lstStyle/>
                    <a:p>
                      <a:r>
                        <a:rPr lang="en-US" dirty="0"/>
                        <a:t>Test Cases</a:t>
                      </a:r>
                    </a:p>
                  </a:txBody>
                  <a:tcPr/>
                </a:tc>
                <a:tc>
                  <a:txBody>
                    <a:bodyPr/>
                    <a:lstStyle/>
                    <a:p>
                      <a:r>
                        <a:rPr lang="en-US" dirty="0"/>
                        <a:t>AART has test cases</a:t>
                      </a:r>
                    </a:p>
                    <a:p>
                      <a:pPr marL="285750" indent="-285750">
                        <a:buFont typeface="Arial" panose="020B0604020202020204" pitchFamily="34" charset="0"/>
                        <a:buChar char="•"/>
                      </a:pPr>
                      <a:r>
                        <a:rPr lang="en-US" dirty="0"/>
                        <a:t>Update and add items</a:t>
                      </a:r>
                    </a:p>
                    <a:p>
                      <a:pPr marL="285750" indent="-285750">
                        <a:buFont typeface="Arial" panose="020B0604020202020204" pitchFamily="34" charset="0"/>
                        <a:buChar char="•"/>
                      </a:pPr>
                      <a:r>
                        <a:rPr lang="en-US" dirty="0"/>
                        <a:t>Prioritize (high, medium, low)</a:t>
                      </a:r>
                    </a:p>
                  </a:txBody>
                  <a:tcPr/>
                </a:tc>
                <a:tc>
                  <a:txBody>
                    <a:bodyPr/>
                    <a:lstStyle/>
                    <a:p>
                      <a:endParaRPr lang="en-US"/>
                    </a:p>
                  </a:txBody>
                  <a:tcPr/>
                </a:tc>
                <a:extLst>
                  <a:ext uri="{0D108BD9-81ED-4DB2-BD59-A6C34878D82A}">
                    <a16:rowId xmlns:a16="http://schemas.microsoft.com/office/drawing/2014/main" val="1153336160"/>
                  </a:ext>
                </a:extLst>
              </a:tr>
              <a:tr h="370840">
                <a:tc>
                  <a:txBody>
                    <a:bodyPr/>
                    <a:lstStyle/>
                    <a:p>
                      <a:r>
                        <a:rPr lang="en-US" dirty="0"/>
                        <a:t>Software Demonstration</a:t>
                      </a:r>
                    </a:p>
                  </a:txBody>
                  <a:tcPr/>
                </a:tc>
                <a:tc>
                  <a:txBody>
                    <a:bodyPr/>
                    <a:lstStyle/>
                    <a:p>
                      <a:r>
                        <a:rPr lang="en-US" dirty="0"/>
                        <a:t>MQE tool?</a:t>
                      </a:r>
                    </a:p>
                  </a:txBody>
                  <a:tcPr/>
                </a:tc>
                <a:tc>
                  <a:txBody>
                    <a:bodyPr/>
                    <a:lstStyle/>
                    <a:p>
                      <a:endParaRPr lang="en-US" dirty="0"/>
                    </a:p>
                  </a:txBody>
                  <a:tcPr/>
                </a:tc>
                <a:extLst>
                  <a:ext uri="{0D108BD9-81ED-4DB2-BD59-A6C34878D82A}">
                    <a16:rowId xmlns:a16="http://schemas.microsoft.com/office/drawing/2014/main" val="3193377599"/>
                  </a:ext>
                </a:extLst>
              </a:tr>
            </a:tbl>
          </a:graphicData>
        </a:graphic>
      </p:graphicFrame>
    </p:spTree>
    <p:extLst>
      <p:ext uri="{BB962C8B-B14F-4D97-AF65-F5344CB8AC3E}">
        <p14:creationId xmlns:p14="http://schemas.microsoft.com/office/powerpoint/2010/main" val="4085554629"/>
      </p:ext>
    </p:extLst>
  </p:cSld>
  <p:clrMapOvr>
    <a:masterClrMapping/>
  </p:clrMapOvr>
</p:sld>
</file>

<file path=ppt/theme/theme1.xml><?xml version="1.0" encoding="utf-8"?>
<a:theme xmlns:a="http://schemas.openxmlformats.org/drawingml/2006/main" name="White &amp; Blue">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mp; Green">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TO_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7AFDF4B7-9013-5840-9A4B-5FAC527FF22F}"/>
    </a:ext>
  </a:extLst>
</a:theme>
</file>

<file path=ppt/theme/theme4.xml><?xml version="1.0" encoding="utf-8"?>
<a:theme xmlns:a="http://schemas.openxmlformats.org/drawingml/2006/main" name="Text">
  <a:themeElements>
    <a:clrScheme name="Custom 20">
      <a:dk1>
        <a:srgbClr val="165493"/>
      </a:dk1>
      <a:lt1>
        <a:srgbClr val="FFFFFF"/>
      </a:lt1>
      <a:dk2>
        <a:srgbClr val="165493"/>
      </a:dk2>
      <a:lt2>
        <a:srgbClr val="FFFFFF"/>
      </a:lt2>
      <a:accent1>
        <a:srgbClr val="4F81BD"/>
      </a:accent1>
      <a:accent2>
        <a:srgbClr val="00B07D"/>
      </a:accent2>
      <a:accent3>
        <a:srgbClr val="009C86"/>
      </a:accent3>
      <a:accent4>
        <a:srgbClr val="008A8D"/>
      </a:accent4>
      <a:accent5>
        <a:srgbClr val="007791"/>
      </a:accent5>
      <a:accent6>
        <a:srgbClr val="C5E5D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D9449CF3-9044-C047-9099-9E94D2AA9607}"/>
    </a:ext>
  </a:extLst>
</a:theme>
</file>

<file path=ppt/theme/theme5.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B6C56DF0-E86A-0E41-A908-31D5A4B4E7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14909</TotalTime>
  <Words>358</Words>
  <Application>Microsoft Office PowerPoint</Application>
  <PresentationFormat>Widescreen</PresentationFormat>
  <Paragraphs>49</Paragraphs>
  <Slides>6</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6</vt:i4>
      </vt:variant>
    </vt:vector>
  </HeadingPairs>
  <TitlesOfParts>
    <vt:vector size="18" baseType="lpstr">
      <vt:lpstr>Arial</vt:lpstr>
      <vt:lpstr>Adobe Caslon Pro Bold</vt:lpstr>
      <vt:lpstr>Open Sans Light</vt:lpstr>
      <vt:lpstr>Gill Sans MT</vt:lpstr>
      <vt:lpstr>Calibri</vt:lpstr>
      <vt:lpstr>Open Sans</vt:lpstr>
      <vt:lpstr>Lucida Grande</vt:lpstr>
      <vt:lpstr>White &amp; Blue</vt:lpstr>
      <vt:lpstr>White &amp; Green</vt:lpstr>
      <vt:lpstr>CTO_COVER</vt:lpstr>
      <vt:lpstr>Text</vt:lpstr>
      <vt:lpstr>Divider (1)</vt:lpstr>
      <vt:lpstr>Error Code Small Group</vt:lpstr>
      <vt:lpstr>Discussion</vt:lpstr>
      <vt:lpstr>Scope</vt:lpstr>
      <vt:lpstr>Scope</vt:lpstr>
      <vt:lpstr>PowerPoint Presentation</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Coyle</dc:creator>
  <cp:lastModifiedBy>Nathan Bunker</cp:lastModifiedBy>
  <cp:revision>193</cp:revision>
  <dcterms:created xsi:type="dcterms:W3CDTF">2018-02-21T21:22:59Z</dcterms:created>
  <dcterms:modified xsi:type="dcterms:W3CDTF">2020-07-10T20:02:29Z</dcterms:modified>
</cp:coreProperties>
</file>