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8" r:id="rId2"/>
    <p:sldMasterId id="2147483668" r:id="rId3"/>
    <p:sldMasterId id="2147483670" r:id="rId4"/>
    <p:sldMasterId id="2147483677" r:id="rId5"/>
  </p:sldMasterIdLst>
  <p:notesMasterIdLst>
    <p:notesMasterId r:id="rId20"/>
  </p:notesMasterIdLst>
  <p:sldIdLst>
    <p:sldId id="291" r:id="rId6"/>
    <p:sldId id="326" r:id="rId7"/>
    <p:sldId id="309" r:id="rId8"/>
    <p:sldId id="310" r:id="rId9"/>
    <p:sldId id="311" r:id="rId10"/>
    <p:sldId id="318" r:id="rId11"/>
    <p:sldId id="312" r:id="rId12"/>
    <p:sldId id="320" r:id="rId13"/>
    <p:sldId id="321" r:id="rId14"/>
    <p:sldId id="324" r:id="rId15"/>
    <p:sldId id="319" r:id="rId16"/>
    <p:sldId id="322" r:id="rId17"/>
    <p:sldId id="323" r:id="rId18"/>
    <p:sldId id="32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Gill Sans MT" panose="020B0502020104020203"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Open Sans Light" panose="020B0604020202020204" charset="0"/>
      <p:regular r:id="rId33"/>
      <p: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F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6196" autoAdjust="0"/>
  </p:normalViewPr>
  <p:slideViewPr>
    <p:cSldViewPr snapToGrid="0">
      <p:cViewPr varScale="1">
        <p:scale>
          <a:sx n="106" d="100"/>
          <a:sy n="106" d="100"/>
        </p:scale>
        <p:origin x="708" y="10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1405-0D89-4563-B87F-8288298E1C6A}"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D8471-C075-4657-89E8-72AB1DB1C24D}" type="slidenum">
              <a:rPr lang="en-US" smtClean="0"/>
              <a:t>‹#›</a:t>
            </a:fld>
            <a:endParaRPr lang="en-US"/>
          </a:p>
        </p:txBody>
      </p:sp>
    </p:spTree>
    <p:extLst>
      <p:ext uri="{BB962C8B-B14F-4D97-AF65-F5344CB8AC3E}">
        <p14:creationId xmlns:p14="http://schemas.microsoft.com/office/powerpoint/2010/main" val="37077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D8471-C075-4657-89E8-72AB1DB1C24D}" type="slidenum">
              <a:rPr lang="en-US" smtClean="0"/>
              <a:t>1</a:t>
            </a:fld>
            <a:endParaRPr lang="en-US"/>
          </a:p>
        </p:txBody>
      </p:sp>
    </p:spTree>
    <p:extLst>
      <p:ext uri="{BB962C8B-B14F-4D97-AF65-F5344CB8AC3E}">
        <p14:creationId xmlns:p14="http://schemas.microsoft.com/office/powerpoint/2010/main" val="401291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champion should propose to the group an initial scope. The group should discuss, but this does not have to be finalized in the Kick Off meeting. If the discussion lasts for more than 10 minutes then the discussion will continue on the first call of the group. It usually takes two meetings to get the scope set for sure. </a:t>
            </a:r>
          </a:p>
        </p:txBody>
      </p:sp>
      <p:sp>
        <p:nvSpPr>
          <p:cNvPr id="4" name="Slide Number Placeholder 3"/>
          <p:cNvSpPr>
            <a:spLocks noGrp="1"/>
          </p:cNvSpPr>
          <p:nvPr>
            <p:ph type="sldNum" sz="quarter" idx="5"/>
          </p:nvPr>
        </p:nvSpPr>
        <p:spPr/>
        <p:txBody>
          <a:bodyPr/>
          <a:lstStyle/>
          <a:p>
            <a:fld id="{3EED8471-C075-4657-89E8-72AB1DB1C24D}" type="slidenum">
              <a:rPr lang="en-US" smtClean="0"/>
              <a:t>4</a:t>
            </a:fld>
            <a:endParaRPr lang="en-US"/>
          </a:p>
        </p:txBody>
      </p:sp>
    </p:spTree>
    <p:extLst>
      <p:ext uri="{BB962C8B-B14F-4D97-AF65-F5344CB8AC3E}">
        <p14:creationId xmlns:p14="http://schemas.microsoft.com/office/powerpoint/2010/main" val="211304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6</a:t>
            </a:fld>
            <a:endParaRPr lang="en-US"/>
          </a:p>
        </p:txBody>
      </p:sp>
    </p:spTree>
    <p:extLst>
      <p:ext uri="{BB962C8B-B14F-4D97-AF65-F5344CB8AC3E}">
        <p14:creationId xmlns:p14="http://schemas.microsoft.com/office/powerpoint/2010/main" val="3163916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20E364-7823-4BBA-84F8-7F691FBFE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7/16/2020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7700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5CDE0-FEAE-4E6C-B038-F3F8B3AEF0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7/16/2020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4134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5694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A4C679-C6E8-4E7C-B5C2-06A588609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338117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06728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642318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01021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59361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3445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White &amp;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14304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28197" y="4332318"/>
            <a:ext cx="6695211" cy="1124593"/>
          </a:xfrm>
          <a:prstGeom prst="rect">
            <a:avLst/>
          </a:prstGeom>
        </p:spPr>
        <p:txBody>
          <a:bodyPr/>
          <a:lstStyle>
            <a:lvl1pPr algn="l">
              <a:lnSpc>
                <a:spcPct val="90000"/>
              </a:lnSpc>
              <a:defRPr sz="3600" b="1">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828197" y="5456903"/>
            <a:ext cx="6695211" cy="659342"/>
          </a:xfrm>
          <a:prstGeom prst="rect">
            <a:avLst/>
          </a:prstGeom>
        </p:spPr>
        <p:txBody>
          <a:bodyPr/>
          <a:lstStyle>
            <a:lvl1pPr marL="0" indent="0" algn="l">
              <a:buNone/>
              <a:defRPr sz="1600" b="0" i="0">
                <a:solidFill>
                  <a:srgbClr val="FFFFFF"/>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51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60021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4FCC-A411-8A41-82B6-F4C1837F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90C09AC-6CC5-D442-B86A-82E6AD081C47}"/>
              </a:ext>
            </a:extLst>
          </p:cNvPr>
          <p:cNvSpPr>
            <a:spLocks noGrp="1"/>
          </p:cNvSpPr>
          <p:nvPr>
            <p:ph sz="half"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FF2B5EF4-FFF2-40B4-BE49-F238E27FC236}">
                <a16:creationId xmlns:a16="http://schemas.microsoft.com/office/drawing/2014/main" id="{55791807-6005-834F-B3EC-BA75A746590F}"/>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658387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909A-6739-E94C-9232-5A157C13F126}"/>
              </a:ext>
            </a:extLst>
          </p:cNvPr>
          <p:cNvSpPr>
            <a:spLocks noGrp="1"/>
          </p:cNvSpPr>
          <p:nvPr>
            <p:ph type="title"/>
          </p:nvPr>
        </p:nvSpPr>
        <p:spPr>
          <a:xfrm>
            <a:off x="838200" y="365125"/>
            <a:ext cx="10515600" cy="1325563"/>
          </a:xfrm>
          <a:prstGeom prst="rect">
            <a:avLst/>
          </a:prstGeom>
        </p:spPr>
        <p:txBody>
          <a:bodyPr anchor="ct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DC7A4A18-9328-4843-98C7-DB939C57E079}"/>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120549D-7943-184C-A2E1-07BA0AB2C78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A13EBF7B-6CEF-A640-B063-806456C43728}"/>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248598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3B5-FF69-504A-A3DC-7D9D58BE21FF}"/>
              </a:ext>
            </a:extLst>
          </p:cNvPr>
          <p:cNvSpPr>
            <a:spLocks noGrp="1"/>
          </p:cNvSpPr>
          <p:nvPr>
            <p:ph type="title"/>
          </p:nvPr>
        </p:nvSpPr>
        <p:spPr>
          <a:xfrm>
            <a:off x="839788" y="365125"/>
            <a:ext cx="10515600" cy="1325563"/>
          </a:xfrm>
          <a:prstGeom prst="rect">
            <a:avLst/>
          </a:prstGeom>
        </p:spPr>
        <p:txBody>
          <a:bodyPr anchor="ct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503DDF55-C96C-FB42-9CC7-A3B36C9D697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C918188-AF27-0D41-8ADE-EA563092E0B4}"/>
              </a:ext>
            </a:extLst>
          </p:cNvPr>
          <p:cNvSpPr>
            <a:spLocks noGrp="1"/>
          </p:cNvSpPr>
          <p:nvPr>
            <p:ph sz="half" idx="2"/>
          </p:nvPr>
        </p:nvSpPr>
        <p:spPr>
          <a:xfrm>
            <a:off x="839788" y="2505075"/>
            <a:ext cx="5157787"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F417FE-1F4E-064D-8C2C-0291232C562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6">
            <a:extLst>
              <a:ext uri="{FF2B5EF4-FFF2-40B4-BE49-F238E27FC236}">
                <a16:creationId xmlns:a16="http://schemas.microsoft.com/office/drawing/2014/main" id="{2BCC09C2-B7FF-C24F-8CDD-C83E024800F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
        <p:nvSpPr>
          <p:cNvPr id="11" name="Content Placeholder 3">
            <a:extLst>
              <a:ext uri="{FF2B5EF4-FFF2-40B4-BE49-F238E27FC236}">
                <a16:creationId xmlns:a16="http://schemas.microsoft.com/office/drawing/2014/main" id="{6BC8DA5A-89F7-634F-88A2-5F290F61B135}"/>
              </a:ext>
            </a:extLst>
          </p:cNvPr>
          <p:cNvSpPr>
            <a:spLocks noGrp="1"/>
          </p:cNvSpPr>
          <p:nvPr>
            <p:ph sz="half" idx="13"/>
          </p:nvPr>
        </p:nvSpPr>
        <p:spPr>
          <a:xfrm>
            <a:off x="6172200" y="2505075"/>
            <a:ext cx="5180012"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630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E747-0005-6F4F-9749-AABAD0250AB2}"/>
              </a:ext>
            </a:extLst>
          </p:cNvPr>
          <p:cNvSpPr>
            <a:spLocks noGrp="1"/>
          </p:cNvSpPr>
          <p:nvPr>
            <p:ph type="title"/>
          </p:nvPr>
        </p:nvSpPr>
        <p:spPr>
          <a:xfrm>
            <a:off x="839788" y="457200"/>
            <a:ext cx="3932237" cy="1600200"/>
          </a:xfrm>
          <a:prstGeom prst="rect">
            <a:avLst/>
          </a:prstGeo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46BC36ED-CE8B-BE47-8AB1-F6F066BD041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9FC230-BFFE-024D-89A1-94C2EB3EE38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075272-5D1B-F540-8E3C-2F2D3F6E042C}"/>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222701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594-EAC2-4F41-8160-B655EA3B2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6" name="Slide Number Placeholder 6">
            <a:extLst>
              <a:ext uri="{FF2B5EF4-FFF2-40B4-BE49-F238E27FC236}">
                <a16:creationId xmlns:a16="http://schemas.microsoft.com/office/drawing/2014/main" id="{544C6EB8-AB82-E84B-AD0B-C65DCADCCB6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436516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EB8C4C39-96AB-084D-AD2E-52321F38CAA0}"/>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364559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18272" y="5466735"/>
            <a:ext cx="6823125" cy="659342"/>
          </a:xfrm>
          <a:prstGeom prst="rect">
            <a:avLst/>
          </a:prstGeom>
        </p:spPr>
        <p:txBody>
          <a:bodyPr/>
          <a:lstStyle>
            <a:lvl1pPr marL="0" indent="0" algn="l">
              <a:buNone/>
              <a:defRPr sz="1600" b="0" i="0">
                <a:solidFill>
                  <a:srgbClr val="09B07E"/>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4" name="Title 1"/>
          <p:cNvSpPr>
            <a:spLocks noGrp="1"/>
          </p:cNvSpPr>
          <p:nvPr>
            <p:ph type="ctrTitle"/>
          </p:nvPr>
        </p:nvSpPr>
        <p:spPr>
          <a:xfrm>
            <a:off x="4818275" y="4332317"/>
            <a:ext cx="6823124" cy="1114761"/>
          </a:xfrm>
          <a:prstGeom prst="rect">
            <a:avLst/>
          </a:prstGeom>
        </p:spPr>
        <p:txBody>
          <a:bodyPr/>
          <a:lstStyle>
            <a:lvl1pPr algn="l">
              <a:lnSpc>
                <a:spcPct val="90000"/>
              </a:lnSpc>
              <a:defRPr sz="3600" b="1">
                <a:solidFill>
                  <a:srgbClr val="125495"/>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4083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51E20B-A15A-49D1-826B-49343DE5B9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12951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46074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63866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87864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8980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73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7/16/2020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42480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4.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4D9DD1-1076-4E7B-8BA5-AFF9893A1EB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58397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1738C5-7A20-43B9-B0D1-6A3B038B039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7/16/2020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9145407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03468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457178" rtl="0" eaLnBrk="1" fontAlgn="base" hangingPunct="1">
        <a:spcBef>
          <a:spcPct val="0"/>
        </a:spcBef>
        <a:spcAft>
          <a:spcPct val="0"/>
        </a:spcAft>
        <a:defRPr sz="2000" kern="1200">
          <a:solidFill>
            <a:schemeClr val="tx1"/>
          </a:solidFill>
          <a:latin typeface="+mj-lt"/>
          <a:ea typeface="ヒラギノ角ゴ Pro W3" charset="0"/>
          <a:cs typeface="ヒラギノ角ゴ Pro W3" charset="0"/>
        </a:defRPr>
      </a:lvl1pPr>
      <a:lvl2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2pPr>
      <a:lvl3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3pPr>
      <a:lvl4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4pPr>
      <a:lvl5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5pPr>
      <a:lvl6pPr marL="457178"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6pPr>
      <a:lvl7pPr marL="914354"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7pPr>
      <a:lvl8pPr marL="1371532"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8pPr>
      <a:lvl9pPr marL="1828709"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9pPr>
    </p:titleStyle>
    <p:bodyStyle>
      <a:lvl1pPr marL="342882" indent="-342882" algn="l" defTabSz="457178" rtl="0" eaLnBrk="1" fontAlgn="base" hangingPunct="1">
        <a:spcBef>
          <a:spcPct val="20000"/>
        </a:spcBef>
        <a:spcAft>
          <a:spcPct val="0"/>
        </a:spcAft>
        <a:buFont typeface="Arial" charset="0"/>
        <a:buChar char="•"/>
        <a:defRPr sz="3200" kern="1200">
          <a:solidFill>
            <a:schemeClr val="tx1"/>
          </a:solidFill>
          <a:latin typeface="+mn-lt"/>
          <a:ea typeface="ヒラギノ角ゴ Pro W3" charset="0"/>
          <a:cs typeface="ヒラギノ角ゴ Pro W3" charset="0"/>
        </a:defRPr>
      </a:lvl1pPr>
      <a:lvl2pPr marL="742913" indent="-285737" algn="l" defTabSz="457178" rtl="0" eaLnBrk="1" fontAlgn="base" hangingPunct="1">
        <a:spcBef>
          <a:spcPct val="20000"/>
        </a:spcBef>
        <a:spcAft>
          <a:spcPct val="0"/>
        </a:spcAft>
        <a:buFont typeface="Arial" charset="0"/>
        <a:buChar char="–"/>
        <a:defRPr sz="2800" kern="1200">
          <a:solidFill>
            <a:schemeClr val="tx1"/>
          </a:solidFill>
          <a:latin typeface="+mn-lt"/>
          <a:ea typeface="ヒラギノ角ゴ Pro W3" charset="0"/>
          <a:cs typeface="ヒラギノ角ゴ Pro W3" charset="-128"/>
        </a:defRPr>
      </a:lvl2pPr>
      <a:lvl3pPr marL="1142942" indent="-228589" algn="l" defTabSz="457178"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128"/>
        </a:defRPr>
      </a:lvl3pPr>
      <a:lvl4pPr marL="1600120"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4pPr>
      <a:lvl5pPr marL="2057298"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auto">
          <a:xfrm>
            <a:off x="-12440" y="1588"/>
            <a:ext cx="12186807"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2533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ftr="0" dt="0"/>
  <p:txStyles>
    <p:titleStyle>
      <a:lvl1pPr algn="l" defTabSz="457178" rtl="0" eaLnBrk="0" fontAlgn="base" hangingPunct="0">
        <a:spcBef>
          <a:spcPct val="0"/>
        </a:spcBef>
        <a:spcAft>
          <a:spcPct val="0"/>
        </a:spcAft>
        <a:defRPr sz="4400" b="1" kern="1200">
          <a:solidFill>
            <a:schemeClr val="tx1"/>
          </a:solidFill>
          <a:latin typeface="Arial" charset="0"/>
          <a:ea typeface="Arial" charset="0"/>
          <a:cs typeface="Arial" charset="0"/>
        </a:defRPr>
      </a:lvl1pPr>
      <a:lvl2pPr algn="l" defTabSz="457178" rtl="0" eaLnBrk="0" fontAlgn="base" hangingPunct="0">
        <a:spcBef>
          <a:spcPct val="0"/>
        </a:spcBef>
        <a:spcAft>
          <a:spcPct val="0"/>
        </a:spcAft>
        <a:defRPr sz="4400" b="1">
          <a:solidFill>
            <a:schemeClr val="tx1"/>
          </a:solidFill>
          <a:latin typeface="Arial" charset="0"/>
          <a:ea typeface="Arial" charset="0"/>
          <a:cs typeface="Arial" charset="0"/>
        </a:defRPr>
      </a:lvl2pPr>
      <a:lvl3pPr algn="l" defTabSz="457178" rtl="0" eaLnBrk="0" fontAlgn="base" hangingPunct="0">
        <a:spcBef>
          <a:spcPct val="0"/>
        </a:spcBef>
        <a:spcAft>
          <a:spcPct val="0"/>
        </a:spcAft>
        <a:defRPr sz="4400" b="1">
          <a:solidFill>
            <a:schemeClr val="tx1"/>
          </a:solidFill>
          <a:latin typeface="Arial" charset="0"/>
          <a:ea typeface="Arial" charset="0"/>
          <a:cs typeface="Arial" charset="0"/>
        </a:defRPr>
      </a:lvl3pPr>
      <a:lvl4pPr algn="l" defTabSz="457178" rtl="0" eaLnBrk="0" fontAlgn="base" hangingPunct="0">
        <a:spcBef>
          <a:spcPct val="0"/>
        </a:spcBef>
        <a:spcAft>
          <a:spcPct val="0"/>
        </a:spcAft>
        <a:defRPr sz="4400" b="1">
          <a:solidFill>
            <a:schemeClr val="tx1"/>
          </a:solidFill>
          <a:latin typeface="Arial" charset="0"/>
          <a:ea typeface="Arial" charset="0"/>
          <a:cs typeface="Arial" charset="0"/>
        </a:defRPr>
      </a:lvl4pPr>
      <a:lvl5pPr algn="l" defTabSz="457178" rtl="0" eaLnBrk="0" fontAlgn="base" hangingPunct="0">
        <a:spcBef>
          <a:spcPct val="0"/>
        </a:spcBef>
        <a:spcAft>
          <a:spcPct val="0"/>
        </a:spcAft>
        <a:defRPr sz="4400" b="1">
          <a:solidFill>
            <a:schemeClr val="tx1"/>
          </a:solidFill>
          <a:latin typeface="Arial" charset="0"/>
          <a:ea typeface="Arial" charset="0"/>
          <a:cs typeface="Arial" charset="0"/>
        </a:defRPr>
      </a:lvl5pPr>
      <a:lvl6pPr marL="457178" algn="ctr" defTabSz="457178" rtl="0" fontAlgn="base">
        <a:spcBef>
          <a:spcPct val="0"/>
        </a:spcBef>
        <a:spcAft>
          <a:spcPct val="0"/>
        </a:spcAft>
        <a:defRPr sz="4400" b="1">
          <a:solidFill>
            <a:srgbClr val="103058"/>
          </a:solidFill>
          <a:latin typeface="Adobe Caslon Pro Bold" charset="0"/>
          <a:ea typeface="ヒラギノ角ゴ Pro W3" charset="0"/>
        </a:defRPr>
      </a:lvl6pPr>
      <a:lvl7pPr marL="914354" algn="ctr" defTabSz="457178" rtl="0" fontAlgn="base">
        <a:spcBef>
          <a:spcPct val="0"/>
        </a:spcBef>
        <a:spcAft>
          <a:spcPct val="0"/>
        </a:spcAft>
        <a:defRPr sz="4400" b="1">
          <a:solidFill>
            <a:srgbClr val="103058"/>
          </a:solidFill>
          <a:latin typeface="Adobe Caslon Pro Bold" charset="0"/>
          <a:ea typeface="ヒラギノ角ゴ Pro W3" charset="0"/>
        </a:defRPr>
      </a:lvl7pPr>
      <a:lvl8pPr marL="1371532" algn="ctr" defTabSz="457178" rtl="0" fontAlgn="base">
        <a:spcBef>
          <a:spcPct val="0"/>
        </a:spcBef>
        <a:spcAft>
          <a:spcPct val="0"/>
        </a:spcAft>
        <a:defRPr sz="4400" b="1">
          <a:solidFill>
            <a:srgbClr val="103058"/>
          </a:solidFill>
          <a:latin typeface="Adobe Caslon Pro Bold" charset="0"/>
          <a:ea typeface="ヒラギノ角ゴ Pro W3" charset="0"/>
        </a:defRPr>
      </a:lvl8pPr>
      <a:lvl9pPr marL="1828709" algn="ctr" defTabSz="457178" rtl="0" fontAlgn="base">
        <a:spcBef>
          <a:spcPct val="0"/>
        </a:spcBef>
        <a:spcAft>
          <a:spcPct val="0"/>
        </a:spcAft>
        <a:defRPr sz="4400" b="1">
          <a:solidFill>
            <a:srgbClr val="103058"/>
          </a:solidFill>
          <a:latin typeface="Adobe Caslon Pro Bold" charset="0"/>
          <a:ea typeface="ヒラギノ角ゴ Pro W3" charset="0"/>
        </a:defRPr>
      </a:lvl9pPr>
    </p:titleStyle>
    <p:bodyStyle>
      <a:lvl1pPr algn="l" defTabSz="457178" rtl="0" eaLnBrk="0" fontAlgn="base" hangingPunct="0">
        <a:spcBef>
          <a:spcPct val="20000"/>
        </a:spcBef>
        <a:spcAft>
          <a:spcPct val="0"/>
        </a:spcAft>
        <a:buFont typeface="Arial" charset="0"/>
        <a:defRPr sz="3200" kern="1200">
          <a:solidFill>
            <a:schemeClr val="accent1"/>
          </a:solidFill>
          <a:latin typeface="Arial"/>
          <a:ea typeface="ヒラギノ角ゴ Pro W3" charset="0"/>
          <a:cs typeface="Arial"/>
        </a:defRPr>
      </a:lvl1pPr>
      <a:lvl2pPr marL="914354" indent="-457178" algn="l" defTabSz="457178" rtl="0" eaLnBrk="0" fontAlgn="base" hangingPunct="0">
        <a:spcBef>
          <a:spcPct val="20000"/>
        </a:spcBef>
        <a:spcAft>
          <a:spcPct val="0"/>
        </a:spcAft>
        <a:buFont typeface="Arial" charset="0"/>
        <a:buChar char="•"/>
        <a:defRPr sz="2800" kern="1200">
          <a:solidFill>
            <a:schemeClr val="accent1"/>
          </a:solidFill>
          <a:latin typeface="Arial"/>
          <a:ea typeface="ヒラギノ角ゴ Pro W3" charset="0"/>
          <a:cs typeface="Arial"/>
        </a:defRPr>
      </a:lvl2pPr>
      <a:lvl3pPr marL="1257238" indent="-342882" algn="l" defTabSz="457178" rtl="0" eaLnBrk="0" fontAlgn="base" hangingPunct="0">
        <a:spcBef>
          <a:spcPct val="20000"/>
        </a:spcBef>
        <a:spcAft>
          <a:spcPct val="0"/>
        </a:spcAft>
        <a:buFont typeface="Lucida Grande" charset="0"/>
        <a:buChar char="-"/>
        <a:defRPr sz="2400" kern="1200">
          <a:solidFill>
            <a:schemeClr val="accent1"/>
          </a:solidFill>
          <a:latin typeface="Arial"/>
          <a:ea typeface="ヒラギノ角ゴ Pro W3" charset="0"/>
          <a:cs typeface="Arial"/>
        </a:defRPr>
      </a:lvl3pPr>
      <a:lvl4pPr marL="1714414" indent="-342882"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4pPr>
      <a:lvl5pPr marL="2057298" indent="-228589"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298242"/>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178" rtl="0" eaLnBrk="0" fontAlgn="base" hangingPunct="0">
        <a:spcBef>
          <a:spcPct val="0"/>
        </a:spcBef>
        <a:spcAft>
          <a:spcPct val="0"/>
        </a:spcAft>
        <a:defRPr sz="3600" b="1" kern="1200">
          <a:solidFill>
            <a:schemeClr val="bg1"/>
          </a:solidFill>
          <a:latin typeface="Gill Sans MT"/>
          <a:ea typeface="ヒラギノ角ゴ Pro W3" charset="0"/>
          <a:cs typeface="Gill Sans MT"/>
        </a:defRPr>
      </a:lvl1pPr>
      <a:lvl2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2pPr>
      <a:lvl3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3pPr>
      <a:lvl4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4pPr>
      <a:lvl5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5pPr>
      <a:lvl6pPr marL="457178" algn="ctr" defTabSz="457178" rtl="0" fontAlgn="base">
        <a:spcBef>
          <a:spcPct val="0"/>
        </a:spcBef>
        <a:spcAft>
          <a:spcPct val="0"/>
        </a:spcAft>
        <a:defRPr sz="3600" b="1">
          <a:solidFill>
            <a:schemeClr val="bg1"/>
          </a:solidFill>
          <a:latin typeface="Gill Sans MT" charset="0"/>
          <a:ea typeface="ヒラギノ角ゴ Pro W3" charset="0"/>
        </a:defRPr>
      </a:lvl6pPr>
      <a:lvl7pPr marL="914354" algn="ctr" defTabSz="457178" rtl="0" fontAlgn="base">
        <a:spcBef>
          <a:spcPct val="0"/>
        </a:spcBef>
        <a:spcAft>
          <a:spcPct val="0"/>
        </a:spcAft>
        <a:defRPr sz="3600" b="1">
          <a:solidFill>
            <a:schemeClr val="bg1"/>
          </a:solidFill>
          <a:latin typeface="Gill Sans MT" charset="0"/>
          <a:ea typeface="ヒラギノ角ゴ Pro W3" charset="0"/>
        </a:defRPr>
      </a:lvl7pPr>
      <a:lvl8pPr marL="1371532" algn="ctr" defTabSz="457178" rtl="0" fontAlgn="base">
        <a:spcBef>
          <a:spcPct val="0"/>
        </a:spcBef>
        <a:spcAft>
          <a:spcPct val="0"/>
        </a:spcAft>
        <a:defRPr sz="3600" b="1">
          <a:solidFill>
            <a:schemeClr val="bg1"/>
          </a:solidFill>
          <a:latin typeface="Gill Sans MT" charset="0"/>
          <a:ea typeface="ヒラギノ角ゴ Pro W3" charset="0"/>
        </a:defRPr>
      </a:lvl8pPr>
      <a:lvl9pPr marL="1828709" algn="ctr" defTabSz="457178" rtl="0" fontAlgn="base">
        <a:spcBef>
          <a:spcPct val="0"/>
        </a:spcBef>
        <a:spcAft>
          <a:spcPct val="0"/>
        </a:spcAft>
        <a:defRPr sz="3600" b="1">
          <a:solidFill>
            <a:schemeClr val="bg1"/>
          </a:solidFill>
          <a:latin typeface="Gill Sans MT" charset="0"/>
          <a:ea typeface="ヒラギノ角ゴ Pro W3" charset="0"/>
        </a:defRPr>
      </a:lvl9pPr>
    </p:titleStyle>
    <p:bodyStyle>
      <a:lvl1pPr marL="342882" indent="-342882" algn="l" defTabSz="457178" rtl="0" eaLnBrk="0" fontAlgn="base" hangingPunct="0">
        <a:spcBef>
          <a:spcPct val="20000"/>
        </a:spcBef>
        <a:spcAft>
          <a:spcPct val="0"/>
        </a:spcAft>
        <a:buFont typeface="Arial" charset="0"/>
        <a:buChar char="•"/>
        <a:defRPr sz="3200" kern="1200">
          <a:solidFill>
            <a:srgbClr val="FFFFFF"/>
          </a:solidFill>
          <a:latin typeface="Gill Sans MT"/>
          <a:ea typeface="ヒラギノ角ゴ Pro W3" charset="0"/>
          <a:cs typeface="Gill Sans MT"/>
        </a:defRPr>
      </a:lvl1pPr>
      <a:lvl2pPr marL="742913" indent="-285737" algn="l" defTabSz="457178" rtl="0" eaLnBrk="0" fontAlgn="base" hangingPunct="0">
        <a:spcBef>
          <a:spcPct val="20000"/>
        </a:spcBef>
        <a:spcAft>
          <a:spcPct val="0"/>
        </a:spcAft>
        <a:buFont typeface="Arial" charset="0"/>
        <a:buChar char="–"/>
        <a:defRPr sz="2800" kern="1200">
          <a:solidFill>
            <a:srgbClr val="FFFFFF"/>
          </a:solidFill>
          <a:latin typeface="Gill Sans MT"/>
          <a:ea typeface="ヒラギノ角ゴ Pro W3" charset="0"/>
          <a:cs typeface="Gill Sans MT"/>
        </a:defRPr>
      </a:lvl2pPr>
      <a:lvl3pPr marL="1142942" indent="-228589" algn="l" defTabSz="457178" rtl="0" eaLnBrk="0" fontAlgn="base" hangingPunct="0">
        <a:spcBef>
          <a:spcPct val="20000"/>
        </a:spcBef>
        <a:spcAft>
          <a:spcPct val="0"/>
        </a:spcAft>
        <a:buFont typeface="Arial" charset="0"/>
        <a:buChar char="•"/>
        <a:defRPr sz="2400" kern="1200">
          <a:solidFill>
            <a:srgbClr val="FFFFFF"/>
          </a:solidFill>
          <a:latin typeface="Gill Sans MT"/>
          <a:ea typeface="ヒラギノ角ゴ Pro W3" charset="0"/>
          <a:cs typeface="Gill Sans MT"/>
        </a:defRPr>
      </a:lvl3pPr>
      <a:lvl4pPr marL="1600120"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4pPr>
      <a:lvl5pPr marL="2057298"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7812" y="2240361"/>
            <a:ext cx="8490857" cy="1909763"/>
          </a:xfrm>
        </p:spPr>
        <p:txBody>
          <a:bodyPr>
            <a:normAutofit/>
          </a:bodyPr>
          <a:lstStyle/>
          <a:p>
            <a:r>
              <a:rPr lang="en-US" dirty="0"/>
              <a:t>Error Code</a:t>
            </a:r>
            <a:br>
              <a:rPr lang="en-US" dirty="0"/>
            </a:br>
            <a:r>
              <a:rPr lang="en-US" dirty="0"/>
              <a:t>Small Group</a:t>
            </a:r>
          </a:p>
        </p:txBody>
      </p:sp>
      <p:sp>
        <p:nvSpPr>
          <p:cNvPr id="3" name="Subtitle 2"/>
          <p:cNvSpPr>
            <a:spLocks noGrp="1"/>
          </p:cNvSpPr>
          <p:nvPr>
            <p:ph type="subTitle" idx="1"/>
          </p:nvPr>
        </p:nvSpPr>
        <p:spPr>
          <a:xfrm>
            <a:off x="2257813" y="4473908"/>
            <a:ext cx="8490857" cy="1655762"/>
          </a:xfrm>
        </p:spPr>
        <p:txBody>
          <a:bodyPr/>
          <a:lstStyle/>
          <a:p>
            <a:r>
              <a:rPr lang="en-US" dirty="0"/>
              <a:t>AIRA</a:t>
            </a:r>
          </a:p>
        </p:txBody>
      </p:sp>
    </p:spTree>
    <p:extLst>
      <p:ext uri="{BB962C8B-B14F-4D97-AF65-F5344CB8AC3E}">
        <p14:creationId xmlns:p14="http://schemas.microsoft.com/office/powerpoint/2010/main" val="150034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3606-6A50-4540-B178-4F5AF3799514}"/>
              </a:ext>
            </a:extLst>
          </p:cNvPr>
          <p:cNvSpPr>
            <a:spLocks noGrp="1"/>
          </p:cNvSpPr>
          <p:nvPr>
            <p:ph type="title"/>
          </p:nvPr>
        </p:nvSpPr>
        <p:spPr/>
        <p:txBody>
          <a:bodyPr/>
          <a:lstStyle/>
          <a:p>
            <a:r>
              <a:rPr lang="en-US" dirty="0"/>
              <a:t>HL7 vs Data Quality Issues</a:t>
            </a:r>
          </a:p>
        </p:txBody>
      </p:sp>
      <p:sp>
        <p:nvSpPr>
          <p:cNvPr id="3" name="Content Placeholder 2">
            <a:extLst>
              <a:ext uri="{FF2B5EF4-FFF2-40B4-BE49-F238E27FC236}">
                <a16:creationId xmlns:a16="http://schemas.microsoft.com/office/drawing/2014/main" id="{D53D3F89-BE91-4286-B2E8-205A7EA7B673}"/>
              </a:ext>
            </a:extLst>
          </p:cNvPr>
          <p:cNvSpPr>
            <a:spLocks noGrp="1"/>
          </p:cNvSpPr>
          <p:nvPr>
            <p:ph idx="1"/>
          </p:nvPr>
        </p:nvSpPr>
        <p:spPr/>
        <p:txBody>
          <a:bodyPr/>
          <a:lstStyle/>
          <a:p>
            <a:r>
              <a:rPr lang="en-US" dirty="0"/>
              <a:t>HL7 Messaging Level</a:t>
            </a:r>
          </a:p>
          <a:p>
            <a:pPr lvl="1"/>
            <a:r>
              <a:rPr lang="en-US" dirty="0"/>
              <a:t>Problem with construction of HL7 message</a:t>
            </a:r>
          </a:p>
          <a:p>
            <a:pPr lvl="1"/>
            <a:r>
              <a:rPr lang="en-US" dirty="0"/>
              <a:t>IIS may or may not accept the message</a:t>
            </a:r>
          </a:p>
          <a:p>
            <a:pPr lvl="1"/>
            <a:r>
              <a:rPr lang="en-US" dirty="0"/>
              <a:t>Most issues are resolved in interface development</a:t>
            </a:r>
          </a:p>
          <a:p>
            <a:r>
              <a:rPr lang="en-US" dirty="0"/>
              <a:t>Data Quality Level</a:t>
            </a:r>
          </a:p>
          <a:p>
            <a:pPr lvl="1"/>
            <a:r>
              <a:rPr lang="en-US" dirty="0"/>
              <a:t>Problem with data in the message</a:t>
            </a:r>
          </a:p>
          <a:p>
            <a:pPr lvl="1"/>
            <a:r>
              <a:rPr lang="en-US" dirty="0"/>
              <a:t>IIS decides on final severity for each submitter</a:t>
            </a:r>
          </a:p>
          <a:p>
            <a:pPr lvl="1"/>
            <a:r>
              <a:rPr lang="en-US" dirty="0"/>
              <a:t>Issues often resolved by front-line staff or clinicians</a:t>
            </a:r>
          </a:p>
        </p:txBody>
      </p:sp>
      <p:sp>
        <p:nvSpPr>
          <p:cNvPr id="4" name="Oval 3">
            <a:extLst>
              <a:ext uri="{FF2B5EF4-FFF2-40B4-BE49-F238E27FC236}">
                <a16:creationId xmlns:a16="http://schemas.microsoft.com/office/drawing/2014/main" id="{9EBE882E-7E01-4F97-B866-8E2FCF927D54}"/>
              </a:ext>
            </a:extLst>
          </p:cNvPr>
          <p:cNvSpPr/>
          <p:nvPr/>
        </p:nvSpPr>
        <p:spPr>
          <a:xfrm>
            <a:off x="8582685" y="552259"/>
            <a:ext cx="2118511" cy="212756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4CCB59-50AA-428D-B430-1FB0FA1376E8}"/>
              </a:ext>
            </a:extLst>
          </p:cNvPr>
          <p:cNvSpPr/>
          <p:nvPr/>
        </p:nvSpPr>
        <p:spPr>
          <a:xfrm>
            <a:off x="9738133" y="552260"/>
            <a:ext cx="2118511" cy="2127565"/>
          </a:xfrm>
          <a:prstGeom prst="ellipse">
            <a:avLst/>
          </a:prstGeom>
          <a:solidFill>
            <a:srgbClr val="0070C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73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AB9D-2E1E-4D49-941E-A34B99245467}"/>
              </a:ext>
            </a:extLst>
          </p:cNvPr>
          <p:cNvSpPr>
            <a:spLocks noGrp="1"/>
          </p:cNvSpPr>
          <p:nvPr>
            <p:ph type="title"/>
          </p:nvPr>
        </p:nvSpPr>
        <p:spPr/>
        <p:txBody>
          <a:bodyPr/>
          <a:lstStyle/>
          <a:p>
            <a:r>
              <a:rPr lang="en-US" dirty="0"/>
              <a:t>Guidance for Creating Codes</a:t>
            </a:r>
          </a:p>
        </p:txBody>
      </p:sp>
      <p:sp>
        <p:nvSpPr>
          <p:cNvPr id="3" name="Content Placeholder 2">
            <a:extLst>
              <a:ext uri="{FF2B5EF4-FFF2-40B4-BE49-F238E27FC236}">
                <a16:creationId xmlns:a16="http://schemas.microsoft.com/office/drawing/2014/main" id="{DAACCC60-10A2-45A6-A758-43F3BFB5461D}"/>
              </a:ext>
            </a:extLst>
          </p:cNvPr>
          <p:cNvSpPr>
            <a:spLocks noGrp="1"/>
          </p:cNvSpPr>
          <p:nvPr>
            <p:ph idx="1"/>
          </p:nvPr>
        </p:nvSpPr>
        <p:spPr/>
        <p:txBody>
          <a:bodyPr>
            <a:normAutofit fontScale="92500" lnSpcReduction="10000"/>
          </a:bodyPr>
          <a:lstStyle/>
          <a:p>
            <a:r>
              <a:rPr lang="en-US" dirty="0"/>
              <a:t>Need rules for making new codes</a:t>
            </a:r>
          </a:p>
          <a:p>
            <a:r>
              <a:rPr lang="en-US" dirty="0"/>
              <a:t>Publications that support adding new codes:</a:t>
            </a:r>
          </a:p>
          <a:p>
            <a:pPr lvl="1"/>
            <a:r>
              <a:rPr lang="en-US" dirty="0"/>
              <a:t>Business Rule defined in a data quality guide</a:t>
            </a:r>
          </a:p>
          <a:p>
            <a:pPr lvl="2"/>
            <a:r>
              <a:rPr lang="en-US" dirty="0"/>
              <a:t>Inventory Deduction, is this in the consolidated guide?</a:t>
            </a:r>
          </a:p>
          <a:p>
            <a:pPr lvl="1"/>
            <a:r>
              <a:rPr lang="en-US" dirty="0"/>
              <a:t>CDC Endorsed Data Elements? </a:t>
            </a:r>
          </a:p>
          <a:p>
            <a:pPr lvl="2"/>
            <a:r>
              <a:rPr lang="en-US" dirty="0"/>
              <a:t>Could be used if we pre-coordinate concepts</a:t>
            </a:r>
          </a:p>
          <a:p>
            <a:r>
              <a:rPr lang="en-US" dirty="0"/>
              <a:t>Sources that are not recommended as primary sources:</a:t>
            </a:r>
          </a:p>
          <a:p>
            <a:pPr lvl="1"/>
            <a:r>
              <a:rPr lang="en-US" dirty="0"/>
              <a:t>HL7 messaging issues? (Leave this to be post-coordinated?)</a:t>
            </a:r>
          </a:p>
          <a:p>
            <a:pPr lvl="2"/>
            <a:r>
              <a:rPr lang="en-US" dirty="0"/>
              <a:t>Numbered constraints in the IG?</a:t>
            </a:r>
          </a:p>
          <a:p>
            <a:pPr lvl="3"/>
            <a:r>
              <a:rPr lang="en-US" dirty="0"/>
              <a:t>~</a:t>
            </a:r>
            <a:r>
              <a:rPr lang="en-US" b="1" dirty="0"/>
              <a:t>70 constraints in 1.5 (e.g. IZ22, IZ33) HL7 2.8.2 too?</a:t>
            </a:r>
          </a:p>
          <a:p>
            <a:pPr lvl="2"/>
            <a:r>
              <a:rPr lang="en-US" dirty="0"/>
              <a:t>Data Type validation – HL7 guide</a:t>
            </a:r>
          </a:p>
          <a:p>
            <a:pPr lvl="1"/>
            <a:r>
              <a:rPr lang="en-US" dirty="0"/>
              <a:t>IIS practice?</a:t>
            </a:r>
          </a:p>
        </p:txBody>
      </p:sp>
    </p:spTree>
    <p:extLst>
      <p:ext uri="{BB962C8B-B14F-4D97-AF65-F5344CB8AC3E}">
        <p14:creationId xmlns:p14="http://schemas.microsoft.com/office/powerpoint/2010/main" val="255368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135C-4D44-4F01-BDE8-6E42FAA80FB6}"/>
              </a:ext>
            </a:extLst>
          </p:cNvPr>
          <p:cNvSpPr>
            <a:spLocks noGrp="1"/>
          </p:cNvSpPr>
          <p:nvPr>
            <p:ph type="title"/>
          </p:nvPr>
        </p:nvSpPr>
        <p:spPr/>
        <p:txBody>
          <a:bodyPr/>
          <a:lstStyle/>
          <a:p>
            <a:r>
              <a:rPr lang="en-US" dirty="0"/>
              <a:t>Guidance for Creating Codes</a:t>
            </a:r>
          </a:p>
        </p:txBody>
      </p:sp>
      <p:sp>
        <p:nvSpPr>
          <p:cNvPr id="3" name="Content Placeholder 2">
            <a:extLst>
              <a:ext uri="{FF2B5EF4-FFF2-40B4-BE49-F238E27FC236}">
                <a16:creationId xmlns:a16="http://schemas.microsoft.com/office/drawing/2014/main" id="{077FD718-1899-4523-8AD2-E0B82A8A5D96}"/>
              </a:ext>
            </a:extLst>
          </p:cNvPr>
          <p:cNvSpPr>
            <a:spLocks noGrp="1"/>
          </p:cNvSpPr>
          <p:nvPr>
            <p:ph idx="1"/>
          </p:nvPr>
        </p:nvSpPr>
        <p:spPr/>
        <p:txBody>
          <a:bodyPr/>
          <a:lstStyle/>
          <a:p>
            <a:r>
              <a:rPr lang="en-US" dirty="0"/>
              <a:t>Additional rules:</a:t>
            </a:r>
          </a:p>
          <a:p>
            <a:pPr lvl="1"/>
            <a:r>
              <a:rPr lang="en-US" dirty="0"/>
              <a:t>Description of rule should not indicate severity of error:</a:t>
            </a:r>
          </a:p>
          <a:p>
            <a:pPr lvl="2"/>
            <a:r>
              <a:rPr lang="en-US" dirty="0"/>
              <a:t>This is not ideal: “7^</a:t>
            </a:r>
            <a:r>
              <a:rPr lang="en-US" b="1" dirty="0">
                <a:solidFill>
                  <a:srgbClr val="0070C0"/>
                </a:solidFill>
              </a:rPr>
              <a:t>Required</a:t>
            </a:r>
            <a:r>
              <a:rPr lang="en-US" dirty="0">
                <a:solidFill>
                  <a:srgbClr val="0070C0"/>
                </a:solidFill>
              </a:rPr>
              <a:t> Data Missing</a:t>
            </a:r>
            <a:r>
              <a:rPr lang="en-US" dirty="0"/>
              <a:t>”</a:t>
            </a:r>
          </a:p>
          <a:p>
            <a:pPr lvl="2"/>
            <a:r>
              <a:rPr lang="en-US" dirty="0"/>
              <a:t>This is better: “7^</a:t>
            </a:r>
            <a:r>
              <a:rPr lang="en-US" dirty="0">
                <a:solidFill>
                  <a:srgbClr val="0070C0"/>
                </a:solidFill>
              </a:rPr>
              <a:t>Data Missing</a:t>
            </a:r>
            <a:r>
              <a:rPr lang="en-US" dirty="0"/>
              <a:t>” with ERR-4 = E or W</a:t>
            </a:r>
          </a:p>
          <a:p>
            <a:pPr lvl="1"/>
            <a:r>
              <a:rPr lang="en-US" dirty="0"/>
              <a:t>Should not indicate states of processing using ERR-5</a:t>
            </a:r>
          </a:p>
          <a:p>
            <a:pPr lvl="2"/>
            <a:r>
              <a:rPr lang="en-US" dirty="0"/>
              <a:t>Not ideal: “Patient First Name is Missing, Record Rejected”</a:t>
            </a:r>
          </a:p>
          <a:p>
            <a:pPr lvl="2"/>
            <a:r>
              <a:rPr lang="en-US" dirty="0"/>
              <a:t>Better: “Patient First Name is Missing”, MSA-1 = E, ERR-4 = E</a:t>
            </a:r>
          </a:p>
        </p:txBody>
      </p:sp>
    </p:spTree>
    <p:extLst>
      <p:ext uri="{BB962C8B-B14F-4D97-AF65-F5344CB8AC3E}">
        <p14:creationId xmlns:p14="http://schemas.microsoft.com/office/powerpoint/2010/main" val="358844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9DFD-B4FF-41EB-87D0-D838A5ADDAAA}"/>
              </a:ext>
            </a:extLst>
          </p:cNvPr>
          <p:cNvSpPr>
            <a:spLocks noGrp="1"/>
          </p:cNvSpPr>
          <p:nvPr>
            <p:ph type="title"/>
          </p:nvPr>
        </p:nvSpPr>
        <p:spPr/>
        <p:txBody>
          <a:bodyPr/>
          <a:lstStyle/>
          <a:p>
            <a:r>
              <a:rPr lang="en-US" dirty="0"/>
              <a:t>Guidance for Using Codes</a:t>
            </a:r>
          </a:p>
        </p:txBody>
      </p:sp>
      <p:sp>
        <p:nvSpPr>
          <p:cNvPr id="3" name="Content Placeholder 2">
            <a:extLst>
              <a:ext uri="{FF2B5EF4-FFF2-40B4-BE49-F238E27FC236}">
                <a16:creationId xmlns:a16="http://schemas.microsoft.com/office/drawing/2014/main" id="{505A8FD7-0668-48A8-A02F-2308F5B0454A}"/>
              </a:ext>
            </a:extLst>
          </p:cNvPr>
          <p:cNvSpPr>
            <a:spLocks noGrp="1"/>
          </p:cNvSpPr>
          <p:nvPr>
            <p:ph idx="1"/>
          </p:nvPr>
        </p:nvSpPr>
        <p:spPr/>
        <p:txBody>
          <a:bodyPr/>
          <a:lstStyle/>
          <a:p>
            <a:r>
              <a:rPr lang="en-US" dirty="0"/>
              <a:t>IIS should select most specific code possible</a:t>
            </a:r>
          </a:p>
          <a:p>
            <a:r>
              <a:rPr lang="en-US" dirty="0"/>
              <a:t>Several concepts in IIS might map to the same specific code</a:t>
            </a:r>
          </a:p>
          <a:p>
            <a:pPr lvl="1"/>
            <a:r>
              <a:rPr lang="en-US" dirty="0"/>
              <a:t>IIS should not expect one-to-one match with national codes</a:t>
            </a:r>
          </a:p>
          <a:p>
            <a:r>
              <a:rPr lang="en-US" dirty="0"/>
              <a:t>IIS may send internal code in second triplet in ERR-5</a:t>
            </a:r>
          </a:p>
          <a:p>
            <a:pPr lvl="1"/>
            <a:r>
              <a:rPr lang="en-US" dirty="0"/>
              <a:t>May be more specific and have additional detail than code</a:t>
            </a:r>
          </a:p>
          <a:p>
            <a:r>
              <a:rPr lang="en-US" dirty="0"/>
              <a:t>IIS can give additional detail in other fields in the same segment</a:t>
            </a:r>
          </a:p>
          <a:p>
            <a:r>
              <a:rPr lang="en-US" dirty="0"/>
              <a:t>Don’t send the same concept in two ERR segments, just choose the best</a:t>
            </a:r>
          </a:p>
        </p:txBody>
      </p:sp>
    </p:spTree>
    <p:extLst>
      <p:ext uri="{BB962C8B-B14F-4D97-AF65-F5344CB8AC3E}">
        <p14:creationId xmlns:p14="http://schemas.microsoft.com/office/powerpoint/2010/main" val="377123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4DF2-2D88-470A-AA60-C1C177EFA523}"/>
              </a:ext>
            </a:extLst>
          </p:cNvPr>
          <p:cNvSpPr>
            <a:spLocks noGrp="1"/>
          </p:cNvSpPr>
          <p:nvPr>
            <p:ph type="title"/>
          </p:nvPr>
        </p:nvSpPr>
        <p:spPr/>
        <p:txBody>
          <a:bodyPr/>
          <a:lstStyle/>
          <a:p>
            <a:r>
              <a:rPr lang="en-US" dirty="0"/>
              <a:t>Review of Document</a:t>
            </a:r>
          </a:p>
        </p:txBody>
      </p:sp>
      <p:sp>
        <p:nvSpPr>
          <p:cNvPr id="3" name="Content Placeholder 2">
            <a:extLst>
              <a:ext uri="{FF2B5EF4-FFF2-40B4-BE49-F238E27FC236}">
                <a16:creationId xmlns:a16="http://schemas.microsoft.com/office/drawing/2014/main" id="{D45F55E5-3431-42D2-BC06-BD7C8FA01633}"/>
              </a:ext>
            </a:extLst>
          </p:cNvPr>
          <p:cNvSpPr>
            <a:spLocks noGrp="1"/>
          </p:cNvSpPr>
          <p:nvPr>
            <p:ph idx="1"/>
          </p:nvPr>
        </p:nvSpPr>
        <p:spPr/>
        <p:txBody>
          <a:bodyPr/>
          <a:lstStyle/>
          <a:p>
            <a:r>
              <a:rPr lang="en-US" dirty="0"/>
              <a:t>Reactions from the group</a:t>
            </a:r>
          </a:p>
        </p:txBody>
      </p:sp>
    </p:spTree>
    <p:extLst>
      <p:ext uri="{BB962C8B-B14F-4D97-AF65-F5344CB8AC3E}">
        <p14:creationId xmlns:p14="http://schemas.microsoft.com/office/powerpoint/2010/main" val="38996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D136-DA59-421C-9D4D-26CFDFF4AF64}"/>
              </a:ext>
            </a:extLst>
          </p:cNvPr>
          <p:cNvSpPr>
            <a:spLocks noGrp="1"/>
          </p:cNvSpPr>
          <p:nvPr>
            <p:ph type="title"/>
          </p:nvPr>
        </p:nvSpPr>
        <p:spPr/>
        <p:txBody>
          <a:bodyPr/>
          <a:lstStyle/>
          <a:p>
            <a:r>
              <a:rPr lang="en-US" dirty="0"/>
              <a:t>Group Setup</a:t>
            </a:r>
          </a:p>
        </p:txBody>
      </p:sp>
      <p:sp>
        <p:nvSpPr>
          <p:cNvPr id="3" name="Content Placeholder 2">
            <a:extLst>
              <a:ext uri="{FF2B5EF4-FFF2-40B4-BE49-F238E27FC236}">
                <a16:creationId xmlns:a16="http://schemas.microsoft.com/office/drawing/2014/main" id="{28F69F25-2806-4FA9-8A30-BE677A02860A}"/>
              </a:ext>
            </a:extLst>
          </p:cNvPr>
          <p:cNvSpPr>
            <a:spLocks noGrp="1"/>
          </p:cNvSpPr>
          <p:nvPr>
            <p:ph idx="1"/>
          </p:nvPr>
        </p:nvSpPr>
        <p:spPr/>
        <p:txBody>
          <a:bodyPr/>
          <a:lstStyle/>
          <a:p>
            <a:r>
              <a:rPr lang="en-US" dirty="0"/>
              <a:t>Slack</a:t>
            </a:r>
          </a:p>
          <a:p>
            <a:r>
              <a:rPr lang="en-US" dirty="0" err="1"/>
              <a:t>Github</a:t>
            </a:r>
            <a:endParaRPr lang="en-US" dirty="0"/>
          </a:p>
        </p:txBody>
      </p:sp>
    </p:spTree>
    <p:extLst>
      <p:ext uri="{BB962C8B-B14F-4D97-AF65-F5344CB8AC3E}">
        <p14:creationId xmlns:p14="http://schemas.microsoft.com/office/powerpoint/2010/main" val="24451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B80-A272-4136-83FE-7FE65FECA0AE}"/>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446D2655-E2FA-4D7E-844C-8BE7B0D6E527}"/>
              </a:ext>
            </a:extLst>
          </p:cNvPr>
          <p:cNvSpPr>
            <a:spLocks noGrp="1"/>
          </p:cNvSpPr>
          <p:nvPr>
            <p:ph type="body" idx="1"/>
          </p:nvPr>
        </p:nvSpPr>
        <p:spPr/>
        <p:txBody>
          <a:bodyPr/>
          <a:lstStyle/>
          <a:p>
            <a:r>
              <a:rPr lang="en-US" dirty="0"/>
              <a:t>Jane Lammers</a:t>
            </a:r>
          </a:p>
        </p:txBody>
      </p:sp>
    </p:spTree>
    <p:extLst>
      <p:ext uri="{BB962C8B-B14F-4D97-AF65-F5344CB8AC3E}">
        <p14:creationId xmlns:p14="http://schemas.microsoft.com/office/powerpoint/2010/main" val="34760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DB2A7A-7850-49A3-A9E5-F74D4D216F3F}"/>
              </a:ext>
            </a:extLst>
          </p:cNvPr>
          <p:cNvSpPr>
            <a:spLocks noGrp="1"/>
          </p:cNvSpPr>
          <p:nvPr>
            <p:ph type="title"/>
          </p:nvPr>
        </p:nvSpPr>
        <p:spPr/>
        <p:txBody>
          <a:bodyPr/>
          <a:lstStyle/>
          <a:p>
            <a:r>
              <a:rPr lang="en-US" dirty="0"/>
              <a:t>Scope</a:t>
            </a:r>
          </a:p>
        </p:txBody>
      </p:sp>
      <p:sp>
        <p:nvSpPr>
          <p:cNvPr id="5" name="Content Placeholder 4">
            <a:extLst>
              <a:ext uri="{FF2B5EF4-FFF2-40B4-BE49-F238E27FC236}">
                <a16:creationId xmlns:a16="http://schemas.microsoft.com/office/drawing/2014/main" id="{2CFE7BEB-F056-44EA-B102-8ADA8BE53E57}"/>
              </a:ext>
            </a:extLst>
          </p:cNvPr>
          <p:cNvSpPr>
            <a:spLocks noGrp="1"/>
          </p:cNvSpPr>
          <p:nvPr>
            <p:ph idx="1"/>
          </p:nvPr>
        </p:nvSpPr>
        <p:spPr/>
        <p:txBody>
          <a:bodyPr>
            <a:normAutofit fontScale="47500" lnSpcReduction="20000"/>
          </a:bodyPr>
          <a:lstStyle/>
          <a:p>
            <a:r>
              <a:rPr lang="en-US" dirty="0"/>
              <a:t>In Scope</a:t>
            </a:r>
          </a:p>
          <a:p>
            <a:pPr lvl="1"/>
            <a:r>
              <a:rPr lang="en-US" dirty="0"/>
              <a:t>Looking at PID to start with</a:t>
            </a:r>
          </a:p>
          <a:p>
            <a:pPr lvl="1"/>
            <a:r>
              <a:rPr lang="en-US" b="1" dirty="0"/>
              <a:t>ERR-5</a:t>
            </a:r>
            <a:r>
              <a:rPr lang="en-US" dirty="0"/>
              <a:t>: Adding new codes to list</a:t>
            </a:r>
          </a:p>
          <a:p>
            <a:pPr lvl="2"/>
            <a:r>
              <a:rPr lang="en-US" dirty="0"/>
              <a:t>Minor changes to existing codes possible</a:t>
            </a:r>
          </a:p>
          <a:p>
            <a:pPr lvl="2"/>
            <a:r>
              <a:rPr lang="en-US" dirty="0"/>
              <a:t>Most common and fatal errors </a:t>
            </a:r>
            <a:r>
              <a:rPr lang="en-US" dirty="0">
                <a:solidFill>
                  <a:srgbClr val="FF0000"/>
                </a:solidFill>
              </a:rPr>
              <a:t>Need this information from the group. </a:t>
            </a:r>
          </a:p>
          <a:p>
            <a:pPr lvl="1"/>
            <a:r>
              <a:rPr lang="en-US" dirty="0"/>
              <a:t>Criteria for adding new codes (how specific / generic they should be)</a:t>
            </a:r>
          </a:p>
          <a:p>
            <a:pPr lvl="2"/>
            <a:r>
              <a:rPr lang="en-US" dirty="0"/>
              <a:t>Categorization, Tagging?</a:t>
            </a:r>
          </a:p>
          <a:p>
            <a:pPr lvl="2"/>
            <a:r>
              <a:rPr lang="en-US" b="1" dirty="0"/>
              <a:t>ERR-2</a:t>
            </a:r>
            <a:r>
              <a:rPr lang="en-US" dirty="0"/>
              <a:t> Could be used to provide context for generic concepts</a:t>
            </a:r>
          </a:p>
          <a:p>
            <a:pPr lvl="2"/>
            <a:r>
              <a:rPr lang="en-US" dirty="0"/>
              <a:t>Might be a strategy to combine specific / generic, levels, use both</a:t>
            </a:r>
          </a:p>
          <a:p>
            <a:pPr lvl="1"/>
            <a:r>
              <a:rPr lang="en-US" dirty="0"/>
              <a:t>Meta Information</a:t>
            </a:r>
          </a:p>
          <a:p>
            <a:pPr lvl="2"/>
            <a:r>
              <a:rPr lang="en-US" dirty="0"/>
              <a:t>Cross linking with Data Validation Guide (combined document) - Link to specific section in a guide, might also be conformance statement in IG</a:t>
            </a:r>
          </a:p>
          <a:p>
            <a:pPr lvl="2"/>
            <a:r>
              <a:rPr lang="en-US" dirty="0"/>
              <a:t>Flag items that are clinically possible so should not ever be hard errors</a:t>
            </a:r>
          </a:p>
          <a:p>
            <a:pPr lvl="3"/>
            <a:r>
              <a:rPr lang="en-US" dirty="0"/>
              <a:t>Perhaps provide guidance on valid/invalid severity codes?</a:t>
            </a:r>
          </a:p>
          <a:p>
            <a:pPr lvl="2"/>
            <a:r>
              <a:rPr lang="en-US" dirty="0"/>
              <a:t>Actor/Action – could get some feedback from IIP</a:t>
            </a:r>
          </a:p>
          <a:p>
            <a:pPr lvl="3"/>
            <a:r>
              <a:rPr lang="en-US" dirty="0"/>
              <a:t>Look at Actor terms/types, need to make sure the text makes sense for clinician?</a:t>
            </a:r>
          </a:p>
          <a:p>
            <a:pPr lvl="3"/>
            <a:r>
              <a:rPr lang="en-US" b="1" dirty="0"/>
              <a:t>ERR-9</a:t>
            </a:r>
            <a:r>
              <a:rPr lang="en-US" dirty="0"/>
              <a:t> Inform Person Indicator – if we could categorize we could message this, come up with suggested values (Stretch goal, if we have time)</a:t>
            </a:r>
          </a:p>
          <a:p>
            <a:r>
              <a:rPr lang="en-US" dirty="0"/>
              <a:t>Future Work</a:t>
            </a:r>
          </a:p>
          <a:p>
            <a:pPr lvl="1"/>
            <a:r>
              <a:rPr lang="en-US" b="1" dirty="0"/>
              <a:t>ERR-7</a:t>
            </a:r>
            <a:r>
              <a:rPr lang="en-US" dirty="0"/>
              <a:t> Diagnostic Information</a:t>
            </a:r>
          </a:p>
          <a:p>
            <a:pPr lvl="1"/>
            <a:r>
              <a:rPr lang="en-US" b="1" dirty="0"/>
              <a:t>ERR-8</a:t>
            </a:r>
            <a:r>
              <a:rPr lang="en-US" dirty="0"/>
              <a:t> User Message</a:t>
            </a:r>
          </a:p>
          <a:p>
            <a:pPr lvl="1"/>
            <a:r>
              <a:rPr lang="en-US" dirty="0"/>
              <a:t>QBP related errors</a:t>
            </a:r>
          </a:p>
          <a:p>
            <a:r>
              <a:rPr lang="en-US" dirty="0"/>
              <a:t>Out of Scope</a:t>
            </a:r>
          </a:p>
          <a:p>
            <a:pPr lvl="1"/>
            <a:r>
              <a:rPr lang="en-US" b="1" dirty="0"/>
              <a:t>ERR-4</a:t>
            </a:r>
            <a:r>
              <a:rPr lang="en-US" dirty="0"/>
              <a:t> Severity – determined by IIS at run time</a:t>
            </a:r>
          </a:p>
          <a:p>
            <a:pPr lvl="1"/>
            <a:r>
              <a:rPr lang="en-US" b="1" dirty="0"/>
              <a:t>ERR-3</a:t>
            </a:r>
            <a:r>
              <a:rPr lang="en-US" dirty="0"/>
              <a:t> HL7 Error Code – set by HL7, we can’t change it</a:t>
            </a:r>
          </a:p>
          <a:p>
            <a:endParaRPr lang="en-US" dirty="0"/>
          </a:p>
        </p:txBody>
      </p:sp>
    </p:spTree>
    <p:extLst>
      <p:ext uri="{BB962C8B-B14F-4D97-AF65-F5344CB8AC3E}">
        <p14:creationId xmlns:p14="http://schemas.microsoft.com/office/powerpoint/2010/main" val="369216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FA057-AAEB-41FE-8256-2FD9FDC5ECA7}"/>
              </a:ext>
            </a:extLst>
          </p:cNvPr>
          <p:cNvPicPr>
            <a:picLocks noChangeAspect="1"/>
          </p:cNvPicPr>
          <p:nvPr/>
        </p:nvPicPr>
        <p:blipFill>
          <a:blip r:embed="rId2"/>
          <a:stretch>
            <a:fillRect/>
          </a:stretch>
        </p:blipFill>
        <p:spPr>
          <a:xfrm>
            <a:off x="388362" y="162963"/>
            <a:ext cx="11089352" cy="6858000"/>
          </a:xfrm>
          <a:prstGeom prst="rect">
            <a:avLst/>
          </a:prstGeom>
        </p:spPr>
      </p:pic>
    </p:spTree>
    <p:extLst>
      <p:ext uri="{BB962C8B-B14F-4D97-AF65-F5344CB8AC3E}">
        <p14:creationId xmlns:p14="http://schemas.microsoft.com/office/powerpoint/2010/main" val="2187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07C6-DE26-45A9-AE49-D589DFC51CC1}"/>
              </a:ext>
            </a:extLst>
          </p:cNvPr>
          <p:cNvSpPr>
            <a:spLocks noGrp="1"/>
          </p:cNvSpPr>
          <p:nvPr>
            <p:ph type="title"/>
          </p:nvPr>
        </p:nvSpPr>
        <p:spPr>
          <a:xfrm>
            <a:off x="894219" y="690076"/>
            <a:ext cx="7886700" cy="674689"/>
          </a:xfrm>
        </p:spPr>
        <p:txBody>
          <a:bodyPr>
            <a:normAutofit/>
          </a:bodyPr>
          <a:lstStyle/>
          <a:p>
            <a:r>
              <a:rPr lang="en-US" sz="4000" dirty="0"/>
              <a:t>Task Participants</a:t>
            </a:r>
            <a:endParaRPr lang="en-US" dirty="0"/>
          </a:p>
        </p:txBody>
      </p:sp>
      <p:graphicFrame>
        <p:nvGraphicFramePr>
          <p:cNvPr id="18" name="Content Placeholder 17">
            <a:extLst>
              <a:ext uri="{FF2B5EF4-FFF2-40B4-BE49-F238E27FC236}">
                <a16:creationId xmlns:a16="http://schemas.microsoft.com/office/drawing/2014/main" id="{7A519D6A-601A-4363-B23B-9936C9C5386C}"/>
              </a:ext>
            </a:extLst>
          </p:cNvPr>
          <p:cNvGraphicFramePr>
            <a:graphicFrameLocks noGrp="1"/>
          </p:cNvGraphicFramePr>
          <p:nvPr>
            <p:ph idx="1"/>
            <p:extLst>
              <p:ext uri="{D42A27DB-BD31-4B8C-83A1-F6EECF244321}">
                <p14:modId xmlns:p14="http://schemas.microsoft.com/office/powerpoint/2010/main" val="2070747470"/>
              </p:ext>
            </p:extLst>
          </p:nvPr>
        </p:nvGraphicFramePr>
        <p:xfrm>
          <a:off x="552260" y="1904999"/>
          <a:ext cx="10963746" cy="3595307"/>
        </p:xfrm>
        <a:graphic>
          <a:graphicData uri="http://schemas.openxmlformats.org/drawingml/2006/table">
            <a:tbl>
              <a:tblPr firstRow="1" firstCol="1" bandRow="1">
                <a:tableStyleId>{5C22544A-7EE6-4342-B048-85BDC9FD1C3A}</a:tableStyleId>
              </a:tblPr>
              <a:tblGrid>
                <a:gridCol w="3654582">
                  <a:extLst>
                    <a:ext uri="{9D8B030D-6E8A-4147-A177-3AD203B41FA5}">
                      <a16:colId xmlns:a16="http://schemas.microsoft.com/office/drawing/2014/main" val="3001385771"/>
                    </a:ext>
                  </a:extLst>
                </a:gridCol>
                <a:gridCol w="3654582">
                  <a:extLst>
                    <a:ext uri="{9D8B030D-6E8A-4147-A177-3AD203B41FA5}">
                      <a16:colId xmlns:a16="http://schemas.microsoft.com/office/drawing/2014/main" val="156610985"/>
                    </a:ext>
                  </a:extLst>
                </a:gridCol>
                <a:gridCol w="3654582">
                  <a:extLst>
                    <a:ext uri="{9D8B030D-6E8A-4147-A177-3AD203B41FA5}">
                      <a16:colId xmlns:a16="http://schemas.microsoft.com/office/drawing/2014/main" val="3605917573"/>
                    </a:ext>
                  </a:extLst>
                </a:gridCol>
              </a:tblGrid>
              <a:tr h="711452">
                <a:tc>
                  <a:txBody>
                    <a:bodyPr/>
                    <a:lstStyle/>
                    <a:p>
                      <a:pPr marL="0" marR="0" algn="ctr">
                        <a:lnSpc>
                          <a:spcPct val="107000"/>
                        </a:lnSpc>
                        <a:spcBef>
                          <a:spcPts val="0"/>
                        </a:spcBef>
                        <a:spcAft>
                          <a:spcPts val="0"/>
                        </a:spcAft>
                      </a:pPr>
                      <a:r>
                        <a:rPr lang="en-US" sz="2800" dirty="0">
                          <a:effectLst/>
                        </a:rPr>
                        <a:t>Guidance </a:t>
                      </a:r>
                      <a:endParaRPr lang="en-US" sz="1400" dirty="0">
                        <a:effectLst/>
                      </a:endParaRPr>
                    </a:p>
                    <a:p>
                      <a:pPr marL="0" marR="0" algn="ctr">
                        <a:lnSpc>
                          <a:spcPct val="107000"/>
                        </a:lnSpc>
                        <a:spcBef>
                          <a:spcPts val="0"/>
                        </a:spcBef>
                        <a:spcAft>
                          <a:spcPts val="0"/>
                        </a:spcAft>
                      </a:pPr>
                      <a:r>
                        <a:rPr lang="en-US" sz="2800" dirty="0">
                          <a:effectLst/>
                        </a:rPr>
                        <a:t>Document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rPr>
                        <a:t>Test </a:t>
                      </a:r>
                      <a:endParaRPr lang="en-US" sz="1400" dirty="0">
                        <a:effectLst/>
                      </a:endParaRPr>
                    </a:p>
                    <a:p>
                      <a:pPr marL="0" marR="0" algn="ctr">
                        <a:lnSpc>
                          <a:spcPct val="107000"/>
                        </a:lnSpc>
                        <a:spcBef>
                          <a:spcPts val="0"/>
                        </a:spcBef>
                        <a:spcAft>
                          <a:spcPts val="0"/>
                        </a:spcAft>
                      </a:pPr>
                      <a:r>
                        <a:rPr lang="en-US" sz="2800" dirty="0">
                          <a:effectLst/>
                        </a:rPr>
                        <a:t>Cases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rPr>
                        <a:t>Technical Demonstrations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832245"/>
                  </a:ext>
                </a:extLst>
              </a:tr>
              <a:tr h="2069416">
                <a:tc>
                  <a:txBody>
                    <a:bodyPr/>
                    <a:lstStyle/>
                    <a:p>
                      <a:pPr marL="0" marR="0" algn="ctr">
                        <a:lnSpc>
                          <a:spcPct val="107000"/>
                        </a:lnSpc>
                        <a:spcBef>
                          <a:spcPts val="0"/>
                        </a:spcBef>
                        <a:spcAft>
                          <a:spcPts val="1200"/>
                        </a:spcAft>
                      </a:pPr>
                      <a:r>
                        <a:rPr lang="en-US" sz="2000" b="0" dirty="0">
                          <a:solidFill>
                            <a:schemeClr val="tx1"/>
                          </a:solidFill>
                          <a:effectLst/>
                        </a:rPr>
                        <a:t>Chrissy Miner</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Craig Newman</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Maia </a:t>
                      </a:r>
                      <a:r>
                        <a:rPr lang="en-US" sz="2000" b="0" dirty="0" err="1">
                          <a:solidFill>
                            <a:schemeClr val="tx1"/>
                          </a:solidFill>
                          <a:effectLst/>
                        </a:rPr>
                        <a:t>Ouderkirk</a:t>
                      </a:r>
                      <a:endParaRPr lang="en-US" sz="20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Danny Wise</a:t>
                      </a:r>
                    </a:p>
                    <a:p>
                      <a:pPr marL="0" marR="0" algn="ctr">
                        <a:lnSpc>
                          <a:spcPct val="107000"/>
                        </a:lnSpc>
                        <a:spcBef>
                          <a:spcPts val="0"/>
                        </a:spcBef>
                        <a:spcAft>
                          <a:spcPts val="1200"/>
                        </a:spcAft>
                      </a:pPr>
                      <a:r>
                        <a:rPr lang="en-US" sz="2000" b="0" dirty="0">
                          <a:solidFill>
                            <a:schemeClr val="tx1"/>
                          </a:solidFill>
                          <a:effectLst/>
                        </a:rPr>
                        <a:t>Kevin Snow</a:t>
                      </a:r>
                    </a:p>
                    <a:p>
                      <a:pPr marL="0" marR="0" algn="ctr">
                        <a:lnSpc>
                          <a:spcPct val="107000"/>
                        </a:lnSpc>
                        <a:spcBef>
                          <a:spcPts val="0"/>
                        </a:spcBef>
                        <a:spcAft>
                          <a:spcPts val="1200"/>
                        </a:spcAft>
                      </a:pPr>
                      <a:r>
                        <a:rPr lang="en-US" sz="2000" b="0" dirty="0">
                          <a:solidFill>
                            <a:schemeClr val="tx1"/>
                          </a:solidFill>
                          <a:effectLst/>
                        </a:rPr>
                        <a:t>Stephen Hill</a:t>
                      </a:r>
                    </a:p>
                  </a:txBody>
                  <a:tcPr marL="68580" marR="68580" marT="0" marB="0">
                    <a:solidFill>
                      <a:schemeClr val="accent5">
                        <a:lumMod val="20000"/>
                        <a:lumOff val="80000"/>
                      </a:schemeClr>
                    </a:solidFill>
                  </a:tcPr>
                </a:tc>
                <a:tc>
                  <a:txBody>
                    <a:bodyPr/>
                    <a:lstStyle/>
                    <a:p>
                      <a:pPr marL="0" marR="0" algn="ctr">
                        <a:lnSpc>
                          <a:spcPct val="107000"/>
                        </a:lnSpc>
                        <a:spcBef>
                          <a:spcPts val="0"/>
                        </a:spcBef>
                        <a:spcAft>
                          <a:spcPts val="1200"/>
                        </a:spcAft>
                      </a:pPr>
                      <a:r>
                        <a:rPr lang="en-US" sz="2000" dirty="0">
                          <a:effectLst/>
                        </a:rPr>
                        <a:t>Jane Lammers</a:t>
                      </a:r>
                      <a:endParaRPr lang="en-US" sz="1100" dirty="0">
                        <a:effectLst/>
                      </a:endParaRPr>
                    </a:p>
                    <a:p>
                      <a:pPr marL="0" marR="0" algn="ctr">
                        <a:lnSpc>
                          <a:spcPct val="107000"/>
                        </a:lnSpc>
                        <a:spcBef>
                          <a:spcPts val="0"/>
                        </a:spcBef>
                        <a:spcAft>
                          <a:spcPts val="1200"/>
                        </a:spcAft>
                      </a:pPr>
                      <a:r>
                        <a:rPr lang="en-US" sz="2000" dirty="0">
                          <a:effectLst/>
                        </a:rPr>
                        <a:t>Jason </a:t>
                      </a:r>
                      <a:r>
                        <a:rPr lang="en-US" sz="2000" dirty="0" err="1">
                          <a:effectLst/>
                        </a:rPr>
                        <a:t>Suchon</a:t>
                      </a:r>
                      <a:endParaRPr lang="en-US" sz="1100" dirty="0">
                        <a:effectLst/>
                      </a:endParaRPr>
                    </a:p>
                    <a:p>
                      <a:pPr marL="0" marR="0" algn="ctr">
                        <a:lnSpc>
                          <a:spcPct val="107000"/>
                        </a:lnSpc>
                        <a:spcBef>
                          <a:spcPts val="0"/>
                        </a:spcBef>
                        <a:spcAft>
                          <a:spcPts val="1200"/>
                        </a:spcAft>
                      </a:pPr>
                      <a:r>
                        <a:rPr lang="en-US" sz="2000" dirty="0">
                          <a:effectLst/>
                        </a:rPr>
                        <a:t>Heather Crawford</a:t>
                      </a:r>
                    </a:p>
                    <a:p>
                      <a:pPr marL="0" marR="0" algn="ctr">
                        <a:lnSpc>
                          <a:spcPct val="107000"/>
                        </a:lnSpc>
                        <a:spcBef>
                          <a:spcPts val="0"/>
                        </a:spcBef>
                        <a:spcAft>
                          <a:spcPts val="12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Lori </a:t>
                      </a:r>
                      <a:r>
                        <a:rPr lang="en-US" sz="2000" dirty="0"/>
                        <a:t>Reed-Fourquet </a:t>
                      </a:r>
                    </a:p>
                    <a:p>
                      <a:pPr marL="0" marR="0" algn="ctr">
                        <a:lnSpc>
                          <a:spcPct val="107000"/>
                        </a:lnSpc>
                        <a:spcBef>
                          <a:spcPts val="0"/>
                        </a:spcBef>
                        <a:spcAft>
                          <a:spcPts val="1200"/>
                        </a:spcAft>
                      </a:pPr>
                      <a:r>
                        <a:rPr lang="en-US" sz="2000" dirty="0"/>
                        <a:t>Nathan Bunker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marL="0" marR="0">
                        <a:lnSpc>
                          <a:spcPct val="107000"/>
                        </a:lnSpc>
                        <a:spcBef>
                          <a:spcPts val="0"/>
                        </a:spcBef>
                        <a:spcAft>
                          <a:spcPts val="1200"/>
                        </a:spcAft>
                      </a:pPr>
                      <a:r>
                        <a:rPr lang="en-US" sz="2000" b="0" dirty="0">
                          <a:effectLst/>
                          <a:highlight>
                            <a:srgbClr val="FFFF00"/>
                          </a:highlight>
                        </a:rPr>
                        <a:t> </a:t>
                      </a:r>
                      <a:endParaRPr lang="en-US" sz="1100" b="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17066624"/>
                  </a:ext>
                </a:extLst>
              </a:tr>
            </a:tbl>
          </a:graphicData>
        </a:graphic>
      </p:graphicFrame>
    </p:spTree>
    <p:extLst>
      <p:ext uri="{BB962C8B-B14F-4D97-AF65-F5344CB8AC3E}">
        <p14:creationId xmlns:p14="http://schemas.microsoft.com/office/powerpoint/2010/main" val="232626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D53A-751C-4094-BBE9-2927EA092525}"/>
              </a:ext>
            </a:extLst>
          </p:cNvPr>
          <p:cNvSpPr>
            <a:spLocks noGrp="1"/>
          </p:cNvSpPr>
          <p:nvPr>
            <p:ph type="title"/>
          </p:nvPr>
        </p:nvSpPr>
        <p:spPr/>
        <p:txBody>
          <a:bodyPr/>
          <a:lstStyle/>
          <a:p>
            <a:r>
              <a:rPr lang="en-US" dirty="0"/>
              <a:t>Deliverables</a:t>
            </a:r>
          </a:p>
        </p:txBody>
      </p:sp>
      <p:graphicFrame>
        <p:nvGraphicFramePr>
          <p:cNvPr id="6" name="Table 6">
            <a:extLst>
              <a:ext uri="{FF2B5EF4-FFF2-40B4-BE49-F238E27FC236}">
                <a16:creationId xmlns:a16="http://schemas.microsoft.com/office/drawing/2014/main" id="{8AAEA1C0-CEB4-40DE-A91C-CEF0E471C1BD}"/>
              </a:ext>
            </a:extLst>
          </p:cNvPr>
          <p:cNvGraphicFramePr>
            <a:graphicFrameLocks noGrp="1"/>
          </p:cNvGraphicFramePr>
          <p:nvPr>
            <p:ph idx="1"/>
            <p:extLst>
              <p:ext uri="{D42A27DB-BD31-4B8C-83A1-F6EECF244321}">
                <p14:modId xmlns:p14="http://schemas.microsoft.com/office/powerpoint/2010/main" val="3145277238"/>
              </p:ext>
            </p:extLst>
          </p:nvPr>
        </p:nvGraphicFramePr>
        <p:xfrm>
          <a:off x="838200" y="1825625"/>
          <a:ext cx="10515597" cy="448564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769949989"/>
                    </a:ext>
                  </a:extLst>
                </a:gridCol>
                <a:gridCol w="5568950">
                  <a:extLst>
                    <a:ext uri="{9D8B030D-6E8A-4147-A177-3AD203B41FA5}">
                      <a16:colId xmlns:a16="http://schemas.microsoft.com/office/drawing/2014/main" val="4243530684"/>
                    </a:ext>
                  </a:extLst>
                </a:gridCol>
                <a:gridCol w="3067047">
                  <a:extLst>
                    <a:ext uri="{9D8B030D-6E8A-4147-A177-3AD203B41FA5}">
                      <a16:colId xmlns:a16="http://schemas.microsoft.com/office/drawing/2014/main" val="3833668230"/>
                    </a:ext>
                  </a:extLst>
                </a:gridCol>
              </a:tblGrid>
              <a:tr h="370840">
                <a:tc>
                  <a:txBody>
                    <a:bodyPr/>
                    <a:lstStyle/>
                    <a:p>
                      <a:r>
                        <a:rPr lang="en-US" dirty="0"/>
                        <a:t>Area</a:t>
                      </a:r>
                    </a:p>
                  </a:txBody>
                  <a:tcPr/>
                </a:tc>
                <a:tc>
                  <a:txBody>
                    <a:bodyPr/>
                    <a:lstStyle/>
                    <a:p>
                      <a:r>
                        <a:rPr lang="en-US" dirty="0"/>
                        <a:t>Deliverable</a:t>
                      </a:r>
                    </a:p>
                  </a:txBody>
                  <a:tcPr/>
                </a:tc>
                <a:tc>
                  <a:txBody>
                    <a:bodyPr/>
                    <a:lstStyle/>
                    <a:p>
                      <a:r>
                        <a:rPr lang="en-US" dirty="0"/>
                        <a:t>Notes</a:t>
                      </a:r>
                    </a:p>
                  </a:txBody>
                  <a:tcPr/>
                </a:tc>
                <a:extLst>
                  <a:ext uri="{0D108BD9-81ED-4DB2-BD59-A6C34878D82A}">
                    <a16:rowId xmlns:a16="http://schemas.microsoft.com/office/drawing/2014/main" val="422273409"/>
                  </a:ext>
                </a:extLst>
              </a:tr>
              <a:tr h="370840">
                <a:tc>
                  <a:txBody>
                    <a:bodyPr/>
                    <a:lstStyle/>
                    <a:p>
                      <a:r>
                        <a:rPr lang="en-US" dirty="0"/>
                        <a:t>Guidance</a:t>
                      </a:r>
                    </a:p>
                  </a:txBody>
                  <a:tcPr/>
                </a:tc>
                <a:tc>
                  <a:txBody>
                    <a:bodyPr/>
                    <a:lstStyle/>
                    <a:p>
                      <a:r>
                        <a:rPr lang="en-US" dirty="0"/>
                        <a:t>Updated Guidance Document</a:t>
                      </a:r>
                    </a:p>
                    <a:p>
                      <a:pPr marL="285750" indent="-285750">
                        <a:buFont typeface="Arial" panose="020B0604020202020204" pitchFamily="34" charset="0"/>
                        <a:buChar char="•"/>
                      </a:pPr>
                      <a:r>
                        <a:rPr lang="en-US" dirty="0"/>
                        <a:t>Need guidance on what needs to be added</a:t>
                      </a:r>
                    </a:p>
                    <a:p>
                      <a:r>
                        <a:rPr lang="en-US" dirty="0"/>
                        <a:t>Updated spreadsheet of codes</a:t>
                      </a:r>
                    </a:p>
                    <a:p>
                      <a:pPr marL="285750" indent="-285750">
                        <a:buFont typeface="Arial" panose="020B0604020202020204" pitchFamily="34" charset="0"/>
                        <a:buChar char="•"/>
                      </a:pPr>
                      <a:r>
                        <a:rPr lang="en-US" dirty="0"/>
                        <a:t>Focus on common fatal </a:t>
                      </a:r>
                    </a:p>
                  </a:txBody>
                  <a:tcPr/>
                </a:tc>
                <a:tc>
                  <a:txBody>
                    <a:bodyPr/>
                    <a:lstStyle/>
                    <a:p>
                      <a:r>
                        <a:rPr lang="en-US" b="1" dirty="0"/>
                        <a:t>All</a:t>
                      </a:r>
                      <a:r>
                        <a:rPr lang="en-US" dirty="0"/>
                        <a:t>: Please read guide before next call</a:t>
                      </a:r>
                    </a:p>
                    <a:p>
                      <a:r>
                        <a:rPr lang="en-US" dirty="0"/>
                        <a:t>Send most common/fatal errors</a:t>
                      </a:r>
                    </a:p>
                  </a:txBody>
                  <a:tcPr/>
                </a:tc>
                <a:extLst>
                  <a:ext uri="{0D108BD9-81ED-4DB2-BD59-A6C34878D82A}">
                    <a16:rowId xmlns:a16="http://schemas.microsoft.com/office/drawing/2014/main" val="4104129210"/>
                  </a:ext>
                </a:extLst>
              </a:tr>
              <a:tr h="370840">
                <a:tc>
                  <a:txBody>
                    <a:bodyPr/>
                    <a:lstStyle/>
                    <a:p>
                      <a:r>
                        <a:rPr lang="en-US" dirty="0"/>
                        <a:t>Test Cases</a:t>
                      </a:r>
                    </a:p>
                  </a:txBody>
                  <a:tcPr/>
                </a:tc>
                <a:tc>
                  <a:txBody>
                    <a:bodyPr/>
                    <a:lstStyle/>
                    <a:p>
                      <a:r>
                        <a:rPr lang="en-US" dirty="0"/>
                        <a:t>AART has test cases</a:t>
                      </a:r>
                    </a:p>
                    <a:p>
                      <a:pPr marL="285750" indent="-285750">
                        <a:buFont typeface="Arial" panose="020B0604020202020204" pitchFamily="34" charset="0"/>
                        <a:buChar char="•"/>
                      </a:pPr>
                      <a:r>
                        <a:rPr lang="en-US" dirty="0"/>
                        <a:t>Work from Google spreadsheet</a:t>
                      </a:r>
                    </a:p>
                    <a:p>
                      <a:pPr marL="285750" indent="-285750">
                        <a:buFont typeface="Arial" panose="020B0604020202020204" pitchFamily="34" charset="0"/>
                        <a:buChar char="•"/>
                      </a:pPr>
                      <a:r>
                        <a:rPr lang="en-US" dirty="0"/>
                        <a:t>Update and add items</a:t>
                      </a:r>
                    </a:p>
                    <a:p>
                      <a:pPr marL="285750" indent="-285750">
                        <a:buFont typeface="Arial" panose="020B0604020202020204" pitchFamily="34" charset="0"/>
                        <a:buChar char="•"/>
                      </a:pPr>
                      <a:r>
                        <a:rPr lang="en-US" dirty="0"/>
                        <a:t>Prioritize (high, medium, low)</a:t>
                      </a:r>
                    </a:p>
                  </a:txBody>
                  <a:tcPr/>
                </a:tc>
                <a:tc>
                  <a:txBody>
                    <a:bodyPr/>
                    <a:lstStyle/>
                    <a:p>
                      <a:r>
                        <a:rPr lang="en-US" dirty="0"/>
                        <a:t>Will need to add columns to spreadsheet to coordinate progress </a:t>
                      </a:r>
                    </a:p>
                  </a:txBody>
                  <a:tcPr/>
                </a:tc>
                <a:extLst>
                  <a:ext uri="{0D108BD9-81ED-4DB2-BD59-A6C34878D82A}">
                    <a16:rowId xmlns:a16="http://schemas.microsoft.com/office/drawing/2014/main" val="1153336160"/>
                  </a:ext>
                </a:extLst>
              </a:tr>
              <a:tr h="370840">
                <a:tc>
                  <a:txBody>
                    <a:bodyPr/>
                    <a:lstStyle/>
                    <a:p>
                      <a:r>
                        <a:rPr lang="en-US" dirty="0"/>
                        <a:t>Software Demonstration</a:t>
                      </a:r>
                    </a:p>
                  </a:txBody>
                  <a:tcPr/>
                </a:tc>
                <a:tc>
                  <a:txBody>
                    <a:bodyPr/>
                    <a:lstStyle/>
                    <a:p>
                      <a:r>
                        <a:rPr lang="en-US" dirty="0"/>
                        <a:t>MQE Tool</a:t>
                      </a:r>
                    </a:p>
                    <a:p>
                      <a:r>
                        <a:rPr lang="en-US" dirty="0"/>
                        <a:t>Envision</a:t>
                      </a:r>
                    </a:p>
                    <a:p>
                      <a:pPr marL="285750" indent="-285750">
                        <a:buFont typeface="Arial" panose="020B0604020202020204" pitchFamily="34" charset="0"/>
                        <a:buChar char="•"/>
                      </a:pPr>
                      <a:r>
                        <a:rPr lang="en-US" dirty="0" err="1"/>
                        <a:t>WebIZ</a:t>
                      </a:r>
                      <a:endParaRPr lang="en-US" dirty="0"/>
                    </a:p>
                    <a:p>
                      <a:pPr marL="285750" indent="-285750">
                        <a:buFont typeface="Arial" panose="020B0604020202020204" pitchFamily="34" charset="0"/>
                        <a:buChar char="•"/>
                      </a:pPr>
                      <a:r>
                        <a:rPr lang="en-US" dirty="0"/>
                        <a:t>Error Analysis</a:t>
                      </a:r>
                    </a:p>
                    <a:p>
                      <a:pPr marL="0" indent="0">
                        <a:buFont typeface="Arial" panose="020B0604020202020204" pitchFamily="34" charset="0"/>
                        <a:buNone/>
                      </a:pPr>
                      <a:r>
                        <a:rPr lang="en-US" dirty="0"/>
                        <a:t>Compare ACKs, make them more consistent</a:t>
                      </a:r>
                    </a:p>
                    <a:p>
                      <a:pPr marL="0" indent="0">
                        <a:buFont typeface="Arial" panose="020B0604020202020204" pitchFamily="34" charset="0"/>
                        <a:buNone/>
                      </a:pPr>
                      <a:r>
                        <a:rPr lang="en-US" dirty="0"/>
                        <a:t>EHR Generic Requirements for ACK processing</a:t>
                      </a:r>
                    </a:p>
                  </a:txBody>
                  <a:tcPr/>
                </a:tc>
                <a:tc>
                  <a:txBody>
                    <a:bodyPr/>
                    <a:lstStyle/>
                    <a:p>
                      <a:endParaRPr lang="en-US" dirty="0"/>
                    </a:p>
                  </a:txBody>
                  <a:tcPr/>
                </a:tc>
                <a:extLst>
                  <a:ext uri="{0D108BD9-81ED-4DB2-BD59-A6C34878D82A}">
                    <a16:rowId xmlns:a16="http://schemas.microsoft.com/office/drawing/2014/main" val="3193377599"/>
                  </a:ext>
                </a:extLst>
              </a:tr>
            </a:tbl>
          </a:graphicData>
        </a:graphic>
      </p:graphicFrame>
    </p:spTree>
    <p:extLst>
      <p:ext uri="{BB962C8B-B14F-4D97-AF65-F5344CB8AC3E}">
        <p14:creationId xmlns:p14="http://schemas.microsoft.com/office/powerpoint/2010/main" val="408555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A6D5-4014-4913-81EA-95F03F4D57CE}"/>
              </a:ext>
            </a:extLst>
          </p:cNvPr>
          <p:cNvSpPr>
            <a:spLocks noGrp="1"/>
          </p:cNvSpPr>
          <p:nvPr>
            <p:ph type="title"/>
          </p:nvPr>
        </p:nvSpPr>
        <p:spPr>
          <a:xfrm>
            <a:off x="838201" y="365125"/>
            <a:ext cx="3597998" cy="2550580"/>
          </a:xfrm>
        </p:spPr>
        <p:txBody>
          <a:bodyPr/>
          <a:lstStyle/>
          <a:p>
            <a:r>
              <a:rPr lang="en-US" dirty="0"/>
              <a:t>Pre vs Post</a:t>
            </a:r>
            <a:br>
              <a:rPr lang="en-US" dirty="0"/>
            </a:br>
            <a:r>
              <a:rPr lang="en-US" dirty="0"/>
              <a:t>Coordination</a:t>
            </a:r>
          </a:p>
        </p:txBody>
      </p:sp>
      <p:sp>
        <p:nvSpPr>
          <p:cNvPr id="3" name="Content Placeholder 2">
            <a:extLst>
              <a:ext uri="{FF2B5EF4-FFF2-40B4-BE49-F238E27FC236}">
                <a16:creationId xmlns:a16="http://schemas.microsoft.com/office/drawing/2014/main" id="{BED93F10-691E-4EB6-AB86-053100F7C3F5}"/>
              </a:ext>
            </a:extLst>
          </p:cNvPr>
          <p:cNvSpPr>
            <a:spLocks noGrp="1"/>
          </p:cNvSpPr>
          <p:nvPr>
            <p:ph idx="1"/>
          </p:nvPr>
        </p:nvSpPr>
        <p:spPr>
          <a:xfrm>
            <a:off x="838200" y="3776661"/>
            <a:ext cx="10515600" cy="2400301"/>
          </a:xfrm>
        </p:spPr>
        <p:txBody>
          <a:bodyPr/>
          <a:lstStyle/>
          <a:p>
            <a:r>
              <a:rPr lang="en-US" dirty="0"/>
              <a:t>Pre-coordination</a:t>
            </a:r>
          </a:p>
          <a:p>
            <a:pPr lvl="1"/>
            <a:r>
              <a:rPr lang="en-US" dirty="0"/>
              <a:t>ERR-5 = </a:t>
            </a:r>
            <a:r>
              <a:rPr lang="en-US" i="1" dirty="0" err="1"/>
              <a:t>nnnnN</a:t>
            </a:r>
            <a:r>
              <a:rPr lang="en-US" dirty="0" err="1"/>
              <a:t>^</a:t>
            </a:r>
            <a:r>
              <a:rPr lang="en-US" b="1" dirty="0" err="1">
                <a:solidFill>
                  <a:srgbClr val="0070C0"/>
                </a:solidFill>
              </a:rPr>
              <a:t>Patient</a:t>
            </a:r>
            <a:r>
              <a:rPr lang="en-US" b="1" dirty="0">
                <a:solidFill>
                  <a:srgbClr val="0070C0"/>
                </a:solidFill>
              </a:rPr>
              <a:t> First Name Missing</a:t>
            </a:r>
            <a:r>
              <a:rPr lang="en-US" dirty="0"/>
              <a:t>^HL70533</a:t>
            </a:r>
          </a:p>
          <a:p>
            <a:r>
              <a:rPr lang="en-US" dirty="0"/>
              <a:t>Post-coordination</a:t>
            </a:r>
          </a:p>
          <a:p>
            <a:pPr lvl="1"/>
            <a:r>
              <a:rPr lang="en-US" dirty="0"/>
              <a:t>ERR-2 = </a:t>
            </a:r>
            <a:r>
              <a:rPr lang="en-US" b="1" dirty="0">
                <a:solidFill>
                  <a:srgbClr val="0070C0"/>
                </a:solidFill>
              </a:rPr>
              <a:t>PID</a:t>
            </a:r>
            <a:r>
              <a:rPr lang="en-US" dirty="0"/>
              <a:t>^1^</a:t>
            </a:r>
            <a:r>
              <a:rPr lang="en-US" b="1" dirty="0">
                <a:solidFill>
                  <a:srgbClr val="0070C0"/>
                </a:solidFill>
              </a:rPr>
              <a:t>5</a:t>
            </a:r>
            <a:r>
              <a:rPr lang="en-US" dirty="0"/>
              <a:t>^</a:t>
            </a:r>
            <a:r>
              <a:rPr lang="en-US" b="1" dirty="0">
                <a:solidFill>
                  <a:srgbClr val="0070C0"/>
                </a:solidFill>
              </a:rPr>
              <a:t>2</a:t>
            </a:r>
          </a:p>
          <a:p>
            <a:pPr lvl="1"/>
            <a:r>
              <a:rPr lang="en-US" dirty="0"/>
              <a:t>ERR-5 = 7^</a:t>
            </a:r>
            <a:r>
              <a:rPr lang="en-US" b="1" dirty="0">
                <a:solidFill>
                  <a:srgbClr val="0070C0"/>
                </a:solidFill>
              </a:rPr>
              <a:t>Required Data Missing</a:t>
            </a:r>
            <a:r>
              <a:rPr lang="en-US" dirty="0"/>
              <a:t>^HL70533</a:t>
            </a:r>
          </a:p>
          <a:p>
            <a:pPr lvl="1"/>
            <a:endParaRPr lang="en-US" dirty="0"/>
          </a:p>
        </p:txBody>
      </p:sp>
      <p:pic>
        <p:nvPicPr>
          <p:cNvPr id="1026" name="Picture 2" descr="Pre_and_Post_Coordination">
            <a:extLst>
              <a:ext uri="{FF2B5EF4-FFF2-40B4-BE49-F238E27FC236}">
                <a16:creationId xmlns:a16="http://schemas.microsoft.com/office/drawing/2014/main" id="{F3DE6731-BF32-4EAE-BDF5-712C5FDC5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627" y="560325"/>
            <a:ext cx="6986380" cy="352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8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A6D5-4014-4913-81EA-95F03F4D57CE}"/>
              </a:ext>
            </a:extLst>
          </p:cNvPr>
          <p:cNvSpPr>
            <a:spLocks noGrp="1"/>
          </p:cNvSpPr>
          <p:nvPr>
            <p:ph type="title"/>
          </p:nvPr>
        </p:nvSpPr>
        <p:spPr>
          <a:xfrm>
            <a:off x="838200" y="365125"/>
            <a:ext cx="8414441" cy="983841"/>
          </a:xfrm>
        </p:spPr>
        <p:txBody>
          <a:bodyPr/>
          <a:lstStyle/>
          <a:p>
            <a:r>
              <a:rPr lang="en-US" dirty="0"/>
              <a:t>Pre vs Post Coordination</a:t>
            </a:r>
          </a:p>
        </p:txBody>
      </p:sp>
      <p:graphicFrame>
        <p:nvGraphicFramePr>
          <p:cNvPr id="6" name="Table 6">
            <a:extLst>
              <a:ext uri="{FF2B5EF4-FFF2-40B4-BE49-F238E27FC236}">
                <a16:creationId xmlns:a16="http://schemas.microsoft.com/office/drawing/2014/main" id="{F816A988-42C2-4B70-ABFD-8CF2B2AC4D5A}"/>
              </a:ext>
            </a:extLst>
          </p:cNvPr>
          <p:cNvGraphicFramePr>
            <a:graphicFrameLocks noGrp="1"/>
          </p:cNvGraphicFramePr>
          <p:nvPr>
            <p:ph idx="1"/>
            <p:extLst>
              <p:ext uri="{D42A27DB-BD31-4B8C-83A1-F6EECF244321}">
                <p14:modId xmlns:p14="http://schemas.microsoft.com/office/powerpoint/2010/main" val="1886331166"/>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2122283">
                  <a:extLst>
                    <a:ext uri="{9D8B030D-6E8A-4147-A177-3AD203B41FA5}">
                      <a16:colId xmlns:a16="http://schemas.microsoft.com/office/drawing/2014/main" val="1115659882"/>
                    </a:ext>
                  </a:extLst>
                </a:gridCol>
                <a:gridCol w="3829616">
                  <a:extLst>
                    <a:ext uri="{9D8B030D-6E8A-4147-A177-3AD203B41FA5}">
                      <a16:colId xmlns:a16="http://schemas.microsoft.com/office/drawing/2014/main" val="1070155320"/>
                    </a:ext>
                  </a:extLst>
                </a:gridCol>
                <a:gridCol w="4563698">
                  <a:extLst>
                    <a:ext uri="{9D8B030D-6E8A-4147-A177-3AD203B41FA5}">
                      <a16:colId xmlns:a16="http://schemas.microsoft.com/office/drawing/2014/main" val="96372691"/>
                    </a:ext>
                  </a:extLst>
                </a:gridCol>
              </a:tblGrid>
              <a:tr h="370840">
                <a:tc>
                  <a:txBody>
                    <a:bodyPr/>
                    <a:lstStyle/>
                    <a:p>
                      <a:endParaRPr lang="en-US" dirty="0"/>
                    </a:p>
                  </a:txBody>
                  <a:tcPr/>
                </a:tc>
                <a:tc>
                  <a:txBody>
                    <a:bodyPr/>
                    <a:lstStyle/>
                    <a:p>
                      <a:r>
                        <a:rPr lang="en-US" dirty="0"/>
                        <a:t>Benefits</a:t>
                      </a:r>
                    </a:p>
                  </a:txBody>
                  <a:tcPr/>
                </a:tc>
                <a:tc>
                  <a:txBody>
                    <a:bodyPr/>
                    <a:lstStyle/>
                    <a:p>
                      <a:r>
                        <a:rPr lang="en-US" dirty="0"/>
                        <a:t>Drawbacks</a:t>
                      </a:r>
                    </a:p>
                  </a:txBody>
                  <a:tcPr/>
                </a:tc>
                <a:extLst>
                  <a:ext uri="{0D108BD9-81ED-4DB2-BD59-A6C34878D82A}">
                    <a16:rowId xmlns:a16="http://schemas.microsoft.com/office/drawing/2014/main" val="512339713"/>
                  </a:ext>
                </a:extLst>
              </a:tr>
              <a:tr h="370840">
                <a:tc>
                  <a:txBody>
                    <a:bodyPr/>
                    <a:lstStyle/>
                    <a:p>
                      <a:r>
                        <a:rPr lang="en-US" dirty="0"/>
                        <a:t>Pre-coordinated</a:t>
                      </a:r>
                    </a:p>
                  </a:txBody>
                  <a:tcPr/>
                </a:tc>
                <a:tc>
                  <a:txBody>
                    <a:bodyPr/>
                    <a:lstStyle/>
                    <a:p>
                      <a:pPr marL="285750" indent="-285750">
                        <a:buFont typeface="Arial" panose="020B0604020202020204" pitchFamily="34" charset="0"/>
                        <a:buChar char="•"/>
                      </a:pPr>
                      <a:r>
                        <a:rPr lang="en-US" dirty="0"/>
                        <a:t>Can write actor/action specific to issue</a:t>
                      </a:r>
                    </a:p>
                    <a:p>
                      <a:pPr marL="285750" indent="-285750">
                        <a:buFont typeface="Arial" panose="020B0604020202020204" pitchFamily="34" charset="0"/>
                        <a:buChar char="•"/>
                      </a:pPr>
                      <a:r>
                        <a:rPr lang="en-US" dirty="0"/>
                        <a:t>Error code label can indicate specific issue, user doesn’t have to interpret HL7 reference</a:t>
                      </a:r>
                    </a:p>
                  </a:txBody>
                  <a:tcPr/>
                </a:tc>
                <a:tc>
                  <a:txBody>
                    <a:bodyPr/>
                    <a:lstStyle/>
                    <a:p>
                      <a:pPr marL="285750" indent="-285750">
                        <a:buFont typeface="Arial" panose="020B0604020202020204" pitchFamily="34" charset="0"/>
                        <a:buChar char="•"/>
                      </a:pPr>
                      <a:r>
                        <a:rPr lang="en-US" dirty="0"/>
                        <a:t>Will require ~ 250 more new codes</a:t>
                      </a:r>
                    </a:p>
                    <a:p>
                      <a:pPr marL="285750" indent="-285750">
                        <a:buFont typeface="Arial" panose="020B0604020202020204" pitchFamily="34" charset="0"/>
                        <a:buChar char="•"/>
                      </a:pPr>
                      <a:r>
                        <a:rPr lang="en-US" dirty="0"/>
                        <a:t>More than one way to communicate the same concept</a:t>
                      </a:r>
                    </a:p>
                    <a:p>
                      <a:pPr marL="742950" lvl="1" indent="-285750">
                        <a:buFont typeface="Arial" panose="020B0604020202020204" pitchFamily="34" charset="0"/>
                        <a:buChar char="•"/>
                      </a:pPr>
                      <a:r>
                        <a:rPr lang="en-US" dirty="0"/>
                        <a:t>Receivers will still need to be able to read ERR-2 for context if IIS sends more general code</a:t>
                      </a:r>
                    </a:p>
                  </a:txBody>
                  <a:tcPr/>
                </a:tc>
                <a:extLst>
                  <a:ext uri="{0D108BD9-81ED-4DB2-BD59-A6C34878D82A}">
                    <a16:rowId xmlns:a16="http://schemas.microsoft.com/office/drawing/2014/main" val="1715145905"/>
                  </a:ext>
                </a:extLst>
              </a:tr>
              <a:tr h="370840">
                <a:tc>
                  <a:txBody>
                    <a:bodyPr/>
                    <a:lstStyle/>
                    <a:p>
                      <a:r>
                        <a:rPr lang="en-US" dirty="0"/>
                        <a:t>Post-coordinated</a:t>
                      </a:r>
                    </a:p>
                  </a:txBody>
                  <a:tcPr/>
                </a:tc>
                <a:tc>
                  <a:txBody>
                    <a:bodyPr/>
                    <a:lstStyle/>
                    <a:p>
                      <a:pPr marL="285750" indent="-285750">
                        <a:buFont typeface="Arial" panose="020B0604020202020204" pitchFamily="34" charset="0"/>
                        <a:buChar char="•"/>
                      </a:pPr>
                      <a:r>
                        <a:rPr lang="en-US" dirty="0"/>
                        <a:t>Won’t duplicate data already sent in ERR-2</a:t>
                      </a:r>
                    </a:p>
                    <a:p>
                      <a:pPr marL="285750" indent="-285750">
                        <a:buFont typeface="Arial" panose="020B0604020202020204" pitchFamily="34" charset="0"/>
                        <a:buChar char="•"/>
                      </a:pPr>
                      <a:r>
                        <a:rPr lang="en-US" dirty="0"/>
                        <a:t>Reduces the need to enumerate all possibilities</a:t>
                      </a:r>
                    </a:p>
                    <a:p>
                      <a:pPr marL="285750" indent="-285750">
                        <a:buFont typeface="Arial" panose="020B0604020202020204" pitchFamily="34" charset="0"/>
                        <a:buChar char="•"/>
                      </a:pPr>
                      <a:r>
                        <a:rPr lang="en-US" dirty="0"/>
                        <a:t>Reduces number of codes (~100 instead of ~400)</a:t>
                      </a:r>
                    </a:p>
                  </a:txBody>
                  <a:tcPr/>
                </a:tc>
                <a:tc>
                  <a:txBody>
                    <a:bodyPr/>
                    <a:lstStyle/>
                    <a:p>
                      <a:pPr marL="285750" indent="-285750">
                        <a:buFont typeface="Arial" panose="020B0604020202020204" pitchFamily="34" charset="0"/>
                        <a:buChar char="•"/>
                      </a:pPr>
                      <a:r>
                        <a:rPr lang="en-US" dirty="0"/>
                        <a:t>Receivers will need to read ERR-2 to understand the concept for the error</a:t>
                      </a:r>
                    </a:p>
                    <a:p>
                      <a:pPr marL="285750" indent="-285750">
                        <a:buFont typeface="Arial" panose="020B0604020202020204" pitchFamily="34" charset="0"/>
                        <a:buChar char="•"/>
                      </a:pPr>
                      <a:r>
                        <a:rPr lang="en-US" dirty="0"/>
                        <a:t>Can’t give specific guidance for common situations</a:t>
                      </a:r>
                    </a:p>
                    <a:p>
                      <a:pPr marL="285750" indent="-285750">
                        <a:buFont typeface="Arial" panose="020B0604020202020204" pitchFamily="34" charset="0"/>
                        <a:buChar char="•"/>
                      </a:pPr>
                      <a:r>
                        <a:rPr lang="en-US" dirty="0"/>
                        <a:t>Doesn’t match view in IIS that sees these as separate issues</a:t>
                      </a:r>
                    </a:p>
                  </a:txBody>
                  <a:tcPr/>
                </a:tc>
                <a:extLst>
                  <a:ext uri="{0D108BD9-81ED-4DB2-BD59-A6C34878D82A}">
                    <a16:rowId xmlns:a16="http://schemas.microsoft.com/office/drawing/2014/main" val="750160634"/>
                  </a:ext>
                </a:extLst>
              </a:tr>
            </a:tbl>
          </a:graphicData>
        </a:graphic>
      </p:graphicFrame>
    </p:spTree>
    <p:extLst>
      <p:ext uri="{BB962C8B-B14F-4D97-AF65-F5344CB8AC3E}">
        <p14:creationId xmlns:p14="http://schemas.microsoft.com/office/powerpoint/2010/main" val="978232254"/>
      </p:ext>
    </p:extLst>
  </p:cSld>
  <p:clrMapOvr>
    <a:masterClrMapping/>
  </p:clrMapOvr>
</p:sld>
</file>

<file path=ppt/theme/theme1.xml><?xml version="1.0" encoding="utf-8"?>
<a:theme xmlns:a="http://schemas.openxmlformats.org/drawingml/2006/main" name="White &amp; Blue">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mp; Green">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TO_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7AFDF4B7-9013-5840-9A4B-5FAC527FF22F}"/>
    </a:ext>
  </a:extLst>
</a:theme>
</file>

<file path=ppt/theme/theme4.xml><?xml version="1.0" encoding="utf-8"?>
<a:theme xmlns:a="http://schemas.openxmlformats.org/drawingml/2006/main" name="Text">
  <a:themeElements>
    <a:clrScheme name="Custom 20">
      <a:dk1>
        <a:srgbClr val="165493"/>
      </a:dk1>
      <a:lt1>
        <a:srgbClr val="FFFFFF"/>
      </a:lt1>
      <a:dk2>
        <a:srgbClr val="165493"/>
      </a:dk2>
      <a:lt2>
        <a:srgbClr val="FFFFFF"/>
      </a:lt2>
      <a:accent1>
        <a:srgbClr val="4F81BD"/>
      </a:accent1>
      <a:accent2>
        <a:srgbClr val="00B07D"/>
      </a:accent2>
      <a:accent3>
        <a:srgbClr val="009C86"/>
      </a:accent3>
      <a:accent4>
        <a:srgbClr val="008A8D"/>
      </a:accent4>
      <a:accent5>
        <a:srgbClr val="007791"/>
      </a:accent5>
      <a:accent6>
        <a:srgbClr val="C5E5D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D9449CF3-9044-C047-9099-9E94D2AA9607}"/>
    </a:ext>
  </a:extLst>
</a:theme>
</file>

<file path=ppt/theme/theme5.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B6C56DF0-E86A-0E41-A908-31D5A4B4E7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15508</TotalTime>
  <Words>888</Words>
  <Application>Microsoft Office PowerPoint</Application>
  <PresentationFormat>Widescreen</PresentationFormat>
  <Paragraphs>139</Paragraphs>
  <Slides>14</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Open Sans Light</vt:lpstr>
      <vt:lpstr>Gill Sans MT</vt:lpstr>
      <vt:lpstr>Calibri</vt:lpstr>
      <vt:lpstr>Arial</vt:lpstr>
      <vt:lpstr>Open Sans</vt:lpstr>
      <vt:lpstr>Lucida Grande</vt:lpstr>
      <vt:lpstr>Adobe Caslon Pro Bold</vt:lpstr>
      <vt:lpstr>White &amp; Blue</vt:lpstr>
      <vt:lpstr>White &amp; Green</vt:lpstr>
      <vt:lpstr>CTO_COVER</vt:lpstr>
      <vt:lpstr>Text</vt:lpstr>
      <vt:lpstr>Divider (1)</vt:lpstr>
      <vt:lpstr>Error Code Small Group</vt:lpstr>
      <vt:lpstr>Group Setup</vt:lpstr>
      <vt:lpstr>Discussion</vt:lpstr>
      <vt:lpstr>Scope</vt:lpstr>
      <vt:lpstr>PowerPoint Presentation</vt:lpstr>
      <vt:lpstr>Task Participants</vt:lpstr>
      <vt:lpstr>Deliverables</vt:lpstr>
      <vt:lpstr>Pre vs Post Coordination</vt:lpstr>
      <vt:lpstr>Pre vs Post Coordination</vt:lpstr>
      <vt:lpstr>HL7 vs Data Quality Issues</vt:lpstr>
      <vt:lpstr>Guidance for Creating Codes</vt:lpstr>
      <vt:lpstr>Guidance for Creating Codes</vt:lpstr>
      <vt:lpstr>Guidance for Using Codes</vt:lpstr>
      <vt:lpstr>Review of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Coyle</dc:creator>
  <cp:lastModifiedBy>Nathan Bunker</cp:lastModifiedBy>
  <cp:revision>215</cp:revision>
  <dcterms:created xsi:type="dcterms:W3CDTF">2018-02-21T21:22:59Z</dcterms:created>
  <dcterms:modified xsi:type="dcterms:W3CDTF">2020-07-16T20:18:47Z</dcterms:modified>
</cp:coreProperties>
</file>