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68" r:id="rId15"/>
    <p:sldId id="270" r:id="rId16"/>
    <p:sldId id="274" r:id="rId17"/>
    <p:sldId id="271" r:id="rId18"/>
    <p:sldId id="276" r:id="rId19"/>
    <p:sldId id="275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3" autoAdjust="0"/>
  </p:normalViewPr>
  <p:slideViewPr>
    <p:cSldViewPr snapToGrid="0">
      <p:cViewPr>
        <p:scale>
          <a:sx n="72" d="100"/>
          <a:sy n="72" d="100"/>
        </p:scale>
        <p:origin x="3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08EF7-975E-499F-94B7-A5C17B2EF5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35A42A-0E13-489F-9912-ABD56FA9FC1F}">
      <dgm:prSet/>
      <dgm:spPr/>
      <dgm:t>
        <a:bodyPr/>
        <a:lstStyle/>
        <a:p>
          <a:r>
            <a:rPr lang="en-US"/>
            <a:t>Immunizations create immunity.  So, can or should we think of immunization registries as immunity registries?</a:t>
          </a:r>
        </a:p>
      </dgm:t>
    </dgm:pt>
    <dgm:pt modelId="{B43BB77D-2088-4199-A426-B47ACB0F6668}" type="parTrans" cxnId="{5B304623-9BDA-400C-90EA-86C17CC4AE58}">
      <dgm:prSet/>
      <dgm:spPr/>
      <dgm:t>
        <a:bodyPr/>
        <a:lstStyle/>
        <a:p>
          <a:endParaRPr lang="en-US"/>
        </a:p>
      </dgm:t>
    </dgm:pt>
    <dgm:pt modelId="{2B25ECB8-B0DB-4F89-8A01-B2CAEAAD697C}" type="sibTrans" cxnId="{5B304623-9BDA-400C-90EA-86C17CC4AE58}">
      <dgm:prSet/>
      <dgm:spPr/>
      <dgm:t>
        <a:bodyPr/>
        <a:lstStyle/>
        <a:p>
          <a:endParaRPr lang="en-US"/>
        </a:p>
      </dgm:t>
    </dgm:pt>
    <dgm:pt modelId="{2DD8C4BE-2B5D-4BB0-A7D0-2EF60012E68A}">
      <dgm:prSet/>
      <dgm:spPr/>
      <dgm:t>
        <a:bodyPr/>
        <a:lstStyle/>
        <a:p>
          <a:r>
            <a:rPr lang="en-US"/>
            <a:t>IIS already has some capabilities for tracking immunity from laboratory test or incidence of disease (e.g. varicella) and accounting for that in immunization recommendations.</a:t>
          </a:r>
        </a:p>
      </dgm:t>
    </dgm:pt>
    <dgm:pt modelId="{4F0AD22A-EC8A-409A-96D0-710D0E39AA48}" type="parTrans" cxnId="{937C7B19-0D87-48AC-8C05-B7694683BA65}">
      <dgm:prSet/>
      <dgm:spPr/>
      <dgm:t>
        <a:bodyPr/>
        <a:lstStyle/>
        <a:p>
          <a:endParaRPr lang="en-US"/>
        </a:p>
      </dgm:t>
    </dgm:pt>
    <dgm:pt modelId="{B74DBAB7-2F84-405A-A983-9857C893BE47}" type="sibTrans" cxnId="{937C7B19-0D87-48AC-8C05-B7694683BA65}">
      <dgm:prSet/>
      <dgm:spPr/>
      <dgm:t>
        <a:bodyPr/>
        <a:lstStyle/>
        <a:p>
          <a:endParaRPr lang="en-US"/>
        </a:p>
      </dgm:t>
    </dgm:pt>
    <dgm:pt modelId="{AE54A898-C578-4B24-8E2B-F62054FE87D3}">
      <dgm:prSet/>
      <dgm:spPr/>
      <dgm:t>
        <a:bodyPr/>
        <a:lstStyle/>
        <a:p>
          <a:r>
            <a:rPr lang="en-US"/>
            <a:t>There has been some discussion of checking immunity before immunizing (i.e. manage limited supply; however, the current test accuracy questions has tempered this somewhat).</a:t>
          </a:r>
        </a:p>
      </dgm:t>
    </dgm:pt>
    <dgm:pt modelId="{6F112206-FC08-4E70-A520-6B29197FF5E4}" type="parTrans" cxnId="{06F442F3-EFCC-4E04-97B3-57CE4067D57A}">
      <dgm:prSet/>
      <dgm:spPr/>
      <dgm:t>
        <a:bodyPr/>
        <a:lstStyle/>
        <a:p>
          <a:endParaRPr lang="en-US"/>
        </a:p>
      </dgm:t>
    </dgm:pt>
    <dgm:pt modelId="{856DAA9C-8F93-42F7-9EB9-896A484A6932}" type="sibTrans" cxnId="{06F442F3-EFCC-4E04-97B3-57CE4067D57A}">
      <dgm:prSet/>
      <dgm:spPr/>
      <dgm:t>
        <a:bodyPr/>
        <a:lstStyle/>
        <a:p>
          <a:endParaRPr lang="en-US"/>
        </a:p>
      </dgm:t>
    </dgm:pt>
    <dgm:pt modelId="{22D9180A-59D6-4CDE-BAB0-DA5C2B94491D}" type="pres">
      <dgm:prSet presAssocID="{47108EF7-975E-499F-94B7-A5C17B2EF527}" presName="vert0" presStyleCnt="0">
        <dgm:presLayoutVars>
          <dgm:dir/>
          <dgm:animOne val="branch"/>
          <dgm:animLvl val="lvl"/>
        </dgm:presLayoutVars>
      </dgm:prSet>
      <dgm:spPr/>
    </dgm:pt>
    <dgm:pt modelId="{1FA4143D-64BD-4DC4-ADF3-6D68EBF4C85E}" type="pres">
      <dgm:prSet presAssocID="{6B35A42A-0E13-489F-9912-ABD56FA9FC1F}" presName="thickLine" presStyleLbl="alignNode1" presStyleIdx="0" presStyleCnt="3"/>
      <dgm:spPr/>
    </dgm:pt>
    <dgm:pt modelId="{974346A0-8D44-4302-8F1A-5005DA0A3C55}" type="pres">
      <dgm:prSet presAssocID="{6B35A42A-0E13-489F-9912-ABD56FA9FC1F}" presName="horz1" presStyleCnt="0"/>
      <dgm:spPr/>
    </dgm:pt>
    <dgm:pt modelId="{4C0B493C-6480-4F99-B12A-EEEB75BD8705}" type="pres">
      <dgm:prSet presAssocID="{6B35A42A-0E13-489F-9912-ABD56FA9FC1F}" presName="tx1" presStyleLbl="revTx" presStyleIdx="0" presStyleCnt="3"/>
      <dgm:spPr/>
    </dgm:pt>
    <dgm:pt modelId="{C96E3C7A-9090-4F78-BFFC-1D6424BEA475}" type="pres">
      <dgm:prSet presAssocID="{6B35A42A-0E13-489F-9912-ABD56FA9FC1F}" presName="vert1" presStyleCnt="0"/>
      <dgm:spPr/>
    </dgm:pt>
    <dgm:pt modelId="{B3FB45EA-8170-4499-91B7-3FC7CB98B92D}" type="pres">
      <dgm:prSet presAssocID="{2DD8C4BE-2B5D-4BB0-A7D0-2EF60012E68A}" presName="thickLine" presStyleLbl="alignNode1" presStyleIdx="1" presStyleCnt="3"/>
      <dgm:spPr/>
    </dgm:pt>
    <dgm:pt modelId="{5DFF0869-EFCE-4C87-9775-9038E2EF55BE}" type="pres">
      <dgm:prSet presAssocID="{2DD8C4BE-2B5D-4BB0-A7D0-2EF60012E68A}" presName="horz1" presStyleCnt="0"/>
      <dgm:spPr/>
    </dgm:pt>
    <dgm:pt modelId="{5D5685A7-AD06-4C45-82ED-11377BAFD807}" type="pres">
      <dgm:prSet presAssocID="{2DD8C4BE-2B5D-4BB0-A7D0-2EF60012E68A}" presName="tx1" presStyleLbl="revTx" presStyleIdx="1" presStyleCnt="3"/>
      <dgm:spPr/>
    </dgm:pt>
    <dgm:pt modelId="{0FD12728-539C-44BA-852A-4FE5AC5A65AB}" type="pres">
      <dgm:prSet presAssocID="{2DD8C4BE-2B5D-4BB0-A7D0-2EF60012E68A}" presName="vert1" presStyleCnt="0"/>
      <dgm:spPr/>
    </dgm:pt>
    <dgm:pt modelId="{283EBE5A-AB45-4986-89FE-DBFB1571300C}" type="pres">
      <dgm:prSet presAssocID="{AE54A898-C578-4B24-8E2B-F62054FE87D3}" presName="thickLine" presStyleLbl="alignNode1" presStyleIdx="2" presStyleCnt="3"/>
      <dgm:spPr/>
    </dgm:pt>
    <dgm:pt modelId="{E136171D-3485-4D78-8967-24A088408205}" type="pres">
      <dgm:prSet presAssocID="{AE54A898-C578-4B24-8E2B-F62054FE87D3}" presName="horz1" presStyleCnt="0"/>
      <dgm:spPr/>
    </dgm:pt>
    <dgm:pt modelId="{72572824-F482-49B0-AA50-3273C93C7F4C}" type="pres">
      <dgm:prSet presAssocID="{AE54A898-C578-4B24-8E2B-F62054FE87D3}" presName="tx1" presStyleLbl="revTx" presStyleIdx="2" presStyleCnt="3"/>
      <dgm:spPr/>
    </dgm:pt>
    <dgm:pt modelId="{2DFEB076-2E43-4486-B019-5C9B241DADEB}" type="pres">
      <dgm:prSet presAssocID="{AE54A898-C578-4B24-8E2B-F62054FE87D3}" presName="vert1" presStyleCnt="0"/>
      <dgm:spPr/>
    </dgm:pt>
  </dgm:ptLst>
  <dgm:cxnLst>
    <dgm:cxn modelId="{937C7B19-0D87-48AC-8C05-B7694683BA65}" srcId="{47108EF7-975E-499F-94B7-A5C17B2EF527}" destId="{2DD8C4BE-2B5D-4BB0-A7D0-2EF60012E68A}" srcOrd="1" destOrd="0" parTransId="{4F0AD22A-EC8A-409A-96D0-710D0E39AA48}" sibTransId="{B74DBAB7-2F84-405A-A983-9857C893BE47}"/>
    <dgm:cxn modelId="{5B304623-9BDA-400C-90EA-86C17CC4AE58}" srcId="{47108EF7-975E-499F-94B7-A5C17B2EF527}" destId="{6B35A42A-0E13-489F-9912-ABD56FA9FC1F}" srcOrd="0" destOrd="0" parTransId="{B43BB77D-2088-4199-A426-B47ACB0F6668}" sibTransId="{2B25ECB8-B0DB-4F89-8A01-B2CAEAAD697C}"/>
    <dgm:cxn modelId="{5AAD5F57-B9EA-4AA7-A2F5-277CC25ED3FF}" type="presOf" srcId="{47108EF7-975E-499F-94B7-A5C17B2EF527}" destId="{22D9180A-59D6-4CDE-BAB0-DA5C2B94491D}" srcOrd="0" destOrd="0" presId="urn:microsoft.com/office/officeart/2008/layout/LinedList"/>
    <dgm:cxn modelId="{6B13C095-529A-45C7-B9A5-E59AF94455E2}" type="presOf" srcId="{6B35A42A-0E13-489F-9912-ABD56FA9FC1F}" destId="{4C0B493C-6480-4F99-B12A-EEEB75BD8705}" srcOrd="0" destOrd="0" presId="urn:microsoft.com/office/officeart/2008/layout/LinedList"/>
    <dgm:cxn modelId="{233296D7-E451-4499-9A0C-23EBB1F6F87F}" type="presOf" srcId="{2DD8C4BE-2B5D-4BB0-A7D0-2EF60012E68A}" destId="{5D5685A7-AD06-4C45-82ED-11377BAFD807}" srcOrd="0" destOrd="0" presId="urn:microsoft.com/office/officeart/2008/layout/LinedList"/>
    <dgm:cxn modelId="{05E3CCE0-9B9E-4CD2-B263-C94F9BDDC626}" type="presOf" srcId="{AE54A898-C578-4B24-8E2B-F62054FE87D3}" destId="{72572824-F482-49B0-AA50-3273C93C7F4C}" srcOrd="0" destOrd="0" presId="urn:microsoft.com/office/officeart/2008/layout/LinedList"/>
    <dgm:cxn modelId="{06F442F3-EFCC-4E04-97B3-57CE4067D57A}" srcId="{47108EF7-975E-499F-94B7-A5C17B2EF527}" destId="{AE54A898-C578-4B24-8E2B-F62054FE87D3}" srcOrd="2" destOrd="0" parTransId="{6F112206-FC08-4E70-A520-6B29197FF5E4}" sibTransId="{856DAA9C-8F93-42F7-9EB9-896A484A6932}"/>
    <dgm:cxn modelId="{4E5FED44-3F5B-471E-8F5B-1EDF0D5695AC}" type="presParOf" srcId="{22D9180A-59D6-4CDE-BAB0-DA5C2B94491D}" destId="{1FA4143D-64BD-4DC4-ADF3-6D68EBF4C85E}" srcOrd="0" destOrd="0" presId="urn:microsoft.com/office/officeart/2008/layout/LinedList"/>
    <dgm:cxn modelId="{AD903C81-27E8-4F2B-B50B-62C1E44A5521}" type="presParOf" srcId="{22D9180A-59D6-4CDE-BAB0-DA5C2B94491D}" destId="{974346A0-8D44-4302-8F1A-5005DA0A3C55}" srcOrd="1" destOrd="0" presId="urn:microsoft.com/office/officeart/2008/layout/LinedList"/>
    <dgm:cxn modelId="{ED1090F1-E9B9-4815-8BAC-E61D7BEA4BE4}" type="presParOf" srcId="{974346A0-8D44-4302-8F1A-5005DA0A3C55}" destId="{4C0B493C-6480-4F99-B12A-EEEB75BD8705}" srcOrd="0" destOrd="0" presId="urn:microsoft.com/office/officeart/2008/layout/LinedList"/>
    <dgm:cxn modelId="{CAE89A19-79A1-41FC-B86A-96091ED253A7}" type="presParOf" srcId="{974346A0-8D44-4302-8F1A-5005DA0A3C55}" destId="{C96E3C7A-9090-4F78-BFFC-1D6424BEA475}" srcOrd="1" destOrd="0" presId="urn:microsoft.com/office/officeart/2008/layout/LinedList"/>
    <dgm:cxn modelId="{4AE038A3-A972-4AEB-B89F-49CCC058BB42}" type="presParOf" srcId="{22D9180A-59D6-4CDE-BAB0-DA5C2B94491D}" destId="{B3FB45EA-8170-4499-91B7-3FC7CB98B92D}" srcOrd="2" destOrd="0" presId="urn:microsoft.com/office/officeart/2008/layout/LinedList"/>
    <dgm:cxn modelId="{7F23B7A7-7A26-4A62-8DEA-696A7D311DB7}" type="presParOf" srcId="{22D9180A-59D6-4CDE-BAB0-DA5C2B94491D}" destId="{5DFF0869-EFCE-4C87-9775-9038E2EF55BE}" srcOrd="3" destOrd="0" presId="urn:microsoft.com/office/officeart/2008/layout/LinedList"/>
    <dgm:cxn modelId="{F869DE41-5FBF-462D-9060-63DE5B4647E6}" type="presParOf" srcId="{5DFF0869-EFCE-4C87-9775-9038E2EF55BE}" destId="{5D5685A7-AD06-4C45-82ED-11377BAFD807}" srcOrd="0" destOrd="0" presId="urn:microsoft.com/office/officeart/2008/layout/LinedList"/>
    <dgm:cxn modelId="{29CB0CE5-13DC-4C26-A48B-6F89A5E23893}" type="presParOf" srcId="{5DFF0869-EFCE-4C87-9775-9038E2EF55BE}" destId="{0FD12728-539C-44BA-852A-4FE5AC5A65AB}" srcOrd="1" destOrd="0" presId="urn:microsoft.com/office/officeart/2008/layout/LinedList"/>
    <dgm:cxn modelId="{BF8A1206-53F3-415D-8223-B7512DF504E9}" type="presParOf" srcId="{22D9180A-59D6-4CDE-BAB0-DA5C2B94491D}" destId="{283EBE5A-AB45-4986-89FE-DBFB1571300C}" srcOrd="4" destOrd="0" presId="urn:microsoft.com/office/officeart/2008/layout/LinedList"/>
    <dgm:cxn modelId="{8F3A49DF-6C99-4BB2-BA83-F402BE3D8E72}" type="presParOf" srcId="{22D9180A-59D6-4CDE-BAB0-DA5C2B94491D}" destId="{E136171D-3485-4D78-8967-24A088408205}" srcOrd="5" destOrd="0" presId="urn:microsoft.com/office/officeart/2008/layout/LinedList"/>
    <dgm:cxn modelId="{A23E6B58-D1B6-4124-8437-522691E8AEEE}" type="presParOf" srcId="{E136171D-3485-4D78-8967-24A088408205}" destId="{72572824-F482-49B0-AA50-3273C93C7F4C}" srcOrd="0" destOrd="0" presId="urn:microsoft.com/office/officeart/2008/layout/LinedList"/>
    <dgm:cxn modelId="{72431AD9-D21E-4E4A-B1EA-13E4B0F0CF01}" type="presParOf" srcId="{E136171D-3485-4D78-8967-24A088408205}" destId="{2DFEB076-2E43-4486-B019-5C9B241DA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4143D-64BD-4DC4-ADF3-6D68EBF4C85E}">
      <dsp:nvSpPr>
        <dsp:cNvPr id="0" name=""/>
        <dsp:cNvSpPr/>
      </dsp:nvSpPr>
      <dsp:spPr>
        <a:xfrm>
          <a:off x="0" y="2879"/>
          <a:ext cx="72400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B493C-6480-4F99-B12A-EEEB75BD8705}">
      <dsp:nvSpPr>
        <dsp:cNvPr id="0" name=""/>
        <dsp:cNvSpPr/>
      </dsp:nvSpPr>
      <dsp:spPr>
        <a:xfrm>
          <a:off x="0" y="2879"/>
          <a:ext cx="7240043" cy="196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Immunizations create immunity.  So, can or should we think of immunization registries as immunity registries?</a:t>
          </a:r>
        </a:p>
      </dsp:txBody>
      <dsp:txXfrm>
        <a:off x="0" y="2879"/>
        <a:ext cx="7240043" cy="1963661"/>
      </dsp:txXfrm>
    </dsp:sp>
    <dsp:sp modelId="{B3FB45EA-8170-4499-91B7-3FC7CB98B92D}">
      <dsp:nvSpPr>
        <dsp:cNvPr id="0" name=""/>
        <dsp:cNvSpPr/>
      </dsp:nvSpPr>
      <dsp:spPr>
        <a:xfrm>
          <a:off x="0" y="1966540"/>
          <a:ext cx="72400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685A7-AD06-4C45-82ED-11377BAFD807}">
      <dsp:nvSpPr>
        <dsp:cNvPr id="0" name=""/>
        <dsp:cNvSpPr/>
      </dsp:nvSpPr>
      <dsp:spPr>
        <a:xfrm>
          <a:off x="0" y="1966540"/>
          <a:ext cx="7240043" cy="196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IIS already has some capabilities for tracking immunity from laboratory test or incidence of disease (e.g. varicella) and accounting for that in immunization recommendations.</a:t>
          </a:r>
        </a:p>
      </dsp:txBody>
      <dsp:txXfrm>
        <a:off x="0" y="1966540"/>
        <a:ext cx="7240043" cy="1963661"/>
      </dsp:txXfrm>
    </dsp:sp>
    <dsp:sp modelId="{283EBE5A-AB45-4986-89FE-DBFB1571300C}">
      <dsp:nvSpPr>
        <dsp:cNvPr id="0" name=""/>
        <dsp:cNvSpPr/>
      </dsp:nvSpPr>
      <dsp:spPr>
        <a:xfrm>
          <a:off x="0" y="3930202"/>
          <a:ext cx="72400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72824-F482-49B0-AA50-3273C93C7F4C}">
      <dsp:nvSpPr>
        <dsp:cNvPr id="0" name=""/>
        <dsp:cNvSpPr/>
      </dsp:nvSpPr>
      <dsp:spPr>
        <a:xfrm>
          <a:off x="0" y="3930202"/>
          <a:ext cx="7240043" cy="1963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has been some discussion of checking immunity before immunizing (i.e. manage limited supply; however, the current test accuracy questions has tempered this somewhat).</a:t>
          </a:r>
        </a:p>
      </dsp:txBody>
      <dsp:txXfrm>
        <a:off x="0" y="3930202"/>
        <a:ext cx="7240043" cy="1963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BC54-1F2F-4175-B964-07310F0A252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045E-8208-4740-A996-53D93696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cal-devices/emergency-situations-medical-devices/emergency-use-authorizati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widely is this used?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Varicella history of disease and sometimes laboratory evidence of disease continues to be fairly widely used.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Serologies are often done for health care workers.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HepB</a:t>
            </a:r>
            <a:r>
              <a:rPr lang="en-US" dirty="0"/>
              <a:t> serology is done in case management scenarios, including perinatal </a:t>
            </a:r>
            <a:r>
              <a:rPr lang="en-US" dirty="0" err="1"/>
              <a:t>HepB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Rubella may be done for women that are pregnant or considering becoming pregnant.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Except for Varicella which is likely checking more for disease incidence, these will typically be checking for vaccine effectiveness and/or that the antibodies from the vaccine are still evident.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Typically, when in doubt a vaccine is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045E-8208-4740-A996-53D93696E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Dengue fever (yet to be recommended by ACIP) is unique in that the serology test will be required for vaccination.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045E-8208-4740-A996-53D93696E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https://www.fda.gov/medical-devices/emergency-situations-medical-devices/emergency-use-authorizations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CLIA-waived tests are currently available. Both are diagnostic.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Abbott ID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Quidel</a:t>
            </a:r>
            <a:r>
              <a:rPr lang="en-US" dirty="0"/>
              <a:t> Sofia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Multiple point-of-care tests are close to FDA approval. In order to meet that testing needs in the U.S., test complexity has to decrease in order to improve test accessibility.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point-of-care tests reach the market, these tests will be done in settings that are already connected to immunization registries – doctor’s offices, pharmacies,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045E-8208-4740-A996-53D93696EC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F8D-A4F1-480A-B730-A4049E45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8AED-9C3C-4072-907B-911AC040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74CC-ADA4-4A7B-AE97-AFE5A057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AF9D5-D333-4045-8EB5-FA660593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D0C4-5BFB-4AEE-A7DF-AC1B6465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DDFA-6EDD-4006-A8C2-8D3F705D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BE49F-10D9-49CB-A34E-1832294E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0C12-9A63-4A42-9A85-410E1DE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77B7-4DE0-4784-ADAD-A05C7FAB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F0A8-6288-4645-A856-E00B40DD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74096-41B6-4459-BCE8-A65428544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49187-8497-43E6-8CAE-A580B255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493C-D0A6-43FB-9CA0-4795499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5BA5-119B-428E-BD29-F03B12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2BBB-F387-41AE-BB93-FD748CCB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5C6-6154-4EFA-8796-6589431B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A2F0-9057-40E9-A816-B9239046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3A3A-B60A-4013-9935-D09A2D68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CC3D-EAD2-4882-829F-62D51C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1768-C5C0-4BCC-B682-BF3CF633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7EF3-FFA1-4EA6-B8E3-44D17CD8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E426C-5270-4083-A945-8238476E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1DE5-07EE-45BA-95BE-9493616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8B4B-142B-4637-B6FA-93661C88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9B48-A16B-48B3-9030-BD0E459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EEA9-FD1C-457D-9673-F6A3457F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03B0-A0C1-4476-B9AB-26CA00FA9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2ABF-0173-47AA-91E4-68542ECA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A799-BEFE-47F2-AC3D-383B9953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7752-3EB9-4F09-9A40-2ACBD7D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1DAE9-2252-420A-AB24-81839613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6A5-15FD-425C-8CE1-F793EB43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0C1B2-E6CE-4C45-82C3-892B8CC1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A7D85-F8C3-448E-B9EF-4FC8E95C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DD6C-EA1B-4763-A45D-D446FCB68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777A5-C4A4-49CA-A3EE-00C1FCED4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445A8-26C2-47F8-81F6-734C0AC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161C-19FC-4E67-856B-0183CB1F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8E945-5E8A-4158-9A83-987D7C59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9031-91B6-4FE5-92B1-512279CD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01DD5-F904-4088-9F1A-5D71A02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4F848-F67E-45CF-B2EC-3748CFAA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BF77-916E-47E4-A78D-B569A9B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7A018-599F-4183-9A4F-EF1A1EEF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0D7D-D3F1-4CAD-826F-82204CF7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5089-C997-41C0-8427-6B443250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21F-7A92-42A9-B2BF-FDD6071B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65CE-7F63-42A4-8C9E-358BA907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046B-BC80-46AE-AE75-88CABA9E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D765-3C70-490D-AA22-AD309386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53CB-C79F-430B-9B09-7A9DF25D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817-7077-4129-B162-90AB541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7DC1-3CAA-4861-9EFE-EB328225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0AD9A-F6C8-43CE-BDB3-E466193AE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0C728-046B-4BC5-8E1C-A033E35E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FB5B4-A15B-407F-8CFC-8D4E0690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B70B-4240-4D41-B4FA-46D45CB6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7EF4-62EA-4792-A338-298DC0AA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BE7B3-6D55-4E44-A474-1EEED076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1229C-52BB-44E0-A4D8-CB46DB84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E73B-C2DB-4C8F-8CAF-08B4299CA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75E3-5EF3-4B05-9C07-227EC846A21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742C-4914-48D8-92FF-B2CD1BF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1455-4817-4FC7-A7EC-A3D39946C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25D6-E15E-4616-AB7F-EC5DA14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l7v2-elr-testing.nist.gov/mu-el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hinvads.cdc.gov/vads/ViewValueSet.action?oid=2.16.840.1.114222.4.11.7206" TargetMode="External"/><Relationship Id="rId2" Type="http://schemas.openxmlformats.org/officeDocument/2006/relationships/hyperlink" Target="https://loinc.org/sars-coronavirus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eitbart.com/politics/2020/04/10/bill-cassidy-details-use-mass-immunity-testing-reopen-society/" TargetMode="External"/><Relationship Id="rId4" Type="http://schemas.openxmlformats.org/officeDocument/2006/relationships/hyperlink" Target="https://www.fox8live.com/2020/04/06/sen-bill-cassidy-says-covid-related-immunity-registry-could-help-put-people-back-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8CAAA-AA09-414C-9649-A46F9CCD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SISC Small Group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CD01-547C-4767-9CD8-2096948D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19"/>
            <a:ext cx="10601325" cy="1394069"/>
          </a:xfrm>
        </p:spPr>
        <p:txBody>
          <a:bodyPr>
            <a:normAutofit/>
          </a:bodyPr>
          <a:lstStyle/>
          <a:p>
            <a:r>
              <a:rPr lang="en-US" dirty="0"/>
              <a:t>Messaging serology/immunity results related to COVID-19</a:t>
            </a:r>
          </a:p>
          <a:p>
            <a:r>
              <a:rPr lang="en-US" dirty="0"/>
              <a:t>Project Launch Meeting</a:t>
            </a:r>
          </a:p>
          <a:p>
            <a:r>
              <a:rPr lang="en-US" dirty="0"/>
              <a:t>May 21, 2020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0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F6EBA-82CF-4FB7-BBD2-DBBBBAF0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dirty="0"/>
              <a:t>Why would we want Covid-19 immunity in the IIS?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FB946B-4208-471E-A73A-DB5F3E549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08784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8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A14DF-D3C4-4888-813F-18B0C5D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Current Environment aka “</a:t>
            </a:r>
            <a:r>
              <a:rPr lang="en-US" sz="4000" i="1" dirty="0"/>
              <a:t>All the unknowns”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1C0F-772E-471B-86EA-A8BD161C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4172857"/>
          </a:xfrm>
        </p:spPr>
        <p:txBody>
          <a:bodyPr>
            <a:normAutofit/>
          </a:bodyPr>
          <a:lstStyle/>
          <a:p>
            <a:r>
              <a:rPr lang="en-US" sz="2200" dirty="0"/>
              <a:t>All things Covid-19 continue to be a moving target.</a:t>
            </a:r>
          </a:p>
          <a:p>
            <a:r>
              <a:rPr lang="en-US" sz="2200" dirty="0"/>
              <a:t>Disease surveillance is currently collecting both diagnostic and antibody tests and expects reporting of both.</a:t>
            </a:r>
          </a:p>
          <a:p>
            <a:r>
              <a:rPr lang="en-US" sz="2200" dirty="0"/>
              <a:t>Details will ultimately be set by ACIP and are not available yet.</a:t>
            </a:r>
          </a:p>
          <a:p>
            <a:pPr lvl="1"/>
            <a:r>
              <a:rPr lang="en-US" sz="2200" dirty="0"/>
              <a:t>Does incidence of disease infer immunity? Maybe not for self-report but would a confirmed diagnostic test be considered.</a:t>
            </a:r>
          </a:p>
          <a:p>
            <a:pPr lvl="1"/>
            <a:r>
              <a:rPr lang="en-US" sz="2200" dirty="0"/>
              <a:t>Will antibodies factor in to immunization recommendations?</a:t>
            </a:r>
          </a:p>
          <a:p>
            <a:r>
              <a:rPr lang="en-US" sz="2200" dirty="0"/>
              <a:t>Many, many tests with varying accuracy.</a:t>
            </a:r>
          </a:p>
          <a:p>
            <a:r>
              <a:rPr lang="en-US" sz="2200" dirty="0"/>
              <a:t>Not known if antibodies protect from disease and/or how long protection will last.</a:t>
            </a:r>
          </a:p>
          <a:p>
            <a:r>
              <a:rPr lang="en-US" sz="2200" dirty="0"/>
              <a:t>Will tests continue to be measured with a qualitative result (e.g. positive/negative) or will there be a need to track a quantitative result (e.g. antibody level)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756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1D4FC-D579-4759-AEB0-312C1765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Limitations to current specification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407E-B19B-4B86-8DDD-1698FAC5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No way to send negative results or any other result other than “positive”</a:t>
            </a:r>
          </a:p>
          <a:p>
            <a:r>
              <a:rPr lang="en-US" sz="2200"/>
              <a:t>No differentiation on type of test</a:t>
            </a:r>
          </a:p>
          <a:p>
            <a:r>
              <a:rPr lang="en-US" sz="2200"/>
              <a:t>Other than date, no other fields about the encounter, e.g. manufacturer, trade name, lot number, type of sample, etc.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712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F809-CC37-435D-A5BB-000E68DB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and should the IIS accept lab tests with a higher degree of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4F8A-0554-44F1-AF6E-B7638594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1"/>
            <a:ext cx="10515600" cy="1031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instance, an ORU message sends the test type and the test result in the OBX: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306BB-C6FD-4B25-8590-8471002923C3}"/>
              </a:ext>
            </a:extLst>
          </p:cNvPr>
          <p:cNvSpPr txBox="1"/>
          <p:nvPr/>
        </p:nvSpPr>
        <p:spPr>
          <a:xfrm>
            <a:off x="947444" y="2585124"/>
            <a:ext cx="99949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OBX|1|CWE|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23826-1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^Bordetella pertussis DNA [Presence] in Unspecified specimen by Probe and target amplification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method^LN^BPRP^Bordetella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pertussis PCR^L^2.40||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10828004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^Positive (qualifier value)^SCT^BPPOS^Positive^L^20120131^^Positive||||||F|||20120710|||||201207110800||||Queen of the Valley Hospital Clinical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Laboratory^L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^^^^CLIA&amp;2.16.840.1.113883.4.7&amp;ISO^XX^^^05D0599855|1000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Street^^Napa^CA^94558^^B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13B55-09B5-4B55-9DE7-DEAA5816C4C6}"/>
              </a:ext>
            </a:extLst>
          </p:cNvPr>
          <p:cNvSpPr txBox="1"/>
          <p:nvPr/>
        </p:nvSpPr>
        <p:spPr>
          <a:xfrm>
            <a:off x="838200" y="6375400"/>
            <a:ext cx="66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https://hl7v2-elr-testing.nist.gov/mu-elr/</a:t>
            </a:r>
            <a:r>
              <a:rPr lang="en-US" dirty="0"/>
              <a:t>, Test Case ELR 7.1.1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BDD5-C072-4217-8D27-9674C062F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32" y="4634205"/>
            <a:ext cx="3716784" cy="21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B5AC-6F57-4517-BB89-0D92703F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Current OBX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8ED5-622F-40D7-9CCB-2373BD54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OBX-3: Question</a:t>
            </a:r>
          </a:p>
          <a:p>
            <a:pPr marL="0" indent="0">
              <a:buNone/>
            </a:pPr>
            <a:r>
              <a:rPr lang="en-US" sz="2000"/>
              <a:t>LOINC codes are used to represent the question:</a:t>
            </a:r>
          </a:p>
          <a:p>
            <a:r>
              <a:rPr lang="en-US" sz="2000" i="1"/>
              <a:t>Does this patient have immunity to an antigen?</a:t>
            </a:r>
          </a:p>
          <a:p>
            <a:r>
              <a:rPr lang="en-US" sz="2000" i="1"/>
              <a:t>What test was given?</a:t>
            </a:r>
          </a:p>
          <a:p>
            <a:endParaRPr lang="en-US" sz="2000" i="1"/>
          </a:p>
          <a:p>
            <a:pPr marL="0" indent="0">
              <a:buNone/>
            </a:pPr>
            <a:r>
              <a:rPr lang="en-US" sz="2000" b="1"/>
              <a:t>OBX-5: Answer</a:t>
            </a:r>
          </a:p>
          <a:p>
            <a:pPr marL="0" indent="0">
              <a:buNone/>
            </a:pPr>
            <a:r>
              <a:rPr lang="en-US" sz="2000"/>
              <a:t>SNOMED codes answer the question:</a:t>
            </a:r>
          </a:p>
          <a:p>
            <a:r>
              <a:rPr lang="en-US" sz="2000" i="1"/>
              <a:t>Laboratory evidence of immunity to measles</a:t>
            </a:r>
          </a:p>
          <a:p>
            <a:r>
              <a:rPr lang="en-US" sz="2000" i="1"/>
              <a:t>Positive (any qualitative result)</a:t>
            </a:r>
          </a:p>
        </p:txBody>
      </p:sp>
    </p:spTree>
    <p:extLst>
      <p:ext uri="{BB962C8B-B14F-4D97-AF65-F5344CB8AC3E}">
        <p14:creationId xmlns:p14="http://schemas.microsoft.com/office/powerpoint/2010/main" val="35122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6A7-3986-4D28-B29A-2FBDFB0F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LOINC &amp; SNOMED Codes for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B4BA-E014-4769-B48A-E1A0FD2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LOINC</a:t>
            </a:r>
          </a:p>
          <a:p>
            <a:pPr lvl="1"/>
            <a:r>
              <a:rPr lang="en-US" dirty="0">
                <a:hlinkClick r:id="rId2"/>
              </a:rPr>
              <a:t>https://loinc.org/sars-coronavirus-2/</a:t>
            </a:r>
            <a:endParaRPr lang="en-US" dirty="0"/>
          </a:p>
          <a:p>
            <a:r>
              <a:rPr lang="en-US" dirty="0"/>
              <a:t>SNOMED</a:t>
            </a:r>
          </a:p>
          <a:p>
            <a:pPr lvl="1"/>
            <a:r>
              <a:rPr lang="en-US" u="sng" dirty="0">
                <a:hlinkClick r:id="rId3" tooltip="https://phinvads.cdc.gov/vads/ViewValueSet.action?oid=2.16.840.1.114222.4.11.7206"/>
              </a:rPr>
              <a:t>https://phinvads.cdc.gov/vads/ViewValueSet.action?oid=2.16.840.1.114222.4.11.7206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C8F0-059C-4626-B43D-51B27664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27" y="4180856"/>
            <a:ext cx="3550955" cy="267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CC7B8-8CD2-4247-A1CF-0FB1CC90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0855"/>
            <a:ext cx="3532222" cy="26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FF809-CC37-435D-A5BB-000E68DB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example, what could this look like for Covid-19?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BF140-D214-4C2B-B695-4CD02413577F}"/>
              </a:ext>
            </a:extLst>
          </p:cNvPr>
          <p:cNvSpPr txBox="1"/>
          <p:nvPr/>
        </p:nvSpPr>
        <p:spPr>
          <a:xfrm>
            <a:off x="965200" y="2857500"/>
            <a:ext cx="9994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OBX|1|CWE|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94507-1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^SARS coronavirus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Ab.IgG^LN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10828004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^Positive (qualifier value)^SCT||||||F|||20200510|||||202005100800||||Queen of the Valley Hospital Clinical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Laboratory^L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^^^^CLIA&amp;2.16.840.1.113883.4.7&amp;ISO^XX^^^05D0599855|1000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Street^^Napa^CA^94558^^B</a:t>
            </a:r>
          </a:p>
        </p:txBody>
      </p:sp>
    </p:spTree>
    <p:extLst>
      <p:ext uri="{BB962C8B-B14F-4D97-AF65-F5344CB8AC3E}">
        <p14:creationId xmlns:p14="http://schemas.microsoft.com/office/powerpoint/2010/main" val="255362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E0FD-3836-43CC-B8A9-841584A8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9" y="-363984"/>
            <a:ext cx="10515600" cy="1325563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4B59E-98A7-4CF1-938F-E7DB29F5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891016"/>
              </p:ext>
            </p:extLst>
          </p:nvPr>
        </p:nvGraphicFramePr>
        <p:xfrm>
          <a:off x="426129" y="561390"/>
          <a:ext cx="11514338" cy="61757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2391">
                  <a:extLst>
                    <a:ext uri="{9D8B030D-6E8A-4147-A177-3AD203B41FA5}">
                      <a16:colId xmlns:a16="http://schemas.microsoft.com/office/drawing/2014/main" val="63631208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958791626"/>
                    </a:ext>
                  </a:extLst>
                </a:gridCol>
                <a:gridCol w="6818051">
                  <a:extLst>
                    <a:ext uri="{9D8B030D-6E8A-4147-A177-3AD203B41FA5}">
                      <a16:colId xmlns:a16="http://schemas.microsoft.com/office/drawing/2014/main" val="2193025019"/>
                    </a:ext>
                  </a:extLst>
                </a:gridCol>
              </a:tblGrid>
              <a:tr h="344133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07784"/>
                  </a:ext>
                </a:extLst>
              </a:tr>
              <a:tr h="621354">
                <a:tc>
                  <a:txBody>
                    <a:bodyPr/>
                    <a:lstStyle/>
                    <a:p>
                      <a:r>
                        <a:rPr lang="en-US" sz="1600" dirty="0"/>
                        <a:t>Negative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Is this similar to refusals, e.g. a vaccination that didn’t happen.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Is a positive test the only thing we would act on?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Negative would differentiate from unknown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Transient, think about how that would be used. Timing element, to factor into vaccination, there would need to be minimal time between test and vaccination.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68793"/>
                  </a:ext>
                </a:extLst>
              </a:tr>
              <a:tr h="359841">
                <a:tc>
                  <a:txBody>
                    <a:bodyPr/>
                    <a:lstStyle/>
                    <a:p>
                      <a:r>
                        <a:rPr lang="en-US" sz="1600" dirty="0"/>
                        <a:t>Data submission and/</a:t>
                      </a:r>
                      <a:r>
                        <a:rPr lang="en-US" sz="1600"/>
                        <a:t>or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55388"/>
                  </a:ext>
                </a:extLst>
              </a:tr>
              <a:tr h="621354">
                <a:tc>
                  <a:txBody>
                    <a:bodyPr/>
                    <a:lstStyle/>
                    <a:p>
                      <a:r>
                        <a:rPr lang="en-US" sz="1600" dirty="0"/>
                        <a:t>Can the IIS query this from another source?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- Future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Wide variety of systems that may have the data (HIE, ELR, Disease Surveillance,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Cover this in summary that this may be a significant piece of the puzzle to be worked in the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Type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Maybe?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Available in messages that DS receives (ORU)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60096"/>
                  </a:ext>
                </a:extLst>
              </a:tr>
              <a:tr h="366056">
                <a:tc>
                  <a:txBody>
                    <a:bodyPr/>
                    <a:lstStyle/>
                    <a:p>
                      <a:r>
                        <a:rPr lang="en-US" sz="1600" dirty="0"/>
                        <a:t>Test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Currently supported in OBX – part of scope will be clarifying OBX-14 &amp; OBX-19.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02799"/>
                  </a:ext>
                </a:extLst>
              </a:tr>
              <a:tr h="31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Manufacturer, trade name, lot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Not likely available from DS (ORU messages)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59321"/>
                  </a:ext>
                </a:extLst>
              </a:tr>
              <a:tr h="369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Diagnostic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Too early to infer history of disease based on diagnostic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54292"/>
                  </a:ext>
                </a:extLst>
              </a:tr>
              <a:tr h="621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Qualitative vs Quantitative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Address in guidance how these should be handled.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Getting data in raw form and then meaning can be determined. Important to accept the values as sent so that IIS has data rather than interpreting.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82182"/>
                  </a:ext>
                </a:extLst>
              </a:tr>
              <a:tr h="621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Antibody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7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5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5CD5-9B79-4FA7-879D-0CF70B64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call (5/26)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8699-5ED0-41F6-A6DD-BA21DB4C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we aren’t making assumptions that “unknown” is negative. If there is no test, logic should treat that as truly unknown not infer that that is negative.</a:t>
            </a:r>
          </a:p>
          <a:p>
            <a:r>
              <a:rPr lang="en-US" dirty="0"/>
              <a:t>Rob will get example ORU messages for NIST</a:t>
            </a:r>
          </a:p>
        </p:txBody>
      </p:sp>
    </p:spTree>
    <p:extLst>
      <p:ext uri="{BB962C8B-B14F-4D97-AF65-F5344CB8AC3E}">
        <p14:creationId xmlns:p14="http://schemas.microsoft.com/office/powerpoint/2010/main" val="421248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5CD5-9B79-4FA7-879D-0CF70B64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call (5/21)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8699-5ED0-41F6-A6DD-BA21DB4C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get the data from disease surveillance systems rather than from providers?</a:t>
            </a:r>
          </a:p>
          <a:p>
            <a:r>
              <a:rPr lang="en-US" dirty="0"/>
              <a:t>APHL AIMS may be able to help with directing the messaging and/or providing data about what they are seeing.</a:t>
            </a:r>
          </a:p>
          <a:p>
            <a:r>
              <a:rPr lang="en-US" dirty="0"/>
              <a:t>It doesn’t matter who reported the ELR if we get it from DS</a:t>
            </a:r>
          </a:p>
        </p:txBody>
      </p:sp>
    </p:spTree>
    <p:extLst>
      <p:ext uri="{BB962C8B-B14F-4D97-AF65-F5344CB8AC3E}">
        <p14:creationId xmlns:p14="http://schemas.microsoft.com/office/powerpoint/2010/main" val="40988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E5D9C-243E-4FB2-A14A-D02F2F28B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987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E1151-F36B-4FC7-B0E3-7191B43E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D24F-064C-4690-ABEB-6A6F05A0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does it currently work in IIS for other vaccines?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822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794E18-FA7E-4D4D-BA3E-BF9FA716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70" y="0"/>
            <a:ext cx="2694845" cy="2369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A7ADC1-297E-41FC-A9C0-6340C47E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D5413C-889B-419F-9342-3DA98B73D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82250"/>
              </p:ext>
            </p:extLst>
          </p:nvPr>
        </p:nvGraphicFramePr>
        <p:xfrm>
          <a:off x="838200" y="2343705"/>
          <a:ext cx="10515600" cy="41491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48771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33600588"/>
                    </a:ext>
                  </a:extLst>
                </a:gridCol>
              </a:tblGrid>
              <a:tr h="49411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33391"/>
                  </a:ext>
                </a:extLst>
              </a:tr>
              <a:tr h="1218353">
                <a:tc>
                  <a:txBody>
                    <a:bodyPr/>
                    <a:lstStyle/>
                    <a:p>
                      <a:r>
                        <a:rPr lang="en-US" dirty="0"/>
                        <a:t>Guidance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Specific technical guidance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Proposal only, SISC will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1518"/>
                  </a:ext>
                </a:extLst>
              </a:tr>
              <a:tr h="1218353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Testable scenarios that verify adherence to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6175"/>
                  </a:ext>
                </a:extLst>
              </a:tr>
              <a:tr h="1218353">
                <a:tc>
                  <a:txBody>
                    <a:bodyPr/>
                    <a:lstStyle/>
                    <a:p>
                      <a:r>
                        <a:rPr lang="en-US" dirty="0"/>
                        <a:t>Technical demonstrations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Prove workability of guidance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 reference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70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81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7ADC1-297E-41FC-A9C0-6340C47E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Next Steps and Communication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6CB8-62A2-4367-B1BB-484DC75A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3900107"/>
          </a:xfrm>
        </p:spPr>
        <p:txBody>
          <a:bodyPr>
            <a:noAutofit/>
          </a:bodyPr>
          <a:lstStyle/>
          <a:p>
            <a:r>
              <a:rPr lang="en-US" sz="2000" dirty="0"/>
              <a:t>Slack channel</a:t>
            </a:r>
          </a:p>
          <a:p>
            <a:pPr lvl="1"/>
            <a:r>
              <a:rPr lang="en-US" sz="2000" dirty="0" err="1"/>
              <a:t>messagingserologyimmunity</a:t>
            </a:r>
            <a:endParaRPr lang="en-US" sz="2000" dirty="0"/>
          </a:p>
          <a:p>
            <a:pPr>
              <a:tabLst>
                <a:tab pos="3773488" algn="l"/>
              </a:tabLst>
            </a:pPr>
            <a:r>
              <a:rPr lang="en-US" sz="2000" dirty="0"/>
              <a:t>GitHub</a:t>
            </a:r>
          </a:p>
          <a:p>
            <a:pPr>
              <a:tabLst>
                <a:tab pos="3773488" algn="l"/>
              </a:tabLst>
            </a:pPr>
            <a:r>
              <a:rPr lang="en-US" sz="2000" dirty="0"/>
              <a:t>Supporting materials: Send any supporting materials to Nathan, Kim and Brandy</a:t>
            </a:r>
          </a:p>
          <a:p>
            <a:r>
              <a:rPr lang="en-US" sz="2000" dirty="0"/>
              <a:t>Scheduled touch base meetings</a:t>
            </a:r>
          </a:p>
          <a:p>
            <a:pPr lvl="1"/>
            <a:r>
              <a:rPr lang="en-US" sz="2000" dirty="0"/>
              <a:t>Tuesday, May 26</a:t>
            </a:r>
            <a:r>
              <a:rPr lang="en-US" sz="2000" baseline="30000" dirty="0"/>
              <a:t>th </a:t>
            </a:r>
            <a:r>
              <a:rPr lang="en-US" sz="2000" dirty="0"/>
              <a:t>– Agenda: 1) finalize scope; 2) define deliverables</a:t>
            </a:r>
          </a:p>
          <a:p>
            <a:pPr lvl="1"/>
            <a:r>
              <a:rPr lang="en-US" sz="2000" dirty="0"/>
              <a:t>Thursday, May 28</a:t>
            </a:r>
            <a:r>
              <a:rPr lang="en-US" sz="2000" baseline="30000" dirty="0"/>
              <a:t>th</a:t>
            </a:r>
            <a:endParaRPr lang="en-US" sz="2000" dirty="0"/>
          </a:p>
          <a:p>
            <a:pPr lvl="1"/>
            <a:r>
              <a:rPr lang="en-US" sz="2000" dirty="0"/>
              <a:t>Tuesday, </a:t>
            </a:r>
            <a:r>
              <a:rPr lang="en-US" sz="2000"/>
              <a:t>June 2</a:t>
            </a:r>
            <a:r>
              <a:rPr lang="en-US" sz="2000" baseline="30000"/>
              <a:t>nd</a:t>
            </a:r>
            <a:endParaRPr lang="en-US" sz="2000" dirty="0"/>
          </a:p>
          <a:p>
            <a:r>
              <a:rPr lang="en-US" sz="2000" dirty="0"/>
              <a:t>Work day – decide on a time</a:t>
            </a:r>
          </a:p>
          <a:p>
            <a:pPr lvl="1"/>
            <a:r>
              <a:rPr lang="en-US" sz="2000" dirty="0"/>
              <a:t>Wednesday, June 3</a:t>
            </a:r>
            <a:r>
              <a:rPr lang="en-US" sz="2000" baseline="30000" dirty="0"/>
              <a:t>rd</a:t>
            </a:r>
            <a:r>
              <a:rPr lang="en-US" sz="2000" dirty="0"/>
              <a:t> (11am PT/2pm ET) – Thursday, June 4</a:t>
            </a:r>
            <a:r>
              <a:rPr lang="en-US" sz="2000" baseline="30000" dirty="0"/>
              <a:t>th </a:t>
            </a:r>
            <a:r>
              <a:rPr lang="en-US" sz="2000" dirty="0"/>
              <a:t>(11am PT/2pm ET) </a:t>
            </a:r>
          </a:p>
        </p:txBody>
      </p:sp>
    </p:spTree>
    <p:extLst>
      <p:ext uri="{BB962C8B-B14F-4D97-AF65-F5344CB8AC3E}">
        <p14:creationId xmlns:p14="http://schemas.microsoft.com/office/powerpoint/2010/main" val="8049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6EED-C2AB-49B7-9CBB-7F748F3F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HL7 2.5.1, Release 1.5 Current Functionality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620A6-6EBF-4D31-A0E5-FAF1C56F8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9785" y="1690688"/>
            <a:ext cx="771428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A7448-103B-4F11-8959-4DE48B6E99A1}"/>
              </a:ext>
            </a:extLst>
          </p:cNvPr>
          <p:cNvSpPr txBox="1"/>
          <p:nvPr/>
        </p:nvSpPr>
        <p:spPr>
          <a:xfrm>
            <a:off x="513708" y="6359703"/>
            <a:ext cx="74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Reference: SISC April 20</a:t>
            </a:r>
            <a:r>
              <a:rPr lang="en-US" i="1" baseline="30000" dirty="0"/>
              <a:t>th</a:t>
            </a:r>
            <a:r>
              <a:rPr lang="en-US" i="1" dirty="0"/>
              <a:t> Meeting, slides prepared and presented by Craig.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F630E-12C6-4E32-98E8-291B2575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9064"/>
            <a:ext cx="388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7A0EC-007B-4370-A374-D943D1B0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message (for HepB)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D7F1-9FD5-4B1C-86D6-EE9EEA3E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300" y="533400"/>
            <a:ext cx="6470650" cy="4733925"/>
          </a:xfrm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MSH|^~\&amp;|MYEHR|DCS|MYIIS||201201130000- 500||VXU^V04^VXU_V04|45646ug|P|2.5.1|||ER|AL|||||Z22^CDCPHINVS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PID|1||432155^^^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dcs^MR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Patient^Johnny^New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^^^^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L|Lastname^Sally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^^^^^M |20110411|M||1002-5^Native American^HL70005|123 Any St^^Somewhere^WI^54000^^L||^PRN^PH^^^111^2320112|||||||||2186-5^not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Hispanic^CDCREC</a:t>
            </a: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ORC|RE||9999^DCS|||||||^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Clerk^Myron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 </a:t>
            </a: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RXA|0|1|20090412|20090412|998^No vaccine administered^CVX|999||||||||||||||NA </a:t>
            </a: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OBX|1|CE|59784-9^Disease with presumed immunity^LN|1|66071002^HISTORY OF HEP B INFECTION^SCT||||||F|||20090412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F6D29-5516-47CF-892B-CADC22604FCE}"/>
              </a:ext>
            </a:extLst>
          </p:cNvPr>
          <p:cNvSpPr txBox="1"/>
          <p:nvPr/>
        </p:nvSpPr>
        <p:spPr>
          <a:xfrm>
            <a:off x="5194300" y="5349875"/>
            <a:ext cx="6470650" cy="9826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Observation Identifier: 59784-9 (LOINC Code)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Observation Value:  66071002 (SNOMED Code)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Date of Observation:  4/12/2009</a:t>
            </a:r>
          </a:p>
        </p:txBody>
      </p:sp>
    </p:spTree>
    <p:extLst>
      <p:ext uri="{BB962C8B-B14F-4D97-AF65-F5344CB8AC3E}">
        <p14:creationId xmlns:p14="http://schemas.microsoft.com/office/powerpoint/2010/main" val="21126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AEE47-57B2-4772-AEC8-945FA407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80" y="5245087"/>
            <a:ext cx="4693920" cy="1530198"/>
          </a:xfrm>
          <a:prstGeom prst="rect">
            <a:avLst/>
          </a:prstGeom>
        </p:spPr>
      </p:pic>
      <p:pic>
        <p:nvPicPr>
          <p:cNvPr id="2050" name="Picture 2" descr="Dengue Fever: What Travelers Need to Know">
            <a:extLst>
              <a:ext uri="{FF2B5EF4-FFF2-40B4-BE49-F238E27FC236}">
                <a16:creationId xmlns:a16="http://schemas.microsoft.com/office/drawing/2014/main" id="{104ABFBD-E549-42E8-AB51-CF96922C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"/>
            <a:ext cx="12192000" cy="79654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29693-2DB4-4200-B5DF-E3E6CD87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Dengue Fever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1E10-7642-4774-A067-23FC1B66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DENGVAXIA® approved by the FDA in May 2019</a:t>
            </a:r>
          </a:p>
          <a:p>
            <a:r>
              <a:rPr lang="en-US">
                <a:solidFill>
                  <a:schemeClr val="bg1"/>
                </a:solidFill>
              </a:rPr>
              <a:t>ACIP has discussed at October 2019 and February 2020 meetings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Vote is not scheduled yet</a:t>
            </a:r>
          </a:p>
          <a:p>
            <a:r>
              <a:rPr lang="en-US">
                <a:solidFill>
                  <a:schemeClr val="bg1"/>
                </a:solidFill>
              </a:rPr>
              <a:t>Vaccine would be targeted at: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Areas where dengue fever is endemic (specifically Puerto Rico)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Ages 9 – 16 years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Previous dengue infection (positive IgG result)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Necessary tests are yet approved by the FDA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7189D-EBF4-44E4-9B57-BEBB2D423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4" r="9089" b="129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F848-1271-4B2F-A383-0C714995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6F3B-C016-42F4-9970-7C8E7697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What are the needs?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08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1596-11D8-4A68-B2BF-0103941F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406F-C299-40A1-9D7D-B1870D52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Diagnostic Test</a:t>
            </a:r>
          </a:p>
          <a:p>
            <a:r>
              <a:rPr lang="en-US" sz="2000" dirty="0"/>
              <a:t>PCR (genetic) or protein/antigen (how a flu test works)</a:t>
            </a:r>
          </a:p>
          <a:p>
            <a:r>
              <a:rPr lang="en-US" sz="2000" dirty="0"/>
              <a:t>Nasal or nasopharyngeal swap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Antibody Test</a:t>
            </a:r>
          </a:p>
          <a:p>
            <a:r>
              <a:rPr lang="en-US" sz="2000" dirty="0"/>
              <a:t>Shows evidence of disease</a:t>
            </a:r>
          </a:p>
          <a:p>
            <a:r>
              <a:rPr lang="en-US" sz="2000" dirty="0"/>
              <a:t>Blood test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73F8-D340-4FBA-BB8F-26A9E33B3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09" r="119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99C6-9CE1-434C-A53D-4612157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Definitions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E30E-F9BE-41F4-95B3-881D5A46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857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Serology</a:t>
            </a:r>
            <a:r>
              <a:rPr lang="en-US" sz="1800" dirty="0"/>
              <a:t>: Diagnostic examination of blood serum</a:t>
            </a:r>
          </a:p>
          <a:p>
            <a:pPr marL="0" indent="0">
              <a:buNone/>
            </a:pPr>
            <a:r>
              <a:rPr lang="en-US" sz="1800" b="1" dirty="0"/>
              <a:t>IgM</a:t>
            </a:r>
            <a:r>
              <a:rPr lang="en-US" sz="1800" dirty="0"/>
              <a:t>: First response to a microbial infection/antigen invasion. May indicate active disease.</a:t>
            </a:r>
          </a:p>
          <a:p>
            <a:pPr marL="0" indent="0">
              <a:buNone/>
            </a:pPr>
            <a:r>
              <a:rPr lang="en-US" sz="1800" b="1" dirty="0"/>
              <a:t>IgG</a:t>
            </a:r>
            <a:r>
              <a:rPr lang="en-US" sz="1800" dirty="0"/>
              <a:t>: Most abundant antibody produced (~70-75%). This is the antibody that is mostly responsible for long-term immunity after an infection or vaccination.</a:t>
            </a:r>
          </a:p>
          <a:p>
            <a:pPr marL="0" indent="0">
              <a:buNone/>
            </a:pPr>
            <a:r>
              <a:rPr lang="en-US" sz="1800" b="1" dirty="0"/>
              <a:t>CLIA: </a:t>
            </a:r>
            <a:r>
              <a:rPr lang="en-US" sz="1800" dirty="0"/>
              <a:t>Stands for Clinical Laboratory Improvement Amendment. A high or medium complexity test will be done at a CLIA lab. A low complexity test (point of care test) may be CLIA-waived.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95260-418F-4C65-AB0F-3C9A686A7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7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DD0AC-B210-4C2F-8779-B72FA6F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4" y="396875"/>
            <a:ext cx="606749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E3C0C-5025-4182-8913-42B9DDC7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19" y="396875"/>
            <a:ext cx="4676775" cy="6248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967A11-7F14-4446-9618-FC98513E54ED}"/>
              </a:ext>
            </a:extLst>
          </p:cNvPr>
          <p:cNvCxnSpPr/>
          <p:nvPr/>
        </p:nvCxnSpPr>
        <p:spPr>
          <a:xfrm>
            <a:off x="6640283" y="979714"/>
            <a:ext cx="0" cy="52033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7E33E-899D-43E4-8451-CF3DAB74FC87}"/>
              </a:ext>
            </a:extLst>
          </p:cNvPr>
          <p:cNvSpPr txBox="1"/>
          <p:nvPr/>
        </p:nvSpPr>
        <p:spPr>
          <a:xfrm>
            <a:off x="282964" y="2754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April 6,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77961-423E-4D17-AAFA-DD6714E21787}"/>
              </a:ext>
            </a:extLst>
          </p:cNvPr>
          <p:cNvSpPr txBox="1"/>
          <p:nvPr/>
        </p:nvSpPr>
        <p:spPr>
          <a:xfrm>
            <a:off x="6799211" y="4892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April 10,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B85FD-1CC3-415F-8409-070684F6BFFA}"/>
              </a:ext>
            </a:extLst>
          </p:cNvPr>
          <p:cNvSpPr txBox="1"/>
          <p:nvPr/>
        </p:nvSpPr>
        <p:spPr>
          <a:xfrm>
            <a:off x="0" y="6156325"/>
            <a:ext cx="6848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Sources:</a:t>
            </a:r>
          </a:p>
          <a:p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https://www.fox8live.com/2020/04/06/sen-bill-cassidy-says-covid-related-immunity-registry-could-help-put-people-back-work/</a:t>
            </a:r>
            <a:endParaRPr lang="en-US" sz="1000" dirty="0"/>
          </a:p>
          <a:p>
            <a:r>
              <a:rPr lang="en-US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https://www.breitbart.com/politics/2020/04/10/bill-cassidy-details-use-mass-immunity-testing-reopen-society/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362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1694</Words>
  <Application>Microsoft Office PowerPoint</Application>
  <PresentationFormat>Widescreen</PresentationFormat>
  <Paragraphs>169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SISC Small Group Initiative</vt:lpstr>
      <vt:lpstr>Today</vt:lpstr>
      <vt:lpstr>HL7 2.5.1, Release 1.5 Current Functionality</vt:lpstr>
      <vt:lpstr>Example message (for HepB)</vt:lpstr>
      <vt:lpstr>Dengue Fever</vt:lpstr>
      <vt:lpstr>COVID-19</vt:lpstr>
      <vt:lpstr>Definitions</vt:lpstr>
      <vt:lpstr>Definitions</vt:lpstr>
      <vt:lpstr>PowerPoint Presentation</vt:lpstr>
      <vt:lpstr>Why would we want Covid-19 immunity in the IIS?</vt:lpstr>
      <vt:lpstr>Current Environment aka “All the unknowns”</vt:lpstr>
      <vt:lpstr>Limitations to current specification</vt:lpstr>
      <vt:lpstr>Could and should the IIS accept lab tests with a higher degree of specificity?</vt:lpstr>
      <vt:lpstr>Current OBX model</vt:lpstr>
      <vt:lpstr>LOINC &amp; SNOMED Codes for Covid-19</vt:lpstr>
      <vt:lpstr>For example, what could this look like for Covid-19?</vt:lpstr>
      <vt:lpstr>Scope</vt:lpstr>
      <vt:lpstr>Notes from call (5/26)</vt:lpstr>
      <vt:lpstr>Notes from call (5/21)</vt:lpstr>
      <vt:lpstr>Tasks</vt:lpstr>
      <vt:lpstr>Next Steps and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SISC Small Group Initiative</dc:title>
  <dc:creator>Brandy Altstadter</dc:creator>
  <cp:lastModifiedBy>Brandy Altstadter</cp:lastModifiedBy>
  <cp:revision>14</cp:revision>
  <dcterms:created xsi:type="dcterms:W3CDTF">2020-05-20T19:42:01Z</dcterms:created>
  <dcterms:modified xsi:type="dcterms:W3CDTF">2020-05-26T17:01:21Z</dcterms:modified>
</cp:coreProperties>
</file>