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8" r:id="rId2"/>
    <p:sldMasterId id="2147483668" r:id="rId3"/>
    <p:sldMasterId id="2147483670" r:id="rId4"/>
    <p:sldMasterId id="2147483677" r:id="rId5"/>
  </p:sldMasterIdLst>
  <p:notesMasterIdLst>
    <p:notesMasterId r:id="rId22"/>
  </p:notesMasterIdLst>
  <p:sldIdLst>
    <p:sldId id="291" r:id="rId6"/>
    <p:sldId id="258" r:id="rId7"/>
    <p:sldId id="260" r:id="rId8"/>
    <p:sldId id="295" r:id="rId9"/>
    <p:sldId id="294" r:id="rId10"/>
    <p:sldId id="302" r:id="rId11"/>
    <p:sldId id="296" r:id="rId12"/>
    <p:sldId id="305" r:id="rId13"/>
    <p:sldId id="306" r:id="rId14"/>
    <p:sldId id="304" r:id="rId15"/>
    <p:sldId id="303" r:id="rId16"/>
    <p:sldId id="298" r:id="rId17"/>
    <p:sldId id="297" r:id="rId18"/>
    <p:sldId id="299" r:id="rId19"/>
    <p:sldId id="300" r:id="rId20"/>
    <p:sldId id="301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 MT" panose="020B0502020104020203" pitchFamily="3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Open Sans Light" panose="020B0604020202020204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Intensity &amp; Commitment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4-4806-A36B-1A0CD0114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84528240"/>
        <c:axId val="385650392"/>
      </c:barChart>
      <c:catAx>
        <c:axId val="38452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50392"/>
        <c:crosses val="autoZero"/>
        <c:auto val="1"/>
        <c:lblAlgn val="ctr"/>
        <c:lblOffset val="100"/>
        <c:noMultiLvlLbl val="0"/>
      </c:catAx>
      <c:valAx>
        <c:axId val="385650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52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F1405-0D89-4563-B87F-8288298E1C6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D8471-C075-4657-89E8-72AB1DB1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D8471-C075-4657-89E8-72AB1DB1C2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20E364-7823-4BBA-84F8-7F691FBFE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22D3D-58D6-4054-AE47-C8D97CF6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055" y="1600199"/>
            <a:ext cx="8490857" cy="19097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C920-CD8A-4196-9AC8-EB14A3D7F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055" y="3602038"/>
            <a:ext cx="84908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ECFE-7DC7-4788-B1E7-BB9F57FD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0365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3B9FF3A-1400-4C66-B29C-6B1876BC525B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BEA7-37F3-4EA3-B076-75B6ED21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7911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6EE8-AE30-4B59-A4C6-57A8155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D5CDE0-FEAE-4E6C-B038-F3F8B3AEF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22D3D-58D6-4054-AE47-C8D97CF6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055" y="1600199"/>
            <a:ext cx="8490857" cy="19097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C920-CD8A-4196-9AC8-EB14A3D7F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055" y="3602038"/>
            <a:ext cx="84908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ECFE-7DC7-4788-B1E7-BB9F57FD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0365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3B9FF3A-1400-4C66-B29C-6B1876BC525B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BEA7-37F3-4EA3-B076-75B6ED21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7911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6EE8-AE30-4B59-A4C6-57A8155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8141-7D36-4A55-A9EA-0CA3CDF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A0D8-F49C-43A6-B07D-89EA2F7B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964D-38A5-4D41-B101-B7DD3691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D072-3E50-4508-BF78-78614688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E5A8-7D1B-48ED-B025-3502987F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A4C679-C6E8-4E7C-B5C2-06A588609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0EC50-3CA3-4846-92FB-E282CDC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791121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C7F3-44D1-4FEF-A3A1-D40BB869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791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8D79-A9D8-438B-9634-0DC7F9AC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CEC7-5D5C-4D58-9746-0D773CA4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644-1B4D-43B7-8849-DF2DDA7B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36B4717-7A1F-49AD-A875-835CE1206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3DE8-0862-487D-AC3E-8F51AF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E4B0-9081-411D-A3BB-457B90A1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0531-B10D-4AD8-A4DB-208E21C8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BB0E8-CDA7-4936-8FC4-2E76D6B1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8A6B-0A8B-42E7-ACC8-1A87384D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4577-CF93-447E-8E5D-A8423D07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F6-21D0-4CDE-9E9C-83747C3C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F385-5D93-4F3B-A6DE-7523871A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9C54-E3AD-484A-918A-BB741F12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E3016-B39C-4445-90BA-0C63C075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45DE-546F-4CEE-BC02-2B0F41C4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2CCAE-A163-4DD2-B579-6B662BC3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8E69-742E-4226-B8AB-55135A0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F36AE-5E79-42C3-8CE8-2CE5CB9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8909-3BEC-4D57-93F3-34FE1181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971BA-6E90-46C5-9350-B44DBE6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7294-C7A1-4371-B089-B5E5F62A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763DB-7B19-4231-88A7-D35E03D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1876-ACC4-4B92-ABBB-01FF7568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AB5E9-A930-453C-B1E5-38F100E2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BA8D-266F-4020-B718-A008853A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0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CC81-8379-452F-A9E7-EC6BA84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2538-FB49-4168-825F-53FECEB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3700-8BC0-40FD-82B4-632C6FE2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8588-1B08-4E07-8470-6C673212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7115-F991-4A08-8B8F-EB75835C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914A-040E-4573-B451-0B3C7633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hite &amp;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7AC-18FC-4246-928F-3A468E7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F418-3D1D-44E1-B5C8-BE479632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86E84-728C-4820-89E7-D69813FA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FE22-7D94-49C6-BD1D-E80915A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062D-2BD3-4C20-A4B0-88EEA64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3B5F-5036-4857-9606-D5EFD96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8197" y="4332318"/>
            <a:ext cx="6695211" cy="112459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8197" y="5456903"/>
            <a:ext cx="6695211" cy="659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8141-7D36-4A55-A9EA-0CA3CDF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A0D8-F49C-43A6-B07D-89EA2F7B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964D-38A5-4D41-B101-B7DD3691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D072-3E50-4508-BF78-78614688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E5A8-7D1B-48ED-B025-3502987F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4FCC-A411-8A41-82B6-F4C1837F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09AC-6CC5-D442-B86A-82E6AD081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791807-6005-834F-B3EC-BA75A746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909A-6739-E94C-9232-5A157C13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4A18-9328-4843-98C7-DB939C57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549D-7943-184C-A2E1-07BA0AB2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3EBF7B-6CEF-A640-B063-806456C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53B5-FF69-504A-A3DC-7D9D58BE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DF55-C96C-FB42-9CC7-A3B36C9D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8188-AF27-0D41-8ADE-EA563092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417FE-1F4E-064D-8C2C-0291232C5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BCC09C2-B7FF-C24F-8CDD-C83E0248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BC8DA5A-89F7-634F-88A2-5F290F61B1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2505075"/>
            <a:ext cx="5180012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630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E747-0005-6F4F-9749-AABAD025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36ED-CE8B-BE47-8AB1-F6F066BD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FC230-BFFE-024D-89A1-94C2EB3E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5272-5D1B-F540-8E3C-2F2D3F6E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1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3594-EAC2-4F41-8160-B655EA3B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44C6EB8-AB82-E84B-AD0B-C65DCADC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6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8C4C39-96AB-084D-AD2E-52321F38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A2CD44-2F60-8F4D-B678-CC46F13B9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2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8272" y="5466735"/>
            <a:ext cx="6823125" cy="659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rgbClr val="09B07E"/>
                </a:solidFill>
                <a:latin typeface="Arial"/>
                <a:cs typeface="Arial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818275" y="4332317"/>
            <a:ext cx="6823124" cy="1114761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600" b="1">
                <a:solidFill>
                  <a:srgbClr val="1254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3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51E20B-A15A-49D1-826B-49343DE5B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0EC50-3CA3-4846-92FB-E282CDC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791121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C7F3-44D1-4FEF-A3A1-D40BB869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791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8D79-A9D8-438B-9634-0DC7F9AC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CEC7-5D5C-4D58-9746-0D773CA4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644-1B4D-43B7-8849-DF2DDA7B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36B4717-7A1F-49AD-A875-835CE1206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3DE8-0862-487D-AC3E-8F51AF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E4B0-9081-411D-A3BB-457B90A1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0531-B10D-4AD8-A4DB-208E21C8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BB0E8-CDA7-4936-8FC4-2E76D6B1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8A6B-0A8B-42E7-ACC8-1A87384D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4577-CF93-447E-8E5D-A8423D07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F6-21D0-4CDE-9E9C-83747C3C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F385-5D93-4F3B-A6DE-7523871A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9C54-E3AD-484A-918A-BB741F12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E3016-B39C-4445-90BA-0C63C075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45DE-546F-4CEE-BC02-2B0F41C4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2CCAE-A163-4DD2-B579-6B662BC3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8E69-742E-4226-B8AB-55135A0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F36AE-5E79-42C3-8CE8-2CE5CB9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8909-3BEC-4D57-93F3-34FE1181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971BA-6E90-46C5-9350-B44DBE6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7294-C7A1-4371-B089-B5E5F62A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763DB-7B19-4231-88A7-D35E03D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1876-ACC4-4B92-ABBB-01FF7568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AB5E9-A930-453C-B1E5-38F100E2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BA8D-266F-4020-B718-A008853A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CC81-8379-452F-A9E7-EC6BA84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2538-FB49-4168-825F-53FECEBC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3700-8BC0-40FD-82B4-632C6FE2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8588-1B08-4E07-8470-6C673212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7115-F991-4A08-8B8F-EB75835C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914A-040E-4573-B451-0B3C7633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7AC-18FC-4246-928F-3A468E7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F418-3D1D-44E1-B5C8-BE479632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86E84-728C-4820-89E7-D69813FA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FE22-7D94-49C6-BD1D-E80915A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062D-2BD3-4C20-A4B0-88EEA64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3B5F-5036-4857-9606-D5EFD96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4D9DD1-1076-4E7B-8BA5-AFF9893A1EB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6AC4C-2521-4359-B347-132E07F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7A12-FE94-4F54-B7FB-56C5FF50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78AC-E37A-4D19-B9EC-CC2AA9B5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6ADF-7C69-4119-8270-3F29CE9B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47F1-EC99-461F-8B26-CBEAB660D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7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1738C5-7A20-43B9-B0D1-6A3B038B039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6AC4C-2521-4359-B347-132E07F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7A12-FE94-4F54-B7FB-56C5FF50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78AC-E37A-4D19-B9EC-CC2AA9B5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FF3A-1400-4C66-B29C-6B1876BC525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6ADF-7C69-4119-8270-3F29CE9B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47F1-EC99-461F-8B26-CBEAB660D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7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4717-7A1F-49AD-A875-835CE120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1218723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0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457178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178"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354"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532"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709" algn="ctr" defTabSz="457178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882" indent="-342882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13" indent="-285737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-128"/>
        </a:defRPr>
      </a:lvl2pPr>
      <a:lvl3pPr marL="1142942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-128"/>
        </a:defRPr>
      </a:lvl3pPr>
      <a:lvl4pPr marL="1600120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-128"/>
        </a:defRPr>
      </a:lvl4pPr>
      <a:lvl5pPr marL="2057298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-128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440" y="1588"/>
            <a:ext cx="1218680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2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457178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17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7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7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78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78" algn="ctr" defTabSz="457178" rtl="0" fontAlgn="base">
        <a:spcBef>
          <a:spcPct val="0"/>
        </a:spcBef>
        <a:spcAft>
          <a:spcPct val="0"/>
        </a:spcAft>
        <a:defRPr sz="4400" b="1">
          <a:solidFill>
            <a:srgbClr val="103058"/>
          </a:solidFill>
          <a:latin typeface="Adobe Caslon Pro Bold" charset="0"/>
          <a:ea typeface="ヒラギノ角ゴ Pro W3" charset="0"/>
        </a:defRPr>
      </a:lvl6pPr>
      <a:lvl7pPr marL="914354" algn="ctr" defTabSz="457178" rtl="0" fontAlgn="base">
        <a:spcBef>
          <a:spcPct val="0"/>
        </a:spcBef>
        <a:spcAft>
          <a:spcPct val="0"/>
        </a:spcAft>
        <a:defRPr sz="4400" b="1">
          <a:solidFill>
            <a:srgbClr val="103058"/>
          </a:solidFill>
          <a:latin typeface="Adobe Caslon Pro Bold" charset="0"/>
          <a:ea typeface="ヒラギノ角ゴ Pro W3" charset="0"/>
        </a:defRPr>
      </a:lvl7pPr>
      <a:lvl8pPr marL="1371532" algn="ctr" defTabSz="457178" rtl="0" fontAlgn="base">
        <a:spcBef>
          <a:spcPct val="0"/>
        </a:spcBef>
        <a:spcAft>
          <a:spcPct val="0"/>
        </a:spcAft>
        <a:defRPr sz="4400" b="1">
          <a:solidFill>
            <a:srgbClr val="103058"/>
          </a:solidFill>
          <a:latin typeface="Adobe Caslon Pro Bold" charset="0"/>
          <a:ea typeface="ヒラギノ角ゴ Pro W3" charset="0"/>
        </a:defRPr>
      </a:lvl8pPr>
      <a:lvl9pPr marL="1828709" algn="ctr" defTabSz="457178" rtl="0" fontAlgn="base">
        <a:spcBef>
          <a:spcPct val="0"/>
        </a:spcBef>
        <a:spcAft>
          <a:spcPct val="0"/>
        </a:spcAft>
        <a:defRPr sz="4400" b="1">
          <a:solidFill>
            <a:srgbClr val="103058"/>
          </a:solidFill>
          <a:latin typeface="Adobe Caslon Pro Bold" charset="0"/>
          <a:ea typeface="ヒラギノ角ゴ Pro W3" charset="0"/>
        </a:defRPr>
      </a:lvl9pPr>
    </p:titleStyle>
    <p:bodyStyle>
      <a:lvl1pPr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accent1"/>
          </a:solidFill>
          <a:latin typeface="Arial"/>
          <a:ea typeface="ヒラギノ角ゴ Pro W3" charset="0"/>
          <a:cs typeface="Arial"/>
        </a:defRPr>
      </a:lvl1pPr>
      <a:lvl2pPr marL="914354" indent="-457178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1"/>
          </a:solidFill>
          <a:latin typeface="Arial"/>
          <a:ea typeface="ヒラギノ角ゴ Pro W3" charset="0"/>
          <a:cs typeface="Arial"/>
        </a:defRPr>
      </a:lvl2pPr>
      <a:lvl3pPr marL="1257238" indent="-342882" algn="l" defTabSz="457178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400" kern="1200">
          <a:solidFill>
            <a:schemeClr val="accent1"/>
          </a:solidFill>
          <a:latin typeface="Arial"/>
          <a:ea typeface="ヒラギノ角ゴ Pro W3" charset="0"/>
          <a:cs typeface="Arial"/>
        </a:defRPr>
      </a:lvl3pPr>
      <a:lvl4pPr marL="1714414" indent="-342882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accent1"/>
          </a:solidFill>
          <a:latin typeface="Arial"/>
          <a:ea typeface="ヒラギノ角ゴ Pro W3" charset="0"/>
          <a:cs typeface="Arial"/>
        </a:defRPr>
      </a:lvl4pPr>
      <a:lvl5pPr marL="2057298" indent="-228589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1"/>
          </a:solidFill>
          <a:latin typeface="Arial"/>
          <a:ea typeface="ヒラギノ角ゴ Pro W3" charset="0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1218723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2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178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Gill Sans MT"/>
          <a:ea typeface="ヒラギノ角ゴ Pro W3" charset="0"/>
          <a:cs typeface="Gill Sans MT"/>
        </a:defRPr>
      </a:lvl1pPr>
      <a:lvl2pPr algn="ctr" defTabSz="45717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  <a:cs typeface="Gill Sans MT" charset="0"/>
        </a:defRPr>
      </a:lvl2pPr>
      <a:lvl3pPr algn="ctr" defTabSz="45717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  <a:cs typeface="Gill Sans MT" charset="0"/>
        </a:defRPr>
      </a:lvl3pPr>
      <a:lvl4pPr algn="ctr" defTabSz="45717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  <a:cs typeface="Gill Sans MT" charset="0"/>
        </a:defRPr>
      </a:lvl4pPr>
      <a:lvl5pPr algn="ctr" defTabSz="45717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  <a:cs typeface="Gill Sans MT" charset="0"/>
        </a:defRPr>
      </a:lvl5pPr>
      <a:lvl6pPr marL="457178" algn="ctr" defTabSz="45717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</a:defRPr>
      </a:lvl6pPr>
      <a:lvl7pPr marL="914354" algn="ctr" defTabSz="45717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</a:defRPr>
      </a:lvl7pPr>
      <a:lvl8pPr marL="1371532" algn="ctr" defTabSz="45717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</a:defRPr>
      </a:lvl8pPr>
      <a:lvl9pPr marL="1828709" algn="ctr" defTabSz="45717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ill Sans MT" charset="0"/>
          <a:ea typeface="ヒラギノ角ゴ Pro W3" charset="0"/>
        </a:defRPr>
      </a:lvl9pPr>
    </p:titleStyle>
    <p:bodyStyle>
      <a:lvl1pPr marL="342882" indent="-342882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Gill Sans MT"/>
          <a:ea typeface="ヒラギノ角ゴ Pro W3" charset="0"/>
          <a:cs typeface="Gill Sans MT"/>
        </a:defRPr>
      </a:lvl1pPr>
      <a:lvl2pPr marL="742913" indent="-285737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Gill Sans MT"/>
          <a:ea typeface="ヒラギノ角ゴ Pro W3" charset="0"/>
          <a:cs typeface="Gill Sans MT"/>
        </a:defRPr>
      </a:lvl2pPr>
      <a:lvl3pPr marL="1142942" indent="-228589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Gill Sans MT"/>
          <a:ea typeface="ヒラギノ角ゴ Pro W3" charset="0"/>
          <a:cs typeface="Gill Sans MT"/>
        </a:defRPr>
      </a:lvl3pPr>
      <a:lvl4pPr marL="1600120" indent="-228589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Gill Sans MT"/>
          <a:ea typeface="ヒラギノ角ゴ Pro W3" charset="0"/>
          <a:cs typeface="Gill Sans MT"/>
        </a:defRPr>
      </a:lvl4pPr>
      <a:lvl5pPr marL="2057298" indent="-228589" algn="l" defTabSz="45717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Gill Sans MT"/>
          <a:ea typeface="ヒラギノ角ゴ Pro W3" charset="0"/>
          <a:cs typeface="Gill Sans MT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812" y="2240361"/>
            <a:ext cx="8490857" cy="1909763"/>
          </a:xfrm>
        </p:spPr>
        <p:txBody>
          <a:bodyPr>
            <a:normAutofit/>
          </a:bodyPr>
          <a:lstStyle/>
          <a:p>
            <a:r>
              <a:rPr lang="en-US" dirty="0"/>
              <a:t>SISC Small Group Kickoff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813" y="4473908"/>
            <a:ext cx="8490857" cy="1655762"/>
          </a:xfrm>
        </p:spPr>
        <p:txBody>
          <a:bodyPr/>
          <a:lstStyle/>
          <a:p>
            <a:r>
              <a:rPr lang="en-US" dirty="0"/>
              <a:t>AIRA</a:t>
            </a:r>
          </a:p>
        </p:txBody>
      </p:sp>
    </p:spTree>
    <p:extLst>
      <p:ext uri="{BB962C8B-B14F-4D97-AF65-F5344CB8AC3E}">
        <p14:creationId xmlns:p14="http://schemas.microsoft.com/office/powerpoint/2010/main" val="150034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A9A3-3670-49AF-AAC5-EB3C8131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342E-0F1F-491B-8981-6E50101D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7A9797-8C32-4348-99F2-0E0637A9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AA075D-9E70-4C9A-A496-EE873F10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3DEB-DED9-44BA-8612-1B3F189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0: AIRA Prepares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15CC-EC2B-4391-86E4-3DDD0081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AIRA setups tools:</a:t>
            </a:r>
          </a:p>
          <a:p>
            <a:pPr lvl="1"/>
            <a:r>
              <a:rPr lang="en-US" dirty="0"/>
              <a:t>GitHub, Slack, Uber Conference</a:t>
            </a:r>
          </a:p>
          <a:p>
            <a:r>
              <a:rPr lang="en-US" dirty="0"/>
              <a:t>AIRA identifies and pulls together preliminary group</a:t>
            </a:r>
          </a:p>
          <a:p>
            <a:pPr lvl="1"/>
            <a:r>
              <a:rPr lang="en-US" dirty="0"/>
              <a:t>Champion</a:t>
            </a:r>
          </a:p>
          <a:p>
            <a:pPr lvl="1"/>
            <a:r>
              <a:rPr lang="en-US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2689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2B40-4FB1-4ED3-A925-B473781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836C-BF5A-4C67-8600-15852E35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for small group champion</a:t>
            </a:r>
          </a:p>
          <a:p>
            <a:pPr lvl="1"/>
            <a:r>
              <a:rPr lang="en-US" dirty="0"/>
              <a:t>Propose meeting schedule</a:t>
            </a:r>
          </a:p>
          <a:p>
            <a:pPr lvl="1"/>
            <a:r>
              <a:rPr lang="en-US" dirty="0"/>
              <a:t>Begin collection of relevant resources and information</a:t>
            </a:r>
          </a:p>
          <a:p>
            <a:pPr lvl="1"/>
            <a:r>
              <a:rPr lang="en-US" dirty="0"/>
              <a:t>Create project wiki</a:t>
            </a:r>
          </a:p>
          <a:p>
            <a:pPr lvl="1"/>
            <a:r>
              <a:rPr lang="en-US" dirty="0"/>
              <a:t>Create proposal for scope and deliverables</a:t>
            </a:r>
          </a:p>
          <a:p>
            <a:pPr lvl="1"/>
            <a:r>
              <a:rPr lang="en-US" dirty="0"/>
              <a:t>Begin creating tasks needed to meet deliverables</a:t>
            </a:r>
          </a:p>
          <a:p>
            <a:pPr lvl="1"/>
            <a:r>
              <a:rPr lang="en-US" dirty="0"/>
              <a:t>Meet with group members and determine what they will contribute</a:t>
            </a:r>
          </a:p>
          <a:p>
            <a:pPr lvl="2"/>
            <a:r>
              <a:rPr lang="en-US" dirty="0"/>
              <a:t>Obtain commitments for specific deliverables</a:t>
            </a:r>
          </a:p>
          <a:p>
            <a:pPr lvl="2"/>
            <a:r>
              <a:rPr lang="en-US" dirty="0"/>
              <a:t>Obtain commitments to clear calendar for “working day”</a:t>
            </a:r>
          </a:p>
          <a:p>
            <a:pPr lvl="2"/>
            <a:r>
              <a:rPr lang="en-US" dirty="0"/>
              <a:t>Organize into smaller teams focused on Guidance, Tests, or Software</a:t>
            </a:r>
          </a:p>
        </p:txBody>
      </p:sp>
    </p:spTree>
    <p:extLst>
      <p:ext uri="{BB962C8B-B14F-4D97-AF65-F5344CB8AC3E}">
        <p14:creationId xmlns:p14="http://schemas.microsoft.com/office/powerpoint/2010/main" val="315411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D7DB-CD67-4409-9D09-8FEE23D3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Orientation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F165-6008-41FB-8F8E-FBA48C56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with small group</a:t>
            </a:r>
          </a:p>
          <a:p>
            <a:pPr lvl="1"/>
            <a:r>
              <a:rPr lang="en-US" dirty="0"/>
              <a:t>Introductions</a:t>
            </a:r>
          </a:p>
          <a:p>
            <a:pPr lvl="1"/>
            <a:r>
              <a:rPr lang="en-US" dirty="0"/>
              <a:t>Frame problem to be solved</a:t>
            </a:r>
          </a:p>
          <a:p>
            <a:pPr lvl="1"/>
            <a:r>
              <a:rPr lang="en-US" dirty="0"/>
              <a:t>Review background material and work already completed</a:t>
            </a:r>
          </a:p>
          <a:p>
            <a:r>
              <a:rPr lang="en-US" dirty="0"/>
              <a:t>Request proposals for possible solutions</a:t>
            </a:r>
          </a:p>
          <a:p>
            <a:r>
              <a:rPr lang="en-US" dirty="0"/>
              <a:t>Allow time for review and response</a:t>
            </a:r>
          </a:p>
          <a:p>
            <a:pPr lvl="1"/>
            <a:r>
              <a:rPr lang="en-US" dirty="0"/>
              <a:t>Try for short but regular touch points</a:t>
            </a:r>
          </a:p>
          <a:p>
            <a:r>
              <a:rPr lang="en-US" dirty="0"/>
              <a:t>Come to agreement on which solution(s) will be defined</a:t>
            </a:r>
          </a:p>
          <a:p>
            <a:r>
              <a:rPr lang="en-US" dirty="0"/>
              <a:t>Finalize tasks and deliverables, assign to group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4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5DF-BA43-4797-9207-B315150B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Work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32E7-4B26-400B-9917-608D527A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will begin work separately</a:t>
            </a:r>
          </a:p>
          <a:p>
            <a:r>
              <a:rPr lang="en-US" dirty="0"/>
              <a:t>Come together for one “virtual day”</a:t>
            </a:r>
          </a:p>
          <a:p>
            <a:pPr lvl="1"/>
            <a:r>
              <a:rPr lang="en-US" dirty="0"/>
              <a:t>All members should be “out-of-office”, committed to this project</a:t>
            </a:r>
          </a:p>
          <a:p>
            <a:pPr lvl="1"/>
            <a:r>
              <a:rPr lang="en-US" dirty="0"/>
              <a:t>Meet all together on the same virtual line</a:t>
            </a:r>
          </a:p>
          <a:p>
            <a:pPr lvl="1"/>
            <a:r>
              <a:rPr lang="en-US" dirty="0"/>
              <a:t>Try to complete all tasks on this day</a:t>
            </a:r>
          </a:p>
        </p:txBody>
      </p:sp>
    </p:spTree>
    <p:extLst>
      <p:ext uri="{BB962C8B-B14F-4D97-AF65-F5344CB8AC3E}">
        <p14:creationId xmlns:p14="http://schemas.microsoft.com/office/powerpoint/2010/main" val="276870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FA09-60A8-48E6-B282-3C2D325A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Work Finalized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F218-1647-4A36-8EE7-02DC836E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tasks that will be completed are moved to “Done”</a:t>
            </a:r>
          </a:p>
          <a:p>
            <a:pPr lvl="1"/>
            <a:r>
              <a:rPr lang="en-US" dirty="0"/>
              <a:t>Final version of proposed guidance is released</a:t>
            </a:r>
          </a:p>
          <a:p>
            <a:pPr lvl="1"/>
            <a:r>
              <a:rPr lang="en-US" dirty="0"/>
              <a:t>Final version of test cases are released</a:t>
            </a:r>
          </a:p>
          <a:p>
            <a:pPr lvl="1"/>
            <a:r>
              <a:rPr lang="en-US" dirty="0"/>
              <a:t>As appropriate: software is available, or committed, or deployed</a:t>
            </a:r>
          </a:p>
          <a:p>
            <a:r>
              <a:rPr lang="en-US" dirty="0"/>
              <a:t>Wiki page is updated with the latest information</a:t>
            </a:r>
          </a:p>
          <a:p>
            <a:r>
              <a:rPr lang="en-US" dirty="0"/>
              <a:t>Presentation of work accomplished is given to SISC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DBE5-DABC-438D-AF9E-2E0AAE3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SISC Small Work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916A-FAE0-49EE-9FD4-E1DC5BBB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Tightly scoped to a specific topic</a:t>
            </a:r>
          </a:p>
          <a:p>
            <a:r>
              <a:rPr lang="en-US" dirty="0"/>
              <a:t>Time limited, the group meets for four weeks</a:t>
            </a:r>
          </a:p>
          <a:p>
            <a:r>
              <a:rPr lang="en-US" dirty="0"/>
              <a:t>Interest is driven by community</a:t>
            </a:r>
          </a:p>
          <a:p>
            <a:pPr lvl="1"/>
            <a:r>
              <a:rPr lang="en-US" dirty="0"/>
              <a:t>Three or more organizations/interests, including IIS</a:t>
            </a:r>
          </a:p>
          <a:p>
            <a:pPr lvl="1"/>
            <a:r>
              <a:rPr lang="en-US" dirty="0"/>
              <a:t>A champion willing to spearhead effort</a:t>
            </a:r>
          </a:p>
          <a:p>
            <a:pPr lvl="1"/>
            <a:r>
              <a:rPr lang="en-US" dirty="0"/>
              <a:t>All group members committed to provide specific help to group</a:t>
            </a:r>
          </a:p>
          <a:p>
            <a:r>
              <a:rPr lang="en-US" dirty="0"/>
              <a:t>Proposed guidance is brought back to SISC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5206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614E-BEB7-4FCD-8D74-0B7EB731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094-629E-4B35-BC05-5436315F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Guidance document</a:t>
            </a:r>
          </a:p>
          <a:p>
            <a:pPr lvl="1"/>
            <a:r>
              <a:rPr lang="en-US" dirty="0"/>
              <a:t>Specific technical guidance</a:t>
            </a:r>
          </a:p>
          <a:p>
            <a:pPr lvl="1"/>
            <a:r>
              <a:rPr lang="en-US" dirty="0"/>
              <a:t>Proposal only, SISC will review</a:t>
            </a:r>
          </a:p>
          <a:p>
            <a:r>
              <a:rPr lang="en-US" dirty="0"/>
              <a:t>Test cases</a:t>
            </a:r>
          </a:p>
          <a:p>
            <a:pPr lvl="1"/>
            <a:r>
              <a:rPr lang="en-US" dirty="0"/>
              <a:t>Testable scenarios that verify adherence to guidance</a:t>
            </a:r>
          </a:p>
          <a:p>
            <a:r>
              <a:rPr lang="en-US" dirty="0"/>
              <a:t>Technical demonstrations</a:t>
            </a:r>
          </a:p>
          <a:p>
            <a:pPr lvl="1"/>
            <a:r>
              <a:rPr lang="en-US" dirty="0"/>
              <a:t>Prove workability of guidance</a:t>
            </a:r>
          </a:p>
          <a:p>
            <a:pPr lvl="1"/>
            <a:r>
              <a:rPr lang="en-US" dirty="0"/>
              <a:t>Provide reference implementation</a:t>
            </a:r>
          </a:p>
          <a:p>
            <a:pPr lvl="1"/>
            <a:endParaRPr lang="en-US" dirty="0"/>
          </a:p>
        </p:txBody>
      </p:sp>
      <p:pic>
        <p:nvPicPr>
          <p:cNvPr id="5" name="Picture 4" descr="Showing how Guidance Document, Test Cases, and Technical Demonstrations inform each other. ">
            <a:extLst>
              <a:ext uri="{FF2B5EF4-FFF2-40B4-BE49-F238E27FC236}">
                <a16:creationId xmlns:a16="http://schemas.microsoft.com/office/drawing/2014/main" id="{E3444B19-7E40-430E-A40E-707F9722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53" y="1690688"/>
            <a:ext cx="459308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452E9-0B64-44EE-BF45-0D94AF39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Intensity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F85AED7-83AC-448D-81D8-C5C6B4401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863188"/>
              </p:ext>
            </p:extLst>
          </p:nvPr>
        </p:nvGraphicFramePr>
        <p:xfrm>
          <a:off x="838200" y="1690688"/>
          <a:ext cx="10515600" cy="270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A88622E-D5C8-4CE3-989C-315413497BE4}"/>
              </a:ext>
            </a:extLst>
          </p:cNvPr>
          <p:cNvSpPr txBox="1"/>
          <p:nvPr/>
        </p:nvSpPr>
        <p:spPr>
          <a:xfrm>
            <a:off x="1641543" y="4797980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5D1C7-B987-4EC2-A6AE-7CCC46594532}"/>
              </a:ext>
            </a:extLst>
          </p:cNvPr>
          <p:cNvSpPr txBox="1"/>
          <p:nvPr/>
        </p:nvSpPr>
        <p:spPr>
          <a:xfrm>
            <a:off x="4240393" y="4797980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Orientation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E07EC-C1C2-42F6-ABEF-36C1BD3CD155}"/>
              </a:ext>
            </a:extLst>
          </p:cNvPr>
          <p:cNvSpPr txBox="1"/>
          <p:nvPr/>
        </p:nvSpPr>
        <p:spPr>
          <a:xfrm>
            <a:off x="6902595" y="4797980"/>
            <a:ext cx="11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</a:t>
            </a:r>
            <a:br>
              <a:rPr lang="en-US" dirty="0"/>
            </a:br>
            <a:r>
              <a:rPr lang="en-US" dirty="0"/>
              <a:t>Together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6B98C-0CBB-4978-8B12-AD2CD549674E}"/>
              </a:ext>
            </a:extLst>
          </p:cNvPr>
          <p:cNvSpPr txBox="1"/>
          <p:nvPr/>
        </p:nvSpPr>
        <p:spPr>
          <a:xfrm>
            <a:off x="9122209" y="4797980"/>
            <a:ext cx="17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 Finalized</a:t>
            </a:r>
          </a:p>
        </p:txBody>
      </p:sp>
    </p:spTree>
    <p:extLst>
      <p:ext uri="{BB962C8B-B14F-4D97-AF65-F5344CB8AC3E}">
        <p14:creationId xmlns:p14="http://schemas.microsoft.com/office/powerpoint/2010/main" val="26695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452E9-0B64-44EE-BF45-0D94AF39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D7D49-05EA-4CD2-A89F-4E465CA7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 hour period where the entire group meets</a:t>
            </a:r>
          </a:p>
          <a:p>
            <a:pPr lvl="1"/>
            <a:r>
              <a:rPr lang="en-US" dirty="0"/>
              <a:t>From the afternoon until morning of the next day</a:t>
            </a:r>
          </a:p>
          <a:p>
            <a:pPr lvl="1"/>
            <a:r>
              <a:rPr lang="en-US" dirty="0"/>
              <a:t>Allows for team to operate on different </a:t>
            </a:r>
            <a:r>
              <a:rPr lang="en-US" dirty="0" err="1"/>
              <a:t>timezones</a:t>
            </a:r>
            <a:endParaRPr lang="en-US" dirty="0"/>
          </a:p>
          <a:p>
            <a:pPr lvl="1"/>
            <a:r>
              <a:rPr lang="en-US" dirty="0"/>
              <a:t>Team needs to be committed to removing conflicting meetings</a:t>
            </a:r>
          </a:p>
          <a:p>
            <a:r>
              <a:rPr lang="en-US" dirty="0"/>
              <a:t>Bring group together in the afternoon of the first day</a:t>
            </a:r>
          </a:p>
          <a:p>
            <a:pPr lvl="1"/>
            <a:r>
              <a:rPr lang="en-US" dirty="0"/>
              <a:t>Split into smaller working groups to focus on deliverables</a:t>
            </a:r>
          </a:p>
          <a:p>
            <a:pPr lvl="1"/>
            <a:r>
              <a:rPr lang="en-US" dirty="0"/>
              <a:t>Come back together as needed</a:t>
            </a:r>
          </a:p>
          <a:p>
            <a:r>
              <a:rPr lang="en-US" dirty="0"/>
              <a:t>Bring group back together at the end on the second day</a:t>
            </a:r>
          </a:p>
          <a:p>
            <a:pPr lvl="1"/>
            <a:r>
              <a:rPr lang="en-US" dirty="0"/>
              <a:t>Show accomplishments, determine status of deliverables</a:t>
            </a:r>
          </a:p>
        </p:txBody>
      </p:sp>
    </p:spTree>
    <p:extLst>
      <p:ext uri="{BB962C8B-B14F-4D97-AF65-F5344CB8AC3E}">
        <p14:creationId xmlns:p14="http://schemas.microsoft.com/office/powerpoint/2010/main" val="9788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5949-4C32-4D52-B23A-F23A906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CB6D-6DEB-4274-9A17-2DC31A9E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1: Project Setup</a:t>
            </a:r>
          </a:p>
          <a:p>
            <a:pPr lvl="1"/>
            <a:r>
              <a:rPr lang="en-US" dirty="0"/>
              <a:t>Group is formed, first Meeting, schedule set</a:t>
            </a:r>
          </a:p>
          <a:p>
            <a:r>
              <a:rPr lang="en-US" dirty="0"/>
              <a:t>Week 2: Orientation and Discussion</a:t>
            </a:r>
          </a:p>
          <a:p>
            <a:pPr lvl="1"/>
            <a:r>
              <a:rPr lang="en-US" dirty="0"/>
              <a:t>All information gathered, initial ideas shared, scope set</a:t>
            </a:r>
          </a:p>
          <a:p>
            <a:r>
              <a:rPr lang="en-US" dirty="0"/>
              <a:t>Week 3: Work Together</a:t>
            </a:r>
          </a:p>
          <a:p>
            <a:pPr lvl="1"/>
            <a:r>
              <a:rPr lang="en-US" dirty="0"/>
              <a:t>Virtual meeting</a:t>
            </a:r>
          </a:p>
          <a:p>
            <a:r>
              <a:rPr lang="en-US" dirty="0"/>
              <a:t>Week 4: Finalize Work</a:t>
            </a:r>
          </a:p>
          <a:p>
            <a:pPr lvl="1"/>
            <a:r>
              <a:rPr lang="en-US" dirty="0"/>
              <a:t>Prepare for SISC presentation</a:t>
            </a:r>
          </a:p>
        </p:txBody>
      </p:sp>
    </p:spTree>
    <p:extLst>
      <p:ext uri="{BB962C8B-B14F-4D97-AF65-F5344CB8AC3E}">
        <p14:creationId xmlns:p14="http://schemas.microsoft.com/office/powerpoint/2010/main" val="6371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A5DD-39A5-439F-9E8E-9DAE5C70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DAA9-8A58-4005-A2E0-6D660F4D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Project board &amp; task tracking</a:t>
            </a:r>
          </a:p>
          <a:p>
            <a:pPr lvl="1"/>
            <a:r>
              <a:rPr lang="en-US" dirty="0"/>
              <a:t>Wiki page with team resources and information</a:t>
            </a:r>
          </a:p>
          <a:p>
            <a:pPr lvl="1"/>
            <a:r>
              <a:rPr lang="en-US" dirty="0"/>
              <a:t>File sharing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Uber Conference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41D-BA35-4698-9F53-A4C9E8A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A536-DA19-44BA-A5B6-4E25F0F2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9423" cy="4351338"/>
          </a:xfrm>
        </p:spPr>
        <p:txBody>
          <a:bodyPr/>
          <a:lstStyle/>
          <a:p>
            <a:r>
              <a:rPr lang="en-US" dirty="0"/>
              <a:t>Technical work group</a:t>
            </a:r>
          </a:p>
          <a:p>
            <a:pPr lvl="1"/>
            <a:r>
              <a:rPr lang="en-US" dirty="0"/>
              <a:t>Not policy work group</a:t>
            </a:r>
          </a:p>
          <a:p>
            <a:pPr lvl="1"/>
            <a:r>
              <a:rPr lang="en-US" dirty="0"/>
              <a:t>We can’t say what ought to be or what will be</a:t>
            </a:r>
          </a:p>
          <a:p>
            <a:r>
              <a:rPr lang="en-US" dirty="0"/>
              <a:t>Technical Toolbox</a:t>
            </a:r>
          </a:p>
          <a:p>
            <a:pPr lvl="1"/>
            <a:r>
              <a:rPr lang="en-US" dirty="0"/>
              <a:t>Prepare for different scenarios</a:t>
            </a:r>
          </a:p>
          <a:p>
            <a:pPr lvl="1"/>
            <a:r>
              <a:rPr lang="en-US" dirty="0"/>
              <a:t>Need guidance that can be implemented quickly</a:t>
            </a:r>
          </a:p>
        </p:txBody>
      </p:sp>
      <p:pic>
        <p:nvPicPr>
          <p:cNvPr id="1026" name="Picture 2" descr="Toolbox Ends - Lee Valley Tools">
            <a:extLst>
              <a:ext uri="{FF2B5EF4-FFF2-40B4-BE49-F238E27FC236}">
                <a16:creationId xmlns:a16="http://schemas.microsoft.com/office/drawing/2014/main" id="{62B8F90C-3F9C-47CE-9261-2BF1D3A7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30" y="1825625"/>
            <a:ext cx="3622834" cy="3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C23C-F57D-49B2-BE0E-BB99AF58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E693-34B3-4332-961C-A4F26BB0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user stories</a:t>
            </a:r>
          </a:p>
          <a:p>
            <a:pPr lvl="1"/>
            <a:r>
              <a:rPr lang="en-US" dirty="0"/>
              <a:t>We don’t know how this might be used in the future</a:t>
            </a:r>
          </a:p>
          <a:p>
            <a:pPr lvl="1"/>
            <a:r>
              <a:rPr lang="en-US" dirty="0"/>
              <a:t>But we need to think about how we imagine it being used</a:t>
            </a:r>
          </a:p>
          <a:p>
            <a:r>
              <a:rPr lang="en-US" dirty="0"/>
              <a:t>Paint a picture</a:t>
            </a:r>
          </a:p>
          <a:p>
            <a:pPr lvl="1"/>
            <a:r>
              <a:rPr lang="en-US" dirty="0"/>
              <a:t>What does “done” look like? </a:t>
            </a:r>
          </a:p>
          <a:p>
            <a:pPr lvl="1"/>
            <a:r>
              <a:rPr lang="en-US" dirty="0"/>
              <a:t>Conditions of satisfaction</a:t>
            </a:r>
          </a:p>
        </p:txBody>
      </p:sp>
    </p:spTree>
    <p:extLst>
      <p:ext uri="{BB962C8B-B14F-4D97-AF65-F5344CB8AC3E}">
        <p14:creationId xmlns:p14="http://schemas.microsoft.com/office/powerpoint/2010/main" val="186366272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&amp; Blue">
  <a:themeElements>
    <a:clrScheme name="AIRA Color Palette 1">
      <a:dk1>
        <a:sysClr val="windowText" lastClr="000000"/>
      </a:dk1>
      <a:lt1>
        <a:sysClr val="window" lastClr="FFFFFF"/>
      </a:lt1>
      <a:dk2>
        <a:srgbClr val="1C3C50"/>
      </a:dk2>
      <a:lt2>
        <a:srgbClr val="CCCCCB"/>
      </a:lt2>
      <a:accent1>
        <a:srgbClr val="629F44"/>
      </a:accent1>
      <a:accent2>
        <a:srgbClr val="1C3C50"/>
      </a:accent2>
      <a:accent3>
        <a:srgbClr val="8098A4"/>
      </a:accent3>
      <a:accent4>
        <a:srgbClr val="C9E2CA"/>
      </a:accent4>
      <a:accent5>
        <a:srgbClr val="ECBC0A"/>
      </a:accent5>
      <a:accent6>
        <a:srgbClr val="CCCCCB"/>
      </a:accent6>
      <a:hlink>
        <a:srgbClr val="1C3C50"/>
      </a:hlink>
      <a:folHlink>
        <a:srgbClr val="6F6E70"/>
      </a:folHlink>
    </a:clrScheme>
    <a:fontScheme name="AIRA Main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&amp; Green">
  <a:themeElements>
    <a:clrScheme name="AIRA Color Palette 1">
      <a:dk1>
        <a:sysClr val="windowText" lastClr="000000"/>
      </a:dk1>
      <a:lt1>
        <a:sysClr val="window" lastClr="FFFFFF"/>
      </a:lt1>
      <a:dk2>
        <a:srgbClr val="1C3C50"/>
      </a:dk2>
      <a:lt2>
        <a:srgbClr val="CCCCCB"/>
      </a:lt2>
      <a:accent1>
        <a:srgbClr val="629F44"/>
      </a:accent1>
      <a:accent2>
        <a:srgbClr val="1C3C50"/>
      </a:accent2>
      <a:accent3>
        <a:srgbClr val="8098A4"/>
      </a:accent3>
      <a:accent4>
        <a:srgbClr val="C9E2CA"/>
      </a:accent4>
      <a:accent5>
        <a:srgbClr val="ECBC0A"/>
      </a:accent5>
      <a:accent6>
        <a:srgbClr val="CCCCCB"/>
      </a:accent6>
      <a:hlink>
        <a:srgbClr val="1C3C50"/>
      </a:hlink>
      <a:folHlink>
        <a:srgbClr val="6F6E70"/>
      </a:folHlink>
    </a:clrScheme>
    <a:fontScheme name="AIRA Main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TO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HS_CTO_PPT" id="{933E03B2-5157-FE46-9F44-CFD472C6DA59}" vid="{7AFDF4B7-9013-5840-9A4B-5FAC527FF22F}"/>
    </a:ext>
  </a:extLst>
</a:theme>
</file>

<file path=ppt/theme/theme4.xml><?xml version="1.0" encoding="utf-8"?>
<a:theme xmlns:a="http://schemas.openxmlformats.org/drawingml/2006/main" name="Text">
  <a:themeElements>
    <a:clrScheme name="Custom 20">
      <a:dk1>
        <a:srgbClr val="165493"/>
      </a:dk1>
      <a:lt1>
        <a:srgbClr val="FFFFFF"/>
      </a:lt1>
      <a:dk2>
        <a:srgbClr val="165493"/>
      </a:dk2>
      <a:lt2>
        <a:srgbClr val="FFFFFF"/>
      </a:lt2>
      <a:accent1>
        <a:srgbClr val="4F81BD"/>
      </a:accent1>
      <a:accent2>
        <a:srgbClr val="00B07D"/>
      </a:accent2>
      <a:accent3>
        <a:srgbClr val="009C86"/>
      </a:accent3>
      <a:accent4>
        <a:srgbClr val="008A8D"/>
      </a:accent4>
      <a:accent5>
        <a:srgbClr val="007791"/>
      </a:accent5>
      <a:accent6>
        <a:srgbClr val="C5E5D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HS_CTO_PPT" id="{933E03B2-5157-FE46-9F44-CFD472C6DA59}" vid="{D9449CF3-9044-C047-9099-9E94D2AA9607}"/>
    </a:ext>
  </a:extLst>
</a:theme>
</file>

<file path=ppt/theme/theme5.xml><?xml version="1.0" encoding="utf-8"?>
<a:theme xmlns:a="http://schemas.openxmlformats.org/drawingml/2006/main" name="Divider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HS_CTO_PPT" id="{933E03B2-5157-FE46-9F44-CFD472C6DA59}" vid="{B6C56DF0-E86A-0E41-A908-31D5A4B4E78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596</Words>
  <Application>Microsoft Office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Open Sans Light</vt:lpstr>
      <vt:lpstr>Calibri</vt:lpstr>
      <vt:lpstr>Arial</vt:lpstr>
      <vt:lpstr>Open Sans</vt:lpstr>
      <vt:lpstr>Lucida Grande</vt:lpstr>
      <vt:lpstr>Adobe Caslon Pro Bold</vt:lpstr>
      <vt:lpstr>Gill Sans MT</vt:lpstr>
      <vt:lpstr>White &amp; Blue</vt:lpstr>
      <vt:lpstr>White &amp; Green</vt:lpstr>
      <vt:lpstr>CTO_COVER</vt:lpstr>
      <vt:lpstr>Text</vt:lpstr>
      <vt:lpstr>Divider (1)</vt:lpstr>
      <vt:lpstr>SISC Small Group Kickoff</vt:lpstr>
      <vt:lpstr>SISC Small Work Groups</vt:lpstr>
      <vt:lpstr>What will be created?</vt:lpstr>
      <vt:lpstr>Project Intensity</vt:lpstr>
      <vt:lpstr>Virtual Meeting</vt:lpstr>
      <vt:lpstr>Project Progression</vt:lpstr>
      <vt:lpstr>Group Tools</vt:lpstr>
      <vt:lpstr>Setting Scope</vt:lpstr>
      <vt:lpstr>User Stories</vt:lpstr>
      <vt:lpstr>Thank You!</vt:lpstr>
      <vt:lpstr>Additional Slides</vt:lpstr>
      <vt:lpstr>Week 0: AIRA Prepares</vt:lpstr>
      <vt:lpstr>Week 1: Project Setup</vt:lpstr>
      <vt:lpstr>Week 2: Orientation and Discussion</vt:lpstr>
      <vt:lpstr>Week 3: Work Together </vt:lpstr>
      <vt:lpstr>Week 4: Work Finalized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Coyle</dc:creator>
  <cp:lastModifiedBy>Nathan Bunker</cp:lastModifiedBy>
  <cp:revision>178</cp:revision>
  <dcterms:created xsi:type="dcterms:W3CDTF">2018-02-21T21:22:59Z</dcterms:created>
  <dcterms:modified xsi:type="dcterms:W3CDTF">2020-05-26T15:56:22Z</dcterms:modified>
</cp:coreProperties>
</file>