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D3A82-A3DB-4C3B-80C2-259A64DB8A3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741F14-BB01-4483-873F-A255B09D1E69}">
      <dgm:prSet/>
      <dgm:spPr/>
      <dgm:t>
        <a:bodyPr/>
        <a:lstStyle/>
        <a:p>
          <a:r>
            <a:rPr kumimoji="1" lang="en-US"/>
            <a:t>Train batch 200 , test batch 20 , </a:t>
          </a:r>
          <a:endParaRPr lang="en-US"/>
        </a:p>
      </dgm:t>
    </dgm:pt>
    <dgm:pt modelId="{40F37785-A3B4-4AE8-88DA-A424D630F20E}" type="parTrans" cxnId="{F1675B46-3BF1-463B-A7C1-B01E2575D249}">
      <dgm:prSet/>
      <dgm:spPr/>
      <dgm:t>
        <a:bodyPr/>
        <a:lstStyle/>
        <a:p>
          <a:endParaRPr lang="en-US"/>
        </a:p>
      </dgm:t>
    </dgm:pt>
    <dgm:pt modelId="{7B156601-FE38-43BB-8691-9813299AEC97}" type="sibTrans" cxnId="{F1675B46-3BF1-463B-A7C1-B01E2575D249}">
      <dgm:prSet/>
      <dgm:spPr/>
      <dgm:t>
        <a:bodyPr/>
        <a:lstStyle/>
        <a:p>
          <a:endParaRPr lang="en-US"/>
        </a:p>
      </dgm:t>
    </dgm:pt>
    <dgm:pt modelId="{9171E668-214D-4560-BD2F-DA35B1D7948E}">
      <dgm:prSet/>
      <dgm:spPr/>
      <dgm:t>
        <a:bodyPr/>
        <a:lstStyle/>
        <a:p>
          <a:r>
            <a:rPr kumimoji="1" lang="en-US"/>
            <a:t>Case 1 model batch 100</a:t>
          </a:r>
          <a:endParaRPr lang="en-US"/>
        </a:p>
      </dgm:t>
    </dgm:pt>
    <dgm:pt modelId="{12D55AC9-C726-41AB-93F8-B92A67ABD4D5}" type="parTrans" cxnId="{68044624-B2D5-4BD0-A380-3EEB2B62AA34}">
      <dgm:prSet/>
      <dgm:spPr/>
      <dgm:t>
        <a:bodyPr/>
        <a:lstStyle/>
        <a:p>
          <a:endParaRPr lang="en-US"/>
        </a:p>
      </dgm:t>
    </dgm:pt>
    <dgm:pt modelId="{400720C2-E668-4DF2-AA96-0BFACF539A11}" type="sibTrans" cxnId="{68044624-B2D5-4BD0-A380-3EEB2B62AA34}">
      <dgm:prSet/>
      <dgm:spPr/>
      <dgm:t>
        <a:bodyPr/>
        <a:lstStyle/>
        <a:p>
          <a:endParaRPr lang="en-US"/>
        </a:p>
      </dgm:t>
    </dgm:pt>
    <dgm:pt modelId="{E5EB07A0-FF0B-4A35-A4D4-751C70BB4762}">
      <dgm:prSet/>
      <dgm:spPr/>
      <dgm:t>
        <a:bodyPr/>
        <a:lstStyle/>
        <a:p>
          <a:r>
            <a:rPr kumimoji="1" lang="en-US"/>
            <a:t>case 2 model batch 50</a:t>
          </a:r>
          <a:endParaRPr lang="en-US"/>
        </a:p>
      </dgm:t>
    </dgm:pt>
    <dgm:pt modelId="{9FF05DF8-B1DA-4CEF-8494-DA76130BB573}" type="parTrans" cxnId="{04448094-2E11-4A17-8B3D-36B84C99F58D}">
      <dgm:prSet/>
      <dgm:spPr/>
      <dgm:t>
        <a:bodyPr/>
        <a:lstStyle/>
        <a:p>
          <a:endParaRPr lang="en-US"/>
        </a:p>
      </dgm:t>
    </dgm:pt>
    <dgm:pt modelId="{90669C79-C638-4CE0-9A58-74940E4F4AED}" type="sibTrans" cxnId="{04448094-2E11-4A17-8B3D-36B84C99F58D}">
      <dgm:prSet/>
      <dgm:spPr/>
      <dgm:t>
        <a:bodyPr/>
        <a:lstStyle/>
        <a:p>
          <a:endParaRPr lang="en-US"/>
        </a:p>
      </dgm:t>
    </dgm:pt>
    <dgm:pt modelId="{EF666FF5-9ADA-4534-8A2A-60E76D8CCAD7}">
      <dgm:prSet/>
      <dgm:spPr/>
      <dgm:t>
        <a:bodyPr/>
        <a:lstStyle/>
        <a:p>
          <a:r>
            <a:rPr kumimoji="1" lang="en-US"/>
            <a:t>Model 4</a:t>
          </a:r>
          <a:r>
            <a:rPr kumimoji="1" lang="ko-KR"/>
            <a:t>개 사용</a:t>
          </a:r>
          <a:r>
            <a:rPr kumimoji="1" lang="en-US"/>
            <a:t>(vgg16, vgg19, resnet 50, resnet 101)</a:t>
          </a:r>
          <a:endParaRPr lang="en-US"/>
        </a:p>
      </dgm:t>
    </dgm:pt>
    <dgm:pt modelId="{A69738D2-0D9A-4052-92FA-79B11B51AF48}" type="parTrans" cxnId="{B2F89D5D-311B-406B-A828-CE67EEE874C8}">
      <dgm:prSet/>
      <dgm:spPr/>
      <dgm:t>
        <a:bodyPr/>
        <a:lstStyle/>
        <a:p>
          <a:endParaRPr lang="en-US"/>
        </a:p>
      </dgm:t>
    </dgm:pt>
    <dgm:pt modelId="{6416BE0E-11F0-4408-A8F3-C982E9F04E9E}" type="sibTrans" cxnId="{B2F89D5D-311B-406B-A828-CE67EEE874C8}">
      <dgm:prSet/>
      <dgm:spPr/>
      <dgm:t>
        <a:bodyPr/>
        <a:lstStyle/>
        <a:p>
          <a:endParaRPr lang="en-US"/>
        </a:p>
      </dgm:t>
    </dgm:pt>
    <dgm:pt modelId="{E9A0757F-927D-4346-8B6F-A28BCC38324D}">
      <dgm:prSet/>
      <dgm:spPr/>
      <dgm:t>
        <a:bodyPr/>
        <a:lstStyle/>
        <a:p>
          <a:r>
            <a:rPr kumimoji="1" lang="ko-KR"/>
            <a:t>의미있는 결과만 시각화</a:t>
          </a:r>
          <a:endParaRPr lang="en-US"/>
        </a:p>
      </dgm:t>
    </dgm:pt>
    <dgm:pt modelId="{E0986E01-DEA7-4566-BBA2-874736346FC2}" type="parTrans" cxnId="{AB419384-848C-4BB3-BD67-80E5ABA7341B}">
      <dgm:prSet/>
      <dgm:spPr/>
      <dgm:t>
        <a:bodyPr/>
        <a:lstStyle/>
        <a:p>
          <a:endParaRPr lang="en-US"/>
        </a:p>
      </dgm:t>
    </dgm:pt>
    <dgm:pt modelId="{D33A2D06-BB83-4A45-80E1-6DA9F06F7916}" type="sibTrans" cxnId="{AB419384-848C-4BB3-BD67-80E5ABA7341B}">
      <dgm:prSet/>
      <dgm:spPr/>
      <dgm:t>
        <a:bodyPr/>
        <a:lstStyle/>
        <a:p>
          <a:endParaRPr lang="en-US"/>
        </a:p>
      </dgm:t>
    </dgm:pt>
    <dgm:pt modelId="{722D7DD6-8D87-FF4A-B25A-4B69A5810EA5}" type="pres">
      <dgm:prSet presAssocID="{964D3A82-A3DB-4C3B-80C2-259A64DB8A38}" presName="linear" presStyleCnt="0">
        <dgm:presLayoutVars>
          <dgm:animLvl val="lvl"/>
          <dgm:resizeHandles val="exact"/>
        </dgm:presLayoutVars>
      </dgm:prSet>
      <dgm:spPr/>
    </dgm:pt>
    <dgm:pt modelId="{4FB1AC73-AAE3-0140-9F5E-ED8345062D1D}" type="pres">
      <dgm:prSet presAssocID="{22741F14-BB01-4483-873F-A255B09D1E6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60025BC-7B79-CB44-8F3D-D083AE8120D0}" type="pres">
      <dgm:prSet presAssocID="{7B156601-FE38-43BB-8691-9813299AEC97}" presName="spacer" presStyleCnt="0"/>
      <dgm:spPr/>
    </dgm:pt>
    <dgm:pt modelId="{2283BC68-D255-984E-9037-7732177D36DF}" type="pres">
      <dgm:prSet presAssocID="{9171E668-214D-4560-BD2F-DA35B1D7948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93EE80-E71D-2440-B3B1-C2AC67870532}" type="pres">
      <dgm:prSet presAssocID="{400720C2-E668-4DF2-AA96-0BFACF539A11}" presName="spacer" presStyleCnt="0"/>
      <dgm:spPr/>
    </dgm:pt>
    <dgm:pt modelId="{0561D659-946F-DE49-9277-B6C684A5C02B}" type="pres">
      <dgm:prSet presAssocID="{E5EB07A0-FF0B-4A35-A4D4-751C70BB476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78EE68-A478-3A48-AA34-2F1FA0322974}" type="pres">
      <dgm:prSet presAssocID="{90669C79-C638-4CE0-9A58-74940E4F4AED}" presName="spacer" presStyleCnt="0"/>
      <dgm:spPr/>
    </dgm:pt>
    <dgm:pt modelId="{216563D9-F6BC-B546-A441-B729AD238DAC}" type="pres">
      <dgm:prSet presAssocID="{EF666FF5-9ADA-4534-8A2A-60E76D8CCA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131030-5544-A248-9010-19CABB6848CD}" type="pres">
      <dgm:prSet presAssocID="{6416BE0E-11F0-4408-A8F3-C982E9F04E9E}" presName="spacer" presStyleCnt="0"/>
      <dgm:spPr/>
    </dgm:pt>
    <dgm:pt modelId="{CA1F0812-D9CE-D640-90A3-62898C3F3852}" type="pres">
      <dgm:prSet presAssocID="{E9A0757F-927D-4346-8B6F-A28BCC38324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D74D1F-9E8D-4D49-849B-4B07B8E2A13B}" type="presOf" srcId="{964D3A82-A3DB-4C3B-80C2-259A64DB8A38}" destId="{722D7DD6-8D87-FF4A-B25A-4B69A5810EA5}" srcOrd="0" destOrd="0" presId="urn:microsoft.com/office/officeart/2005/8/layout/vList2"/>
    <dgm:cxn modelId="{68044624-B2D5-4BD0-A380-3EEB2B62AA34}" srcId="{964D3A82-A3DB-4C3B-80C2-259A64DB8A38}" destId="{9171E668-214D-4560-BD2F-DA35B1D7948E}" srcOrd="1" destOrd="0" parTransId="{12D55AC9-C726-41AB-93F8-B92A67ABD4D5}" sibTransId="{400720C2-E668-4DF2-AA96-0BFACF539A11}"/>
    <dgm:cxn modelId="{F1675B46-3BF1-463B-A7C1-B01E2575D249}" srcId="{964D3A82-A3DB-4C3B-80C2-259A64DB8A38}" destId="{22741F14-BB01-4483-873F-A255B09D1E69}" srcOrd="0" destOrd="0" parTransId="{40F37785-A3B4-4AE8-88DA-A424D630F20E}" sibTransId="{7B156601-FE38-43BB-8691-9813299AEC97}"/>
    <dgm:cxn modelId="{D8F67F52-8E87-9347-9D54-8263E14A6422}" type="presOf" srcId="{22741F14-BB01-4483-873F-A255B09D1E69}" destId="{4FB1AC73-AAE3-0140-9F5E-ED8345062D1D}" srcOrd="0" destOrd="0" presId="urn:microsoft.com/office/officeart/2005/8/layout/vList2"/>
    <dgm:cxn modelId="{B2F89D5D-311B-406B-A828-CE67EEE874C8}" srcId="{964D3A82-A3DB-4C3B-80C2-259A64DB8A38}" destId="{EF666FF5-9ADA-4534-8A2A-60E76D8CCAD7}" srcOrd="3" destOrd="0" parTransId="{A69738D2-0D9A-4052-92FA-79B11B51AF48}" sibTransId="{6416BE0E-11F0-4408-A8F3-C982E9F04E9E}"/>
    <dgm:cxn modelId="{AB419384-848C-4BB3-BD67-80E5ABA7341B}" srcId="{964D3A82-A3DB-4C3B-80C2-259A64DB8A38}" destId="{E9A0757F-927D-4346-8B6F-A28BCC38324D}" srcOrd="4" destOrd="0" parTransId="{E0986E01-DEA7-4566-BBA2-874736346FC2}" sibTransId="{D33A2D06-BB83-4A45-80E1-6DA9F06F7916}"/>
    <dgm:cxn modelId="{04448094-2E11-4A17-8B3D-36B84C99F58D}" srcId="{964D3A82-A3DB-4C3B-80C2-259A64DB8A38}" destId="{E5EB07A0-FF0B-4A35-A4D4-751C70BB4762}" srcOrd="2" destOrd="0" parTransId="{9FF05DF8-B1DA-4CEF-8494-DA76130BB573}" sibTransId="{90669C79-C638-4CE0-9A58-74940E4F4AED}"/>
    <dgm:cxn modelId="{9038A1BC-6319-E24A-A40A-E2EA8B3B60AD}" type="presOf" srcId="{E9A0757F-927D-4346-8B6F-A28BCC38324D}" destId="{CA1F0812-D9CE-D640-90A3-62898C3F3852}" srcOrd="0" destOrd="0" presId="urn:microsoft.com/office/officeart/2005/8/layout/vList2"/>
    <dgm:cxn modelId="{A0DD7CE4-AC93-1E4C-8DD5-379B8922682D}" type="presOf" srcId="{EF666FF5-9ADA-4534-8A2A-60E76D8CCAD7}" destId="{216563D9-F6BC-B546-A441-B729AD238DAC}" srcOrd="0" destOrd="0" presId="urn:microsoft.com/office/officeart/2005/8/layout/vList2"/>
    <dgm:cxn modelId="{123EF5E4-A0B9-604C-BD67-6AABC3B31646}" type="presOf" srcId="{9171E668-214D-4560-BD2F-DA35B1D7948E}" destId="{2283BC68-D255-984E-9037-7732177D36DF}" srcOrd="0" destOrd="0" presId="urn:microsoft.com/office/officeart/2005/8/layout/vList2"/>
    <dgm:cxn modelId="{812F26E7-6D4C-3741-9ECE-882C4F612D54}" type="presOf" srcId="{E5EB07A0-FF0B-4A35-A4D4-751C70BB4762}" destId="{0561D659-946F-DE49-9277-B6C684A5C02B}" srcOrd="0" destOrd="0" presId="urn:microsoft.com/office/officeart/2005/8/layout/vList2"/>
    <dgm:cxn modelId="{495B7922-C6B4-424A-BBD7-6DB06A090045}" type="presParOf" srcId="{722D7DD6-8D87-FF4A-B25A-4B69A5810EA5}" destId="{4FB1AC73-AAE3-0140-9F5E-ED8345062D1D}" srcOrd="0" destOrd="0" presId="urn:microsoft.com/office/officeart/2005/8/layout/vList2"/>
    <dgm:cxn modelId="{8934D6F7-2C31-CF4B-B1E5-D6A563114C8F}" type="presParOf" srcId="{722D7DD6-8D87-FF4A-B25A-4B69A5810EA5}" destId="{F60025BC-7B79-CB44-8F3D-D083AE8120D0}" srcOrd="1" destOrd="0" presId="urn:microsoft.com/office/officeart/2005/8/layout/vList2"/>
    <dgm:cxn modelId="{C8D4E816-FDC4-0D42-9744-8239CF8CD80D}" type="presParOf" srcId="{722D7DD6-8D87-FF4A-B25A-4B69A5810EA5}" destId="{2283BC68-D255-984E-9037-7732177D36DF}" srcOrd="2" destOrd="0" presId="urn:microsoft.com/office/officeart/2005/8/layout/vList2"/>
    <dgm:cxn modelId="{E2327D1D-8FB7-E741-8E83-05108EC932DB}" type="presParOf" srcId="{722D7DD6-8D87-FF4A-B25A-4B69A5810EA5}" destId="{F193EE80-E71D-2440-B3B1-C2AC67870532}" srcOrd="3" destOrd="0" presId="urn:microsoft.com/office/officeart/2005/8/layout/vList2"/>
    <dgm:cxn modelId="{C00B01E4-2367-3145-A65D-9DC05DD23F98}" type="presParOf" srcId="{722D7DD6-8D87-FF4A-B25A-4B69A5810EA5}" destId="{0561D659-946F-DE49-9277-B6C684A5C02B}" srcOrd="4" destOrd="0" presId="urn:microsoft.com/office/officeart/2005/8/layout/vList2"/>
    <dgm:cxn modelId="{ADBE7027-C589-7E4F-BA73-816CFCE96560}" type="presParOf" srcId="{722D7DD6-8D87-FF4A-B25A-4B69A5810EA5}" destId="{AF78EE68-A478-3A48-AA34-2F1FA0322974}" srcOrd="5" destOrd="0" presId="urn:microsoft.com/office/officeart/2005/8/layout/vList2"/>
    <dgm:cxn modelId="{7D1F9C05-5C3D-EA47-ABFB-06031E1E7D61}" type="presParOf" srcId="{722D7DD6-8D87-FF4A-B25A-4B69A5810EA5}" destId="{216563D9-F6BC-B546-A441-B729AD238DAC}" srcOrd="6" destOrd="0" presId="urn:microsoft.com/office/officeart/2005/8/layout/vList2"/>
    <dgm:cxn modelId="{96680EDF-41BB-F94B-A863-AFFADAAC03E6}" type="presParOf" srcId="{722D7DD6-8D87-FF4A-B25A-4B69A5810EA5}" destId="{F9131030-5544-A248-9010-19CABB6848CD}" srcOrd="7" destOrd="0" presId="urn:microsoft.com/office/officeart/2005/8/layout/vList2"/>
    <dgm:cxn modelId="{5BB96D2F-256A-484D-810B-1A4824BDFA4A}" type="presParOf" srcId="{722D7DD6-8D87-FF4A-B25A-4B69A5810EA5}" destId="{CA1F0812-D9CE-D640-90A3-62898C3F385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AC73-AAE3-0140-9F5E-ED8345062D1D}">
      <dsp:nvSpPr>
        <dsp:cNvPr id="0" name=""/>
        <dsp:cNvSpPr/>
      </dsp:nvSpPr>
      <dsp:spPr>
        <a:xfrm>
          <a:off x="0" y="69722"/>
          <a:ext cx="6263640" cy="1022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/>
            <a:t>Train batch 200 , test batch 20 , </a:t>
          </a:r>
          <a:endParaRPr lang="en-US" sz="2200" kern="1200"/>
        </a:p>
      </dsp:txBody>
      <dsp:txXfrm>
        <a:off x="49908" y="119630"/>
        <a:ext cx="6163824" cy="922544"/>
      </dsp:txXfrm>
    </dsp:sp>
    <dsp:sp modelId="{2283BC68-D255-984E-9037-7732177D36DF}">
      <dsp:nvSpPr>
        <dsp:cNvPr id="0" name=""/>
        <dsp:cNvSpPr/>
      </dsp:nvSpPr>
      <dsp:spPr>
        <a:xfrm>
          <a:off x="0" y="1155443"/>
          <a:ext cx="6263640" cy="10223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/>
            <a:t>Case 1 model batch 100</a:t>
          </a:r>
          <a:endParaRPr lang="en-US" sz="2200" kern="1200"/>
        </a:p>
      </dsp:txBody>
      <dsp:txXfrm>
        <a:off x="49908" y="1205351"/>
        <a:ext cx="6163824" cy="922544"/>
      </dsp:txXfrm>
    </dsp:sp>
    <dsp:sp modelId="{0561D659-946F-DE49-9277-B6C684A5C02B}">
      <dsp:nvSpPr>
        <dsp:cNvPr id="0" name=""/>
        <dsp:cNvSpPr/>
      </dsp:nvSpPr>
      <dsp:spPr>
        <a:xfrm>
          <a:off x="0" y="2241163"/>
          <a:ext cx="6263640" cy="10223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/>
            <a:t>case 2 model batch 50</a:t>
          </a:r>
          <a:endParaRPr lang="en-US" sz="2200" kern="1200"/>
        </a:p>
      </dsp:txBody>
      <dsp:txXfrm>
        <a:off x="49908" y="2291071"/>
        <a:ext cx="6163824" cy="922544"/>
      </dsp:txXfrm>
    </dsp:sp>
    <dsp:sp modelId="{216563D9-F6BC-B546-A441-B729AD238DAC}">
      <dsp:nvSpPr>
        <dsp:cNvPr id="0" name=""/>
        <dsp:cNvSpPr/>
      </dsp:nvSpPr>
      <dsp:spPr>
        <a:xfrm>
          <a:off x="0" y="3326884"/>
          <a:ext cx="6263640" cy="10223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/>
            <a:t>Model 4</a:t>
          </a:r>
          <a:r>
            <a:rPr kumimoji="1" lang="ko-KR" sz="2200" kern="1200"/>
            <a:t>개 사용</a:t>
          </a:r>
          <a:r>
            <a:rPr kumimoji="1" lang="en-US" sz="2200" kern="1200"/>
            <a:t>(vgg16, vgg19, resnet 50, resnet 101)</a:t>
          </a:r>
          <a:endParaRPr lang="en-US" sz="2200" kern="1200"/>
        </a:p>
      </dsp:txBody>
      <dsp:txXfrm>
        <a:off x="49908" y="3376792"/>
        <a:ext cx="6163824" cy="922544"/>
      </dsp:txXfrm>
    </dsp:sp>
    <dsp:sp modelId="{CA1F0812-D9CE-D640-90A3-62898C3F3852}">
      <dsp:nvSpPr>
        <dsp:cNvPr id="0" name=""/>
        <dsp:cNvSpPr/>
      </dsp:nvSpPr>
      <dsp:spPr>
        <a:xfrm>
          <a:off x="0" y="4412604"/>
          <a:ext cx="6263640" cy="1022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200" kern="1200"/>
            <a:t>의미있는 결과만 시각화</a:t>
          </a:r>
          <a:endParaRPr lang="en-US" sz="2200" kern="1200"/>
        </a:p>
      </dsp:txBody>
      <dsp:txXfrm>
        <a:off x="49908" y="4462512"/>
        <a:ext cx="6163824" cy="922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197E-D1DD-1D3F-7525-C2BC0E829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09CD4-11C5-1309-70CE-827950F6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13397-2193-9679-84E2-1B0E51D6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93247-4016-FEB9-ABF5-FB326A4D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6FB89-F24B-20B6-E160-17649B49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463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A2F40-7A16-8E63-1E61-2A8787D5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46885-EB65-74EB-7C6F-9CA14CB88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5009A-9F51-5DA1-8CAE-C61BB2B3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3C326-C03C-2C9D-936D-4B46523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42A6C-57D8-4ACA-C489-9AF2B33F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85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576140-08EE-6E44-7E55-23AF34ED2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90B62-0985-E8C2-0EDE-97883BD4D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47E94-908A-2A4F-2EBC-8EAA5D90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7B0CE-D4E6-09DD-1F1E-E7201E0F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18571-D90C-382B-785E-84B28C16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427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3B6A-F7BB-9926-3097-C55FC042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40886-879A-5752-F126-0ABDF307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8787D-D313-340F-1F7F-5F0C6792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A3D7B-895C-EE31-F31A-A05F4D9D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92E26-C2AC-1A40-FD0C-C7B07941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07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5835C-6E85-D75B-BF47-4D78F345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44E3D-C2E9-1CF1-E048-98367029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4150C-6970-E128-61E1-4CF3822D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03AF2-F2B1-FB09-F543-F77C5497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38A80-1747-B8E1-EF8A-3F3A35A9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35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4248-CC4D-4F95-BFE1-F3665926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50E77-1766-0F6F-BD18-B8668AB9B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0C1F7-EBBD-F922-BDA5-36A8B85D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1A006-DA8F-7377-3184-05967C0C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44A6C-960B-8BBC-18F2-811AE006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64653-FB1D-8E84-8569-9E179E0D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640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0C6EF-FB35-15DF-F97E-1421BC6C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1DE46-8642-2F89-3717-FE439D685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DEDBA-3D01-A901-DF98-F3FBBB4E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5427-0337-F030-657C-31BAF8D98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78D17C-4C6C-7235-CAFC-36FA11D0C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1BA5E2-1214-B394-034A-9D62B9E8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E4D704-86EF-27E3-584C-9C3B1A34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07267A-3672-177C-2902-9A73AE52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56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E40E9-9062-F685-E3D5-7C266F12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FCBC62-5D05-F67C-2E39-C3AA9B8B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776877-1D3D-97B6-44C5-ACB32139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EB5844-9B9E-E718-12ED-42FDC52F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376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939250-7990-0903-74CC-EB794ED3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E76FE2-87E9-781B-F4B2-B51C31B5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84EF1-D7E6-DE9A-65FE-B05B3CE9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22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1561-6362-DA7D-6836-41A47827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703CE-FBEC-430F-2ADD-CE1DEEED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E3F41-6374-BC02-B5ED-8578C4DCA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38D28-47AB-95EB-D1EF-73411204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7BC41-DDFB-CFB7-B7DC-D240CF8D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20695-49A8-066D-7A19-3D507C8C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177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569A1-7067-99CE-B80D-B551F8A6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88C1C0-B81F-2786-4923-3B50EA001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4A4B1C-EFC8-7D7B-365F-906122CF5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02EC4-F840-FB79-0768-63B607BB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76AF0-9CCF-0D4D-C603-BB821DC8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CCF2D1-C371-1972-578E-0876C153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701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663ADF-F094-3841-A8A7-AD0C444D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2FD99-A18C-B0DF-B0C3-34CE31778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97F2E-F4CD-B04D-9458-13C4A2E91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6A23-B38E-8F4F-B844-DD04C15F2007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11759-C666-1B32-8591-EF10D5105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88CF3-72F9-E63F-D921-93705A38A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38D1-0394-C54D-B522-8309033A92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89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E64D5-1A1D-28BB-A63F-C1A23CD56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논문해석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F0346-48F7-09D1-D0B6-AECC1CE01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626002</a:t>
            </a:r>
            <a:r>
              <a:rPr kumimoji="1" lang="ko-KR" altLang="en-US" dirty="0"/>
              <a:t> 김민수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2658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38AC3-1E69-14E0-25E0-078DC08E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Case2) vgg19 </a:t>
            </a:r>
            <a:r>
              <a:rPr kumimoji="1" lang="ko-KR" altLang="en-US" dirty="0"/>
              <a:t>시각화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9DD2B2-B5A4-66AC-04CE-AE7309225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470" y="1690687"/>
            <a:ext cx="8326528" cy="4567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F22C2-6016-A85F-90D0-5C85ADF0A661}"/>
              </a:ext>
            </a:extLst>
          </p:cNvPr>
          <p:cNvSpPr txBox="1"/>
          <p:nvPr/>
        </p:nvSpPr>
        <p:spPr>
          <a:xfrm>
            <a:off x="8929687" y="1056482"/>
            <a:ext cx="3057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증가하는</a:t>
            </a:r>
            <a:r>
              <a:rPr kumimoji="1" lang="ko-KR" altLang="en-US" dirty="0"/>
              <a:t> 폭도 적고 평균 정확률도 높은 수치는 아니지만 점차 상승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하지만 </a:t>
            </a:r>
            <a:r>
              <a:rPr kumimoji="1" lang="en-US" altLang="ko-KR" dirty="0"/>
              <a:t>30~40</a:t>
            </a:r>
            <a:r>
              <a:rPr kumimoji="1" lang="ko-KR" altLang="en-US" dirty="0"/>
              <a:t>대를 벗어나지 못함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8102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C6FD5-568E-B825-BF99-BF7C550F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Case2) </a:t>
            </a:r>
            <a:r>
              <a:rPr kumimoji="1" lang="en-US" altLang="ko-Kore-KR" dirty="0" err="1"/>
              <a:t>resnet</a:t>
            </a:r>
            <a:r>
              <a:rPr kumimoji="1" lang="en-US" altLang="ko-Kore-KR" dirty="0"/>
              <a:t> 50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F30B83D-8DDC-CD28-54A7-377A13F0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1858053"/>
            <a:ext cx="10515600" cy="46348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D3077-282C-50C6-CEF8-A38C59979634}"/>
              </a:ext>
            </a:extLst>
          </p:cNvPr>
          <p:cNvSpPr txBox="1"/>
          <p:nvPr/>
        </p:nvSpPr>
        <p:spPr>
          <a:xfrm>
            <a:off x="8586788" y="671513"/>
            <a:ext cx="302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훈련</a:t>
            </a:r>
            <a:r>
              <a:rPr kumimoji="1" lang="ko-KR" altLang="en-US" dirty="0"/>
              <a:t> 데이터의 학습 정확률은 정확하지만</a:t>
            </a:r>
            <a:endParaRPr kumimoji="1" lang="en-US" altLang="ko-KR" dirty="0"/>
          </a:p>
          <a:p>
            <a:r>
              <a:rPr kumimoji="1" lang="ko-KR" altLang="en-US" dirty="0"/>
              <a:t>모델 학습의 정확률은 </a:t>
            </a:r>
            <a:r>
              <a:rPr kumimoji="1" lang="en-US" altLang="ko-KR" dirty="0"/>
              <a:t>10~30%</a:t>
            </a:r>
            <a:r>
              <a:rPr kumimoji="1" lang="ko-KR" altLang="en-US" dirty="0"/>
              <a:t>대를 상회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505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50BB4-844A-B30D-395D-B96A0361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Case2) </a:t>
            </a:r>
            <a:r>
              <a:rPr kumimoji="1" lang="en-US" altLang="ko-Kore-KR" dirty="0" err="1"/>
              <a:t>resnet</a:t>
            </a:r>
            <a:r>
              <a:rPr kumimoji="1" lang="en-US" altLang="ko-Kore-KR" dirty="0"/>
              <a:t> 101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5BB162C-D166-BEC5-9828-D6ABDB9A4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31" y="1690687"/>
            <a:ext cx="9900137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F434C-E85C-4098-C62B-AE4D59D779FA}"/>
              </a:ext>
            </a:extLst>
          </p:cNvPr>
          <p:cNvSpPr txBox="1"/>
          <p:nvPr/>
        </p:nvSpPr>
        <p:spPr>
          <a:xfrm>
            <a:off x="9233388" y="182562"/>
            <a:ext cx="257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훈련데이터의 학습 정확률은 </a:t>
            </a:r>
            <a:r>
              <a:rPr kumimoji="1" lang="en-US" altLang="ko-KR" dirty="0"/>
              <a:t>97%</a:t>
            </a:r>
            <a:r>
              <a:rPr kumimoji="1" lang="ko-KR" altLang="en-US" dirty="0"/>
              <a:t>이지만</a:t>
            </a:r>
            <a:endParaRPr kumimoji="1" lang="en-US" altLang="ko-KR" dirty="0"/>
          </a:p>
          <a:p>
            <a:r>
              <a:rPr kumimoji="1" lang="ko-KR" altLang="en-US" dirty="0"/>
              <a:t>과적합이 발생하여 </a:t>
            </a:r>
            <a:endParaRPr kumimoji="1" lang="en-US" altLang="ko-KR" dirty="0"/>
          </a:p>
          <a:p>
            <a:r>
              <a:rPr kumimoji="1" lang="ko-KR" altLang="en-US" dirty="0"/>
              <a:t>모델 정확률이 </a:t>
            </a:r>
            <a:r>
              <a:rPr kumimoji="1" lang="en-US" altLang="ko-KR" dirty="0"/>
              <a:t>32%</a:t>
            </a:r>
            <a:r>
              <a:rPr kumimoji="1" lang="ko-KR" altLang="en-US" dirty="0"/>
              <a:t> 고정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3494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58D8E-5167-C437-DA6E-8B71DEE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Case2) </a:t>
            </a:r>
            <a:r>
              <a:rPr kumimoji="1" lang="en-US" altLang="ko-Kore-KR" dirty="0" err="1"/>
              <a:t>resnet</a:t>
            </a:r>
            <a:r>
              <a:rPr kumimoji="1" lang="en-US" altLang="ko-Kore-KR" dirty="0"/>
              <a:t> 101 </a:t>
            </a:r>
            <a:r>
              <a:rPr kumimoji="1" lang="ko-Kore-KR" altLang="en-US" dirty="0"/>
              <a:t>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7A88DF-627A-6227-9956-D1E139B75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38" y="1690688"/>
            <a:ext cx="8707425" cy="4652962"/>
          </a:xfrm>
        </p:spPr>
      </p:pic>
    </p:spTree>
    <p:extLst>
      <p:ext uri="{BB962C8B-B14F-4D97-AF65-F5344CB8AC3E}">
        <p14:creationId xmlns:p14="http://schemas.microsoft.com/office/powerpoint/2010/main" val="262877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43469-ED27-CA67-E270-351F7F07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총평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결론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C1C14-2C9E-862D-4872-B0823FE8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각 </a:t>
            </a:r>
            <a:r>
              <a:rPr kumimoji="1" lang="ko-KR" altLang="en-US" dirty="0" err="1"/>
              <a:t>모델별</a:t>
            </a:r>
            <a:r>
              <a:rPr kumimoji="1" lang="ko-KR" altLang="en-US" dirty="0"/>
              <a:t> 또는 </a:t>
            </a:r>
            <a:r>
              <a:rPr kumimoji="1" lang="en-US" altLang="ko-KR" dirty="0"/>
              <a:t>model batch size</a:t>
            </a:r>
            <a:r>
              <a:rPr kumimoji="1" lang="ko-KR" altLang="en-US" dirty="0"/>
              <a:t> 별로 차이가 약간 있으나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b="1" dirty="0"/>
              <a:t>Crop</a:t>
            </a:r>
            <a:r>
              <a:rPr kumimoji="1" lang="ko-KR" altLang="en-US" b="1" dirty="0"/>
              <a:t> 기법을 이용한 </a:t>
            </a:r>
            <a:r>
              <a:rPr kumimoji="1" lang="en-US" altLang="ko-KR" b="1" dirty="0"/>
              <a:t>data</a:t>
            </a:r>
            <a:r>
              <a:rPr kumimoji="1" lang="ko-KR" altLang="en-US" dirty="0"/>
              <a:t>가 대체적으로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전처리</a:t>
            </a:r>
            <a:r>
              <a:rPr kumimoji="1" lang="ko-KR" altLang="en-US" dirty="0"/>
              <a:t> 및 증강이 되지 않은 원본데이터 보다 더 높은 모델 정확률을 보여주고 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그러나 데이터 증강이 이루어지지 않은 단순 </a:t>
            </a:r>
            <a:r>
              <a:rPr kumimoji="1" lang="en-US" altLang="ko-KR" dirty="0"/>
              <a:t>crop</a:t>
            </a:r>
            <a:r>
              <a:rPr kumimoji="1" lang="ko-KR" altLang="en-US" dirty="0"/>
              <a:t>기법만으로는 벗어날 수 없는 </a:t>
            </a:r>
            <a:r>
              <a:rPr kumimoji="1" lang="ko-KR" altLang="en-US" b="1" dirty="0"/>
              <a:t>모델 정확률의 한계점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있다는것을</a:t>
            </a:r>
            <a:r>
              <a:rPr kumimoji="1" lang="ko-KR" altLang="en-US" dirty="0"/>
              <a:t> 발견하였다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709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D24788-F4D6-2587-EEA6-0E70F4F8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kumimoji="1" lang="ko-KR" altLang="en-US" sz="6000">
                <a:solidFill>
                  <a:schemeClr val="bg1"/>
                </a:solidFill>
              </a:rPr>
              <a:t>증강</a:t>
            </a:r>
            <a:r>
              <a:rPr kumimoji="1" lang="en-US" altLang="ko-KR" sz="6000">
                <a:solidFill>
                  <a:schemeClr val="bg1"/>
                </a:solidFill>
              </a:rPr>
              <a:t>x</a:t>
            </a:r>
            <a:r>
              <a:rPr kumimoji="1" lang="ko-KR" altLang="en-US" sz="6000">
                <a:solidFill>
                  <a:schemeClr val="bg1"/>
                </a:solidFill>
              </a:rPr>
              <a:t> </a:t>
            </a:r>
            <a:r>
              <a:rPr kumimoji="1" lang="en-US" altLang="ko-KR" sz="6000">
                <a:solidFill>
                  <a:schemeClr val="bg1"/>
                </a:solidFill>
              </a:rPr>
              <a:t>crop</a:t>
            </a:r>
            <a:r>
              <a:rPr kumimoji="1" lang="ko-KR" altLang="en-US" sz="6000">
                <a:solidFill>
                  <a:schemeClr val="bg1"/>
                </a:solidFill>
              </a:rPr>
              <a:t> 실시 모델 구동현황</a:t>
            </a:r>
            <a:endParaRPr kumimoji="1" lang="ko-Kore-KR" alt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93639C6-8987-B673-E10C-C14240A67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8814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83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2D6B-0678-71B0-668D-72622867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 1)vgg16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64CFF10-AA17-A3C2-CD1A-A6F5CF57B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90688"/>
            <a:ext cx="10720388" cy="4802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1D5347-1133-3B70-85F8-AB8FC1C6BB15}"/>
              </a:ext>
            </a:extLst>
          </p:cNvPr>
          <p:cNvSpPr txBox="1"/>
          <p:nvPr/>
        </p:nvSpPr>
        <p:spPr>
          <a:xfrm>
            <a:off x="8879910" y="566242"/>
            <a:ext cx="293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훈련</a:t>
            </a:r>
            <a:r>
              <a:rPr kumimoji="1" lang="ko-KR" altLang="en-US" dirty="0"/>
              <a:t>데이터 학습 정확률은 </a:t>
            </a:r>
            <a:r>
              <a:rPr kumimoji="1" lang="en-US" altLang="ko-KR" dirty="0"/>
              <a:t>30%</a:t>
            </a:r>
            <a:r>
              <a:rPr kumimoji="1" lang="ko-KR" altLang="en-US" dirty="0"/>
              <a:t>대를 벗어나지 못하며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모델 </a:t>
            </a:r>
            <a:r>
              <a:rPr kumimoji="1" lang="ko-KR" altLang="en-US" dirty="0" err="1"/>
              <a:t>정확률</a:t>
            </a:r>
            <a:r>
              <a:rPr kumimoji="1" lang="ko-KR" altLang="en-US" dirty="0"/>
              <a:t> 또한 </a:t>
            </a:r>
            <a:r>
              <a:rPr kumimoji="1" lang="en-US" altLang="ko-KR" dirty="0"/>
              <a:t>35%</a:t>
            </a:r>
            <a:r>
              <a:rPr kumimoji="1" lang="ko-KR" altLang="en-US" dirty="0"/>
              <a:t>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172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D9281-043E-9E2D-169E-A919851F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ko-Kore-K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Case1) vgg19</a:t>
            </a:r>
            <a:endParaRPr kumimoji="1" lang="en-US" alt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920C97B-200B-90DB-81D4-547C5C2B4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26" y="2071199"/>
            <a:ext cx="10147126" cy="4279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666D4F-6CCC-59EF-E7C1-B264AE4055F5}"/>
              </a:ext>
            </a:extLst>
          </p:cNvPr>
          <p:cNvSpPr txBox="1"/>
          <p:nvPr/>
        </p:nvSpPr>
        <p:spPr>
          <a:xfrm>
            <a:off x="10546915" y="2229633"/>
            <a:ext cx="1490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Vgg16</a:t>
            </a:r>
            <a:r>
              <a:rPr kumimoji="1" lang="ko-KR" altLang="en-US" dirty="0"/>
              <a:t>과 비슷하게 훈련 학습 </a:t>
            </a:r>
            <a:r>
              <a:rPr kumimoji="1" lang="ko-KR" altLang="en-US" dirty="0" err="1"/>
              <a:t>정확률</a:t>
            </a:r>
            <a:r>
              <a:rPr kumimoji="1" lang="ko-KR" altLang="en-US" dirty="0"/>
              <a:t> </a:t>
            </a:r>
            <a:r>
              <a:rPr kumimoji="1" lang="en-US" altLang="ko-KR" dirty="0"/>
              <a:t>30%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ko-KR" altLang="en-US" dirty="0"/>
              <a:t>모델 </a:t>
            </a:r>
            <a:r>
              <a:rPr kumimoji="1" lang="ko-KR" altLang="en-US" dirty="0" err="1"/>
              <a:t>정확률</a:t>
            </a:r>
            <a:r>
              <a:rPr kumimoji="1" lang="ko-KR" altLang="en-US" dirty="0"/>
              <a:t> </a:t>
            </a:r>
            <a:r>
              <a:rPr kumimoji="1" lang="en-US" altLang="ko-KR" dirty="0"/>
              <a:t>29%</a:t>
            </a:r>
            <a:r>
              <a:rPr kumimoji="1" lang="ko-KR" altLang="en-US" dirty="0"/>
              <a:t>대 상회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589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8EB98-D0AB-CAB5-FD93-FDF1CC6C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Case1) </a:t>
            </a:r>
            <a:r>
              <a:rPr kumimoji="1" lang="en-US" altLang="ko-Kore-KR" dirty="0" err="1"/>
              <a:t>resnet</a:t>
            </a:r>
            <a:r>
              <a:rPr kumimoji="1" lang="en-US" altLang="ko-Kore-KR" dirty="0"/>
              <a:t> 50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A39EF49-72C1-3BF1-398A-7095D1F30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" y="1587253"/>
            <a:ext cx="11101387" cy="47992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45512-FA3E-92A6-A270-A2523658AF47}"/>
              </a:ext>
            </a:extLst>
          </p:cNvPr>
          <p:cNvSpPr txBox="1"/>
          <p:nvPr/>
        </p:nvSpPr>
        <p:spPr>
          <a:xfrm>
            <a:off x="8286750" y="365125"/>
            <a:ext cx="295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훈련</a:t>
            </a:r>
            <a:r>
              <a:rPr kumimoji="1" lang="ko-KR" altLang="en-US" dirty="0"/>
              <a:t> 학습 </a:t>
            </a:r>
            <a:r>
              <a:rPr kumimoji="1" lang="ko-KR" altLang="en-US" dirty="0" err="1"/>
              <a:t>정확률</a:t>
            </a:r>
            <a:r>
              <a:rPr kumimoji="1" lang="ko-KR" altLang="en-US" dirty="0"/>
              <a:t> </a:t>
            </a:r>
            <a:r>
              <a:rPr kumimoji="1" lang="en-US" altLang="ko-KR" dirty="0"/>
              <a:t>95%(</a:t>
            </a:r>
            <a:r>
              <a:rPr kumimoji="1" lang="ko-KR" altLang="en-US" dirty="0"/>
              <a:t>최적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모델 </a:t>
            </a:r>
            <a:r>
              <a:rPr kumimoji="1" lang="ko-KR" altLang="en-US" dirty="0" err="1"/>
              <a:t>정확률</a:t>
            </a:r>
            <a:r>
              <a:rPr kumimoji="1" lang="ko-KR" altLang="en-US" dirty="0"/>
              <a:t> </a:t>
            </a:r>
            <a:r>
              <a:rPr kumimoji="1" lang="en-US" altLang="ko-KR" dirty="0"/>
              <a:t>52%</a:t>
            </a:r>
            <a:r>
              <a:rPr kumimoji="1" lang="ko-KR" altLang="en-US" dirty="0"/>
              <a:t>에서 </a:t>
            </a:r>
            <a:endParaRPr kumimoji="1" lang="en-US" altLang="ko-KR" dirty="0"/>
          </a:p>
          <a:p>
            <a:r>
              <a:rPr kumimoji="1" lang="ko-KR" altLang="en-US" dirty="0"/>
              <a:t>점점 감소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705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A6DF4-0A28-94B5-E3A7-AD05D67E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Case1) </a:t>
            </a:r>
            <a:r>
              <a:rPr kumimoji="1" lang="en-US" altLang="ko-Kore-KR" dirty="0" err="1"/>
              <a:t>resnet</a:t>
            </a:r>
            <a:r>
              <a:rPr kumimoji="1" lang="en-US" altLang="ko-Kore-KR" dirty="0"/>
              <a:t> 5</a:t>
            </a:r>
            <a:r>
              <a:rPr kumimoji="1" lang="en-US" altLang="ko-KR" dirty="0"/>
              <a:t>0</a:t>
            </a:r>
            <a:r>
              <a:rPr kumimoji="1" lang="ko-KR" altLang="en-US" dirty="0"/>
              <a:t> 시각화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A1E32D-0D1B-9813-6019-1FE42091E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850" y="1690687"/>
            <a:ext cx="7154275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BE321-F0B4-B98F-31F4-CFCB27DAE326}"/>
              </a:ext>
            </a:extLst>
          </p:cNvPr>
          <p:cNvSpPr txBox="1"/>
          <p:nvPr/>
        </p:nvSpPr>
        <p:spPr>
          <a:xfrm>
            <a:off x="8358188" y="1328738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굉장히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의미있는</a:t>
            </a:r>
            <a:r>
              <a:rPr kumimoji="1" lang="ko-KR" altLang="en-US" dirty="0"/>
              <a:t> 결과 값으로</a:t>
            </a:r>
            <a:endParaRPr kumimoji="1" lang="en-US" altLang="ko-KR" dirty="0"/>
          </a:p>
          <a:p>
            <a:r>
              <a:rPr kumimoji="1" lang="ko-KR" altLang="en-US" dirty="0"/>
              <a:t>훈련 데이터 학습 정확률은 </a:t>
            </a:r>
            <a:r>
              <a:rPr kumimoji="1" lang="en-US" altLang="ko-KR" dirty="0"/>
              <a:t>95%</a:t>
            </a:r>
            <a:r>
              <a:rPr kumimoji="1" lang="ko-KR" altLang="en-US" dirty="0"/>
              <a:t>이지만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모델 정확률은 초기 </a:t>
            </a:r>
            <a:r>
              <a:rPr kumimoji="1" lang="en-US" altLang="ko-KR" dirty="0"/>
              <a:t>52%</a:t>
            </a:r>
            <a:r>
              <a:rPr kumimoji="1" lang="ko-KR" altLang="en-US" dirty="0"/>
              <a:t>에서 점점 감소하는 모습을 </a:t>
            </a:r>
            <a:r>
              <a:rPr kumimoji="1" lang="ko-KR" altLang="en-US" dirty="0" err="1"/>
              <a:t>확인할수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95780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A7C79-082D-35EC-C168-BC0695AC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Case1) </a:t>
            </a:r>
            <a:r>
              <a:rPr kumimoji="1" lang="en-US" altLang="ko-Kore-KR" dirty="0" err="1"/>
              <a:t>resnet</a:t>
            </a:r>
            <a:r>
              <a:rPr kumimoji="1" lang="en-US" altLang="ko-Kore-KR" dirty="0"/>
              <a:t> 101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82142-BEF2-09BF-7C5F-13094FEE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Resnet 101</a:t>
            </a:r>
            <a:r>
              <a:rPr kumimoji="1" lang="ko-KR" altLang="en-US" dirty="0"/>
              <a:t>의 경우 </a:t>
            </a:r>
            <a:r>
              <a:rPr kumimoji="1" lang="en-US" altLang="ko-KR" dirty="0"/>
              <a:t>model </a:t>
            </a:r>
            <a:r>
              <a:rPr kumimoji="1" lang="en-US" altLang="ko-KR" dirty="0" err="1"/>
              <a:t>batch_size</a:t>
            </a:r>
            <a:r>
              <a:rPr kumimoji="1" lang="en-US" altLang="ko-KR" dirty="0"/>
              <a:t> =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구동할 경우 </a:t>
            </a:r>
            <a:r>
              <a:rPr kumimoji="1" lang="ko-Kore-KR" altLang="en-US" dirty="0"/>
              <a:t>런타임이</a:t>
            </a:r>
            <a:r>
              <a:rPr kumimoji="1" lang="ko-KR" altLang="en-US" dirty="0"/>
              <a:t> 다운되어 모델 구동이 불가능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00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23B51-73D5-0EBF-13A0-5CE5168E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Case2) vgg16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1948163-81FB-AC2F-D571-ADF0B2F63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36" y="1603006"/>
            <a:ext cx="10515600" cy="46725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29389-5B2D-F025-4429-CDC91B5E1B35}"/>
              </a:ext>
            </a:extLst>
          </p:cNvPr>
          <p:cNvSpPr txBox="1"/>
          <p:nvPr/>
        </p:nvSpPr>
        <p:spPr>
          <a:xfrm>
            <a:off x="8090835" y="316865"/>
            <a:ext cx="283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훈련데이터 학습 </a:t>
            </a:r>
            <a:r>
              <a:rPr kumimoji="1" lang="ko-KR" altLang="en-US" dirty="0" err="1"/>
              <a:t>정확율</a:t>
            </a:r>
            <a:r>
              <a:rPr kumimoji="1" lang="ko-KR" altLang="en-US" dirty="0"/>
              <a:t> </a:t>
            </a:r>
            <a:r>
              <a:rPr kumimoji="1" lang="en-US" altLang="ko-KR" dirty="0"/>
              <a:t>20%</a:t>
            </a:r>
            <a:r>
              <a:rPr kumimoji="1" lang="ko-KR" altLang="en-US" dirty="0"/>
              <a:t> 후반</a:t>
            </a:r>
            <a:endParaRPr kumimoji="1" lang="en-US" altLang="ko-KR" dirty="0"/>
          </a:p>
          <a:p>
            <a:r>
              <a:rPr kumimoji="1" lang="ko-KR" altLang="en-US" dirty="0"/>
              <a:t>모델 정확율은 평균 </a:t>
            </a:r>
            <a:r>
              <a:rPr kumimoji="1" lang="en-US" altLang="ko-KR" dirty="0"/>
              <a:t>30%</a:t>
            </a:r>
            <a:r>
              <a:rPr kumimoji="1" lang="ko-KR" altLang="en-US" dirty="0"/>
              <a:t>대 최대 </a:t>
            </a:r>
            <a:r>
              <a:rPr kumimoji="1" lang="en-US" altLang="ko-KR" dirty="0"/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94086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81EE5-B5E3-3CEE-B419-BD854EA3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Case2) vgg19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55542AC-2849-8C06-E25A-3708BAA93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65" y="1690688"/>
            <a:ext cx="10815181" cy="45723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8924A-F2FE-8E19-F6C5-3607CC206CAD}"/>
              </a:ext>
            </a:extLst>
          </p:cNvPr>
          <p:cNvSpPr txBox="1"/>
          <p:nvPr/>
        </p:nvSpPr>
        <p:spPr>
          <a:xfrm>
            <a:off x="8066762" y="365125"/>
            <a:ext cx="360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훈련데이터 학습 정확율은 초기 </a:t>
            </a:r>
            <a:r>
              <a:rPr kumimoji="1" lang="en-US" altLang="ko-KR" dirty="0"/>
              <a:t>19%</a:t>
            </a:r>
            <a:r>
              <a:rPr kumimoji="1" lang="ko-KR" altLang="en-US" dirty="0"/>
              <a:t>에서 점차 상승</a:t>
            </a:r>
            <a:endParaRPr kumimoji="1" lang="en-US" altLang="ko-KR" dirty="0"/>
          </a:p>
          <a:p>
            <a:r>
              <a:rPr kumimoji="1" lang="ko-KR" altLang="en-US" dirty="0"/>
              <a:t>모델 </a:t>
            </a:r>
            <a:r>
              <a:rPr kumimoji="1" lang="ko-KR" altLang="en-US" dirty="0" err="1"/>
              <a:t>정확률</a:t>
            </a:r>
            <a:r>
              <a:rPr kumimoji="1" lang="ko-KR" altLang="en-US" dirty="0"/>
              <a:t> 또한 초기 </a:t>
            </a:r>
            <a:r>
              <a:rPr kumimoji="1" lang="en-US" altLang="ko-KR" dirty="0"/>
              <a:t>31%</a:t>
            </a:r>
            <a:r>
              <a:rPr kumimoji="1" lang="ko-KR" altLang="en-US" dirty="0"/>
              <a:t>로 시작하여 점차 상승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504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301</Words>
  <Application>Microsoft Macintosh PowerPoint</Application>
  <PresentationFormat>와이드스크린</PresentationFormat>
  <Paragraphs>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논문해석 2</vt:lpstr>
      <vt:lpstr>증강x crop 실시 모델 구동현황</vt:lpstr>
      <vt:lpstr>Case 1)vgg16</vt:lpstr>
      <vt:lpstr>Case1) vgg19</vt:lpstr>
      <vt:lpstr>Case1) resnet 50</vt:lpstr>
      <vt:lpstr>Case1) resnet 50 시각화</vt:lpstr>
      <vt:lpstr>Case1) resnet 101</vt:lpstr>
      <vt:lpstr>Case2) vgg16</vt:lpstr>
      <vt:lpstr>Case2) vgg19</vt:lpstr>
      <vt:lpstr>Case2) vgg19 시각화</vt:lpstr>
      <vt:lpstr>Case2) resnet 50</vt:lpstr>
      <vt:lpstr>Case2) resnet 101</vt:lpstr>
      <vt:lpstr>Case2) resnet 101 시각화</vt:lpstr>
      <vt:lpstr>총평(결론)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논문해석 2</dc:title>
  <dc:creator>김민수</dc:creator>
  <cp:lastModifiedBy>김민수</cp:lastModifiedBy>
  <cp:revision>1</cp:revision>
  <dcterms:created xsi:type="dcterms:W3CDTF">2022-10-15T12:13:42Z</dcterms:created>
  <dcterms:modified xsi:type="dcterms:W3CDTF">2022-10-15T12:35:48Z</dcterms:modified>
</cp:coreProperties>
</file>