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1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DDDC3-3310-4493-B649-57DB16D01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5CCC8-47E3-467F-A828-41D76E31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59E17-BF79-47AF-AC92-1A20C62F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C698E-5EF5-4E04-A05D-3CD49C3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F4255-A254-448E-95E0-FA89981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323EC-6E7E-4E4E-8CA3-612D1638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B648C-EF2A-4562-BB74-6A20CDDFA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8DDF8-024A-4C1F-9F7A-45C5C4F3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BB1CD-E51D-4264-AFEB-6F4A702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A03F7-06F7-483D-A649-02035D0F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76ECD-AFD9-4499-BA53-95DA6054C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E2569-945E-466D-94B6-5DBFA09A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E381F-2BDA-4114-9E73-5777B9E6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632D2-09DE-4863-8960-F759DC2C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E8CF7-4CD1-4CD2-865F-89854FF4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2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84AB6-DB97-430A-8E89-D1A38EC0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A4943-9F41-4738-96CF-049BB4AC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95F8D-E458-4F64-83D3-2D9A205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63B0B-22ED-4730-BBE3-F8D5BB4D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663A7-7325-4130-B3D4-BCB6336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9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F32F3-E907-455E-90D2-A93A30E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00D4C-775C-4335-9C2E-65E072DB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BBBB6-F8E8-4668-A944-FF9B9449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222E-104E-4496-82F9-CA013E0A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6D77F-374D-440F-B96D-06BB9A89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2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C81BB-9625-4C7B-988E-EFF59005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74792-35A7-43FF-AC4D-A3BDE8372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B21E-9423-4E33-8A8C-17AD91411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AE71A-F211-4455-8FDC-046AAD5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489DB-76F2-47C0-ACEA-6B548936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90356-D838-4749-BE93-5946ED4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59529-5001-448E-8F4B-74C0A456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D8B14-9E65-450A-921B-785A79EC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640C4-6B64-4000-9214-93DC89C7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A72D4D-FF25-48DB-A853-BCDA64552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D29C3-5E76-46C4-994B-16EEE23B8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8FA34-6B73-43D8-B40A-9B6C5293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16106-B93B-4DDB-A92B-D43176B5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E2E2A-703D-4E4E-9767-E1644DB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A7AEB-9C7A-42D0-BB4C-F68C878B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7DE8D0-AB8F-40B1-B827-92579FDA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B88D7-CF07-4493-8A88-51C1116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BB964F-8F80-4375-A359-A13DEC47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E82677-AFBF-479F-B460-6EAC15B1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F2BDC7-1944-4548-AFA9-594E5E49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F73D4-A9DA-455B-AC04-BF2B2F4E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A2974-3FB9-49B9-AF72-84221AAC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2B1FE-FC2B-4216-B195-9D98B524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E37C7-B505-4683-AC2F-D4216A3E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DAFF0-04E8-47A9-BCFA-6F9C08A0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73E0A-2663-4175-B8A1-EC8DBEFB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9E1E3-B86F-4FCC-8318-7BAA6FB0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6A686-4804-40C7-AC38-EC0BB212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40CBF5-FF68-4891-BD54-E58F9E576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25497-7118-41AF-B795-1E98F61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D9ECA-95CA-424C-9632-2CE02398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6E71F-278E-414A-9801-BA5F1D33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5E9F3-D04A-4F76-B13E-B037DF9A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9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004E9-33E5-41F4-9108-CE0DD0A4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BE7AF-B522-41F5-B7F8-39404B2F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2BC66-7513-4214-856B-2BEA4746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7155-1B7F-4C93-86EB-EEBF1E77A558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24D92-3F31-4DD1-94BE-6462FC868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BFCE6-3FB4-47A8-B52E-7F961D557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9A03-0642-4FFF-BA72-134A0E41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1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-608588" y="1168628"/>
            <a:ext cx="228172" cy="885520"/>
            <a:chOff x="-2512415" y="2124476"/>
            <a:chExt cx="922933" cy="3581843"/>
          </a:xfrm>
          <a:scene3d>
            <a:camera prst="obliqueTopLeft"/>
            <a:lightRig rig="threePt" dir="t"/>
          </a:scene3d>
        </p:grpSpPr>
        <p:sp>
          <p:nvSpPr>
            <p:cNvPr id="46" name="타원 45"/>
            <p:cNvSpPr/>
            <p:nvPr/>
          </p:nvSpPr>
          <p:spPr>
            <a:xfrm>
              <a:off x="-2503882" y="2744244"/>
              <a:ext cx="914400" cy="914400"/>
            </a:xfrm>
            <a:prstGeom prst="ellipse">
              <a:avLst/>
            </a:prstGeom>
            <a:solidFill>
              <a:srgbClr val="FDA1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-2512415" y="4783386"/>
              <a:ext cx="922933" cy="922933"/>
            </a:xfrm>
            <a:prstGeom prst="ellipse">
              <a:avLst/>
            </a:prstGeom>
            <a:solidFill>
              <a:srgbClr val="06B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48" name="타원 47"/>
            <p:cNvSpPr/>
            <p:nvPr/>
          </p:nvSpPr>
          <p:spPr>
            <a:xfrm>
              <a:off x="-2295100" y="2124476"/>
              <a:ext cx="496836" cy="496836"/>
            </a:xfrm>
            <a:prstGeom prst="ellipse">
              <a:avLst/>
            </a:prstGeom>
            <a:solidFill>
              <a:srgbClr val="FDA116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2" name="타원 51"/>
            <p:cNvSpPr/>
            <p:nvPr/>
          </p:nvSpPr>
          <p:spPr>
            <a:xfrm>
              <a:off x="-2369755" y="3897942"/>
              <a:ext cx="646146" cy="646146"/>
            </a:xfrm>
            <a:prstGeom prst="ellipse">
              <a:avLst/>
            </a:prstGeom>
            <a:solidFill>
              <a:srgbClr val="06BB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777501" y="2728860"/>
            <a:ext cx="4413178" cy="1400280"/>
            <a:chOff x="2365411" y="2732171"/>
            <a:chExt cx="4413178" cy="1400280"/>
          </a:xfrm>
          <a:scene3d>
            <a:camera prst="obliqueTopLeft"/>
            <a:lightRig rig="threePt" dir="t"/>
          </a:scene3d>
        </p:grpSpPr>
        <p:sp>
          <p:nvSpPr>
            <p:cNvPr id="73" name="자유형 72"/>
            <p:cNvSpPr/>
            <p:nvPr/>
          </p:nvSpPr>
          <p:spPr>
            <a:xfrm>
              <a:off x="6242178" y="2732171"/>
              <a:ext cx="536411" cy="997498"/>
            </a:xfrm>
            <a:custGeom>
              <a:avLst/>
              <a:gdLst>
                <a:gd name="connsiteX0" fmla="*/ 563905 w 606488"/>
                <a:gd name="connsiteY0" fmla="*/ 0 h 1127812"/>
                <a:gd name="connsiteX1" fmla="*/ 606488 w 606488"/>
                <a:gd name="connsiteY1" fmla="*/ 4293 h 1127812"/>
                <a:gd name="connsiteX2" fmla="*/ 606488 w 606488"/>
                <a:gd name="connsiteY2" fmla="*/ 1123519 h 1127812"/>
                <a:gd name="connsiteX3" fmla="*/ 563905 w 606488"/>
                <a:gd name="connsiteY3" fmla="*/ 1127812 h 1127812"/>
                <a:gd name="connsiteX4" fmla="*/ 0 w 606488"/>
                <a:gd name="connsiteY4" fmla="*/ 563906 h 1127812"/>
                <a:gd name="connsiteX5" fmla="*/ 563905 w 606488"/>
                <a:gd name="connsiteY5" fmla="*/ 0 h 11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88" h="1127812">
                  <a:moveTo>
                    <a:pt x="563905" y="0"/>
                  </a:moveTo>
                  <a:lnTo>
                    <a:pt x="606488" y="4293"/>
                  </a:lnTo>
                  <a:lnTo>
                    <a:pt x="606488" y="1123519"/>
                  </a:lnTo>
                  <a:lnTo>
                    <a:pt x="563905" y="1127812"/>
                  </a:lnTo>
                  <a:cubicBezTo>
                    <a:pt x="252469" y="1127812"/>
                    <a:pt x="0" y="875343"/>
                    <a:pt x="0" y="563906"/>
                  </a:cubicBezTo>
                  <a:cubicBezTo>
                    <a:pt x="0" y="252469"/>
                    <a:pt x="252469" y="0"/>
                    <a:pt x="563905" y="0"/>
                  </a:cubicBezTo>
                  <a:close/>
                </a:path>
              </a:pathLst>
            </a:custGeom>
            <a:solidFill>
              <a:srgbClr val="003365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3399805" y="2735709"/>
              <a:ext cx="681617" cy="483637"/>
            </a:xfrm>
            <a:custGeom>
              <a:avLst/>
              <a:gdLst>
                <a:gd name="connsiteX0" fmla="*/ 41798 w 881986"/>
                <a:gd name="connsiteY0" fmla="*/ 0 h 625807"/>
                <a:gd name="connsiteX1" fmla="*/ 840188 w 881986"/>
                <a:gd name="connsiteY1" fmla="*/ 0 h 625807"/>
                <a:gd name="connsiteX2" fmla="*/ 847331 w 881986"/>
                <a:gd name="connsiteY2" fmla="*/ 13160 h 625807"/>
                <a:gd name="connsiteX3" fmla="*/ 881986 w 881986"/>
                <a:gd name="connsiteY3" fmla="*/ 184814 h 625807"/>
                <a:gd name="connsiteX4" fmla="*/ 440993 w 881986"/>
                <a:gd name="connsiteY4" fmla="*/ 625807 h 625807"/>
                <a:gd name="connsiteX5" fmla="*/ 0 w 881986"/>
                <a:gd name="connsiteY5" fmla="*/ 184814 h 625807"/>
                <a:gd name="connsiteX6" fmla="*/ 34656 w 881986"/>
                <a:gd name="connsiteY6" fmla="*/ 13160 h 62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986" h="625807">
                  <a:moveTo>
                    <a:pt x="41798" y="0"/>
                  </a:moveTo>
                  <a:lnTo>
                    <a:pt x="840188" y="0"/>
                  </a:lnTo>
                  <a:lnTo>
                    <a:pt x="847331" y="13160"/>
                  </a:lnTo>
                  <a:cubicBezTo>
                    <a:pt x="869646" y="65919"/>
                    <a:pt x="881986" y="123926"/>
                    <a:pt x="881986" y="184814"/>
                  </a:cubicBezTo>
                  <a:cubicBezTo>
                    <a:pt x="881986" y="428368"/>
                    <a:pt x="684547" y="625807"/>
                    <a:pt x="440993" y="625807"/>
                  </a:cubicBezTo>
                  <a:cubicBezTo>
                    <a:pt x="197439" y="625807"/>
                    <a:pt x="0" y="428368"/>
                    <a:pt x="0" y="184814"/>
                  </a:cubicBezTo>
                  <a:cubicBezTo>
                    <a:pt x="0" y="123926"/>
                    <a:pt x="12340" y="65919"/>
                    <a:pt x="34656" y="13160"/>
                  </a:cubicBezTo>
                  <a:close/>
                </a:path>
              </a:pathLst>
            </a:custGeom>
            <a:solidFill>
              <a:srgbClr val="FEB0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2650184" y="3801427"/>
              <a:ext cx="623784" cy="331024"/>
            </a:xfrm>
            <a:custGeom>
              <a:avLst/>
              <a:gdLst>
                <a:gd name="connsiteX0" fmla="*/ 311892 w 623784"/>
                <a:gd name="connsiteY0" fmla="*/ 0 h 331024"/>
                <a:gd name="connsiteX1" fmla="*/ 623784 w 623784"/>
                <a:gd name="connsiteY1" fmla="*/ 311892 h 331024"/>
                <a:gd name="connsiteX2" fmla="*/ 619922 w 623784"/>
                <a:gd name="connsiteY2" fmla="*/ 331024 h 331024"/>
                <a:gd name="connsiteX3" fmla="*/ 3863 w 623784"/>
                <a:gd name="connsiteY3" fmla="*/ 331024 h 331024"/>
                <a:gd name="connsiteX4" fmla="*/ 0 w 623784"/>
                <a:gd name="connsiteY4" fmla="*/ 311892 h 331024"/>
                <a:gd name="connsiteX5" fmla="*/ 311892 w 623784"/>
                <a:gd name="connsiteY5" fmla="*/ 0 h 33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84" h="331024">
                  <a:moveTo>
                    <a:pt x="311892" y="0"/>
                  </a:moveTo>
                  <a:cubicBezTo>
                    <a:pt x="484145" y="0"/>
                    <a:pt x="623784" y="139639"/>
                    <a:pt x="623784" y="311892"/>
                  </a:cubicBezTo>
                  <a:lnTo>
                    <a:pt x="619922" y="331024"/>
                  </a:lnTo>
                  <a:lnTo>
                    <a:pt x="3863" y="331024"/>
                  </a:lnTo>
                  <a:lnTo>
                    <a:pt x="0" y="311892"/>
                  </a:lnTo>
                  <a:cubicBezTo>
                    <a:pt x="0" y="139639"/>
                    <a:pt x="139639" y="0"/>
                    <a:pt x="311892" y="0"/>
                  </a:cubicBezTo>
                  <a:close/>
                </a:path>
              </a:pathLst>
            </a:custGeom>
            <a:solidFill>
              <a:srgbClr val="A2D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102258" y="3634624"/>
              <a:ext cx="991002" cy="487732"/>
            </a:xfrm>
            <a:custGeom>
              <a:avLst/>
              <a:gdLst>
                <a:gd name="connsiteX0" fmla="*/ 495501 w 991002"/>
                <a:gd name="connsiteY0" fmla="*/ 0 h 487732"/>
                <a:gd name="connsiteX1" fmla="*/ 981789 w 991002"/>
                <a:gd name="connsiteY1" fmla="*/ 396336 h 487732"/>
                <a:gd name="connsiteX2" fmla="*/ 991002 w 991002"/>
                <a:gd name="connsiteY2" fmla="*/ 487732 h 487732"/>
                <a:gd name="connsiteX3" fmla="*/ 0 w 991002"/>
                <a:gd name="connsiteY3" fmla="*/ 487732 h 487732"/>
                <a:gd name="connsiteX4" fmla="*/ 9214 w 991002"/>
                <a:gd name="connsiteY4" fmla="*/ 396336 h 487732"/>
                <a:gd name="connsiteX5" fmla="*/ 495501 w 991002"/>
                <a:gd name="connsiteY5" fmla="*/ 0 h 48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1002" h="487732">
                  <a:moveTo>
                    <a:pt x="495501" y="0"/>
                  </a:moveTo>
                  <a:cubicBezTo>
                    <a:pt x="735373" y="0"/>
                    <a:pt x="935504" y="170147"/>
                    <a:pt x="981789" y="396336"/>
                  </a:cubicBezTo>
                  <a:lnTo>
                    <a:pt x="991002" y="487732"/>
                  </a:lnTo>
                  <a:lnTo>
                    <a:pt x="0" y="487732"/>
                  </a:lnTo>
                  <a:lnTo>
                    <a:pt x="9214" y="396336"/>
                  </a:lnTo>
                  <a:cubicBezTo>
                    <a:pt x="55499" y="170147"/>
                    <a:pt x="255630" y="0"/>
                    <a:pt x="495501" y="0"/>
                  </a:cubicBezTo>
                  <a:close/>
                </a:path>
              </a:pathLst>
            </a:custGeom>
            <a:solidFill>
              <a:srgbClr val="FD7539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65411" y="2748761"/>
              <a:ext cx="4406349" cy="1373595"/>
            </a:xfrm>
            <a:prstGeom prst="rect">
              <a:avLst/>
            </a:prstGeom>
            <a:noFill/>
            <a:ln w="47625">
              <a:solidFill>
                <a:srgbClr val="4D4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20458" y="3055135"/>
              <a:ext cx="27126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STP</a:t>
              </a:r>
              <a:r>
                <a:rPr lang="ko-KR" altLang="en-US" sz="5400" dirty="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분석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0458" y="2779350"/>
              <a:ext cx="3183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rgbClr val="4D4D4F"/>
                  </a:solidFill>
                  <a:latin typeface="tvN 즐거운이야기 Light" panose="02020603020101020101" pitchFamily="18" charset="-127"/>
                  <a:ea typeface="tvN 즐거운이야기 Light" panose="02020603020101020101" pitchFamily="18" charset="-127"/>
                </a:rPr>
                <a:t>공학기술경영 발표</a:t>
              </a: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8262100" y="2725051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8338300" y="2725051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8414500" y="2725051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8BBC2B-17ED-4AEC-80E5-C95069384008}"/>
              </a:ext>
            </a:extLst>
          </p:cNvPr>
          <p:cNvSpPr txBox="1"/>
          <p:nvPr/>
        </p:nvSpPr>
        <p:spPr>
          <a:xfrm>
            <a:off x="1577769" y="60304"/>
            <a:ext cx="94942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rPr>
              <a:t>Slide 17</a:t>
            </a:r>
            <a:endParaRPr lang="ko-KR" altLang="en-US" sz="1600" dirty="0">
              <a:solidFill>
                <a:srgbClr val="4D4D4F"/>
              </a:solidFill>
              <a:latin typeface="a고딕19" panose="02020600000000000000" pitchFamily="18" charset="-127"/>
              <a:ea typeface="a고딕19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8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4931" y="2462843"/>
            <a:ext cx="547783" cy="2125911"/>
            <a:chOff x="-693260" y="2462842"/>
            <a:chExt cx="547783" cy="2125911"/>
          </a:xfrm>
          <a:scene3d>
            <a:camera prst="obliqueTopLeft"/>
            <a:lightRig rig="threePt" dir="t"/>
          </a:scene3d>
        </p:grpSpPr>
        <p:sp>
          <p:nvSpPr>
            <p:cNvPr id="55" name="타원 54"/>
            <p:cNvSpPr/>
            <p:nvPr/>
          </p:nvSpPr>
          <p:spPr>
            <a:xfrm>
              <a:off x="-688195" y="2830689"/>
              <a:ext cx="542718" cy="542719"/>
            </a:xfrm>
            <a:prstGeom prst="ellipse">
              <a:avLst/>
            </a:prstGeom>
            <a:solidFill>
              <a:srgbClr val="FDA1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-693260" y="4040970"/>
              <a:ext cx="547783" cy="547783"/>
            </a:xfrm>
            <a:prstGeom prst="ellipse">
              <a:avLst/>
            </a:prstGeom>
            <a:solidFill>
              <a:srgbClr val="06B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-564278" y="2462842"/>
              <a:ext cx="294884" cy="294884"/>
            </a:xfrm>
            <a:prstGeom prst="ellipse">
              <a:avLst/>
            </a:prstGeom>
            <a:solidFill>
              <a:srgbClr val="FDA116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-608588" y="3515437"/>
              <a:ext cx="383503" cy="383503"/>
            </a:xfrm>
            <a:prstGeom prst="ellipse">
              <a:avLst/>
            </a:prstGeom>
            <a:solidFill>
              <a:srgbClr val="06BB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613830" y="7483740"/>
            <a:ext cx="4413178" cy="1400280"/>
            <a:chOff x="2365411" y="2732171"/>
            <a:chExt cx="4413178" cy="1400280"/>
          </a:xfrm>
          <a:scene3d>
            <a:camera prst="obliqueTopLeft"/>
            <a:lightRig rig="threePt" dir="t"/>
          </a:scene3d>
        </p:grpSpPr>
        <p:sp>
          <p:nvSpPr>
            <p:cNvPr id="61" name="자유형 60"/>
            <p:cNvSpPr/>
            <p:nvPr/>
          </p:nvSpPr>
          <p:spPr>
            <a:xfrm>
              <a:off x="6242178" y="2732171"/>
              <a:ext cx="536411" cy="997498"/>
            </a:xfrm>
            <a:custGeom>
              <a:avLst/>
              <a:gdLst>
                <a:gd name="connsiteX0" fmla="*/ 563905 w 606488"/>
                <a:gd name="connsiteY0" fmla="*/ 0 h 1127812"/>
                <a:gd name="connsiteX1" fmla="*/ 606488 w 606488"/>
                <a:gd name="connsiteY1" fmla="*/ 4293 h 1127812"/>
                <a:gd name="connsiteX2" fmla="*/ 606488 w 606488"/>
                <a:gd name="connsiteY2" fmla="*/ 1123519 h 1127812"/>
                <a:gd name="connsiteX3" fmla="*/ 563905 w 606488"/>
                <a:gd name="connsiteY3" fmla="*/ 1127812 h 1127812"/>
                <a:gd name="connsiteX4" fmla="*/ 0 w 606488"/>
                <a:gd name="connsiteY4" fmla="*/ 563906 h 1127812"/>
                <a:gd name="connsiteX5" fmla="*/ 563905 w 606488"/>
                <a:gd name="connsiteY5" fmla="*/ 0 h 11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88" h="1127812">
                  <a:moveTo>
                    <a:pt x="563905" y="0"/>
                  </a:moveTo>
                  <a:lnTo>
                    <a:pt x="606488" y="4293"/>
                  </a:lnTo>
                  <a:lnTo>
                    <a:pt x="606488" y="1123519"/>
                  </a:lnTo>
                  <a:lnTo>
                    <a:pt x="563905" y="1127812"/>
                  </a:lnTo>
                  <a:cubicBezTo>
                    <a:pt x="252469" y="1127812"/>
                    <a:pt x="0" y="875343"/>
                    <a:pt x="0" y="563906"/>
                  </a:cubicBezTo>
                  <a:cubicBezTo>
                    <a:pt x="0" y="252469"/>
                    <a:pt x="252469" y="0"/>
                    <a:pt x="563905" y="0"/>
                  </a:cubicBezTo>
                  <a:close/>
                </a:path>
              </a:pathLst>
            </a:custGeom>
            <a:solidFill>
              <a:srgbClr val="003365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399805" y="2735709"/>
              <a:ext cx="681617" cy="483637"/>
            </a:xfrm>
            <a:custGeom>
              <a:avLst/>
              <a:gdLst>
                <a:gd name="connsiteX0" fmla="*/ 41798 w 881986"/>
                <a:gd name="connsiteY0" fmla="*/ 0 h 625807"/>
                <a:gd name="connsiteX1" fmla="*/ 840188 w 881986"/>
                <a:gd name="connsiteY1" fmla="*/ 0 h 625807"/>
                <a:gd name="connsiteX2" fmla="*/ 847331 w 881986"/>
                <a:gd name="connsiteY2" fmla="*/ 13160 h 625807"/>
                <a:gd name="connsiteX3" fmla="*/ 881986 w 881986"/>
                <a:gd name="connsiteY3" fmla="*/ 184814 h 625807"/>
                <a:gd name="connsiteX4" fmla="*/ 440993 w 881986"/>
                <a:gd name="connsiteY4" fmla="*/ 625807 h 625807"/>
                <a:gd name="connsiteX5" fmla="*/ 0 w 881986"/>
                <a:gd name="connsiteY5" fmla="*/ 184814 h 625807"/>
                <a:gd name="connsiteX6" fmla="*/ 34656 w 881986"/>
                <a:gd name="connsiteY6" fmla="*/ 13160 h 62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986" h="625807">
                  <a:moveTo>
                    <a:pt x="41798" y="0"/>
                  </a:moveTo>
                  <a:lnTo>
                    <a:pt x="840188" y="0"/>
                  </a:lnTo>
                  <a:lnTo>
                    <a:pt x="847331" y="13160"/>
                  </a:lnTo>
                  <a:cubicBezTo>
                    <a:pt x="869646" y="65919"/>
                    <a:pt x="881986" y="123926"/>
                    <a:pt x="881986" y="184814"/>
                  </a:cubicBezTo>
                  <a:cubicBezTo>
                    <a:pt x="881986" y="428368"/>
                    <a:pt x="684547" y="625807"/>
                    <a:pt x="440993" y="625807"/>
                  </a:cubicBezTo>
                  <a:cubicBezTo>
                    <a:pt x="197439" y="625807"/>
                    <a:pt x="0" y="428368"/>
                    <a:pt x="0" y="184814"/>
                  </a:cubicBezTo>
                  <a:cubicBezTo>
                    <a:pt x="0" y="123926"/>
                    <a:pt x="12340" y="65919"/>
                    <a:pt x="34656" y="13160"/>
                  </a:cubicBezTo>
                  <a:close/>
                </a:path>
              </a:pathLst>
            </a:custGeom>
            <a:solidFill>
              <a:srgbClr val="FEB0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2650184" y="3801427"/>
              <a:ext cx="623784" cy="331024"/>
            </a:xfrm>
            <a:custGeom>
              <a:avLst/>
              <a:gdLst>
                <a:gd name="connsiteX0" fmla="*/ 311892 w 623784"/>
                <a:gd name="connsiteY0" fmla="*/ 0 h 331024"/>
                <a:gd name="connsiteX1" fmla="*/ 623784 w 623784"/>
                <a:gd name="connsiteY1" fmla="*/ 311892 h 331024"/>
                <a:gd name="connsiteX2" fmla="*/ 619922 w 623784"/>
                <a:gd name="connsiteY2" fmla="*/ 331024 h 331024"/>
                <a:gd name="connsiteX3" fmla="*/ 3863 w 623784"/>
                <a:gd name="connsiteY3" fmla="*/ 331024 h 331024"/>
                <a:gd name="connsiteX4" fmla="*/ 0 w 623784"/>
                <a:gd name="connsiteY4" fmla="*/ 311892 h 331024"/>
                <a:gd name="connsiteX5" fmla="*/ 311892 w 623784"/>
                <a:gd name="connsiteY5" fmla="*/ 0 h 33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84" h="331024">
                  <a:moveTo>
                    <a:pt x="311892" y="0"/>
                  </a:moveTo>
                  <a:cubicBezTo>
                    <a:pt x="484145" y="0"/>
                    <a:pt x="623784" y="139639"/>
                    <a:pt x="623784" y="311892"/>
                  </a:cubicBezTo>
                  <a:lnTo>
                    <a:pt x="619922" y="331024"/>
                  </a:lnTo>
                  <a:lnTo>
                    <a:pt x="3863" y="331024"/>
                  </a:lnTo>
                  <a:lnTo>
                    <a:pt x="0" y="311892"/>
                  </a:lnTo>
                  <a:cubicBezTo>
                    <a:pt x="0" y="139639"/>
                    <a:pt x="139639" y="0"/>
                    <a:pt x="311892" y="0"/>
                  </a:cubicBezTo>
                  <a:close/>
                </a:path>
              </a:pathLst>
            </a:custGeom>
            <a:solidFill>
              <a:srgbClr val="A2D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102258" y="3634624"/>
              <a:ext cx="991002" cy="487732"/>
            </a:xfrm>
            <a:custGeom>
              <a:avLst/>
              <a:gdLst>
                <a:gd name="connsiteX0" fmla="*/ 495501 w 991002"/>
                <a:gd name="connsiteY0" fmla="*/ 0 h 487732"/>
                <a:gd name="connsiteX1" fmla="*/ 981789 w 991002"/>
                <a:gd name="connsiteY1" fmla="*/ 396336 h 487732"/>
                <a:gd name="connsiteX2" fmla="*/ 991002 w 991002"/>
                <a:gd name="connsiteY2" fmla="*/ 487732 h 487732"/>
                <a:gd name="connsiteX3" fmla="*/ 0 w 991002"/>
                <a:gd name="connsiteY3" fmla="*/ 487732 h 487732"/>
                <a:gd name="connsiteX4" fmla="*/ 9214 w 991002"/>
                <a:gd name="connsiteY4" fmla="*/ 396336 h 487732"/>
                <a:gd name="connsiteX5" fmla="*/ 495501 w 991002"/>
                <a:gd name="connsiteY5" fmla="*/ 0 h 48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1002" h="487732">
                  <a:moveTo>
                    <a:pt x="495501" y="0"/>
                  </a:moveTo>
                  <a:cubicBezTo>
                    <a:pt x="735373" y="0"/>
                    <a:pt x="935504" y="170147"/>
                    <a:pt x="981789" y="396336"/>
                  </a:cubicBezTo>
                  <a:lnTo>
                    <a:pt x="991002" y="487732"/>
                  </a:lnTo>
                  <a:lnTo>
                    <a:pt x="0" y="487732"/>
                  </a:lnTo>
                  <a:lnTo>
                    <a:pt x="9214" y="396336"/>
                  </a:lnTo>
                  <a:cubicBezTo>
                    <a:pt x="55499" y="170147"/>
                    <a:pt x="255630" y="0"/>
                    <a:pt x="495501" y="0"/>
                  </a:cubicBezTo>
                  <a:close/>
                </a:path>
              </a:pathLst>
            </a:custGeom>
            <a:solidFill>
              <a:srgbClr val="FD7539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65411" y="2748761"/>
              <a:ext cx="4406349" cy="1373595"/>
            </a:xfrm>
            <a:prstGeom prst="rect">
              <a:avLst/>
            </a:prstGeom>
            <a:noFill/>
            <a:ln w="47625">
              <a:solidFill>
                <a:srgbClr val="4D4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0458" y="3055135"/>
              <a:ext cx="31518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Basic PPT</a:t>
              </a:r>
              <a:endParaRPr lang="ko-KR" altLang="en-US" sz="54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20458" y="2779350"/>
              <a:ext cx="2824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4D4D4F"/>
                  </a:solidFill>
                  <a:latin typeface="tvN 즐거운이야기 Light" panose="02020603020101020101" pitchFamily="18" charset="-127"/>
                  <a:ea typeface="tvN 즐거운이야기 Light" panose="02020603020101020101" pitchFamily="18" charset="-127"/>
                </a:rPr>
                <a:t>색감이 살아있는</a:t>
              </a: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12622429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698629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2774829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Box 73"/>
          <p:cNvSpPr txBox="1"/>
          <p:nvPr/>
        </p:nvSpPr>
        <p:spPr>
          <a:xfrm>
            <a:off x="5136691" y="398858"/>
            <a:ext cx="1918618" cy="3981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STP </a:t>
            </a:r>
            <a:r>
              <a:rPr lang="ko-KR" altLang="en-US" sz="24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2F2FAA-68FD-4C3E-8166-5778E6C270FF}"/>
              </a:ext>
            </a:extLst>
          </p:cNvPr>
          <p:cNvGrpSpPr/>
          <p:nvPr/>
        </p:nvGrpSpPr>
        <p:grpSpPr>
          <a:xfrm>
            <a:off x="1722780" y="1069285"/>
            <a:ext cx="8746440" cy="5152458"/>
            <a:chOff x="1931939" y="1069285"/>
            <a:chExt cx="8746440" cy="515245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FD8C157-7730-48AA-9D2C-60D425AC9C61}"/>
                </a:ext>
              </a:extLst>
            </p:cNvPr>
            <p:cNvSpPr/>
            <p:nvPr/>
          </p:nvSpPr>
          <p:spPr>
            <a:xfrm>
              <a:off x="1931939" y="1679398"/>
              <a:ext cx="1725769" cy="605307"/>
            </a:xfrm>
            <a:prstGeom prst="roundRect">
              <a:avLst/>
            </a:prstGeom>
            <a:noFill/>
            <a:ln w="28575">
              <a:solidFill>
                <a:srgbClr val="F2C88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거주 국가</a:t>
              </a:r>
              <a:endParaRPr lang="ko-KR" altLang="en-US" sz="1800" spc="-15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EC81B89-CDD4-4FE3-B6ED-83304C9F2589}"/>
                </a:ext>
              </a:extLst>
            </p:cNvPr>
            <p:cNvSpPr/>
            <p:nvPr/>
          </p:nvSpPr>
          <p:spPr>
            <a:xfrm>
              <a:off x="1931939" y="2568866"/>
              <a:ext cx="1725769" cy="605307"/>
            </a:xfrm>
            <a:prstGeom prst="roundRect">
              <a:avLst/>
            </a:prstGeom>
            <a:noFill/>
            <a:ln w="28575">
              <a:solidFill>
                <a:srgbClr val="FFA818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자녀 유무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139F53D-E4F4-4A5B-8EA0-E3C102FAB50E}"/>
                </a:ext>
              </a:extLst>
            </p:cNvPr>
            <p:cNvSpPr/>
            <p:nvPr/>
          </p:nvSpPr>
          <p:spPr>
            <a:xfrm>
              <a:off x="1931939" y="3516337"/>
              <a:ext cx="1725769" cy="631347"/>
            </a:xfrm>
            <a:prstGeom prst="roundRect">
              <a:avLst/>
            </a:prstGeom>
            <a:noFill/>
            <a:ln w="28575">
              <a:solidFill>
                <a:srgbClr val="07C3D7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교육에 대한 관심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83CEF85-16A9-41D4-BD7B-0CE52515A8E7}"/>
                </a:ext>
              </a:extLst>
            </p:cNvPr>
            <p:cNvSpPr/>
            <p:nvPr/>
          </p:nvSpPr>
          <p:spPr>
            <a:xfrm>
              <a:off x="4056957" y="4619519"/>
              <a:ext cx="6361648" cy="1602224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국내에 거주하며</a:t>
              </a:r>
              <a:endParaRPr lang="en-US" altLang="ko-KR" sz="2800" spc="-15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/>
              <a:r>
                <a:rPr lang="en-US" altLang="ko-KR" sz="28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2-6</a:t>
              </a:r>
              <a:r>
                <a:rPr lang="ko-KR" altLang="en-US" sz="28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세 영유아를 양육하고 있는</a:t>
              </a:r>
              <a:endParaRPr lang="en-US" altLang="ko-KR" sz="2800" spc="-15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/>
              <a:r>
                <a:rPr lang="ko-KR" altLang="en-US" sz="28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 교육에 관심이 많은 부모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FA4A6B-504B-4C6E-B449-CDE72A615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56961" y="2284704"/>
              <a:ext cx="6332036" cy="22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04BC2C3-7D9D-4EDA-A3E6-90BA9F006062}"/>
                </a:ext>
              </a:extLst>
            </p:cNvPr>
            <p:cNvCxnSpPr>
              <a:cxnSpLocks/>
            </p:cNvCxnSpPr>
            <p:nvPr/>
          </p:nvCxnSpPr>
          <p:spPr>
            <a:xfrm>
              <a:off x="4056960" y="3174173"/>
              <a:ext cx="6332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3E30157-83AF-4552-B3C9-6CE99EC3806A}"/>
                </a:ext>
              </a:extLst>
            </p:cNvPr>
            <p:cNvCxnSpPr>
              <a:cxnSpLocks/>
            </p:cNvCxnSpPr>
            <p:nvPr/>
          </p:nvCxnSpPr>
          <p:spPr>
            <a:xfrm>
              <a:off x="4056958" y="4168459"/>
              <a:ext cx="6332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17034D-2E8C-4A7E-BE5C-B977DDAEC588}"/>
                </a:ext>
              </a:extLst>
            </p:cNvPr>
            <p:cNvSpPr txBox="1"/>
            <p:nvPr/>
          </p:nvSpPr>
          <p:spPr>
            <a:xfrm>
              <a:off x="1931939" y="1069285"/>
              <a:ext cx="22966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rgbClr val="FF0000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S</a:t>
              </a:r>
              <a:r>
                <a:rPr lang="en-US" altLang="ko-KR" sz="22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egmentation</a:t>
              </a:r>
              <a:endParaRPr lang="ko-KR" altLang="en-US" sz="22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FF82BA-BD89-402F-80B1-89185C20A7A4}"/>
                </a:ext>
              </a:extLst>
            </p:cNvPr>
            <p:cNvSpPr txBox="1"/>
            <p:nvPr/>
          </p:nvSpPr>
          <p:spPr>
            <a:xfrm>
              <a:off x="4056958" y="2691728"/>
              <a:ext cx="6332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신생아       영유아       미취학아동      초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중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고      성인      없음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FFF39B-A07F-4CDF-B8B8-DC74B8DC1D9F}"/>
                </a:ext>
              </a:extLst>
            </p:cNvPr>
            <p:cNvSpPr txBox="1"/>
            <p:nvPr/>
          </p:nvSpPr>
          <p:spPr>
            <a:xfrm>
              <a:off x="4414868" y="1841026"/>
              <a:ext cx="6263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미국           한국          인도           중국           일본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52E9CB-C66D-4EC2-A9A2-630ECBB3A256}"/>
                </a:ext>
              </a:extLst>
            </p:cNvPr>
            <p:cNvSpPr txBox="1"/>
            <p:nvPr/>
          </p:nvSpPr>
          <p:spPr>
            <a:xfrm>
              <a:off x="4674640" y="3688871"/>
              <a:ext cx="5743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0" i="0" u="none" strike="noStrike" baseline="0" dirty="0">
                  <a:solidFill>
                    <a:srgbClr val="000000"/>
                  </a:solidFill>
                  <a:latin typeface="맑은."/>
                </a:rPr>
                <a:t>상                         중                          하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5AB2BB1-F66A-43D0-9493-F06663B383CF}"/>
                </a:ext>
              </a:extLst>
            </p:cNvPr>
            <p:cNvSpPr/>
            <p:nvPr/>
          </p:nvSpPr>
          <p:spPr>
            <a:xfrm>
              <a:off x="5596467" y="1766502"/>
              <a:ext cx="626533" cy="456121"/>
            </a:xfrm>
            <a:prstGeom prst="ellipse">
              <a:avLst/>
            </a:prstGeom>
            <a:noFill/>
            <a:ln w="38100"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6379E09-37CD-4687-8F4D-8D4F27AB14BD}"/>
                </a:ext>
              </a:extLst>
            </p:cNvPr>
            <p:cNvSpPr/>
            <p:nvPr/>
          </p:nvSpPr>
          <p:spPr>
            <a:xfrm>
              <a:off x="5192209" y="2629598"/>
              <a:ext cx="717524" cy="456121"/>
            </a:xfrm>
            <a:prstGeom prst="ellipse">
              <a:avLst/>
            </a:prstGeom>
            <a:noFill/>
            <a:ln w="38100"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CDA276E-9F3E-4FDF-9776-0DEEDC0D46FF}"/>
                </a:ext>
              </a:extLst>
            </p:cNvPr>
            <p:cNvSpPr/>
            <p:nvPr/>
          </p:nvSpPr>
          <p:spPr>
            <a:xfrm>
              <a:off x="4622357" y="3618608"/>
              <a:ext cx="479196" cy="456121"/>
            </a:xfrm>
            <a:prstGeom prst="ellipse">
              <a:avLst/>
            </a:prstGeom>
            <a:noFill/>
            <a:ln w="38100"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90ED8C-AC27-4D00-B52F-2BDFFDD54BD5}"/>
                </a:ext>
              </a:extLst>
            </p:cNvPr>
            <p:cNvSpPr/>
            <p:nvPr/>
          </p:nvSpPr>
          <p:spPr>
            <a:xfrm>
              <a:off x="6605316" y="3618885"/>
              <a:ext cx="479196" cy="456121"/>
            </a:xfrm>
            <a:prstGeom prst="ellipse">
              <a:avLst/>
            </a:prstGeom>
            <a:noFill/>
            <a:ln w="38100">
              <a:solidFill>
                <a:srgbClr val="FF5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F3BC2489-99FF-4FCE-B3DA-E5D94306C12C}"/>
                </a:ext>
              </a:extLst>
            </p:cNvPr>
            <p:cNvSpPr/>
            <p:nvPr/>
          </p:nvSpPr>
          <p:spPr>
            <a:xfrm>
              <a:off x="1931939" y="4645609"/>
              <a:ext cx="1725769" cy="1576134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pc="-150" dirty="0">
                  <a:solidFill>
                    <a:srgbClr val="FF0000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T</a:t>
              </a:r>
              <a:r>
                <a:rPr lang="en-US" altLang="ko-KR" sz="2400" spc="-150" dirty="0">
                  <a:solidFill>
                    <a:schemeClr val="tx1"/>
                  </a:solidFill>
                  <a:latin typeface="a고딕13" panose="02020600000000000000" pitchFamily="18" charset="-127"/>
                  <a:ea typeface="a고딕13" panose="02020600000000000000" pitchFamily="18" charset="-127"/>
                </a:rPr>
                <a:t>argeting</a:t>
              </a:r>
              <a:endParaRPr lang="ko-KR" altLang="en-US" sz="2400" spc="-15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4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693260" y="2462843"/>
            <a:ext cx="547783" cy="2125911"/>
            <a:chOff x="-693260" y="2462842"/>
            <a:chExt cx="547783" cy="2125911"/>
          </a:xfrm>
          <a:scene3d>
            <a:camera prst="obliqueTopLeft"/>
            <a:lightRig rig="threePt" dir="t"/>
          </a:scene3d>
        </p:grpSpPr>
        <p:sp>
          <p:nvSpPr>
            <p:cNvPr id="55" name="타원 54"/>
            <p:cNvSpPr/>
            <p:nvPr/>
          </p:nvSpPr>
          <p:spPr>
            <a:xfrm>
              <a:off x="-688195" y="2830689"/>
              <a:ext cx="542718" cy="542719"/>
            </a:xfrm>
            <a:prstGeom prst="ellipse">
              <a:avLst/>
            </a:prstGeom>
            <a:solidFill>
              <a:srgbClr val="FDA1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6" name="타원 55"/>
            <p:cNvSpPr/>
            <p:nvPr/>
          </p:nvSpPr>
          <p:spPr>
            <a:xfrm>
              <a:off x="-693260" y="4040970"/>
              <a:ext cx="547783" cy="547783"/>
            </a:xfrm>
            <a:prstGeom prst="ellipse">
              <a:avLst/>
            </a:prstGeom>
            <a:solidFill>
              <a:srgbClr val="06BB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7" name="타원 56"/>
            <p:cNvSpPr/>
            <p:nvPr/>
          </p:nvSpPr>
          <p:spPr>
            <a:xfrm>
              <a:off x="-564278" y="2462842"/>
              <a:ext cx="294884" cy="294884"/>
            </a:xfrm>
            <a:prstGeom prst="ellipse">
              <a:avLst/>
            </a:prstGeom>
            <a:solidFill>
              <a:srgbClr val="FDA116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58" name="타원 57"/>
            <p:cNvSpPr/>
            <p:nvPr/>
          </p:nvSpPr>
          <p:spPr>
            <a:xfrm>
              <a:off x="-608588" y="3515437"/>
              <a:ext cx="383503" cy="383503"/>
            </a:xfrm>
            <a:prstGeom prst="ellipse">
              <a:avLst/>
            </a:prstGeom>
            <a:solidFill>
              <a:srgbClr val="06BBCE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5501" y="7483740"/>
            <a:ext cx="4413178" cy="1400280"/>
            <a:chOff x="2365411" y="2732171"/>
            <a:chExt cx="4413178" cy="1400280"/>
          </a:xfrm>
          <a:scene3d>
            <a:camera prst="obliqueTopLeft"/>
            <a:lightRig rig="threePt" dir="t"/>
          </a:scene3d>
        </p:grpSpPr>
        <p:sp>
          <p:nvSpPr>
            <p:cNvPr id="61" name="자유형 60"/>
            <p:cNvSpPr/>
            <p:nvPr/>
          </p:nvSpPr>
          <p:spPr>
            <a:xfrm>
              <a:off x="6242178" y="2732171"/>
              <a:ext cx="536411" cy="997498"/>
            </a:xfrm>
            <a:custGeom>
              <a:avLst/>
              <a:gdLst>
                <a:gd name="connsiteX0" fmla="*/ 563905 w 606488"/>
                <a:gd name="connsiteY0" fmla="*/ 0 h 1127812"/>
                <a:gd name="connsiteX1" fmla="*/ 606488 w 606488"/>
                <a:gd name="connsiteY1" fmla="*/ 4293 h 1127812"/>
                <a:gd name="connsiteX2" fmla="*/ 606488 w 606488"/>
                <a:gd name="connsiteY2" fmla="*/ 1123519 h 1127812"/>
                <a:gd name="connsiteX3" fmla="*/ 563905 w 606488"/>
                <a:gd name="connsiteY3" fmla="*/ 1127812 h 1127812"/>
                <a:gd name="connsiteX4" fmla="*/ 0 w 606488"/>
                <a:gd name="connsiteY4" fmla="*/ 563906 h 1127812"/>
                <a:gd name="connsiteX5" fmla="*/ 563905 w 606488"/>
                <a:gd name="connsiteY5" fmla="*/ 0 h 112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6488" h="1127812">
                  <a:moveTo>
                    <a:pt x="563905" y="0"/>
                  </a:moveTo>
                  <a:lnTo>
                    <a:pt x="606488" y="4293"/>
                  </a:lnTo>
                  <a:lnTo>
                    <a:pt x="606488" y="1123519"/>
                  </a:lnTo>
                  <a:lnTo>
                    <a:pt x="563905" y="1127812"/>
                  </a:lnTo>
                  <a:cubicBezTo>
                    <a:pt x="252469" y="1127812"/>
                    <a:pt x="0" y="875343"/>
                    <a:pt x="0" y="563906"/>
                  </a:cubicBezTo>
                  <a:cubicBezTo>
                    <a:pt x="0" y="252469"/>
                    <a:pt x="252469" y="0"/>
                    <a:pt x="563905" y="0"/>
                  </a:cubicBezTo>
                  <a:close/>
                </a:path>
              </a:pathLst>
            </a:custGeom>
            <a:solidFill>
              <a:srgbClr val="003365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399805" y="2735709"/>
              <a:ext cx="681617" cy="483637"/>
            </a:xfrm>
            <a:custGeom>
              <a:avLst/>
              <a:gdLst>
                <a:gd name="connsiteX0" fmla="*/ 41798 w 881986"/>
                <a:gd name="connsiteY0" fmla="*/ 0 h 625807"/>
                <a:gd name="connsiteX1" fmla="*/ 840188 w 881986"/>
                <a:gd name="connsiteY1" fmla="*/ 0 h 625807"/>
                <a:gd name="connsiteX2" fmla="*/ 847331 w 881986"/>
                <a:gd name="connsiteY2" fmla="*/ 13160 h 625807"/>
                <a:gd name="connsiteX3" fmla="*/ 881986 w 881986"/>
                <a:gd name="connsiteY3" fmla="*/ 184814 h 625807"/>
                <a:gd name="connsiteX4" fmla="*/ 440993 w 881986"/>
                <a:gd name="connsiteY4" fmla="*/ 625807 h 625807"/>
                <a:gd name="connsiteX5" fmla="*/ 0 w 881986"/>
                <a:gd name="connsiteY5" fmla="*/ 184814 h 625807"/>
                <a:gd name="connsiteX6" fmla="*/ 34656 w 881986"/>
                <a:gd name="connsiteY6" fmla="*/ 13160 h 62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1986" h="625807">
                  <a:moveTo>
                    <a:pt x="41798" y="0"/>
                  </a:moveTo>
                  <a:lnTo>
                    <a:pt x="840188" y="0"/>
                  </a:lnTo>
                  <a:lnTo>
                    <a:pt x="847331" y="13160"/>
                  </a:lnTo>
                  <a:cubicBezTo>
                    <a:pt x="869646" y="65919"/>
                    <a:pt x="881986" y="123926"/>
                    <a:pt x="881986" y="184814"/>
                  </a:cubicBezTo>
                  <a:cubicBezTo>
                    <a:pt x="881986" y="428368"/>
                    <a:pt x="684547" y="625807"/>
                    <a:pt x="440993" y="625807"/>
                  </a:cubicBezTo>
                  <a:cubicBezTo>
                    <a:pt x="197439" y="625807"/>
                    <a:pt x="0" y="428368"/>
                    <a:pt x="0" y="184814"/>
                  </a:cubicBezTo>
                  <a:cubicBezTo>
                    <a:pt x="0" y="123926"/>
                    <a:pt x="12340" y="65919"/>
                    <a:pt x="34656" y="13160"/>
                  </a:cubicBezTo>
                  <a:close/>
                </a:path>
              </a:pathLst>
            </a:custGeom>
            <a:solidFill>
              <a:srgbClr val="FEB0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2650184" y="3801427"/>
              <a:ext cx="623784" cy="331024"/>
            </a:xfrm>
            <a:custGeom>
              <a:avLst/>
              <a:gdLst>
                <a:gd name="connsiteX0" fmla="*/ 311892 w 623784"/>
                <a:gd name="connsiteY0" fmla="*/ 0 h 331024"/>
                <a:gd name="connsiteX1" fmla="*/ 623784 w 623784"/>
                <a:gd name="connsiteY1" fmla="*/ 311892 h 331024"/>
                <a:gd name="connsiteX2" fmla="*/ 619922 w 623784"/>
                <a:gd name="connsiteY2" fmla="*/ 331024 h 331024"/>
                <a:gd name="connsiteX3" fmla="*/ 3863 w 623784"/>
                <a:gd name="connsiteY3" fmla="*/ 331024 h 331024"/>
                <a:gd name="connsiteX4" fmla="*/ 0 w 623784"/>
                <a:gd name="connsiteY4" fmla="*/ 311892 h 331024"/>
                <a:gd name="connsiteX5" fmla="*/ 311892 w 623784"/>
                <a:gd name="connsiteY5" fmla="*/ 0 h 33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784" h="331024">
                  <a:moveTo>
                    <a:pt x="311892" y="0"/>
                  </a:moveTo>
                  <a:cubicBezTo>
                    <a:pt x="484145" y="0"/>
                    <a:pt x="623784" y="139639"/>
                    <a:pt x="623784" y="311892"/>
                  </a:cubicBezTo>
                  <a:lnTo>
                    <a:pt x="619922" y="331024"/>
                  </a:lnTo>
                  <a:lnTo>
                    <a:pt x="3863" y="331024"/>
                  </a:lnTo>
                  <a:lnTo>
                    <a:pt x="0" y="311892"/>
                  </a:lnTo>
                  <a:cubicBezTo>
                    <a:pt x="0" y="139639"/>
                    <a:pt x="139639" y="0"/>
                    <a:pt x="311892" y="0"/>
                  </a:cubicBezTo>
                  <a:close/>
                </a:path>
              </a:pathLst>
            </a:custGeom>
            <a:solidFill>
              <a:srgbClr val="A2D1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102258" y="3634624"/>
              <a:ext cx="991002" cy="487732"/>
            </a:xfrm>
            <a:custGeom>
              <a:avLst/>
              <a:gdLst>
                <a:gd name="connsiteX0" fmla="*/ 495501 w 991002"/>
                <a:gd name="connsiteY0" fmla="*/ 0 h 487732"/>
                <a:gd name="connsiteX1" fmla="*/ 981789 w 991002"/>
                <a:gd name="connsiteY1" fmla="*/ 396336 h 487732"/>
                <a:gd name="connsiteX2" fmla="*/ 991002 w 991002"/>
                <a:gd name="connsiteY2" fmla="*/ 487732 h 487732"/>
                <a:gd name="connsiteX3" fmla="*/ 0 w 991002"/>
                <a:gd name="connsiteY3" fmla="*/ 487732 h 487732"/>
                <a:gd name="connsiteX4" fmla="*/ 9214 w 991002"/>
                <a:gd name="connsiteY4" fmla="*/ 396336 h 487732"/>
                <a:gd name="connsiteX5" fmla="*/ 495501 w 991002"/>
                <a:gd name="connsiteY5" fmla="*/ 0 h 48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1002" h="487732">
                  <a:moveTo>
                    <a:pt x="495501" y="0"/>
                  </a:moveTo>
                  <a:cubicBezTo>
                    <a:pt x="735373" y="0"/>
                    <a:pt x="935504" y="170147"/>
                    <a:pt x="981789" y="396336"/>
                  </a:cubicBezTo>
                  <a:lnTo>
                    <a:pt x="991002" y="487732"/>
                  </a:lnTo>
                  <a:lnTo>
                    <a:pt x="0" y="487732"/>
                  </a:lnTo>
                  <a:lnTo>
                    <a:pt x="9214" y="396336"/>
                  </a:lnTo>
                  <a:cubicBezTo>
                    <a:pt x="55499" y="170147"/>
                    <a:pt x="255630" y="0"/>
                    <a:pt x="495501" y="0"/>
                  </a:cubicBezTo>
                  <a:close/>
                </a:path>
              </a:pathLst>
            </a:custGeom>
            <a:solidFill>
              <a:srgbClr val="FD7539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65411" y="2748761"/>
              <a:ext cx="4406349" cy="1373595"/>
            </a:xfrm>
            <a:prstGeom prst="rect">
              <a:avLst/>
            </a:prstGeom>
            <a:noFill/>
            <a:ln w="47625">
              <a:solidFill>
                <a:srgbClr val="4D4D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pc="-15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20458" y="3055135"/>
              <a:ext cx="31518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rgbClr val="4D4D4F"/>
                  </a:solidFill>
                  <a:latin typeface="a고딕19" panose="02020600000000000000" pitchFamily="18" charset="-127"/>
                  <a:ea typeface="a고딕19" panose="02020600000000000000" pitchFamily="18" charset="-127"/>
                </a:rPr>
                <a:t>Basic PPT</a:t>
              </a:r>
              <a:endParaRPr lang="ko-KR" altLang="en-US" sz="5400" dirty="0">
                <a:solidFill>
                  <a:srgbClr val="4D4D4F"/>
                </a:solidFill>
                <a:latin typeface="a고딕19" panose="02020600000000000000" pitchFamily="18" charset="-127"/>
                <a:ea typeface="a고딕19" panose="02020600000000000000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20458" y="2779350"/>
              <a:ext cx="28248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4D4D4F"/>
                  </a:solidFill>
                  <a:latin typeface="tvN 즐거운이야기 Light" panose="02020603020101020101" pitchFamily="18" charset="-127"/>
                  <a:ea typeface="tvN 즐거운이야기 Light" panose="02020603020101020101" pitchFamily="18" charset="-127"/>
                </a:rPr>
                <a:t>색감이 살아있는</a:t>
              </a:r>
            </a:p>
          </p:txBody>
        </p:sp>
      </p:grpSp>
      <p:cxnSp>
        <p:nvCxnSpPr>
          <p:cNvPr id="70" name="직선 연결선 69"/>
          <p:cNvCxnSpPr/>
          <p:nvPr/>
        </p:nvCxnSpPr>
        <p:spPr>
          <a:xfrm>
            <a:off x="12834100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2910300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2986500" y="7479930"/>
            <a:ext cx="0" cy="1413751"/>
          </a:xfrm>
          <a:prstGeom prst="line">
            <a:avLst/>
          </a:prstGeom>
          <a:noFill/>
          <a:ln w="47625">
            <a:solidFill>
              <a:srgbClr val="4D4D4F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A8D4C2A-0981-41A9-8BED-15ACDF74FAA5}"/>
              </a:ext>
            </a:extLst>
          </p:cNvPr>
          <p:cNvSpPr/>
          <p:nvPr/>
        </p:nvSpPr>
        <p:spPr>
          <a:xfrm>
            <a:off x="569385" y="893147"/>
            <a:ext cx="1640417" cy="646042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pc="-15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P</a:t>
            </a:r>
            <a:r>
              <a:rPr lang="en-US" altLang="ko-KR" sz="2400" spc="-15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ositioning</a:t>
            </a:r>
            <a:endParaRPr lang="ko-KR" altLang="en-US" sz="2400" spc="-150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" name="오각형 2">
            <a:extLst>
              <a:ext uri="{FF2B5EF4-FFF2-40B4-BE49-F238E27FC236}">
                <a16:creationId xmlns:a16="http://schemas.microsoft.com/office/drawing/2014/main" id="{847F963B-3790-410B-A807-4297C8ADAA66}"/>
              </a:ext>
            </a:extLst>
          </p:cNvPr>
          <p:cNvSpPr/>
          <p:nvPr/>
        </p:nvSpPr>
        <p:spPr>
          <a:xfrm>
            <a:off x="2730122" y="2771080"/>
            <a:ext cx="3171596" cy="2833340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9649E448-D70B-484C-9F0B-A335F2CDCE1A}"/>
              </a:ext>
            </a:extLst>
          </p:cNvPr>
          <p:cNvSpPr/>
          <p:nvPr/>
        </p:nvSpPr>
        <p:spPr>
          <a:xfrm>
            <a:off x="2195288" y="2295720"/>
            <a:ext cx="4208205" cy="3759393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69EA2BF2-5143-4C53-9107-BA21755E91F0}"/>
              </a:ext>
            </a:extLst>
          </p:cNvPr>
          <p:cNvSpPr/>
          <p:nvPr/>
        </p:nvSpPr>
        <p:spPr>
          <a:xfrm>
            <a:off x="3186498" y="3237103"/>
            <a:ext cx="2297055" cy="2052070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0545740-30A9-4E75-941D-611BF2B7B061}"/>
              </a:ext>
            </a:extLst>
          </p:cNvPr>
          <p:cNvSpPr/>
          <p:nvPr/>
        </p:nvSpPr>
        <p:spPr>
          <a:xfrm>
            <a:off x="3588171" y="3624326"/>
            <a:ext cx="1494721" cy="1335306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59F3B79F-C358-4C20-9889-46AD7830963D}"/>
              </a:ext>
            </a:extLst>
          </p:cNvPr>
          <p:cNvSpPr/>
          <p:nvPr/>
        </p:nvSpPr>
        <p:spPr>
          <a:xfrm>
            <a:off x="1740926" y="1814974"/>
            <a:ext cx="5113180" cy="4567851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32" name="오각형 31">
            <a:extLst>
              <a:ext uri="{FF2B5EF4-FFF2-40B4-BE49-F238E27FC236}">
                <a16:creationId xmlns:a16="http://schemas.microsoft.com/office/drawing/2014/main" id="{8E5397DC-8619-49C8-B829-651788C6F760}"/>
              </a:ext>
            </a:extLst>
          </p:cNvPr>
          <p:cNvSpPr/>
          <p:nvPr/>
        </p:nvSpPr>
        <p:spPr>
          <a:xfrm>
            <a:off x="3937979" y="3975895"/>
            <a:ext cx="822107" cy="734428"/>
          </a:xfrm>
          <a:prstGeom prst="pentagon">
            <a:avLst/>
          </a:prstGeom>
          <a:noFill/>
          <a:ln w="19050"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64081-BB5D-4632-8CD6-177EC921DBA2}"/>
              </a:ext>
            </a:extLst>
          </p:cNvPr>
          <p:cNvSpPr txBox="1"/>
          <p:nvPr/>
        </p:nvSpPr>
        <p:spPr>
          <a:xfrm>
            <a:off x="3877338" y="13794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강제성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95A69-772C-4C11-8071-5C0603CD5ACC}"/>
              </a:ext>
            </a:extLst>
          </p:cNvPr>
          <p:cNvSpPr txBox="1"/>
          <p:nvPr/>
        </p:nvSpPr>
        <p:spPr>
          <a:xfrm>
            <a:off x="816005" y="3405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오락성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E31445-3DF6-407C-8EDC-E414B83BEA59}"/>
              </a:ext>
            </a:extLst>
          </p:cNvPr>
          <p:cNvSpPr txBox="1"/>
          <p:nvPr/>
        </p:nvSpPr>
        <p:spPr>
          <a:xfrm>
            <a:off x="6854106" y="338092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교육 분야의 다양성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DBBCD9-D01D-4906-B1B4-F022AB90A39E}"/>
              </a:ext>
            </a:extLst>
          </p:cNvPr>
          <p:cNvSpPr/>
          <p:nvPr/>
        </p:nvSpPr>
        <p:spPr>
          <a:xfrm>
            <a:off x="1753812" y="6274477"/>
            <a:ext cx="91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교육성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5F6385D-DCEE-4602-AEDD-CCEC8AE9E07F}"/>
              </a:ext>
            </a:extLst>
          </p:cNvPr>
          <p:cNvSpPr/>
          <p:nvPr/>
        </p:nvSpPr>
        <p:spPr>
          <a:xfrm>
            <a:off x="5997528" y="6207748"/>
            <a:ext cx="440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자유도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D1C022-DD6C-46BF-90DB-C4EE953B9DC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730125" y="3853317"/>
            <a:ext cx="281023" cy="22264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8D835-CFB0-4E4C-9FAC-016BAB51737D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 flipH="1">
            <a:off x="2730125" y="2771080"/>
            <a:ext cx="1585795" cy="108223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97BBFC-F650-447C-9AA9-C7375FAA7891}"/>
              </a:ext>
            </a:extLst>
          </p:cNvPr>
          <p:cNvCxnSpPr>
            <a:cxnSpLocks/>
            <a:stCxn id="3" idx="0"/>
            <a:endCxn id="28" idx="5"/>
          </p:cNvCxnSpPr>
          <p:nvPr/>
        </p:nvCxnSpPr>
        <p:spPr>
          <a:xfrm>
            <a:off x="4315920" y="2771080"/>
            <a:ext cx="2087569" cy="9605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B04565C-5A36-488C-8304-2865C070EE75}"/>
              </a:ext>
            </a:extLst>
          </p:cNvPr>
          <p:cNvCxnSpPr>
            <a:cxnSpLocks/>
            <a:stCxn id="28" idx="5"/>
          </p:cNvCxnSpPr>
          <p:nvPr/>
        </p:nvCxnSpPr>
        <p:spPr>
          <a:xfrm flipH="1">
            <a:off x="5891605" y="3731677"/>
            <a:ext cx="511884" cy="26447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0FA7398-D003-411F-A497-8E88C634C123}"/>
              </a:ext>
            </a:extLst>
          </p:cNvPr>
          <p:cNvCxnSpPr>
            <a:cxnSpLocks/>
          </p:cNvCxnSpPr>
          <p:nvPr/>
        </p:nvCxnSpPr>
        <p:spPr>
          <a:xfrm flipH="1" flipV="1">
            <a:off x="2998984" y="6055103"/>
            <a:ext cx="2892617" cy="33797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9A249C-36F7-42F9-8EA6-C839E8846FF2}"/>
              </a:ext>
            </a:extLst>
          </p:cNvPr>
          <p:cNvSpPr txBox="1"/>
          <p:nvPr/>
        </p:nvSpPr>
        <p:spPr>
          <a:xfrm>
            <a:off x="5038219" y="368513"/>
            <a:ext cx="1918618" cy="39818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STP </a:t>
            </a:r>
            <a:r>
              <a:rPr lang="ko-KR" altLang="en-US" sz="2400" dirty="0">
                <a:solidFill>
                  <a:srgbClr val="4D4D4F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분석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D3345E-8124-42E3-8C36-3C45A6511F0B}"/>
              </a:ext>
            </a:extLst>
          </p:cNvPr>
          <p:cNvCxnSpPr>
            <a:cxnSpLocks/>
          </p:cNvCxnSpPr>
          <p:nvPr/>
        </p:nvCxnSpPr>
        <p:spPr>
          <a:xfrm flipH="1" flipV="1">
            <a:off x="4279119" y="1814976"/>
            <a:ext cx="1622596" cy="204562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84E8E0-C187-4018-8278-8F68DC8A9BC8}"/>
              </a:ext>
            </a:extLst>
          </p:cNvPr>
          <p:cNvCxnSpPr>
            <a:cxnSpLocks/>
            <a:stCxn id="3" idx="4"/>
            <a:endCxn id="3" idx="5"/>
          </p:cNvCxnSpPr>
          <p:nvPr/>
        </p:nvCxnSpPr>
        <p:spPr>
          <a:xfrm flipV="1">
            <a:off x="5295995" y="3853317"/>
            <a:ext cx="605720" cy="175109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9A6131A-7095-49A3-9407-DC7024CF3245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2992235" y="5604413"/>
            <a:ext cx="2303760" cy="45607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4AC8435-A24C-44AB-909D-003F3BAB9565}"/>
              </a:ext>
            </a:extLst>
          </p:cNvPr>
          <p:cNvCxnSpPr>
            <a:cxnSpLocks/>
            <a:endCxn id="28" idx="1"/>
          </p:cNvCxnSpPr>
          <p:nvPr/>
        </p:nvCxnSpPr>
        <p:spPr>
          <a:xfrm flipH="1" flipV="1">
            <a:off x="2195292" y="3731677"/>
            <a:ext cx="815858" cy="234810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06495C-8DE5-4D09-A8D5-5949043308A1}"/>
              </a:ext>
            </a:extLst>
          </p:cNvPr>
          <p:cNvCxnSpPr>
            <a:cxnSpLocks/>
            <a:stCxn id="28" idx="1"/>
            <a:endCxn id="31" idx="0"/>
          </p:cNvCxnSpPr>
          <p:nvPr/>
        </p:nvCxnSpPr>
        <p:spPr>
          <a:xfrm flipV="1">
            <a:off x="2195292" y="1814974"/>
            <a:ext cx="2102224" cy="191670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B0ACA-0391-45F2-A5A1-F2BC6092421E}"/>
              </a:ext>
            </a:extLst>
          </p:cNvPr>
          <p:cNvSpPr/>
          <p:nvPr/>
        </p:nvSpPr>
        <p:spPr>
          <a:xfrm>
            <a:off x="7698837" y="4390316"/>
            <a:ext cx="3946417" cy="200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강제성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제한에 대한 정도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교육 분야의 다양성 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국어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영어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수학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추론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사고력 등 다양한 분야에서 퀴즈 출제</a:t>
            </a:r>
            <a:endParaRPr lang="en-US" altLang="ko-KR" sz="1400" dirty="0">
              <a:solidFill>
                <a:schemeClr val="tx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자유도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자녀의 연령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퀴즈 출제 시간</a:t>
            </a: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실행 어플 등을 사용자가 설정 가능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BCFBC2-6E66-4707-A98E-E155735208D6}"/>
              </a:ext>
            </a:extLst>
          </p:cNvPr>
          <p:cNvSpPr/>
          <p:nvPr/>
        </p:nvSpPr>
        <p:spPr>
          <a:xfrm>
            <a:off x="7698837" y="1239346"/>
            <a:ext cx="1851330" cy="834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23950A-D98A-4C24-98D6-89870E2934BB}"/>
              </a:ext>
            </a:extLst>
          </p:cNvPr>
          <p:cNvCxnSpPr>
            <a:cxnSpLocks/>
          </p:cNvCxnSpPr>
          <p:nvPr/>
        </p:nvCxnSpPr>
        <p:spPr>
          <a:xfrm>
            <a:off x="7824442" y="1470107"/>
            <a:ext cx="430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14B413C-9633-45AB-B0CA-AB63CB72851A}"/>
              </a:ext>
            </a:extLst>
          </p:cNvPr>
          <p:cNvCxnSpPr>
            <a:cxnSpLocks/>
          </p:cNvCxnSpPr>
          <p:nvPr/>
        </p:nvCxnSpPr>
        <p:spPr>
          <a:xfrm>
            <a:off x="7824442" y="1834173"/>
            <a:ext cx="4303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9C05A0-B91D-466F-B837-55486AE64369}"/>
              </a:ext>
            </a:extLst>
          </p:cNvPr>
          <p:cNvSpPr txBox="1"/>
          <p:nvPr/>
        </p:nvSpPr>
        <p:spPr>
          <a:xfrm>
            <a:off x="8319187" y="131032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기존 서비스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C24E7-D2BE-4D23-B2DF-D19D78F4AD4C}"/>
              </a:ext>
            </a:extLst>
          </p:cNvPr>
          <p:cNvSpPr txBox="1"/>
          <p:nvPr/>
        </p:nvSpPr>
        <p:spPr>
          <a:xfrm>
            <a:off x="8339450" y="1692069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 err="1"/>
              <a:t>키즈퀴즈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116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110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a고딕13</vt:lpstr>
      <vt:lpstr>a고딕15</vt:lpstr>
      <vt:lpstr>a고딕19</vt:lpstr>
      <vt:lpstr>tvN 즐거운이야기 Light</vt:lpstr>
      <vt:lpstr>맑은 고딕</vt:lpstr>
      <vt:lpstr>맑은.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GomZoo</dc:creator>
  <cp:lastModifiedBy>GomZoo</cp:lastModifiedBy>
  <cp:revision>12</cp:revision>
  <dcterms:created xsi:type="dcterms:W3CDTF">2020-07-21T09:15:57Z</dcterms:created>
  <dcterms:modified xsi:type="dcterms:W3CDTF">2020-07-21T10:22:11Z</dcterms:modified>
</cp:coreProperties>
</file>