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66" r:id="rId34"/>
    <p:sldId id="291" r:id="rId35"/>
    <p:sldId id="292" r:id="rId36"/>
    <p:sldId id="293" r:id="rId37"/>
    <p:sldId id="26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397253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C37AAA-7C42-4981-A8C0-A48CBB9CF66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9282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35550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4245615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168661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92474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59224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112075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393806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197913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37AAA-7C42-4981-A8C0-A48CBB9CF66D}" type="datetimeFigureOut">
              <a:rPr lang="en-IN" smtClean="0"/>
              <a:t>21-03-2024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62336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37AAA-7C42-4981-A8C0-A48CBB9CF66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42841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C37AAA-7C42-4981-A8C0-A48CBB9CF66D}" type="datetimeFigureOut">
              <a:rPr lang="en-IN" smtClean="0"/>
              <a:t>21-03-2024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172565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C37AAA-7C42-4981-A8C0-A48CBB9CF66D}" type="datetimeFigureOut">
              <a:rPr lang="en-IN" smtClean="0"/>
              <a:t>21-03-2024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31140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37AAA-7C42-4981-A8C0-A48CBB9CF66D}" type="datetimeFigureOut">
              <a:rPr lang="en-IN" smtClean="0"/>
              <a:t>21-03-2024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248541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C37AAA-7C42-4981-A8C0-A48CBB9CF66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123347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C37AAA-7C42-4981-A8C0-A48CBB9CF66D}" type="datetimeFigureOut">
              <a:rPr lang="en-IN" smtClean="0"/>
              <a:t>21-03-2024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4AD572-4A0A-46CB-AA76-83E97D5784EE}" type="slidenum">
              <a:rPr lang="en-IN" smtClean="0"/>
              <a:t>‹#›</a:t>
            </a:fld>
            <a:endParaRPr lang="en-IN"/>
          </a:p>
        </p:txBody>
      </p:sp>
    </p:spTree>
    <p:extLst>
      <p:ext uri="{BB962C8B-B14F-4D97-AF65-F5344CB8AC3E}">
        <p14:creationId xmlns:p14="http://schemas.microsoft.com/office/powerpoint/2010/main" val="88669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C37AAA-7C42-4981-A8C0-A48CBB9CF66D}" type="datetimeFigureOut">
              <a:rPr lang="en-IN" smtClean="0"/>
              <a:t>21-03-2024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4AD572-4A0A-46CB-AA76-83E97D5784EE}" type="slidenum">
              <a:rPr lang="en-IN" smtClean="0"/>
              <a:t>‹#›</a:t>
            </a:fld>
            <a:endParaRPr lang="en-IN"/>
          </a:p>
        </p:txBody>
      </p:sp>
    </p:spTree>
    <p:extLst>
      <p:ext uri="{BB962C8B-B14F-4D97-AF65-F5344CB8AC3E}">
        <p14:creationId xmlns:p14="http://schemas.microsoft.com/office/powerpoint/2010/main" val="1587938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D1EE-A661-F518-D36D-2C7DB882030D}"/>
              </a:ext>
            </a:extLst>
          </p:cNvPr>
          <p:cNvSpPr>
            <a:spLocks noGrp="1"/>
          </p:cNvSpPr>
          <p:nvPr>
            <p:ph type="title"/>
          </p:nvPr>
        </p:nvSpPr>
        <p:spPr>
          <a:xfrm>
            <a:off x="423512" y="365125"/>
            <a:ext cx="11415562" cy="3215473"/>
          </a:xfrm>
        </p:spPr>
        <p:txBody>
          <a:bodyPr>
            <a:normAutofit fontScale="90000"/>
          </a:bodyPr>
          <a:lstStyle/>
          <a:p>
            <a:pPr marL="0" marR="0" algn="ctr">
              <a:spcBef>
                <a:spcPts val="0"/>
              </a:spcBef>
              <a:spcAft>
                <a:spcPts val="800"/>
              </a:spcAft>
            </a:pPr>
            <a:r>
              <a:rPr lang="en-IN" sz="2200" dirty="0">
                <a:latin typeface="Times New Roman" panose="02020603050405020304" pitchFamily="18" charset="0"/>
                <a:cs typeface="Times New Roman" panose="02020603050405020304" pitchFamily="18" charset="0"/>
              </a:rPr>
              <a:t>CMR TECHNICAL CAMPUS                  </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UGC(Autonomous)</a:t>
            </a:r>
            <a:br>
              <a:rPr lang="en-IN" sz="2200" dirty="0">
                <a:latin typeface="Times New Roman" panose="02020603050405020304" pitchFamily="18" charset="0"/>
                <a:cs typeface="Times New Roman" panose="02020603050405020304" pitchFamily="18" charset="0"/>
              </a:rPr>
            </a:br>
            <a:r>
              <a:rPr lang="en-IN" sz="2200" dirty="0" err="1">
                <a:latin typeface="Times New Roman" panose="02020603050405020304" pitchFamily="18" charset="0"/>
                <a:cs typeface="Times New Roman" panose="02020603050405020304" pitchFamily="18" charset="0"/>
              </a:rPr>
              <a:t>Kandlakoya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Medchal</a:t>
            </a:r>
            <a:r>
              <a:rPr lang="en-IN" sz="2200" dirty="0">
                <a:latin typeface="Times New Roman" panose="02020603050405020304" pitchFamily="18" charset="0"/>
                <a:cs typeface="Times New Roman" panose="02020603050405020304" pitchFamily="18" charset="0"/>
              </a:rPr>
              <a:t> Road, Hyd-501401</a:t>
            </a:r>
            <a:br>
              <a:rPr lang="en-IN" sz="2200" dirty="0">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 Department of Computer Science and Engineering</a:t>
            </a:r>
            <a:br>
              <a:rPr lang="en-IN" sz="2200" b="1" dirty="0">
                <a:solidFill>
                  <a:srgbClr val="FF0000"/>
                </a:solidFill>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A</a:t>
            </a:r>
            <a:br>
              <a:rPr lang="en-IN" sz="2200" b="1" dirty="0">
                <a:solidFill>
                  <a:srgbClr val="FF0000"/>
                </a:solidFill>
                <a:latin typeface="Times New Roman" panose="02020603050405020304" pitchFamily="18" charset="0"/>
                <a:cs typeface="Times New Roman" panose="02020603050405020304" pitchFamily="18" charset="0"/>
              </a:rPr>
            </a:br>
            <a:r>
              <a:rPr lang="en-IN" sz="2200" dirty="0">
                <a:latin typeface="Times New Roman" panose="02020603050405020304" pitchFamily="18" charset="0"/>
                <a:cs typeface="Times New Roman" panose="02020603050405020304" pitchFamily="18" charset="0"/>
              </a:rPr>
              <a:t>Major Project Review 1</a:t>
            </a:r>
            <a:br>
              <a:rPr lang="en-IN" sz="27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PREDICTING URBAN WATER QUALITY WITH UBIQUITOUS DATA – A DATA DRIVEN APPROACH</a:t>
            </a:r>
            <a:br>
              <a:rPr lang="en-IN" sz="2200" b="1" kern="100" dirty="0">
                <a:latin typeface="Calibri" panose="020F0502020204030204" pitchFamily="34"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Batch No : 13</a:t>
            </a:r>
            <a:br>
              <a:rPr lang="en-IN" sz="2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200" dirty="0"/>
          </a:p>
        </p:txBody>
      </p:sp>
      <p:sp>
        <p:nvSpPr>
          <p:cNvPr id="3" name="Content Placeholder 2">
            <a:extLst>
              <a:ext uri="{FF2B5EF4-FFF2-40B4-BE49-F238E27FC236}">
                <a16:creationId xmlns:a16="http://schemas.microsoft.com/office/drawing/2014/main" id="{C7C398F0-1326-E4CD-8547-59FAEF9808C4}"/>
              </a:ext>
            </a:extLst>
          </p:cNvPr>
          <p:cNvSpPr>
            <a:spLocks noGrp="1"/>
          </p:cNvSpPr>
          <p:nvPr>
            <p:ph idx="1"/>
          </p:nvPr>
        </p:nvSpPr>
        <p:spPr>
          <a:xfrm>
            <a:off x="578317" y="3429000"/>
            <a:ext cx="11260757" cy="2747963"/>
          </a:xfrm>
        </p:spPr>
        <p:txBody>
          <a:bodyPr>
            <a:normAutofit/>
          </a:bodyPr>
          <a:lstStyle/>
          <a:p>
            <a:pPr marL="0" indent="0" algn="l" eaLnBrk="1" fontAlgn="auto" hangingPunct="1">
              <a:spcAft>
                <a:spcPts val="0"/>
              </a:spcAft>
              <a:buNone/>
              <a:defRPr/>
            </a:pPr>
            <a:r>
              <a:rPr lang="en-IN" sz="220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Group Members:                                                                Under the Guidance of :</a:t>
            </a:r>
          </a:p>
          <a:p>
            <a:pPr marL="0" indent="0" algn="l" eaLnBrk="1" fontAlgn="auto" hangingPunct="1">
              <a:spcAft>
                <a:spcPts val="0"/>
              </a:spcAft>
              <a:buNone/>
              <a:defRPr/>
            </a:pPr>
            <a:r>
              <a:rPr lang="en-US" sz="2200" dirty="0">
                <a:latin typeface="Times New Roman" panose="02020603050405020304" pitchFamily="18" charset="0"/>
                <a:cs typeface="Times New Roman" panose="02020603050405020304" pitchFamily="18" charset="0"/>
              </a:rPr>
              <a:t>     Khaja </a:t>
            </a:r>
            <a:r>
              <a:rPr lang="en-US" sz="2200" dirty="0" err="1">
                <a:latin typeface="Times New Roman" panose="02020603050405020304" pitchFamily="18" charset="0"/>
                <a:cs typeface="Times New Roman" panose="02020603050405020304" pitchFamily="18" charset="0"/>
              </a:rPr>
              <a:t>Mubashiruddin</a:t>
            </a:r>
            <a:r>
              <a:rPr lang="en-US" sz="2200" dirty="0">
                <a:latin typeface="Times New Roman" panose="02020603050405020304" pitchFamily="18" charset="0"/>
                <a:cs typeface="Times New Roman" panose="02020603050405020304" pitchFamily="18" charset="0"/>
              </a:rPr>
              <a:t>      (207R1A05L6)                                                  </a:t>
            </a:r>
            <a:r>
              <a:rPr lang="en-IN" sz="2200" dirty="0">
                <a:latin typeface="Times New Roman" panose="02020603050405020304" pitchFamily="18" charset="0"/>
                <a:cs typeface="Times New Roman" panose="02020603050405020304" pitchFamily="18" charset="0"/>
              </a:rPr>
              <a:t>S. Aparna</a:t>
            </a:r>
            <a:endParaRPr lang="en-US" sz="2200" dirty="0">
              <a:latin typeface="Times New Roman" panose="02020603050405020304" pitchFamily="18" charset="0"/>
              <a:cs typeface="Times New Roman" panose="02020603050405020304" pitchFamily="18" charset="0"/>
            </a:endParaRPr>
          </a:p>
          <a:p>
            <a:pPr marL="0" indent="0" algn="l" eaLnBrk="1" fontAlgn="auto" hangingPunct="1">
              <a:spcAft>
                <a:spcPts val="0"/>
              </a:spcAft>
              <a:buNone/>
              <a:defRPr/>
            </a:pPr>
            <a:r>
              <a:rPr lang="en-US" sz="2200" dirty="0">
                <a:latin typeface="Times New Roman" panose="02020603050405020304" pitchFamily="18" charset="0"/>
                <a:cs typeface="Times New Roman" panose="02020603050405020304" pitchFamily="18" charset="0"/>
              </a:rPr>
              <a:t>     P. Bharath </a:t>
            </a:r>
            <a:r>
              <a:rPr lang="en-US" sz="2200" dirty="0" err="1">
                <a:latin typeface="Times New Roman" panose="02020603050405020304" pitchFamily="18" charset="0"/>
                <a:cs typeface="Times New Roman" panose="02020603050405020304" pitchFamily="18" charset="0"/>
              </a:rPr>
              <a:t>Simha</a:t>
            </a:r>
            <a:r>
              <a:rPr lang="en-US" sz="2200" dirty="0">
                <a:latin typeface="Times New Roman" panose="02020603050405020304" pitchFamily="18" charset="0"/>
                <a:cs typeface="Times New Roman" panose="02020603050405020304" pitchFamily="18" charset="0"/>
              </a:rPr>
              <a:t> Reddy  (207R1A05N5)                                          Assistant Professor</a:t>
            </a:r>
          </a:p>
          <a:p>
            <a:pPr marL="0" indent="0" algn="l" eaLnBrk="1" fontAlgn="auto" hangingPunct="1">
              <a:spcAft>
                <a:spcPts val="0"/>
              </a:spcAft>
              <a:buNone/>
              <a:defRPr/>
            </a:pPr>
            <a:r>
              <a:rPr lang="en-US" sz="2200" dirty="0">
                <a:latin typeface="Times New Roman" panose="02020603050405020304" pitchFamily="18" charset="0"/>
                <a:cs typeface="Times New Roman" panose="02020603050405020304" pitchFamily="18" charset="0"/>
              </a:rPr>
              <a:t>     Gadde </a:t>
            </a:r>
            <a:r>
              <a:rPr lang="en-US" sz="2200" dirty="0" err="1">
                <a:latin typeface="Times New Roman" panose="02020603050405020304" pitchFamily="18" charset="0"/>
                <a:cs typeface="Times New Roman" panose="02020603050405020304" pitchFamily="18" charset="0"/>
              </a:rPr>
              <a:t>Sayi</a:t>
            </a:r>
            <a:r>
              <a:rPr lang="en-US" sz="2200" dirty="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Khushhal</a:t>
            </a:r>
            <a:r>
              <a:rPr lang="en-US" sz="2200" dirty="0">
                <a:latin typeface="Times New Roman" panose="02020603050405020304" pitchFamily="18" charset="0"/>
                <a:cs typeface="Times New Roman" panose="02020603050405020304" pitchFamily="18" charset="0"/>
              </a:rPr>
              <a:t>       (207R1A05L0)   </a:t>
            </a:r>
          </a:p>
          <a:p>
            <a:pPr lvl="7"/>
            <a:endParaRPr lang="en-IN" dirty="0"/>
          </a:p>
        </p:txBody>
      </p:sp>
      <p:pic>
        <p:nvPicPr>
          <p:cNvPr id="4" name="Picture 4">
            <a:extLst>
              <a:ext uri="{FF2B5EF4-FFF2-40B4-BE49-F238E27FC236}">
                <a16:creationId xmlns:a16="http://schemas.microsoft.com/office/drawing/2014/main" id="{1400D26A-09BA-1E6C-A2C9-FC6DE5199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595" y="365125"/>
            <a:ext cx="1529615" cy="127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335D2D44-7DCB-FDFD-51FD-1EDAB7766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9888" y="365125"/>
            <a:ext cx="14986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090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9B8-110D-F856-8D09-C0E10D28C442}"/>
              </a:ext>
            </a:extLst>
          </p:cNvPr>
          <p:cNvSpPr>
            <a:spLocks noGrp="1"/>
          </p:cNvSpPr>
          <p:nvPr>
            <p:ph type="title"/>
          </p:nvPr>
        </p:nvSpPr>
        <p:spPr>
          <a:xfrm>
            <a:off x="4299195" y="233293"/>
            <a:ext cx="4714358" cy="825366"/>
          </a:xfrm>
        </p:spPr>
        <p:txBody>
          <a:bodyPr/>
          <a:lstStyle/>
          <a:p>
            <a:r>
              <a:rPr lang="en-IN" b="1"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3FD6B3B8-22D6-DE6F-6344-D96649E08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8866" y="1066800"/>
            <a:ext cx="5495016" cy="5557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961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235-CF5A-FA61-6DC7-DB1B3CACF094}"/>
              </a:ext>
            </a:extLst>
          </p:cNvPr>
          <p:cNvSpPr>
            <a:spLocks noGrp="1"/>
          </p:cNvSpPr>
          <p:nvPr>
            <p:ph type="title"/>
          </p:nvPr>
        </p:nvSpPr>
        <p:spPr>
          <a:xfrm>
            <a:off x="1484311" y="685800"/>
            <a:ext cx="3010687" cy="738739"/>
          </a:xfrm>
        </p:spPr>
        <p:txBody>
          <a:bodyPr/>
          <a:lstStyle/>
          <a:p>
            <a:r>
              <a:rPr lang="en-IN" b="1"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FE94F26E-F7A0-DF2E-D345-08D5CA12A265}"/>
              </a:ext>
            </a:extLst>
          </p:cNvPr>
          <p:cNvSpPr txBox="1"/>
          <p:nvPr/>
        </p:nvSpPr>
        <p:spPr>
          <a:xfrm>
            <a:off x="2081077" y="2002054"/>
            <a:ext cx="513264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Login / Register</a:t>
            </a:r>
          </a:p>
          <a:p>
            <a:pPr marL="285750" indent="-285750">
              <a:buFont typeface="Arial" panose="020B0604020202020204" pitchFamily="34" charset="0"/>
              <a:buChar char="•"/>
            </a:pPr>
            <a:r>
              <a:rPr lang="en-IN" dirty="0"/>
              <a:t>Train and Test Datasets</a:t>
            </a:r>
          </a:p>
          <a:p>
            <a:pPr marL="285750" indent="-285750">
              <a:buFont typeface="Arial" panose="020B0604020202020204" pitchFamily="34" charset="0"/>
              <a:buChar char="•"/>
            </a:pPr>
            <a:r>
              <a:rPr lang="en-IN" dirty="0"/>
              <a:t>View Trained and Testes Accuracy in Bar Chart</a:t>
            </a:r>
          </a:p>
          <a:p>
            <a:pPr marL="285750" indent="-285750">
              <a:buFont typeface="Arial" panose="020B0604020202020204" pitchFamily="34" charset="0"/>
              <a:buChar char="•"/>
            </a:pPr>
            <a:r>
              <a:rPr lang="en-IN" dirty="0"/>
              <a:t>View Predicted Water Quality type</a:t>
            </a:r>
          </a:p>
          <a:p>
            <a:pPr marL="285750" indent="-285750">
              <a:buFont typeface="Arial" panose="020B0604020202020204" pitchFamily="34" charset="0"/>
              <a:buChar char="•"/>
            </a:pPr>
            <a:r>
              <a:rPr lang="en-IN" dirty="0"/>
              <a:t>Find Water-Quality prediction ratio</a:t>
            </a:r>
          </a:p>
          <a:p>
            <a:pPr marL="285750" indent="-285750">
              <a:buFont typeface="Arial" panose="020B0604020202020204" pitchFamily="34" charset="0"/>
              <a:buChar char="•"/>
            </a:pPr>
            <a:r>
              <a:rPr lang="en-IN" dirty="0"/>
              <a:t>Download Trained Datasets</a:t>
            </a:r>
          </a:p>
          <a:p>
            <a:pPr marL="285750" indent="-285750">
              <a:buFont typeface="Arial" panose="020B0604020202020204" pitchFamily="34" charset="0"/>
              <a:buChar char="•"/>
            </a:pPr>
            <a:r>
              <a:rPr lang="en-IN" dirty="0"/>
              <a:t>View water quality  prediction ratio results</a:t>
            </a:r>
          </a:p>
          <a:p>
            <a:pPr marL="285750" indent="-285750">
              <a:buFont typeface="Arial" panose="020B0604020202020204" pitchFamily="34" charset="0"/>
              <a:buChar char="•"/>
            </a:pPr>
            <a:r>
              <a:rPr lang="en-IN" dirty="0"/>
              <a:t>View all Remote users</a:t>
            </a:r>
          </a:p>
        </p:txBody>
      </p:sp>
      <p:sp>
        <p:nvSpPr>
          <p:cNvPr id="8" name="TextBox 7">
            <a:extLst>
              <a:ext uri="{FF2B5EF4-FFF2-40B4-BE49-F238E27FC236}">
                <a16:creationId xmlns:a16="http://schemas.microsoft.com/office/drawing/2014/main" id="{EF7CE0FA-F333-3BB6-BEFC-3FAAC62E2E61}"/>
              </a:ext>
            </a:extLst>
          </p:cNvPr>
          <p:cNvSpPr txBox="1"/>
          <p:nvPr/>
        </p:nvSpPr>
        <p:spPr>
          <a:xfrm>
            <a:off x="2052201" y="1478834"/>
            <a:ext cx="29260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Service Provider:</a:t>
            </a:r>
          </a:p>
        </p:txBody>
      </p:sp>
      <p:sp>
        <p:nvSpPr>
          <p:cNvPr id="12" name="TextBox 11">
            <a:extLst>
              <a:ext uri="{FF2B5EF4-FFF2-40B4-BE49-F238E27FC236}">
                <a16:creationId xmlns:a16="http://schemas.microsoft.com/office/drawing/2014/main" id="{872CDDA3-3400-E216-8F85-077981EB163A}"/>
              </a:ext>
            </a:extLst>
          </p:cNvPr>
          <p:cNvSpPr txBox="1"/>
          <p:nvPr/>
        </p:nvSpPr>
        <p:spPr>
          <a:xfrm>
            <a:off x="6892115" y="1990825"/>
            <a:ext cx="5132644" cy="923330"/>
          </a:xfrm>
          <a:prstGeom prst="rect">
            <a:avLst/>
          </a:prstGeom>
          <a:noFill/>
        </p:spPr>
        <p:txBody>
          <a:bodyPr wrap="square" rtlCol="0">
            <a:spAutoFit/>
          </a:bodyPr>
          <a:lstStyle/>
          <a:p>
            <a:pPr marL="285750" indent="-285750">
              <a:buFont typeface="Arial" panose="020B0604020202020204" pitchFamily="34" charset="0"/>
              <a:buChar char="•"/>
            </a:pPr>
            <a:r>
              <a:rPr lang="en-IN" dirty="0"/>
              <a:t>Login / Register</a:t>
            </a:r>
          </a:p>
          <a:p>
            <a:pPr marL="285750" indent="-285750">
              <a:buFont typeface="Arial" panose="020B0604020202020204" pitchFamily="34" charset="0"/>
              <a:buChar char="•"/>
            </a:pPr>
            <a:r>
              <a:rPr lang="en-IN" dirty="0"/>
              <a:t>Predict Water quality type</a:t>
            </a:r>
          </a:p>
          <a:p>
            <a:pPr marL="285750" indent="-285750">
              <a:buFont typeface="Arial" panose="020B0604020202020204" pitchFamily="34" charset="0"/>
              <a:buChar char="•"/>
            </a:pPr>
            <a:r>
              <a:rPr lang="en-IN" dirty="0"/>
              <a:t>View Profile</a:t>
            </a:r>
          </a:p>
        </p:txBody>
      </p:sp>
      <p:sp>
        <p:nvSpPr>
          <p:cNvPr id="13" name="TextBox 12">
            <a:extLst>
              <a:ext uri="{FF2B5EF4-FFF2-40B4-BE49-F238E27FC236}">
                <a16:creationId xmlns:a16="http://schemas.microsoft.com/office/drawing/2014/main" id="{5B1D719F-4CE9-0DED-835B-9948AEFCE6DF}"/>
              </a:ext>
            </a:extLst>
          </p:cNvPr>
          <p:cNvSpPr txBox="1"/>
          <p:nvPr/>
        </p:nvSpPr>
        <p:spPr>
          <a:xfrm>
            <a:off x="6863239" y="1467605"/>
            <a:ext cx="292608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Remote User:</a:t>
            </a:r>
          </a:p>
        </p:txBody>
      </p:sp>
    </p:spTree>
    <p:extLst>
      <p:ext uri="{BB962C8B-B14F-4D97-AF65-F5344CB8AC3E}">
        <p14:creationId xmlns:p14="http://schemas.microsoft.com/office/powerpoint/2010/main" val="363491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8D0B-8208-452A-C386-930B79005DC1}"/>
              </a:ext>
            </a:extLst>
          </p:cNvPr>
          <p:cNvSpPr>
            <a:spLocks noGrp="1"/>
          </p:cNvSpPr>
          <p:nvPr>
            <p:ph type="title"/>
          </p:nvPr>
        </p:nvSpPr>
        <p:spPr>
          <a:xfrm>
            <a:off x="1484312" y="685800"/>
            <a:ext cx="4175344" cy="921619"/>
          </a:xfrm>
        </p:spPr>
        <p:txBody>
          <a:bodyPr/>
          <a:lstStyle/>
          <a:p>
            <a:r>
              <a:rPr lang="en-IN"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E2393D57-CD16-DA90-7C77-E05A5D676E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3134" y="1674796"/>
            <a:ext cx="6247666" cy="47516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2922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2A5E-3AD3-5E31-E15F-14984ABE3E1B}"/>
              </a:ext>
            </a:extLst>
          </p:cNvPr>
          <p:cNvSpPr>
            <a:spLocks noGrp="1"/>
          </p:cNvSpPr>
          <p:nvPr>
            <p:ph type="title"/>
          </p:nvPr>
        </p:nvSpPr>
        <p:spPr>
          <a:xfrm>
            <a:off x="1484311" y="685800"/>
            <a:ext cx="4127217" cy="738739"/>
          </a:xfrm>
        </p:spPr>
        <p:txBody>
          <a:bodyPr/>
          <a:lstStyle/>
          <a:p>
            <a:r>
              <a:rPr lang="en-IN" dirty="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F30395C6-2AF6-AACA-1840-11108CAA2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1803" y="1542651"/>
            <a:ext cx="5634702" cy="49110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434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CB8-02D9-5A5F-0433-EE6090D4BAE7}"/>
              </a:ext>
            </a:extLst>
          </p:cNvPr>
          <p:cNvSpPr>
            <a:spLocks noGrp="1"/>
          </p:cNvSpPr>
          <p:nvPr>
            <p:ph type="title"/>
          </p:nvPr>
        </p:nvSpPr>
        <p:spPr>
          <a:xfrm>
            <a:off x="1484310" y="425919"/>
            <a:ext cx="4974241" cy="931244"/>
          </a:xfrm>
        </p:spPr>
        <p:txBody>
          <a:bodyPr/>
          <a:lstStyle/>
          <a:p>
            <a:r>
              <a:rPr lang="en-IN"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4A77E896-4215-22FD-1305-B595A00BA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0427" y="1453146"/>
            <a:ext cx="4376249" cy="5231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6045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6F7D-5168-DA49-10E3-C48749243A13}"/>
              </a:ext>
            </a:extLst>
          </p:cNvPr>
          <p:cNvSpPr>
            <a:spLocks noGrp="1"/>
          </p:cNvSpPr>
          <p:nvPr>
            <p:ph type="title"/>
          </p:nvPr>
        </p:nvSpPr>
        <p:spPr>
          <a:xfrm>
            <a:off x="1958146" y="555835"/>
            <a:ext cx="8275706" cy="998621"/>
          </a:xfrm>
        </p:spPr>
        <p:txBody>
          <a:bodyPr/>
          <a:lstStyle/>
          <a:p>
            <a:r>
              <a:rPr lang="en-IN" dirty="0">
                <a:latin typeface="Times New Roman" panose="02020603050405020304" pitchFamily="18" charset="0"/>
                <a:cs typeface="Times New Roman" panose="02020603050405020304" pitchFamily="18" charset="0"/>
              </a:rPr>
              <a:t>Flow Chart Diagram - Service Provider</a:t>
            </a:r>
          </a:p>
        </p:txBody>
      </p:sp>
      <p:pic>
        <p:nvPicPr>
          <p:cNvPr id="5" name="Content Placeholder 4">
            <a:extLst>
              <a:ext uri="{FF2B5EF4-FFF2-40B4-BE49-F238E27FC236}">
                <a16:creationId xmlns:a16="http://schemas.microsoft.com/office/drawing/2014/main" id="{24DFD6E7-7982-5002-B5F5-51547EFC3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2175" y="1554456"/>
            <a:ext cx="4887649" cy="51030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92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6F7D-5168-DA49-10E3-C48749243A13}"/>
              </a:ext>
            </a:extLst>
          </p:cNvPr>
          <p:cNvSpPr>
            <a:spLocks noGrp="1"/>
          </p:cNvSpPr>
          <p:nvPr>
            <p:ph type="title"/>
          </p:nvPr>
        </p:nvSpPr>
        <p:spPr>
          <a:xfrm>
            <a:off x="1958146" y="555835"/>
            <a:ext cx="8275706" cy="998621"/>
          </a:xfrm>
        </p:spPr>
        <p:txBody>
          <a:bodyPr>
            <a:normAutofit/>
          </a:bodyPr>
          <a:lstStyle/>
          <a:p>
            <a:r>
              <a:rPr lang="en-IN" dirty="0">
                <a:latin typeface="Times New Roman" panose="02020603050405020304" pitchFamily="18" charset="0"/>
                <a:cs typeface="Times New Roman" panose="02020603050405020304" pitchFamily="18" charset="0"/>
              </a:rPr>
              <a:t>Flow Chart Diagram – Remote User</a:t>
            </a:r>
          </a:p>
        </p:txBody>
      </p:sp>
      <p:pic>
        <p:nvPicPr>
          <p:cNvPr id="7" name="Content Placeholder 6">
            <a:extLst>
              <a:ext uri="{FF2B5EF4-FFF2-40B4-BE49-F238E27FC236}">
                <a16:creationId xmlns:a16="http://schemas.microsoft.com/office/drawing/2014/main" id="{0E10A77E-B86E-F066-5455-56D8BCF4C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2327" y="1907773"/>
            <a:ext cx="4787344" cy="42684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808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11" y="501135"/>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5" name="Content Placeholder 4">
            <a:extLst>
              <a:ext uri="{FF2B5EF4-FFF2-40B4-BE49-F238E27FC236}">
                <a16:creationId xmlns:a16="http://schemas.microsoft.com/office/drawing/2014/main" id="{5B4AE2DB-C8A6-2CA3-234A-DC9E1891B0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978" y="1440316"/>
            <a:ext cx="7693377" cy="4327525"/>
          </a:xfrm>
        </p:spPr>
      </p:pic>
      <p:sp>
        <p:nvSpPr>
          <p:cNvPr id="6" name="TextBox 5">
            <a:extLst>
              <a:ext uri="{FF2B5EF4-FFF2-40B4-BE49-F238E27FC236}">
                <a16:creationId xmlns:a16="http://schemas.microsoft.com/office/drawing/2014/main" id="{F6C92E58-54C6-3EE7-F15D-03AE0B004568}"/>
              </a:ext>
            </a:extLst>
          </p:cNvPr>
          <p:cNvSpPr txBox="1"/>
          <p:nvPr/>
        </p:nvSpPr>
        <p:spPr>
          <a:xfrm>
            <a:off x="2646980" y="5987533"/>
            <a:ext cx="5092100"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Screenshot-1: </a:t>
            </a:r>
            <a:r>
              <a:rPr lang="en-IN" dirty="0">
                <a:latin typeface="Times New Roman" panose="02020603050405020304" pitchFamily="18" charset="0"/>
                <a:cs typeface="Times New Roman" panose="02020603050405020304" pitchFamily="18" charset="0"/>
              </a:rPr>
              <a:t>Login Screen for the Service Provider</a:t>
            </a:r>
          </a:p>
        </p:txBody>
      </p:sp>
    </p:spTree>
    <p:extLst>
      <p:ext uri="{BB962C8B-B14F-4D97-AF65-F5344CB8AC3E}">
        <p14:creationId xmlns:p14="http://schemas.microsoft.com/office/powerpoint/2010/main" val="306761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93937" y="570297"/>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9F41378C-BB23-44E6-A1C6-6AA1589606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5654" y="1424539"/>
            <a:ext cx="7415278" cy="4171094"/>
          </a:xfrm>
        </p:spPr>
      </p:pic>
      <p:sp>
        <p:nvSpPr>
          <p:cNvPr id="8" name="TextBox 7">
            <a:extLst>
              <a:ext uri="{FF2B5EF4-FFF2-40B4-BE49-F238E27FC236}">
                <a16:creationId xmlns:a16="http://schemas.microsoft.com/office/drawing/2014/main" id="{A9284B4E-EB2B-BFC9-7D5D-07E73F51AA7A}"/>
              </a:ext>
            </a:extLst>
          </p:cNvPr>
          <p:cNvSpPr txBox="1"/>
          <p:nvPr/>
        </p:nvSpPr>
        <p:spPr>
          <a:xfrm>
            <a:off x="2795654" y="5918371"/>
            <a:ext cx="647459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Screenshot-2: </a:t>
            </a:r>
            <a:r>
              <a:rPr lang="en-IN" dirty="0">
                <a:latin typeface="Times New Roman" panose="02020603050405020304" pitchFamily="18" charset="0"/>
                <a:cs typeface="Times New Roman" panose="02020603050405020304" pitchFamily="18" charset="0"/>
              </a:rPr>
              <a:t>Results obtained after Training and testing datasets</a:t>
            </a:r>
          </a:p>
        </p:txBody>
      </p:sp>
    </p:spTree>
    <p:extLst>
      <p:ext uri="{BB962C8B-B14F-4D97-AF65-F5344CB8AC3E}">
        <p14:creationId xmlns:p14="http://schemas.microsoft.com/office/powerpoint/2010/main" val="399163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55404" y="532817"/>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6" name="Content Placeholder 5">
            <a:extLst>
              <a:ext uri="{FF2B5EF4-FFF2-40B4-BE49-F238E27FC236}">
                <a16:creationId xmlns:a16="http://schemas.microsoft.com/office/drawing/2014/main" id="{9F57EFF3-9E53-BDE1-1EF3-D2F9D92BB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028" y="1404282"/>
            <a:ext cx="7198997" cy="4049436"/>
          </a:xfrm>
        </p:spPr>
      </p:pic>
      <p:sp>
        <p:nvSpPr>
          <p:cNvPr id="8" name="TextBox 7">
            <a:extLst>
              <a:ext uri="{FF2B5EF4-FFF2-40B4-BE49-F238E27FC236}">
                <a16:creationId xmlns:a16="http://schemas.microsoft.com/office/drawing/2014/main" id="{E5AFF5FD-4CAB-4AF1-F51E-18365F0DD9F9}"/>
              </a:ext>
            </a:extLst>
          </p:cNvPr>
          <p:cNvSpPr txBox="1"/>
          <p:nvPr/>
        </p:nvSpPr>
        <p:spPr>
          <a:xfrm>
            <a:off x="2869028" y="5955851"/>
            <a:ext cx="671517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Screenshot-3: </a:t>
            </a:r>
            <a:r>
              <a:rPr lang="en-IN" dirty="0">
                <a:latin typeface="Times New Roman" panose="02020603050405020304" pitchFamily="18" charset="0"/>
                <a:cs typeface="Times New Roman" panose="02020603050405020304" pitchFamily="18" charset="0"/>
              </a:rPr>
              <a:t>Trained and Tested Accuracy of algorithms in Bar Chart</a:t>
            </a:r>
          </a:p>
        </p:txBody>
      </p:sp>
    </p:spTree>
    <p:extLst>
      <p:ext uri="{BB962C8B-B14F-4D97-AF65-F5344CB8AC3E}">
        <p14:creationId xmlns:p14="http://schemas.microsoft.com/office/powerpoint/2010/main" val="309433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C898-A1C9-D49F-C7CE-9B49DC516732}"/>
              </a:ext>
            </a:extLst>
          </p:cNvPr>
          <p:cNvSpPr>
            <a:spLocks noGrp="1"/>
          </p:cNvSpPr>
          <p:nvPr>
            <p:ph type="title"/>
          </p:nvPr>
        </p:nvSpPr>
        <p:spPr>
          <a:xfrm>
            <a:off x="1241659" y="529390"/>
            <a:ext cx="3234089" cy="1145406"/>
          </a:xfrm>
        </p:spPr>
        <p:txBody>
          <a:bodyPr/>
          <a:lstStyle/>
          <a:p>
            <a:r>
              <a:rPr lang="en-IN" b="1"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5AE34F88-7564-47E9-539D-242237E35B0A}"/>
              </a:ext>
            </a:extLst>
          </p:cNvPr>
          <p:cNvSpPr>
            <a:spLocks noGrp="1"/>
          </p:cNvSpPr>
          <p:nvPr>
            <p:ph idx="1"/>
          </p:nvPr>
        </p:nvSpPr>
        <p:spPr>
          <a:xfrm>
            <a:off x="1645921" y="1674796"/>
            <a:ext cx="5438274" cy="5048450"/>
          </a:xfrm>
        </p:spPr>
        <p:txBody>
          <a:bodyPr>
            <a:normAutofit fontScale="92500" lnSpcReduction="20000"/>
          </a:bodyPr>
          <a:lstStyle/>
          <a:p>
            <a:pPr eaLnBrk="1" hangingPunct="1"/>
            <a:r>
              <a:rPr lang="en-US" altLang="en-US" dirty="0">
                <a:latin typeface="Times New Roman" panose="02020603050405020304" pitchFamily="18" charset="0"/>
                <a:cs typeface="Times New Roman" panose="02020603050405020304" pitchFamily="18" charset="0"/>
              </a:rPr>
              <a:t>Abstract</a:t>
            </a:r>
          </a:p>
          <a:p>
            <a:pPr eaLnBrk="1" hangingPunct="1"/>
            <a:r>
              <a:rPr lang="en-US" altLang="en-US" dirty="0">
                <a:latin typeface="Times New Roman" panose="02020603050405020304" pitchFamily="18" charset="0"/>
                <a:cs typeface="Times New Roman" panose="02020603050405020304" pitchFamily="18" charset="0"/>
              </a:rPr>
              <a:t>Existing System</a:t>
            </a:r>
          </a:p>
          <a:p>
            <a:pPr eaLnBrk="1" hangingPunct="1"/>
            <a:r>
              <a:rPr lang="en-US" altLang="en-US" dirty="0">
                <a:latin typeface="Times New Roman" panose="02020603050405020304" pitchFamily="18" charset="0"/>
                <a:cs typeface="Times New Roman" panose="02020603050405020304" pitchFamily="18" charset="0"/>
              </a:rPr>
              <a:t>Disadvantages of Existing System</a:t>
            </a:r>
          </a:p>
          <a:p>
            <a:pPr eaLnBrk="1" hangingPunct="1"/>
            <a:r>
              <a:rPr lang="en-US" altLang="en-US" dirty="0">
                <a:latin typeface="Times New Roman" panose="02020603050405020304" pitchFamily="18" charset="0"/>
                <a:cs typeface="Times New Roman" panose="02020603050405020304" pitchFamily="18" charset="0"/>
              </a:rPr>
              <a:t>Proposed System</a:t>
            </a:r>
          </a:p>
          <a:p>
            <a:pPr eaLnBrk="1" hangingPunct="1"/>
            <a:r>
              <a:rPr lang="en-US" altLang="en-US" dirty="0">
                <a:latin typeface="Times New Roman" panose="02020603050405020304" pitchFamily="18" charset="0"/>
                <a:cs typeface="Times New Roman" panose="02020603050405020304" pitchFamily="18" charset="0"/>
              </a:rPr>
              <a:t>Advantages of Proposed System</a:t>
            </a:r>
          </a:p>
          <a:p>
            <a:pPr eaLnBrk="1" hangingPunct="1"/>
            <a:r>
              <a:rPr lang="en-US" altLang="en-US" dirty="0">
                <a:latin typeface="Times New Roman" panose="02020603050405020304" pitchFamily="18" charset="0"/>
                <a:cs typeface="Times New Roman" panose="02020603050405020304" pitchFamily="18" charset="0"/>
              </a:rPr>
              <a:t>Hardware and Software Requirements</a:t>
            </a:r>
          </a:p>
          <a:p>
            <a:pPr eaLnBrk="1" hangingPunct="1"/>
            <a:r>
              <a:rPr lang="en-US" altLang="en-US" dirty="0">
                <a:latin typeface="Times New Roman" panose="02020603050405020304" pitchFamily="18" charset="0"/>
                <a:cs typeface="Times New Roman" panose="02020603050405020304" pitchFamily="18" charset="0"/>
              </a:rPr>
              <a:t>Novelty of the Project</a:t>
            </a:r>
          </a:p>
          <a:p>
            <a:pPr eaLnBrk="1" hangingPunct="1"/>
            <a:r>
              <a:rPr lang="en-US" altLang="en-US" dirty="0">
                <a:latin typeface="Times New Roman" panose="02020603050405020304" pitchFamily="18" charset="0"/>
                <a:cs typeface="Times New Roman" panose="02020603050405020304" pitchFamily="18" charset="0"/>
              </a:rPr>
              <a:t>Architecture, Modules and UML Diagrams</a:t>
            </a:r>
          </a:p>
          <a:p>
            <a:pPr eaLnBrk="1" hangingPunct="1"/>
            <a:r>
              <a:rPr lang="en-US" altLang="en-US" dirty="0">
                <a:latin typeface="Times New Roman" panose="02020603050405020304" pitchFamily="18" charset="0"/>
                <a:cs typeface="Times New Roman" panose="02020603050405020304" pitchFamily="18" charset="0"/>
              </a:rPr>
              <a:t>Results</a:t>
            </a:r>
          </a:p>
          <a:p>
            <a:pPr eaLnBrk="1" hangingPunct="1"/>
            <a:r>
              <a:rPr lang="en-US" altLang="en-US" dirty="0">
                <a:latin typeface="Times New Roman" panose="02020603050405020304" pitchFamily="18" charset="0"/>
                <a:cs typeface="Times New Roman" panose="02020603050405020304" pitchFamily="18" charset="0"/>
              </a:rPr>
              <a:t>Conclusion</a:t>
            </a:r>
          </a:p>
          <a:p>
            <a:pPr eaLnBrk="1" hangingPunct="1"/>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Future Scope</a:t>
            </a:r>
          </a:p>
          <a:p>
            <a:pPr eaLnBrk="1" hangingPunct="1"/>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altLang="en-US"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20987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10" y="504935"/>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2E1B3367-F1CF-53A2-3741-A77332842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858" y="1463040"/>
            <a:ext cx="7392201" cy="4158113"/>
          </a:xfrm>
        </p:spPr>
      </p:pic>
      <p:sp>
        <p:nvSpPr>
          <p:cNvPr id="8" name="TextBox 7">
            <a:extLst>
              <a:ext uri="{FF2B5EF4-FFF2-40B4-BE49-F238E27FC236}">
                <a16:creationId xmlns:a16="http://schemas.microsoft.com/office/drawing/2014/main" id="{5EE03C6E-BD86-60B9-276C-7EC6517DDCAC}"/>
              </a:ext>
            </a:extLst>
          </p:cNvPr>
          <p:cNvSpPr txBox="1"/>
          <p:nvPr/>
        </p:nvSpPr>
        <p:spPr>
          <a:xfrm>
            <a:off x="2837858" y="5983733"/>
            <a:ext cx="637155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Screenshot-4: </a:t>
            </a:r>
            <a:r>
              <a:rPr lang="en-IN" dirty="0">
                <a:latin typeface="Times New Roman" panose="02020603050405020304" pitchFamily="18" charset="0"/>
                <a:cs typeface="Times New Roman" panose="02020603050405020304" pitchFamily="18" charset="0"/>
              </a:rPr>
              <a:t>Trained and Tested Accuracy results in a Line-Chart</a:t>
            </a:r>
          </a:p>
        </p:txBody>
      </p:sp>
    </p:spTree>
    <p:extLst>
      <p:ext uri="{BB962C8B-B14F-4D97-AF65-F5344CB8AC3E}">
        <p14:creationId xmlns:p14="http://schemas.microsoft.com/office/powerpoint/2010/main" val="2970467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74686" y="551010"/>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6" name="Content Placeholder 5">
            <a:extLst>
              <a:ext uri="{FF2B5EF4-FFF2-40B4-BE49-F238E27FC236}">
                <a16:creationId xmlns:a16="http://schemas.microsoft.com/office/drawing/2014/main" id="{A037B226-6E17-371D-D4FB-5D208DAAB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369" y="1463041"/>
            <a:ext cx="7546723" cy="4245032"/>
          </a:xfrm>
        </p:spPr>
      </p:pic>
      <p:sp>
        <p:nvSpPr>
          <p:cNvPr id="8" name="TextBox 7">
            <a:extLst>
              <a:ext uri="{FF2B5EF4-FFF2-40B4-BE49-F238E27FC236}">
                <a16:creationId xmlns:a16="http://schemas.microsoft.com/office/drawing/2014/main" id="{FA429722-25AB-EE41-CE21-C108F297CD1A}"/>
              </a:ext>
            </a:extLst>
          </p:cNvPr>
          <p:cNvSpPr txBox="1"/>
          <p:nvPr/>
        </p:nvSpPr>
        <p:spPr>
          <a:xfrm>
            <a:off x="2824369" y="6115981"/>
            <a:ext cx="6213432"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Screenshot-5: </a:t>
            </a:r>
            <a:r>
              <a:rPr lang="en-IN" dirty="0">
                <a:latin typeface="Times New Roman" panose="02020603050405020304" pitchFamily="18" charset="0"/>
                <a:cs typeface="Times New Roman" panose="02020603050405020304" pitchFamily="18" charset="0"/>
              </a:rPr>
              <a:t>Trained and Tested Accuracy results in a Pie Chart</a:t>
            </a:r>
          </a:p>
        </p:txBody>
      </p:sp>
    </p:spTree>
    <p:extLst>
      <p:ext uri="{BB962C8B-B14F-4D97-AF65-F5344CB8AC3E}">
        <p14:creationId xmlns:p14="http://schemas.microsoft.com/office/powerpoint/2010/main" val="4059410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09" y="483670"/>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89806C29-0C6B-7697-6682-9F1452C6F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6092" y="1405289"/>
            <a:ext cx="7575145" cy="4261019"/>
          </a:xfrm>
        </p:spPr>
      </p:pic>
      <p:sp>
        <p:nvSpPr>
          <p:cNvPr id="8" name="TextBox 7">
            <a:extLst>
              <a:ext uri="{FF2B5EF4-FFF2-40B4-BE49-F238E27FC236}">
                <a16:creationId xmlns:a16="http://schemas.microsoft.com/office/drawing/2014/main" id="{1BEDB638-23DE-7FF4-DCC7-731D07706DFC}"/>
              </a:ext>
            </a:extLst>
          </p:cNvPr>
          <p:cNvSpPr txBox="1"/>
          <p:nvPr/>
        </p:nvSpPr>
        <p:spPr>
          <a:xfrm>
            <a:off x="2706092" y="6004998"/>
            <a:ext cx="440697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Screenshot-6</a:t>
            </a:r>
            <a:r>
              <a:rPr lang="en-IN" dirty="0">
                <a:latin typeface="Times New Roman" panose="02020603050405020304" pitchFamily="18" charset="0"/>
                <a:cs typeface="Times New Roman" panose="02020603050405020304" pitchFamily="18" charset="0"/>
              </a:rPr>
              <a:t>: Predicted Water Quality type</a:t>
            </a:r>
          </a:p>
        </p:txBody>
      </p:sp>
    </p:spTree>
    <p:extLst>
      <p:ext uri="{BB962C8B-B14F-4D97-AF65-F5344CB8AC3E}">
        <p14:creationId xmlns:p14="http://schemas.microsoft.com/office/powerpoint/2010/main" val="36753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41725" y="592667"/>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11" name="Content Placeholder 10">
            <a:extLst>
              <a:ext uri="{FF2B5EF4-FFF2-40B4-BE49-F238E27FC236}">
                <a16:creationId xmlns:a16="http://schemas.microsoft.com/office/drawing/2014/main" id="{96F528F3-98AC-9466-0941-46E1F73157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3768" y="1490133"/>
            <a:ext cx="7350776" cy="4134812"/>
          </a:xfrm>
        </p:spPr>
      </p:pic>
      <p:sp>
        <p:nvSpPr>
          <p:cNvPr id="12" name="TextBox 11">
            <a:extLst>
              <a:ext uri="{FF2B5EF4-FFF2-40B4-BE49-F238E27FC236}">
                <a16:creationId xmlns:a16="http://schemas.microsoft.com/office/drawing/2014/main" id="{494CD23A-4DED-C0F4-018F-C10F551B9F4B}"/>
              </a:ext>
            </a:extLst>
          </p:cNvPr>
          <p:cNvSpPr txBox="1"/>
          <p:nvPr/>
        </p:nvSpPr>
        <p:spPr>
          <a:xfrm>
            <a:off x="2693768" y="5745171"/>
            <a:ext cx="388862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Screenshot-7</a:t>
            </a:r>
            <a:r>
              <a:rPr lang="en-IN" dirty="0">
                <a:latin typeface="Times New Roman" panose="02020603050405020304" pitchFamily="18" charset="0"/>
                <a:cs typeface="Times New Roman" panose="02020603050405020304" pitchFamily="18" charset="0"/>
              </a:rPr>
              <a:t>: Water Quality type Ratio</a:t>
            </a:r>
          </a:p>
        </p:txBody>
      </p:sp>
    </p:spTree>
    <p:extLst>
      <p:ext uri="{BB962C8B-B14F-4D97-AF65-F5344CB8AC3E}">
        <p14:creationId xmlns:p14="http://schemas.microsoft.com/office/powerpoint/2010/main" val="95654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573343" y="575734"/>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6" name="Content Placeholder 5">
            <a:extLst>
              <a:ext uri="{FF2B5EF4-FFF2-40B4-BE49-F238E27FC236}">
                <a16:creationId xmlns:a16="http://schemas.microsoft.com/office/drawing/2014/main" id="{84E3EA11-CC7F-555B-D537-098DA7048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5327" y="1437641"/>
            <a:ext cx="7394743" cy="4159543"/>
          </a:xfrm>
        </p:spPr>
      </p:pic>
      <p:sp>
        <p:nvSpPr>
          <p:cNvPr id="7" name="TextBox 6">
            <a:extLst>
              <a:ext uri="{FF2B5EF4-FFF2-40B4-BE49-F238E27FC236}">
                <a16:creationId xmlns:a16="http://schemas.microsoft.com/office/drawing/2014/main" id="{F7E2CAB4-4DC7-09D3-E98E-1644EBF843BB}"/>
              </a:ext>
            </a:extLst>
          </p:cNvPr>
          <p:cNvSpPr txBox="1"/>
          <p:nvPr/>
        </p:nvSpPr>
        <p:spPr>
          <a:xfrm>
            <a:off x="2885327" y="5912934"/>
            <a:ext cx="4846198"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Screenshot-8</a:t>
            </a:r>
            <a:r>
              <a:rPr lang="en-IN" dirty="0">
                <a:latin typeface="Times New Roman" panose="02020603050405020304" pitchFamily="18" charset="0"/>
                <a:cs typeface="Times New Roman" panose="02020603050405020304" pitchFamily="18" charset="0"/>
              </a:rPr>
              <a:t>: Downloading the Trained Datasets</a:t>
            </a:r>
          </a:p>
        </p:txBody>
      </p:sp>
    </p:spTree>
    <p:extLst>
      <p:ext uri="{BB962C8B-B14F-4D97-AF65-F5344CB8AC3E}">
        <p14:creationId xmlns:p14="http://schemas.microsoft.com/office/powerpoint/2010/main" val="294891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08111" y="465668"/>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51733CD7-AF05-EE58-5983-4B5AF703E8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442" y="1242908"/>
            <a:ext cx="7514049" cy="4226653"/>
          </a:xfrm>
        </p:spPr>
      </p:pic>
      <p:sp>
        <p:nvSpPr>
          <p:cNvPr id="8" name="TextBox 7">
            <a:extLst>
              <a:ext uri="{FF2B5EF4-FFF2-40B4-BE49-F238E27FC236}">
                <a16:creationId xmlns:a16="http://schemas.microsoft.com/office/drawing/2014/main" id="{06379D6A-A1A4-6231-157C-72B93ECCA3F1}"/>
              </a:ext>
            </a:extLst>
          </p:cNvPr>
          <p:cNvSpPr txBox="1"/>
          <p:nvPr/>
        </p:nvSpPr>
        <p:spPr>
          <a:xfrm>
            <a:off x="2660442" y="5698217"/>
            <a:ext cx="567918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Screenshot-9</a:t>
            </a:r>
            <a:r>
              <a:rPr lang="en-IN" dirty="0">
                <a:latin typeface="Times New Roman" panose="02020603050405020304" pitchFamily="18" charset="0"/>
                <a:cs typeface="Times New Roman" panose="02020603050405020304" pitchFamily="18" charset="0"/>
              </a:rPr>
              <a:t>: Water Quality prediction ratio in Line-Chart</a:t>
            </a:r>
          </a:p>
        </p:txBody>
      </p:sp>
    </p:spTree>
    <p:extLst>
      <p:ext uri="{BB962C8B-B14F-4D97-AF65-F5344CB8AC3E}">
        <p14:creationId xmlns:p14="http://schemas.microsoft.com/office/powerpoint/2010/main" val="1182216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70456" y="618068"/>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6" name="Content Placeholder 5">
            <a:extLst>
              <a:ext uri="{FF2B5EF4-FFF2-40B4-BE49-F238E27FC236}">
                <a16:creationId xmlns:a16="http://schemas.microsoft.com/office/drawing/2014/main" id="{141AA2B7-7057-EBED-D358-C30AD82602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60" y="1395308"/>
            <a:ext cx="6996103" cy="3935308"/>
          </a:xfrm>
        </p:spPr>
      </p:pic>
      <p:sp>
        <p:nvSpPr>
          <p:cNvPr id="8" name="TextBox 7">
            <a:extLst>
              <a:ext uri="{FF2B5EF4-FFF2-40B4-BE49-F238E27FC236}">
                <a16:creationId xmlns:a16="http://schemas.microsoft.com/office/drawing/2014/main" id="{0ADCB947-C156-85D6-E3AB-E3D1845FE64B}"/>
              </a:ext>
            </a:extLst>
          </p:cNvPr>
          <p:cNvSpPr txBox="1"/>
          <p:nvPr/>
        </p:nvSpPr>
        <p:spPr>
          <a:xfrm>
            <a:off x="2981760" y="5623558"/>
            <a:ext cx="5669565"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Screenshot-10</a:t>
            </a:r>
            <a:r>
              <a:rPr lang="en-IN" dirty="0">
                <a:latin typeface="Times New Roman" panose="02020603050405020304" pitchFamily="18" charset="0"/>
                <a:cs typeface="Times New Roman" panose="02020603050405020304" pitchFamily="18" charset="0"/>
              </a:rPr>
              <a:t>: Water Quality prediction ratio in Pie-Chart</a:t>
            </a:r>
          </a:p>
        </p:txBody>
      </p:sp>
    </p:spTree>
    <p:extLst>
      <p:ext uri="{BB962C8B-B14F-4D97-AF65-F5344CB8AC3E}">
        <p14:creationId xmlns:p14="http://schemas.microsoft.com/office/powerpoint/2010/main" val="2504205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11" y="403623"/>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7931B805-1003-B138-A156-C7FCC7910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804" y="1294463"/>
            <a:ext cx="7589462" cy="4269073"/>
          </a:xfrm>
        </p:spPr>
      </p:pic>
      <p:sp>
        <p:nvSpPr>
          <p:cNvPr id="8" name="TextBox 7">
            <a:extLst>
              <a:ext uri="{FF2B5EF4-FFF2-40B4-BE49-F238E27FC236}">
                <a16:creationId xmlns:a16="http://schemas.microsoft.com/office/drawing/2014/main" id="{1C0C82C7-27BE-E24D-4E8C-0C3E45733833}"/>
              </a:ext>
            </a:extLst>
          </p:cNvPr>
          <p:cNvSpPr txBox="1"/>
          <p:nvPr/>
        </p:nvSpPr>
        <p:spPr>
          <a:xfrm>
            <a:off x="2747804" y="5884334"/>
            <a:ext cx="402283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Screenshot-11</a:t>
            </a:r>
            <a:r>
              <a:rPr lang="en-IN" dirty="0">
                <a:latin typeface="Times New Roman" panose="02020603050405020304" pitchFamily="18" charset="0"/>
                <a:cs typeface="Times New Roman" panose="02020603050405020304" pitchFamily="18" charset="0"/>
              </a:rPr>
              <a:t>: Viewing all Remote users</a:t>
            </a:r>
          </a:p>
        </p:txBody>
      </p:sp>
    </p:spTree>
    <p:extLst>
      <p:ext uri="{BB962C8B-B14F-4D97-AF65-F5344CB8AC3E}">
        <p14:creationId xmlns:p14="http://schemas.microsoft.com/office/powerpoint/2010/main" val="1536434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11" y="585893"/>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6" name="Content Placeholder 5">
            <a:extLst>
              <a:ext uri="{FF2B5EF4-FFF2-40B4-BE49-F238E27FC236}">
                <a16:creationId xmlns:a16="http://schemas.microsoft.com/office/drawing/2014/main" id="{5B7DFBE2-2117-E734-E2D4-E8991ABA1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463296"/>
            <a:ext cx="7367791" cy="4144382"/>
          </a:xfrm>
        </p:spPr>
      </p:pic>
      <p:sp>
        <p:nvSpPr>
          <p:cNvPr id="8" name="TextBox 7">
            <a:extLst>
              <a:ext uri="{FF2B5EF4-FFF2-40B4-BE49-F238E27FC236}">
                <a16:creationId xmlns:a16="http://schemas.microsoft.com/office/drawing/2014/main" id="{FD03DFFD-9DC9-BE5F-5EC4-48BDE0F529FC}"/>
              </a:ext>
            </a:extLst>
          </p:cNvPr>
          <p:cNvSpPr txBox="1"/>
          <p:nvPr/>
        </p:nvSpPr>
        <p:spPr>
          <a:xfrm>
            <a:off x="2743200" y="5818108"/>
            <a:ext cx="4849404"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Screenshot-12</a:t>
            </a:r>
            <a:r>
              <a:rPr lang="en-IN" dirty="0">
                <a:latin typeface="Times New Roman" panose="02020603050405020304" pitchFamily="18" charset="0"/>
                <a:cs typeface="Times New Roman" panose="02020603050405020304" pitchFamily="18" charset="0"/>
              </a:rPr>
              <a:t>: Remote User viewing their profile</a:t>
            </a:r>
          </a:p>
        </p:txBody>
      </p:sp>
    </p:spTree>
    <p:extLst>
      <p:ext uri="{BB962C8B-B14F-4D97-AF65-F5344CB8AC3E}">
        <p14:creationId xmlns:p14="http://schemas.microsoft.com/office/powerpoint/2010/main" val="362924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07B5-2153-6A73-0CB7-7852BA18C5BF}"/>
              </a:ext>
            </a:extLst>
          </p:cNvPr>
          <p:cNvSpPr>
            <a:spLocks noGrp="1"/>
          </p:cNvSpPr>
          <p:nvPr>
            <p:ph type="title"/>
          </p:nvPr>
        </p:nvSpPr>
        <p:spPr>
          <a:xfrm>
            <a:off x="1484311" y="685801"/>
            <a:ext cx="10018713" cy="777240"/>
          </a:xfrm>
        </p:spPr>
        <p:txBody>
          <a:bodyPr/>
          <a:lstStyle/>
          <a:p>
            <a:r>
              <a:rPr lang="en-IN" b="1" dirty="0">
                <a:latin typeface="Times New Roman" panose="02020603050405020304" pitchFamily="18" charset="0"/>
                <a:cs typeface="Times New Roman" panose="02020603050405020304" pitchFamily="18" charset="0"/>
              </a:rPr>
              <a:t>Screenshots</a:t>
            </a:r>
          </a:p>
        </p:txBody>
      </p:sp>
      <p:pic>
        <p:nvPicPr>
          <p:cNvPr id="7" name="Content Placeholder 6">
            <a:extLst>
              <a:ext uri="{FF2B5EF4-FFF2-40B4-BE49-F238E27FC236}">
                <a16:creationId xmlns:a16="http://schemas.microsoft.com/office/drawing/2014/main" id="{CD6FC281-48AA-E8BB-5490-606B785BB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7397" y="1463041"/>
            <a:ext cx="7172540" cy="4034554"/>
          </a:xfrm>
        </p:spPr>
      </p:pic>
      <p:sp>
        <p:nvSpPr>
          <p:cNvPr id="8" name="TextBox 7">
            <a:extLst>
              <a:ext uri="{FF2B5EF4-FFF2-40B4-BE49-F238E27FC236}">
                <a16:creationId xmlns:a16="http://schemas.microsoft.com/office/drawing/2014/main" id="{B882CCDF-2335-E7B3-94B5-4FDBB36944CB}"/>
              </a:ext>
            </a:extLst>
          </p:cNvPr>
          <p:cNvSpPr txBox="1"/>
          <p:nvPr/>
        </p:nvSpPr>
        <p:spPr>
          <a:xfrm>
            <a:off x="2907397" y="5749020"/>
            <a:ext cx="8155631"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Screenshot-17</a:t>
            </a:r>
            <a:r>
              <a:rPr lang="en-IN" dirty="0">
                <a:latin typeface="Times New Roman" panose="02020603050405020304" pitchFamily="18" charset="0"/>
                <a:cs typeface="Times New Roman" panose="02020603050405020304" pitchFamily="18" charset="0"/>
              </a:rPr>
              <a:t>: A Remote User entering the details to find out the Water Quality in a </a:t>
            </a:r>
          </a:p>
          <a:p>
            <a:r>
              <a:rPr lang="en-IN" dirty="0">
                <a:latin typeface="Times New Roman" panose="02020603050405020304" pitchFamily="18" charset="0"/>
                <a:cs typeface="Times New Roman" panose="02020603050405020304" pitchFamily="18" charset="0"/>
              </a:rPr>
              <a:t>particular Area</a:t>
            </a:r>
          </a:p>
        </p:txBody>
      </p:sp>
    </p:spTree>
    <p:extLst>
      <p:ext uri="{BB962C8B-B14F-4D97-AF65-F5344CB8AC3E}">
        <p14:creationId xmlns:p14="http://schemas.microsoft.com/office/powerpoint/2010/main" val="176130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D897-3C6C-C104-8E34-8164D76BED85}"/>
              </a:ext>
            </a:extLst>
          </p:cNvPr>
          <p:cNvSpPr>
            <a:spLocks noGrp="1"/>
          </p:cNvSpPr>
          <p:nvPr>
            <p:ph type="title"/>
          </p:nvPr>
        </p:nvSpPr>
        <p:spPr>
          <a:xfrm>
            <a:off x="1484310" y="413887"/>
            <a:ext cx="2885558" cy="914400"/>
          </a:xfrm>
        </p:spPr>
        <p:txBody>
          <a:bodyPr/>
          <a:lstStyle/>
          <a:p>
            <a:r>
              <a:rPr lang="en-IN"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8174EA73-AE13-0468-3914-F557E024914D}"/>
              </a:ext>
            </a:extLst>
          </p:cNvPr>
          <p:cNvSpPr>
            <a:spLocks noGrp="1"/>
          </p:cNvSpPr>
          <p:nvPr>
            <p:ph idx="1"/>
          </p:nvPr>
        </p:nvSpPr>
        <p:spPr>
          <a:xfrm>
            <a:off x="1484310" y="1328287"/>
            <a:ext cx="10018713" cy="4462914"/>
          </a:xfrm>
        </p:spPr>
        <p:txBody>
          <a:bodyPr>
            <a:normAutofit/>
          </a:bodyPr>
          <a:lstStyle/>
          <a:p>
            <a:pPr algn="just"/>
            <a:r>
              <a:rPr lang="en-US" sz="2200" dirty="0">
                <a:latin typeface="Times New Roman" panose="02020603050405020304" pitchFamily="18" charset="0"/>
                <a:cs typeface="Times New Roman" panose="02020603050405020304" pitchFamily="18" charset="0"/>
              </a:rPr>
              <a:t>Urban water quality is of great importance to our daily lives. Prediction of urban water quality helps control water pollution and protect human health. </a:t>
            </a:r>
          </a:p>
          <a:p>
            <a:pPr algn="just"/>
            <a:r>
              <a:rPr lang="en-US" sz="2200" dirty="0">
                <a:latin typeface="Times New Roman" panose="02020603050405020304" pitchFamily="18" charset="0"/>
                <a:cs typeface="Times New Roman" panose="02020603050405020304" pitchFamily="18" charset="0"/>
              </a:rPr>
              <a:t>However, predicting the urban water quality is a challenging task since the water quality varies in urban spaces non-linearly and depends on multiple factors, such as meteorology, water usage patterns, and land uses. </a:t>
            </a:r>
          </a:p>
          <a:p>
            <a:pPr algn="just"/>
            <a:r>
              <a:rPr lang="en-US" sz="2200" dirty="0">
                <a:latin typeface="Times New Roman" panose="02020603050405020304" pitchFamily="18" charset="0"/>
                <a:cs typeface="Times New Roman" panose="02020603050405020304" pitchFamily="18" charset="0"/>
              </a:rPr>
              <a:t>In this project, we forecast the water quality of a station over the next few hours from a data-driven perspective, using the water quality data and water hydraulic data reported by existing monitor stations and a variety of data sources we observed in the city, such as meteorology, pipe networks, structure of road networks, and point of interests (POIs).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02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33C3-6B25-B67B-00CC-D802AAAE6BA4}"/>
              </a:ext>
            </a:extLst>
          </p:cNvPr>
          <p:cNvSpPr>
            <a:spLocks noGrp="1"/>
          </p:cNvSpPr>
          <p:nvPr>
            <p:ph type="title"/>
          </p:nvPr>
        </p:nvSpPr>
        <p:spPr>
          <a:xfrm>
            <a:off x="1940873" y="676175"/>
            <a:ext cx="3180822" cy="567267"/>
          </a:xfrm>
        </p:spPr>
        <p:txBody>
          <a:bodyPr>
            <a:normAutofit fontScale="90000"/>
          </a:bodyPr>
          <a:lstStyle/>
          <a:p>
            <a:r>
              <a:rPr lang="en-IN" b="1" dirty="0">
                <a:latin typeface="Times New Roman" panose="02020603050405020304" pitchFamily="18" charset="0"/>
                <a:cs typeface="Times New Roman" panose="02020603050405020304" pitchFamily="18" charset="0"/>
              </a:rPr>
              <a:t>Sample </a:t>
            </a:r>
            <a:r>
              <a:rPr lang="en-IN" sz="4400" b="1" dirty="0">
                <a:latin typeface="Times New Roman" panose="02020603050405020304" pitchFamily="18" charset="0"/>
                <a:cs typeface="Times New Roman" panose="02020603050405020304" pitchFamily="18" charset="0"/>
              </a:rPr>
              <a:t>Code</a:t>
            </a:r>
          </a:p>
        </p:txBody>
      </p:sp>
      <p:sp>
        <p:nvSpPr>
          <p:cNvPr id="4" name="TextBox 3">
            <a:extLst>
              <a:ext uri="{FF2B5EF4-FFF2-40B4-BE49-F238E27FC236}">
                <a16:creationId xmlns:a16="http://schemas.microsoft.com/office/drawing/2014/main" id="{630C4B9E-8ED8-8EC5-DFB6-180DBC68B04F}"/>
              </a:ext>
            </a:extLst>
          </p:cNvPr>
          <p:cNvSpPr txBox="1"/>
          <p:nvPr/>
        </p:nvSpPr>
        <p:spPr>
          <a:xfrm>
            <a:off x="2046750" y="1354667"/>
            <a:ext cx="8695266" cy="5078313"/>
          </a:xfrm>
          <a:prstGeom prst="rect">
            <a:avLst/>
          </a:prstGeom>
          <a:noFill/>
        </p:spPr>
        <p:txBody>
          <a:bodyPr wrap="square" rtlCol="0">
            <a:spAutoFit/>
          </a:bodyPr>
          <a:lstStyle/>
          <a:p>
            <a:r>
              <a:rPr lang="en-IN" dirty="0">
                <a:effectLst/>
                <a:latin typeface="+mj-lt"/>
              </a:rPr>
              <a:t>"""Django's command-line utility for administrative tasks."""</a:t>
            </a:r>
          </a:p>
          <a:p>
            <a:r>
              <a:rPr lang="en-IN" i="1" dirty="0">
                <a:effectLst/>
                <a:latin typeface="+mj-lt"/>
              </a:rPr>
              <a:t>import</a:t>
            </a:r>
            <a:r>
              <a:rPr lang="en-IN" dirty="0">
                <a:effectLst/>
                <a:latin typeface="+mj-lt"/>
              </a:rPr>
              <a:t> </a:t>
            </a:r>
            <a:r>
              <a:rPr lang="en-IN" dirty="0" err="1">
                <a:effectLst/>
                <a:latin typeface="+mj-lt"/>
              </a:rPr>
              <a:t>os</a:t>
            </a:r>
            <a:endParaRPr lang="en-IN" dirty="0">
              <a:effectLst/>
              <a:latin typeface="+mj-lt"/>
            </a:endParaRPr>
          </a:p>
          <a:p>
            <a:r>
              <a:rPr lang="en-IN" i="1" dirty="0">
                <a:effectLst/>
                <a:latin typeface="+mj-lt"/>
              </a:rPr>
              <a:t>import</a:t>
            </a:r>
            <a:r>
              <a:rPr lang="en-IN" dirty="0">
                <a:effectLst/>
                <a:latin typeface="+mj-lt"/>
              </a:rPr>
              <a:t> sys</a:t>
            </a:r>
            <a:br>
              <a:rPr lang="en-IN" dirty="0">
                <a:effectLst/>
                <a:latin typeface="+mj-lt"/>
              </a:rPr>
            </a:br>
            <a:r>
              <a:rPr lang="en-IN" dirty="0">
                <a:effectLst/>
                <a:latin typeface="+mj-lt"/>
              </a:rPr>
              <a:t>def main():</a:t>
            </a:r>
          </a:p>
          <a:p>
            <a:r>
              <a:rPr lang="en-IN" dirty="0">
                <a:effectLst/>
                <a:latin typeface="+mj-lt"/>
              </a:rPr>
              <a:t>    """Run administrative tasks."""</a:t>
            </a:r>
          </a:p>
          <a:p>
            <a:r>
              <a:rPr lang="en-IN" dirty="0">
                <a:effectLst/>
                <a:latin typeface="+mj-lt"/>
              </a:rPr>
              <a:t>    </a:t>
            </a:r>
            <a:r>
              <a:rPr lang="en-IN" dirty="0" err="1">
                <a:effectLst/>
                <a:latin typeface="+mj-lt"/>
              </a:rPr>
              <a:t>os.environ.setdefault</a:t>
            </a:r>
            <a:r>
              <a:rPr lang="en-IN" dirty="0">
                <a:effectLst/>
                <a:latin typeface="+mj-lt"/>
              </a:rPr>
              <a:t>('DJANGO_SETTINGS_MODULE', '</a:t>
            </a:r>
            <a:r>
              <a:rPr lang="en-IN" dirty="0" err="1">
                <a:effectLst/>
                <a:latin typeface="+mj-lt"/>
              </a:rPr>
              <a:t>predicting_urban_water_quality.settings</a:t>
            </a:r>
            <a:r>
              <a:rPr lang="en-IN" dirty="0">
                <a:effectLst/>
                <a:latin typeface="+mj-lt"/>
              </a:rPr>
              <a:t>')</a:t>
            </a:r>
          </a:p>
          <a:p>
            <a:r>
              <a:rPr lang="en-IN" dirty="0">
                <a:effectLst/>
                <a:latin typeface="+mj-lt"/>
              </a:rPr>
              <a:t>    </a:t>
            </a:r>
            <a:r>
              <a:rPr lang="en-IN" i="1" dirty="0">
                <a:effectLst/>
                <a:latin typeface="+mj-lt"/>
              </a:rPr>
              <a:t>try</a:t>
            </a:r>
            <a:r>
              <a:rPr lang="en-IN" dirty="0">
                <a:effectLst/>
                <a:latin typeface="+mj-lt"/>
              </a:rPr>
              <a:t>:</a:t>
            </a:r>
          </a:p>
          <a:p>
            <a:r>
              <a:rPr lang="en-IN" dirty="0">
                <a:effectLst/>
                <a:latin typeface="+mj-lt"/>
              </a:rPr>
              <a:t>        </a:t>
            </a:r>
            <a:r>
              <a:rPr lang="en-IN" i="1" dirty="0">
                <a:effectLst/>
                <a:latin typeface="+mj-lt"/>
              </a:rPr>
              <a:t>from</a:t>
            </a:r>
            <a:r>
              <a:rPr lang="en-IN" dirty="0">
                <a:effectLst/>
                <a:latin typeface="+mj-lt"/>
              </a:rPr>
              <a:t> </a:t>
            </a:r>
            <a:r>
              <a:rPr lang="en-IN" dirty="0" err="1">
                <a:effectLst/>
                <a:latin typeface="+mj-lt"/>
              </a:rPr>
              <a:t>django.core.management</a:t>
            </a:r>
            <a:r>
              <a:rPr lang="en-IN" dirty="0">
                <a:effectLst/>
                <a:latin typeface="+mj-lt"/>
              </a:rPr>
              <a:t> </a:t>
            </a:r>
            <a:r>
              <a:rPr lang="en-IN" i="1" dirty="0">
                <a:effectLst/>
                <a:latin typeface="+mj-lt"/>
              </a:rPr>
              <a:t>import</a:t>
            </a:r>
            <a:r>
              <a:rPr lang="en-IN" dirty="0">
                <a:effectLst/>
                <a:latin typeface="+mj-lt"/>
              </a:rPr>
              <a:t> </a:t>
            </a:r>
            <a:r>
              <a:rPr lang="en-IN" dirty="0" err="1">
                <a:effectLst/>
                <a:latin typeface="+mj-lt"/>
              </a:rPr>
              <a:t>execute_from_command_line</a:t>
            </a:r>
            <a:endParaRPr lang="en-IN" dirty="0">
              <a:effectLst/>
              <a:latin typeface="+mj-lt"/>
            </a:endParaRPr>
          </a:p>
          <a:p>
            <a:r>
              <a:rPr lang="en-IN" dirty="0">
                <a:effectLst/>
                <a:latin typeface="+mj-lt"/>
              </a:rPr>
              <a:t>    </a:t>
            </a:r>
            <a:r>
              <a:rPr lang="en-IN" i="1" dirty="0">
                <a:effectLst/>
                <a:latin typeface="+mj-lt"/>
              </a:rPr>
              <a:t>except</a:t>
            </a:r>
            <a:r>
              <a:rPr lang="en-IN" dirty="0">
                <a:effectLst/>
                <a:latin typeface="+mj-lt"/>
              </a:rPr>
              <a:t> </a:t>
            </a:r>
            <a:r>
              <a:rPr lang="en-IN" dirty="0" err="1">
                <a:effectLst/>
                <a:latin typeface="+mj-lt"/>
              </a:rPr>
              <a:t>ImportError</a:t>
            </a:r>
            <a:r>
              <a:rPr lang="en-IN" dirty="0">
                <a:effectLst/>
                <a:latin typeface="+mj-lt"/>
              </a:rPr>
              <a:t> </a:t>
            </a:r>
            <a:r>
              <a:rPr lang="en-IN" i="1" dirty="0">
                <a:effectLst/>
                <a:latin typeface="+mj-lt"/>
              </a:rPr>
              <a:t>as</a:t>
            </a:r>
            <a:r>
              <a:rPr lang="en-IN" dirty="0">
                <a:effectLst/>
                <a:latin typeface="+mj-lt"/>
              </a:rPr>
              <a:t> </a:t>
            </a:r>
            <a:r>
              <a:rPr lang="en-IN" dirty="0" err="1">
                <a:effectLst/>
                <a:latin typeface="+mj-lt"/>
              </a:rPr>
              <a:t>exc</a:t>
            </a:r>
            <a:r>
              <a:rPr lang="en-IN" dirty="0">
                <a:effectLst/>
                <a:latin typeface="+mj-lt"/>
              </a:rPr>
              <a:t>:</a:t>
            </a:r>
          </a:p>
          <a:p>
            <a:r>
              <a:rPr lang="en-IN" dirty="0">
                <a:effectLst/>
                <a:latin typeface="+mj-lt"/>
              </a:rPr>
              <a:t>        </a:t>
            </a:r>
            <a:r>
              <a:rPr lang="en-IN" i="1" dirty="0">
                <a:effectLst/>
                <a:latin typeface="+mj-lt"/>
              </a:rPr>
              <a:t>raise</a:t>
            </a:r>
            <a:r>
              <a:rPr lang="en-IN" dirty="0">
                <a:effectLst/>
                <a:latin typeface="+mj-lt"/>
              </a:rPr>
              <a:t> </a:t>
            </a:r>
            <a:r>
              <a:rPr lang="en-IN" dirty="0" err="1">
                <a:effectLst/>
                <a:latin typeface="+mj-lt"/>
              </a:rPr>
              <a:t>ImportError</a:t>
            </a:r>
            <a:r>
              <a:rPr lang="en-IN" dirty="0">
                <a:effectLst/>
                <a:latin typeface="+mj-lt"/>
              </a:rPr>
              <a:t>(</a:t>
            </a:r>
          </a:p>
          <a:p>
            <a:r>
              <a:rPr lang="en-IN" dirty="0">
                <a:effectLst/>
                <a:latin typeface="+mj-lt"/>
              </a:rPr>
              <a:t>            "Couldn't import Django. Are you sure it's installed and "</a:t>
            </a:r>
          </a:p>
          <a:p>
            <a:r>
              <a:rPr lang="en-IN" dirty="0">
                <a:effectLst/>
                <a:latin typeface="+mj-lt"/>
              </a:rPr>
              <a:t>            "available on your PYTHONPATH environment variable? Did you "</a:t>
            </a:r>
          </a:p>
          <a:p>
            <a:r>
              <a:rPr lang="en-IN" dirty="0">
                <a:effectLst/>
                <a:latin typeface="+mj-lt"/>
              </a:rPr>
              <a:t>            "forget to activate a virtual environment?"</a:t>
            </a:r>
          </a:p>
          <a:p>
            <a:r>
              <a:rPr lang="en-IN" dirty="0">
                <a:effectLst/>
                <a:latin typeface="+mj-lt"/>
              </a:rPr>
              <a:t>        ) </a:t>
            </a:r>
            <a:r>
              <a:rPr lang="en-IN" i="1" dirty="0">
                <a:effectLst/>
                <a:latin typeface="+mj-lt"/>
              </a:rPr>
              <a:t>from</a:t>
            </a:r>
            <a:r>
              <a:rPr lang="en-IN" dirty="0">
                <a:effectLst/>
                <a:latin typeface="+mj-lt"/>
              </a:rPr>
              <a:t> </a:t>
            </a:r>
            <a:r>
              <a:rPr lang="en-IN" dirty="0" err="1">
                <a:effectLst/>
                <a:latin typeface="+mj-lt"/>
              </a:rPr>
              <a:t>exc</a:t>
            </a:r>
            <a:endParaRPr lang="en-IN" dirty="0">
              <a:effectLst/>
              <a:latin typeface="+mj-lt"/>
            </a:endParaRPr>
          </a:p>
          <a:p>
            <a:r>
              <a:rPr lang="en-IN" dirty="0">
                <a:effectLst/>
                <a:latin typeface="+mj-lt"/>
              </a:rPr>
              <a:t>    </a:t>
            </a:r>
            <a:r>
              <a:rPr lang="en-IN" dirty="0" err="1">
                <a:effectLst/>
                <a:latin typeface="+mj-lt"/>
              </a:rPr>
              <a:t>execute_from_command_line</a:t>
            </a:r>
            <a:r>
              <a:rPr lang="en-IN" dirty="0">
                <a:effectLst/>
                <a:latin typeface="+mj-lt"/>
              </a:rPr>
              <a:t>(</a:t>
            </a:r>
            <a:r>
              <a:rPr lang="en-IN" dirty="0" err="1">
                <a:effectLst/>
                <a:latin typeface="+mj-lt"/>
              </a:rPr>
              <a:t>sys.argv</a:t>
            </a:r>
            <a:r>
              <a:rPr lang="en-IN" dirty="0">
                <a:effectLst/>
                <a:latin typeface="+mj-lt"/>
              </a:rPr>
              <a:t>)</a:t>
            </a:r>
            <a:br>
              <a:rPr lang="en-IN" dirty="0">
                <a:effectLst/>
                <a:latin typeface="+mj-lt"/>
              </a:rPr>
            </a:br>
            <a:r>
              <a:rPr lang="en-IN" i="1" dirty="0">
                <a:effectLst/>
                <a:latin typeface="+mj-lt"/>
              </a:rPr>
              <a:t>if</a:t>
            </a:r>
            <a:r>
              <a:rPr lang="en-IN" dirty="0">
                <a:effectLst/>
                <a:latin typeface="+mj-lt"/>
              </a:rPr>
              <a:t> __name__ == '__main__':</a:t>
            </a:r>
          </a:p>
          <a:p>
            <a:r>
              <a:rPr lang="en-IN" dirty="0">
                <a:effectLst/>
                <a:latin typeface="+mj-lt"/>
              </a:rPr>
              <a:t>    main()</a:t>
            </a:r>
          </a:p>
        </p:txBody>
      </p:sp>
    </p:spTree>
    <p:extLst>
      <p:ext uri="{BB962C8B-B14F-4D97-AF65-F5344CB8AC3E}">
        <p14:creationId xmlns:p14="http://schemas.microsoft.com/office/powerpoint/2010/main" val="3214725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E33-20E8-8148-C097-F11385A2FFEA}"/>
              </a:ext>
            </a:extLst>
          </p:cNvPr>
          <p:cNvSpPr>
            <a:spLocks noGrp="1"/>
          </p:cNvSpPr>
          <p:nvPr>
            <p:ph type="title"/>
          </p:nvPr>
        </p:nvSpPr>
        <p:spPr>
          <a:xfrm>
            <a:off x="1984825" y="127536"/>
            <a:ext cx="3751831" cy="729114"/>
          </a:xfrm>
        </p:spPr>
        <p:txBody>
          <a:bodyPr/>
          <a:lstStyle/>
          <a:p>
            <a:r>
              <a:rPr lang="en-IN" b="1" dirty="0">
                <a:latin typeface="Times New Roman" panose="02020603050405020304" pitchFamily="18" charset="0"/>
                <a:cs typeface="Times New Roman" panose="02020603050405020304" pitchFamily="18" charset="0"/>
              </a:rPr>
              <a:t>Sample Code</a:t>
            </a:r>
          </a:p>
        </p:txBody>
      </p:sp>
      <p:sp>
        <p:nvSpPr>
          <p:cNvPr id="4" name="TextBox 3">
            <a:extLst>
              <a:ext uri="{FF2B5EF4-FFF2-40B4-BE49-F238E27FC236}">
                <a16:creationId xmlns:a16="http://schemas.microsoft.com/office/drawing/2014/main" id="{5F6BEC8C-F722-955D-935D-29F5FA5AA58F}"/>
              </a:ext>
            </a:extLst>
          </p:cNvPr>
          <p:cNvSpPr txBox="1"/>
          <p:nvPr/>
        </p:nvSpPr>
        <p:spPr>
          <a:xfrm>
            <a:off x="2290812" y="856650"/>
            <a:ext cx="5938787" cy="5909310"/>
          </a:xfrm>
          <a:prstGeom prst="rect">
            <a:avLst/>
          </a:prstGeom>
          <a:noFill/>
        </p:spPr>
        <p:txBody>
          <a:bodyPr wrap="square" rtlCol="0">
            <a:spAutoFit/>
          </a:bodyPr>
          <a:lstStyle/>
          <a:p>
            <a:r>
              <a:rPr lang="en-IN" b="0" i="1" dirty="0">
                <a:effectLst/>
                <a:latin typeface="+mj-lt"/>
              </a:rPr>
              <a:t>from</a:t>
            </a:r>
            <a:r>
              <a:rPr lang="en-IN" b="0" dirty="0">
                <a:effectLst/>
                <a:latin typeface="+mj-lt"/>
              </a:rPr>
              <a:t> </a:t>
            </a:r>
            <a:r>
              <a:rPr lang="en-IN" b="0" dirty="0" err="1">
                <a:effectLst/>
                <a:latin typeface="+mj-lt"/>
              </a:rPr>
              <a:t>django.db.models</a:t>
            </a:r>
            <a:r>
              <a:rPr lang="en-IN" b="0" dirty="0">
                <a:effectLst/>
                <a:latin typeface="+mj-lt"/>
              </a:rPr>
              <a:t> </a:t>
            </a:r>
            <a:r>
              <a:rPr lang="en-IN" b="0" i="1" dirty="0">
                <a:effectLst/>
                <a:latin typeface="+mj-lt"/>
              </a:rPr>
              <a:t>import</a:t>
            </a:r>
            <a:r>
              <a:rPr lang="en-IN" b="0" dirty="0">
                <a:effectLst/>
                <a:latin typeface="+mj-lt"/>
              </a:rPr>
              <a:t>  Count, </a:t>
            </a:r>
            <a:r>
              <a:rPr lang="en-IN" b="0" dirty="0" err="1">
                <a:effectLst/>
                <a:latin typeface="+mj-lt"/>
              </a:rPr>
              <a:t>Avg</a:t>
            </a:r>
            <a:endParaRPr lang="en-IN" b="0" dirty="0">
              <a:effectLst/>
              <a:latin typeface="+mj-lt"/>
            </a:endParaRPr>
          </a:p>
          <a:p>
            <a:r>
              <a:rPr lang="en-IN" b="0" i="1" dirty="0">
                <a:effectLst/>
                <a:latin typeface="+mj-lt"/>
              </a:rPr>
              <a:t>from</a:t>
            </a:r>
            <a:r>
              <a:rPr lang="en-IN" b="0" dirty="0">
                <a:effectLst/>
                <a:latin typeface="+mj-lt"/>
              </a:rPr>
              <a:t> </a:t>
            </a:r>
            <a:r>
              <a:rPr lang="en-IN" b="0" dirty="0" err="1">
                <a:effectLst/>
                <a:latin typeface="+mj-lt"/>
              </a:rPr>
              <a:t>django.shortcuts</a:t>
            </a:r>
            <a:r>
              <a:rPr lang="en-IN" b="0" dirty="0">
                <a:effectLst/>
                <a:latin typeface="+mj-lt"/>
              </a:rPr>
              <a:t> </a:t>
            </a:r>
            <a:r>
              <a:rPr lang="en-IN" b="0" i="1" dirty="0">
                <a:effectLst/>
                <a:latin typeface="+mj-lt"/>
              </a:rPr>
              <a:t>import</a:t>
            </a:r>
            <a:r>
              <a:rPr lang="en-IN" b="0" dirty="0">
                <a:effectLst/>
                <a:latin typeface="+mj-lt"/>
              </a:rPr>
              <a:t> render, redirect</a:t>
            </a:r>
          </a:p>
          <a:p>
            <a:r>
              <a:rPr lang="en-IN" b="0" i="1" dirty="0">
                <a:effectLst/>
                <a:latin typeface="+mj-lt"/>
              </a:rPr>
              <a:t>from</a:t>
            </a:r>
            <a:r>
              <a:rPr lang="en-IN" b="0" dirty="0">
                <a:effectLst/>
                <a:latin typeface="+mj-lt"/>
              </a:rPr>
              <a:t> </a:t>
            </a:r>
            <a:r>
              <a:rPr lang="en-IN" b="0" dirty="0" err="1">
                <a:effectLst/>
                <a:latin typeface="+mj-lt"/>
              </a:rPr>
              <a:t>django.db.models</a:t>
            </a:r>
            <a:r>
              <a:rPr lang="en-IN" b="0" dirty="0">
                <a:effectLst/>
                <a:latin typeface="+mj-lt"/>
              </a:rPr>
              <a:t> </a:t>
            </a:r>
            <a:r>
              <a:rPr lang="en-IN" b="0" i="1" dirty="0">
                <a:effectLst/>
                <a:latin typeface="+mj-lt"/>
              </a:rPr>
              <a:t>import</a:t>
            </a:r>
            <a:r>
              <a:rPr lang="en-IN" b="0" dirty="0">
                <a:effectLst/>
                <a:latin typeface="+mj-lt"/>
              </a:rPr>
              <a:t> Count</a:t>
            </a:r>
          </a:p>
          <a:p>
            <a:r>
              <a:rPr lang="en-IN" b="0" i="1" dirty="0">
                <a:effectLst/>
                <a:latin typeface="+mj-lt"/>
              </a:rPr>
              <a:t>from</a:t>
            </a:r>
            <a:r>
              <a:rPr lang="en-IN" b="0" dirty="0">
                <a:effectLst/>
                <a:latin typeface="+mj-lt"/>
              </a:rPr>
              <a:t> </a:t>
            </a:r>
            <a:r>
              <a:rPr lang="en-IN" b="0" dirty="0" err="1">
                <a:effectLst/>
                <a:latin typeface="+mj-lt"/>
              </a:rPr>
              <a:t>django.db.models</a:t>
            </a:r>
            <a:r>
              <a:rPr lang="en-IN" b="0" dirty="0">
                <a:effectLst/>
                <a:latin typeface="+mj-lt"/>
              </a:rPr>
              <a:t> </a:t>
            </a:r>
            <a:r>
              <a:rPr lang="en-IN" b="0" i="1" dirty="0">
                <a:effectLst/>
                <a:latin typeface="+mj-lt"/>
              </a:rPr>
              <a:t>import</a:t>
            </a:r>
            <a:r>
              <a:rPr lang="en-IN" b="0" dirty="0">
                <a:effectLst/>
                <a:latin typeface="+mj-lt"/>
              </a:rPr>
              <a:t> Q</a:t>
            </a:r>
          </a:p>
          <a:p>
            <a:r>
              <a:rPr lang="en-IN" b="0" i="1" dirty="0">
                <a:effectLst/>
                <a:latin typeface="+mj-lt"/>
              </a:rPr>
              <a:t>import</a:t>
            </a:r>
            <a:r>
              <a:rPr lang="en-IN" b="0" dirty="0">
                <a:effectLst/>
                <a:latin typeface="+mj-lt"/>
              </a:rPr>
              <a:t> datetime</a:t>
            </a:r>
          </a:p>
          <a:p>
            <a:r>
              <a:rPr lang="en-IN" b="0" i="1" dirty="0">
                <a:effectLst/>
                <a:latin typeface="+mj-lt"/>
              </a:rPr>
              <a:t>import</a:t>
            </a:r>
            <a:r>
              <a:rPr lang="en-IN" b="0" dirty="0">
                <a:effectLst/>
                <a:latin typeface="+mj-lt"/>
              </a:rPr>
              <a:t> </a:t>
            </a:r>
            <a:r>
              <a:rPr lang="en-IN" b="0" dirty="0" err="1">
                <a:effectLst/>
                <a:latin typeface="+mj-lt"/>
              </a:rPr>
              <a:t>xlwt</a:t>
            </a:r>
            <a:endParaRPr lang="en-IN" b="0" dirty="0">
              <a:effectLst/>
              <a:latin typeface="+mj-lt"/>
            </a:endParaRPr>
          </a:p>
          <a:p>
            <a:r>
              <a:rPr lang="en-IN" b="0" i="1" dirty="0">
                <a:effectLst/>
                <a:latin typeface="+mj-lt"/>
              </a:rPr>
              <a:t>from</a:t>
            </a:r>
            <a:r>
              <a:rPr lang="en-IN" b="0" dirty="0">
                <a:effectLst/>
                <a:latin typeface="+mj-lt"/>
              </a:rPr>
              <a:t> </a:t>
            </a:r>
            <a:r>
              <a:rPr lang="en-IN" b="0" dirty="0" err="1">
                <a:effectLst/>
                <a:latin typeface="+mj-lt"/>
              </a:rPr>
              <a:t>django.http</a:t>
            </a:r>
            <a:r>
              <a:rPr lang="en-IN" b="0" dirty="0">
                <a:effectLst/>
                <a:latin typeface="+mj-lt"/>
              </a:rPr>
              <a:t> </a:t>
            </a:r>
            <a:r>
              <a:rPr lang="en-IN" b="0" i="1" dirty="0">
                <a:effectLst/>
                <a:latin typeface="+mj-lt"/>
              </a:rPr>
              <a:t>import</a:t>
            </a:r>
            <a:r>
              <a:rPr lang="en-IN" b="0" dirty="0">
                <a:effectLst/>
                <a:latin typeface="+mj-lt"/>
              </a:rPr>
              <a:t> </a:t>
            </a:r>
            <a:r>
              <a:rPr lang="en-IN" b="0" dirty="0" err="1">
                <a:effectLst/>
                <a:latin typeface="+mj-lt"/>
              </a:rPr>
              <a:t>HttpResponse</a:t>
            </a:r>
            <a:endParaRPr lang="en-IN" b="0" dirty="0">
              <a:effectLst/>
              <a:latin typeface="+mj-lt"/>
            </a:endParaRPr>
          </a:p>
          <a:p>
            <a:br>
              <a:rPr lang="en-IN" b="0" dirty="0">
                <a:effectLst/>
                <a:latin typeface="+mj-lt"/>
              </a:rPr>
            </a:br>
            <a:r>
              <a:rPr lang="en-IN" b="0" i="1" dirty="0">
                <a:effectLst/>
                <a:latin typeface="+mj-lt"/>
              </a:rPr>
              <a:t>import</a:t>
            </a:r>
            <a:r>
              <a:rPr lang="en-IN" b="0" dirty="0">
                <a:effectLst/>
                <a:latin typeface="+mj-lt"/>
              </a:rPr>
              <a:t> pandas            </a:t>
            </a:r>
            <a:r>
              <a:rPr lang="en-IN" b="0" i="1" dirty="0">
                <a:effectLst/>
                <a:latin typeface="+mj-lt"/>
              </a:rPr>
              <a:t>as</a:t>
            </a:r>
            <a:r>
              <a:rPr lang="en-IN" b="0" dirty="0">
                <a:effectLst/>
                <a:latin typeface="+mj-lt"/>
              </a:rPr>
              <a:t> pd</a:t>
            </a:r>
          </a:p>
          <a:p>
            <a:r>
              <a:rPr lang="en-IN" b="0" i="1" dirty="0">
                <a:effectLst/>
                <a:latin typeface="+mj-lt"/>
              </a:rPr>
              <a:t>import</a:t>
            </a:r>
            <a:r>
              <a:rPr lang="en-IN" b="0" dirty="0">
                <a:effectLst/>
                <a:latin typeface="+mj-lt"/>
              </a:rPr>
              <a:t> warnings</a:t>
            </a:r>
          </a:p>
          <a:p>
            <a:r>
              <a:rPr lang="en-IN" b="0" dirty="0" err="1">
                <a:effectLst/>
                <a:latin typeface="+mj-lt"/>
              </a:rPr>
              <a:t>warnings.filterwarnings</a:t>
            </a:r>
            <a:r>
              <a:rPr lang="en-IN" b="0" dirty="0">
                <a:effectLst/>
                <a:latin typeface="+mj-lt"/>
              </a:rPr>
              <a:t>("ignore")</a:t>
            </a:r>
          </a:p>
          <a:p>
            <a:br>
              <a:rPr lang="en-IN" b="0" dirty="0">
                <a:effectLst/>
                <a:latin typeface="+mj-lt"/>
              </a:rPr>
            </a:br>
            <a:r>
              <a:rPr lang="en-IN" b="0" i="1" dirty="0">
                <a:effectLst/>
                <a:latin typeface="+mj-lt"/>
              </a:rPr>
              <a:t>from</a:t>
            </a:r>
            <a:r>
              <a:rPr lang="en-IN" b="0" dirty="0">
                <a:effectLst/>
                <a:latin typeface="+mj-lt"/>
              </a:rPr>
              <a:t> </a:t>
            </a:r>
            <a:r>
              <a:rPr lang="en-IN" b="0" dirty="0" err="1">
                <a:effectLst/>
                <a:latin typeface="+mj-lt"/>
              </a:rPr>
              <a:t>wordcloud</a:t>
            </a:r>
            <a:r>
              <a:rPr lang="en-IN" b="0" dirty="0">
                <a:effectLst/>
                <a:latin typeface="+mj-lt"/>
              </a:rPr>
              <a:t> </a:t>
            </a:r>
            <a:r>
              <a:rPr lang="en-IN" b="0" i="1" dirty="0">
                <a:effectLst/>
                <a:latin typeface="+mj-lt"/>
              </a:rPr>
              <a:t>import</a:t>
            </a:r>
            <a:r>
              <a:rPr lang="en-IN" b="0" dirty="0">
                <a:effectLst/>
                <a:latin typeface="+mj-lt"/>
              </a:rPr>
              <a:t> </a:t>
            </a:r>
            <a:r>
              <a:rPr lang="en-IN" b="0" dirty="0" err="1">
                <a:effectLst/>
                <a:latin typeface="+mj-lt"/>
              </a:rPr>
              <a:t>WordCloud,STOPWORDS</a:t>
            </a:r>
            <a:endParaRPr lang="en-IN" b="0" dirty="0">
              <a:effectLst/>
              <a:latin typeface="+mj-lt"/>
            </a:endParaRPr>
          </a:p>
          <a:p>
            <a:r>
              <a:rPr lang="en-IN" b="0" dirty="0" err="1">
                <a:effectLst/>
                <a:latin typeface="+mj-lt"/>
              </a:rPr>
              <a:t>stopwords</a:t>
            </a:r>
            <a:r>
              <a:rPr lang="en-IN" b="0" dirty="0">
                <a:effectLst/>
                <a:latin typeface="+mj-lt"/>
              </a:rPr>
              <a:t> = set(STOPWORDS)</a:t>
            </a:r>
          </a:p>
          <a:p>
            <a:br>
              <a:rPr lang="en-IN" b="0" dirty="0">
                <a:effectLst/>
                <a:latin typeface="+mj-lt"/>
              </a:rPr>
            </a:br>
            <a:r>
              <a:rPr lang="en-IN" b="0" i="1" dirty="0">
                <a:effectLst/>
                <a:latin typeface="+mj-lt"/>
              </a:rPr>
              <a:t>import</a:t>
            </a:r>
            <a:r>
              <a:rPr lang="en-IN" b="0" dirty="0">
                <a:effectLst/>
                <a:latin typeface="+mj-lt"/>
              </a:rPr>
              <a:t> re</a:t>
            </a:r>
          </a:p>
          <a:p>
            <a:r>
              <a:rPr lang="en-IN" b="0" i="1" dirty="0">
                <a:effectLst/>
                <a:latin typeface="+mj-lt"/>
              </a:rPr>
              <a:t>from</a:t>
            </a:r>
            <a:r>
              <a:rPr lang="en-IN" b="0" dirty="0">
                <a:effectLst/>
                <a:latin typeface="+mj-lt"/>
              </a:rPr>
              <a:t> collections </a:t>
            </a:r>
            <a:r>
              <a:rPr lang="en-IN" b="0" i="1" dirty="0">
                <a:effectLst/>
                <a:latin typeface="+mj-lt"/>
              </a:rPr>
              <a:t>import</a:t>
            </a:r>
            <a:r>
              <a:rPr lang="en-IN" b="0" dirty="0">
                <a:effectLst/>
                <a:latin typeface="+mj-lt"/>
              </a:rPr>
              <a:t> Counter</a:t>
            </a:r>
          </a:p>
          <a:p>
            <a:br>
              <a:rPr lang="en-IN" b="0" dirty="0">
                <a:effectLst/>
                <a:latin typeface="+mj-lt"/>
              </a:rPr>
            </a:br>
            <a:r>
              <a:rPr lang="en-IN" b="0" i="1" dirty="0">
                <a:effectLst/>
                <a:latin typeface="+mj-lt"/>
              </a:rPr>
              <a:t>from</a:t>
            </a:r>
            <a:r>
              <a:rPr lang="en-IN" b="0" dirty="0">
                <a:effectLst/>
                <a:latin typeface="+mj-lt"/>
              </a:rPr>
              <a:t> </a:t>
            </a:r>
            <a:r>
              <a:rPr lang="en-IN" b="0" dirty="0" err="1">
                <a:effectLst/>
                <a:latin typeface="+mj-lt"/>
              </a:rPr>
              <a:t>sklearn.metrics</a:t>
            </a:r>
            <a:r>
              <a:rPr lang="en-IN" b="0" dirty="0">
                <a:effectLst/>
                <a:latin typeface="+mj-lt"/>
              </a:rPr>
              <a:t> </a:t>
            </a:r>
            <a:r>
              <a:rPr lang="en-IN" b="0" i="1" dirty="0">
                <a:effectLst/>
                <a:latin typeface="+mj-lt"/>
              </a:rPr>
              <a:t>import</a:t>
            </a:r>
            <a:r>
              <a:rPr lang="en-IN" b="0" dirty="0">
                <a:effectLst/>
                <a:latin typeface="+mj-lt"/>
              </a:rPr>
              <a:t> </a:t>
            </a:r>
            <a:r>
              <a:rPr lang="en-IN" b="0" dirty="0" err="1">
                <a:effectLst/>
                <a:latin typeface="+mj-lt"/>
              </a:rPr>
              <a:t>classification_report,accuracy_score,confusion_matrix</a:t>
            </a:r>
            <a:br>
              <a:rPr lang="en-IN" b="0" dirty="0">
                <a:effectLst/>
                <a:latin typeface="+mj-lt"/>
              </a:rPr>
            </a:br>
            <a:endParaRPr lang="en-IN" b="0" dirty="0">
              <a:effectLst/>
              <a:latin typeface="+mj-lt"/>
            </a:endParaRPr>
          </a:p>
        </p:txBody>
      </p:sp>
    </p:spTree>
    <p:extLst>
      <p:ext uri="{BB962C8B-B14F-4D97-AF65-F5344CB8AC3E}">
        <p14:creationId xmlns:p14="http://schemas.microsoft.com/office/powerpoint/2010/main" val="1552422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E33-20E8-8148-C097-F11385A2FFEA}"/>
              </a:ext>
            </a:extLst>
          </p:cNvPr>
          <p:cNvSpPr>
            <a:spLocks noGrp="1"/>
          </p:cNvSpPr>
          <p:nvPr>
            <p:ph type="title"/>
          </p:nvPr>
        </p:nvSpPr>
        <p:spPr>
          <a:xfrm>
            <a:off x="1984825" y="127536"/>
            <a:ext cx="3751831" cy="729114"/>
          </a:xfrm>
        </p:spPr>
        <p:txBody>
          <a:bodyPr/>
          <a:lstStyle/>
          <a:p>
            <a:r>
              <a:rPr lang="en-IN" b="1" dirty="0">
                <a:latin typeface="Times New Roman" panose="02020603050405020304" pitchFamily="18" charset="0"/>
                <a:cs typeface="Times New Roman" panose="02020603050405020304" pitchFamily="18" charset="0"/>
              </a:rPr>
              <a:t>Sample Code</a:t>
            </a:r>
          </a:p>
        </p:txBody>
      </p:sp>
      <p:sp>
        <p:nvSpPr>
          <p:cNvPr id="4" name="TextBox 3">
            <a:extLst>
              <a:ext uri="{FF2B5EF4-FFF2-40B4-BE49-F238E27FC236}">
                <a16:creationId xmlns:a16="http://schemas.microsoft.com/office/drawing/2014/main" id="{5F6BEC8C-F722-955D-935D-29F5FA5AA58F}"/>
              </a:ext>
            </a:extLst>
          </p:cNvPr>
          <p:cNvSpPr txBox="1"/>
          <p:nvPr/>
        </p:nvSpPr>
        <p:spPr>
          <a:xfrm>
            <a:off x="2319688" y="1166842"/>
            <a:ext cx="5938787" cy="4524315"/>
          </a:xfrm>
          <a:prstGeom prst="rect">
            <a:avLst/>
          </a:prstGeom>
          <a:noFill/>
        </p:spPr>
        <p:txBody>
          <a:bodyPr wrap="square" rtlCol="0">
            <a:spAutoFit/>
          </a:bodyPr>
          <a:lstStyle/>
          <a:p>
            <a:r>
              <a:rPr lang="en-IN" b="0" i="1" dirty="0">
                <a:effectLst/>
                <a:latin typeface="+mj-lt"/>
              </a:rPr>
              <a:t># Create your views here.</a:t>
            </a:r>
            <a:endParaRPr lang="en-IN" b="0" dirty="0">
              <a:effectLst/>
              <a:latin typeface="+mj-lt"/>
            </a:endParaRPr>
          </a:p>
          <a:p>
            <a:r>
              <a:rPr lang="en-IN" b="0" i="1" dirty="0">
                <a:effectLst/>
                <a:latin typeface="+mj-lt"/>
              </a:rPr>
              <a:t>from</a:t>
            </a:r>
            <a:r>
              <a:rPr lang="en-IN" b="0" dirty="0">
                <a:effectLst/>
                <a:latin typeface="+mj-lt"/>
              </a:rPr>
              <a:t> </a:t>
            </a:r>
            <a:r>
              <a:rPr lang="en-IN" b="0" dirty="0" err="1">
                <a:effectLst/>
                <a:latin typeface="+mj-lt"/>
              </a:rPr>
              <a:t>Remote_User.models</a:t>
            </a:r>
            <a:r>
              <a:rPr lang="en-IN" b="0" dirty="0">
                <a:effectLst/>
                <a:latin typeface="+mj-lt"/>
              </a:rPr>
              <a:t> </a:t>
            </a:r>
            <a:r>
              <a:rPr lang="en-IN" b="0" i="1" dirty="0">
                <a:effectLst/>
                <a:latin typeface="+mj-lt"/>
              </a:rPr>
              <a:t>import</a:t>
            </a:r>
            <a:r>
              <a:rPr lang="en-IN" b="0" dirty="0">
                <a:effectLst/>
                <a:latin typeface="+mj-lt"/>
              </a:rPr>
              <a:t> ClientRegister_Model,water_quality_type,detection_ratio,detection_accuracy</a:t>
            </a:r>
          </a:p>
          <a:p>
            <a:br>
              <a:rPr lang="en-IN" b="0" dirty="0">
                <a:effectLst/>
                <a:latin typeface="+mj-lt"/>
              </a:rPr>
            </a:br>
            <a:br>
              <a:rPr lang="en-IN" b="0" dirty="0">
                <a:effectLst/>
                <a:latin typeface="+mj-lt"/>
              </a:rPr>
            </a:br>
            <a:r>
              <a:rPr lang="en-IN" b="0" dirty="0">
                <a:effectLst/>
                <a:latin typeface="+mj-lt"/>
              </a:rPr>
              <a:t>def </a:t>
            </a:r>
            <a:r>
              <a:rPr lang="en-IN" b="0" dirty="0" err="1">
                <a:effectLst/>
                <a:latin typeface="+mj-lt"/>
              </a:rPr>
              <a:t>serviceproviderlogin</a:t>
            </a:r>
            <a:r>
              <a:rPr lang="en-IN" b="0" dirty="0">
                <a:effectLst/>
                <a:latin typeface="+mj-lt"/>
              </a:rPr>
              <a:t>(request):</a:t>
            </a:r>
          </a:p>
          <a:p>
            <a:r>
              <a:rPr lang="en-IN" b="0" dirty="0">
                <a:effectLst/>
                <a:latin typeface="+mj-lt"/>
              </a:rPr>
              <a:t>    </a:t>
            </a:r>
            <a:r>
              <a:rPr lang="en-IN" b="0" i="1" dirty="0">
                <a:effectLst/>
                <a:latin typeface="+mj-lt"/>
              </a:rPr>
              <a:t>if</a:t>
            </a:r>
            <a:r>
              <a:rPr lang="en-IN" b="0" dirty="0">
                <a:effectLst/>
                <a:latin typeface="+mj-lt"/>
              </a:rPr>
              <a:t> </a:t>
            </a:r>
            <a:r>
              <a:rPr lang="en-IN" b="0" dirty="0" err="1">
                <a:effectLst/>
                <a:latin typeface="+mj-lt"/>
              </a:rPr>
              <a:t>request.method</a:t>
            </a:r>
            <a:r>
              <a:rPr lang="en-IN" b="0" dirty="0">
                <a:effectLst/>
                <a:latin typeface="+mj-lt"/>
              </a:rPr>
              <a:t>  == "POST":</a:t>
            </a:r>
          </a:p>
          <a:p>
            <a:r>
              <a:rPr lang="en-IN" b="0" dirty="0">
                <a:effectLst/>
                <a:latin typeface="+mj-lt"/>
              </a:rPr>
              <a:t>        admin = </a:t>
            </a:r>
            <a:r>
              <a:rPr lang="en-IN" b="0" dirty="0" err="1">
                <a:effectLst/>
                <a:latin typeface="+mj-lt"/>
              </a:rPr>
              <a:t>request.POST.get</a:t>
            </a:r>
            <a:r>
              <a:rPr lang="en-IN" b="0" dirty="0">
                <a:effectLst/>
                <a:latin typeface="+mj-lt"/>
              </a:rPr>
              <a:t>('username')</a:t>
            </a:r>
          </a:p>
          <a:p>
            <a:r>
              <a:rPr lang="en-IN" b="0" dirty="0">
                <a:effectLst/>
                <a:latin typeface="+mj-lt"/>
              </a:rPr>
              <a:t>        password = </a:t>
            </a:r>
            <a:r>
              <a:rPr lang="en-IN" b="0" dirty="0" err="1">
                <a:effectLst/>
                <a:latin typeface="+mj-lt"/>
              </a:rPr>
              <a:t>request.POST.get</a:t>
            </a:r>
            <a:r>
              <a:rPr lang="en-IN" b="0" dirty="0">
                <a:effectLst/>
                <a:latin typeface="+mj-lt"/>
              </a:rPr>
              <a:t>('password')</a:t>
            </a:r>
          </a:p>
          <a:p>
            <a:r>
              <a:rPr lang="en-IN" b="0" dirty="0">
                <a:effectLst/>
                <a:latin typeface="+mj-lt"/>
              </a:rPr>
              <a:t>        </a:t>
            </a:r>
            <a:r>
              <a:rPr lang="en-IN" b="0" i="1" dirty="0">
                <a:effectLst/>
                <a:latin typeface="+mj-lt"/>
              </a:rPr>
              <a:t>if</a:t>
            </a:r>
            <a:r>
              <a:rPr lang="en-IN" b="0" dirty="0">
                <a:effectLst/>
                <a:latin typeface="+mj-lt"/>
              </a:rPr>
              <a:t> admin == "Admin" and password =="Admin":</a:t>
            </a:r>
          </a:p>
          <a:p>
            <a:r>
              <a:rPr lang="en-IN" b="0" dirty="0">
                <a:effectLst/>
                <a:latin typeface="+mj-lt"/>
              </a:rPr>
              <a:t>            </a:t>
            </a:r>
            <a:r>
              <a:rPr lang="en-IN" b="0" dirty="0" err="1">
                <a:effectLst/>
                <a:latin typeface="+mj-lt"/>
              </a:rPr>
              <a:t>detection_accuracy.objects.all</a:t>
            </a:r>
            <a:r>
              <a:rPr lang="en-IN" b="0" dirty="0">
                <a:effectLst/>
                <a:latin typeface="+mj-lt"/>
              </a:rPr>
              <a:t>().delete()</a:t>
            </a:r>
          </a:p>
          <a:p>
            <a:r>
              <a:rPr lang="en-IN" b="0" dirty="0">
                <a:effectLst/>
                <a:latin typeface="+mj-lt"/>
              </a:rPr>
              <a:t>            </a:t>
            </a:r>
            <a:r>
              <a:rPr lang="en-IN" b="0" i="1" dirty="0">
                <a:effectLst/>
                <a:latin typeface="+mj-lt"/>
              </a:rPr>
              <a:t>return</a:t>
            </a:r>
            <a:r>
              <a:rPr lang="en-IN" b="0" dirty="0">
                <a:effectLst/>
                <a:latin typeface="+mj-lt"/>
              </a:rPr>
              <a:t> redirect('</a:t>
            </a:r>
            <a:r>
              <a:rPr lang="en-IN" b="0" dirty="0" err="1">
                <a:effectLst/>
                <a:latin typeface="+mj-lt"/>
              </a:rPr>
              <a:t>View_Remote_Users</a:t>
            </a:r>
            <a:r>
              <a:rPr lang="en-IN" b="0" dirty="0">
                <a:effectLst/>
                <a:latin typeface="+mj-lt"/>
              </a:rPr>
              <a:t>')</a:t>
            </a:r>
          </a:p>
          <a:p>
            <a:br>
              <a:rPr lang="en-IN" b="0" dirty="0">
                <a:effectLst/>
                <a:latin typeface="+mj-lt"/>
              </a:rPr>
            </a:br>
            <a:r>
              <a:rPr lang="en-IN" b="0" dirty="0">
                <a:effectLst/>
                <a:latin typeface="+mj-lt"/>
              </a:rPr>
              <a:t>    </a:t>
            </a:r>
            <a:r>
              <a:rPr lang="en-IN" b="0" i="1" dirty="0">
                <a:effectLst/>
                <a:latin typeface="+mj-lt"/>
              </a:rPr>
              <a:t>return</a:t>
            </a:r>
            <a:r>
              <a:rPr lang="en-IN" b="0" dirty="0">
                <a:effectLst/>
                <a:latin typeface="+mj-lt"/>
              </a:rPr>
              <a:t> render(request,'</a:t>
            </a:r>
            <a:r>
              <a:rPr lang="en-IN" b="0" dirty="0" err="1">
                <a:effectLst/>
                <a:latin typeface="+mj-lt"/>
              </a:rPr>
              <a:t>SProvider</a:t>
            </a:r>
            <a:r>
              <a:rPr lang="en-IN" b="0" dirty="0">
                <a:effectLst/>
                <a:latin typeface="+mj-lt"/>
              </a:rPr>
              <a:t>/serviceproviderlogin.html')</a:t>
            </a:r>
          </a:p>
        </p:txBody>
      </p:sp>
    </p:spTree>
    <p:extLst>
      <p:ext uri="{BB962C8B-B14F-4D97-AF65-F5344CB8AC3E}">
        <p14:creationId xmlns:p14="http://schemas.microsoft.com/office/powerpoint/2010/main" val="1496355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0EEA-22B7-29DF-21FD-F86F11BB1135}"/>
              </a:ext>
            </a:extLst>
          </p:cNvPr>
          <p:cNvSpPr>
            <a:spLocks noGrp="1"/>
          </p:cNvSpPr>
          <p:nvPr>
            <p:ph type="title"/>
          </p:nvPr>
        </p:nvSpPr>
        <p:spPr>
          <a:xfrm>
            <a:off x="1484310" y="464420"/>
            <a:ext cx="3511201" cy="1085248"/>
          </a:xfrm>
        </p:spPr>
        <p:txBody>
          <a:bodyPr/>
          <a:lstStyle/>
          <a:p>
            <a:r>
              <a:rPr lang="en-IN"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222FAEB-B63A-9E5B-0463-F17B1A37508F}"/>
              </a:ext>
            </a:extLst>
          </p:cNvPr>
          <p:cNvSpPr>
            <a:spLocks noGrp="1"/>
          </p:cNvSpPr>
          <p:nvPr>
            <p:ph idx="1"/>
          </p:nvPr>
        </p:nvSpPr>
        <p:spPr>
          <a:xfrm>
            <a:off x="1484310" y="259882"/>
            <a:ext cx="10018713" cy="6598118"/>
          </a:xfrm>
        </p:spPr>
        <p:txBody>
          <a:bodyPr>
            <a:normAutofit/>
          </a:bodyPr>
          <a:lstStyle/>
          <a:p>
            <a:pPr algn="just"/>
            <a:r>
              <a:rPr lang="en-US" sz="2200" dirty="0">
                <a:latin typeface="Times New Roman" panose="02020603050405020304" pitchFamily="18" charset="0"/>
                <a:cs typeface="Times New Roman" panose="02020603050405020304" pitchFamily="18" charset="0"/>
              </a:rPr>
              <a:t>The project introduces a data-driven approach to predict future water quality across multiple stations, offering versatility beyond urban water quality prediction to various multi-location-based forecasting tasks. </a:t>
            </a:r>
          </a:p>
          <a:p>
            <a:pPr algn="just"/>
            <a:r>
              <a:rPr lang="en-US" sz="2200" dirty="0">
                <a:latin typeface="Times New Roman" panose="02020603050405020304" pitchFamily="18" charset="0"/>
                <a:cs typeface="Times New Roman" panose="02020603050405020304" pitchFamily="18" charset="0"/>
              </a:rPr>
              <a:t>By identifying related features, including points of interest, pipe networks, time of day, meteorological conditions, and water hydraulics, the methodology contributes not only to water quality prediction but also to broader urban applications. </a:t>
            </a:r>
          </a:p>
          <a:p>
            <a:pPr algn="just"/>
            <a:r>
              <a:rPr lang="en-US" sz="2200" dirty="0">
                <a:latin typeface="Times New Roman" panose="02020603050405020304" pitchFamily="18" charset="0"/>
                <a:cs typeface="Times New Roman" panose="02020603050405020304" pitchFamily="18" charset="0"/>
              </a:rPr>
              <a:t>Through comprehensive evaluations using real-world datasets from the various states in India the approach outperforms traditional baselines such as ARMA, Kalman filter, and ANN, revealing promising insights that could enhance urban life and contribute to social good.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0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CE52-0199-8B8A-F41D-9FD40B5389F2}"/>
              </a:ext>
            </a:extLst>
          </p:cNvPr>
          <p:cNvSpPr>
            <a:spLocks noGrp="1"/>
          </p:cNvSpPr>
          <p:nvPr>
            <p:ph type="title"/>
          </p:nvPr>
        </p:nvSpPr>
        <p:spPr>
          <a:xfrm>
            <a:off x="1445811" y="560673"/>
            <a:ext cx="3463074" cy="565484"/>
          </a:xfrm>
        </p:spPr>
        <p:txBody>
          <a:bodyPr>
            <a:normAutofit fontScale="90000"/>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1116DEF-730D-B94F-6AB5-A78EE8CB12D0}"/>
              </a:ext>
            </a:extLst>
          </p:cNvPr>
          <p:cNvSpPr>
            <a:spLocks noGrp="1"/>
          </p:cNvSpPr>
          <p:nvPr>
            <p:ph idx="1"/>
          </p:nvPr>
        </p:nvSpPr>
        <p:spPr>
          <a:xfrm>
            <a:off x="1609440" y="1251285"/>
            <a:ext cx="10018713" cy="5261811"/>
          </a:xfrm>
        </p:spPr>
        <p:txBody>
          <a:bodyPr>
            <a:noAutofit/>
          </a:bodyPr>
          <a:lstStyle/>
          <a:p>
            <a:r>
              <a:rPr lang="en-US" sz="1800" dirty="0">
                <a:latin typeface="Times New Roman" panose="02020603050405020304" pitchFamily="18" charset="0"/>
                <a:cs typeface="Times New Roman" panose="02020603050405020304" pitchFamily="18" charset="0"/>
              </a:rPr>
              <a:t>Integration of Advanced Machine Learning Techniques: As machine learning algorithms continue to evolve, future research can explore integrating more advanced techniques such as deep learning, ensemble methods, and reinforcement learning to further improve the accuracy and robustness of water quality prediction models. These approaches may uncover complex patterns and relationships within the data that traditional methods might overlook.</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Incorporation of Big Data and IoT: With the rapid increase of IoT devices and the availability of big data, future studies can use these technologies to gather more comprehensive and real-time data on various environmental factors affecting water quality. This could include data from sensors deployed in water bodies, smart infrastructure, and even citizen science initiatives. Integrating such diverse datasets can enhance the predictive capabilities of models.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Spatial and Temporal Scalability: While the current approach considers spatial and temporal factors, there is potential to further refine the modeling techniques to account for scalability across different geographical regions and time scales. This involves developing algorithms that can adapt to varying spatial resolutions and temporal granularities, ensuring the applicability of the model to diverse urban environments and different forecasting horizons.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533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C5A3-9C33-8B40-EABA-DA699133CE16}"/>
              </a:ext>
            </a:extLst>
          </p:cNvPr>
          <p:cNvSpPr>
            <a:spLocks noGrp="1"/>
          </p:cNvSpPr>
          <p:nvPr>
            <p:ph type="title"/>
          </p:nvPr>
        </p:nvSpPr>
        <p:spPr>
          <a:xfrm>
            <a:off x="1484312" y="339291"/>
            <a:ext cx="2712303" cy="748364"/>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9BF05BD-FF11-DE80-3A86-BE3F58FA15B6}"/>
              </a:ext>
            </a:extLst>
          </p:cNvPr>
          <p:cNvSpPr>
            <a:spLocks noGrp="1"/>
          </p:cNvSpPr>
          <p:nvPr>
            <p:ph idx="1"/>
          </p:nvPr>
        </p:nvSpPr>
        <p:spPr>
          <a:xfrm>
            <a:off x="1561314" y="1494322"/>
            <a:ext cx="10018713" cy="4828675"/>
          </a:xfrm>
        </p:spPr>
        <p:txBody>
          <a:bodyPr>
            <a:noAutofit/>
          </a:bodyPr>
          <a:lstStyle/>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W. H. Organization, Guidelines for drinking-water quality, 2004, vol. 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L. A. Rossman, R. M. Clark, and W.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Grayman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“Modeling chlorine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residuals in drinking-water distribution systems,” Journal of environmental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engineering, vol. 120, no. 4, pp. 803–820, 1994.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Y. Zheng, “Methodologies for cross-domain data fusion: An overview,”</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Big Data, vol. 1, no. 1, pp. 16–34, 2015.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Y. Zheng, L. Capra, O. Wolfson, and H. Yang, “Urban computing: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Concepts, methodologies, and applications,” ACM Transactions 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Intelligent Systems and Technology, vol. 5, no. 3, pp. 38:1–38:55, 2014.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Y. Zheng, H. Zhang, and Y. Yu, “Detecting collective anomalies from</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multiple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spatio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temporal datasets across different domains,” 2015.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168203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C5A3-9C33-8B40-EABA-DA699133CE16}"/>
              </a:ext>
            </a:extLst>
          </p:cNvPr>
          <p:cNvSpPr>
            <a:spLocks noGrp="1"/>
          </p:cNvSpPr>
          <p:nvPr>
            <p:ph type="title"/>
          </p:nvPr>
        </p:nvSpPr>
        <p:spPr>
          <a:xfrm>
            <a:off x="1484312" y="339291"/>
            <a:ext cx="2712303" cy="748364"/>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9BF05BD-FF11-DE80-3A86-BE3F58FA15B6}"/>
              </a:ext>
            </a:extLst>
          </p:cNvPr>
          <p:cNvSpPr>
            <a:spLocks noGrp="1"/>
          </p:cNvSpPr>
          <p:nvPr>
            <p:ph idx="1"/>
          </p:nvPr>
        </p:nvSpPr>
        <p:spPr>
          <a:xfrm>
            <a:off x="1561314" y="1087655"/>
            <a:ext cx="10018713" cy="5331595"/>
          </a:xfrm>
        </p:spPr>
        <p:txBody>
          <a:bodyPr>
            <a:noAutofit/>
          </a:bodyPr>
          <a:lstStyle/>
          <a:p>
            <a:pPr marL="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Y. Liu, Y. Zheng, Y. Liang, S. Liu, and D. S. Rosenblum, “Urban</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water quality prediction based on multi-task multi-view learning,”</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Proceedings of the International Joint Conference on Artificial</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Intelligence, 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H. Cohen, “Free chlorine testing,” http://www.cdc.gov/safewater/chlorineresidual-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testing.html, 2014, accessed on 5 August 2016.</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B.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Barkdoll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Didigam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“Effect of user demand on water quality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hydraulics of distribution systems,” in Proceedings of the World Water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Environmental Resources Congress, 2003.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 P. Castro and M. Neves, “Chlorine decay in water distribution systems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case study–</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lousada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network,” Electronic Journal of Environmental,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Agricultural and Food Chemistry, vol. 2, no. 2, pp. 261–266, 2003.</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 L. W. Mays, Water distribution system handbook, 1999.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729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EE91-1766-A31B-4F95-CBB2214CCF4B}"/>
              </a:ext>
            </a:extLst>
          </p:cNvPr>
          <p:cNvSpPr>
            <a:spLocks noGrp="1"/>
          </p:cNvSpPr>
          <p:nvPr>
            <p:ph type="title"/>
          </p:nvPr>
        </p:nvSpPr>
        <p:spPr>
          <a:xfrm>
            <a:off x="1311056" y="2552700"/>
            <a:ext cx="10018713" cy="1752599"/>
          </a:xfrm>
        </p:spPr>
        <p:txBody>
          <a:bodyPr/>
          <a:lstStyle/>
          <a:p>
            <a:r>
              <a:rPr lang="en-US" dirty="0">
                <a:latin typeface="Arial Black" panose="020B0A04020102020204" pitchFamily="34" charset="0"/>
              </a:rPr>
              <a:t>Thank you!!</a:t>
            </a:r>
            <a:br>
              <a:rPr lang="en-US" dirty="0">
                <a:latin typeface="Arial Black" panose="020B0A04020102020204" pitchFamily="34" charset="0"/>
              </a:rPr>
            </a:br>
            <a:r>
              <a:rPr lang="en-US" dirty="0">
                <a:latin typeface="Arial Black" panose="020B0A04020102020204" pitchFamily="34" charset="0"/>
              </a:rPr>
              <a:t>Feel free to ask any questions.</a:t>
            </a:r>
            <a:endParaRPr lang="en-IN" dirty="0">
              <a:latin typeface="Arial Black" panose="020B0A04020102020204" pitchFamily="34" charset="0"/>
            </a:endParaRPr>
          </a:p>
        </p:txBody>
      </p:sp>
    </p:spTree>
    <p:extLst>
      <p:ext uri="{BB962C8B-B14F-4D97-AF65-F5344CB8AC3E}">
        <p14:creationId xmlns:p14="http://schemas.microsoft.com/office/powerpoint/2010/main" val="373885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6540-9969-3B4A-64F0-29B1363C5CF9}"/>
              </a:ext>
            </a:extLst>
          </p:cNvPr>
          <p:cNvSpPr>
            <a:spLocks noGrp="1"/>
          </p:cNvSpPr>
          <p:nvPr>
            <p:ph type="title"/>
          </p:nvPr>
        </p:nvSpPr>
        <p:spPr>
          <a:xfrm>
            <a:off x="1580562" y="692218"/>
            <a:ext cx="3869355" cy="1116530"/>
          </a:xfrm>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5" name="Content Placeholder 4">
            <a:extLst>
              <a:ext uri="{FF2B5EF4-FFF2-40B4-BE49-F238E27FC236}">
                <a16:creationId xmlns:a16="http://schemas.microsoft.com/office/drawing/2014/main" id="{0158158C-E4EA-18B2-84F5-DF24FD204172}"/>
              </a:ext>
            </a:extLst>
          </p:cNvPr>
          <p:cNvSpPr>
            <a:spLocks noGrp="1"/>
          </p:cNvSpPr>
          <p:nvPr>
            <p:ph idx="1"/>
          </p:nvPr>
        </p:nvSpPr>
        <p:spPr>
          <a:xfrm>
            <a:off x="1580562" y="1703672"/>
            <a:ext cx="10018713" cy="4057850"/>
          </a:xfrm>
        </p:spPr>
        <p:txBody>
          <a:bodyPr>
            <a:normAutofit/>
          </a:bodyPr>
          <a:lstStyle/>
          <a:p>
            <a:pPr algn="just"/>
            <a:r>
              <a:rPr lang="en-US" sz="2200" dirty="0">
                <a:latin typeface="Times New Roman" panose="02020603050405020304" pitchFamily="18" charset="0"/>
                <a:cs typeface="Times New Roman" panose="02020603050405020304" pitchFamily="18" charset="0"/>
              </a:rPr>
              <a:t>Several studies in environmental science have tried to analyze water quality problems via data-driven approaches, and those studies cover a wide range of topics.</a:t>
            </a:r>
          </a:p>
          <a:p>
            <a:pPr algn="just"/>
            <a:r>
              <a:rPr lang="en-US" sz="2200" dirty="0">
                <a:latin typeface="Times New Roman" panose="02020603050405020304" pitchFamily="18" charset="0"/>
                <a:cs typeface="Times New Roman" panose="02020603050405020304" pitchFamily="18" charset="0"/>
              </a:rPr>
              <a:t>The approaches adopted in these studies include instance-based learning models (e.g., KNN) as well as neural network models (e.g., ANN). </a:t>
            </a:r>
          </a:p>
          <a:p>
            <a:pPr algn="just"/>
            <a:r>
              <a:rPr lang="en-US" sz="2200" dirty="0">
                <a:latin typeface="Times New Roman" panose="02020603050405020304" pitchFamily="18" charset="0"/>
                <a:cs typeface="Times New Roman" panose="02020603050405020304" pitchFamily="18" charset="0"/>
              </a:rPr>
              <a:t>The traditional baselines we see are ARMA, Kalman filter, and ANN Algorithms, leading to a maximum accuracy of 60%.</a:t>
            </a:r>
          </a:p>
          <a:p>
            <a:pPr algn="just"/>
            <a:r>
              <a:rPr lang="en-US" sz="2200" dirty="0">
                <a:latin typeface="Times New Roman" panose="02020603050405020304" pitchFamily="18" charset="0"/>
                <a:cs typeface="Times New Roman" panose="02020603050405020304" pitchFamily="18" charset="0"/>
              </a:rPr>
              <a:t>These traditional baselines use static data instead of real-time data as well as use only single algorithm approaches.</a:t>
            </a:r>
          </a:p>
        </p:txBody>
      </p:sp>
    </p:spTree>
    <p:extLst>
      <p:ext uri="{BB962C8B-B14F-4D97-AF65-F5344CB8AC3E}">
        <p14:creationId xmlns:p14="http://schemas.microsoft.com/office/powerpoint/2010/main" val="328894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1B8C-DAD2-F5CF-79E0-4E674CF1C155}"/>
              </a:ext>
            </a:extLst>
          </p:cNvPr>
          <p:cNvSpPr>
            <a:spLocks noGrp="1"/>
          </p:cNvSpPr>
          <p:nvPr>
            <p:ph type="title"/>
          </p:nvPr>
        </p:nvSpPr>
        <p:spPr>
          <a:xfrm>
            <a:off x="1484310" y="1053966"/>
            <a:ext cx="7794443" cy="1251284"/>
          </a:xfrm>
        </p:spPr>
        <p:txBody>
          <a:bodyPr/>
          <a:lstStyle/>
          <a:p>
            <a:r>
              <a:rPr lang="en-IN" b="1" dirty="0">
                <a:latin typeface="Times New Roman" panose="02020603050405020304" pitchFamily="18" charset="0"/>
                <a:cs typeface="Times New Roman" panose="02020603050405020304" pitchFamily="18" charset="0"/>
              </a:rPr>
              <a:t>Disadvantages of Existing System</a:t>
            </a:r>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2D5901A-281D-DF4C-D962-45AEFF082246}"/>
              </a:ext>
            </a:extLst>
          </p:cNvPr>
          <p:cNvSpPr>
            <a:spLocks noGrp="1"/>
          </p:cNvSpPr>
          <p:nvPr>
            <p:ph idx="1"/>
          </p:nvPr>
        </p:nvSpPr>
        <p:spPr>
          <a:xfrm>
            <a:off x="1484310" y="2305250"/>
            <a:ext cx="10018713" cy="3031959"/>
          </a:xfrm>
        </p:spPr>
        <p:txBody>
          <a:bodyPr>
            <a:normAutofit/>
          </a:bodyPr>
          <a:lstStyle/>
          <a:p>
            <a:pPr algn="just"/>
            <a:r>
              <a:rPr lang="en-US" sz="2200" dirty="0">
                <a:latin typeface="Times New Roman" panose="02020603050405020304" pitchFamily="18" charset="0"/>
                <a:cs typeface="Times New Roman" panose="02020603050405020304" pitchFamily="18" charset="0"/>
              </a:rPr>
              <a:t>Limited Interpretability</a:t>
            </a:r>
          </a:p>
          <a:p>
            <a:pPr algn="just"/>
            <a:r>
              <a:rPr lang="en-US" sz="2200" dirty="0">
                <a:latin typeface="Times New Roman" panose="02020603050405020304" pitchFamily="18" charset="0"/>
                <a:cs typeface="Times New Roman" panose="02020603050405020304" pitchFamily="18" charset="0"/>
              </a:rPr>
              <a:t>Data Requirement and Quality Issues</a:t>
            </a:r>
          </a:p>
          <a:p>
            <a:pPr algn="just"/>
            <a:r>
              <a:rPr lang="en-US" sz="2200" dirty="0">
                <a:latin typeface="Times New Roman" panose="02020603050405020304" pitchFamily="18" charset="0"/>
                <a:cs typeface="Times New Roman" panose="02020603050405020304" pitchFamily="18" charset="0"/>
              </a:rPr>
              <a:t>Difficulty in Capturing Complex Environmental Dynamics</a:t>
            </a:r>
          </a:p>
          <a:p>
            <a:pPr algn="just"/>
            <a:r>
              <a:rPr lang="en-US" sz="2200" dirty="0">
                <a:latin typeface="Times New Roman" panose="02020603050405020304" pitchFamily="18" charset="0"/>
                <a:cs typeface="Times New Roman" panose="02020603050405020304" pitchFamily="18" charset="0"/>
              </a:rPr>
              <a:t>Computational Resource Intensiveness and Time Consumption</a:t>
            </a:r>
          </a:p>
          <a:p>
            <a:pPr algn="just"/>
            <a:r>
              <a:rPr lang="en-US" sz="2200" dirty="0">
                <a:latin typeface="Times New Roman" panose="02020603050405020304" pitchFamily="18" charset="0"/>
                <a:cs typeface="Times New Roman" panose="02020603050405020304" pitchFamily="18" charset="0"/>
              </a:rPr>
              <a:t>Low accuracy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0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D988-4559-8B06-D762-36D55089FE53}"/>
              </a:ext>
            </a:extLst>
          </p:cNvPr>
          <p:cNvSpPr>
            <a:spLocks noGrp="1"/>
          </p:cNvSpPr>
          <p:nvPr>
            <p:ph type="title"/>
          </p:nvPr>
        </p:nvSpPr>
        <p:spPr>
          <a:xfrm>
            <a:off x="1525667" y="418699"/>
            <a:ext cx="4483352" cy="1020278"/>
          </a:xfrm>
        </p:spPr>
        <p:txBody>
          <a:bodyPr/>
          <a:lstStyle/>
          <a:p>
            <a:r>
              <a:rPr lang="en-IN" b="1" dirty="0">
                <a:latin typeface="Times New Roman" panose="02020603050405020304" pitchFamily="18" charset="0"/>
                <a:cs typeface="Times New Roman" panose="02020603050405020304" pitchFamily="18" charset="0"/>
              </a:rPr>
              <a:t>Proposed System </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458F4B0-706D-2087-2740-04EE32D1282C}"/>
              </a:ext>
            </a:extLst>
          </p:cNvPr>
          <p:cNvSpPr>
            <a:spLocks noGrp="1"/>
          </p:cNvSpPr>
          <p:nvPr>
            <p:ph idx="1"/>
          </p:nvPr>
        </p:nvSpPr>
        <p:spPr>
          <a:xfrm>
            <a:off x="1525667" y="1304223"/>
            <a:ext cx="10018713" cy="4831882"/>
          </a:xfrm>
        </p:spPr>
        <p:txBody>
          <a:bodyPr>
            <a:noAutofit/>
          </a:bodyPr>
          <a:lstStyle/>
          <a:p>
            <a:pPr algn="just"/>
            <a:r>
              <a:rPr lang="en-US" sz="2000" dirty="0">
                <a:latin typeface="Times New Roman" panose="02020603050405020304" pitchFamily="18" charset="0"/>
                <a:cs typeface="Times New Roman" panose="02020603050405020304" pitchFamily="18" charset="0"/>
              </a:rPr>
              <a:t>Data-driven Perspective: We present a novel data-driven approach to predict the future water quality among different stations with data from multiple domains. Additionally, the approach is not restricted to urban water quality prediction but also can be applied to other multi-locations-based prediction problems in many other urban applications. </a:t>
            </a:r>
          </a:p>
          <a:p>
            <a:pPr algn="just"/>
            <a:r>
              <a:rPr lang="en-US" sz="2000" dirty="0">
                <a:latin typeface="Times New Roman" panose="02020603050405020304" pitchFamily="18" charset="0"/>
                <a:cs typeface="Times New Roman" panose="02020603050405020304" pitchFamily="18" charset="0"/>
              </a:rPr>
              <a:t>Influential Factor Identification: We identify spatially-related (such as POIs, pipe networks, and road networks) and temporally-related features (e.g., time of day, meteorology, and water hydraulics), contributing to not only our application but also the general problem of water quality prediction. </a:t>
            </a:r>
          </a:p>
          <a:p>
            <a:pPr algn="just"/>
            <a:r>
              <a:rPr lang="en-US" sz="2000" dirty="0">
                <a:latin typeface="Times New Roman" panose="02020603050405020304" pitchFamily="18" charset="0"/>
                <a:cs typeface="Times New Roman" panose="02020603050405020304" pitchFamily="18" charset="0"/>
              </a:rPr>
              <a:t>Real-time evaluation: We evaluate our method by extensive experiments that use real-world datasets in India. The results demonstrate the advantages of our method beyond other baselines, such as ARMA, Kalman filter, and ANN, and reveal interesting discoveries that can bring social good to urban life.</a:t>
            </a:r>
          </a:p>
          <a:p>
            <a:pPr algn="just"/>
            <a:r>
              <a:rPr lang="en-US" sz="2000" dirty="0">
                <a:latin typeface="Times New Roman" panose="02020603050405020304" pitchFamily="18" charset="0"/>
                <a:cs typeface="Times New Roman" panose="02020603050405020304" pitchFamily="18" charset="0"/>
              </a:rPr>
              <a:t>Multiple Algorithms: We use Logistic Regression, SVM(Support Vector Machines) and KNN algorithms to predict the water 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41DD-EDAD-7E62-DC96-686C33B453E2}"/>
              </a:ext>
            </a:extLst>
          </p:cNvPr>
          <p:cNvSpPr>
            <a:spLocks noGrp="1"/>
          </p:cNvSpPr>
          <p:nvPr>
            <p:ph type="title"/>
          </p:nvPr>
        </p:nvSpPr>
        <p:spPr>
          <a:xfrm>
            <a:off x="1484311" y="471639"/>
            <a:ext cx="7351681" cy="1203158"/>
          </a:xfrm>
        </p:spPr>
        <p:txBody>
          <a:bodyPr/>
          <a:lstStyle/>
          <a:p>
            <a:r>
              <a:rPr lang="en-IN" b="1" dirty="0">
                <a:latin typeface="Times New Roman" panose="02020603050405020304" pitchFamily="18" charset="0"/>
                <a:cs typeface="Times New Roman" panose="02020603050405020304" pitchFamily="18" charset="0"/>
              </a:rPr>
              <a:t>Advantages of proposed system :</a:t>
            </a:r>
          </a:p>
        </p:txBody>
      </p:sp>
      <p:sp>
        <p:nvSpPr>
          <p:cNvPr id="3" name="Content Placeholder 2">
            <a:extLst>
              <a:ext uri="{FF2B5EF4-FFF2-40B4-BE49-F238E27FC236}">
                <a16:creationId xmlns:a16="http://schemas.microsoft.com/office/drawing/2014/main" id="{FAAC106F-9796-75E7-869F-1962D5C876FE}"/>
              </a:ext>
            </a:extLst>
          </p:cNvPr>
          <p:cNvSpPr>
            <a:spLocks noGrp="1"/>
          </p:cNvSpPr>
          <p:nvPr>
            <p:ph idx="1"/>
          </p:nvPr>
        </p:nvSpPr>
        <p:spPr>
          <a:xfrm>
            <a:off x="1484311" y="1674797"/>
            <a:ext cx="9922459" cy="3657600"/>
          </a:xfrm>
        </p:spPr>
        <p:txBody>
          <a:bodyPr>
            <a:normAutofit/>
          </a:bodyPr>
          <a:lstStyle/>
          <a:p>
            <a:pPr algn="just"/>
            <a:r>
              <a:rPr lang="en-US" sz="2200" dirty="0">
                <a:latin typeface="Times New Roman" panose="02020603050405020304" pitchFamily="18" charset="0"/>
                <a:cs typeface="Times New Roman" panose="02020603050405020304" pitchFamily="18" charset="0"/>
              </a:rPr>
              <a:t>Water quality data: We collect water quality data from many water quality monitoring stations in India. It comprises residual chlorine (RC), turbidity (TU), and </a:t>
            </a:r>
            <a:r>
              <a:rPr lang="en-US" sz="2200" dirty="0" err="1">
                <a:latin typeface="Times New Roman" panose="02020603050405020304" pitchFamily="18" charset="0"/>
                <a:cs typeface="Times New Roman" panose="02020603050405020304" pitchFamily="18" charset="0"/>
              </a:rPr>
              <a:t>pH.</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In this project, we only use RC as the index for water quality, since RC is the most important and effective measurement for water quality in the current urban water distribution system. </a:t>
            </a:r>
          </a:p>
          <a:p>
            <a:pPr algn="just"/>
            <a:r>
              <a:rPr lang="en-US" sz="2200" dirty="0">
                <a:latin typeface="Times New Roman" panose="02020603050405020304" pitchFamily="18" charset="0"/>
                <a:cs typeface="Times New Roman" panose="02020603050405020304" pitchFamily="18" charset="0"/>
              </a:rPr>
              <a:t>Leading to a much-improved accuracy in predicting the water quality, approximately 78%.</a:t>
            </a:r>
          </a:p>
        </p:txBody>
      </p:sp>
    </p:spTree>
    <p:extLst>
      <p:ext uri="{BB962C8B-B14F-4D97-AF65-F5344CB8AC3E}">
        <p14:creationId xmlns:p14="http://schemas.microsoft.com/office/powerpoint/2010/main" val="109938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38C4-B806-711E-9DA7-30324A5E1E7E}"/>
              </a:ext>
            </a:extLst>
          </p:cNvPr>
          <p:cNvSpPr>
            <a:spLocks noGrp="1"/>
          </p:cNvSpPr>
          <p:nvPr>
            <p:ph type="title"/>
          </p:nvPr>
        </p:nvSpPr>
        <p:spPr>
          <a:xfrm>
            <a:off x="1301430" y="409074"/>
            <a:ext cx="8699217" cy="712269"/>
          </a:xfrm>
        </p:spPr>
        <p:txBody>
          <a:bodyPr>
            <a:normAutofit fontScale="90000"/>
          </a:bodyPr>
          <a:lstStyle/>
          <a:p>
            <a:r>
              <a:rPr lang="en-IN" b="1" dirty="0">
                <a:latin typeface="Times New Roman" panose="02020603050405020304" pitchFamily="18" charset="0"/>
                <a:cs typeface="Times New Roman" panose="02020603050405020304" pitchFamily="18" charset="0"/>
              </a:rPr>
              <a:t>Hardware and Software requirements :</a:t>
            </a:r>
          </a:p>
        </p:txBody>
      </p:sp>
      <p:sp>
        <p:nvSpPr>
          <p:cNvPr id="3" name="Content Placeholder 2">
            <a:extLst>
              <a:ext uri="{FF2B5EF4-FFF2-40B4-BE49-F238E27FC236}">
                <a16:creationId xmlns:a16="http://schemas.microsoft.com/office/drawing/2014/main" id="{F85AE21C-1126-5997-4586-5ADCEF84557C}"/>
              </a:ext>
            </a:extLst>
          </p:cNvPr>
          <p:cNvSpPr>
            <a:spLocks noGrp="1"/>
          </p:cNvSpPr>
          <p:nvPr>
            <p:ph idx="1"/>
          </p:nvPr>
        </p:nvSpPr>
        <p:spPr>
          <a:xfrm>
            <a:off x="1782693" y="1395662"/>
            <a:ext cx="8516338" cy="4851133"/>
          </a:xfrm>
        </p:spPr>
        <p:txBody>
          <a:bodyPr>
            <a:normAutofit lnSpcReduction="10000"/>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Hardware requirements </a:t>
            </a:r>
            <a:r>
              <a:rPr lang="en-IN" dirty="0">
                <a:latin typeface="Times New Roman" panose="02020603050405020304" pitchFamily="18" charset="0"/>
                <a:cs typeface="Times New Roman" panose="02020603050405020304" pitchFamily="18" charset="0"/>
              </a:rPr>
              <a:t>:</a:t>
            </a:r>
          </a:p>
          <a:p>
            <a:pPr marL="342900" marR="0" lvl="0" indent="-342900">
              <a:lnSpc>
                <a:spcPct val="150000"/>
              </a:lnSpc>
              <a:spcBef>
                <a:spcPts val="0"/>
              </a:spcBef>
              <a:spcAft>
                <a:spcPts val="0"/>
              </a:spcAft>
              <a:buFont typeface="Symbol" panose="05050102010706020507" pitchFamily="18" charset="2"/>
              <a:buChar char=""/>
            </a:pP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ro</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c</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ssor                     </a:t>
            </a:r>
            <a:r>
              <a:rPr lang="en-IN" sz="1800" kern="100" spc="145"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spc="29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P</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nt</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um</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spc="-30" dirty="0">
                <a:effectLst/>
                <a:latin typeface="Times New Roman" panose="02020603050405020304" pitchFamily="18" charset="0"/>
                <a:ea typeface="Calibri" panose="020F0502020204030204" pitchFamily="34" charset="0"/>
                <a:cs typeface="Times New Roman" panose="02020603050405020304" pitchFamily="18" charset="0"/>
              </a:rPr>
              <a:t>IV</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RAM                            :   </a:t>
            </a:r>
            <a:r>
              <a:rPr lang="en-IN" sz="1800" kern="100" spc="295"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GB</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rd </a:t>
            </a:r>
            <a:r>
              <a:rPr lang="en-IN" sz="1800" kern="100" spc="-5" dirty="0">
                <a:effectLst/>
                <a:latin typeface="Times New Roman" panose="02020603050405020304" pitchFamily="18" charset="0"/>
                <a:ea typeface="Calibri" panose="020F0502020204030204" pitchFamily="34" charset="0"/>
                <a:cs typeface="Times New Roman" panose="02020603050405020304" pitchFamily="18" charset="0"/>
              </a:rPr>
              <a:t>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isk                    </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20 GB</a:t>
            </a:r>
          </a:p>
          <a:p>
            <a:pPr marL="0" marR="0" lvl="0" indent="0">
              <a:lnSpc>
                <a:spcPct val="150000"/>
              </a:lnSpc>
              <a:spcBef>
                <a:spcPts val="0"/>
              </a:spcBef>
              <a:spcAft>
                <a:spcPts val="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50000"/>
              </a:lnSpc>
              <a:spcBef>
                <a:spcPts val="0"/>
              </a:spcBef>
              <a:spcAft>
                <a:spcPts val="0"/>
              </a:spcAft>
              <a:buFont typeface="Wingdings" panose="05000000000000000000" pitchFamily="2" charset="2"/>
              <a:buChar char="Ø"/>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50000"/>
              </a:lnSpc>
              <a:spcBef>
                <a:spcPts val="0"/>
              </a:spcBef>
              <a:spcAft>
                <a:spcPts val="10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Coding Language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Front-End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Htm</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l, CSS, JavaScript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Back-End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Django-ORM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Database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MySQL (XAMPP server)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7634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171F-1C24-2F2A-0EE7-334E9916BC5F}"/>
              </a:ext>
            </a:extLst>
          </p:cNvPr>
          <p:cNvSpPr>
            <a:spLocks noGrp="1"/>
          </p:cNvSpPr>
          <p:nvPr>
            <p:ph type="title"/>
          </p:nvPr>
        </p:nvSpPr>
        <p:spPr>
          <a:xfrm>
            <a:off x="1465061" y="731521"/>
            <a:ext cx="5022367" cy="1289785"/>
          </a:xfrm>
        </p:spPr>
        <p:txBody>
          <a:bodyPr/>
          <a:lstStyle/>
          <a:p>
            <a:r>
              <a:rPr lang="en-IN" b="1" dirty="0">
                <a:latin typeface="Times New Roman" panose="02020603050405020304" pitchFamily="18" charset="0"/>
                <a:cs typeface="Times New Roman" panose="02020603050405020304" pitchFamily="18" charset="0"/>
              </a:rPr>
              <a:t>Novelty of Project : </a:t>
            </a:r>
          </a:p>
        </p:txBody>
      </p:sp>
      <p:sp>
        <p:nvSpPr>
          <p:cNvPr id="3" name="Content Placeholder 2">
            <a:extLst>
              <a:ext uri="{FF2B5EF4-FFF2-40B4-BE49-F238E27FC236}">
                <a16:creationId xmlns:a16="http://schemas.microsoft.com/office/drawing/2014/main" id="{A5BB66E7-FF6D-6624-5A35-A74E6E4836E1}"/>
              </a:ext>
            </a:extLst>
          </p:cNvPr>
          <p:cNvSpPr>
            <a:spLocks noGrp="1"/>
          </p:cNvSpPr>
          <p:nvPr>
            <p:ph idx="1"/>
          </p:nvPr>
        </p:nvSpPr>
        <p:spPr>
          <a:xfrm>
            <a:off x="1715317" y="1802331"/>
            <a:ext cx="10018713" cy="3253338"/>
          </a:xfrm>
        </p:spPr>
        <p:txBody>
          <a:bodyPr>
            <a:normAutofit/>
          </a:bodyPr>
          <a:lstStyle/>
          <a:p>
            <a:r>
              <a:rPr lang="en-US" sz="2200" dirty="0">
                <a:latin typeface="Times New Roman" panose="02020603050405020304" pitchFamily="18" charset="0"/>
                <a:cs typeface="Times New Roman" panose="02020603050405020304" pitchFamily="18" charset="0"/>
              </a:rPr>
              <a:t>Multi-Station Water Quality Prediction</a:t>
            </a:r>
          </a:p>
          <a:p>
            <a:r>
              <a:rPr lang="en-US" sz="2200" dirty="0">
                <a:latin typeface="Times New Roman" panose="02020603050405020304" pitchFamily="18" charset="0"/>
                <a:cs typeface="Times New Roman" panose="02020603050405020304" pitchFamily="18" charset="0"/>
              </a:rPr>
              <a:t>Cross-Domain Applicability</a:t>
            </a:r>
          </a:p>
          <a:p>
            <a:r>
              <a:rPr lang="en-US" sz="2200" dirty="0">
                <a:latin typeface="Times New Roman" panose="02020603050405020304" pitchFamily="18" charset="0"/>
                <a:cs typeface="Times New Roman" panose="02020603050405020304" pitchFamily="18" charset="0"/>
              </a:rPr>
              <a:t>Real-World Dataset Evaluation</a:t>
            </a:r>
          </a:p>
          <a:p>
            <a:r>
              <a:rPr lang="en-US" sz="2200" dirty="0">
                <a:latin typeface="Times New Roman" panose="02020603050405020304" pitchFamily="18" charset="0"/>
                <a:cs typeface="Times New Roman" panose="02020603050405020304" pitchFamily="18" charset="0"/>
              </a:rPr>
              <a:t>Advantages over Traditional Baselines</a:t>
            </a:r>
          </a:p>
        </p:txBody>
      </p:sp>
    </p:spTree>
    <p:extLst>
      <p:ext uri="{BB962C8B-B14F-4D97-AF65-F5344CB8AC3E}">
        <p14:creationId xmlns:p14="http://schemas.microsoft.com/office/powerpoint/2010/main" val="3323599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584</TotalTime>
  <Words>1989</Words>
  <Application>Microsoft Office PowerPoint</Application>
  <PresentationFormat>Widescreen</PresentationFormat>
  <Paragraphs>181</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Black</vt:lpstr>
      <vt:lpstr>Calibri</vt:lpstr>
      <vt:lpstr>Corbel</vt:lpstr>
      <vt:lpstr>Symbol</vt:lpstr>
      <vt:lpstr>Times New Roman</vt:lpstr>
      <vt:lpstr>Wingdings</vt:lpstr>
      <vt:lpstr>Parallax</vt:lpstr>
      <vt:lpstr>CMR TECHNICAL CAMPUS                   UGC(Autonomous) Kandlakoya, Medchal Road, Hyd-501401  Department of Computer Science and Engineering A Major Project Review 1        PREDICTING URBAN WATER QUALITY WITH UBIQUITOUS DATA – A DATA DRIVEN APPROACH Batch No : 13 </vt:lpstr>
      <vt:lpstr>Contents :</vt:lpstr>
      <vt:lpstr>Abstract :</vt:lpstr>
      <vt:lpstr>Existing System:</vt:lpstr>
      <vt:lpstr>Disadvantages of Existing System: </vt:lpstr>
      <vt:lpstr>Proposed System :</vt:lpstr>
      <vt:lpstr>Advantages of proposed system :</vt:lpstr>
      <vt:lpstr>Hardware and Software requirements :</vt:lpstr>
      <vt:lpstr>Novelty of Project : </vt:lpstr>
      <vt:lpstr>Architecture</vt:lpstr>
      <vt:lpstr>Modules</vt:lpstr>
      <vt:lpstr>Use Case Diagram</vt:lpstr>
      <vt:lpstr>Class Diagram</vt:lpstr>
      <vt:lpstr>Sequence Diagram</vt:lpstr>
      <vt:lpstr>Flow Chart Diagram - Service Provider</vt:lpstr>
      <vt:lpstr>Flow Chart Diagram – Remote User</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Sample Code</vt:lpstr>
      <vt:lpstr>Sample Code</vt:lpstr>
      <vt:lpstr>Sample Code</vt:lpstr>
      <vt:lpstr>Conclusion :</vt:lpstr>
      <vt:lpstr>Future Scope:</vt:lpstr>
      <vt:lpstr>References</vt:lpstr>
      <vt:lpstr>References</vt:lpstr>
      <vt:lpstr>Thank you!! Feel free to ask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CMR TECHNICAL CAMPUS                   UGC(Autonomous) Kandlakoya, Medchal Road, Hyd-501401  Department of Computer Science and Engineering A Major Project Review 1 USER BEHAVIOUR PREDICTION OF SOCIAL HOTSPOT BASED ON MULTI MESSAGE INTERACTION AND NEURAL NETWORK Batch No : 04</dc:title>
  <dc:creator>Kavya Veldhandi</dc:creator>
  <cp:lastModifiedBy>Mubashir uddin</cp:lastModifiedBy>
  <cp:revision>11</cp:revision>
  <dcterms:created xsi:type="dcterms:W3CDTF">2024-02-25T16:36:21Z</dcterms:created>
  <dcterms:modified xsi:type="dcterms:W3CDTF">2024-03-21T08:38:06Z</dcterms:modified>
</cp:coreProperties>
</file>