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81" r:id="rId11"/>
    <p:sldId id="272" r:id="rId12"/>
    <p:sldId id="266" r:id="rId13"/>
    <p:sldId id="275" r:id="rId14"/>
    <p:sldId id="274" r:id="rId15"/>
    <p:sldId id="269" r:id="rId16"/>
    <p:sldId id="276" r:id="rId17"/>
    <p:sldId id="280" r:id="rId18"/>
    <p:sldId id="277" r:id="rId19"/>
    <p:sldId id="278" r:id="rId20"/>
    <p:sldId id="273" r:id="rId21"/>
    <p:sldId id="279" r:id="rId22"/>
    <p:sldId id="270" r:id="rId23"/>
    <p:sldId id="271" r:id="rId24"/>
  </p:sldIdLst>
  <p:sldSz cx="9144000" cy="5143500" type="screen16x9"/>
  <p:notesSz cx="6858000" cy="9144000"/>
  <p:embeddedFontLst>
    <p:embeddedFont>
      <p:font typeface="Cambria" pitchFamily="18" charset="0"/>
      <p:regular r:id="rId26"/>
      <p:bold r:id="rId27"/>
      <p:italic r:id="rId28"/>
      <p:boldItalic r:id="rId29"/>
    </p:embeddedFont>
    <p:embeddedFont>
      <p:font typeface="Cambria Math" pitchFamily="18" charset="0"/>
      <p:regular r:id="rId30"/>
    </p:embeddedFont>
    <p:embeddedFont>
      <p:font typeface="Old Standard TT"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C232"/>
    <a:srgbClr val="FFFBF0"/>
    <a:srgbClr val="3C77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0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955357028"/>
      </p:ext>
    </p:extLst>
  </p:cSld>
  <p:clrMap bg1="lt1" tx1="dk1" bg2="dk2" tx2="lt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73238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071823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19742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2919694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265639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63124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833338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64692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06631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38996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303745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078571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0140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475342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1" name="Shape 1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75067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789959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Shape 10"/>
          <p:cNvSpPr/>
          <p:nvPr/>
        </p:nvSpPr>
        <p:spPr>
          <a:xfrm>
            <a:off x="0" y="100"/>
            <a:ext cx="9144000" cy="1711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cxnSp>
        <p:nvCxnSpPr>
          <p:cNvPr id="11" name="Shape 11"/>
          <p:cNvCxnSpPr/>
          <p:nvPr/>
        </p:nvCxnSpPr>
        <p:spPr>
          <a:xfrm>
            <a:off x="641934" y="3597500"/>
            <a:ext cx="390299" cy="0"/>
          </a:xfrm>
          <a:prstGeom prst="straightConnector1">
            <a:avLst/>
          </a:prstGeom>
          <a:noFill/>
          <a:ln w="28575" cap="flat" cmpd="sng">
            <a:solidFill>
              <a:schemeClr val="accent1"/>
            </a:solidFill>
            <a:prstDash val="solid"/>
            <a:round/>
            <a:headEnd type="none" w="med" len="med"/>
            <a:tailEnd type="none" w="med" len="med"/>
          </a:ln>
        </p:spPr>
      </p:cxnSp>
      <p:sp>
        <p:nvSpPr>
          <p:cNvPr id="12" name="Shape 12"/>
          <p:cNvSpPr txBox="1">
            <a:spLocks noGrp="1"/>
          </p:cNvSpPr>
          <p:nvPr>
            <p:ph type="ctrTitle"/>
          </p:nvPr>
        </p:nvSpPr>
        <p:spPr>
          <a:xfrm>
            <a:off x="512700" y="1893300"/>
            <a:ext cx="8118600" cy="1522800"/>
          </a:xfrm>
          <a:prstGeom prst="rect">
            <a:avLst/>
          </a:prstGeom>
        </p:spPr>
        <p:txBody>
          <a:bodyPr lIns="91425" tIns="91425" rIns="91425" bIns="91425" anchor="b" anchorCtr="0"/>
          <a:lstStyle>
            <a:lvl1pPr lvl="0" rtl="0">
              <a:spcBef>
                <a:spcPts val="0"/>
              </a:spcBef>
              <a:buClr>
                <a:schemeClr val="accent1"/>
              </a:buClr>
              <a:buSzPct val="100000"/>
              <a:defRPr sz="4200">
                <a:solidFill>
                  <a:schemeClr val="accent1"/>
                </a:solidFill>
              </a:defRPr>
            </a:lvl1pPr>
            <a:lvl2pPr lvl="1" rtl="0">
              <a:spcBef>
                <a:spcPts val="0"/>
              </a:spcBef>
              <a:buClr>
                <a:schemeClr val="accent1"/>
              </a:buClr>
              <a:buSzPct val="100000"/>
              <a:defRPr sz="4200">
                <a:solidFill>
                  <a:schemeClr val="accent1"/>
                </a:solidFill>
              </a:defRPr>
            </a:lvl2pPr>
            <a:lvl3pPr lvl="2" rtl="0">
              <a:spcBef>
                <a:spcPts val="0"/>
              </a:spcBef>
              <a:buClr>
                <a:schemeClr val="accent1"/>
              </a:buClr>
              <a:buSzPct val="100000"/>
              <a:defRPr sz="4200">
                <a:solidFill>
                  <a:schemeClr val="accent1"/>
                </a:solidFill>
              </a:defRPr>
            </a:lvl3pPr>
            <a:lvl4pPr lvl="3" rtl="0">
              <a:spcBef>
                <a:spcPts val="0"/>
              </a:spcBef>
              <a:buClr>
                <a:schemeClr val="accent1"/>
              </a:buClr>
              <a:buSzPct val="100000"/>
              <a:defRPr sz="4200">
                <a:solidFill>
                  <a:schemeClr val="accent1"/>
                </a:solidFill>
              </a:defRPr>
            </a:lvl4pPr>
            <a:lvl5pPr lvl="4" rtl="0">
              <a:spcBef>
                <a:spcPts val="0"/>
              </a:spcBef>
              <a:buClr>
                <a:schemeClr val="accent1"/>
              </a:buClr>
              <a:buSzPct val="100000"/>
              <a:defRPr sz="4200">
                <a:solidFill>
                  <a:schemeClr val="accent1"/>
                </a:solidFill>
              </a:defRPr>
            </a:lvl5pPr>
            <a:lvl6pPr lvl="5" rtl="0">
              <a:spcBef>
                <a:spcPts val="0"/>
              </a:spcBef>
              <a:buClr>
                <a:schemeClr val="accent1"/>
              </a:buClr>
              <a:buSzPct val="100000"/>
              <a:defRPr sz="4200">
                <a:solidFill>
                  <a:schemeClr val="accent1"/>
                </a:solidFill>
              </a:defRPr>
            </a:lvl6pPr>
            <a:lvl7pPr lvl="6" rtl="0">
              <a:spcBef>
                <a:spcPts val="0"/>
              </a:spcBef>
              <a:buClr>
                <a:schemeClr val="accent1"/>
              </a:buClr>
              <a:buSzPct val="100000"/>
              <a:defRPr sz="4200">
                <a:solidFill>
                  <a:schemeClr val="accent1"/>
                </a:solidFill>
              </a:defRPr>
            </a:lvl7pPr>
            <a:lvl8pPr lvl="7" rtl="0">
              <a:spcBef>
                <a:spcPts val="0"/>
              </a:spcBef>
              <a:buClr>
                <a:schemeClr val="accent1"/>
              </a:buClr>
              <a:buSzPct val="100000"/>
              <a:defRPr sz="4200">
                <a:solidFill>
                  <a:schemeClr val="accent1"/>
                </a:solidFill>
              </a:defRPr>
            </a:lvl8pPr>
            <a:lvl9pPr lvl="8" rtl="0">
              <a:spcBef>
                <a:spcPts val="0"/>
              </a:spcBef>
              <a:buClr>
                <a:schemeClr val="accent1"/>
              </a:buClr>
              <a:buSzPct val="100000"/>
              <a:defRPr sz="4200">
                <a:solidFill>
                  <a:schemeClr val="accent1"/>
                </a:solidFill>
              </a:defRPr>
            </a:lvl9pPr>
          </a:lstStyle>
          <a:p>
            <a:endParaRPr/>
          </a:p>
        </p:txBody>
      </p:sp>
      <p:sp>
        <p:nvSpPr>
          <p:cNvPr id="13" name="Shape 13"/>
          <p:cNvSpPr txBox="1">
            <a:spLocks noGrp="1"/>
          </p:cNvSpPr>
          <p:nvPr>
            <p:ph type="subTitle" idx="1"/>
          </p:nvPr>
        </p:nvSpPr>
        <p:spPr>
          <a:xfrm>
            <a:off x="512700" y="3840639"/>
            <a:ext cx="8118600" cy="787500"/>
          </a:xfrm>
          <a:prstGeom prst="rect">
            <a:avLst/>
          </a:prstGeom>
        </p:spPr>
        <p:txBody>
          <a:bodyPr lIns="91425" tIns="91425" rIns="91425" bIns="91425" anchor="t" anchorCtr="0"/>
          <a:lstStyle>
            <a:lvl1pPr lvl="0" rtl="0">
              <a:lnSpc>
                <a:spcPct val="100000"/>
              </a:lnSpc>
              <a:spcBef>
                <a:spcPts val="0"/>
              </a:spcBef>
              <a:spcAft>
                <a:spcPts val="0"/>
              </a:spcAft>
              <a:buClr>
                <a:schemeClr val="accent2"/>
              </a:buClr>
              <a:buSzPct val="100000"/>
              <a:buNone/>
              <a:defRPr sz="2400">
                <a:solidFill>
                  <a:schemeClr val="accent2"/>
                </a:solidFill>
              </a:defRPr>
            </a:lvl1pPr>
            <a:lvl2pPr lvl="1" rtl="0">
              <a:lnSpc>
                <a:spcPct val="100000"/>
              </a:lnSpc>
              <a:spcBef>
                <a:spcPts val="0"/>
              </a:spcBef>
              <a:spcAft>
                <a:spcPts val="0"/>
              </a:spcAft>
              <a:buClr>
                <a:schemeClr val="accent2"/>
              </a:buClr>
              <a:buSzPct val="100000"/>
              <a:buNone/>
              <a:defRPr sz="2400">
                <a:solidFill>
                  <a:schemeClr val="accent2"/>
                </a:solidFill>
              </a:defRPr>
            </a:lvl2pPr>
            <a:lvl3pPr lvl="2" rtl="0">
              <a:lnSpc>
                <a:spcPct val="100000"/>
              </a:lnSpc>
              <a:spcBef>
                <a:spcPts val="0"/>
              </a:spcBef>
              <a:spcAft>
                <a:spcPts val="0"/>
              </a:spcAft>
              <a:buClr>
                <a:schemeClr val="accent2"/>
              </a:buClr>
              <a:buSzPct val="100000"/>
              <a:buNone/>
              <a:defRPr sz="2400">
                <a:solidFill>
                  <a:schemeClr val="accent2"/>
                </a:solidFill>
              </a:defRPr>
            </a:lvl3pPr>
            <a:lvl4pPr lvl="3" rtl="0">
              <a:lnSpc>
                <a:spcPct val="100000"/>
              </a:lnSpc>
              <a:spcBef>
                <a:spcPts val="0"/>
              </a:spcBef>
              <a:spcAft>
                <a:spcPts val="0"/>
              </a:spcAft>
              <a:buClr>
                <a:schemeClr val="accent2"/>
              </a:buClr>
              <a:buSzPct val="100000"/>
              <a:buNone/>
              <a:defRPr sz="2400">
                <a:solidFill>
                  <a:schemeClr val="accent2"/>
                </a:solidFill>
              </a:defRPr>
            </a:lvl4pPr>
            <a:lvl5pPr lvl="4" rtl="0">
              <a:lnSpc>
                <a:spcPct val="100000"/>
              </a:lnSpc>
              <a:spcBef>
                <a:spcPts val="0"/>
              </a:spcBef>
              <a:spcAft>
                <a:spcPts val="0"/>
              </a:spcAft>
              <a:buClr>
                <a:schemeClr val="accent2"/>
              </a:buClr>
              <a:buSzPct val="100000"/>
              <a:buNone/>
              <a:defRPr sz="2400">
                <a:solidFill>
                  <a:schemeClr val="accent2"/>
                </a:solidFill>
              </a:defRPr>
            </a:lvl5pPr>
            <a:lvl6pPr lvl="5" rtl="0">
              <a:lnSpc>
                <a:spcPct val="100000"/>
              </a:lnSpc>
              <a:spcBef>
                <a:spcPts val="0"/>
              </a:spcBef>
              <a:spcAft>
                <a:spcPts val="0"/>
              </a:spcAft>
              <a:buClr>
                <a:schemeClr val="accent2"/>
              </a:buClr>
              <a:buSzPct val="100000"/>
              <a:buNone/>
              <a:defRPr sz="2400">
                <a:solidFill>
                  <a:schemeClr val="accent2"/>
                </a:solidFill>
              </a:defRPr>
            </a:lvl6pPr>
            <a:lvl7pPr lvl="6" rtl="0">
              <a:lnSpc>
                <a:spcPct val="100000"/>
              </a:lnSpc>
              <a:spcBef>
                <a:spcPts val="0"/>
              </a:spcBef>
              <a:spcAft>
                <a:spcPts val="0"/>
              </a:spcAft>
              <a:buClr>
                <a:schemeClr val="accent2"/>
              </a:buClr>
              <a:buSzPct val="100000"/>
              <a:buNone/>
              <a:defRPr sz="2400">
                <a:solidFill>
                  <a:schemeClr val="accent2"/>
                </a:solidFill>
              </a:defRPr>
            </a:lvl7pPr>
            <a:lvl8pPr lvl="7" rtl="0">
              <a:lnSpc>
                <a:spcPct val="100000"/>
              </a:lnSpc>
              <a:spcBef>
                <a:spcPts val="0"/>
              </a:spcBef>
              <a:spcAft>
                <a:spcPts val="0"/>
              </a:spcAft>
              <a:buClr>
                <a:schemeClr val="accent2"/>
              </a:buClr>
              <a:buSzPct val="100000"/>
              <a:buNone/>
              <a:defRPr sz="2400">
                <a:solidFill>
                  <a:schemeClr val="accent2"/>
                </a:solidFill>
              </a:defRPr>
            </a:lvl8pPr>
            <a:lvl9pPr lvl="8" rtl="0">
              <a:lnSpc>
                <a:spcPct val="100000"/>
              </a:lnSpc>
              <a:spcBef>
                <a:spcPts val="0"/>
              </a:spcBef>
              <a:spcAft>
                <a:spcPts val="0"/>
              </a:spcAft>
              <a:buClr>
                <a:schemeClr val="accent2"/>
              </a:buClr>
              <a:buSzPct val="100000"/>
              <a:buNone/>
              <a:defRPr sz="2400">
                <a:solidFill>
                  <a:schemeClr val="accent2"/>
                </a:solidFill>
              </a:defRPr>
            </a:lvl9pPr>
          </a:lstStyle>
          <a:p>
            <a:endParaRPr/>
          </a:p>
        </p:txBody>
      </p:sp>
      <p:sp>
        <p:nvSpPr>
          <p:cNvPr id="14" name="Shape 1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solidFill>
                  <a:schemeClr val="accent1"/>
                </a:solidFill>
              </a:rPr>
              <a:t>‹#›</a:t>
            </a:fld>
            <a:endParaRPr lang="en-GB">
              <a:solidFill>
                <a:schemeClr val="accen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311700" y="1039650"/>
            <a:ext cx="8520600" cy="2106300"/>
          </a:xfrm>
          <a:prstGeom prst="rect">
            <a:avLst/>
          </a:prstGeom>
        </p:spPr>
        <p:txBody>
          <a:bodyPr lIns="91425" tIns="91425" rIns="91425" bIns="91425" anchor="b" anchorCtr="0"/>
          <a:lstStyle>
            <a:lvl1pPr lvl="0" algn="ctr" rtl="0">
              <a:spcBef>
                <a:spcPts val="0"/>
              </a:spcBef>
              <a:buSzPct val="100000"/>
              <a:defRPr sz="14000" b="1"/>
            </a:lvl1pPr>
            <a:lvl2pPr lvl="1" algn="ctr" rtl="0">
              <a:spcBef>
                <a:spcPts val="0"/>
              </a:spcBef>
              <a:buSzPct val="100000"/>
              <a:defRPr sz="14000" b="1"/>
            </a:lvl2pPr>
            <a:lvl3pPr lvl="2" algn="ctr" rtl="0">
              <a:spcBef>
                <a:spcPts val="0"/>
              </a:spcBef>
              <a:buSzPct val="100000"/>
              <a:defRPr sz="14000" b="1"/>
            </a:lvl3pPr>
            <a:lvl4pPr lvl="3" algn="ctr" rtl="0">
              <a:spcBef>
                <a:spcPts val="0"/>
              </a:spcBef>
              <a:buSzPct val="100000"/>
              <a:defRPr sz="14000" b="1"/>
            </a:lvl4pPr>
            <a:lvl5pPr lvl="4" algn="ctr" rtl="0">
              <a:spcBef>
                <a:spcPts val="0"/>
              </a:spcBef>
              <a:buSzPct val="100000"/>
              <a:defRPr sz="14000" b="1"/>
            </a:lvl5pPr>
            <a:lvl6pPr lvl="5" algn="ctr" rtl="0">
              <a:spcBef>
                <a:spcPts val="0"/>
              </a:spcBef>
              <a:buSzPct val="100000"/>
              <a:defRPr sz="14000" b="1"/>
            </a:lvl6pPr>
            <a:lvl7pPr lvl="6" algn="ctr" rtl="0">
              <a:spcBef>
                <a:spcPts val="0"/>
              </a:spcBef>
              <a:buSzPct val="100000"/>
              <a:defRPr sz="14000" b="1"/>
            </a:lvl7pPr>
            <a:lvl8pPr lvl="7" algn="ctr" rtl="0">
              <a:spcBef>
                <a:spcPts val="0"/>
              </a:spcBef>
              <a:buSzPct val="100000"/>
              <a:defRPr sz="14000" b="1"/>
            </a:lvl8pPr>
            <a:lvl9pPr lvl="8" algn="ctr" rtl="0">
              <a:spcBef>
                <a:spcPts val="0"/>
              </a:spcBef>
              <a:buSzPct val="100000"/>
              <a:defRPr sz="14000" b="1"/>
            </a:lvl9pPr>
          </a:lstStyle>
          <a:p>
            <a:endParaRPr/>
          </a:p>
        </p:txBody>
      </p:sp>
      <p:sp>
        <p:nvSpPr>
          <p:cNvPr id="51" name="Shape 51"/>
          <p:cNvSpPr txBox="1">
            <a:spLocks noGrp="1"/>
          </p:cNvSpPr>
          <p:nvPr>
            <p:ph type="body" idx="1"/>
          </p:nvPr>
        </p:nvSpPr>
        <p:spPr>
          <a:xfrm>
            <a:off x="311700" y="3228425"/>
            <a:ext cx="8520600" cy="1300800"/>
          </a:xfrm>
          <a:prstGeom prst="rect">
            <a:avLst/>
          </a:prstGeom>
        </p:spPr>
        <p:txBody>
          <a:bodyPr lIns="91425" tIns="91425" rIns="91425" bIns="91425" anchor="t" anchorCtr="0"/>
          <a:lstStyle>
            <a:lvl1pPr lvl="0" algn="ctr" rtl="0">
              <a:spcBef>
                <a:spcPts val="0"/>
              </a:spcBef>
              <a:defRPr/>
            </a:lvl1pPr>
            <a:lvl2pPr lvl="1" algn="ctr" rtl="0">
              <a:spcBef>
                <a:spcPts val="0"/>
              </a:spcBef>
              <a:defRPr/>
            </a:lvl2pPr>
            <a:lvl3pPr lvl="2" algn="ctr" rtl="0">
              <a:spcBef>
                <a:spcPts val="0"/>
              </a:spcBef>
              <a:defRPr/>
            </a:lvl3pPr>
            <a:lvl4pPr lvl="3" algn="ctr" rtl="0">
              <a:spcBef>
                <a:spcPts val="0"/>
              </a:spcBef>
              <a:defRPr/>
            </a:lvl4pPr>
            <a:lvl5pPr lvl="4" algn="ctr" rtl="0">
              <a:spcBef>
                <a:spcPts val="0"/>
              </a:spcBef>
              <a:defRPr/>
            </a:lvl5pPr>
            <a:lvl6pPr lvl="5" algn="ctr" rtl="0">
              <a:spcBef>
                <a:spcPts val="0"/>
              </a:spcBef>
              <a:defRPr/>
            </a:lvl6pPr>
            <a:lvl7pPr lvl="6" algn="ctr" rtl="0">
              <a:spcBef>
                <a:spcPts val="0"/>
              </a:spcBef>
              <a:defRPr/>
            </a:lvl7pPr>
            <a:lvl8pPr lvl="7" algn="ctr" rtl="0">
              <a:spcBef>
                <a:spcPts val="0"/>
              </a:spcBef>
              <a:defRPr/>
            </a:lvl8pPr>
            <a:lvl9pPr lvl="8" algn="ctr" rtl="0">
              <a:spcBef>
                <a:spcPts val="0"/>
              </a:spcBef>
              <a:defRPr/>
            </a:lvl9pPr>
          </a:lstStyle>
          <a:p>
            <a:endParaRPr/>
          </a:p>
        </p:txBody>
      </p:sp>
      <p:sp>
        <p:nvSpPr>
          <p:cNvPr id="52" name="Shape 5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5"/>
        <p:cNvGrpSpPr/>
        <p:nvPr/>
      </p:nvGrpSpPr>
      <p:grpSpPr>
        <a:xfrm>
          <a:off x="0" y="0"/>
          <a:ext cx="0" cy="0"/>
          <a:chOff x="0" y="0"/>
          <a:chExt cx="0" cy="0"/>
        </a:xfrm>
      </p:grpSpPr>
      <p:cxnSp>
        <p:nvCxnSpPr>
          <p:cNvPr id="16" name="Shape 16"/>
          <p:cNvCxnSpPr/>
          <p:nvPr/>
        </p:nvCxnSpPr>
        <p:spPr>
          <a:xfrm>
            <a:off x="641934" y="3597500"/>
            <a:ext cx="390299" cy="0"/>
          </a:xfrm>
          <a:prstGeom prst="straightConnector1">
            <a:avLst/>
          </a:prstGeom>
          <a:noFill/>
          <a:ln w="28575" cap="flat" cmpd="sng">
            <a:solidFill>
              <a:schemeClr val="lt2"/>
            </a:solidFill>
            <a:prstDash val="solid"/>
            <a:round/>
            <a:headEnd type="none" w="med" len="med"/>
            <a:tailEnd type="none" w="med" len="med"/>
          </a:ln>
        </p:spPr>
      </p:cxnSp>
      <p:sp>
        <p:nvSpPr>
          <p:cNvPr id="17" name="Shape 17"/>
          <p:cNvSpPr txBox="1">
            <a:spLocks noGrp="1"/>
          </p:cNvSpPr>
          <p:nvPr>
            <p:ph type="title"/>
          </p:nvPr>
        </p:nvSpPr>
        <p:spPr>
          <a:xfrm>
            <a:off x="512700" y="1893300"/>
            <a:ext cx="8118600" cy="1522800"/>
          </a:xfrm>
          <a:prstGeom prst="rect">
            <a:avLst/>
          </a:prstGeom>
        </p:spPr>
        <p:txBody>
          <a:bodyPr lIns="91425" tIns="91425" rIns="91425" bIns="91425" anchor="b" anchorCtr="0"/>
          <a:lstStyle>
            <a:lvl1pPr lvl="0" rtl="0">
              <a:spcBef>
                <a:spcPts val="0"/>
              </a:spcBef>
              <a:buClr>
                <a:schemeClr val="accent1"/>
              </a:buClr>
              <a:buSzPct val="100000"/>
              <a:defRPr sz="6000">
                <a:solidFill>
                  <a:schemeClr val="accent1"/>
                </a:solidFill>
              </a:defRPr>
            </a:lvl1pPr>
            <a:lvl2pPr lvl="1" rtl="0">
              <a:spcBef>
                <a:spcPts val="0"/>
              </a:spcBef>
              <a:buClr>
                <a:schemeClr val="accent1"/>
              </a:buClr>
              <a:buSzPct val="100000"/>
              <a:defRPr sz="6000">
                <a:solidFill>
                  <a:schemeClr val="accent1"/>
                </a:solidFill>
              </a:defRPr>
            </a:lvl2pPr>
            <a:lvl3pPr lvl="2" rtl="0">
              <a:spcBef>
                <a:spcPts val="0"/>
              </a:spcBef>
              <a:buClr>
                <a:schemeClr val="accent1"/>
              </a:buClr>
              <a:buSzPct val="100000"/>
              <a:defRPr sz="6000">
                <a:solidFill>
                  <a:schemeClr val="accent1"/>
                </a:solidFill>
              </a:defRPr>
            </a:lvl3pPr>
            <a:lvl4pPr lvl="3" rtl="0">
              <a:spcBef>
                <a:spcPts val="0"/>
              </a:spcBef>
              <a:buClr>
                <a:schemeClr val="accent1"/>
              </a:buClr>
              <a:buSzPct val="100000"/>
              <a:defRPr sz="6000">
                <a:solidFill>
                  <a:schemeClr val="accent1"/>
                </a:solidFill>
              </a:defRPr>
            </a:lvl4pPr>
            <a:lvl5pPr lvl="4" rtl="0">
              <a:spcBef>
                <a:spcPts val="0"/>
              </a:spcBef>
              <a:buClr>
                <a:schemeClr val="accent1"/>
              </a:buClr>
              <a:buSzPct val="100000"/>
              <a:defRPr sz="6000">
                <a:solidFill>
                  <a:schemeClr val="accent1"/>
                </a:solidFill>
              </a:defRPr>
            </a:lvl5pPr>
            <a:lvl6pPr lvl="5" rtl="0">
              <a:spcBef>
                <a:spcPts val="0"/>
              </a:spcBef>
              <a:buClr>
                <a:schemeClr val="accent1"/>
              </a:buClr>
              <a:buSzPct val="100000"/>
              <a:defRPr sz="6000">
                <a:solidFill>
                  <a:schemeClr val="accent1"/>
                </a:solidFill>
              </a:defRPr>
            </a:lvl6pPr>
            <a:lvl7pPr lvl="6" rtl="0">
              <a:spcBef>
                <a:spcPts val="0"/>
              </a:spcBef>
              <a:buClr>
                <a:schemeClr val="accent1"/>
              </a:buClr>
              <a:buSzPct val="100000"/>
              <a:defRPr sz="6000">
                <a:solidFill>
                  <a:schemeClr val="accent1"/>
                </a:solidFill>
              </a:defRPr>
            </a:lvl7pPr>
            <a:lvl8pPr lvl="7" rtl="0">
              <a:spcBef>
                <a:spcPts val="0"/>
              </a:spcBef>
              <a:buClr>
                <a:schemeClr val="accent1"/>
              </a:buClr>
              <a:buSzPct val="100000"/>
              <a:defRPr sz="6000">
                <a:solidFill>
                  <a:schemeClr val="accent1"/>
                </a:solidFill>
              </a:defRPr>
            </a:lvl8pPr>
            <a:lvl9pPr lvl="8" rtl="0">
              <a:spcBef>
                <a:spcPts val="0"/>
              </a:spcBef>
              <a:buClr>
                <a:schemeClr val="accent1"/>
              </a:buClr>
              <a:buSzPct val="100000"/>
              <a:defRPr sz="6000">
                <a:solidFill>
                  <a:schemeClr val="accent1"/>
                </a:solidFill>
              </a:defRPr>
            </a:lvl9pPr>
          </a:lstStyle>
          <a:p>
            <a:endParaRPr/>
          </a:p>
        </p:txBody>
      </p:sp>
      <p:sp>
        <p:nvSpPr>
          <p:cNvPr id="18" name="Shape 1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solidFill>
                  <a:schemeClr val="accent1"/>
                </a:solidFill>
              </a:rPr>
              <a:t>‹#›</a:t>
            </a:fld>
            <a:endParaRPr lang="en-GB">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311700" y="445025"/>
            <a:ext cx="8520600" cy="6132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1"/>
          </p:nvPr>
        </p:nvSpPr>
        <p:spPr>
          <a:xfrm>
            <a:off x="311700" y="1171600"/>
            <a:ext cx="8520600" cy="33972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311700" y="445025"/>
            <a:ext cx="8520600" cy="6132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6" name="Shape 26"/>
          <p:cNvSpPr txBox="1">
            <a:spLocks noGrp="1"/>
          </p:cNvSpPr>
          <p:nvPr>
            <p:ph type="body" idx="1"/>
          </p:nvPr>
        </p:nvSpPr>
        <p:spPr>
          <a:xfrm>
            <a:off x="311700" y="1171675"/>
            <a:ext cx="3999900" cy="33972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7" name="Shape 27"/>
          <p:cNvSpPr txBox="1">
            <a:spLocks noGrp="1"/>
          </p:cNvSpPr>
          <p:nvPr>
            <p:ph type="body" idx="2"/>
          </p:nvPr>
        </p:nvSpPr>
        <p:spPr>
          <a:xfrm>
            <a:off x="4832400" y="1171675"/>
            <a:ext cx="3999900" cy="33972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28" name="Shape 2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11700" y="445025"/>
            <a:ext cx="8520600" cy="6132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34" name="Shape 34"/>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5" name="Shape 3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90250" y="526350"/>
            <a:ext cx="5604000" cy="4090800"/>
          </a:xfrm>
          <a:prstGeom prst="rect">
            <a:avLst/>
          </a:prstGeom>
        </p:spPr>
        <p:txBody>
          <a:bodyPr lIns="91425" tIns="91425" rIns="91425" bIns="91425" anchor="ctr" anchorCtr="0"/>
          <a:lstStyle>
            <a:lvl1pPr lvl="0" rtl="0">
              <a:spcBef>
                <a:spcPts val="0"/>
              </a:spcBef>
              <a:buClr>
                <a:schemeClr val="accent1"/>
              </a:buClr>
              <a:buSzPct val="100000"/>
              <a:defRPr sz="5400">
                <a:solidFill>
                  <a:schemeClr val="accent1"/>
                </a:solidFill>
              </a:defRPr>
            </a:lvl1pPr>
            <a:lvl2pPr lvl="1" rtl="0">
              <a:spcBef>
                <a:spcPts val="0"/>
              </a:spcBef>
              <a:buClr>
                <a:schemeClr val="accent1"/>
              </a:buClr>
              <a:buSzPct val="100000"/>
              <a:defRPr sz="5400">
                <a:solidFill>
                  <a:schemeClr val="accent1"/>
                </a:solidFill>
              </a:defRPr>
            </a:lvl2pPr>
            <a:lvl3pPr lvl="2" rtl="0">
              <a:spcBef>
                <a:spcPts val="0"/>
              </a:spcBef>
              <a:buClr>
                <a:schemeClr val="accent1"/>
              </a:buClr>
              <a:buSzPct val="100000"/>
              <a:defRPr sz="5400">
                <a:solidFill>
                  <a:schemeClr val="accent1"/>
                </a:solidFill>
              </a:defRPr>
            </a:lvl3pPr>
            <a:lvl4pPr lvl="3" rtl="0">
              <a:spcBef>
                <a:spcPts val="0"/>
              </a:spcBef>
              <a:buClr>
                <a:schemeClr val="accent1"/>
              </a:buClr>
              <a:buSzPct val="100000"/>
              <a:defRPr sz="5400">
                <a:solidFill>
                  <a:schemeClr val="accent1"/>
                </a:solidFill>
              </a:defRPr>
            </a:lvl4pPr>
            <a:lvl5pPr lvl="4" rtl="0">
              <a:spcBef>
                <a:spcPts val="0"/>
              </a:spcBef>
              <a:buClr>
                <a:schemeClr val="accent1"/>
              </a:buClr>
              <a:buSzPct val="100000"/>
              <a:defRPr sz="5400">
                <a:solidFill>
                  <a:schemeClr val="accent1"/>
                </a:solidFill>
              </a:defRPr>
            </a:lvl5pPr>
            <a:lvl6pPr lvl="5" rtl="0">
              <a:spcBef>
                <a:spcPts val="0"/>
              </a:spcBef>
              <a:buClr>
                <a:schemeClr val="accent1"/>
              </a:buClr>
              <a:buSzPct val="100000"/>
              <a:defRPr sz="5400">
                <a:solidFill>
                  <a:schemeClr val="accent1"/>
                </a:solidFill>
              </a:defRPr>
            </a:lvl6pPr>
            <a:lvl7pPr lvl="6" rtl="0">
              <a:spcBef>
                <a:spcPts val="0"/>
              </a:spcBef>
              <a:buClr>
                <a:schemeClr val="accent1"/>
              </a:buClr>
              <a:buSzPct val="100000"/>
              <a:defRPr sz="5400">
                <a:solidFill>
                  <a:schemeClr val="accent1"/>
                </a:solidFill>
              </a:defRPr>
            </a:lvl7pPr>
            <a:lvl8pPr lvl="7" rtl="0">
              <a:spcBef>
                <a:spcPts val="0"/>
              </a:spcBef>
              <a:buClr>
                <a:schemeClr val="accent1"/>
              </a:buClr>
              <a:buSzPct val="100000"/>
              <a:defRPr sz="5400">
                <a:solidFill>
                  <a:schemeClr val="accent1"/>
                </a:solidFill>
              </a:defRPr>
            </a:lvl8pPr>
            <a:lvl9pPr lvl="8" rtl="0">
              <a:spcBef>
                <a:spcPts val="0"/>
              </a:spcBef>
              <a:buClr>
                <a:schemeClr val="accent1"/>
              </a:buClr>
              <a:buSzPct val="100000"/>
              <a:defRPr sz="5400">
                <a:solidFill>
                  <a:schemeClr val="accent1"/>
                </a:solidFill>
              </a:defRPr>
            </a:lvl9pPr>
          </a:lstStyle>
          <a:p>
            <a:endParaRPr/>
          </a:p>
        </p:txBody>
      </p:sp>
      <p:sp>
        <p:nvSpPr>
          <p:cNvPr id="38" name="Shape 3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solidFill>
                  <a:schemeClr val="accent1"/>
                </a:solidFill>
              </a:rPr>
              <a:t>‹#›</a:t>
            </a:fld>
            <a:endParaRPr lang="en-GB">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9"/>
        <p:cNvGrpSpPr/>
        <p:nvPr/>
      </p:nvGrpSpPr>
      <p:grpSpPr>
        <a:xfrm>
          <a:off x="0" y="0"/>
          <a:ext cx="0" cy="0"/>
          <a:chOff x="0" y="0"/>
          <a:chExt cx="0" cy="0"/>
        </a:xfrm>
      </p:grpSpPr>
      <p:sp>
        <p:nvSpPr>
          <p:cNvPr id="40" name="Shape 40"/>
          <p:cNvSpPr/>
          <p:nvPr/>
        </p:nvSpPr>
        <p:spPr>
          <a:xfrm>
            <a:off x="4572000" y="-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1" name="Shape 41"/>
          <p:cNvCxnSpPr/>
          <p:nvPr/>
        </p:nvCxnSpPr>
        <p:spPr>
          <a:xfrm>
            <a:off x="5029675" y="4495500"/>
            <a:ext cx="686400" cy="0"/>
          </a:xfrm>
          <a:prstGeom prst="straightConnector1">
            <a:avLst/>
          </a:prstGeom>
          <a:noFill/>
          <a:ln w="19050" cap="flat" cmpd="sng">
            <a:solidFill>
              <a:schemeClr val="lt2"/>
            </a:solidFill>
            <a:prstDash val="solid"/>
            <a:round/>
            <a:headEnd type="none" w="med" len="med"/>
            <a:tailEnd type="none" w="med" len="med"/>
          </a:ln>
        </p:spPr>
      </p:cxnSp>
      <p:sp>
        <p:nvSpPr>
          <p:cNvPr id="42" name="Shape 42"/>
          <p:cNvSpPr txBox="1">
            <a:spLocks noGrp="1"/>
          </p:cNvSpPr>
          <p:nvPr>
            <p:ph type="title"/>
          </p:nvPr>
        </p:nvSpPr>
        <p:spPr>
          <a:xfrm>
            <a:off x="265500" y="1382350"/>
            <a:ext cx="4045200" cy="1333200"/>
          </a:xfrm>
          <a:prstGeom prst="rect">
            <a:avLst/>
          </a:prstGeom>
        </p:spPr>
        <p:txBody>
          <a:bodyPr lIns="91425" tIns="91425" rIns="91425" bIns="91425" anchor="b" anchorCtr="0"/>
          <a:lstStyle>
            <a:lvl1pPr lvl="0" algn="ctr" rtl="0">
              <a:spcBef>
                <a:spcPts val="0"/>
              </a:spcBef>
              <a:buClr>
                <a:schemeClr val="lt2"/>
              </a:buClr>
              <a:buSzPct val="100000"/>
              <a:defRPr sz="4200">
                <a:solidFill>
                  <a:schemeClr val="lt2"/>
                </a:solidFill>
              </a:defRPr>
            </a:lvl1pPr>
            <a:lvl2pPr lvl="1" algn="ctr" rtl="0">
              <a:spcBef>
                <a:spcPts val="0"/>
              </a:spcBef>
              <a:buClr>
                <a:schemeClr val="lt2"/>
              </a:buClr>
              <a:buSzPct val="100000"/>
              <a:defRPr sz="4200">
                <a:solidFill>
                  <a:schemeClr val="lt2"/>
                </a:solidFill>
              </a:defRPr>
            </a:lvl2pPr>
            <a:lvl3pPr lvl="2" algn="ctr" rtl="0">
              <a:spcBef>
                <a:spcPts val="0"/>
              </a:spcBef>
              <a:buClr>
                <a:schemeClr val="lt2"/>
              </a:buClr>
              <a:buSzPct val="100000"/>
              <a:defRPr sz="4200">
                <a:solidFill>
                  <a:schemeClr val="lt2"/>
                </a:solidFill>
              </a:defRPr>
            </a:lvl3pPr>
            <a:lvl4pPr lvl="3" algn="ctr" rtl="0">
              <a:spcBef>
                <a:spcPts val="0"/>
              </a:spcBef>
              <a:buClr>
                <a:schemeClr val="lt2"/>
              </a:buClr>
              <a:buSzPct val="100000"/>
              <a:defRPr sz="4200">
                <a:solidFill>
                  <a:schemeClr val="lt2"/>
                </a:solidFill>
              </a:defRPr>
            </a:lvl4pPr>
            <a:lvl5pPr lvl="4" algn="ctr" rtl="0">
              <a:spcBef>
                <a:spcPts val="0"/>
              </a:spcBef>
              <a:buClr>
                <a:schemeClr val="lt2"/>
              </a:buClr>
              <a:buSzPct val="100000"/>
              <a:defRPr sz="4200">
                <a:solidFill>
                  <a:schemeClr val="lt2"/>
                </a:solidFill>
              </a:defRPr>
            </a:lvl5pPr>
            <a:lvl6pPr lvl="5" algn="ctr" rtl="0">
              <a:spcBef>
                <a:spcPts val="0"/>
              </a:spcBef>
              <a:buClr>
                <a:schemeClr val="lt2"/>
              </a:buClr>
              <a:buSzPct val="100000"/>
              <a:defRPr sz="4200">
                <a:solidFill>
                  <a:schemeClr val="lt2"/>
                </a:solidFill>
              </a:defRPr>
            </a:lvl6pPr>
            <a:lvl7pPr lvl="6" algn="ctr" rtl="0">
              <a:spcBef>
                <a:spcPts val="0"/>
              </a:spcBef>
              <a:buClr>
                <a:schemeClr val="lt2"/>
              </a:buClr>
              <a:buSzPct val="100000"/>
              <a:defRPr sz="4200">
                <a:solidFill>
                  <a:schemeClr val="lt2"/>
                </a:solidFill>
              </a:defRPr>
            </a:lvl7pPr>
            <a:lvl8pPr lvl="7" algn="ctr" rtl="0">
              <a:spcBef>
                <a:spcPts val="0"/>
              </a:spcBef>
              <a:buClr>
                <a:schemeClr val="lt2"/>
              </a:buClr>
              <a:buSzPct val="100000"/>
              <a:defRPr sz="4200">
                <a:solidFill>
                  <a:schemeClr val="lt2"/>
                </a:solidFill>
              </a:defRPr>
            </a:lvl8pPr>
            <a:lvl9pPr lvl="8" algn="ctr" rtl="0">
              <a:spcBef>
                <a:spcPts val="0"/>
              </a:spcBef>
              <a:buClr>
                <a:schemeClr val="lt2"/>
              </a:buClr>
              <a:buSzPct val="100000"/>
              <a:defRPr sz="4200">
                <a:solidFill>
                  <a:schemeClr val="lt2"/>
                </a:solidFill>
              </a:defRPr>
            </a:lvl9pPr>
          </a:lstStyle>
          <a:p>
            <a:endParaRPr/>
          </a:p>
        </p:txBody>
      </p:sp>
      <p:sp>
        <p:nvSpPr>
          <p:cNvPr id="43" name="Shape 43"/>
          <p:cNvSpPr txBox="1">
            <a:spLocks noGrp="1"/>
          </p:cNvSpPr>
          <p:nvPr>
            <p:ph type="subTitle" idx="1"/>
          </p:nvPr>
        </p:nvSpPr>
        <p:spPr>
          <a:xfrm>
            <a:off x="265500" y="2769000"/>
            <a:ext cx="4045200" cy="1345500"/>
          </a:xfrm>
          <a:prstGeom prst="rect">
            <a:avLst/>
          </a:prstGeom>
        </p:spPr>
        <p:txBody>
          <a:bodyPr lIns="91425" tIns="91425" rIns="91425" bIns="91425" anchor="t" anchorCtr="0"/>
          <a:lstStyle>
            <a:lvl1pPr lvl="0" algn="ctr" rtl="0">
              <a:lnSpc>
                <a:spcPct val="100000"/>
              </a:lnSpc>
              <a:spcBef>
                <a:spcPts val="0"/>
              </a:spcBef>
              <a:spcAft>
                <a:spcPts val="0"/>
              </a:spcAft>
              <a:buSzPct val="100000"/>
              <a:buNone/>
              <a:defRPr sz="2100"/>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44" name="Shape 4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accent1"/>
              </a:buClr>
              <a:defRPr>
                <a:solidFill>
                  <a:schemeClr val="accent1"/>
                </a:solidFill>
              </a:defRPr>
            </a:lvl1pPr>
            <a:lvl2pPr lvl="1" rtl="0">
              <a:spcBef>
                <a:spcPts val="0"/>
              </a:spcBef>
              <a:buClr>
                <a:schemeClr val="accent1"/>
              </a:buClr>
              <a:defRPr>
                <a:solidFill>
                  <a:schemeClr val="accent1"/>
                </a:solidFill>
              </a:defRPr>
            </a:lvl2pPr>
            <a:lvl3pPr lvl="2" rtl="0">
              <a:spcBef>
                <a:spcPts val="0"/>
              </a:spcBef>
              <a:buClr>
                <a:schemeClr val="accent1"/>
              </a:buClr>
              <a:defRPr>
                <a:solidFill>
                  <a:schemeClr val="accent1"/>
                </a:solidFill>
              </a:defRPr>
            </a:lvl3pPr>
            <a:lvl4pPr lvl="3" rtl="0">
              <a:spcBef>
                <a:spcPts val="0"/>
              </a:spcBef>
              <a:buClr>
                <a:schemeClr val="accent1"/>
              </a:buClr>
              <a:defRPr>
                <a:solidFill>
                  <a:schemeClr val="accent1"/>
                </a:solidFill>
              </a:defRPr>
            </a:lvl4pPr>
            <a:lvl5pPr lvl="4" rtl="0">
              <a:spcBef>
                <a:spcPts val="0"/>
              </a:spcBef>
              <a:buClr>
                <a:schemeClr val="accent1"/>
              </a:buClr>
              <a:defRPr>
                <a:solidFill>
                  <a:schemeClr val="accent1"/>
                </a:solidFill>
              </a:defRPr>
            </a:lvl5pPr>
            <a:lvl6pPr lvl="5" rtl="0">
              <a:spcBef>
                <a:spcPts val="0"/>
              </a:spcBef>
              <a:buClr>
                <a:schemeClr val="accent1"/>
              </a:buClr>
              <a:defRPr>
                <a:solidFill>
                  <a:schemeClr val="accent1"/>
                </a:solidFill>
              </a:defRPr>
            </a:lvl6pPr>
            <a:lvl7pPr lvl="6" rtl="0">
              <a:spcBef>
                <a:spcPts val="0"/>
              </a:spcBef>
              <a:buClr>
                <a:schemeClr val="accent1"/>
              </a:buClr>
              <a:defRPr>
                <a:solidFill>
                  <a:schemeClr val="accent1"/>
                </a:solidFill>
              </a:defRPr>
            </a:lvl7pPr>
            <a:lvl8pPr lvl="7" rtl="0">
              <a:spcBef>
                <a:spcPts val="0"/>
              </a:spcBef>
              <a:buClr>
                <a:schemeClr val="accent1"/>
              </a:buClr>
              <a:defRPr>
                <a:solidFill>
                  <a:schemeClr val="accent1"/>
                </a:solidFill>
              </a:defRPr>
            </a:lvl8pPr>
            <a:lvl9pPr lvl="8" rtl="0">
              <a:spcBef>
                <a:spcPts val="0"/>
              </a:spcBef>
              <a:buClr>
                <a:schemeClr val="accent1"/>
              </a:buClr>
              <a:defRPr>
                <a:solidFill>
                  <a:schemeClr val="accent1"/>
                </a:solidFill>
              </a:defRPr>
            </a:lvl9pPr>
          </a:lstStyle>
          <a:p>
            <a:endParaRPr/>
          </a:p>
        </p:txBody>
      </p:sp>
      <p:sp>
        <p:nvSpPr>
          <p:cNvPr id="45" name="Shape 4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solidFill>
                  <a:schemeClr val="accent1"/>
                </a:solidFill>
              </a:rPr>
              <a:t>‹#›</a:t>
            </a:fld>
            <a:endParaRPr lang="en-GB">
              <a:solidFill>
                <a:schemeClr val="accen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rtl="0">
              <a:lnSpc>
                <a:spcPct val="100000"/>
              </a:lnSpc>
              <a:spcBef>
                <a:spcPts val="0"/>
              </a:spcBef>
              <a:spcAft>
                <a:spcPts val="0"/>
              </a:spcAft>
              <a:buNone/>
              <a:defRPr/>
            </a:lvl1pPr>
          </a:lstStyle>
          <a:p>
            <a:endParaRPr/>
          </a:p>
        </p:txBody>
      </p:sp>
      <p:sp>
        <p:nvSpPr>
          <p:cNvPr id="48" name="Shape 48"/>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rtl="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613200"/>
          </a:xfrm>
          <a:prstGeom prst="rect">
            <a:avLst/>
          </a:prstGeom>
          <a:noFill/>
          <a:ln>
            <a:noFill/>
          </a:ln>
        </p:spPr>
        <p:txBody>
          <a:bodyPr lIns="91425" tIns="91425" rIns="91425" bIns="91425" anchor="t" anchorCtr="0"/>
          <a:lstStyle>
            <a:lvl1pPr lvl="0" rtl="0">
              <a:spcBef>
                <a:spcPts val="0"/>
              </a:spcBef>
              <a:buClr>
                <a:schemeClr val="dk1"/>
              </a:buClr>
              <a:buSzPct val="100000"/>
              <a:buFont typeface="Old Standard TT" panose="02040503050505020303"/>
              <a:buNone/>
              <a:defRPr sz="3000">
                <a:solidFill>
                  <a:schemeClr val="dk1"/>
                </a:solidFill>
                <a:latin typeface="Old Standard TT" panose="02040503050505020303"/>
                <a:ea typeface="Old Standard TT" panose="02040503050505020303"/>
                <a:cs typeface="Old Standard TT" panose="02040503050505020303"/>
                <a:sym typeface="Old Standard TT" panose="02040503050505020303"/>
              </a:defRPr>
            </a:lvl1pPr>
            <a:lvl2pPr lvl="1" rtl="0">
              <a:spcBef>
                <a:spcPts val="0"/>
              </a:spcBef>
              <a:buClr>
                <a:schemeClr val="dk1"/>
              </a:buClr>
              <a:buSzPct val="100000"/>
              <a:buFont typeface="Old Standard TT" panose="02040503050505020303"/>
              <a:buNone/>
              <a:defRPr sz="3000">
                <a:solidFill>
                  <a:schemeClr val="dk1"/>
                </a:solidFill>
                <a:latin typeface="Old Standard TT" panose="02040503050505020303"/>
                <a:ea typeface="Old Standard TT" panose="02040503050505020303"/>
                <a:cs typeface="Old Standard TT" panose="02040503050505020303"/>
                <a:sym typeface="Old Standard TT" panose="02040503050505020303"/>
              </a:defRPr>
            </a:lvl2pPr>
            <a:lvl3pPr lvl="2" rtl="0">
              <a:spcBef>
                <a:spcPts val="0"/>
              </a:spcBef>
              <a:buClr>
                <a:schemeClr val="dk1"/>
              </a:buClr>
              <a:buSzPct val="100000"/>
              <a:buFont typeface="Old Standard TT" panose="02040503050505020303"/>
              <a:buNone/>
              <a:defRPr sz="3000">
                <a:solidFill>
                  <a:schemeClr val="dk1"/>
                </a:solidFill>
                <a:latin typeface="Old Standard TT" panose="02040503050505020303"/>
                <a:ea typeface="Old Standard TT" panose="02040503050505020303"/>
                <a:cs typeface="Old Standard TT" panose="02040503050505020303"/>
                <a:sym typeface="Old Standard TT" panose="02040503050505020303"/>
              </a:defRPr>
            </a:lvl3pPr>
            <a:lvl4pPr lvl="3" rtl="0">
              <a:spcBef>
                <a:spcPts val="0"/>
              </a:spcBef>
              <a:buClr>
                <a:schemeClr val="dk1"/>
              </a:buClr>
              <a:buSzPct val="100000"/>
              <a:buFont typeface="Old Standard TT" panose="02040503050505020303"/>
              <a:buNone/>
              <a:defRPr sz="3000">
                <a:solidFill>
                  <a:schemeClr val="dk1"/>
                </a:solidFill>
                <a:latin typeface="Old Standard TT" panose="02040503050505020303"/>
                <a:ea typeface="Old Standard TT" panose="02040503050505020303"/>
                <a:cs typeface="Old Standard TT" panose="02040503050505020303"/>
                <a:sym typeface="Old Standard TT" panose="02040503050505020303"/>
              </a:defRPr>
            </a:lvl4pPr>
            <a:lvl5pPr lvl="4" rtl="0">
              <a:spcBef>
                <a:spcPts val="0"/>
              </a:spcBef>
              <a:buClr>
                <a:schemeClr val="dk1"/>
              </a:buClr>
              <a:buSzPct val="100000"/>
              <a:buFont typeface="Old Standard TT" panose="02040503050505020303"/>
              <a:buNone/>
              <a:defRPr sz="3000">
                <a:solidFill>
                  <a:schemeClr val="dk1"/>
                </a:solidFill>
                <a:latin typeface="Old Standard TT" panose="02040503050505020303"/>
                <a:ea typeface="Old Standard TT" panose="02040503050505020303"/>
                <a:cs typeface="Old Standard TT" panose="02040503050505020303"/>
                <a:sym typeface="Old Standard TT" panose="02040503050505020303"/>
              </a:defRPr>
            </a:lvl5pPr>
            <a:lvl6pPr lvl="5" rtl="0">
              <a:spcBef>
                <a:spcPts val="0"/>
              </a:spcBef>
              <a:buClr>
                <a:schemeClr val="dk1"/>
              </a:buClr>
              <a:buSzPct val="100000"/>
              <a:buFont typeface="Old Standard TT" panose="02040503050505020303"/>
              <a:buNone/>
              <a:defRPr sz="3000">
                <a:solidFill>
                  <a:schemeClr val="dk1"/>
                </a:solidFill>
                <a:latin typeface="Old Standard TT" panose="02040503050505020303"/>
                <a:ea typeface="Old Standard TT" panose="02040503050505020303"/>
                <a:cs typeface="Old Standard TT" panose="02040503050505020303"/>
                <a:sym typeface="Old Standard TT" panose="02040503050505020303"/>
              </a:defRPr>
            </a:lvl6pPr>
            <a:lvl7pPr lvl="6" rtl="0">
              <a:spcBef>
                <a:spcPts val="0"/>
              </a:spcBef>
              <a:buClr>
                <a:schemeClr val="dk1"/>
              </a:buClr>
              <a:buSzPct val="100000"/>
              <a:buFont typeface="Old Standard TT" panose="02040503050505020303"/>
              <a:buNone/>
              <a:defRPr sz="3000">
                <a:solidFill>
                  <a:schemeClr val="dk1"/>
                </a:solidFill>
                <a:latin typeface="Old Standard TT" panose="02040503050505020303"/>
                <a:ea typeface="Old Standard TT" panose="02040503050505020303"/>
                <a:cs typeface="Old Standard TT" panose="02040503050505020303"/>
                <a:sym typeface="Old Standard TT" panose="02040503050505020303"/>
              </a:defRPr>
            </a:lvl7pPr>
            <a:lvl8pPr lvl="7" rtl="0">
              <a:spcBef>
                <a:spcPts val="0"/>
              </a:spcBef>
              <a:buClr>
                <a:schemeClr val="dk1"/>
              </a:buClr>
              <a:buSzPct val="100000"/>
              <a:buFont typeface="Old Standard TT" panose="02040503050505020303"/>
              <a:buNone/>
              <a:defRPr sz="3000">
                <a:solidFill>
                  <a:schemeClr val="dk1"/>
                </a:solidFill>
                <a:latin typeface="Old Standard TT" panose="02040503050505020303"/>
                <a:ea typeface="Old Standard TT" panose="02040503050505020303"/>
                <a:cs typeface="Old Standard TT" panose="02040503050505020303"/>
                <a:sym typeface="Old Standard TT" panose="02040503050505020303"/>
              </a:defRPr>
            </a:lvl8pPr>
            <a:lvl9pPr lvl="8" rtl="0">
              <a:spcBef>
                <a:spcPts val="0"/>
              </a:spcBef>
              <a:buClr>
                <a:schemeClr val="dk1"/>
              </a:buClr>
              <a:buSzPct val="100000"/>
              <a:buFont typeface="Old Standard TT" panose="02040503050505020303"/>
              <a:buNone/>
              <a:defRPr sz="3000">
                <a:solidFill>
                  <a:schemeClr val="dk1"/>
                </a:solidFill>
                <a:latin typeface="Old Standard TT" panose="02040503050505020303"/>
                <a:ea typeface="Old Standard TT" panose="02040503050505020303"/>
                <a:cs typeface="Old Standard TT" panose="02040503050505020303"/>
                <a:sym typeface="Old Standard TT" panose="02040503050505020303"/>
              </a:defRPr>
            </a:lvl9pPr>
          </a:lstStyle>
          <a:p>
            <a:endParaRPr/>
          </a:p>
        </p:txBody>
      </p:sp>
      <p:sp>
        <p:nvSpPr>
          <p:cNvPr id="7" name="Shape 7"/>
          <p:cNvSpPr txBox="1">
            <a:spLocks noGrp="1"/>
          </p:cNvSpPr>
          <p:nvPr>
            <p:ph type="body" idx="1"/>
          </p:nvPr>
        </p:nvSpPr>
        <p:spPr>
          <a:xfrm>
            <a:off x="311700" y="1171600"/>
            <a:ext cx="8520600" cy="3397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dk1"/>
              </a:buClr>
              <a:buSzPct val="100000"/>
              <a:buFont typeface="Old Standard TT" panose="02040503050505020303"/>
              <a:defRPr sz="1800">
                <a:solidFill>
                  <a:schemeClr val="dk1"/>
                </a:solidFill>
                <a:latin typeface="Old Standard TT" panose="02040503050505020303"/>
                <a:ea typeface="Old Standard TT" panose="02040503050505020303"/>
                <a:cs typeface="Old Standard TT" panose="02040503050505020303"/>
                <a:sym typeface="Old Standard TT" panose="02040503050505020303"/>
              </a:defRPr>
            </a:lvl1pPr>
            <a:lvl2pPr lvl="1" rtl="0">
              <a:lnSpc>
                <a:spcPct val="115000"/>
              </a:lnSpc>
              <a:spcBef>
                <a:spcPts val="0"/>
              </a:spcBef>
              <a:spcAft>
                <a:spcPts val="1600"/>
              </a:spcAft>
              <a:buClr>
                <a:schemeClr val="dk1"/>
              </a:buClr>
              <a:buFont typeface="Old Standard TT" panose="02040503050505020303"/>
              <a:defRPr>
                <a:solidFill>
                  <a:schemeClr val="dk1"/>
                </a:solidFill>
                <a:latin typeface="Old Standard TT" panose="02040503050505020303"/>
                <a:ea typeface="Old Standard TT" panose="02040503050505020303"/>
                <a:cs typeface="Old Standard TT" panose="02040503050505020303"/>
                <a:sym typeface="Old Standard TT" panose="02040503050505020303"/>
              </a:defRPr>
            </a:lvl2pPr>
            <a:lvl3pPr lvl="2" rtl="0">
              <a:lnSpc>
                <a:spcPct val="115000"/>
              </a:lnSpc>
              <a:spcBef>
                <a:spcPts val="0"/>
              </a:spcBef>
              <a:spcAft>
                <a:spcPts val="1600"/>
              </a:spcAft>
              <a:buClr>
                <a:schemeClr val="dk1"/>
              </a:buClr>
              <a:buFont typeface="Old Standard TT" panose="02040503050505020303"/>
              <a:defRPr>
                <a:solidFill>
                  <a:schemeClr val="dk1"/>
                </a:solidFill>
                <a:latin typeface="Old Standard TT" panose="02040503050505020303"/>
                <a:ea typeface="Old Standard TT" panose="02040503050505020303"/>
                <a:cs typeface="Old Standard TT" panose="02040503050505020303"/>
                <a:sym typeface="Old Standard TT" panose="02040503050505020303"/>
              </a:defRPr>
            </a:lvl3pPr>
            <a:lvl4pPr lvl="3" rtl="0">
              <a:lnSpc>
                <a:spcPct val="115000"/>
              </a:lnSpc>
              <a:spcBef>
                <a:spcPts val="0"/>
              </a:spcBef>
              <a:spcAft>
                <a:spcPts val="1600"/>
              </a:spcAft>
              <a:buClr>
                <a:schemeClr val="dk1"/>
              </a:buClr>
              <a:buFont typeface="Old Standard TT" panose="02040503050505020303"/>
              <a:defRPr>
                <a:solidFill>
                  <a:schemeClr val="dk1"/>
                </a:solidFill>
                <a:latin typeface="Old Standard TT" panose="02040503050505020303"/>
                <a:ea typeface="Old Standard TT" panose="02040503050505020303"/>
                <a:cs typeface="Old Standard TT" panose="02040503050505020303"/>
                <a:sym typeface="Old Standard TT" panose="02040503050505020303"/>
              </a:defRPr>
            </a:lvl4pPr>
            <a:lvl5pPr lvl="4" rtl="0">
              <a:lnSpc>
                <a:spcPct val="115000"/>
              </a:lnSpc>
              <a:spcBef>
                <a:spcPts val="0"/>
              </a:spcBef>
              <a:spcAft>
                <a:spcPts val="1600"/>
              </a:spcAft>
              <a:buClr>
                <a:schemeClr val="dk1"/>
              </a:buClr>
              <a:buFont typeface="Old Standard TT" panose="02040503050505020303"/>
              <a:defRPr>
                <a:solidFill>
                  <a:schemeClr val="dk1"/>
                </a:solidFill>
                <a:latin typeface="Old Standard TT" panose="02040503050505020303"/>
                <a:ea typeface="Old Standard TT" panose="02040503050505020303"/>
                <a:cs typeface="Old Standard TT" panose="02040503050505020303"/>
                <a:sym typeface="Old Standard TT" panose="02040503050505020303"/>
              </a:defRPr>
            </a:lvl5pPr>
            <a:lvl6pPr lvl="5" rtl="0">
              <a:lnSpc>
                <a:spcPct val="115000"/>
              </a:lnSpc>
              <a:spcBef>
                <a:spcPts val="0"/>
              </a:spcBef>
              <a:spcAft>
                <a:spcPts val="1600"/>
              </a:spcAft>
              <a:buClr>
                <a:schemeClr val="dk1"/>
              </a:buClr>
              <a:buFont typeface="Old Standard TT" panose="02040503050505020303"/>
              <a:defRPr>
                <a:solidFill>
                  <a:schemeClr val="dk1"/>
                </a:solidFill>
                <a:latin typeface="Old Standard TT" panose="02040503050505020303"/>
                <a:ea typeface="Old Standard TT" panose="02040503050505020303"/>
                <a:cs typeface="Old Standard TT" panose="02040503050505020303"/>
                <a:sym typeface="Old Standard TT" panose="02040503050505020303"/>
              </a:defRPr>
            </a:lvl6pPr>
            <a:lvl7pPr lvl="6" rtl="0">
              <a:lnSpc>
                <a:spcPct val="115000"/>
              </a:lnSpc>
              <a:spcBef>
                <a:spcPts val="0"/>
              </a:spcBef>
              <a:spcAft>
                <a:spcPts val="1600"/>
              </a:spcAft>
              <a:buClr>
                <a:schemeClr val="dk1"/>
              </a:buClr>
              <a:buFont typeface="Old Standard TT" panose="02040503050505020303"/>
              <a:defRPr>
                <a:solidFill>
                  <a:schemeClr val="dk1"/>
                </a:solidFill>
                <a:latin typeface="Old Standard TT" panose="02040503050505020303"/>
                <a:ea typeface="Old Standard TT" panose="02040503050505020303"/>
                <a:cs typeface="Old Standard TT" panose="02040503050505020303"/>
                <a:sym typeface="Old Standard TT" panose="02040503050505020303"/>
              </a:defRPr>
            </a:lvl7pPr>
            <a:lvl8pPr lvl="7" rtl="0">
              <a:lnSpc>
                <a:spcPct val="115000"/>
              </a:lnSpc>
              <a:spcBef>
                <a:spcPts val="0"/>
              </a:spcBef>
              <a:spcAft>
                <a:spcPts val="1600"/>
              </a:spcAft>
              <a:buClr>
                <a:schemeClr val="dk1"/>
              </a:buClr>
              <a:buFont typeface="Old Standard TT" panose="02040503050505020303"/>
              <a:defRPr>
                <a:solidFill>
                  <a:schemeClr val="dk1"/>
                </a:solidFill>
                <a:latin typeface="Old Standard TT" panose="02040503050505020303"/>
                <a:ea typeface="Old Standard TT" panose="02040503050505020303"/>
                <a:cs typeface="Old Standard TT" panose="02040503050505020303"/>
                <a:sym typeface="Old Standard TT" panose="02040503050505020303"/>
              </a:defRPr>
            </a:lvl8pPr>
            <a:lvl9pPr lvl="8" rtl="0">
              <a:lnSpc>
                <a:spcPct val="115000"/>
              </a:lnSpc>
              <a:spcBef>
                <a:spcPts val="0"/>
              </a:spcBef>
              <a:spcAft>
                <a:spcPts val="1600"/>
              </a:spcAft>
              <a:buClr>
                <a:schemeClr val="dk1"/>
              </a:buClr>
              <a:buFont typeface="Old Standard TT" panose="02040503050505020303"/>
              <a:defRPr>
                <a:solidFill>
                  <a:schemeClr val="dk1"/>
                </a:solidFill>
                <a:latin typeface="Old Standard TT" panose="02040503050505020303"/>
                <a:ea typeface="Old Standard TT" panose="02040503050505020303"/>
                <a:cs typeface="Old Standard TT" panose="02040503050505020303"/>
                <a:sym typeface="Old Standard TT" panose="02040503050505020303"/>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GB" sz="1000">
                <a:solidFill>
                  <a:schemeClr val="dk1"/>
                </a:solidFill>
                <a:latin typeface="Old Standard TT" panose="02040503050505020303"/>
                <a:ea typeface="Old Standard TT" panose="02040503050505020303"/>
                <a:cs typeface="Old Standard TT" panose="02040503050505020303"/>
                <a:sym typeface="Old Standard TT" panose="02040503050505020303"/>
              </a:rPr>
              <a:t>‹#›</a:t>
            </a:fld>
            <a:endParaRPr lang="en-GB" sz="1000">
              <a:solidFill>
                <a:schemeClr val="dk1"/>
              </a:solidFill>
              <a:latin typeface="Old Standard TT" panose="02040503050505020303"/>
              <a:ea typeface="Old Standard TT" panose="02040503050505020303"/>
              <a:cs typeface="Old Standard TT" panose="02040503050505020303"/>
              <a:sym typeface="Old Standard TT" panose="02040503050505020303"/>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1.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289650" y="74100"/>
            <a:ext cx="8118600" cy="1041900"/>
          </a:xfrm>
          <a:prstGeom prst="rect">
            <a:avLst/>
          </a:prstGeom>
        </p:spPr>
        <p:txBody>
          <a:bodyPr lIns="91425" tIns="91425" rIns="91425" bIns="91425" anchor="b" anchorCtr="0">
            <a:noAutofit/>
          </a:bodyPr>
          <a:lstStyle/>
          <a:p>
            <a:pPr lvl="0" algn="ctr">
              <a:spcBef>
                <a:spcPts val="0"/>
              </a:spcBef>
              <a:buNone/>
            </a:pPr>
            <a:r>
              <a:rPr lang="en-GB"/>
              <a:t>Share The Meal </a:t>
            </a:r>
          </a:p>
        </p:txBody>
      </p:sp>
      <p:sp>
        <p:nvSpPr>
          <p:cNvPr id="60" name="Shape 60"/>
          <p:cNvSpPr txBox="1">
            <a:spLocks noGrp="1"/>
          </p:cNvSpPr>
          <p:nvPr>
            <p:ph type="subTitle" idx="1"/>
          </p:nvPr>
        </p:nvSpPr>
        <p:spPr>
          <a:xfrm>
            <a:off x="289650" y="993339"/>
            <a:ext cx="8118600" cy="787500"/>
          </a:xfrm>
          <a:prstGeom prst="rect">
            <a:avLst/>
          </a:prstGeom>
        </p:spPr>
        <p:txBody>
          <a:bodyPr lIns="91425" tIns="91425" rIns="91425" bIns="91425" anchor="t" anchorCtr="0">
            <a:noAutofit/>
          </a:bodyPr>
          <a:lstStyle/>
          <a:p>
            <a:pPr marL="0" marR="0" lvl="0" indent="0" algn="ctr" rtl="0">
              <a:lnSpc>
                <a:spcPct val="100000"/>
              </a:lnSpc>
              <a:spcBef>
                <a:spcPts val="0"/>
              </a:spcBef>
              <a:spcAft>
                <a:spcPts val="0"/>
              </a:spcAft>
              <a:buNone/>
            </a:pPr>
            <a:r>
              <a:rPr lang="en-GB">
                <a:solidFill>
                  <a:srgbClr val="C9DAF8"/>
                </a:solidFill>
              </a:rPr>
              <a:t> </a:t>
            </a:r>
            <a:r>
              <a:rPr lang="en-GB">
                <a:solidFill>
                  <a:srgbClr val="D9EAD3"/>
                </a:solidFill>
              </a:rPr>
              <a:t>Bringing Technology to The Society</a:t>
            </a:r>
          </a:p>
        </p:txBody>
      </p:sp>
      <p:pic>
        <p:nvPicPr>
          <p:cNvPr id="61" name="Shape 61" descr="company-giving-overview.jpg"/>
          <p:cNvPicPr preferRelativeResize="0"/>
          <p:nvPr/>
        </p:nvPicPr>
        <p:blipFill>
          <a:blip r:embed="rId3"/>
          <a:stretch>
            <a:fillRect/>
          </a:stretch>
        </p:blipFill>
        <p:spPr>
          <a:xfrm>
            <a:off x="0" y="1701125"/>
            <a:ext cx="9144000" cy="3442374"/>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User\Desktop\Architecture.png"/>
          <p:cNvPicPr/>
          <p:nvPr/>
        </p:nvPicPr>
        <p:blipFill>
          <a:blip r:embed="rId2">
            <a:extLst>
              <a:ext uri="{28A0092B-C50C-407E-A947-70E740481C1C}">
                <a14:useLocalDpi xmlns:a14="http://schemas.microsoft.com/office/drawing/2010/main" val="0"/>
              </a:ext>
            </a:extLst>
          </a:blip>
          <a:srcRect/>
          <a:stretch>
            <a:fillRect/>
          </a:stretch>
        </p:blipFill>
        <p:spPr bwMode="auto">
          <a:xfrm>
            <a:off x="1706245" y="433675"/>
            <a:ext cx="5731510" cy="4298315"/>
          </a:xfrm>
          <a:prstGeom prst="rect">
            <a:avLst/>
          </a:prstGeom>
          <a:noFill/>
          <a:ln>
            <a:noFill/>
          </a:ln>
        </p:spPr>
      </p:pic>
    </p:spTree>
    <p:extLst>
      <p:ext uri="{BB962C8B-B14F-4D97-AF65-F5344CB8AC3E}">
        <p14:creationId xmlns:p14="http://schemas.microsoft.com/office/powerpoint/2010/main" val="4184242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340050"/>
            <a:ext cx="8520600" cy="613200"/>
          </a:xfrm>
          <a:prstGeom prst="rect">
            <a:avLst/>
          </a:prstGeom>
        </p:spPr>
        <p:txBody>
          <a:bodyPr lIns="91425" tIns="91425" rIns="91425" bIns="91425" anchor="t" anchorCtr="0">
            <a:noAutofit/>
          </a:bodyPr>
          <a:lstStyle/>
          <a:p>
            <a:pPr lvl="0" rtl="0">
              <a:spcBef>
                <a:spcPts val="0"/>
              </a:spcBef>
              <a:buNone/>
            </a:pPr>
            <a:r>
              <a:rPr lang="en-US" altLang="en-GB" sz="3200" b="1" dirty="0"/>
              <a:t>Data Mining &amp; </a:t>
            </a:r>
            <a:r>
              <a:rPr lang="en-GB" sz="3200" b="1" dirty="0"/>
              <a:t>M</a:t>
            </a:r>
            <a:r>
              <a:rPr lang="en-US" altLang="en-GB" sz="3200" b="1" dirty="0"/>
              <a:t>L</a:t>
            </a:r>
            <a:r>
              <a:rPr lang="en-GB" sz="3200" dirty="0"/>
              <a:t>	</a:t>
            </a:r>
          </a:p>
          <a:p>
            <a:pPr lvl="0" rtl="0">
              <a:spcBef>
                <a:spcPts val="0"/>
              </a:spcBef>
              <a:buNone/>
            </a:pPr>
            <a:endParaRPr sz="3200" dirty="0"/>
          </a:p>
          <a:p>
            <a:pPr lvl="0" rtl="0">
              <a:spcBef>
                <a:spcPts val="0"/>
              </a:spcBef>
              <a:buNone/>
            </a:pPr>
            <a:endParaRPr sz="3200" dirty="0"/>
          </a:p>
        </p:txBody>
      </p:sp>
      <p:sp>
        <p:nvSpPr>
          <p:cNvPr id="114" name="Shape 114"/>
          <p:cNvSpPr txBox="1">
            <a:spLocks noGrp="1"/>
          </p:cNvSpPr>
          <p:nvPr>
            <p:ph type="body" idx="1"/>
          </p:nvPr>
        </p:nvSpPr>
        <p:spPr>
          <a:xfrm>
            <a:off x="311700" y="1368425"/>
            <a:ext cx="8520600" cy="3397200"/>
          </a:xfrm>
          <a:prstGeom prst="rect">
            <a:avLst/>
          </a:prstGeom>
        </p:spPr>
        <p:txBody>
          <a:bodyPr lIns="91425" tIns="91425" rIns="91425" bIns="91425" anchor="t" anchorCtr="0">
            <a:noAutofit/>
          </a:bodyPr>
          <a:lstStyle/>
          <a:p>
            <a:pPr marL="457200" lvl="0" indent="-355600" rtl="0">
              <a:spcBef>
                <a:spcPts val="0"/>
              </a:spcBef>
              <a:buClr>
                <a:srgbClr val="000000"/>
              </a:buClr>
              <a:buSzPct val="100000"/>
              <a:buFont typeface="Cambria" panose="02040503050406030204"/>
              <a:buChar char="●"/>
            </a:pPr>
            <a:r>
              <a:rPr lang="en-GB" sz="2000" b="1" dirty="0">
                <a:solidFill>
                  <a:srgbClr val="000000"/>
                </a:solidFill>
                <a:latin typeface="Cambria" panose="02040503050406030204"/>
                <a:ea typeface="Cambria" panose="02040503050406030204"/>
                <a:cs typeface="Cambria" panose="02040503050406030204"/>
                <a:sym typeface="Cambria" panose="02040503050406030204"/>
              </a:rPr>
              <a:t>Supervised Machine Learning </a:t>
            </a:r>
            <a:r>
              <a:rPr lang="en-GB" sz="2000" dirty="0">
                <a:solidFill>
                  <a:srgbClr val="000000"/>
                </a:solidFill>
                <a:latin typeface="Cambria" panose="02040503050406030204"/>
                <a:ea typeface="Cambria" panose="02040503050406030204"/>
                <a:cs typeface="Cambria" panose="02040503050406030204"/>
                <a:sym typeface="Cambria" panose="02040503050406030204"/>
              </a:rPr>
              <a:t> </a:t>
            </a:r>
            <a:endParaRPr lang="en-GB" sz="2000" b="1" dirty="0">
              <a:solidFill>
                <a:srgbClr val="000000"/>
              </a:solidFill>
              <a:latin typeface="Cambria" panose="02040503050406030204"/>
              <a:ea typeface="Cambria" panose="02040503050406030204"/>
              <a:cs typeface="Cambria" panose="02040503050406030204"/>
              <a:sym typeface="Cambria" panose="02040503050406030204"/>
            </a:endParaRPr>
          </a:p>
          <a:p>
            <a:pPr marL="914400" lvl="1" indent="-342900" rtl="0">
              <a:lnSpc>
                <a:spcPct val="103000"/>
              </a:lnSpc>
              <a:spcBef>
                <a:spcPts val="0"/>
              </a:spcBef>
              <a:buClr>
                <a:srgbClr val="000000"/>
              </a:buClr>
              <a:buSzPct val="100000"/>
              <a:buFont typeface="Cambria" panose="02040503050406030204"/>
              <a:buChar char="○"/>
            </a:pPr>
            <a:r>
              <a:rPr lang="en-GB" sz="1800" dirty="0">
                <a:solidFill>
                  <a:srgbClr val="000000"/>
                </a:solidFill>
                <a:latin typeface="Cambria" panose="02040503050406030204"/>
                <a:ea typeface="Cambria" panose="02040503050406030204"/>
                <a:cs typeface="Cambria" panose="02040503050406030204"/>
                <a:sym typeface="Cambria" panose="02040503050406030204"/>
              </a:rPr>
              <a:t>We train the algorithm with labelled training sets</a:t>
            </a:r>
          </a:p>
          <a:p>
            <a:pPr marL="457200" lvl="0" indent="-355600" rtl="0">
              <a:spcBef>
                <a:spcPts val="0"/>
              </a:spcBef>
              <a:buClr>
                <a:srgbClr val="000000"/>
              </a:buClr>
              <a:buSzPct val="100000"/>
              <a:buFont typeface="Cambria" panose="02040503050406030204"/>
              <a:buChar char="●"/>
            </a:pPr>
            <a:r>
              <a:rPr lang="en-US" altLang="en-GB" sz="1800" b="1" dirty="0" smtClean="0">
                <a:solidFill>
                  <a:srgbClr val="000000"/>
                </a:solidFill>
                <a:latin typeface="Cambria" panose="02040503050406030204"/>
                <a:ea typeface="Cambria" panose="02040503050406030204"/>
                <a:cs typeface="Cambria" panose="02040503050406030204"/>
                <a:sym typeface="Cambria" panose="02040503050406030204"/>
              </a:rPr>
              <a:t>Un-</a:t>
            </a:r>
            <a:r>
              <a:rPr lang="en-GB" sz="1800" b="1" dirty="0" smtClean="0">
                <a:solidFill>
                  <a:srgbClr val="000000"/>
                </a:solidFill>
                <a:latin typeface="Cambria" panose="02040503050406030204"/>
                <a:ea typeface="Cambria" panose="02040503050406030204"/>
                <a:cs typeface="Cambria" panose="02040503050406030204"/>
                <a:sym typeface="Cambria" panose="02040503050406030204"/>
              </a:rPr>
              <a:t>supervised </a:t>
            </a:r>
            <a:r>
              <a:rPr lang="en-GB" sz="1800" b="1" dirty="0">
                <a:solidFill>
                  <a:srgbClr val="000000"/>
                </a:solidFill>
                <a:latin typeface="Cambria" panose="02040503050406030204"/>
                <a:ea typeface="Cambria" panose="02040503050406030204"/>
                <a:cs typeface="Cambria" panose="02040503050406030204"/>
                <a:sym typeface="Cambria" panose="02040503050406030204"/>
              </a:rPr>
              <a:t>Machine Learning </a:t>
            </a:r>
            <a:r>
              <a:rPr lang="en-GB" sz="1800" dirty="0">
                <a:solidFill>
                  <a:srgbClr val="000000"/>
                </a:solidFill>
                <a:latin typeface="Cambria" panose="02040503050406030204"/>
                <a:ea typeface="Cambria" panose="02040503050406030204"/>
                <a:cs typeface="Cambria" panose="02040503050406030204"/>
                <a:sym typeface="Cambria" panose="02040503050406030204"/>
              </a:rPr>
              <a:t> </a:t>
            </a:r>
            <a:endParaRPr lang="en-GB" sz="1800" b="1" dirty="0">
              <a:solidFill>
                <a:srgbClr val="000000"/>
              </a:solidFill>
              <a:latin typeface="Cambria" panose="02040503050406030204"/>
              <a:ea typeface="Cambria" panose="02040503050406030204"/>
              <a:cs typeface="Cambria" panose="02040503050406030204"/>
              <a:sym typeface="Cambria" panose="02040503050406030204"/>
            </a:endParaRPr>
          </a:p>
          <a:p>
            <a:pPr marL="914400" lvl="1" indent="-342900" rtl="0">
              <a:lnSpc>
                <a:spcPct val="103000"/>
              </a:lnSpc>
              <a:spcBef>
                <a:spcPts val="0"/>
              </a:spcBef>
              <a:buClr>
                <a:srgbClr val="000000"/>
              </a:buClr>
              <a:buSzPct val="100000"/>
              <a:buFont typeface="Cambria" panose="02040503050406030204"/>
              <a:buChar char="○"/>
            </a:pPr>
            <a:r>
              <a:rPr lang="en-US" sz="1800" dirty="0">
                <a:solidFill>
                  <a:srgbClr val="000000"/>
                </a:solidFill>
                <a:latin typeface="Cambria" panose="02040503050406030204"/>
                <a:ea typeface="Cambria" panose="02040503050406030204"/>
                <a:cs typeface="Cambria" panose="02040503050406030204"/>
                <a:sym typeface="Cambria" panose="02040503050406030204"/>
              </a:rPr>
              <a:t>No</a:t>
            </a:r>
            <a:r>
              <a:rPr lang="en-US" altLang="en-GB" sz="1800" dirty="0">
                <a:solidFill>
                  <a:srgbClr val="000000"/>
                </a:solidFill>
                <a:latin typeface="Cambria" panose="02040503050406030204"/>
                <a:ea typeface="Cambria" panose="02040503050406030204"/>
                <a:cs typeface="Cambria" panose="02040503050406030204"/>
                <a:sym typeface="Cambria" panose="02040503050406030204"/>
              </a:rPr>
              <a:t> labels, lack of enough classifying data from user</a:t>
            </a:r>
          </a:p>
          <a:p>
            <a:pPr marL="914400" lvl="1" indent="-342900" rtl="0">
              <a:lnSpc>
                <a:spcPct val="103000"/>
              </a:lnSpc>
              <a:spcBef>
                <a:spcPts val="0"/>
              </a:spcBef>
              <a:buClr>
                <a:srgbClr val="000000"/>
              </a:buClr>
              <a:buSzPct val="100000"/>
              <a:buFont typeface="Cambria" panose="02040503050406030204"/>
              <a:buChar char="○"/>
            </a:pPr>
            <a:r>
              <a:rPr lang="en-US" altLang="en-GB" sz="1800" dirty="0">
                <a:solidFill>
                  <a:srgbClr val="000000"/>
                </a:solidFill>
                <a:latin typeface="Cambria" panose="02040503050406030204"/>
                <a:ea typeface="Cambria" panose="02040503050406030204"/>
                <a:cs typeface="Cambria" panose="02040503050406030204"/>
                <a:sym typeface="Cambria" panose="02040503050406030204"/>
              </a:rPr>
              <a:t>We shall use </a:t>
            </a:r>
            <a:r>
              <a:rPr lang="en-US" altLang="en-GB" sz="1800" b="1" dirty="0">
                <a:solidFill>
                  <a:srgbClr val="000000"/>
                </a:solidFill>
                <a:latin typeface="Cambria" panose="02040503050406030204"/>
                <a:ea typeface="Cambria" panose="02040503050406030204"/>
                <a:cs typeface="Cambria" panose="02040503050406030204"/>
                <a:sym typeface="Cambria" panose="02040503050406030204"/>
              </a:rPr>
              <a:t>'Clustering Algorithms'</a:t>
            </a:r>
          </a:p>
          <a:p>
            <a:pPr marL="914400" lvl="1" indent="-349250" rtl="0">
              <a:lnSpc>
                <a:spcPct val="103000"/>
              </a:lnSpc>
              <a:spcBef>
                <a:spcPts val="0"/>
              </a:spcBef>
              <a:buClr>
                <a:srgbClr val="000000"/>
              </a:buClr>
              <a:buSzPct val="106000"/>
              <a:buFont typeface="Cambria" panose="02040503050406030204"/>
              <a:buChar char="○"/>
            </a:pPr>
            <a:r>
              <a:rPr lang="en-GB" sz="1800" dirty="0">
                <a:solidFill>
                  <a:srgbClr val="000000"/>
                </a:solidFill>
                <a:latin typeface="Cambria" panose="02040503050406030204"/>
                <a:ea typeface="Cambria" panose="02040503050406030204"/>
                <a:cs typeface="Cambria" panose="02040503050406030204"/>
                <a:sym typeface="Cambria" panose="02040503050406030204"/>
              </a:rPr>
              <a:t>usage-driven, through analysing current and past data elements (facts).</a:t>
            </a:r>
            <a:r>
              <a:rPr lang="en-GB" sz="1900" dirty="0">
                <a:solidFill>
                  <a:srgbClr val="000000"/>
                </a:solidFill>
                <a:latin typeface="Cambria" panose="02040503050406030204"/>
                <a:ea typeface="Cambria" panose="02040503050406030204"/>
                <a:cs typeface="Cambria" panose="02040503050406030204"/>
                <a:sym typeface="Cambria" panose="02040503050406030204"/>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340050"/>
            <a:ext cx="8520600" cy="613200"/>
          </a:xfrm>
          <a:prstGeom prst="rect">
            <a:avLst/>
          </a:prstGeom>
        </p:spPr>
        <p:txBody>
          <a:bodyPr lIns="91425" tIns="91425" rIns="91425" bIns="91425" anchor="t" anchorCtr="0">
            <a:noAutofit/>
          </a:bodyPr>
          <a:lstStyle/>
          <a:p>
            <a:pPr lvl="0" rtl="0">
              <a:spcBef>
                <a:spcPts val="0"/>
              </a:spcBef>
              <a:buNone/>
            </a:pPr>
            <a:r>
              <a:rPr lang="en-US" altLang="en-GB" sz="3200" b="1"/>
              <a:t>Clustering - Classification of Users</a:t>
            </a:r>
            <a:r>
              <a:rPr lang="en-GB" sz="3200"/>
              <a:t>	</a:t>
            </a:r>
            <a:endParaRPr sz="3200"/>
          </a:p>
          <a:p>
            <a:pPr lvl="0" rtl="0">
              <a:spcBef>
                <a:spcPts val="0"/>
              </a:spcBef>
              <a:buNone/>
            </a:pPr>
            <a:endParaRPr sz="3200"/>
          </a:p>
        </p:txBody>
      </p:sp>
      <p:sp>
        <p:nvSpPr>
          <p:cNvPr id="120" name="Shape 120"/>
          <p:cNvSpPr txBox="1">
            <a:spLocks noGrp="1"/>
          </p:cNvSpPr>
          <p:nvPr>
            <p:ph type="body" idx="1"/>
          </p:nvPr>
        </p:nvSpPr>
        <p:spPr>
          <a:xfrm>
            <a:off x="311700" y="1368425"/>
            <a:ext cx="8520600" cy="3397200"/>
          </a:xfrm>
          <a:prstGeom prst="rect">
            <a:avLst/>
          </a:prstGeom>
        </p:spPr>
        <p:txBody>
          <a:bodyPr lIns="91425" tIns="91425" rIns="91425" bIns="91425" anchor="t" anchorCtr="0">
            <a:noAutofit/>
          </a:bodyPr>
          <a:lstStyle/>
          <a:p>
            <a:pPr marL="457200" lvl="0" indent="-355600" rtl="0">
              <a:lnSpc>
                <a:spcPct val="115000"/>
              </a:lnSpc>
              <a:spcBef>
                <a:spcPts val="0"/>
              </a:spcBef>
              <a:buClr>
                <a:srgbClr val="000000"/>
              </a:buClr>
              <a:buSzPct val="100000"/>
              <a:buFont typeface="Cambria" panose="02040503050406030204"/>
              <a:buChar char="●"/>
            </a:pPr>
            <a:r>
              <a:rPr lang="en-GB">
                <a:solidFill>
                  <a:srgbClr val="000000"/>
                </a:solidFill>
                <a:latin typeface="Cambria" panose="02040503050406030204"/>
                <a:ea typeface="Cambria" panose="02040503050406030204"/>
                <a:cs typeface="Cambria" panose="02040503050406030204"/>
                <a:sym typeface="Cambria" panose="02040503050406030204"/>
              </a:rPr>
              <a:t>To </a:t>
            </a:r>
            <a:r>
              <a:rPr lang="en-US" altLang="en-GB" b="1">
                <a:solidFill>
                  <a:srgbClr val="000000"/>
                </a:solidFill>
                <a:latin typeface="Cambria" panose="02040503050406030204"/>
                <a:ea typeface="Cambria" panose="02040503050406030204"/>
                <a:cs typeface="Cambria" panose="02040503050406030204"/>
                <a:sym typeface="Cambria" panose="02040503050406030204"/>
              </a:rPr>
              <a:t>separate data into 'clusters' that has similar data points, while dissimilarity between clusters is high</a:t>
            </a:r>
          </a:p>
          <a:p>
            <a:pPr marL="457200" lvl="0" indent="-355600" rtl="0">
              <a:lnSpc>
                <a:spcPct val="115000"/>
              </a:lnSpc>
              <a:spcBef>
                <a:spcPts val="0"/>
              </a:spcBef>
              <a:buClr>
                <a:srgbClr val="000000"/>
              </a:buClr>
              <a:buSzPct val="100000"/>
              <a:buFont typeface="Cambria" panose="02040503050406030204"/>
              <a:buChar char="●"/>
            </a:pPr>
            <a:endParaRPr lang="en-US" altLang="en-GB" b="1">
              <a:solidFill>
                <a:srgbClr val="000000"/>
              </a:solidFill>
              <a:latin typeface="Cambria" panose="02040503050406030204"/>
              <a:ea typeface="Cambria" panose="02040503050406030204"/>
              <a:cs typeface="Cambria" panose="02040503050406030204"/>
              <a:sym typeface="Cambria" panose="02040503050406030204"/>
            </a:endParaRPr>
          </a:p>
          <a:p>
            <a:pPr marL="571500" lvl="1" indent="0" rtl="0">
              <a:lnSpc>
                <a:spcPct val="115000"/>
              </a:lnSpc>
              <a:spcBef>
                <a:spcPts val="0"/>
              </a:spcBef>
              <a:buClr>
                <a:srgbClr val="000000"/>
              </a:buClr>
              <a:buSzPct val="100000"/>
              <a:buFont typeface="Cambria" panose="02040503050406030204"/>
            </a:pPr>
            <a:endParaRPr lang="en-US" altLang="en-GB">
              <a:solidFill>
                <a:srgbClr val="000000"/>
              </a:solidFill>
              <a:latin typeface="Cambria" panose="02040503050406030204"/>
              <a:ea typeface="Cambria" panose="02040503050406030204"/>
              <a:cs typeface="Cambria" panose="02040503050406030204"/>
              <a:sym typeface="Cambria" panose="02040503050406030204"/>
            </a:endParaRPr>
          </a:p>
        </p:txBody>
      </p:sp>
      <p:pic>
        <p:nvPicPr>
          <p:cNvPr id="7" name="Picture 6" descr="images (8)"/>
          <p:cNvPicPr>
            <a:picLocks noChangeAspect="1"/>
          </p:cNvPicPr>
          <p:nvPr/>
        </p:nvPicPr>
        <p:blipFill>
          <a:blip r:embed="rId3"/>
          <a:stretch>
            <a:fillRect/>
          </a:stretch>
        </p:blipFill>
        <p:spPr>
          <a:xfrm>
            <a:off x="4871720" y="2261235"/>
            <a:ext cx="3458210" cy="2504440"/>
          </a:xfrm>
          <a:prstGeom prst="rect">
            <a:avLst/>
          </a:prstGeom>
        </p:spPr>
      </p:pic>
      <p:sp>
        <p:nvSpPr>
          <p:cNvPr id="2" name="Text Box 1"/>
          <p:cNvSpPr txBox="1"/>
          <p:nvPr/>
        </p:nvSpPr>
        <p:spPr>
          <a:xfrm>
            <a:off x="804545" y="2638425"/>
            <a:ext cx="3441700" cy="1649095"/>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US" altLang="en-GB" sz="1600">
                <a:latin typeface="Cambria" panose="02040503050406030204" charset="0"/>
                <a:ea typeface="Cambria" panose="02040503050406030204"/>
                <a:cs typeface="Cambria" panose="02040503050406030204"/>
                <a:sym typeface="Cambria" panose="02040503050406030204"/>
              </a:rPr>
              <a:t>Easy to form clusters based on numeric values</a:t>
            </a:r>
          </a:p>
          <a:p>
            <a:pPr marL="0" indent="0">
              <a:lnSpc>
                <a:spcPct val="90000"/>
              </a:lnSpc>
              <a:buFont typeface="Arial" panose="020B0604020202020204" pitchFamily="34" charset="0"/>
            </a:pPr>
            <a:endParaRPr lang="en-US" altLang="en-GB" sz="1600">
              <a:latin typeface="Cambria" panose="02040503050406030204" charset="0"/>
              <a:ea typeface="Cambria" panose="02040503050406030204"/>
              <a:cs typeface="Cambria" panose="02040503050406030204"/>
              <a:sym typeface="Cambria" panose="02040503050406030204"/>
            </a:endParaRPr>
          </a:p>
          <a:p>
            <a:pPr marL="285750" indent="-285750">
              <a:lnSpc>
                <a:spcPct val="90000"/>
              </a:lnSpc>
              <a:buFont typeface="Arial" panose="020B0604020202020204" pitchFamily="34" charset="0"/>
              <a:buChar char="•"/>
            </a:pPr>
            <a:r>
              <a:rPr lang="en-US" sz="1600">
                <a:latin typeface="Cambria" panose="02040503050406030204" charset="0"/>
              </a:rPr>
              <a:t>Each cluster has a </a:t>
            </a:r>
            <a:r>
              <a:rPr lang="en-US" sz="1600" b="1">
                <a:latin typeface="Cambria" panose="02040503050406030204" charset="0"/>
              </a:rPr>
              <a:t>centroid</a:t>
            </a:r>
          </a:p>
          <a:p>
            <a:pPr marL="0" indent="0">
              <a:lnSpc>
                <a:spcPct val="90000"/>
              </a:lnSpc>
              <a:buFont typeface="Arial" panose="020B0604020202020204" pitchFamily="34" charset="0"/>
            </a:pPr>
            <a:endParaRPr lang="en-US" sz="1600">
              <a:latin typeface="Cambria" panose="02040503050406030204" charset="0"/>
            </a:endParaRPr>
          </a:p>
          <a:p>
            <a:pPr marL="285750" indent="-285750">
              <a:lnSpc>
                <a:spcPct val="90000"/>
              </a:lnSpc>
              <a:buFont typeface="Arial" panose="020B0604020202020204" pitchFamily="34" charset="0"/>
              <a:buChar char="•"/>
            </a:pPr>
            <a:r>
              <a:rPr lang="en-US" sz="1600">
                <a:latin typeface="Cambria" panose="02040503050406030204" charset="0"/>
              </a:rPr>
              <a:t>Distance between centroids == Distaces between clusters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535a"/>
          <p:cNvPicPr>
            <a:picLocks noChangeAspect="1"/>
          </p:cNvPicPr>
          <p:nvPr/>
        </p:nvPicPr>
        <p:blipFill>
          <a:blip r:embed="rId2"/>
          <a:stretch>
            <a:fillRect/>
          </a:stretch>
        </p:blipFill>
        <p:spPr>
          <a:xfrm>
            <a:off x="248920" y="871855"/>
            <a:ext cx="3399790" cy="2499995"/>
          </a:xfrm>
          <a:prstGeom prst="rect">
            <a:avLst/>
          </a:prstGeom>
        </p:spPr>
      </p:pic>
      <p:sp>
        <p:nvSpPr>
          <p:cNvPr id="11" name="Text Box 10"/>
          <p:cNvSpPr txBox="1"/>
          <p:nvPr/>
        </p:nvSpPr>
        <p:spPr>
          <a:xfrm>
            <a:off x="391160" y="3619500"/>
            <a:ext cx="2984500" cy="991870"/>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US" sz="1600" b="1">
                <a:latin typeface="Cambria" panose="02040503050406030204" charset="0"/>
              </a:rPr>
              <a:t>n </a:t>
            </a:r>
            <a:r>
              <a:rPr lang="en-US" sz="1600">
                <a:latin typeface="Cambria" panose="02040503050406030204" charset="0"/>
              </a:rPr>
              <a:t>data points, </a:t>
            </a:r>
            <a:r>
              <a:rPr lang="en-US" sz="1600" b="1">
                <a:latin typeface="Cambria" panose="02040503050406030204" charset="0"/>
              </a:rPr>
              <a:t>d</a:t>
            </a:r>
            <a:r>
              <a:rPr lang="en-US" sz="1600">
                <a:latin typeface="Cambria" panose="02040503050406030204" charset="0"/>
              </a:rPr>
              <a:t> dimensional space</a:t>
            </a:r>
          </a:p>
          <a:p>
            <a:pPr marL="285750" indent="-285750">
              <a:lnSpc>
                <a:spcPct val="90000"/>
              </a:lnSpc>
              <a:buFont typeface="Arial" panose="020B0604020202020204" pitchFamily="34" charset="0"/>
              <a:buChar char="•"/>
            </a:pPr>
            <a:r>
              <a:rPr lang="en-US" sz="1600" b="1">
                <a:latin typeface="Cambria" panose="02040503050406030204" charset="0"/>
              </a:rPr>
              <a:t>k </a:t>
            </a:r>
            <a:r>
              <a:rPr lang="en-US" sz="1600">
                <a:latin typeface="Cambria" panose="02040503050406030204" charset="0"/>
              </a:rPr>
              <a:t>clusters formed</a:t>
            </a:r>
          </a:p>
          <a:p>
            <a:pPr marL="0" indent="0">
              <a:lnSpc>
                <a:spcPct val="90000"/>
              </a:lnSpc>
              <a:buFont typeface="Arial" panose="020B0604020202020204" pitchFamily="34" charset="0"/>
            </a:pPr>
            <a:endParaRPr lang="en-US" sz="1600">
              <a:latin typeface="Cambria" panose="02040503050406030204" charset="0"/>
            </a:endParaRPr>
          </a:p>
        </p:txBody>
      </p:sp>
      <p:pic>
        <p:nvPicPr>
          <p:cNvPr id="12" name="Picture 11" descr="slide_6"/>
          <p:cNvPicPr>
            <a:picLocks noChangeAspect="1"/>
          </p:cNvPicPr>
          <p:nvPr/>
        </p:nvPicPr>
        <p:blipFill>
          <a:blip r:embed="rId3"/>
          <a:stretch>
            <a:fillRect/>
          </a:stretch>
        </p:blipFill>
        <p:spPr>
          <a:xfrm>
            <a:off x="5463540" y="242570"/>
            <a:ext cx="3037840" cy="1977390"/>
          </a:xfrm>
          <a:prstGeom prst="rect">
            <a:avLst/>
          </a:prstGeom>
        </p:spPr>
      </p:pic>
      <p:pic>
        <p:nvPicPr>
          <p:cNvPr id="13" name="Picture 12" descr="chpt4interSec1Fig4"/>
          <p:cNvPicPr>
            <a:picLocks noChangeAspect="1"/>
          </p:cNvPicPr>
          <p:nvPr/>
        </p:nvPicPr>
        <p:blipFill>
          <a:blip r:embed="rId4"/>
          <a:stretch>
            <a:fillRect/>
          </a:stretch>
        </p:blipFill>
        <p:spPr>
          <a:xfrm>
            <a:off x="5564505" y="3249930"/>
            <a:ext cx="2836545" cy="1224280"/>
          </a:xfrm>
          <a:prstGeom prst="rect">
            <a:avLst/>
          </a:prstGeom>
        </p:spPr>
      </p:pic>
      <p:sp>
        <p:nvSpPr>
          <p:cNvPr id="15" name="Right Arrow 14"/>
          <p:cNvSpPr/>
          <p:nvPr/>
        </p:nvSpPr>
        <p:spPr>
          <a:xfrm rot="20640000">
            <a:off x="3924300" y="1059815"/>
            <a:ext cx="1080135" cy="72009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ight Arrow 15"/>
          <p:cNvSpPr/>
          <p:nvPr/>
        </p:nvSpPr>
        <p:spPr>
          <a:xfrm rot="1260000">
            <a:off x="3901440" y="2990215"/>
            <a:ext cx="1080135" cy="720090"/>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Text Box 16"/>
          <p:cNvSpPr txBox="1"/>
          <p:nvPr/>
        </p:nvSpPr>
        <p:spPr>
          <a:xfrm>
            <a:off x="5843270" y="2333625"/>
            <a:ext cx="2753995" cy="307975"/>
          </a:xfrm>
          <a:prstGeom prst="rect">
            <a:avLst/>
          </a:prstGeom>
          <a:noFill/>
        </p:spPr>
        <p:txBody>
          <a:bodyPr wrap="square" rtlCol="0">
            <a:spAutoFit/>
          </a:bodyPr>
          <a:lstStyle/>
          <a:p>
            <a:r>
              <a:rPr lang="en-US">
                <a:latin typeface="Cambria" panose="02040503050406030204" charset="0"/>
              </a:rPr>
              <a:t>Partitional clustering</a:t>
            </a:r>
          </a:p>
        </p:txBody>
      </p:sp>
      <p:sp>
        <p:nvSpPr>
          <p:cNvPr id="18" name="Text Box 17"/>
          <p:cNvSpPr txBox="1"/>
          <p:nvPr/>
        </p:nvSpPr>
        <p:spPr>
          <a:xfrm>
            <a:off x="5843270" y="4611370"/>
            <a:ext cx="2753995" cy="307975"/>
          </a:xfrm>
          <a:prstGeom prst="rect">
            <a:avLst/>
          </a:prstGeom>
          <a:noFill/>
        </p:spPr>
        <p:txBody>
          <a:bodyPr wrap="square" rtlCol="0">
            <a:spAutoFit/>
          </a:bodyPr>
          <a:lstStyle/>
          <a:p>
            <a:r>
              <a:rPr lang="en-US">
                <a:latin typeface="Cambria" panose="02040503050406030204" charset="0"/>
              </a:rPr>
              <a:t>Hierarchical clustering</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11700" y="340050"/>
            <a:ext cx="8520600" cy="613200"/>
          </a:xfrm>
          <a:prstGeom prst="rect">
            <a:avLst/>
          </a:prstGeom>
        </p:spPr>
        <p:txBody>
          <a:bodyPr lIns="91425" tIns="91425" rIns="91425" bIns="91425" anchor="t" anchorCtr="0">
            <a:noAutofit/>
          </a:bodyPr>
          <a:lstStyle/>
          <a:p>
            <a:pPr lvl="0" rtl="0">
              <a:spcBef>
                <a:spcPts val="0"/>
              </a:spcBef>
              <a:buNone/>
            </a:pPr>
            <a:r>
              <a:rPr lang="en-US" altLang="en-GB" sz="3200"/>
              <a:t>Common Algos = NOT sufficient</a:t>
            </a:r>
            <a:r>
              <a:rPr lang="en-GB" sz="3200"/>
              <a:t>	</a:t>
            </a:r>
          </a:p>
          <a:p>
            <a:pPr lvl="0" rtl="0">
              <a:spcBef>
                <a:spcPts val="0"/>
              </a:spcBef>
              <a:buNone/>
            </a:pPr>
            <a:endParaRPr sz="3200"/>
          </a:p>
          <a:p>
            <a:pPr lvl="0" rtl="0">
              <a:spcBef>
                <a:spcPts val="0"/>
              </a:spcBef>
              <a:buNone/>
            </a:pPr>
            <a:endParaRPr sz="3200"/>
          </a:p>
        </p:txBody>
      </p:sp>
      <p:sp>
        <p:nvSpPr>
          <p:cNvPr id="114" name="Shape 114"/>
          <p:cNvSpPr txBox="1">
            <a:spLocks noGrp="1"/>
          </p:cNvSpPr>
          <p:nvPr>
            <p:ph type="body" idx="1"/>
          </p:nvPr>
        </p:nvSpPr>
        <p:spPr>
          <a:xfrm>
            <a:off x="311700" y="1368425"/>
            <a:ext cx="8520600" cy="3397200"/>
          </a:xfrm>
          <a:prstGeom prst="rect">
            <a:avLst/>
          </a:prstGeom>
        </p:spPr>
        <p:txBody>
          <a:bodyPr lIns="91425" tIns="91425" rIns="91425" bIns="91425" anchor="t" anchorCtr="0">
            <a:noAutofit/>
          </a:bodyPr>
          <a:lstStyle/>
          <a:p>
            <a:pPr marL="914400" lvl="1" indent="-342900" rtl="0">
              <a:lnSpc>
                <a:spcPct val="83000"/>
              </a:lnSpc>
              <a:spcBef>
                <a:spcPts val="0"/>
              </a:spcBef>
              <a:buClr>
                <a:srgbClr val="000000"/>
              </a:buClr>
              <a:buSzPct val="100000"/>
              <a:buFont typeface="Cambria" panose="02040503050406030204"/>
              <a:buChar char="○"/>
            </a:pPr>
            <a:r>
              <a:rPr lang="en-US" altLang="en-GB" sz="1800" dirty="0">
                <a:solidFill>
                  <a:srgbClr val="000000"/>
                </a:solidFill>
                <a:latin typeface="Cambria" panose="02040503050406030204"/>
                <a:ea typeface="Cambria" panose="02040503050406030204"/>
                <a:cs typeface="Cambria" panose="02040503050406030204"/>
                <a:sym typeface="Cambria" panose="02040503050406030204"/>
              </a:rPr>
              <a:t>Attribute types: </a:t>
            </a:r>
          </a:p>
          <a:p>
            <a:pPr marL="571500" lvl="1" indent="0" rtl="0">
              <a:lnSpc>
                <a:spcPct val="83000"/>
              </a:lnSpc>
              <a:spcBef>
                <a:spcPts val="0"/>
              </a:spcBef>
              <a:buClr>
                <a:srgbClr val="000000"/>
              </a:buClr>
              <a:buSzPct val="100000"/>
              <a:buFont typeface="Cambria" panose="02040503050406030204"/>
            </a:pPr>
            <a:r>
              <a:rPr lang="en-US" altLang="en-GB" sz="1800" b="1" dirty="0">
                <a:solidFill>
                  <a:srgbClr val="000000"/>
                </a:solidFill>
                <a:latin typeface="Cambria" panose="02040503050406030204"/>
                <a:ea typeface="Cambria" panose="02040503050406030204"/>
                <a:cs typeface="Cambria" panose="02040503050406030204"/>
                <a:sym typeface="Cambria" panose="02040503050406030204"/>
              </a:rPr>
              <a:t>	1. numeric</a:t>
            </a:r>
            <a:r>
              <a:rPr lang="en-US" altLang="en-GB" sz="1800" dirty="0">
                <a:solidFill>
                  <a:srgbClr val="000000"/>
                </a:solidFill>
                <a:latin typeface="Cambria" panose="02040503050406030204"/>
                <a:ea typeface="Cambria" panose="02040503050406030204"/>
                <a:cs typeface="Cambria" panose="02040503050406030204"/>
                <a:sym typeface="Cambria" panose="02040503050406030204"/>
              </a:rPr>
              <a:t> (income slab, age)</a:t>
            </a:r>
          </a:p>
          <a:p>
            <a:pPr marL="571500" lvl="1" indent="0" rtl="0">
              <a:lnSpc>
                <a:spcPct val="83000"/>
              </a:lnSpc>
              <a:spcBef>
                <a:spcPts val="0"/>
              </a:spcBef>
              <a:buClr>
                <a:srgbClr val="000000"/>
              </a:buClr>
              <a:buSzPct val="100000"/>
              <a:buFont typeface="Cambria" panose="02040503050406030204"/>
            </a:pPr>
            <a:r>
              <a:rPr lang="en-US" altLang="en-GB" sz="1800" dirty="0">
                <a:solidFill>
                  <a:srgbClr val="000000"/>
                </a:solidFill>
                <a:latin typeface="Cambria" panose="02040503050406030204"/>
                <a:ea typeface="Cambria" panose="02040503050406030204"/>
                <a:cs typeface="Cambria" panose="02040503050406030204"/>
                <a:sym typeface="Cambria" panose="02040503050406030204"/>
              </a:rPr>
              <a:t>	</a:t>
            </a:r>
            <a:r>
              <a:rPr lang="en-US" altLang="en-GB" sz="1800" b="1" dirty="0">
                <a:solidFill>
                  <a:srgbClr val="000000"/>
                </a:solidFill>
                <a:latin typeface="Cambria" panose="02040503050406030204"/>
                <a:ea typeface="Cambria" panose="02040503050406030204"/>
                <a:cs typeface="Cambria" panose="02040503050406030204"/>
                <a:sym typeface="Cambria" panose="02040503050406030204"/>
              </a:rPr>
              <a:t>2.</a:t>
            </a:r>
            <a:r>
              <a:rPr lang="en-US" altLang="en-GB" sz="1800" dirty="0">
                <a:solidFill>
                  <a:srgbClr val="000000"/>
                </a:solidFill>
                <a:latin typeface="Cambria" panose="02040503050406030204"/>
                <a:ea typeface="Cambria" panose="02040503050406030204"/>
                <a:cs typeface="Cambria" panose="02040503050406030204"/>
                <a:sym typeface="Cambria" panose="02040503050406030204"/>
              </a:rPr>
              <a:t> </a:t>
            </a:r>
            <a:r>
              <a:rPr lang="en-US" altLang="en-GB" sz="1800" b="1" dirty="0">
                <a:solidFill>
                  <a:srgbClr val="000000"/>
                </a:solidFill>
                <a:latin typeface="Cambria" panose="02040503050406030204"/>
                <a:ea typeface="Cambria" panose="02040503050406030204"/>
                <a:cs typeface="Cambria" panose="02040503050406030204"/>
                <a:sym typeface="Cambria" panose="02040503050406030204"/>
              </a:rPr>
              <a:t>categorical </a:t>
            </a:r>
            <a:r>
              <a:rPr lang="en-US" altLang="en-GB" sz="1800" dirty="0" smtClean="0">
                <a:solidFill>
                  <a:srgbClr val="000000"/>
                </a:solidFill>
                <a:latin typeface="Cambria" panose="02040503050406030204"/>
                <a:ea typeface="Cambria" panose="02040503050406030204"/>
                <a:cs typeface="Cambria" panose="02040503050406030204"/>
                <a:sym typeface="Cambria" panose="02040503050406030204"/>
              </a:rPr>
              <a:t>(marital status, </a:t>
            </a:r>
            <a:r>
              <a:rPr lang="en-US" altLang="en-GB" sz="1800" dirty="0">
                <a:solidFill>
                  <a:srgbClr val="000000"/>
                </a:solidFill>
                <a:latin typeface="Cambria" panose="02040503050406030204"/>
                <a:ea typeface="Cambria" panose="02040503050406030204"/>
                <a:cs typeface="Cambria" panose="02040503050406030204"/>
                <a:sym typeface="Cambria" panose="02040503050406030204"/>
              </a:rPr>
              <a:t>gender) </a:t>
            </a:r>
          </a:p>
          <a:p>
            <a:pPr marL="914400" lvl="1" indent="-342900" rtl="0">
              <a:lnSpc>
                <a:spcPct val="83000"/>
              </a:lnSpc>
              <a:spcBef>
                <a:spcPts val="0"/>
              </a:spcBef>
              <a:buClr>
                <a:srgbClr val="000000"/>
              </a:buClr>
              <a:buSzPct val="100000"/>
              <a:buFont typeface="Cambria" panose="02040503050406030204"/>
              <a:buChar char="○"/>
            </a:pPr>
            <a:r>
              <a:rPr lang="en-US" altLang="en-GB" sz="1800" dirty="0">
                <a:solidFill>
                  <a:srgbClr val="000000"/>
                </a:solidFill>
                <a:latin typeface="Cambria" panose="02040503050406030204"/>
                <a:ea typeface="Cambria" panose="02040503050406030204"/>
                <a:cs typeface="Cambria" panose="02040503050406030204"/>
                <a:sym typeface="Cambria" panose="02040503050406030204"/>
              </a:rPr>
              <a:t>Common </a:t>
            </a:r>
            <a:r>
              <a:rPr lang="en-US" altLang="en-GB" sz="1800" dirty="0" smtClean="0">
                <a:solidFill>
                  <a:srgbClr val="000000"/>
                </a:solidFill>
                <a:latin typeface="Cambria" panose="02040503050406030204"/>
                <a:ea typeface="Cambria" panose="02040503050406030204"/>
                <a:cs typeface="Cambria" panose="02040503050406030204"/>
                <a:sym typeface="Cambria" panose="02040503050406030204"/>
              </a:rPr>
              <a:t>algorithms </a:t>
            </a:r>
            <a:r>
              <a:rPr lang="en-US" altLang="en-GB" sz="1800" dirty="0">
                <a:solidFill>
                  <a:srgbClr val="000000"/>
                </a:solidFill>
                <a:latin typeface="Cambria" panose="02040503050406030204"/>
                <a:ea typeface="Cambria" panose="02040503050406030204"/>
                <a:cs typeface="Cambria" panose="02040503050406030204"/>
                <a:sym typeface="Cambria" panose="02040503050406030204"/>
              </a:rPr>
              <a:t>work either on numeric </a:t>
            </a:r>
            <a:r>
              <a:rPr lang="en-US" altLang="en-GB" sz="1800" b="1" dirty="0">
                <a:solidFill>
                  <a:srgbClr val="000000"/>
                </a:solidFill>
                <a:latin typeface="Cambria" panose="02040503050406030204"/>
                <a:ea typeface="Cambria" panose="02040503050406030204"/>
                <a:cs typeface="Cambria" panose="02040503050406030204"/>
                <a:sym typeface="Cambria" panose="02040503050406030204"/>
              </a:rPr>
              <a:t>or </a:t>
            </a:r>
            <a:r>
              <a:rPr lang="en-US" altLang="en-GB" sz="1800" dirty="0">
                <a:solidFill>
                  <a:srgbClr val="000000"/>
                </a:solidFill>
                <a:latin typeface="Cambria" panose="02040503050406030204"/>
                <a:ea typeface="Cambria" panose="02040503050406030204"/>
                <a:cs typeface="Cambria" panose="02040503050406030204"/>
                <a:sym typeface="Cambria" panose="02040503050406030204"/>
              </a:rPr>
              <a:t>categorical </a:t>
            </a:r>
          </a:p>
          <a:p>
            <a:pPr marL="914400" lvl="1" indent="-349250" rtl="0">
              <a:lnSpc>
                <a:spcPct val="83000"/>
              </a:lnSpc>
              <a:spcBef>
                <a:spcPts val="0"/>
              </a:spcBef>
              <a:buClr>
                <a:srgbClr val="000000"/>
              </a:buClr>
              <a:buSzPct val="106000"/>
              <a:buFont typeface="Cambria" panose="02040503050406030204"/>
              <a:buChar char="○"/>
            </a:pPr>
            <a:r>
              <a:rPr lang="en-US" altLang="en-GB" sz="1900" b="1" dirty="0" smtClean="0">
                <a:solidFill>
                  <a:srgbClr val="000000"/>
                </a:solidFill>
                <a:latin typeface="Cambria" panose="02040503050406030204"/>
                <a:ea typeface="Cambria" panose="02040503050406030204"/>
                <a:cs typeface="Cambria" panose="02040503050406030204"/>
                <a:sym typeface="Cambria" panose="02040503050406030204"/>
              </a:rPr>
              <a:t>Partition:</a:t>
            </a:r>
            <a:r>
              <a:rPr lang="en-US" altLang="en-GB" sz="1900" dirty="0" smtClean="0">
                <a:solidFill>
                  <a:srgbClr val="000000"/>
                </a:solidFill>
                <a:latin typeface="Cambria" panose="02040503050406030204"/>
                <a:ea typeface="Cambria" panose="02040503050406030204"/>
                <a:cs typeface="Cambria" panose="02040503050406030204"/>
                <a:sym typeface="Cambria" panose="02040503050406030204"/>
              </a:rPr>
              <a:t> </a:t>
            </a:r>
            <a:r>
              <a:rPr lang="en-US" altLang="en-GB" sz="1900" dirty="0">
                <a:solidFill>
                  <a:srgbClr val="000000"/>
                </a:solidFill>
                <a:latin typeface="Cambria" panose="02040503050406030204"/>
                <a:ea typeface="Cambria" panose="02040503050406030204"/>
                <a:cs typeface="Cambria" panose="02040503050406030204"/>
                <a:sym typeface="Cambria" panose="02040503050406030204"/>
              </a:rPr>
              <a:t>inappropriate parameters may connect categorical items together in a cluster </a:t>
            </a:r>
          </a:p>
          <a:p>
            <a:pPr marL="914400" lvl="1" indent="-349250" rtl="0">
              <a:lnSpc>
                <a:spcPct val="83000"/>
              </a:lnSpc>
              <a:spcBef>
                <a:spcPts val="0"/>
              </a:spcBef>
              <a:buClr>
                <a:srgbClr val="000000"/>
              </a:buClr>
              <a:buSzPct val="106000"/>
              <a:buFont typeface="Cambria" panose="02040503050406030204"/>
              <a:buChar char="○"/>
            </a:pPr>
            <a:r>
              <a:rPr lang="en-US" altLang="en-GB" sz="1900" b="1" dirty="0">
                <a:solidFill>
                  <a:srgbClr val="000000"/>
                </a:solidFill>
                <a:latin typeface="Cambria" panose="02040503050406030204"/>
                <a:ea typeface="Cambria" panose="02040503050406030204"/>
                <a:cs typeface="Cambria" panose="02040503050406030204"/>
                <a:sym typeface="Cambria" panose="02040503050406030204"/>
              </a:rPr>
              <a:t>Hierarchical: </a:t>
            </a:r>
            <a:r>
              <a:rPr lang="en-US" altLang="en-GB" sz="1900" dirty="0" smtClean="0">
                <a:solidFill>
                  <a:srgbClr val="000000"/>
                </a:solidFill>
                <a:latin typeface="Cambria" panose="02040503050406030204"/>
                <a:ea typeface="Cambria" panose="02040503050406030204"/>
                <a:cs typeface="Cambria" panose="02040503050406030204"/>
                <a:sym typeface="Cambria" panose="02040503050406030204"/>
              </a:rPr>
              <a:t>distance </a:t>
            </a:r>
            <a:r>
              <a:rPr lang="en-US" altLang="en-GB" sz="1900" dirty="0">
                <a:solidFill>
                  <a:srgbClr val="000000"/>
                </a:solidFill>
                <a:latin typeface="Cambria" panose="02040503050406030204"/>
                <a:ea typeface="Cambria" panose="02040503050406030204"/>
                <a:cs typeface="Cambria" panose="02040503050406030204"/>
                <a:sym typeface="Cambria" panose="02040503050406030204"/>
              </a:rPr>
              <a:t>between centroids a poor estimate of similarity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body" idx="1"/>
          </p:nvPr>
        </p:nvSpPr>
        <p:spPr>
          <a:xfrm>
            <a:off x="78875" y="947250"/>
            <a:ext cx="3962700" cy="3464100"/>
          </a:xfrm>
          <a:prstGeom prst="rect">
            <a:avLst/>
          </a:prstGeom>
        </p:spPr>
        <p:txBody>
          <a:bodyPr lIns="91425" tIns="91425" rIns="91425" bIns="91425" anchor="t" anchorCtr="0">
            <a:noAutofit/>
          </a:bodyPr>
          <a:lstStyle/>
          <a:p>
            <a:pPr lvl="0" rtl="0">
              <a:lnSpc>
                <a:spcPct val="95000"/>
              </a:lnSpc>
              <a:spcBef>
                <a:spcPts val="0"/>
              </a:spcBef>
              <a:buNone/>
            </a:pPr>
            <a:r>
              <a:rPr lang="en-US" altLang="en-GB" sz="1800" b="1" dirty="0">
                <a:solidFill>
                  <a:srgbClr val="3C77D8"/>
                </a:solidFill>
                <a:latin typeface="Cambria" panose="02040503050406030204"/>
                <a:ea typeface="Cambria" panose="02040503050406030204"/>
                <a:cs typeface="Cambria" panose="02040503050406030204"/>
                <a:sym typeface="Cambria" panose="02040503050406030204"/>
              </a:rPr>
              <a:t>2-Step Clustering</a:t>
            </a:r>
          </a:p>
          <a:p>
            <a:pPr marL="457200" lvl="0" indent="-342900" rtl="0">
              <a:lnSpc>
                <a:spcPct val="95000"/>
              </a:lnSpc>
              <a:spcBef>
                <a:spcPts val="0"/>
              </a:spcBef>
              <a:buClr>
                <a:srgbClr val="3C78D8"/>
              </a:buClr>
              <a:buSzPct val="100000"/>
              <a:buFont typeface="Cambria" panose="02040503050406030204"/>
              <a:buChar char="●"/>
            </a:pPr>
            <a:r>
              <a:rPr lang="en-US" altLang="en-GB" sz="1800" dirty="0">
                <a:solidFill>
                  <a:srgbClr val="3C78D8"/>
                </a:solidFill>
                <a:latin typeface="Cambria" panose="02040503050406030204"/>
                <a:ea typeface="Cambria" panose="02040503050406030204"/>
                <a:cs typeface="Cambria" panose="02040503050406030204"/>
                <a:sym typeface="Cambria" panose="02040503050406030204"/>
              </a:rPr>
              <a:t>Step 1</a:t>
            </a:r>
          </a:p>
          <a:p>
            <a:pPr marL="914400" lvl="1" indent="-330200" rtl="0">
              <a:lnSpc>
                <a:spcPct val="95000"/>
              </a:lnSpc>
              <a:spcBef>
                <a:spcPts val="0"/>
              </a:spcBef>
              <a:buClr>
                <a:srgbClr val="000000"/>
              </a:buClr>
              <a:buSzPct val="100000"/>
              <a:buFont typeface="Cambria" panose="02040503050406030204"/>
              <a:buChar char="○"/>
            </a:pPr>
            <a:r>
              <a:rPr lang="en-US" altLang="en-GB" sz="1600" dirty="0">
                <a:solidFill>
                  <a:srgbClr val="000000"/>
                </a:solidFill>
                <a:latin typeface="Cambria" panose="02040503050406030204"/>
                <a:ea typeface="Cambria" panose="02040503050406030204"/>
                <a:cs typeface="Cambria" panose="02040503050406030204"/>
                <a:sym typeface="Cambria" panose="02040503050406030204"/>
              </a:rPr>
              <a:t>Construct </a:t>
            </a:r>
            <a:r>
              <a:rPr lang="en-US" altLang="en-GB" sz="1600" b="1" dirty="0">
                <a:solidFill>
                  <a:srgbClr val="000000"/>
                </a:solidFill>
                <a:latin typeface="Cambria" panose="02040503050406030204"/>
                <a:ea typeface="Cambria" panose="02040503050406030204"/>
                <a:cs typeface="Cambria" panose="02040503050406030204"/>
                <a:sym typeface="Cambria" panose="02040503050406030204"/>
              </a:rPr>
              <a:t>relationships</a:t>
            </a:r>
            <a:r>
              <a:rPr lang="en-US" altLang="en-GB" sz="1600" dirty="0">
                <a:solidFill>
                  <a:srgbClr val="000000"/>
                </a:solidFill>
                <a:latin typeface="Cambria" panose="02040503050406030204"/>
                <a:ea typeface="Cambria" panose="02040503050406030204"/>
                <a:cs typeface="Cambria" panose="02040503050406030204"/>
                <a:sym typeface="Cambria" panose="02040503050406030204"/>
              </a:rPr>
              <a:t> among the categorical attributes</a:t>
            </a:r>
          </a:p>
          <a:p>
            <a:pPr marL="914400" lvl="1" indent="-330200" rtl="0">
              <a:lnSpc>
                <a:spcPct val="95000"/>
              </a:lnSpc>
              <a:spcBef>
                <a:spcPts val="0"/>
              </a:spcBef>
              <a:buClr>
                <a:srgbClr val="000000"/>
              </a:buClr>
              <a:buSzPct val="100000"/>
              <a:buFont typeface="Cambria" panose="02040503050406030204"/>
              <a:buChar char="○"/>
            </a:pPr>
            <a:r>
              <a:rPr lang="en-US" altLang="en-GB" sz="1600" dirty="0">
                <a:solidFill>
                  <a:srgbClr val="000000"/>
                </a:solidFill>
                <a:latin typeface="Cambria" panose="02040503050406030204"/>
                <a:ea typeface="Cambria" panose="02040503050406030204"/>
                <a:cs typeface="Cambria" panose="02040503050406030204"/>
                <a:sym typeface="Cambria" panose="02040503050406030204"/>
              </a:rPr>
              <a:t>Hence, </a:t>
            </a:r>
            <a:r>
              <a:rPr lang="en-US" altLang="en-GB" sz="1600" b="1" dirty="0">
                <a:solidFill>
                  <a:srgbClr val="000000"/>
                </a:solidFill>
                <a:latin typeface="Cambria" panose="02040503050406030204"/>
                <a:ea typeface="Cambria" panose="02040503050406030204"/>
                <a:cs typeface="Cambria" panose="02040503050406030204"/>
                <a:sym typeface="Cambria" panose="02040503050406030204"/>
              </a:rPr>
              <a:t>convert to</a:t>
            </a:r>
            <a:r>
              <a:rPr lang="en-US" altLang="en-GB" sz="1600" dirty="0">
                <a:solidFill>
                  <a:srgbClr val="000000"/>
                </a:solidFill>
                <a:latin typeface="Cambria" panose="02040503050406030204"/>
                <a:ea typeface="Cambria" panose="02040503050406030204"/>
                <a:cs typeface="Cambria" panose="02040503050406030204"/>
                <a:sym typeface="Cambria" panose="02040503050406030204"/>
              </a:rPr>
              <a:t> </a:t>
            </a:r>
            <a:r>
              <a:rPr lang="en-US" altLang="en-GB" sz="1600" b="1" dirty="0">
                <a:solidFill>
                  <a:srgbClr val="000000"/>
                </a:solidFill>
                <a:latin typeface="Cambria" panose="02040503050406030204"/>
                <a:ea typeface="Cambria" panose="02040503050406030204"/>
                <a:cs typeface="Cambria" panose="02040503050406030204"/>
                <a:sym typeface="Cambria" panose="02040503050406030204"/>
              </a:rPr>
              <a:t>numeric attributes</a:t>
            </a:r>
          </a:p>
          <a:p>
            <a:pPr marL="457200" lvl="0" indent="-342900" rtl="0">
              <a:lnSpc>
                <a:spcPct val="95000"/>
              </a:lnSpc>
              <a:spcBef>
                <a:spcPts val="0"/>
              </a:spcBef>
              <a:buClr>
                <a:srgbClr val="3C78D8"/>
              </a:buClr>
              <a:buSzPct val="100000"/>
              <a:buFont typeface="Cambria" panose="02040503050406030204"/>
              <a:buChar char="●"/>
            </a:pPr>
            <a:r>
              <a:rPr lang="en-US" altLang="en-GB" sz="1800" dirty="0">
                <a:solidFill>
                  <a:srgbClr val="3C78D8"/>
                </a:solidFill>
                <a:latin typeface="Cambria" panose="02040503050406030204"/>
                <a:ea typeface="Cambria" panose="02040503050406030204"/>
                <a:cs typeface="Cambria" panose="02040503050406030204"/>
                <a:sym typeface="Cambria" panose="02040503050406030204"/>
              </a:rPr>
              <a:t>Step 2</a:t>
            </a:r>
          </a:p>
          <a:p>
            <a:pPr marL="914400" lvl="1" indent="-330200" rtl="0">
              <a:lnSpc>
                <a:spcPct val="95000"/>
              </a:lnSpc>
              <a:spcBef>
                <a:spcPts val="0"/>
              </a:spcBef>
              <a:buClr>
                <a:srgbClr val="000000"/>
              </a:buClr>
              <a:buSzPct val="100000"/>
              <a:buFont typeface="Cambria" panose="02040503050406030204"/>
              <a:buChar char="○"/>
            </a:pPr>
            <a:r>
              <a:rPr lang="en-US" altLang="en-GB" sz="1600" dirty="0">
                <a:solidFill>
                  <a:srgbClr val="000000"/>
                </a:solidFill>
                <a:latin typeface="Cambria" panose="02040503050406030204"/>
                <a:ea typeface="Cambria" panose="02040503050406030204"/>
                <a:cs typeface="Cambria" panose="02040503050406030204"/>
                <a:sym typeface="Cambria" panose="02040503050406030204"/>
              </a:rPr>
              <a:t>Use </a:t>
            </a:r>
            <a:r>
              <a:rPr lang="en-US" altLang="en-GB" sz="1600" dirty="0" smtClean="0">
                <a:solidFill>
                  <a:srgbClr val="000000"/>
                </a:solidFill>
                <a:latin typeface="Cambria" panose="02040503050406030204"/>
                <a:ea typeface="Cambria" panose="02040503050406030204"/>
                <a:cs typeface="Cambria" panose="02040503050406030204"/>
                <a:sym typeface="Cambria" panose="02040503050406030204"/>
              </a:rPr>
              <a:t>hierarchical </a:t>
            </a:r>
            <a:r>
              <a:rPr lang="en-US" altLang="en-GB" sz="1600" dirty="0">
                <a:solidFill>
                  <a:srgbClr val="000000"/>
                </a:solidFill>
                <a:latin typeface="Cambria" panose="02040503050406030204"/>
                <a:ea typeface="Cambria" panose="02040503050406030204"/>
                <a:cs typeface="Cambria" panose="02040503050406030204"/>
                <a:sym typeface="Cambria" panose="02040503050406030204"/>
              </a:rPr>
              <a:t>clustering algorithms to data-set</a:t>
            </a:r>
          </a:p>
        </p:txBody>
      </p:sp>
      <p:sp>
        <p:nvSpPr>
          <p:cNvPr id="138" name="Shape 138"/>
          <p:cNvSpPr txBox="1">
            <a:spLocks noGrp="1"/>
          </p:cNvSpPr>
          <p:nvPr>
            <p:ph type="body" idx="2"/>
          </p:nvPr>
        </p:nvSpPr>
        <p:spPr>
          <a:xfrm>
            <a:off x="4277650" y="947325"/>
            <a:ext cx="4736700" cy="3464100"/>
          </a:xfrm>
          <a:prstGeom prst="rect">
            <a:avLst/>
          </a:prstGeom>
        </p:spPr>
        <p:txBody>
          <a:bodyPr lIns="91425" tIns="91425" rIns="91425" bIns="91425" anchor="t" anchorCtr="0">
            <a:noAutofit/>
          </a:bodyPr>
          <a:lstStyle/>
          <a:p>
            <a:pPr lvl="0" rtl="0">
              <a:spcBef>
                <a:spcPts val="0"/>
              </a:spcBef>
              <a:buNone/>
            </a:pPr>
            <a:r>
              <a:rPr lang="en-US" altLang="en-GB" sz="1800" b="1" dirty="0">
                <a:solidFill>
                  <a:srgbClr val="F1C232"/>
                </a:solidFill>
                <a:latin typeface="Cambria" panose="02040503050406030204"/>
                <a:ea typeface="Cambria" panose="02040503050406030204"/>
                <a:cs typeface="Cambria" panose="02040503050406030204"/>
                <a:sym typeface="Cambria" panose="02040503050406030204"/>
              </a:rPr>
              <a:t>ROCK Robust Clustering</a:t>
            </a:r>
          </a:p>
          <a:p>
            <a:pPr marL="457200" lvl="0" indent="-342900" rtl="0">
              <a:spcBef>
                <a:spcPts val="0"/>
              </a:spcBef>
              <a:buClr>
                <a:srgbClr val="F1C232"/>
              </a:buClr>
              <a:buSzPct val="100000"/>
              <a:buFont typeface="Cambria" panose="02040503050406030204"/>
              <a:buChar char="●"/>
            </a:pPr>
            <a:r>
              <a:rPr lang="en-US" altLang="en-GB" sz="1800" dirty="0">
                <a:solidFill>
                  <a:srgbClr val="F1C232"/>
                </a:solidFill>
                <a:latin typeface="Cambria" panose="02040503050406030204"/>
                <a:ea typeface="Cambria" panose="02040503050406030204"/>
                <a:cs typeface="Cambria" panose="02040503050406030204"/>
                <a:sym typeface="Cambria" panose="02040503050406030204"/>
              </a:rPr>
              <a:t>Form clusters (categorized &amp; numeric)</a:t>
            </a:r>
          </a:p>
          <a:p>
            <a:pPr marL="914400" lvl="1" indent="-330200" rtl="0">
              <a:spcBef>
                <a:spcPts val="0"/>
              </a:spcBef>
              <a:buClr>
                <a:srgbClr val="000000"/>
              </a:buClr>
              <a:buSzPct val="100000"/>
              <a:buFont typeface="Cambria" panose="02040503050406030204"/>
              <a:buChar char="○"/>
            </a:pPr>
            <a:r>
              <a:rPr lang="en-US" altLang="en-GB" sz="1600" dirty="0">
                <a:solidFill>
                  <a:srgbClr val="000000"/>
                </a:solidFill>
                <a:latin typeface="Cambria" panose="02040503050406030204"/>
                <a:ea typeface="Cambria" panose="02040503050406030204"/>
                <a:cs typeface="Cambria" panose="02040503050406030204"/>
                <a:sym typeface="Cambria" panose="02040503050406030204"/>
              </a:rPr>
              <a:t>Use transactions (records of attributes) to cluster </a:t>
            </a:r>
            <a:r>
              <a:rPr lang="en-US" altLang="en-GB" sz="1600" dirty="0" smtClean="0">
                <a:solidFill>
                  <a:srgbClr val="000000"/>
                </a:solidFill>
                <a:latin typeface="Cambria" panose="02040503050406030204"/>
                <a:ea typeface="Cambria" panose="02040503050406030204"/>
                <a:cs typeface="Cambria" panose="02040503050406030204"/>
                <a:sym typeface="Cambria" panose="02040503050406030204"/>
              </a:rPr>
              <a:t>donors</a:t>
            </a:r>
          </a:p>
          <a:p>
            <a:pPr marL="914400" lvl="1" indent="-330200" rtl="0">
              <a:spcBef>
                <a:spcPts val="0"/>
              </a:spcBef>
              <a:buClr>
                <a:srgbClr val="000000"/>
              </a:buClr>
              <a:buSzPct val="100000"/>
              <a:buFont typeface="Cambria" panose="02040503050406030204"/>
              <a:buChar char="○"/>
            </a:pPr>
            <a:r>
              <a:rPr lang="en-US" altLang="en-GB" sz="1600" dirty="0" smtClean="0">
                <a:solidFill>
                  <a:srgbClr val="000000"/>
                </a:solidFill>
                <a:latin typeface="Cambria" panose="02040503050406030204"/>
                <a:ea typeface="Cambria" panose="02040503050406030204"/>
                <a:cs typeface="Cambria" panose="02040503050406030204"/>
                <a:sym typeface="Cambria" panose="02040503050406030204"/>
              </a:rPr>
              <a:t>Will create levels for numerical attribute</a:t>
            </a:r>
            <a:endParaRPr lang="en-US" altLang="en-GB" sz="1600" dirty="0">
              <a:solidFill>
                <a:srgbClr val="000000"/>
              </a:solidFill>
              <a:latin typeface="Cambria" panose="02040503050406030204"/>
              <a:ea typeface="Cambria" panose="02040503050406030204"/>
              <a:cs typeface="Cambria" panose="02040503050406030204"/>
              <a:sym typeface="Cambria" panose="02040503050406030204"/>
            </a:endParaRPr>
          </a:p>
          <a:p>
            <a:pPr marL="914400" lvl="1" indent="-330200" rtl="0">
              <a:spcBef>
                <a:spcPts val="0"/>
              </a:spcBef>
              <a:buClr>
                <a:srgbClr val="000000"/>
              </a:buClr>
              <a:buSzPct val="100000"/>
              <a:buFont typeface="Cambria" panose="02040503050406030204"/>
              <a:buChar char="○"/>
            </a:pPr>
            <a:r>
              <a:rPr lang="en-US" altLang="en-GB" sz="1600" dirty="0">
                <a:solidFill>
                  <a:srgbClr val="000000"/>
                </a:solidFill>
                <a:latin typeface="Cambria" panose="02040503050406030204"/>
                <a:ea typeface="Cambria" panose="02040503050406030204"/>
                <a:cs typeface="Cambria" panose="02040503050406030204"/>
                <a:sym typeface="Cambria" panose="02040503050406030204"/>
              </a:rPr>
              <a:t>Boolean or arbitrary domain for categorical </a:t>
            </a:r>
            <a:r>
              <a:rPr lang="en-US" altLang="en-GB" sz="1600" dirty="0" smtClean="0">
                <a:solidFill>
                  <a:srgbClr val="000000"/>
                </a:solidFill>
                <a:latin typeface="Cambria" panose="02040503050406030204"/>
                <a:ea typeface="Cambria" panose="02040503050406030204"/>
                <a:cs typeface="Cambria" panose="02040503050406030204"/>
                <a:sym typeface="Cambria" panose="02040503050406030204"/>
              </a:rPr>
              <a:t>attributes</a:t>
            </a:r>
            <a:endParaRPr lang="en-US" altLang="en-GB" sz="1600" dirty="0">
              <a:solidFill>
                <a:srgbClr val="000000"/>
              </a:solidFill>
              <a:latin typeface="Cambria" panose="02040503050406030204"/>
              <a:ea typeface="Cambria" panose="02040503050406030204"/>
              <a:cs typeface="Cambria" panose="02040503050406030204"/>
              <a:sym typeface="Cambria" panose="02040503050406030204"/>
            </a:endParaRPr>
          </a:p>
        </p:txBody>
      </p:sp>
      <p:sp>
        <p:nvSpPr>
          <p:cNvPr id="139" name="Shape 139"/>
          <p:cNvSpPr txBox="1">
            <a:spLocks noGrp="1"/>
          </p:cNvSpPr>
          <p:nvPr>
            <p:ph type="title"/>
          </p:nvPr>
        </p:nvSpPr>
        <p:spPr>
          <a:xfrm>
            <a:off x="311700" y="186225"/>
            <a:ext cx="8520600" cy="616800"/>
          </a:xfrm>
          <a:prstGeom prst="rect">
            <a:avLst/>
          </a:prstGeom>
        </p:spPr>
        <p:txBody>
          <a:bodyPr lIns="91425" tIns="91425" rIns="91425" bIns="91425" anchor="t" anchorCtr="0">
            <a:noAutofit/>
          </a:bodyPr>
          <a:lstStyle/>
          <a:p>
            <a:pPr lvl="0" rtl="0">
              <a:spcBef>
                <a:spcPts val="0"/>
              </a:spcBef>
              <a:buNone/>
            </a:pPr>
            <a:r>
              <a:rPr lang="en-GB" b="1"/>
              <a:t>Algorithmic Approach</a:t>
            </a:r>
            <a:r>
              <a:rPr lang="en-US" altLang="en-GB" b="1"/>
              <a:t>es</a:t>
            </a:r>
            <a:r>
              <a:rPr lang="en-GB" b="1"/>
              <a:t>	</a:t>
            </a:r>
          </a:p>
          <a:p>
            <a:pPr lvl="0" rtl="0">
              <a:spcBef>
                <a:spcPts val="0"/>
              </a:spcBef>
              <a:buNone/>
            </a:pPr>
            <a:endParaRPr b="1"/>
          </a:p>
        </p:txBody>
      </p:sp>
      <p:cxnSp>
        <p:nvCxnSpPr>
          <p:cNvPr id="3" name="Straight Connector 2"/>
          <p:cNvCxnSpPr/>
          <p:nvPr/>
        </p:nvCxnSpPr>
        <p:spPr>
          <a:xfrm flipH="1">
            <a:off x="4068445" y="1103630"/>
            <a:ext cx="12700" cy="3628390"/>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Our Approach</a:t>
            </a:r>
            <a:endParaRPr lang="en-US" dirty="0"/>
          </a:p>
        </p:txBody>
      </p:sp>
      <p:sp>
        <p:nvSpPr>
          <p:cNvPr id="3" name="Text Placeholder 2"/>
          <p:cNvSpPr>
            <a:spLocks noGrp="1"/>
          </p:cNvSpPr>
          <p:nvPr>
            <p:ph type="body" idx="1"/>
          </p:nvPr>
        </p:nvSpPr>
        <p:spPr/>
        <p:txBody>
          <a:bodyPr/>
          <a:lstStyle/>
          <a:p>
            <a:pPr marL="285750" indent="-285750">
              <a:buFont typeface="Arial" pitchFamily="34" charset="0"/>
              <a:buChar char="•"/>
            </a:pPr>
            <a:r>
              <a:rPr lang="en-US" dirty="0" smtClean="0"/>
              <a:t>Income slab will be assigned level label ( </a:t>
            </a:r>
            <a:r>
              <a:rPr lang="en-US" dirty="0" err="1" smtClean="0"/>
              <a:t>eg</a:t>
            </a:r>
            <a:r>
              <a:rPr lang="en-US" dirty="0" smtClean="0"/>
              <a:t>. Level 1=lowest income slab </a:t>
            </a:r>
          </a:p>
          <a:p>
            <a:r>
              <a:rPr lang="en-US" dirty="0" smtClean="0"/>
              <a:t> Level n= highest income slab)</a:t>
            </a:r>
          </a:p>
          <a:p>
            <a:pPr marL="285750" indent="-285750">
              <a:buFont typeface="Arial" pitchFamily="34" charset="0"/>
              <a:buChar char="•"/>
            </a:pPr>
            <a:r>
              <a:rPr lang="en-US" dirty="0" smtClean="0"/>
              <a:t>Similarly age groups will be assigned level labels</a:t>
            </a:r>
          </a:p>
          <a:p>
            <a:pPr marL="285750" indent="-285750">
              <a:buFont typeface="Arial" pitchFamily="34" charset="0"/>
              <a:buChar char="•"/>
            </a:pPr>
            <a:r>
              <a:rPr lang="en-US" dirty="0" smtClean="0"/>
              <a:t>Marital status  and gender will be assigned Boolean (1 and 0) labels</a:t>
            </a:r>
          </a:p>
          <a:p>
            <a:pPr marL="285750" indent="-285750">
              <a:buFont typeface="Arial" pitchFamily="34" charset="0"/>
              <a:buChar char="•"/>
            </a:pPr>
            <a:r>
              <a:rPr lang="en-US" dirty="0" smtClean="0"/>
              <a:t> Each record will be then assigned a k-tuple representing points in a k-dimensional space</a:t>
            </a:r>
          </a:p>
          <a:p>
            <a:pPr marL="285750" indent="-285750">
              <a:buFont typeface="Arial" pitchFamily="34" charset="0"/>
              <a:buChar char="•"/>
            </a:pPr>
            <a:endParaRPr lang="en-US" dirty="0" smtClean="0"/>
          </a:p>
          <a:p>
            <a:pPr marL="285750" indent="-285750">
              <a:buFont typeface="Arial" pitchFamily="34" charset="0"/>
              <a:buChar char="•"/>
            </a:pPr>
            <a:endParaRPr lang="en-US" dirty="0"/>
          </a:p>
        </p:txBody>
      </p:sp>
    </p:spTree>
    <p:extLst>
      <p:ext uri="{BB962C8B-B14F-4D97-AF65-F5344CB8AC3E}">
        <p14:creationId xmlns:p14="http://schemas.microsoft.com/office/powerpoint/2010/main" val="40911659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1027" name="Picture 3" descr="C:\Users\User\Desktop\hypercub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897"/>
            <a:ext cx="8676456" cy="6507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762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a:xfrm>
            <a:off x="311700" y="1171600"/>
            <a:ext cx="9084836" cy="4784526"/>
          </a:xfrm>
        </p:spPr>
        <p:txBody>
          <a:bodyPr/>
          <a:lstStyle/>
          <a:p>
            <a:endParaRPr lang="en-IN" dirty="0" smtClean="0"/>
          </a:p>
          <a:p>
            <a:endParaRPr lang="en-IN" dirty="0"/>
          </a:p>
          <a:p>
            <a:endParaRPr lang="en-IN" dirty="0"/>
          </a:p>
          <a:p>
            <a:r>
              <a:rPr lang="en-IN" sz="1400" dirty="0" smtClean="0"/>
              <a:t>User 1 (2,1,0,1)</a:t>
            </a:r>
          </a:p>
          <a:p>
            <a:r>
              <a:rPr lang="en-IN" sz="1400" dirty="0" smtClean="0"/>
              <a:t>User 2 (4,2,1,0)</a:t>
            </a:r>
          </a:p>
          <a:p>
            <a:pPr>
              <a:lnSpc>
                <a:spcPct val="100000"/>
              </a:lnSpc>
            </a:pPr>
            <a:r>
              <a:rPr lang="en-IN" sz="1400" dirty="0" smtClean="0"/>
              <a:t>User 3(5, 4,0,1)</a:t>
            </a:r>
          </a:p>
          <a:p>
            <a:pPr>
              <a:lnSpc>
                <a:spcPct val="100000"/>
              </a:lnSpc>
            </a:pPr>
            <a:r>
              <a:rPr lang="en-IN" sz="1400" dirty="0" smtClean="0"/>
              <a:t>User 4(2,1,0,1)</a:t>
            </a:r>
          </a:p>
          <a:p>
            <a:pPr>
              <a:lnSpc>
                <a:spcPct val="100000"/>
              </a:lnSpc>
            </a:pPr>
            <a:endParaRPr lang="en-IN" sz="1400" dirty="0" smtClean="0"/>
          </a:p>
          <a:p>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3250121462"/>
              </p:ext>
            </p:extLst>
          </p:nvPr>
        </p:nvGraphicFramePr>
        <p:xfrm>
          <a:off x="321275" y="699542"/>
          <a:ext cx="6096000" cy="2001520"/>
        </p:xfrm>
        <a:graphic>
          <a:graphicData uri="http://schemas.openxmlformats.org/drawingml/2006/table">
            <a:tbl>
              <a:tblPr firstRow="1" bandRow="1">
                <a:tableStyleId>{00A15C55-8517-42AA-B614-E9B94910E393}</a:tableStyleId>
              </a:tblPr>
              <a:tblGrid>
                <a:gridCol w="1319808"/>
                <a:gridCol w="792088"/>
                <a:gridCol w="1440160"/>
                <a:gridCol w="1324744"/>
                <a:gridCol w="1219200"/>
              </a:tblGrid>
              <a:tr h="370840">
                <a:tc>
                  <a:txBody>
                    <a:bodyPr/>
                    <a:lstStyle/>
                    <a:p>
                      <a:r>
                        <a:rPr lang="en-IN" dirty="0" smtClean="0"/>
                        <a:t>Income (</a:t>
                      </a:r>
                      <a:r>
                        <a:rPr lang="en-IN" baseline="0" dirty="0" smtClean="0"/>
                        <a:t>Million</a:t>
                      </a:r>
                      <a:r>
                        <a:rPr lang="en-IN" dirty="0" smtClean="0"/>
                        <a:t>)</a:t>
                      </a:r>
                      <a:endParaRPr lang="en-IN" dirty="0"/>
                    </a:p>
                  </a:txBody>
                  <a:tcPr/>
                </a:tc>
                <a:tc>
                  <a:txBody>
                    <a:bodyPr/>
                    <a:lstStyle/>
                    <a:p>
                      <a:r>
                        <a:rPr lang="en-IN" dirty="0" smtClean="0"/>
                        <a:t>Age </a:t>
                      </a:r>
                      <a:endParaRPr lang="en-IN" dirty="0"/>
                    </a:p>
                  </a:txBody>
                  <a:tcPr/>
                </a:tc>
                <a:tc>
                  <a:txBody>
                    <a:bodyPr/>
                    <a:lstStyle/>
                    <a:p>
                      <a:r>
                        <a:rPr lang="en-IN" dirty="0" smtClean="0"/>
                        <a:t>Martial</a:t>
                      </a:r>
                      <a:r>
                        <a:rPr lang="en-IN" baseline="0" dirty="0" smtClean="0"/>
                        <a:t> Status</a:t>
                      </a:r>
                      <a:endParaRPr lang="en-IN" dirty="0"/>
                    </a:p>
                  </a:txBody>
                  <a:tcPr/>
                </a:tc>
                <a:tc>
                  <a:txBody>
                    <a:bodyPr/>
                    <a:lstStyle/>
                    <a:p>
                      <a:r>
                        <a:rPr lang="en-IN" dirty="0" smtClean="0"/>
                        <a:t>Gender</a:t>
                      </a:r>
                      <a:endParaRPr lang="en-IN" dirty="0"/>
                    </a:p>
                  </a:txBody>
                  <a:tcPr/>
                </a:tc>
                <a:tc>
                  <a:txBody>
                    <a:bodyPr/>
                    <a:lstStyle/>
                    <a:p>
                      <a:r>
                        <a:rPr lang="en-IN" dirty="0" smtClean="0"/>
                        <a:t>User</a:t>
                      </a:r>
                      <a:endParaRPr lang="en-IN" dirty="0"/>
                    </a:p>
                  </a:txBody>
                  <a:tcPr/>
                </a:tc>
              </a:tr>
              <a:tr h="370840">
                <a:tc>
                  <a:txBody>
                    <a:bodyPr/>
                    <a:lstStyle/>
                    <a:p>
                      <a:r>
                        <a:rPr lang="en-IN" dirty="0" smtClean="0"/>
                        <a:t>1.2</a:t>
                      </a:r>
                      <a:endParaRPr lang="en-IN" dirty="0"/>
                    </a:p>
                  </a:txBody>
                  <a:tcPr/>
                </a:tc>
                <a:tc>
                  <a:txBody>
                    <a:bodyPr/>
                    <a:lstStyle/>
                    <a:p>
                      <a:r>
                        <a:rPr lang="en-IN" dirty="0" smtClean="0"/>
                        <a:t>20</a:t>
                      </a:r>
                      <a:endParaRPr lang="en-IN" dirty="0"/>
                    </a:p>
                  </a:txBody>
                  <a:tcPr/>
                </a:tc>
                <a:tc>
                  <a:txBody>
                    <a:bodyPr/>
                    <a:lstStyle/>
                    <a:p>
                      <a:r>
                        <a:rPr lang="en-IN" dirty="0" smtClean="0"/>
                        <a:t>Unmarried</a:t>
                      </a:r>
                      <a:endParaRPr lang="en-IN" dirty="0"/>
                    </a:p>
                  </a:txBody>
                  <a:tcPr/>
                </a:tc>
                <a:tc>
                  <a:txBody>
                    <a:bodyPr/>
                    <a:lstStyle/>
                    <a:p>
                      <a:r>
                        <a:rPr lang="en-IN" dirty="0" smtClean="0"/>
                        <a:t>Male</a:t>
                      </a:r>
                      <a:endParaRPr lang="en-IN" dirty="0"/>
                    </a:p>
                  </a:txBody>
                  <a:tcPr/>
                </a:tc>
                <a:tc>
                  <a:txBody>
                    <a:bodyPr/>
                    <a:lstStyle/>
                    <a:p>
                      <a:r>
                        <a:rPr lang="en-IN" dirty="0" smtClean="0"/>
                        <a:t>1</a:t>
                      </a:r>
                      <a:endParaRPr lang="en-IN" dirty="0"/>
                    </a:p>
                  </a:txBody>
                  <a:tcPr/>
                </a:tc>
              </a:tr>
              <a:tr h="370840">
                <a:tc>
                  <a:txBody>
                    <a:bodyPr/>
                    <a:lstStyle/>
                    <a:p>
                      <a:r>
                        <a:rPr lang="en-IN" dirty="0" smtClean="0"/>
                        <a:t>3.7</a:t>
                      </a:r>
                      <a:endParaRPr lang="en-IN" dirty="0"/>
                    </a:p>
                  </a:txBody>
                  <a:tcPr/>
                </a:tc>
                <a:tc>
                  <a:txBody>
                    <a:bodyPr/>
                    <a:lstStyle/>
                    <a:p>
                      <a:r>
                        <a:rPr lang="en-IN" dirty="0" smtClean="0"/>
                        <a:t>29</a:t>
                      </a:r>
                      <a:endParaRPr lang="en-IN" dirty="0"/>
                    </a:p>
                  </a:txBody>
                  <a:tcPr/>
                </a:tc>
                <a:tc>
                  <a:txBody>
                    <a:bodyPr/>
                    <a:lstStyle/>
                    <a:p>
                      <a:r>
                        <a:rPr lang="en-IN" dirty="0" smtClean="0"/>
                        <a:t>Married</a:t>
                      </a:r>
                      <a:endParaRPr lang="en-IN" dirty="0"/>
                    </a:p>
                  </a:txBody>
                  <a:tcPr/>
                </a:tc>
                <a:tc>
                  <a:txBody>
                    <a:bodyPr/>
                    <a:lstStyle/>
                    <a:p>
                      <a:r>
                        <a:rPr lang="en-IN" dirty="0" smtClean="0"/>
                        <a:t>Female</a:t>
                      </a:r>
                      <a:endParaRPr lang="en-IN" dirty="0"/>
                    </a:p>
                  </a:txBody>
                  <a:tcPr/>
                </a:tc>
                <a:tc>
                  <a:txBody>
                    <a:bodyPr/>
                    <a:lstStyle/>
                    <a:p>
                      <a:r>
                        <a:rPr lang="en-IN" dirty="0" smtClean="0"/>
                        <a:t>2</a:t>
                      </a:r>
                      <a:endParaRPr lang="en-IN" dirty="0"/>
                    </a:p>
                  </a:txBody>
                  <a:tcPr/>
                </a:tc>
              </a:tr>
              <a:tr h="370840">
                <a:tc>
                  <a:txBody>
                    <a:bodyPr/>
                    <a:lstStyle/>
                    <a:p>
                      <a:r>
                        <a:rPr lang="en-IN" dirty="0" smtClean="0"/>
                        <a:t>4.2</a:t>
                      </a:r>
                      <a:endParaRPr lang="en-IN" dirty="0"/>
                    </a:p>
                  </a:txBody>
                  <a:tcPr/>
                </a:tc>
                <a:tc>
                  <a:txBody>
                    <a:bodyPr/>
                    <a:lstStyle/>
                    <a:p>
                      <a:r>
                        <a:rPr lang="en-IN" dirty="0" smtClean="0"/>
                        <a:t>40</a:t>
                      </a:r>
                      <a:endParaRPr lang="en-IN" dirty="0"/>
                    </a:p>
                  </a:txBody>
                  <a:tcPr/>
                </a:tc>
                <a:tc>
                  <a:txBody>
                    <a:bodyPr/>
                    <a:lstStyle/>
                    <a:p>
                      <a:r>
                        <a:rPr lang="en-IN" dirty="0" smtClean="0"/>
                        <a:t>Married</a:t>
                      </a:r>
                      <a:endParaRPr lang="en-IN" dirty="0"/>
                    </a:p>
                  </a:txBody>
                  <a:tcPr/>
                </a:tc>
                <a:tc>
                  <a:txBody>
                    <a:bodyPr/>
                    <a:lstStyle/>
                    <a:p>
                      <a:r>
                        <a:rPr lang="en-IN" dirty="0" smtClean="0"/>
                        <a:t>Male</a:t>
                      </a:r>
                      <a:endParaRPr lang="en-IN" dirty="0"/>
                    </a:p>
                  </a:txBody>
                  <a:tcPr/>
                </a:tc>
                <a:tc>
                  <a:txBody>
                    <a:bodyPr/>
                    <a:lstStyle/>
                    <a:p>
                      <a:r>
                        <a:rPr lang="en-IN" dirty="0" smtClean="0"/>
                        <a:t>3</a:t>
                      </a:r>
                      <a:endParaRPr lang="en-IN" dirty="0"/>
                    </a:p>
                  </a:txBody>
                  <a:tcPr/>
                </a:tc>
              </a:tr>
              <a:tr h="370840">
                <a:tc>
                  <a:txBody>
                    <a:bodyPr/>
                    <a:lstStyle/>
                    <a:p>
                      <a:r>
                        <a:rPr lang="en-IN" dirty="0" smtClean="0"/>
                        <a:t>1.8</a:t>
                      </a:r>
                      <a:endParaRPr lang="en-IN" dirty="0"/>
                    </a:p>
                  </a:txBody>
                  <a:tcPr/>
                </a:tc>
                <a:tc>
                  <a:txBody>
                    <a:bodyPr/>
                    <a:lstStyle/>
                    <a:p>
                      <a:r>
                        <a:rPr lang="en-IN" dirty="0" smtClean="0"/>
                        <a:t>25</a:t>
                      </a:r>
                      <a:endParaRPr lang="en-IN" dirty="0"/>
                    </a:p>
                  </a:txBody>
                  <a:tcPr/>
                </a:tc>
                <a:tc>
                  <a:txBody>
                    <a:bodyPr/>
                    <a:lstStyle/>
                    <a:p>
                      <a:r>
                        <a:rPr lang="en-IN" dirty="0" smtClean="0"/>
                        <a:t>Unmarried</a:t>
                      </a:r>
                      <a:endParaRPr lang="en-IN" dirty="0"/>
                    </a:p>
                  </a:txBody>
                  <a:tcPr/>
                </a:tc>
                <a:tc>
                  <a:txBody>
                    <a:bodyPr/>
                    <a:lstStyle/>
                    <a:p>
                      <a:r>
                        <a:rPr lang="en-IN" dirty="0" smtClean="0"/>
                        <a:t>Female</a:t>
                      </a:r>
                      <a:endParaRPr lang="en-IN" dirty="0"/>
                    </a:p>
                  </a:txBody>
                  <a:tcPr/>
                </a:tc>
                <a:tc>
                  <a:txBody>
                    <a:bodyPr/>
                    <a:lstStyle/>
                    <a:p>
                      <a:r>
                        <a:rPr lang="en-IN" dirty="0" smtClean="0"/>
                        <a:t>4</a:t>
                      </a:r>
                      <a:endParaRPr lang="en-IN" dirty="0"/>
                    </a:p>
                  </a:txBody>
                  <a:tcPr/>
                </a:tc>
              </a:tr>
            </a:tbl>
          </a:graphicData>
        </a:graphic>
      </p:graphicFrame>
    </p:spTree>
    <p:extLst>
      <p:ext uri="{BB962C8B-B14F-4D97-AF65-F5344CB8AC3E}">
        <p14:creationId xmlns:p14="http://schemas.microsoft.com/office/powerpoint/2010/main" val="29322218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45025"/>
            <a:ext cx="8292748" cy="326525"/>
          </a:xfrm>
        </p:spPr>
        <p:txBody>
          <a:bodyPr/>
          <a:lstStyle/>
          <a:p>
            <a:r>
              <a:rPr lang="en-IN" sz="1600" dirty="0" smtClean="0"/>
              <a:t>Clustering algorithm</a:t>
            </a:r>
            <a:endParaRPr lang="en-IN" sz="1600" dirty="0"/>
          </a:p>
        </p:txBody>
      </p:sp>
      <p:sp>
        <p:nvSpPr>
          <p:cNvPr id="3" name="Text Placeholder 2"/>
          <p:cNvSpPr>
            <a:spLocks noGrp="1"/>
          </p:cNvSpPr>
          <p:nvPr>
            <p:ph type="body" idx="1"/>
          </p:nvPr>
        </p:nvSpPr>
        <p:spPr>
          <a:xfrm>
            <a:off x="311700" y="1171600"/>
            <a:ext cx="9516884" cy="4136454"/>
          </a:xfrm>
        </p:spPr>
        <p:txBody>
          <a:bodyPr/>
          <a:lstStyle/>
          <a:p>
            <a:pPr marL="285750" indent="-285750">
              <a:lnSpc>
                <a:spcPct val="100000"/>
              </a:lnSpc>
              <a:buFont typeface="Arial" panose="020B0604020202020204" pitchFamily="34" charset="0"/>
              <a:buChar char="•"/>
            </a:pPr>
            <a:r>
              <a:rPr lang="en-IN" sz="1400" dirty="0"/>
              <a:t>A point's </a:t>
            </a:r>
            <a:r>
              <a:rPr lang="en-IN" sz="1400" dirty="0" smtClean="0"/>
              <a:t>neighbours </a:t>
            </a:r>
            <a:r>
              <a:rPr lang="en-IN" sz="1400" dirty="0"/>
              <a:t>are those points that are considerably similar to it. </a:t>
            </a:r>
          </a:p>
          <a:p>
            <a:pPr marL="285750" indent="-285750">
              <a:lnSpc>
                <a:spcPct val="100000"/>
              </a:lnSpc>
              <a:buFont typeface="Arial" panose="020B0604020202020204" pitchFamily="34" charset="0"/>
              <a:buChar char="•"/>
            </a:pPr>
            <a:r>
              <a:rPr lang="en-IN" sz="1400" dirty="0"/>
              <a:t>Let sim(pi, </a:t>
            </a:r>
            <a:r>
              <a:rPr lang="en-IN" sz="1400" dirty="0" err="1"/>
              <a:t>pj</a:t>
            </a:r>
            <a:r>
              <a:rPr lang="en-IN" sz="1400" dirty="0"/>
              <a:t>) be a similarity function that is normalized and captures the closeness between the pair of points </a:t>
            </a:r>
            <a:r>
              <a:rPr lang="en-IN" sz="1400" dirty="0" smtClean="0"/>
              <a:t>\       pi and </a:t>
            </a:r>
            <a:r>
              <a:rPr lang="en-IN" sz="1400" dirty="0" err="1" smtClean="0"/>
              <a:t>pj</a:t>
            </a:r>
            <a:r>
              <a:rPr lang="en-IN" sz="1400" dirty="0" smtClean="0"/>
              <a:t>   </a:t>
            </a:r>
            <a:r>
              <a:rPr lang="en-IN" sz="1400" dirty="0"/>
              <a:t>i.e. sim(</a:t>
            </a:r>
            <a:r>
              <a:rPr lang="en-IN" sz="1400" dirty="0" err="1"/>
              <a:t>pi,pj</a:t>
            </a:r>
            <a:r>
              <a:rPr lang="en-IN" sz="1400" dirty="0"/>
              <a:t>)&gt;theta</a:t>
            </a:r>
          </a:p>
          <a:p>
            <a:pPr marL="285750" indent="-285750">
              <a:lnSpc>
                <a:spcPct val="100000"/>
              </a:lnSpc>
              <a:buFont typeface="Arial" panose="020B0604020202020204" pitchFamily="34" charset="0"/>
              <a:buChar char="•"/>
            </a:pPr>
            <a:r>
              <a:rPr lang="en-IN" sz="1400" dirty="0"/>
              <a:t>In the above equation,  theta is a user-defined parameter that can be used to control how close a </a:t>
            </a:r>
            <a:r>
              <a:rPr lang="en-IN" sz="1400" dirty="0" smtClean="0"/>
              <a:t>pair</a:t>
            </a:r>
          </a:p>
          <a:p>
            <a:pPr marL="285750" indent="-285750">
              <a:lnSpc>
                <a:spcPct val="100000"/>
              </a:lnSpc>
              <a:buFont typeface="Arial" panose="020B0604020202020204" pitchFamily="34" charset="0"/>
              <a:buChar char="•"/>
            </a:pPr>
            <a:r>
              <a:rPr lang="en-IN" sz="1400" dirty="0" smtClean="0"/>
              <a:t>Links: link(pi, </a:t>
            </a:r>
            <a:r>
              <a:rPr lang="en-IN" sz="1400" dirty="0" err="1" smtClean="0"/>
              <a:t>pj</a:t>
            </a:r>
            <a:r>
              <a:rPr lang="en-IN" sz="1400" dirty="0" smtClean="0"/>
              <a:t>) is  the number of common neighbours between pi and </a:t>
            </a:r>
            <a:r>
              <a:rPr lang="en-IN" sz="1400" dirty="0" err="1" smtClean="0"/>
              <a:t>pj</a:t>
            </a:r>
            <a:r>
              <a:rPr lang="en-IN" sz="1400" dirty="0" smtClean="0"/>
              <a:t> </a:t>
            </a:r>
          </a:p>
          <a:p>
            <a:pPr marL="285750" indent="-285750">
              <a:lnSpc>
                <a:spcPct val="100000"/>
              </a:lnSpc>
              <a:buFont typeface="Arial" panose="020B0604020202020204" pitchFamily="34" charset="0"/>
              <a:buChar char="•"/>
            </a:pPr>
            <a:r>
              <a:rPr lang="en-IN" sz="1400" dirty="0" smtClean="0"/>
              <a:t>Notion of links :link(pi, </a:t>
            </a:r>
            <a:r>
              <a:rPr lang="en-IN" sz="1400" dirty="0" err="1"/>
              <a:t>pj</a:t>
            </a:r>
            <a:r>
              <a:rPr lang="en-IN" sz="1400" dirty="0"/>
              <a:t>) to be the number of common </a:t>
            </a:r>
            <a:r>
              <a:rPr lang="en-IN" sz="1400" dirty="0" smtClean="0"/>
              <a:t>neighbours </a:t>
            </a:r>
            <a:r>
              <a:rPr lang="en-IN" sz="1400" dirty="0"/>
              <a:t>between pi and </a:t>
            </a:r>
            <a:r>
              <a:rPr lang="en-IN" sz="1400" dirty="0" err="1"/>
              <a:t>pj</a:t>
            </a:r>
            <a:r>
              <a:rPr lang="en-IN" sz="1400" dirty="0"/>
              <a:t> </a:t>
            </a:r>
            <a:r>
              <a:rPr lang="en-IN" sz="1400" dirty="0" smtClean="0"/>
              <a:t>.</a:t>
            </a:r>
          </a:p>
          <a:p>
            <a:pPr marL="285750" indent="-285750">
              <a:lnSpc>
                <a:spcPct val="100000"/>
              </a:lnSpc>
              <a:buFont typeface="Arial" panose="020B0604020202020204" pitchFamily="34" charset="0"/>
              <a:buChar char="•"/>
            </a:pPr>
            <a:r>
              <a:rPr lang="en-IN" sz="1400" dirty="0" smtClean="0"/>
              <a:t> From the </a:t>
            </a:r>
            <a:r>
              <a:rPr lang="en-IN" sz="1400" dirty="0" err="1"/>
              <a:t>denition</a:t>
            </a:r>
            <a:r>
              <a:rPr lang="en-IN" sz="1400" dirty="0"/>
              <a:t> of links, it follows that if </a:t>
            </a:r>
            <a:r>
              <a:rPr lang="en-IN" sz="1400" dirty="0" smtClean="0"/>
              <a:t>link(</a:t>
            </a:r>
            <a:r>
              <a:rPr lang="en-IN" sz="1400" dirty="0" err="1" smtClean="0"/>
              <a:t>pi,pj</a:t>
            </a:r>
            <a:r>
              <a:rPr lang="en-IN" sz="1400" dirty="0"/>
              <a:t>) is large, then it is more probable that pi </a:t>
            </a:r>
            <a:r>
              <a:rPr lang="en-IN" sz="1400" dirty="0" smtClean="0"/>
              <a:t>and </a:t>
            </a:r>
            <a:r>
              <a:rPr lang="en-IN" sz="1400" dirty="0" err="1" smtClean="0"/>
              <a:t>pj</a:t>
            </a:r>
            <a:r>
              <a:rPr lang="en-IN" sz="1400" dirty="0" smtClean="0"/>
              <a:t> </a:t>
            </a:r>
            <a:r>
              <a:rPr lang="en-IN" sz="1400" dirty="0"/>
              <a:t>belong to the same cluster</a:t>
            </a:r>
            <a:r>
              <a:rPr lang="en-IN" sz="1400" dirty="0" smtClean="0"/>
              <a:t>.</a:t>
            </a:r>
          </a:p>
          <a:p>
            <a:pPr marL="285750" indent="-285750">
              <a:lnSpc>
                <a:spcPct val="100000"/>
              </a:lnSpc>
              <a:buFont typeface="Arial" panose="020B0604020202020204" pitchFamily="34" charset="0"/>
              <a:buChar char="•"/>
            </a:pPr>
            <a:r>
              <a:rPr lang="en-IN" sz="1400" dirty="0" smtClean="0"/>
              <a:t>From previous example user 1 and user 4 will belong  to the same cluster</a:t>
            </a:r>
          </a:p>
          <a:p>
            <a:endParaRPr lang="en-IN" sz="1400" dirty="0"/>
          </a:p>
          <a:p>
            <a:endParaRPr lang="en-IN" sz="1400" dirty="0"/>
          </a:p>
        </p:txBody>
      </p:sp>
    </p:spTree>
    <p:extLst>
      <p:ext uri="{BB962C8B-B14F-4D97-AF65-F5344CB8AC3E}">
        <p14:creationId xmlns:p14="http://schemas.microsoft.com/office/powerpoint/2010/main" val="2114102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15050" y="717125"/>
            <a:ext cx="7426500" cy="3634500"/>
          </a:xfrm>
          <a:prstGeom prst="rect">
            <a:avLst/>
          </a:prstGeom>
        </p:spPr>
        <p:txBody>
          <a:bodyPr lIns="91425" tIns="91425" rIns="91425" bIns="91425" anchor="ctr" anchorCtr="0">
            <a:noAutofit/>
          </a:bodyPr>
          <a:lstStyle/>
          <a:p>
            <a:pPr marL="457200" lvl="0" indent="-381000" rtl="0">
              <a:spcBef>
                <a:spcPts val="0"/>
              </a:spcBef>
              <a:buSzPct val="100000"/>
              <a:buChar char="●"/>
            </a:pPr>
            <a:r>
              <a:rPr lang="en-GB" sz="2400"/>
              <a:t>More than 9k children go to sleep hungry everyday (Mumbai)</a:t>
            </a:r>
          </a:p>
          <a:p>
            <a:pPr lvl="0" rtl="0">
              <a:spcBef>
                <a:spcPts val="0"/>
              </a:spcBef>
              <a:buNone/>
            </a:pPr>
            <a:endParaRPr sz="2400"/>
          </a:p>
          <a:p>
            <a:pPr marL="457200" lvl="0" indent="-381000" rtl="0">
              <a:spcBef>
                <a:spcPts val="0"/>
              </a:spcBef>
              <a:buSzPct val="100000"/>
              <a:buChar char="●"/>
            </a:pPr>
            <a:r>
              <a:rPr lang="en-GB" sz="2400"/>
              <a:t>More than a 100 million go to sleep hungry in entire India</a:t>
            </a:r>
          </a:p>
          <a:p>
            <a:pPr lvl="0" rtl="0">
              <a:spcBef>
                <a:spcPts val="0"/>
              </a:spcBef>
              <a:buNone/>
            </a:pPr>
            <a:endParaRPr sz="2400"/>
          </a:p>
          <a:p>
            <a:pPr marL="457200" lvl="0" indent="-381000" rtl="0">
              <a:spcBef>
                <a:spcPts val="0"/>
              </a:spcBef>
              <a:buSzPct val="100000"/>
              <a:buChar char="●"/>
            </a:pPr>
            <a:r>
              <a:rPr lang="en-GB" sz="2400"/>
              <a:t>Existential NGOs collect food from special occasions, for the needy. Some have online sponsorship program that are unintuitive or unnoticed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311700" y="340050"/>
            <a:ext cx="8520600" cy="613200"/>
          </a:xfrm>
          <a:prstGeom prst="rect">
            <a:avLst/>
          </a:prstGeom>
        </p:spPr>
        <p:txBody>
          <a:bodyPr lIns="91425" tIns="91425" rIns="91425" bIns="91425" anchor="t" anchorCtr="0">
            <a:noAutofit/>
          </a:bodyPr>
          <a:lstStyle/>
          <a:p>
            <a:pPr lvl="0" rtl="0">
              <a:spcBef>
                <a:spcPts val="0"/>
              </a:spcBef>
              <a:buNone/>
            </a:pPr>
            <a:r>
              <a:rPr lang="en-GB" sz="3200" b="1"/>
              <a:t>Predicting Donation costs</a:t>
            </a:r>
            <a:r>
              <a:rPr lang="en-GB" sz="3200"/>
              <a:t>	</a:t>
            </a:r>
          </a:p>
          <a:p>
            <a:pPr lvl="0" rtl="0">
              <a:spcBef>
                <a:spcPts val="0"/>
              </a:spcBef>
              <a:buNone/>
            </a:pPr>
            <a:endParaRPr sz="3200"/>
          </a:p>
          <a:p>
            <a:pPr lvl="0" rtl="0">
              <a:spcBef>
                <a:spcPts val="0"/>
              </a:spcBef>
              <a:buNone/>
            </a:pPr>
            <a:endParaRPr sz="3200"/>
          </a:p>
        </p:txBody>
      </p:sp>
      <p:sp>
        <p:nvSpPr>
          <p:cNvPr id="120" name="Shape 120"/>
          <p:cNvSpPr txBox="1">
            <a:spLocks noGrp="1"/>
          </p:cNvSpPr>
          <p:nvPr>
            <p:ph type="body" idx="1"/>
          </p:nvPr>
        </p:nvSpPr>
        <p:spPr>
          <a:xfrm>
            <a:off x="311700" y="1368425"/>
            <a:ext cx="8520600" cy="3397200"/>
          </a:xfrm>
          <a:prstGeom prst="rect">
            <a:avLst/>
          </a:prstGeom>
        </p:spPr>
        <p:txBody>
          <a:bodyPr lIns="91425" tIns="91425" rIns="91425" bIns="91425" anchor="t" anchorCtr="0">
            <a:noAutofit/>
          </a:bodyPr>
          <a:lstStyle/>
          <a:p>
            <a:pPr marL="457200" lvl="0" indent="-355600" rtl="0">
              <a:lnSpc>
                <a:spcPct val="95000"/>
              </a:lnSpc>
              <a:spcBef>
                <a:spcPts val="0"/>
              </a:spcBef>
              <a:buClr>
                <a:srgbClr val="000000"/>
              </a:buClr>
              <a:buSzPct val="100000"/>
              <a:buFont typeface="Cambria" panose="02040503050406030204"/>
              <a:buChar char="●"/>
            </a:pPr>
            <a:r>
              <a:rPr lang="en-GB" sz="2000" dirty="0">
                <a:solidFill>
                  <a:srgbClr val="000000"/>
                </a:solidFill>
                <a:latin typeface="Cambria" panose="02040503050406030204"/>
                <a:ea typeface="Cambria" panose="02040503050406030204"/>
                <a:cs typeface="Cambria" panose="02040503050406030204"/>
                <a:sym typeface="Cambria" panose="02040503050406030204"/>
              </a:rPr>
              <a:t>To </a:t>
            </a:r>
            <a:r>
              <a:rPr lang="en-GB" sz="2000" b="1" dirty="0">
                <a:solidFill>
                  <a:srgbClr val="000000"/>
                </a:solidFill>
                <a:latin typeface="Cambria" panose="02040503050406030204"/>
                <a:ea typeface="Cambria" panose="02040503050406030204"/>
                <a:cs typeface="Cambria" panose="02040503050406030204"/>
                <a:sym typeface="Cambria" panose="02040503050406030204"/>
              </a:rPr>
              <a:t>maximize donor-relationship by optimizing the ask amount</a:t>
            </a:r>
          </a:p>
          <a:p>
            <a:pPr marL="914400" lvl="1" indent="-342900" rtl="0">
              <a:lnSpc>
                <a:spcPct val="95000"/>
              </a:lnSpc>
              <a:spcBef>
                <a:spcPts val="0"/>
              </a:spcBef>
              <a:buClr>
                <a:srgbClr val="000000"/>
              </a:buClr>
              <a:buSzPct val="100000"/>
              <a:buFont typeface="Cambria" panose="02040503050406030204"/>
              <a:buChar char="○"/>
            </a:pPr>
            <a:r>
              <a:rPr lang="en-GB" sz="1800" dirty="0">
                <a:solidFill>
                  <a:srgbClr val="000000"/>
                </a:solidFill>
                <a:latin typeface="Cambria" panose="02040503050406030204"/>
                <a:ea typeface="Cambria" panose="02040503050406030204"/>
                <a:cs typeface="Cambria" panose="02040503050406030204"/>
                <a:sym typeface="Cambria" panose="02040503050406030204"/>
              </a:rPr>
              <a:t>Display the most practical amount for donation </a:t>
            </a:r>
            <a:r>
              <a:rPr lang="en-US" altLang="en-GB" sz="1800" dirty="0">
                <a:solidFill>
                  <a:srgbClr val="000000"/>
                </a:solidFill>
                <a:latin typeface="Cambria" panose="02040503050406030204"/>
                <a:ea typeface="Cambria" panose="02040503050406030204"/>
                <a:cs typeface="Cambria" panose="02040503050406030204"/>
                <a:sym typeface="Cambria" panose="02040503050406030204"/>
              </a:rPr>
              <a:t>to</a:t>
            </a:r>
            <a:r>
              <a:rPr lang="en-GB" sz="1800" dirty="0">
                <a:solidFill>
                  <a:srgbClr val="000000"/>
                </a:solidFill>
                <a:latin typeface="Cambria" panose="02040503050406030204"/>
                <a:ea typeface="Cambria" panose="02040503050406030204"/>
                <a:cs typeface="Cambria" panose="02040503050406030204"/>
                <a:sym typeface="Cambria" panose="02040503050406030204"/>
              </a:rPr>
              <a:t> the user</a:t>
            </a:r>
          </a:p>
          <a:p>
            <a:pPr marL="914400" lvl="1" indent="-342900" rtl="0">
              <a:lnSpc>
                <a:spcPct val="75000"/>
              </a:lnSpc>
              <a:spcBef>
                <a:spcPts val="0"/>
              </a:spcBef>
              <a:buClr>
                <a:srgbClr val="000000"/>
              </a:buClr>
              <a:buSzPct val="100000"/>
              <a:buFont typeface="Cambria" panose="02040503050406030204"/>
              <a:buChar char="○"/>
            </a:pPr>
            <a:r>
              <a:rPr lang="en-GB" sz="1800" dirty="0">
                <a:solidFill>
                  <a:srgbClr val="000000"/>
                </a:solidFill>
                <a:latin typeface="Cambria" panose="02040503050406030204"/>
                <a:ea typeface="Cambria" panose="02040503050406030204"/>
                <a:cs typeface="Cambria" panose="02040503050406030204"/>
                <a:sym typeface="Cambria" panose="02040503050406030204"/>
              </a:rPr>
              <a:t>Uncover qualified </a:t>
            </a:r>
            <a:r>
              <a:rPr lang="en-GB" sz="1800" b="1" dirty="0">
                <a:solidFill>
                  <a:srgbClr val="000000"/>
                </a:solidFill>
                <a:latin typeface="Cambria" panose="02040503050406030204"/>
                <a:ea typeface="Cambria" panose="02040503050406030204"/>
                <a:cs typeface="Cambria" panose="02040503050406030204"/>
                <a:sym typeface="Cambria" panose="02040503050406030204"/>
              </a:rPr>
              <a:t>prospect donors</a:t>
            </a:r>
          </a:p>
          <a:p>
            <a:pPr marL="914400" lvl="1" indent="-342900" rtl="0">
              <a:lnSpc>
                <a:spcPct val="75000"/>
              </a:lnSpc>
              <a:spcBef>
                <a:spcPts val="0"/>
              </a:spcBef>
              <a:buClr>
                <a:srgbClr val="000000"/>
              </a:buClr>
              <a:buSzPct val="100000"/>
              <a:buFont typeface="Cambria" panose="02040503050406030204"/>
              <a:buChar char="○"/>
            </a:pPr>
            <a:r>
              <a:rPr lang="en-GB" sz="1800" b="1" dirty="0">
                <a:solidFill>
                  <a:srgbClr val="000000"/>
                </a:solidFill>
                <a:latin typeface="Cambria" panose="02040503050406030204"/>
                <a:ea typeface="Cambria" panose="02040503050406030204"/>
                <a:cs typeface="Cambria" panose="02040503050406030204"/>
                <a:sym typeface="Cambria" panose="02040503050406030204"/>
              </a:rPr>
              <a:t>Suggest re-donations</a:t>
            </a:r>
            <a:r>
              <a:rPr lang="en-GB" sz="1800" dirty="0">
                <a:solidFill>
                  <a:srgbClr val="000000"/>
                </a:solidFill>
                <a:latin typeface="Cambria" panose="02040503050406030204"/>
                <a:ea typeface="Cambria" panose="02040503050406030204"/>
                <a:cs typeface="Cambria" panose="02040503050406030204"/>
                <a:sym typeface="Cambria" panose="02040503050406030204"/>
              </a:rPr>
              <a:t> / schemes </a:t>
            </a:r>
            <a:r>
              <a:rPr lang="en-US" altLang="en-GB" sz="1800" dirty="0">
                <a:solidFill>
                  <a:srgbClr val="000000"/>
                </a:solidFill>
                <a:latin typeface="Cambria" panose="02040503050406030204"/>
                <a:ea typeface="Cambria" panose="02040503050406030204"/>
                <a:cs typeface="Cambria" panose="02040503050406030204"/>
                <a:sym typeface="Cambria" panose="02040503050406030204"/>
              </a:rPr>
              <a:t>following</a:t>
            </a:r>
            <a:r>
              <a:rPr lang="en-GB" sz="1800" dirty="0">
                <a:solidFill>
                  <a:srgbClr val="000000"/>
                </a:solidFill>
                <a:latin typeface="Cambria" panose="02040503050406030204"/>
                <a:ea typeface="Cambria" panose="02040503050406030204"/>
                <a:cs typeface="Cambria" panose="02040503050406030204"/>
                <a:sym typeface="Cambria" panose="02040503050406030204"/>
              </a:rPr>
              <a:t> old patterns</a:t>
            </a:r>
          </a:p>
          <a:p>
            <a:pPr marL="914400" lvl="1" indent="-342900" rtl="0">
              <a:lnSpc>
                <a:spcPct val="75000"/>
              </a:lnSpc>
              <a:spcBef>
                <a:spcPts val="0"/>
              </a:spcBef>
              <a:buClr>
                <a:srgbClr val="000000"/>
              </a:buClr>
              <a:buSzPct val="100000"/>
              <a:buFont typeface="Cambria" panose="02040503050406030204"/>
              <a:buChar char="○"/>
            </a:pPr>
            <a:r>
              <a:rPr lang="en-US" altLang="en-GB" sz="1800" dirty="0">
                <a:solidFill>
                  <a:srgbClr val="000000"/>
                </a:solidFill>
                <a:latin typeface="Cambria" panose="02040503050406030204"/>
                <a:ea typeface="Cambria" panose="02040503050406030204"/>
                <a:cs typeface="Cambria" panose="02040503050406030204"/>
                <a:sym typeface="Cambria" panose="02040503050406030204"/>
              </a:rPr>
              <a:t>Use manufactured </a:t>
            </a:r>
            <a:r>
              <a:rPr lang="en-US" altLang="en-GB" sz="1800" b="1" dirty="0">
                <a:solidFill>
                  <a:srgbClr val="000000"/>
                </a:solidFill>
                <a:latin typeface="Cambria" panose="02040503050406030204"/>
                <a:ea typeface="Cambria" panose="02040503050406030204"/>
                <a:cs typeface="Cambria" panose="02040503050406030204"/>
                <a:sym typeface="Cambria" panose="02040503050406030204"/>
              </a:rPr>
              <a:t>clusters to optimize prediction </a:t>
            </a:r>
            <a:r>
              <a:rPr lang="en-US" altLang="en-GB" sz="1800" b="1" dirty="0" err="1">
                <a:solidFill>
                  <a:srgbClr val="000000"/>
                </a:solidFill>
                <a:latin typeface="Cambria" panose="02040503050406030204"/>
                <a:ea typeface="Cambria" panose="02040503050406030204"/>
                <a:cs typeface="Cambria" panose="02040503050406030204"/>
                <a:sym typeface="Cambria" panose="02040503050406030204"/>
              </a:rPr>
              <a:t>forumla</a:t>
            </a:r>
            <a:endParaRPr lang="en-US" altLang="en-GB" sz="1800" b="1" dirty="0">
              <a:solidFill>
                <a:srgbClr val="000000"/>
              </a:solidFill>
              <a:latin typeface="Cambria" panose="02040503050406030204"/>
              <a:ea typeface="Cambria" panose="02040503050406030204"/>
              <a:cs typeface="Cambria" panose="02040503050406030204"/>
              <a:sym typeface="Cambria" panose="02040503050406030204"/>
            </a:endParaRPr>
          </a:p>
          <a:p>
            <a:pPr marL="914400" lvl="1" indent="-342900" rtl="0">
              <a:lnSpc>
                <a:spcPct val="75000"/>
              </a:lnSpc>
              <a:spcBef>
                <a:spcPts val="0"/>
              </a:spcBef>
              <a:buClr>
                <a:srgbClr val="000000"/>
              </a:buClr>
              <a:buSzPct val="100000"/>
              <a:buFont typeface="Cambria" panose="02040503050406030204"/>
              <a:buChar char="○"/>
            </a:pPr>
            <a:endParaRPr lang="en-GB" sz="1800" dirty="0">
              <a:solidFill>
                <a:srgbClr val="000000"/>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algorithm</a:t>
            </a:r>
            <a:endParaRPr lang="en-US" dirty="0"/>
          </a:p>
        </p:txBody>
      </p:sp>
      <mc:AlternateContent xmlns:mc="http://schemas.openxmlformats.org/markup-compatibility/2006" xmlns:a14="http://schemas.microsoft.com/office/drawing/2010/main">
        <mc:Choice Requires="a14">
          <p:sp>
            <p:nvSpPr>
              <p:cNvPr id="3" name="Text Placeholder 2"/>
              <p:cNvSpPr>
                <a:spLocks noGrp="1"/>
              </p:cNvSpPr>
              <p:nvPr>
                <p:ph type="body" idx="1"/>
              </p:nvPr>
            </p:nvSpPr>
            <p:spPr/>
            <p:txBody>
              <a:bodyPr/>
              <a:lstStyle/>
              <a:p>
                <a:pPr marL="285750" indent="-285750">
                  <a:buFont typeface="Arial" pitchFamily="34" charset="0"/>
                  <a:buChar char="•"/>
                </a:pPr>
                <a14:m>
                  <m:oMath xmlns:m="http://schemas.openxmlformats.org/officeDocument/2006/math">
                    <m:r>
                      <m:rPr>
                        <m:nor/>
                      </m:rPr>
                      <a:rPr lang="en-US" dirty="0" smtClean="0"/>
                      <m:t>Weight</m:t>
                    </m:r>
                    <m:r>
                      <m:rPr>
                        <m:nor/>
                      </m:rPr>
                      <a:rPr lang="en-US" dirty="0" smtClean="0"/>
                      <m:t>(</m:t>
                    </m:r>
                    <m:r>
                      <m:rPr>
                        <m:nor/>
                      </m:rPr>
                      <a:rPr lang="en-US" dirty="0" smtClean="0"/>
                      <m:t>cluster</m:t>
                    </m:r>
                    <m:r>
                      <m:rPr>
                        <m:nor/>
                      </m:rPr>
                      <a:rPr lang="en-US" dirty="0" smtClean="0"/>
                      <m:t>)</m:t>
                    </m:r>
                    <m:r>
                      <a:rPr lang="en-US" i="1" smtClean="0">
                        <a:latin typeface="Cambria Math"/>
                      </a:rPr>
                      <m:t>=</m:t>
                    </m:r>
                    <m:f>
                      <m:fPr>
                        <m:ctrlPr>
                          <a:rPr lang="en-US" i="1" smtClean="0">
                            <a:latin typeface="Cambria Math"/>
                          </a:rPr>
                        </m:ctrlPr>
                      </m:fPr>
                      <m:num>
                        <m:r>
                          <a:rPr lang="en-US" b="0" i="1" smtClean="0">
                            <a:latin typeface="Cambria Math"/>
                          </a:rPr>
                          <m:t>𝑖𝑛𝑐𝑜𝑚𝑒</m:t>
                        </m:r>
                        <m:r>
                          <a:rPr lang="en-US" b="0" i="1" smtClean="0">
                            <a:latin typeface="Cambria Math"/>
                          </a:rPr>
                          <m:t>_</m:t>
                        </m:r>
                        <m:r>
                          <a:rPr lang="en-US" b="0" i="1" smtClean="0">
                            <a:latin typeface="Cambria Math"/>
                          </a:rPr>
                          <m:t>𝑠𝑢𝑚</m:t>
                        </m:r>
                        <m:r>
                          <a:rPr lang="en-US" b="0" i="1" smtClean="0">
                            <a:latin typeface="Cambria Math"/>
                          </a:rPr>
                          <m:t>(</m:t>
                        </m:r>
                        <m:r>
                          <a:rPr lang="en-US" b="0" i="1" smtClean="0">
                            <a:latin typeface="Cambria Math"/>
                          </a:rPr>
                          <m:t>𝑐𝑙𝑢𝑠𝑡𝑒𝑟</m:t>
                        </m:r>
                        <m:r>
                          <a:rPr lang="en-US" b="0" i="1" smtClean="0">
                            <a:latin typeface="Cambria Math"/>
                          </a:rPr>
                          <m:t>)</m:t>
                        </m:r>
                      </m:num>
                      <m:den>
                        <m:r>
                          <a:rPr lang="en-US" b="0" i="1" smtClean="0">
                            <a:latin typeface="Cambria Math"/>
                          </a:rPr>
                          <m:t>𝑡𝑎𝑟𝑔𝑒𝑡</m:t>
                        </m:r>
                        <m:r>
                          <a:rPr lang="en-US" b="0" i="1" smtClean="0">
                            <a:latin typeface="Cambria Math"/>
                          </a:rPr>
                          <m:t> </m:t>
                        </m:r>
                        <m:r>
                          <a:rPr lang="en-US" b="0" i="1" smtClean="0">
                            <a:latin typeface="Cambria Math"/>
                          </a:rPr>
                          <m:t>𝑎𝑚𝑜𝑢𝑛𝑡</m:t>
                        </m:r>
                      </m:den>
                    </m:f>
                  </m:oMath>
                </a14:m>
                <a:endParaRPr lang="en-US" dirty="0" smtClean="0"/>
              </a:p>
              <a:p>
                <a:pPr marL="285750" indent="-285750">
                  <a:buFont typeface="Arial" pitchFamily="34" charset="0"/>
                  <a:buChar char="•"/>
                </a:pPr>
                <a:endParaRPr lang="en-US" dirty="0" smtClean="0"/>
              </a:p>
              <a:p>
                <a:pPr marL="285750" indent="-285750">
                  <a:buFont typeface="Arial" pitchFamily="34" charset="0"/>
                  <a:buChar char="•"/>
                </a:pPr>
                <a:r>
                  <a:rPr lang="en-US" dirty="0" smtClean="0"/>
                  <a:t>amount</a:t>
                </a:r>
                <a14:m>
                  <m:oMath xmlns:m="http://schemas.openxmlformats.org/officeDocument/2006/math">
                    <m:r>
                      <m:rPr>
                        <m:nor/>
                      </m:rPr>
                      <a:rPr lang="en-US" dirty="0"/>
                      <m:t>(</m:t>
                    </m:r>
                    <m:r>
                      <m:rPr>
                        <m:nor/>
                      </m:rPr>
                      <a:rPr lang="en-US" dirty="0"/>
                      <m:t>cluster</m:t>
                    </m:r>
                    <m:r>
                      <m:rPr>
                        <m:nor/>
                      </m:rPr>
                      <a:rPr lang="en-US" dirty="0"/>
                      <m:t>)</m:t>
                    </m:r>
                    <m:r>
                      <a:rPr lang="en-US" i="1">
                        <a:latin typeface="Cambria Math"/>
                      </a:rPr>
                      <m:t>=</m:t>
                    </m:r>
                    <m:f>
                      <m:fPr>
                        <m:ctrlPr>
                          <a:rPr lang="en-US" i="1">
                            <a:latin typeface="Cambria Math"/>
                          </a:rPr>
                        </m:ctrlPr>
                      </m:fPr>
                      <m:num>
                        <m:r>
                          <a:rPr lang="en-US" b="0" i="1" smtClean="0">
                            <a:latin typeface="Cambria Math"/>
                          </a:rPr>
                          <m:t>𝑤𝑒𝑖𝑔h𝑡</m:t>
                        </m:r>
                        <m:r>
                          <a:rPr lang="en-US" i="1">
                            <a:latin typeface="Cambria Math"/>
                          </a:rPr>
                          <m:t>(</m:t>
                        </m:r>
                        <m:r>
                          <a:rPr lang="en-US" i="1">
                            <a:latin typeface="Cambria Math"/>
                          </a:rPr>
                          <m:t>𝑐𝑙𝑢𝑠𝑡𝑒𝑟</m:t>
                        </m:r>
                        <m:r>
                          <a:rPr lang="en-US" i="1">
                            <a:latin typeface="Cambria Math"/>
                          </a:rPr>
                          <m:t>)</m:t>
                        </m:r>
                      </m:num>
                      <m:den>
                        <m:eqArr>
                          <m:eqArrPr>
                            <m:ctrlPr>
                              <a:rPr lang="en-US" b="0" i="1" smtClean="0">
                                <a:latin typeface="Cambria Math"/>
                              </a:rPr>
                            </m:ctrlPr>
                          </m:eqArrPr>
                          <m:e>
                            <m:r>
                              <a:rPr lang="en-US" b="0" i="1" smtClean="0">
                                <a:latin typeface="Cambria Math"/>
                              </a:rPr>
                              <m:t>𝑤𝑒𝑖𝑔h𝑡</m:t>
                            </m:r>
                            <m:r>
                              <a:rPr lang="en-US" b="0" i="1" smtClean="0">
                                <a:latin typeface="Cambria Math"/>
                              </a:rPr>
                              <m:t>_</m:t>
                            </m:r>
                            <m:r>
                              <a:rPr lang="en-US" b="0" i="1" smtClean="0">
                                <a:latin typeface="Cambria Math"/>
                              </a:rPr>
                              <m:t>𝑠𝑢𝑚</m:t>
                            </m:r>
                            <m:r>
                              <a:rPr lang="en-US" b="0" i="1" smtClean="0">
                                <a:latin typeface="Cambria Math"/>
                              </a:rPr>
                              <m:t>(</m:t>
                            </m:r>
                            <m:r>
                              <a:rPr lang="en-US" b="0" i="1" smtClean="0">
                                <a:latin typeface="Cambria Math"/>
                              </a:rPr>
                              <m:t>𝑐𝑙𝑢𝑠𝑡𝑒𝑟𝑠</m:t>
                            </m:r>
                            <m:r>
                              <a:rPr lang="en-US" b="0" i="1" smtClean="0">
                                <a:latin typeface="Cambria Math"/>
                              </a:rPr>
                              <m:t>)</m:t>
                            </m:r>
                          </m:e>
                          <m:e/>
                        </m:eqArr>
                      </m:den>
                    </m:f>
                    <m:r>
                      <m:rPr>
                        <m:sty m:val="p"/>
                      </m:rPr>
                      <a:rPr lang="en-US" b="0" i="0" smtClean="0">
                        <a:latin typeface="Cambria Math"/>
                      </a:rPr>
                      <m:t>X</m:t>
                    </m:r>
                    <m:r>
                      <a:rPr lang="en-US" b="0" i="0" smtClean="0">
                        <a:latin typeface="Cambria Math"/>
                      </a:rPr>
                      <m:t> </m:t>
                    </m:r>
                    <m:sSub>
                      <m:sSubPr>
                        <m:ctrlPr>
                          <a:rPr lang="en-US" b="0" i="1" smtClean="0">
                            <a:latin typeface="Cambria Math"/>
                          </a:rPr>
                        </m:ctrlPr>
                      </m:sSubPr>
                      <m:e>
                        <m:r>
                          <m:rPr>
                            <m:sty m:val="p"/>
                          </m:rPr>
                          <a:rPr lang="en-US" b="0" i="0" smtClean="0">
                            <a:latin typeface="Cambria Math"/>
                          </a:rPr>
                          <m:t>target</m:t>
                        </m:r>
                      </m:e>
                      <m:sub>
                        <m:r>
                          <m:rPr>
                            <m:sty m:val="p"/>
                          </m:rPr>
                          <a:rPr lang="en-US" b="0" i="0" smtClean="0">
                            <a:latin typeface="Cambria Math"/>
                          </a:rPr>
                          <m:t>amt</m:t>
                        </m:r>
                      </m:sub>
                    </m:sSub>
                  </m:oMath>
                </a14:m>
                <a:endParaRPr lang="en-US" b="0" dirty="0" smtClean="0"/>
              </a:p>
              <a:p>
                <a:pPr marL="285750" indent="-285750">
                  <a:buFont typeface="Arial" pitchFamily="34" charset="0"/>
                  <a:buChar char="•"/>
                </a:pPr>
                <a:r>
                  <a:rPr lang="en-US" dirty="0" smtClean="0"/>
                  <a:t>For each user: User_donation_amt=</a:t>
                </a:r>
                <a14:m>
                  <m:oMath xmlns:m="http://schemas.openxmlformats.org/officeDocument/2006/math">
                    <m:f>
                      <m:fPr>
                        <m:ctrlPr>
                          <a:rPr lang="en-US" i="1">
                            <a:latin typeface="Cambria Math"/>
                          </a:rPr>
                        </m:ctrlPr>
                      </m:fPr>
                      <m:num>
                        <m:r>
                          <a:rPr lang="en-US" b="0" i="1" smtClean="0">
                            <a:latin typeface="Cambria Math"/>
                          </a:rPr>
                          <m:t>𝑈𝑠𝑒</m:t>
                        </m:r>
                        <m:sSub>
                          <m:sSubPr>
                            <m:ctrlPr>
                              <a:rPr lang="en-US" b="0" i="1" smtClean="0">
                                <a:latin typeface="Cambria Math"/>
                              </a:rPr>
                            </m:ctrlPr>
                          </m:sSubPr>
                          <m:e>
                            <m:r>
                              <a:rPr lang="en-US" b="0" i="1" smtClean="0">
                                <a:latin typeface="Cambria Math"/>
                              </a:rPr>
                              <m:t>𝑟</m:t>
                            </m:r>
                          </m:e>
                          <m:sub>
                            <m:r>
                              <a:rPr lang="en-US" b="0" i="1" smtClean="0">
                                <a:latin typeface="Cambria Math"/>
                              </a:rPr>
                              <m:t>𝑖𝑛𝑐𝑜𝑚𝑒</m:t>
                            </m:r>
                          </m:sub>
                        </m:sSub>
                      </m:num>
                      <m:den>
                        <m:r>
                          <a:rPr lang="en-US" i="1">
                            <a:latin typeface="Cambria Math"/>
                          </a:rPr>
                          <m:t>𝑖𝑛𝑐𝑜𝑚</m:t>
                        </m:r>
                        <m:sSub>
                          <m:sSubPr>
                            <m:ctrlPr>
                              <a:rPr lang="en-US" i="1">
                                <a:latin typeface="Cambria Math"/>
                              </a:rPr>
                            </m:ctrlPr>
                          </m:sSubPr>
                          <m:e>
                            <m:r>
                              <a:rPr lang="en-US" i="1">
                                <a:latin typeface="Cambria Math"/>
                              </a:rPr>
                              <m:t>𝑒</m:t>
                            </m:r>
                          </m:e>
                          <m:sub>
                            <m:r>
                              <a:rPr lang="en-US" i="1">
                                <a:latin typeface="Cambria Math"/>
                              </a:rPr>
                              <m:t>𝑠𝑢𝑚</m:t>
                            </m:r>
                            <m:d>
                              <m:dPr>
                                <m:ctrlPr>
                                  <a:rPr lang="en-US" i="1">
                                    <a:latin typeface="Cambria Math"/>
                                  </a:rPr>
                                </m:ctrlPr>
                              </m:dPr>
                              <m:e>
                                <m:r>
                                  <a:rPr lang="en-US" i="1">
                                    <a:latin typeface="Cambria Math"/>
                                  </a:rPr>
                                  <m:t>𝑐𝑙𝑢𝑠𝑡𝑒𝑟</m:t>
                                </m:r>
                              </m:e>
                            </m:d>
                          </m:sub>
                        </m:sSub>
                      </m:den>
                    </m:f>
                    <m:r>
                      <m:rPr>
                        <m:sty m:val="p"/>
                      </m:rPr>
                      <a:rPr lang="en-US" b="0" i="0" smtClean="0">
                        <a:latin typeface="Cambria Math"/>
                      </a:rPr>
                      <m:t>X</m:t>
                    </m:r>
                    <m:r>
                      <a:rPr lang="en-US" b="0" i="0" smtClean="0">
                        <a:latin typeface="Cambria Math"/>
                      </a:rPr>
                      <m:t> </m:t>
                    </m:r>
                    <m:r>
                      <m:rPr>
                        <m:sty m:val="p"/>
                      </m:rPr>
                      <a:rPr lang="en-US" b="0" i="0" smtClean="0">
                        <a:latin typeface="Cambria Math"/>
                      </a:rPr>
                      <m:t>amount</m:t>
                    </m:r>
                    <m:r>
                      <a:rPr lang="en-US" b="0" i="0" smtClean="0">
                        <a:latin typeface="Cambria Math"/>
                      </a:rPr>
                      <m:t>(</m:t>
                    </m:r>
                    <m:r>
                      <m:rPr>
                        <m:sty m:val="p"/>
                      </m:rPr>
                      <a:rPr lang="en-US" b="0" i="0" smtClean="0">
                        <a:latin typeface="Cambria Math"/>
                      </a:rPr>
                      <m:t>cluster</m:t>
                    </m:r>
                    <m:r>
                      <a:rPr lang="en-US" b="0" i="0" smtClean="0">
                        <a:latin typeface="Cambria Math"/>
                      </a:rPr>
                      <m:t>)</m:t>
                    </m:r>
                  </m:oMath>
                </a14:m>
                <a:endParaRPr lang="en-US" dirty="0"/>
              </a:p>
              <a:p>
                <a:pPr marL="285750" indent="-285750">
                  <a:buFont typeface="Arial" pitchFamily="34" charset="0"/>
                  <a:buChar char="•"/>
                </a:pPr>
                <a:endParaRPr lang="en-US" dirty="0" smtClean="0"/>
              </a:p>
              <a:p>
                <a:pPr marL="285750" indent="-285750">
                  <a:buFont typeface="Arial" pitchFamily="34" charset="0"/>
                  <a:buChar char="•"/>
                </a:pPr>
                <a:endParaRPr lang="en-US" dirty="0"/>
              </a:p>
              <a:p>
                <a:pPr marL="285750" indent="-285750">
                  <a:buFont typeface="Arial" pitchFamily="34" charset="0"/>
                  <a:buChar char="•"/>
                </a:pPr>
                <a:endParaRPr lang="en-US" dirty="0"/>
              </a:p>
            </p:txBody>
          </p:sp>
        </mc:Choice>
        <mc:Fallback xmlns="">
          <p:sp>
            <p:nvSpPr>
              <p:cNvPr id="3" name="Text Placeholder 2"/>
              <p:cNvSpPr>
                <a:spLocks noGrp="1" noRot="1" noChangeAspect="1" noMove="1" noResize="1" noEditPoints="1" noAdjustHandles="1" noChangeArrowheads="1" noChangeShapeType="1" noTextEdit="1"/>
              </p:cNvSpPr>
              <p:nvPr>
                <p:ph type="body" idx="1"/>
              </p:nvPr>
            </p:nvSpPr>
            <p:spPr>
              <a:blipFill rotWithShape="1">
                <a:blip r:embed="rId2"/>
                <a:stretch>
                  <a:fillRect l="-429"/>
                </a:stretch>
              </a:blipFill>
            </p:spPr>
            <p:txBody>
              <a:bodyPr/>
              <a:lstStyle/>
              <a:p>
                <a:r>
                  <a:rPr lang="en-US">
                    <a:noFill/>
                  </a:rPr>
                  <a:t> </a:t>
                </a:r>
              </a:p>
            </p:txBody>
          </p:sp>
        </mc:Fallback>
      </mc:AlternateContent>
    </p:spTree>
    <p:extLst>
      <p:ext uri="{BB962C8B-B14F-4D97-AF65-F5344CB8AC3E}">
        <p14:creationId xmlns:p14="http://schemas.microsoft.com/office/powerpoint/2010/main" val="12568190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311700" y="340050"/>
            <a:ext cx="8520600" cy="613200"/>
          </a:xfrm>
          <a:prstGeom prst="rect">
            <a:avLst/>
          </a:prstGeom>
        </p:spPr>
        <p:txBody>
          <a:bodyPr lIns="91425" tIns="91425" rIns="91425" bIns="91425" anchor="t" anchorCtr="0">
            <a:noAutofit/>
          </a:bodyPr>
          <a:lstStyle/>
          <a:p>
            <a:pPr lvl="0" rtl="0">
              <a:spcBef>
                <a:spcPts val="0"/>
              </a:spcBef>
              <a:buNone/>
            </a:pPr>
            <a:r>
              <a:rPr lang="en-GB" sz="3200" b="1"/>
              <a:t>Miscellaneous points</a:t>
            </a:r>
            <a:r>
              <a:rPr lang="en-GB" sz="3200"/>
              <a:t>	</a:t>
            </a:r>
          </a:p>
          <a:p>
            <a:pPr lvl="0" rtl="0">
              <a:spcBef>
                <a:spcPts val="0"/>
              </a:spcBef>
              <a:buNone/>
            </a:pPr>
            <a:endParaRPr sz="3200"/>
          </a:p>
          <a:p>
            <a:pPr lvl="0" rtl="0">
              <a:spcBef>
                <a:spcPts val="0"/>
              </a:spcBef>
              <a:buNone/>
            </a:pPr>
            <a:endParaRPr sz="3200"/>
          </a:p>
        </p:txBody>
      </p:sp>
      <p:sp>
        <p:nvSpPr>
          <p:cNvPr id="145" name="Shape 145"/>
          <p:cNvSpPr txBox="1">
            <a:spLocks noGrp="1"/>
          </p:cNvSpPr>
          <p:nvPr>
            <p:ph type="body" idx="1"/>
          </p:nvPr>
        </p:nvSpPr>
        <p:spPr>
          <a:xfrm>
            <a:off x="311700" y="1368425"/>
            <a:ext cx="8520600" cy="3397200"/>
          </a:xfrm>
          <a:prstGeom prst="rect">
            <a:avLst/>
          </a:prstGeom>
        </p:spPr>
        <p:txBody>
          <a:bodyPr lIns="91425" tIns="91425" rIns="91425" bIns="91425" anchor="t" anchorCtr="0">
            <a:noAutofit/>
          </a:bodyPr>
          <a:lstStyle/>
          <a:p>
            <a:pPr marL="457200" lvl="0" indent="-228600" rtl="0">
              <a:lnSpc>
                <a:spcPct val="85000"/>
              </a:lnSpc>
              <a:spcBef>
                <a:spcPts val="0"/>
              </a:spcBef>
              <a:buClr>
                <a:srgbClr val="000000"/>
              </a:buClr>
              <a:buFont typeface="Cambria" panose="02040503050406030204"/>
              <a:buChar char="●"/>
            </a:pPr>
            <a:r>
              <a:rPr lang="en-US" altLang="en-GB">
                <a:solidFill>
                  <a:srgbClr val="000000"/>
                </a:solidFill>
                <a:latin typeface="Cambria" panose="02040503050406030204"/>
                <a:ea typeface="Cambria" panose="02040503050406030204"/>
                <a:cs typeface="Cambria" panose="02040503050406030204"/>
                <a:sym typeface="Cambria" panose="02040503050406030204"/>
              </a:rPr>
              <a:t> </a:t>
            </a:r>
            <a:r>
              <a:rPr lang="en-GB">
                <a:solidFill>
                  <a:srgbClr val="000000"/>
                </a:solidFill>
                <a:latin typeface="Cambria" panose="02040503050406030204"/>
                <a:ea typeface="Cambria" panose="02040503050406030204"/>
                <a:cs typeface="Cambria" panose="02040503050406030204"/>
                <a:sym typeface="Cambria" panose="02040503050406030204"/>
              </a:rPr>
              <a:t>For ML, tools like Microsoft Azure Studio can be used</a:t>
            </a:r>
          </a:p>
          <a:p>
            <a:pPr marL="457200" lvl="0" indent="-228600" rtl="0">
              <a:lnSpc>
                <a:spcPct val="85000"/>
              </a:lnSpc>
              <a:spcBef>
                <a:spcPts val="0"/>
              </a:spcBef>
              <a:buClr>
                <a:srgbClr val="000000"/>
              </a:buClr>
              <a:buFont typeface="Cambria" panose="02040503050406030204"/>
              <a:buChar char="●"/>
            </a:pPr>
            <a:r>
              <a:rPr lang="en-GB">
                <a:solidFill>
                  <a:srgbClr val="000000"/>
                </a:solidFill>
                <a:latin typeface="Cambria" panose="02040503050406030204"/>
                <a:ea typeface="Cambria" panose="02040503050406030204"/>
                <a:cs typeface="Cambria" panose="02040503050406030204"/>
                <a:sym typeface="Cambria" panose="02040503050406030204"/>
              </a:rPr>
              <a:t> For Digital Verification, various ML APIs can be used </a:t>
            </a:r>
          </a:p>
          <a:p>
            <a:pPr marL="457200" lvl="0" indent="-228600" rtl="0">
              <a:lnSpc>
                <a:spcPct val="85000"/>
              </a:lnSpc>
              <a:spcBef>
                <a:spcPts val="0"/>
              </a:spcBef>
              <a:buClr>
                <a:srgbClr val="000000"/>
              </a:buClr>
              <a:buFont typeface="Cambria" panose="02040503050406030204"/>
              <a:buChar char="●"/>
            </a:pPr>
            <a:r>
              <a:rPr lang="en-GB">
                <a:solidFill>
                  <a:srgbClr val="000000"/>
                </a:solidFill>
                <a:latin typeface="Cambria" panose="02040503050406030204"/>
                <a:ea typeface="Cambria" panose="02040503050406030204"/>
                <a:cs typeface="Cambria" panose="02040503050406030204"/>
                <a:sym typeface="Cambria" panose="02040503050406030204"/>
              </a:rPr>
              <a:t> Recommendations based on the list of active Facebook friends of the user, and their donations, can be made</a:t>
            </a:r>
          </a:p>
          <a:p>
            <a:pPr marL="457200" lvl="0" indent="-228600" rtl="0">
              <a:lnSpc>
                <a:spcPct val="85000"/>
              </a:lnSpc>
              <a:spcBef>
                <a:spcPts val="0"/>
              </a:spcBef>
              <a:buClr>
                <a:srgbClr val="000000"/>
              </a:buClr>
              <a:buFont typeface="Cambria" panose="02040503050406030204"/>
              <a:buChar char="●"/>
            </a:pPr>
            <a:r>
              <a:rPr lang="en-GB">
                <a:solidFill>
                  <a:srgbClr val="000000"/>
                </a:solidFill>
                <a:latin typeface="Cambria" panose="02040503050406030204"/>
                <a:ea typeface="Cambria" panose="02040503050406030204"/>
                <a:cs typeface="Cambria" panose="02040503050406030204"/>
                <a:sym typeface="Cambria" panose="02040503050406030204"/>
              </a:rPr>
              <a:t> Prediction / calculation of statistics of Now-&amp;-Then statistics of hunger-struck children can be displayed (tentative</a:t>
            </a:r>
            <a:r>
              <a:rPr lang="en-US" altLang="en-GB">
                <a:solidFill>
                  <a:srgbClr val="000000"/>
                </a:solidFill>
                <a:latin typeface="Cambria" panose="02040503050406030204"/>
                <a:ea typeface="Cambria" panose="02040503050406030204"/>
                <a:cs typeface="Cambria" panose="02040503050406030204"/>
                <a:sym typeface="Cambria" panose="02040503050406030204"/>
              </a:rPr>
              <a:t>)</a:t>
            </a:r>
          </a:p>
          <a:p>
            <a:pPr marL="457200" lvl="0" indent="-228600" rtl="0">
              <a:lnSpc>
                <a:spcPct val="85000"/>
              </a:lnSpc>
              <a:spcBef>
                <a:spcPts val="0"/>
              </a:spcBef>
              <a:buClr>
                <a:srgbClr val="000000"/>
              </a:buClr>
              <a:buFont typeface="Cambria" panose="02040503050406030204"/>
              <a:buChar char="●"/>
            </a:pPr>
            <a:r>
              <a:rPr lang="en-GB" sz="2000">
                <a:solidFill>
                  <a:srgbClr val="000000"/>
                </a:solidFill>
                <a:latin typeface="Cambria" panose="02040503050406030204"/>
                <a:ea typeface="Cambria" panose="02040503050406030204"/>
                <a:cs typeface="Cambria" panose="02040503050406030204"/>
                <a:sym typeface="Cambria" panose="02040503050406030204"/>
              </a:rPr>
              <a:t> Apart from hunger-driven activities, Emergency Alerts and related donations can be fed into the application on a later stage</a:t>
            </a:r>
            <a:r>
              <a:rPr lang="en-US" altLang="en-GB" sz="2000">
                <a:solidFill>
                  <a:srgbClr val="000000"/>
                </a:solidFill>
                <a:latin typeface="Cambria" panose="02040503050406030204"/>
                <a:ea typeface="Cambria" panose="02040503050406030204"/>
                <a:cs typeface="Cambria" panose="02040503050406030204"/>
                <a:sym typeface="Cambria" panose="02040503050406030204"/>
              </a:rPr>
              <a:t>.</a:t>
            </a:r>
            <a:r>
              <a:rPr lang="en-GB" sz="2000">
                <a:solidFill>
                  <a:srgbClr val="000000"/>
                </a:solidFill>
                <a:latin typeface="Cambria" panose="02040503050406030204"/>
                <a:ea typeface="Cambria" panose="02040503050406030204"/>
                <a:cs typeface="Cambria" panose="02040503050406030204"/>
                <a:sym typeface="Cambria" panose="02040503050406030204"/>
              </a:rPr>
              <a:t>  </a:t>
            </a:r>
          </a:p>
          <a:p>
            <a:pPr marL="228600" lvl="0" indent="0" rtl="0">
              <a:lnSpc>
                <a:spcPct val="85000"/>
              </a:lnSpc>
              <a:spcBef>
                <a:spcPts val="0"/>
              </a:spcBef>
              <a:buClr>
                <a:srgbClr val="000000"/>
              </a:buClr>
              <a:buFont typeface="Cambria" panose="02040503050406030204"/>
            </a:pPr>
            <a:endParaRPr lang="en-US" altLang="en-GB" sz="2000">
              <a:solidFill>
                <a:srgbClr val="000000"/>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137850" y="1145425"/>
            <a:ext cx="8868300" cy="1522800"/>
          </a:xfrm>
          <a:prstGeom prst="rect">
            <a:avLst/>
          </a:prstGeom>
        </p:spPr>
        <p:txBody>
          <a:bodyPr lIns="91425" tIns="91425" rIns="91425" bIns="91425" anchor="b" anchorCtr="0">
            <a:noAutofit/>
          </a:bodyPr>
          <a:lstStyle/>
          <a:p>
            <a:pPr lvl="0" rtl="0">
              <a:spcBef>
                <a:spcPts val="0"/>
              </a:spcBef>
              <a:buNone/>
            </a:pPr>
            <a:r>
              <a:rPr lang="en-GB" sz="3600" b="1" dirty="0"/>
              <a:t>Final Year Project from </a:t>
            </a:r>
            <a:r>
              <a:rPr lang="en-GB" sz="3600" b="1" dirty="0" err="1"/>
              <a:t>BTech</a:t>
            </a:r>
            <a:r>
              <a:rPr lang="en-GB" sz="3600" b="1" dirty="0"/>
              <a:t> Computer</a:t>
            </a:r>
          </a:p>
          <a:p>
            <a:pPr marL="457200" lvl="0" indent="-457200" rtl="0">
              <a:spcBef>
                <a:spcPts val="0"/>
              </a:spcBef>
              <a:buSzPct val="100000"/>
              <a:buChar char="-"/>
            </a:pPr>
            <a:r>
              <a:rPr lang="en-GB" sz="3600" b="1" dirty="0"/>
              <a:t>VJTI, Mumbai</a:t>
            </a:r>
          </a:p>
        </p:txBody>
      </p:sp>
      <p:sp>
        <p:nvSpPr>
          <p:cNvPr id="151" name="Shape 151"/>
          <p:cNvSpPr txBox="1"/>
          <p:nvPr/>
        </p:nvSpPr>
        <p:spPr>
          <a:xfrm>
            <a:off x="170724" y="3763750"/>
            <a:ext cx="6363900" cy="1141500"/>
          </a:xfrm>
          <a:prstGeom prst="rect">
            <a:avLst/>
          </a:prstGeom>
          <a:noFill/>
          <a:ln>
            <a:noFill/>
          </a:ln>
        </p:spPr>
        <p:txBody>
          <a:bodyPr lIns="91425" tIns="91425" rIns="91425" bIns="91425" anchor="t" anchorCtr="0">
            <a:noAutofit/>
          </a:bodyPr>
          <a:lstStyle/>
          <a:p>
            <a:pPr lvl="0">
              <a:spcBef>
                <a:spcPts val="0"/>
              </a:spcBef>
              <a:buNone/>
            </a:pPr>
            <a:r>
              <a:rPr lang="en-GB" sz="1600">
                <a:solidFill>
                  <a:srgbClr val="F3F3F3"/>
                </a:solidFill>
                <a:latin typeface="Old Standard TT" panose="02040503050505020303"/>
                <a:ea typeface="Old Standard TT" panose="02040503050505020303"/>
                <a:cs typeface="Old Standard TT" panose="02040503050505020303"/>
                <a:sym typeface="Old Standard TT" panose="02040503050505020303"/>
              </a:rPr>
              <a:t>Parshva Shah   -- 131070018</a:t>
            </a:r>
          </a:p>
          <a:p>
            <a:pPr lvl="0">
              <a:spcBef>
                <a:spcPts val="0"/>
              </a:spcBef>
              <a:buNone/>
            </a:pPr>
            <a:r>
              <a:rPr lang="en-GB" sz="1600">
                <a:solidFill>
                  <a:srgbClr val="F3F3F3"/>
                </a:solidFill>
                <a:latin typeface="Old Standard TT" panose="02040503050505020303"/>
                <a:ea typeface="Old Standard TT" panose="02040503050505020303"/>
                <a:cs typeface="Old Standard TT" panose="02040503050505020303"/>
                <a:sym typeface="Old Standard TT" panose="02040503050505020303"/>
              </a:rPr>
              <a:t>Shasvat Desai   -- 131070060</a:t>
            </a:r>
          </a:p>
          <a:p>
            <a:pPr lvl="0">
              <a:spcBef>
                <a:spcPts val="0"/>
              </a:spcBef>
              <a:buNone/>
            </a:pPr>
            <a:r>
              <a:rPr lang="en-GB" sz="1600">
                <a:solidFill>
                  <a:srgbClr val="F3F3F3"/>
                </a:solidFill>
                <a:latin typeface="Old Standard TT" panose="02040503050505020303"/>
                <a:ea typeface="Old Standard TT" panose="02040503050505020303"/>
                <a:cs typeface="Old Standard TT" panose="02040503050505020303"/>
                <a:sym typeface="Old Standard TT" panose="02040503050505020303"/>
              </a:rPr>
              <a:t>Akash Janjal   -- 131070062</a:t>
            </a:r>
          </a:p>
          <a:p>
            <a:pPr lvl="0">
              <a:spcBef>
                <a:spcPts val="0"/>
              </a:spcBef>
              <a:buNone/>
            </a:pPr>
            <a:r>
              <a:rPr lang="en-GB" sz="1600">
                <a:solidFill>
                  <a:srgbClr val="F3F3F3"/>
                </a:solidFill>
                <a:latin typeface="Old Standard TT" panose="02040503050505020303"/>
                <a:ea typeface="Old Standard TT" panose="02040503050505020303"/>
                <a:cs typeface="Old Standard TT" panose="02040503050505020303"/>
                <a:sym typeface="Old Standard TT" panose="02040503050505020303"/>
              </a:rPr>
              <a:t>Saurabh Mardikar   -- 131070063</a:t>
            </a:r>
          </a:p>
        </p:txBody>
      </p:sp>
      <p:sp>
        <p:nvSpPr>
          <p:cNvPr id="3" name="TextBox 2"/>
          <p:cNvSpPr txBox="1"/>
          <p:nvPr/>
        </p:nvSpPr>
        <p:spPr>
          <a:xfrm>
            <a:off x="4932040" y="4334500"/>
            <a:ext cx="3841116" cy="400110"/>
          </a:xfrm>
          <a:prstGeom prst="rect">
            <a:avLst/>
          </a:prstGeom>
          <a:noFill/>
        </p:spPr>
        <p:txBody>
          <a:bodyPr wrap="none" rtlCol="0">
            <a:spAutoFit/>
          </a:bodyPr>
          <a:lstStyle/>
          <a:p>
            <a:r>
              <a:rPr lang="en-US" sz="2000" dirty="0" smtClean="0">
                <a:solidFill>
                  <a:schemeClr val="bg1"/>
                </a:solidFill>
                <a:latin typeface="Cambria" pitchFamily="18" charset="0"/>
              </a:rPr>
              <a:t>Project guide – Prof. </a:t>
            </a:r>
            <a:r>
              <a:rPr lang="en-US" sz="2000" dirty="0" err="1" smtClean="0">
                <a:solidFill>
                  <a:schemeClr val="bg1"/>
                </a:solidFill>
                <a:latin typeface="Cambria" pitchFamily="18" charset="0"/>
              </a:rPr>
              <a:t>S.C.Shravane</a:t>
            </a:r>
            <a:endParaRPr lang="en-US" sz="2000" dirty="0">
              <a:solidFill>
                <a:schemeClr val="bg1"/>
              </a:solidFill>
              <a:latin typeface="Cambria"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01925" y="428450"/>
            <a:ext cx="7426500" cy="4041300"/>
          </a:xfrm>
          <a:prstGeom prst="rect">
            <a:avLst/>
          </a:prstGeom>
        </p:spPr>
        <p:txBody>
          <a:bodyPr lIns="91425" tIns="91425" rIns="91425" bIns="91425" anchor="ctr" anchorCtr="0">
            <a:noAutofit/>
          </a:bodyPr>
          <a:lstStyle/>
          <a:p>
            <a:pPr lvl="0" rtl="0">
              <a:spcBef>
                <a:spcPts val="0"/>
              </a:spcBef>
              <a:buNone/>
            </a:pPr>
            <a:r>
              <a:rPr lang="en-GB" sz="3600" b="1"/>
              <a:t>The Aim</a:t>
            </a:r>
          </a:p>
          <a:p>
            <a:pPr lvl="0" rtl="0">
              <a:spcBef>
                <a:spcPts val="0"/>
              </a:spcBef>
              <a:buNone/>
            </a:pPr>
            <a:endParaRPr sz="2400" b="1"/>
          </a:p>
          <a:p>
            <a:pPr marL="457200" lvl="0" indent="-381000" rtl="0">
              <a:spcBef>
                <a:spcPts val="0"/>
              </a:spcBef>
              <a:buSzPct val="100000"/>
              <a:buChar char="●"/>
            </a:pPr>
            <a:r>
              <a:rPr lang="en-GB" sz="2400"/>
              <a:t>Develop an </a:t>
            </a:r>
            <a:r>
              <a:rPr lang="en-GB" sz="2400" b="1"/>
              <a:t>analytic engine-backed</a:t>
            </a:r>
            <a:r>
              <a:rPr lang="en-GB" sz="2400"/>
              <a:t> </a:t>
            </a:r>
            <a:r>
              <a:rPr lang="en-GB" sz="2400" b="1"/>
              <a:t>application </a:t>
            </a:r>
          </a:p>
          <a:p>
            <a:pPr lvl="0" rtl="0">
              <a:spcBef>
                <a:spcPts val="0"/>
              </a:spcBef>
              <a:buNone/>
            </a:pPr>
            <a:endParaRPr sz="2400"/>
          </a:p>
          <a:p>
            <a:pPr marL="457200" lvl="0" indent="-381000" rtl="0">
              <a:spcBef>
                <a:spcPts val="0"/>
              </a:spcBef>
              <a:buSzPct val="100000"/>
              <a:buChar char="●"/>
            </a:pPr>
            <a:r>
              <a:rPr lang="en-GB" sz="2400"/>
              <a:t>That lets</a:t>
            </a:r>
            <a:r>
              <a:rPr lang="en-GB" sz="2400" b="1"/>
              <a:t> citizens donate money</a:t>
            </a:r>
            <a:r>
              <a:rPr lang="en-GB" sz="2400"/>
              <a:t> worth one or more meals to selected charitable </a:t>
            </a:r>
            <a:r>
              <a:rPr lang="en-GB" sz="2400" b="1"/>
              <a:t>NGOs</a:t>
            </a:r>
          </a:p>
          <a:p>
            <a:pPr lvl="0" rtl="0">
              <a:spcBef>
                <a:spcPts val="0"/>
              </a:spcBef>
              <a:buNone/>
            </a:pPr>
            <a:endParaRPr sz="2400"/>
          </a:p>
          <a:p>
            <a:pPr marL="457200" lvl="0" indent="-381000" rtl="0">
              <a:spcBef>
                <a:spcPts val="0"/>
              </a:spcBef>
              <a:buSzPct val="100000"/>
              <a:buChar char="●"/>
            </a:pPr>
            <a:r>
              <a:rPr lang="en-GB" sz="2400"/>
              <a:t>These NGOs in turn </a:t>
            </a:r>
            <a:r>
              <a:rPr lang="en-GB" sz="2400" b="1"/>
              <a:t>feed the tracked hungry street children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265500" y="1382350"/>
            <a:ext cx="4045200" cy="1333200"/>
          </a:xfrm>
          <a:prstGeom prst="rect">
            <a:avLst/>
          </a:prstGeom>
        </p:spPr>
        <p:txBody>
          <a:bodyPr lIns="91425" tIns="91425" rIns="91425" bIns="91425" anchor="b" anchorCtr="0">
            <a:noAutofit/>
          </a:bodyPr>
          <a:lstStyle/>
          <a:p>
            <a:pPr lvl="0">
              <a:spcBef>
                <a:spcPts val="0"/>
              </a:spcBef>
              <a:buNone/>
            </a:pPr>
            <a:r>
              <a:rPr lang="en-GB"/>
              <a:t>Share The Meal</a:t>
            </a:r>
          </a:p>
        </p:txBody>
      </p:sp>
      <p:sp>
        <p:nvSpPr>
          <p:cNvPr id="77" name="Shape 77"/>
          <p:cNvSpPr txBox="1">
            <a:spLocks noGrp="1"/>
          </p:cNvSpPr>
          <p:nvPr>
            <p:ph type="subTitle" idx="1"/>
          </p:nvPr>
        </p:nvSpPr>
        <p:spPr>
          <a:xfrm>
            <a:off x="265500" y="2769000"/>
            <a:ext cx="4045200" cy="1345500"/>
          </a:xfrm>
          <a:prstGeom prst="rect">
            <a:avLst/>
          </a:prstGeom>
        </p:spPr>
        <p:txBody>
          <a:bodyPr lIns="91425" tIns="91425" rIns="91425" bIns="91425" anchor="t" anchorCtr="0">
            <a:noAutofit/>
          </a:bodyPr>
          <a:lstStyle/>
          <a:p>
            <a:pPr lvl="0">
              <a:spcBef>
                <a:spcPts val="0"/>
              </a:spcBef>
              <a:buNone/>
            </a:pPr>
            <a:r>
              <a:rPr lang="en-GB"/>
              <a:t>What, Whom and How? </a:t>
            </a:r>
          </a:p>
        </p:txBody>
      </p:sp>
      <p:sp>
        <p:nvSpPr>
          <p:cNvPr id="78" name="Shape 78"/>
          <p:cNvSpPr txBox="1">
            <a:spLocks noGrp="1"/>
          </p:cNvSpPr>
          <p:nvPr>
            <p:ph type="body" idx="2"/>
          </p:nvPr>
        </p:nvSpPr>
        <p:spPr>
          <a:xfrm>
            <a:off x="4718175" y="113450"/>
            <a:ext cx="4045200" cy="4500600"/>
          </a:xfrm>
          <a:prstGeom prst="rect">
            <a:avLst/>
          </a:prstGeom>
        </p:spPr>
        <p:txBody>
          <a:bodyPr lIns="91425" tIns="91425" rIns="91425" bIns="91425" anchor="ctr" anchorCtr="0">
            <a:noAutofit/>
          </a:bodyPr>
          <a:lstStyle/>
          <a:p>
            <a:pPr marL="457200" lvl="0" indent="-349250">
              <a:spcBef>
                <a:spcPts val="0"/>
              </a:spcBef>
              <a:buSzPct val="100000"/>
              <a:buNone/>
            </a:pPr>
            <a:r>
              <a:rPr lang="en-GB" sz="1900" u="sng"/>
              <a:t>Audience</a:t>
            </a:r>
            <a:r>
              <a:rPr lang="en-GB" sz="1900"/>
              <a:t>: Common man using smartphones </a:t>
            </a:r>
          </a:p>
          <a:p>
            <a:pPr marL="457200" lvl="0" indent="-349250">
              <a:spcBef>
                <a:spcPts val="0"/>
              </a:spcBef>
              <a:buSzPct val="100000"/>
              <a:buNone/>
            </a:pPr>
            <a:r>
              <a:rPr lang="en-GB" sz="1900" u="sng"/>
              <a:t>Facilities needed</a:t>
            </a:r>
            <a:r>
              <a:rPr lang="en-GB" sz="1900"/>
              <a:t>: A smartphone with the users; a simple interactive panel at the NGO side</a:t>
            </a:r>
          </a:p>
          <a:p>
            <a:pPr marL="457200" lvl="0" indent="-349250" rtl="0">
              <a:spcBef>
                <a:spcPts val="0"/>
              </a:spcBef>
              <a:buSzPct val="100000"/>
            </a:pPr>
            <a:r>
              <a:rPr lang="en-GB" sz="1900" u="sng"/>
              <a:t>Technologies adapted</a:t>
            </a:r>
            <a:r>
              <a:rPr lang="en-GB" sz="1900"/>
              <a:t>: Java (or equivalent), Web languages for Portal, Cloud service (basic subscription) &amp; Machine Learning modules as needed.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65500" y="1382350"/>
            <a:ext cx="4045200" cy="1333200"/>
          </a:xfrm>
          <a:prstGeom prst="rect">
            <a:avLst/>
          </a:prstGeom>
        </p:spPr>
        <p:txBody>
          <a:bodyPr lIns="91425" tIns="91425" rIns="91425" bIns="91425" anchor="b" anchorCtr="0">
            <a:noAutofit/>
          </a:bodyPr>
          <a:lstStyle/>
          <a:p>
            <a:pPr lvl="0" rtl="0">
              <a:spcBef>
                <a:spcPts val="0"/>
              </a:spcBef>
              <a:buNone/>
            </a:pPr>
            <a:r>
              <a:rPr lang="en-GB"/>
              <a:t>Share The Meal</a:t>
            </a:r>
          </a:p>
        </p:txBody>
      </p:sp>
      <p:sp>
        <p:nvSpPr>
          <p:cNvPr id="84" name="Shape 84"/>
          <p:cNvSpPr txBox="1">
            <a:spLocks noGrp="1"/>
          </p:cNvSpPr>
          <p:nvPr>
            <p:ph type="subTitle" idx="1"/>
          </p:nvPr>
        </p:nvSpPr>
        <p:spPr>
          <a:xfrm>
            <a:off x="265500" y="2769000"/>
            <a:ext cx="4045200" cy="1345500"/>
          </a:xfrm>
          <a:prstGeom prst="rect">
            <a:avLst/>
          </a:prstGeom>
        </p:spPr>
        <p:txBody>
          <a:bodyPr lIns="91425" tIns="91425" rIns="91425" bIns="91425" anchor="t" anchorCtr="0">
            <a:noAutofit/>
          </a:bodyPr>
          <a:lstStyle/>
          <a:p>
            <a:pPr lvl="0" rtl="0">
              <a:spcBef>
                <a:spcPts val="0"/>
              </a:spcBef>
              <a:buNone/>
            </a:pPr>
            <a:r>
              <a:rPr lang="en-GB"/>
              <a:t>The modules of this project </a:t>
            </a:r>
          </a:p>
        </p:txBody>
      </p:sp>
      <p:sp>
        <p:nvSpPr>
          <p:cNvPr id="85" name="Shape 85"/>
          <p:cNvSpPr txBox="1">
            <a:spLocks noGrp="1"/>
          </p:cNvSpPr>
          <p:nvPr>
            <p:ph type="body" idx="2"/>
          </p:nvPr>
        </p:nvSpPr>
        <p:spPr>
          <a:xfrm>
            <a:off x="4939500" y="724200"/>
            <a:ext cx="3837000" cy="3695100"/>
          </a:xfrm>
          <a:prstGeom prst="rect">
            <a:avLst/>
          </a:prstGeom>
        </p:spPr>
        <p:txBody>
          <a:bodyPr lIns="91425" tIns="91425" rIns="91425" bIns="91425" anchor="ctr" anchorCtr="0">
            <a:noAutofit/>
          </a:bodyPr>
          <a:lstStyle/>
          <a:p>
            <a:pPr marL="457200" lvl="0" indent="-361950" rtl="0">
              <a:spcBef>
                <a:spcPts val="0"/>
              </a:spcBef>
              <a:buSzPct val="100000"/>
            </a:pPr>
            <a:r>
              <a:rPr lang="en-GB" sz="2100"/>
              <a:t>Smartphone Application</a:t>
            </a:r>
          </a:p>
          <a:p>
            <a:pPr marL="457200" lvl="0" indent="-361950" rtl="0">
              <a:spcBef>
                <a:spcPts val="0"/>
              </a:spcBef>
              <a:buSzPct val="100000"/>
            </a:pPr>
            <a:r>
              <a:rPr lang="en-GB" sz="2100"/>
              <a:t>Prediction-based cloud engine</a:t>
            </a:r>
          </a:p>
          <a:p>
            <a:pPr marL="457200" lvl="0" indent="-361950" rtl="0">
              <a:spcBef>
                <a:spcPts val="0"/>
              </a:spcBef>
              <a:buSzPct val="100000"/>
            </a:pPr>
            <a:r>
              <a:rPr lang="en-GB" sz="2100"/>
              <a:t>Web portal (NGO-side)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body" idx="1"/>
          </p:nvPr>
        </p:nvSpPr>
        <p:spPr>
          <a:xfrm>
            <a:off x="311700" y="1171675"/>
            <a:ext cx="3999900" cy="3397200"/>
          </a:xfrm>
          <a:prstGeom prst="rect">
            <a:avLst/>
          </a:prstGeom>
        </p:spPr>
        <p:txBody>
          <a:bodyPr lIns="91425" tIns="91425" rIns="91425" bIns="91425" anchor="t" anchorCtr="0">
            <a:noAutofit/>
          </a:bodyPr>
          <a:lstStyle/>
          <a:p>
            <a:pPr lvl="0">
              <a:spcBef>
                <a:spcPts val="0"/>
              </a:spcBef>
              <a:buNone/>
            </a:pPr>
            <a:r>
              <a:rPr lang="en-GB" sz="1800" b="1">
                <a:latin typeface="Cambria" panose="02040503050406030204"/>
                <a:ea typeface="Cambria" panose="02040503050406030204"/>
                <a:cs typeface="Cambria" panose="02040503050406030204"/>
                <a:sym typeface="Cambria" panose="02040503050406030204"/>
              </a:rPr>
              <a:t>The user will provide</a:t>
            </a:r>
          </a:p>
          <a:p>
            <a:pPr marL="457200" lvl="0" indent="-342900" rtl="0">
              <a:lnSpc>
                <a:spcPct val="85000"/>
              </a:lnSpc>
              <a:spcBef>
                <a:spcPts val="0"/>
              </a:spcBef>
              <a:buSzPct val="100000"/>
              <a:buFont typeface="Cambria" panose="02040503050406030204"/>
              <a:buAutoNum type="arabicPeriod"/>
            </a:pPr>
            <a:r>
              <a:rPr lang="en-GB" sz="1800">
                <a:latin typeface="Cambria" panose="02040503050406030204"/>
                <a:ea typeface="Cambria" panose="02040503050406030204"/>
                <a:cs typeface="Cambria" panose="02040503050406030204"/>
                <a:sym typeface="Cambria" panose="02040503050406030204"/>
              </a:rPr>
              <a:t>Profile details</a:t>
            </a:r>
          </a:p>
          <a:p>
            <a:pPr marL="457200" lvl="0" indent="-342900" rtl="0">
              <a:lnSpc>
                <a:spcPct val="85000"/>
              </a:lnSpc>
              <a:spcBef>
                <a:spcPts val="0"/>
              </a:spcBef>
              <a:buSzPct val="100000"/>
              <a:buFont typeface="Cambria" panose="02040503050406030204"/>
              <a:buAutoNum type="arabicPeriod"/>
            </a:pPr>
            <a:r>
              <a:rPr lang="en-GB" sz="1800">
                <a:latin typeface="Cambria" panose="02040503050406030204"/>
                <a:ea typeface="Cambria" panose="02040503050406030204"/>
                <a:cs typeface="Cambria" panose="02040503050406030204"/>
                <a:sym typeface="Cambria" panose="02040503050406030204"/>
              </a:rPr>
              <a:t>Income-tax slab</a:t>
            </a:r>
          </a:p>
          <a:p>
            <a:pPr marL="457200" lvl="0" indent="-342900" rtl="0">
              <a:lnSpc>
                <a:spcPct val="85000"/>
              </a:lnSpc>
              <a:spcBef>
                <a:spcPts val="0"/>
              </a:spcBef>
              <a:buSzPct val="100000"/>
              <a:buFont typeface="Cambria" panose="02040503050406030204"/>
              <a:buAutoNum type="arabicPeriod"/>
            </a:pPr>
            <a:r>
              <a:rPr lang="en-GB" sz="1800">
                <a:latin typeface="Cambria" panose="02040503050406030204"/>
                <a:ea typeface="Cambria" panose="02040503050406030204"/>
                <a:cs typeface="Cambria" panose="02040503050406030204"/>
                <a:sym typeface="Cambria" panose="02040503050406030204"/>
              </a:rPr>
              <a:t>Wallet details (for payment)</a:t>
            </a:r>
          </a:p>
        </p:txBody>
      </p:sp>
      <p:sp>
        <p:nvSpPr>
          <p:cNvPr id="91" name="Shape 91"/>
          <p:cNvSpPr txBox="1">
            <a:spLocks noGrp="1"/>
          </p:cNvSpPr>
          <p:nvPr>
            <p:ph type="body" idx="2"/>
          </p:nvPr>
        </p:nvSpPr>
        <p:spPr>
          <a:xfrm>
            <a:off x="4832400" y="1171675"/>
            <a:ext cx="3999900" cy="3397200"/>
          </a:xfrm>
          <a:prstGeom prst="rect">
            <a:avLst/>
          </a:prstGeom>
        </p:spPr>
        <p:txBody>
          <a:bodyPr lIns="91425" tIns="91425" rIns="91425" bIns="91425" anchor="t" anchorCtr="0">
            <a:noAutofit/>
          </a:bodyPr>
          <a:lstStyle/>
          <a:p>
            <a:pPr lvl="0" eaLnBrk="1" fontAlgn="auto" latinLnBrk="0" hangingPunct="1">
              <a:lnSpc>
                <a:spcPct val="45000"/>
              </a:lnSpc>
              <a:spcBef>
                <a:spcPts val="0"/>
              </a:spcBef>
              <a:buNone/>
            </a:pPr>
            <a:r>
              <a:rPr lang="en-GB" sz="1800" b="1">
                <a:latin typeface="Cambria" panose="02040503050406030204"/>
                <a:ea typeface="Cambria" panose="02040503050406030204"/>
                <a:cs typeface="Cambria" panose="02040503050406030204"/>
                <a:sym typeface="Cambria" panose="02040503050406030204"/>
              </a:rPr>
              <a:t>The user can</a:t>
            </a:r>
          </a:p>
          <a:p>
            <a:pPr marL="457200" lvl="0" indent="-342900" rtl="0" eaLnBrk="1" fontAlgn="auto" latinLnBrk="0" hangingPunct="1">
              <a:lnSpc>
                <a:spcPct val="100000"/>
              </a:lnSpc>
              <a:spcBef>
                <a:spcPts val="0"/>
              </a:spcBef>
              <a:buSzPct val="100000"/>
              <a:buFont typeface="Cambria" panose="02040503050406030204"/>
              <a:buAutoNum type="arabicPeriod"/>
            </a:pPr>
            <a:r>
              <a:rPr lang="en-GB" sz="1800">
                <a:latin typeface="Cambria" panose="02040503050406030204"/>
                <a:ea typeface="Cambria" panose="02040503050406030204"/>
                <a:cs typeface="Cambria" panose="02040503050406030204"/>
                <a:sym typeface="Cambria" panose="02040503050406030204"/>
              </a:rPr>
              <a:t>Choose among multiple donation-packages</a:t>
            </a:r>
          </a:p>
          <a:p>
            <a:pPr marL="914400" lvl="1" indent="-342900" rtl="0" eaLnBrk="1" fontAlgn="auto" latinLnBrk="0" hangingPunct="1">
              <a:lnSpc>
                <a:spcPct val="45000"/>
              </a:lnSpc>
              <a:spcBef>
                <a:spcPts val="0"/>
              </a:spcBef>
              <a:buSzPct val="100000"/>
              <a:buFont typeface="Cambria" panose="02040503050406030204"/>
              <a:buAutoNum type="arabicPeriod"/>
            </a:pPr>
            <a:r>
              <a:rPr lang="en-GB" sz="1800">
                <a:latin typeface="Cambria" panose="02040503050406030204"/>
                <a:ea typeface="Cambria" panose="02040503050406030204"/>
                <a:cs typeface="Cambria" panose="02040503050406030204"/>
                <a:sym typeface="Cambria" panose="02040503050406030204"/>
              </a:rPr>
              <a:t>One time</a:t>
            </a:r>
          </a:p>
          <a:p>
            <a:pPr marL="914400" lvl="1" indent="-342900" rtl="0" eaLnBrk="1" fontAlgn="auto" latinLnBrk="0" hangingPunct="1">
              <a:lnSpc>
                <a:spcPct val="45000"/>
              </a:lnSpc>
              <a:spcBef>
                <a:spcPts val="0"/>
              </a:spcBef>
              <a:buSzPct val="100000"/>
              <a:buFont typeface="Cambria" panose="02040503050406030204"/>
              <a:buAutoNum type="arabicPeriod"/>
            </a:pPr>
            <a:r>
              <a:rPr lang="en-GB" sz="1800">
                <a:latin typeface="Cambria" panose="02040503050406030204"/>
                <a:ea typeface="Cambria" panose="02040503050406030204"/>
                <a:cs typeface="Cambria" panose="02040503050406030204"/>
                <a:sym typeface="Cambria" panose="02040503050406030204"/>
              </a:rPr>
              <a:t>For a week </a:t>
            </a:r>
          </a:p>
          <a:p>
            <a:pPr marL="914400" lvl="1" indent="-342900" rtl="0" eaLnBrk="1" fontAlgn="auto" latinLnBrk="0" hangingPunct="1">
              <a:lnSpc>
                <a:spcPct val="45000"/>
              </a:lnSpc>
              <a:spcBef>
                <a:spcPts val="0"/>
              </a:spcBef>
              <a:buSzPct val="100000"/>
              <a:buFont typeface="Cambria" panose="02040503050406030204"/>
              <a:buAutoNum type="arabicPeriod"/>
            </a:pPr>
            <a:r>
              <a:rPr lang="en-GB" sz="1800">
                <a:latin typeface="Cambria" panose="02040503050406030204"/>
                <a:ea typeface="Cambria" panose="02040503050406030204"/>
                <a:cs typeface="Cambria" panose="02040503050406030204"/>
                <a:sym typeface="Cambria" panose="02040503050406030204"/>
              </a:rPr>
              <a:t>For a month (&amp; so)</a:t>
            </a:r>
          </a:p>
          <a:p>
            <a:pPr marL="457200" lvl="0" indent="-342900" rtl="0" eaLnBrk="1" fontAlgn="auto" latinLnBrk="0" hangingPunct="1">
              <a:lnSpc>
                <a:spcPct val="45000"/>
              </a:lnSpc>
              <a:spcBef>
                <a:spcPts val="0"/>
              </a:spcBef>
              <a:buSzPct val="100000"/>
              <a:buFont typeface="Cambria" panose="02040503050406030204"/>
              <a:buAutoNum type="arabicPeriod"/>
            </a:pPr>
            <a:r>
              <a:rPr lang="en-GB" sz="1800">
                <a:latin typeface="Cambria" panose="02040503050406030204"/>
                <a:ea typeface="Cambria" panose="02040503050406030204"/>
                <a:cs typeface="Cambria" panose="02040503050406030204"/>
                <a:sym typeface="Cambria" panose="02040503050406030204"/>
              </a:rPr>
              <a:t>Choose repetition</a:t>
            </a:r>
          </a:p>
          <a:p>
            <a:pPr marL="914400" lvl="1" indent="-342900" rtl="0" eaLnBrk="1" fontAlgn="auto" latinLnBrk="0" hangingPunct="1">
              <a:lnSpc>
                <a:spcPct val="45000"/>
              </a:lnSpc>
              <a:spcBef>
                <a:spcPts val="0"/>
              </a:spcBef>
              <a:buSzPct val="100000"/>
              <a:buFont typeface="Cambria" panose="02040503050406030204"/>
              <a:buAutoNum type="arabicPeriod"/>
            </a:pPr>
            <a:r>
              <a:rPr lang="en-GB" sz="1800">
                <a:latin typeface="Cambria" panose="02040503050406030204"/>
                <a:ea typeface="Cambria" panose="02040503050406030204"/>
                <a:cs typeface="Cambria" panose="02040503050406030204"/>
                <a:sym typeface="Cambria" panose="02040503050406030204"/>
              </a:rPr>
              <a:t>One-off</a:t>
            </a:r>
          </a:p>
          <a:p>
            <a:pPr marL="914400" lvl="1" indent="-342900" rtl="0" eaLnBrk="1" fontAlgn="auto" latinLnBrk="0" hangingPunct="1">
              <a:lnSpc>
                <a:spcPct val="45000"/>
              </a:lnSpc>
              <a:spcBef>
                <a:spcPts val="0"/>
              </a:spcBef>
              <a:buSzPct val="100000"/>
              <a:buFont typeface="Cambria" panose="02040503050406030204"/>
              <a:buAutoNum type="arabicPeriod"/>
            </a:pPr>
            <a:r>
              <a:rPr lang="en-GB" sz="1800">
                <a:latin typeface="Cambria" panose="02040503050406030204"/>
                <a:ea typeface="Cambria" panose="02040503050406030204"/>
                <a:cs typeface="Cambria" panose="02040503050406030204"/>
                <a:sym typeface="Cambria" panose="02040503050406030204"/>
              </a:rPr>
              <a:t>Weekly</a:t>
            </a:r>
          </a:p>
          <a:p>
            <a:pPr marL="914400" lvl="1" indent="-342900" rtl="0" eaLnBrk="1" fontAlgn="auto" latinLnBrk="0" hangingPunct="1">
              <a:lnSpc>
                <a:spcPct val="45000"/>
              </a:lnSpc>
              <a:spcBef>
                <a:spcPts val="0"/>
              </a:spcBef>
              <a:buSzPct val="100000"/>
              <a:buFont typeface="Cambria" panose="02040503050406030204"/>
              <a:buAutoNum type="arabicPeriod"/>
            </a:pPr>
            <a:r>
              <a:rPr lang="en-GB" sz="1800">
                <a:latin typeface="Cambria" panose="02040503050406030204"/>
                <a:ea typeface="Cambria" panose="02040503050406030204"/>
                <a:cs typeface="Cambria" panose="02040503050406030204"/>
                <a:sym typeface="Cambria" panose="02040503050406030204"/>
              </a:rPr>
              <a:t>Monthly</a:t>
            </a:r>
          </a:p>
          <a:p>
            <a:pPr marL="457200" lvl="0" indent="-342900" rtl="0" eaLnBrk="1" fontAlgn="auto" latinLnBrk="0" hangingPunct="1">
              <a:lnSpc>
                <a:spcPct val="45000"/>
              </a:lnSpc>
              <a:spcBef>
                <a:spcPts val="0"/>
              </a:spcBef>
              <a:buSzPct val="100000"/>
              <a:buFont typeface="Cambria" panose="02040503050406030204"/>
              <a:buAutoNum type="arabicPeriod"/>
            </a:pPr>
            <a:r>
              <a:rPr lang="en-GB" sz="1800">
                <a:latin typeface="Cambria" panose="02040503050406030204"/>
                <a:ea typeface="Cambria" panose="02040503050406030204"/>
                <a:cs typeface="Cambria" panose="02040503050406030204"/>
                <a:sym typeface="Cambria" panose="02040503050406030204"/>
              </a:rPr>
              <a:t>Check the Food-donation status</a:t>
            </a:r>
          </a:p>
        </p:txBody>
      </p:sp>
      <p:sp>
        <p:nvSpPr>
          <p:cNvPr id="92" name="Shape 92"/>
          <p:cNvSpPr txBox="1">
            <a:spLocks noGrp="1"/>
          </p:cNvSpPr>
          <p:nvPr>
            <p:ph type="title"/>
          </p:nvPr>
        </p:nvSpPr>
        <p:spPr>
          <a:xfrm>
            <a:off x="311700" y="366300"/>
            <a:ext cx="8520600" cy="613200"/>
          </a:xfrm>
          <a:prstGeom prst="rect">
            <a:avLst/>
          </a:prstGeom>
        </p:spPr>
        <p:txBody>
          <a:bodyPr lIns="91425" tIns="91425" rIns="91425" bIns="91425" anchor="t" anchorCtr="0">
            <a:noAutofit/>
          </a:bodyPr>
          <a:lstStyle/>
          <a:p>
            <a:pPr lvl="0">
              <a:spcBef>
                <a:spcPts val="0"/>
              </a:spcBef>
              <a:buClr>
                <a:schemeClr val="dk1"/>
              </a:buClr>
              <a:buSzPct val="37000"/>
              <a:buFont typeface="Arial" panose="020B0604020202020204"/>
              <a:buNone/>
            </a:pPr>
            <a:r>
              <a:rPr lang="en-GB" b="1"/>
              <a:t>Functions (As A User)	</a:t>
            </a:r>
          </a:p>
          <a:p>
            <a:pPr lvl="0">
              <a:spcBef>
                <a:spcPts val="0"/>
              </a:spcBef>
              <a:buNone/>
            </a:pPr>
            <a:endParaRPr b="1"/>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340050"/>
            <a:ext cx="8520600" cy="613200"/>
          </a:xfrm>
          <a:prstGeom prst="rect">
            <a:avLst/>
          </a:prstGeom>
        </p:spPr>
        <p:txBody>
          <a:bodyPr lIns="91425" tIns="91425" rIns="91425" bIns="91425" anchor="t" anchorCtr="0">
            <a:noAutofit/>
          </a:bodyPr>
          <a:lstStyle/>
          <a:p>
            <a:pPr lvl="0">
              <a:spcBef>
                <a:spcPts val="0"/>
              </a:spcBef>
              <a:buClr>
                <a:schemeClr val="dk1"/>
              </a:buClr>
              <a:buSzPct val="37000"/>
              <a:buFont typeface="Arial" panose="020B0604020202020204"/>
              <a:buNone/>
            </a:pPr>
            <a:r>
              <a:rPr lang="en-GB" b="1"/>
              <a:t>Functions (As The NGO portal admin)	</a:t>
            </a:r>
          </a:p>
          <a:p>
            <a:pPr lvl="0">
              <a:spcBef>
                <a:spcPts val="0"/>
              </a:spcBef>
              <a:buClr>
                <a:schemeClr val="dk1"/>
              </a:buClr>
              <a:buSzPct val="37000"/>
              <a:buFont typeface="Arial" panose="020B0604020202020204"/>
              <a:buNone/>
            </a:pPr>
            <a:endParaRPr b="1"/>
          </a:p>
          <a:p>
            <a:pPr lvl="0">
              <a:spcBef>
                <a:spcPts val="0"/>
              </a:spcBef>
              <a:buNone/>
            </a:pPr>
            <a:endParaRPr b="1"/>
          </a:p>
        </p:txBody>
      </p:sp>
      <p:sp>
        <p:nvSpPr>
          <p:cNvPr id="98" name="Shape 98"/>
          <p:cNvSpPr txBox="1">
            <a:spLocks noGrp="1"/>
          </p:cNvSpPr>
          <p:nvPr>
            <p:ph type="body" idx="1"/>
          </p:nvPr>
        </p:nvSpPr>
        <p:spPr>
          <a:xfrm>
            <a:off x="311700" y="1171600"/>
            <a:ext cx="8520600" cy="3397200"/>
          </a:xfrm>
          <a:prstGeom prst="rect">
            <a:avLst/>
          </a:prstGeom>
        </p:spPr>
        <p:txBody>
          <a:bodyPr lIns="91425" tIns="91425" rIns="91425" bIns="91425" anchor="t" anchorCtr="0">
            <a:noAutofit/>
          </a:bodyPr>
          <a:lstStyle/>
          <a:p>
            <a:pPr lvl="0" rtl="0">
              <a:spcBef>
                <a:spcPts val="0"/>
              </a:spcBef>
              <a:buNone/>
            </a:pPr>
            <a:r>
              <a:rPr lang="en-GB">
                <a:latin typeface="Cambria" panose="02040503050406030204"/>
                <a:ea typeface="Cambria" panose="02040503050406030204"/>
                <a:cs typeface="Cambria" panose="02040503050406030204"/>
                <a:sym typeface="Cambria" panose="02040503050406030204"/>
              </a:rPr>
              <a:t>The admin of the Web Portal will</a:t>
            </a:r>
          </a:p>
          <a:p>
            <a:pPr marL="457200" lvl="0" indent="-349250" rtl="0">
              <a:spcBef>
                <a:spcPts val="0"/>
              </a:spcBef>
              <a:buSzPct val="100000"/>
              <a:buFont typeface="Cambria" panose="02040503050406030204"/>
              <a:buAutoNum type="arabicPeriod"/>
            </a:pPr>
            <a:r>
              <a:rPr lang="en-GB" sz="1900">
                <a:latin typeface="Cambria" panose="02040503050406030204"/>
                <a:ea typeface="Cambria" panose="02040503050406030204"/>
                <a:cs typeface="Cambria" panose="02040503050406030204"/>
                <a:sym typeface="Cambria" panose="02040503050406030204"/>
              </a:rPr>
              <a:t>Be authenticated </a:t>
            </a:r>
          </a:p>
          <a:p>
            <a:pPr marL="457200" lvl="0" indent="-349250" rtl="0">
              <a:spcBef>
                <a:spcPts val="0"/>
              </a:spcBef>
              <a:buSzPct val="100000"/>
              <a:buFont typeface="Cambria" panose="02040503050406030204"/>
              <a:buAutoNum type="arabicPeriod"/>
            </a:pPr>
            <a:r>
              <a:rPr lang="en-GB" sz="1900">
                <a:latin typeface="Cambria" panose="02040503050406030204"/>
                <a:ea typeface="Cambria" panose="02040503050406030204"/>
                <a:cs typeface="Cambria" panose="02040503050406030204"/>
                <a:sym typeface="Cambria" panose="02040503050406030204"/>
              </a:rPr>
              <a:t>Update the status of the meal-donation across regions</a:t>
            </a:r>
          </a:p>
          <a:p>
            <a:pPr marL="457200" lvl="0" indent="-349250" rtl="0">
              <a:spcBef>
                <a:spcPts val="0"/>
              </a:spcBef>
              <a:buSzPct val="100000"/>
              <a:buFont typeface="Cambria" panose="02040503050406030204"/>
              <a:buAutoNum type="arabicPeriod"/>
            </a:pPr>
            <a:r>
              <a:rPr lang="en-GB" sz="1900">
                <a:latin typeface="Cambria" panose="02040503050406030204"/>
                <a:ea typeface="Cambria" panose="02040503050406030204"/>
                <a:cs typeface="Cambria" panose="02040503050406030204"/>
                <a:sym typeface="Cambria" panose="02040503050406030204"/>
              </a:rPr>
              <a:t>Feed the statistics </a:t>
            </a:r>
          </a:p>
          <a:p>
            <a:pPr marL="914400" lvl="1" indent="-349250" rtl="0">
              <a:spcBef>
                <a:spcPts val="0"/>
              </a:spcBef>
              <a:buSzPct val="100000"/>
              <a:buFont typeface="Cambria" panose="02040503050406030204"/>
              <a:buAutoNum type="arabicPeriod"/>
            </a:pPr>
            <a:r>
              <a:rPr lang="en-GB" sz="1900">
                <a:latin typeface="Cambria" panose="02040503050406030204"/>
                <a:ea typeface="Cambria" panose="02040503050406030204"/>
                <a:cs typeface="Cambria" panose="02040503050406030204"/>
                <a:sym typeface="Cambria" panose="02040503050406030204"/>
              </a:rPr>
              <a:t>No. of children fe</a:t>
            </a:r>
            <a:r>
              <a:rPr lang="en-US" altLang="en-GB" sz="1900">
                <a:latin typeface="Cambria" panose="02040503050406030204"/>
                <a:ea typeface="Cambria" panose="02040503050406030204"/>
                <a:cs typeface="Cambria" panose="02040503050406030204"/>
                <a:sym typeface="Cambria" panose="02040503050406030204"/>
              </a:rPr>
              <a:t>d</a:t>
            </a:r>
          </a:p>
          <a:p>
            <a:pPr marL="914400" lvl="1" indent="-349250" rtl="0">
              <a:spcBef>
                <a:spcPts val="0"/>
              </a:spcBef>
              <a:buSzPct val="100000"/>
              <a:buFont typeface="Cambria" panose="02040503050406030204"/>
              <a:buAutoNum type="arabicPeriod"/>
            </a:pPr>
            <a:r>
              <a:rPr lang="en-GB" sz="1900">
                <a:latin typeface="Cambria" panose="02040503050406030204"/>
                <a:ea typeface="Cambria" panose="02040503050406030204"/>
                <a:cs typeface="Cambria" panose="02040503050406030204"/>
                <a:sym typeface="Cambria" panose="02040503050406030204"/>
              </a:rPr>
              <a:t>No. of children under their radar</a:t>
            </a:r>
          </a:p>
          <a:p>
            <a:pPr marL="914400" lvl="1" indent="-349250">
              <a:spcBef>
                <a:spcPts val="0"/>
              </a:spcBef>
              <a:buSzPct val="100000"/>
              <a:buFont typeface="Cambria" panose="02040503050406030204"/>
              <a:buAutoNum type="arabicPeriod"/>
            </a:pPr>
            <a:r>
              <a:rPr lang="en-GB" sz="1900">
                <a:latin typeface="Cambria" panose="02040503050406030204"/>
                <a:ea typeface="Cambria" panose="02040503050406030204"/>
                <a:cs typeface="Cambria" panose="02040503050406030204"/>
                <a:sym typeface="Cambria" panose="02040503050406030204"/>
              </a:rPr>
              <a:t>Misc values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395536" y="1707654"/>
            <a:ext cx="8235764" cy="1692646"/>
          </a:xfrm>
          <a:prstGeom prst="rect">
            <a:avLst/>
          </a:prstGeom>
          <a:solidFill>
            <a:srgbClr val="666666"/>
          </a:solidFill>
        </p:spPr>
        <p:txBody>
          <a:bodyPr lIns="91425" tIns="91425" rIns="91425" bIns="91425" anchor="b" anchorCtr="0">
            <a:noAutofit/>
          </a:bodyPr>
          <a:lstStyle/>
          <a:p>
            <a:pPr lvl="0">
              <a:spcBef>
                <a:spcPts val="0"/>
              </a:spcBef>
              <a:buNone/>
            </a:pPr>
            <a:r>
              <a:rPr lang="en-GB" sz="5100" dirty="0" smtClean="0"/>
              <a:t>Data mining </a:t>
            </a:r>
            <a:r>
              <a:rPr lang="en-GB" sz="5100" dirty="0"/>
              <a:t>&amp; Predictive Analysis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301925" y="428450"/>
            <a:ext cx="7426500" cy="4041300"/>
          </a:xfrm>
          <a:prstGeom prst="rect">
            <a:avLst/>
          </a:prstGeom>
        </p:spPr>
        <p:txBody>
          <a:bodyPr lIns="91425" tIns="91425" rIns="91425" bIns="91425" anchor="ctr" anchorCtr="0">
            <a:noAutofit/>
          </a:bodyPr>
          <a:lstStyle/>
          <a:p>
            <a:pPr lvl="0" rtl="0">
              <a:spcBef>
                <a:spcPts val="0"/>
              </a:spcBef>
              <a:buNone/>
            </a:pPr>
            <a:r>
              <a:rPr lang="en-GB" sz="3600" b="1" dirty="0"/>
              <a:t>The </a:t>
            </a:r>
            <a:r>
              <a:rPr lang="en-GB" sz="3600" b="1" dirty="0" smtClean="0"/>
              <a:t>Aim</a:t>
            </a:r>
            <a:endParaRPr lang="en-GB" sz="3600" b="1" dirty="0"/>
          </a:p>
          <a:p>
            <a:pPr marL="419100" lvl="0" indent="-342900">
              <a:buFont typeface="Arial" pitchFamily="34" charset="0"/>
              <a:buChar char="•"/>
            </a:pPr>
            <a:r>
              <a:rPr lang="en-GB" sz="2400" b="1" dirty="0" smtClean="0"/>
              <a:t>Use Clustering and (a </a:t>
            </a:r>
            <a:r>
              <a:rPr lang="en-GB" sz="2400" b="1" dirty="0"/>
              <a:t>branch of data mining) to </a:t>
            </a:r>
            <a:r>
              <a:rPr lang="en-GB" sz="2400" b="1" dirty="0" smtClean="0"/>
              <a:t>categorize users based on various attributes</a:t>
            </a:r>
            <a:r>
              <a:rPr lang="en-GB" sz="2400" dirty="0" smtClean="0"/>
              <a:t>. Make use of </a:t>
            </a:r>
            <a:r>
              <a:rPr lang="en-GB" sz="2400" b="1" dirty="0" smtClean="0"/>
              <a:t>Predictive Analysis on the clusters to </a:t>
            </a:r>
            <a:r>
              <a:rPr lang="en-GB" sz="2400" b="1" dirty="0"/>
              <a:t>predict donation </a:t>
            </a:r>
            <a:r>
              <a:rPr lang="en-GB" sz="2400" b="1" dirty="0" smtClean="0"/>
              <a:t>amount for each </a:t>
            </a:r>
            <a:r>
              <a:rPr lang="en-GB" sz="2400" b="1" dirty="0"/>
              <a:t>user</a:t>
            </a:r>
            <a:r>
              <a:rPr lang="en-GB" sz="2400" dirty="0"/>
              <a:t>. Thus, recommend intuitive donation schemes to user at correct </a:t>
            </a:r>
            <a:r>
              <a:rPr lang="en-GB" sz="2400" dirty="0" smtClean="0"/>
              <a:t>times</a:t>
            </a:r>
            <a:br>
              <a:rPr lang="en-GB" sz="2400" dirty="0" smtClean="0"/>
            </a:br>
            <a:endParaRPr sz="2400" dirty="0"/>
          </a:p>
          <a:p>
            <a:pPr marL="419100" lvl="0" indent="-342900" rtl="0">
              <a:spcBef>
                <a:spcPts val="0"/>
              </a:spcBef>
              <a:buSzPct val="100000"/>
              <a:buFont typeface="Arial" pitchFamily="34" charset="0"/>
              <a:buChar char="•"/>
            </a:pPr>
            <a:r>
              <a:rPr lang="en-GB" sz="2400" b="1" dirty="0"/>
              <a:t>Anomaly detection</a:t>
            </a:r>
          </a:p>
          <a:p>
            <a:pPr lvl="0" rtl="0">
              <a:spcBef>
                <a:spcPts val="0"/>
              </a:spcBef>
              <a:buNone/>
            </a:pPr>
            <a:endParaRPr sz="2400" dirty="0"/>
          </a:p>
          <a:p>
            <a:pPr marL="419100" lvl="0" indent="-342900" rtl="0">
              <a:spcBef>
                <a:spcPts val="0"/>
              </a:spcBef>
              <a:buSzPct val="100000"/>
              <a:buFont typeface="Arial" pitchFamily="34" charset="0"/>
              <a:buChar char="•"/>
            </a:pPr>
            <a:r>
              <a:rPr lang="en-GB" sz="2400" b="1" dirty="0"/>
              <a:t>Digital verification</a:t>
            </a:r>
            <a:r>
              <a:rPr lang="en-GB" sz="2400" dirty="0"/>
              <a:t> for NGO-authentication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947</Words>
  <Application>Microsoft Office PowerPoint</Application>
  <PresentationFormat>On-screen Show (16:9)</PresentationFormat>
  <Paragraphs>161</Paragraphs>
  <Slides>23</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Cambria</vt:lpstr>
      <vt:lpstr>Cambria Math</vt:lpstr>
      <vt:lpstr>Old Standard TT</vt:lpstr>
      <vt:lpstr>paperback</vt:lpstr>
      <vt:lpstr>Share The Meal </vt:lpstr>
      <vt:lpstr>More than 9k children go to sleep hungry everyday (Mumbai)  More than a 100 million go to sleep hungry in entire India  Existential NGOs collect food from special occasions, for the needy. Some have online sponsorship program that are unintuitive or unnoticed</vt:lpstr>
      <vt:lpstr>The Aim  Develop an analytic engine-backed application   That lets citizens donate money worth one or more meals to selected charitable NGOs  These NGOs in turn feed the tracked hungry street children</vt:lpstr>
      <vt:lpstr>Share The Meal</vt:lpstr>
      <vt:lpstr>Share The Meal</vt:lpstr>
      <vt:lpstr>Functions (As A User)  </vt:lpstr>
      <vt:lpstr>Functions (As The NGO portal admin)   </vt:lpstr>
      <vt:lpstr>Data mining &amp; Predictive Analysis</vt:lpstr>
      <vt:lpstr>The Aim Use Clustering and (a branch of data mining) to categorize users based on various attributes. Make use of Predictive Analysis on the clusters to predict donation amount for each user. Thus, recommend intuitive donation schemes to user at correct times  Anomaly detection  Digital verification for NGO-authentication</vt:lpstr>
      <vt:lpstr>PowerPoint Presentation</vt:lpstr>
      <vt:lpstr>Data Mining &amp; ML   </vt:lpstr>
      <vt:lpstr>Clustering - Classification of Users  </vt:lpstr>
      <vt:lpstr>PowerPoint Presentation</vt:lpstr>
      <vt:lpstr>Common Algos = NOT sufficient   </vt:lpstr>
      <vt:lpstr>Algorithmic Approaches  </vt:lpstr>
      <vt:lpstr>Our Approach</vt:lpstr>
      <vt:lpstr>PowerPoint Presentation</vt:lpstr>
      <vt:lpstr>PowerPoint Presentation</vt:lpstr>
      <vt:lpstr>Clustering algorithm</vt:lpstr>
      <vt:lpstr>Predicting Donation costs   </vt:lpstr>
      <vt:lpstr>Prediction algorithm</vt:lpstr>
      <vt:lpstr>Miscellaneous points   </vt:lpstr>
      <vt:lpstr>Final Year Project from BTech Computer VJTI, Mumbai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Share The Meal</dc:title>
  <dc:creator>User</dc:creator>
  <cp:lastModifiedBy>User</cp:lastModifiedBy>
  <cp:revision>29</cp:revision>
  <dcterms:created xsi:type="dcterms:W3CDTF">2016-11-28T17:23:14Z</dcterms:created>
  <dcterms:modified xsi:type="dcterms:W3CDTF">2016-11-29T09:00:02Z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1033-10.1.0.5785</vt:lpwstr>
  </property>
</Properties>
</file>