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1" r:id="rId2"/>
    <p:sldId id="261" r:id="rId3"/>
    <p:sldId id="272" r:id="rId4"/>
    <p:sldId id="257" r:id="rId5"/>
    <p:sldId id="273" r:id="rId6"/>
    <p:sldId id="275" r:id="rId7"/>
    <p:sldId id="258" r:id="rId8"/>
    <p:sldId id="274" r:id="rId9"/>
    <p:sldId id="260" r:id="rId10"/>
    <p:sldId id="262" r:id="rId11"/>
    <p:sldId id="263" r:id="rId12"/>
    <p:sldId id="267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6"/>
    <p:restoredTop sz="94640"/>
  </p:normalViewPr>
  <p:slideViewPr>
    <p:cSldViewPr snapToGrid="0" snapToObjects="1">
      <p:cViewPr>
        <p:scale>
          <a:sx n="210" d="100"/>
          <a:sy n="210" d="100"/>
        </p:scale>
        <p:origin x="16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A766-D300-8040-B4DA-DB3246C7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53727-CE94-2B49-A823-413842B0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F56A-5CB4-1D43-8774-857A2085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12B9-12DE-6148-8BBF-518A52FE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03C6-2B6F-1548-9F14-E3BF434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508-6D2F-D041-9680-A6C11B6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57E9-3ACB-5844-A341-E3B691B7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02F9-7CA0-FE4B-8242-356CE02A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B937-1C90-DA47-8B4C-FFA67602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901D-5203-8449-AF3D-232FB526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2B7B-EEE1-3147-AA43-7FB60EDD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40ABE-3E07-B547-852E-FA1F7F3F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243B-77BD-1247-B024-63BBECCC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4A72-4219-6040-9423-23B946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3D5A-7CD9-254C-982E-F0B9A52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578-69AF-CA48-80B5-F304CDEC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9B45-2643-A747-9807-7ED0303F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A912-8B15-024E-A178-C2E88ED2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9E84-1A00-0F46-8074-DCCA7D42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6F44-6320-3547-8F19-8B295A14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68B5-7852-9747-A1EA-C57128D2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3637-6EC3-2D4C-9D96-96BE5A0D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42C6-2C8C-5B48-88E9-62633755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5FBA-C58C-D741-8257-77C36E35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188D-B4C7-FD4E-99FA-EAE79BC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6FE1-179D-084B-967B-8A0CC08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A65B-29B7-FC47-B4C4-EDADF0DAC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8D5D-AA1F-3E43-8D32-1DF9D404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33DB-6254-6D4A-A089-9ACACF3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5B00-DB9B-FB45-8941-FA7761E4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735E-447C-9949-87BB-2E52935C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BCE3-AB9F-1341-BA55-9C076BB5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9D87-D929-C744-B26D-4D1727C9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5DC2A-9686-B94C-B104-9CCAAF8A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D959F-B5D2-044F-8683-267A3637C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C0E10-8F05-1640-9D86-41DD492CC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A703B-C2D0-8A40-A03F-4BC91591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A466B-E43D-A047-8723-2C8A2F9E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6739A-F9D2-0F47-B3C4-0E32B5BA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1FE-9197-2444-B15D-B4C97C0E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1CB55-DB74-2B4A-A3B5-1D8DC6FD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C8C36-A1EF-1F48-9B36-ACC85B5B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FEF3C-7651-5740-B50F-4E30BECD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10447-24F5-0541-B5F2-61F366C8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CBCE4-77A9-1142-A42D-2116C7B8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F554-8657-714B-884F-E0693AEA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D89-8B9F-9847-8BDE-C782F6E5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8AB8-EB87-204C-AF77-BEBE5C4E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E748-DB04-F64F-ADEA-3384FE936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747C-6FF1-1445-B254-C329358D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A67C3-CB4B-F24B-B9C2-8DE6A720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95505-FC66-F447-89EE-C43AB026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ECC6-D99B-1B44-BD0F-A4135E71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601F2-B562-224E-B5AD-D4DA41A81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38877-191D-3C42-B3FF-5B13DC7CB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181D9-37A5-DC41-9BE1-E8531061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7345-68C5-6844-99E4-8430EB40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EEC3-AD5B-034A-BD92-AA5A605B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80A43-EF2F-0648-A46A-E698C052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16AE-2386-A846-B080-80C442AC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92371-8161-EE41-ADB6-2586704D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F696-145D-B945-B38F-85014B2E1D40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739F-0CC0-AD45-87F9-32913D96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ABDB-5F15-5949-8F45-7B4742F8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3F80-069B-9F49-9D6A-82617E7D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lowkow.com/notes/ssh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40C1-DCC0-F048-9031-452C082E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summer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27CC-D843-9546-A093-368AA209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Week 1: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Week 2: version control with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Week 3: R</a:t>
            </a:r>
          </a:p>
          <a:p>
            <a:pPr marL="0" indent="0">
              <a:buNone/>
            </a:pPr>
            <a:r>
              <a:rPr lang="en-US" dirty="0"/>
              <a:t>Week 4: R</a:t>
            </a:r>
          </a:p>
          <a:p>
            <a:pPr marL="0" indent="0">
              <a:buNone/>
            </a:pPr>
            <a:r>
              <a:rPr lang="en-US" dirty="0"/>
              <a:t>Week 5: R</a:t>
            </a:r>
          </a:p>
          <a:p>
            <a:pPr marL="0" indent="0">
              <a:buNone/>
            </a:pPr>
            <a:r>
              <a:rPr lang="en-US" dirty="0"/>
              <a:t>Week 6: R</a:t>
            </a:r>
          </a:p>
          <a:p>
            <a:pPr marL="0" indent="0">
              <a:buNone/>
            </a:pPr>
            <a:r>
              <a:rPr lang="en-US" dirty="0"/>
              <a:t>Week 7: R</a:t>
            </a:r>
          </a:p>
          <a:p>
            <a:pPr marL="0" indent="0">
              <a:buNone/>
            </a:pPr>
            <a:r>
              <a:rPr lang="en-US" dirty="0"/>
              <a:t>Week 8: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389B-0EC3-5E49-971B-3D5C0F42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able to run R with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3989-9008-304E-847F-C30B371A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the </a:t>
            </a:r>
            <a:r>
              <a:rPr lang="en-US" dirty="0" err="1"/>
              <a:t>IRKernel</a:t>
            </a:r>
            <a:endParaRPr lang="en-US" dirty="0"/>
          </a:p>
          <a:p>
            <a:pPr marL="0" indent="0" algn="ctr">
              <a:buNone/>
            </a:pPr>
            <a:r>
              <a:rPr lang="en-US" sz="2000" b="1" dirty="0">
                <a:latin typeface="Courier" pitchFamily="2" charset="0"/>
              </a:rPr>
              <a:t>library(</a:t>
            </a:r>
            <a:r>
              <a:rPr lang="en-US" sz="2000" b="1" dirty="0" err="1">
                <a:latin typeface="Courier" pitchFamily="2" charset="0"/>
              </a:rPr>
              <a:t>devtools</a:t>
            </a:r>
            <a:r>
              <a:rPr lang="en-US" sz="2000" b="1" dirty="0">
                <a:latin typeface="Courier" pitchFamily="2" charset="0"/>
              </a:rPr>
              <a:t>)</a:t>
            </a:r>
          </a:p>
          <a:p>
            <a:pPr marL="0" indent="0" algn="ctr">
              <a:buNone/>
            </a:pPr>
            <a:r>
              <a:rPr lang="en-US" sz="2000" b="1" dirty="0" err="1">
                <a:latin typeface="Courier" pitchFamily="2" charset="0"/>
              </a:rPr>
              <a:t>devtools</a:t>
            </a:r>
            <a:r>
              <a:rPr lang="en-US" sz="2000" b="1" dirty="0">
                <a:latin typeface="Courier" pitchFamily="2" charset="0"/>
              </a:rPr>
              <a:t>::</a:t>
            </a:r>
            <a:r>
              <a:rPr lang="en-US" sz="2000" b="1" dirty="0" err="1">
                <a:latin typeface="Courier" pitchFamily="2" charset="0"/>
              </a:rPr>
              <a:t>install_github</a:t>
            </a:r>
            <a:r>
              <a:rPr lang="en-US" sz="2000" b="1" dirty="0">
                <a:latin typeface="Courier" pitchFamily="2" charset="0"/>
              </a:rPr>
              <a:t>(‘CRAN/</a:t>
            </a:r>
            <a:r>
              <a:rPr lang="en-US" sz="2000" b="1" dirty="0" err="1">
                <a:latin typeface="Courier" pitchFamily="2" charset="0"/>
              </a:rPr>
              <a:t>IRkernel</a:t>
            </a:r>
            <a:r>
              <a:rPr lang="en-US" sz="2000" b="1" dirty="0">
                <a:latin typeface="Courier" pitchFamily="2" charset="0"/>
              </a:rPr>
              <a:t>’)</a:t>
            </a:r>
          </a:p>
          <a:p>
            <a:pPr marL="0" indent="0" algn="ctr">
              <a:buNone/>
            </a:pPr>
            <a:r>
              <a:rPr lang="en-US" sz="2000" b="1" dirty="0" err="1">
                <a:latin typeface="Courier" pitchFamily="2" charset="0"/>
              </a:rPr>
              <a:t>IRkernel</a:t>
            </a:r>
            <a:r>
              <a:rPr lang="en-US" sz="2000" b="1" dirty="0">
                <a:latin typeface="Courier" pitchFamily="2" charset="0"/>
              </a:rPr>
              <a:t>::</a:t>
            </a:r>
            <a:r>
              <a:rPr lang="en-US" sz="2000" b="1" dirty="0" err="1">
                <a:latin typeface="Courier" pitchFamily="2" charset="0"/>
              </a:rPr>
              <a:t>installspec</a:t>
            </a:r>
            <a:r>
              <a:rPr lang="en-US" sz="2000" b="1" dirty="0">
                <a:latin typeface="Courier" pitchFamily="2" charset="0"/>
              </a:rPr>
              <a:t>()</a:t>
            </a:r>
          </a:p>
          <a:p>
            <a:r>
              <a:rPr lang="en-US" dirty="0"/>
              <a:t>(optional) keep multiple R kernels </a:t>
            </a:r>
          </a:p>
          <a:p>
            <a:pPr marL="0" indent="0" algn="ctr">
              <a:buNone/>
            </a:pPr>
            <a:r>
              <a:rPr lang="en-US" sz="2000" b="1" dirty="0" err="1">
                <a:latin typeface="Courier" pitchFamily="2" charset="0"/>
              </a:rPr>
              <a:t>IRkernel</a:t>
            </a:r>
            <a:r>
              <a:rPr lang="en-US" sz="2000" b="1" dirty="0">
                <a:latin typeface="Courier" pitchFamily="2" charset="0"/>
              </a:rPr>
              <a:t>::</a:t>
            </a:r>
            <a:r>
              <a:rPr lang="en-US" sz="2000" b="1" dirty="0" err="1">
                <a:latin typeface="Courier" pitchFamily="2" charset="0"/>
              </a:rPr>
              <a:t>installspec</a:t>
            </a:r>
            <a:r>
              <a:rPr lang="en-US" sz="2000" b="1" dirty="0">
                <a:latin typeface="Courier" pitchFamily="2" charset="0"/>
              </a:rPr>
              <a:t>(name=’R36’, </a:t>
            </a:r>
            <a:r>
              <a:rPr lang="en-US" sz="2000" b="1" dirty="0" err="1">
                <a:latin typeface="Courier" pitchFamily="2" charset="0"/>
              </a:rPr>
              <a:t>displayname</a:t>
            </a:r>
            <a:r>
              <a:rPr lang="en-US" sz="2000" b="1" dirty="0">
                <a:latin typeface="Courier" pitchFamily="2" charset="0"/>
              </a:rPr>
              <a:t>=‘R36’)</a:t>
            </a:r>
          </a:p>
          <a:p>
            <a:r>
              <a:rPr lang="en-US" dirty="0"/>
              <a:t>(optional) install your own version of R through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2000" b="1" dirty="0" err="1">
                <a:latin typeface="Courier" pitchFamily="2" charset="0"/>
              </a:rPr>
              <a:t>conda</a:t>
            </a:r>
            <a:r>
              <a:rPr lang="en-US" sz="2000" b="1" dirty="0">
                <a:latin typeface="Courier" pitchFamily="2" charset="0"/>
              </a:rPr>
              <a:t> install -c r r </a:t>
            </a:r>
          </a:p>
        </p:txBody>
      </p:sp>
    </p:spTree>
    <p:extLst>
      <p:ext uri="{BB962C8B-B14F-4D97-AF65-F5344CB8AC3E}">
        <p14:creationId xmlns:p14="http://schemas.microsoft.com/office/powerpoint/2010/main" val="3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B3F-D76D-9C4D-B861-50E8842A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boot it up!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3D78-35F7-8048-99D5-FD98281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(local) Log into compute node on partners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ssh</a:t>
            </a:r>
            <a:r>
              <a:rPr lang="en-US" dirty="0">
                <a:latin typeface="Courier" pitchFamily="2" charset="0"/>
              </a:rPr>
              <a:t> cn008</a:t>
            </a:r>
          </a:p>
          <a:p>
            <a:pPr marL="0" indent="0">
              <a:buNone/>
            </a:pPr>
            <a:r>
              <a:rPr lang="en-US" dirty="0"/>
              <a:t>2.   (remote) Start instance of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tmux</a:t>
            </a: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jupyter</a:t>
            </a:r>
            <a:r>
              <a:rPr lang="en-US" dirty="0">
                <a:latin typeface="Courier" pitchFamily="2" charset="0"/>
              </a:rPr>
              <a:t> lab --no-browser --port=8888</a:t>
            </a:r>
          </a:p>
          <a:p>
            <a:pPr marL="0" indent="0">
              <a:buNone/>
            </a:pPr>
            <a:r>
              <a:rPr lang="en-US" dirty="0"/>
              <a:t>3.   (local) Open remote connection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ssh</a:t>
            </a:r>
            <a:r>
              <a:rPr lang="en-US" dirty="0">
                <a:latin typeface="Courier" pitchFamily="2" charset="0"/>
              </a:rPr>
              <a:t> -N -L 8888:localhost:8888 cn008</a:t>
            </a:r>
          </a:p>
          <a:p>
            <a:pPr marL="0" indent="0">
              <a:buNone/>
            </a:pPr>
            <a:r>
              <a:rPr lang="en-US" dirty="0"/>
              <a:t>4.   (local) Access </a:t>
            </a:r>
            <a:r>
              <a:rPr lang="en-US" dirty="0" err="1"/>
              <a:t>jupyter</a:t>
            </a:r>
            <a:r>
              <a:rPr lang="en-US" dirty="0"/>
              <a:t> through web browser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  <a:hlinkClick r:id="rId2"/>
              </a:rPr>
              <a:t>http://localhost:8888/lab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3DA0-9EF0-1F4F-BF05-B5B2984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79E-2A33-DE4E-94AF-624A6883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txt, terminal, .R,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Create new view for output </a:t>
            </a:r>
          </a:p>
        </p:txBody>
      </p:sp>
    </p:spTree>
    <p:extLst>
      <p:ext uri="{BB962C8B-B14F-4D97-AF65-F5344CB8AC3E}">
        <p14:creationId xmlns:p14="http://schemas.microsoft.com/office/powerpoint/2010/main" val="299954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19D3-13FA-6A42-9111-9ACF584D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5F66-D65D-F049-B6FF-FF5F7C2F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Markdown, code, and raw</a:t>
            </a:r>
          </a:p>
          <a:p>
            <a:r>
              <a:rPr lang="en-US" dirty="0"/>
              <a:t>Shortcut for markdown chunk</a:t>
            </a:r>
          </a:p>
          <a:p>
            <a:r>
              <a:rPr lang="en-US" dirty="0"/>
              <a:t>Example 1: exploring single cell data</a:t>
            </a:r>
          </a:p>
          <a:p>
            <a:r>
              <a:rPr lang="en-US" dirty="0"/>
              <a:t>Example 2: reproducible paper analyses</a:t>
            </a:r>
          </a:p>
        </p:txBody>
      </p:sp>
    </p:spTree>
    <p:extLst>
      <p:ext uri="{BB962C8B-B14F-4D97-AF65-F5344CB8AC3E}">
        <p14:creationId xmlns:p14="http://schemas.microsoft.com/office/powerpoint/2010/main" val="115967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681-E793-AC46-9162-6BCF6B0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1E93-4498-2A44-B9C8-567BD7A6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size</a:t>
            </a:r>
          </a:p>
          <a:p>
            <a:r>
              <a:rPr lang="en-US" dirty="0"/>
              <a:t>Saving and copying figures </a:t>
            </a:r>
          </a:p>
          <a:p>
            <a:r>
              <a:rPr lang="en-US" dirty="0"/>
              <a:t>Patchwork library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library(</a:t>
            </a:r>
            <a:r>
              <a:rPr lang="en-US" dirty="0" err="1">
                <a:latin typeface="Courier" pitchFamily="2" charset="0"/>
              </a:rPr>
              <a:t>devtools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install_github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xxxxxxx</a:t>
            </a:r>
            <a:r>
              <a:rPr lang="en-US" dirty="0">
                <a:latin typeface="Courier" pitchFamily="2" charset="0"/>
              </a:rPr>
              <a:t>/patchwork)</a:t>
            </a:r>
          </a:p>
        </p:txBody>
      </p:sp>
    </p:spTree>
    <p:extLst>
      <p:ext uri="{BB962C8B-B14F-4D97-AF65-F5344CB8AC3E}">
        <p14:creationId xmlns:p14="http://schemas.microsoft.com/office/powerpoint/2010/main" val="173516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FA0E-6072-1643-A2CD-14A195B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notebook to other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2F41-6DE7-1041-A73A-8C8B0555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pdf</a:t>
            </a:r>
          </a:p>
          <a:p>
            <a:pPr marL="0" indent="0">
              <a:buNone/>
            </a:pPr>
            <a:r>
              <a:rPr lang="en-US" dirty="0" err="1"/>
              <a:t>Rmarkdown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9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80E5-5EA1-2E45-A382-F2A24A3A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AA50-4F49-8A41-8CF5-FC4DD538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code on Partners</a:t>
            </a:r>
          </a:p>
          <a:p>
            <a:r>
              <a:rPr lang="en-US" dirty="0"/>
              <a:t>Viewing figures directly</a:t>
            </a:r>
          </a:p>
          <a:p>
            <a:r>
              <a:rPr lang="en-US" dirty="0"/>
              <a:t>Literate programming: working with chunks</a:t>
            </a:r>
          </a:p>
        </p:txBody>
      </p:sp>
    </p:spTree>
    <p:extLst>
      <p:ext uri="{BB962C8B-B14F-4D97-AF65-F5344CB8AC3E}">
        <p14:creationId xmlns:p14="http://schemas.microsoft.com/office/powerpoint/2010/main" val="257788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923D-17CB-AE46-A8B9-C320D3C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1: installation</a:t>
            </a:r>
          </a:p>
        </p:txBody>
      </p:sp>
    </p:spTree>
    <p:extLst>
      <p:ext uri="{BB962C8B-B14F-4D97-AF65-F5344CB8AC3E}">
        <p14:creationId xmlns:p14="http://schemas.microsoft.com/office/powerpoint/2010/main" val="64884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D4A5-0516-3C4B-9EBF-7155B342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Password-less </a:t>
            </a:r>
            <a:r>
              <a:rPr lang="en-US" sz="3600" dirty="0" err="1"/>
              <a:t>ssh</a:t>
            </a:r>
            <a:r>
              <a:rPr lang="en-US" sz="3600" dirty="0"/>
              <a:t> access into </a:t>
            </a:r>
            <a:r>
              <a:rPr lang="en-US" sz="3600" dirty="0" err="1"/>
              <a:t>ErisOne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DF0D-F70B-F54C-8087-72864519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https://slowkow.com/notes/ssh-tutorial/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33DC4-424E-A846-BE2A-1255B0D4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83" y="5451402"/>
            <a:ext cx="1482561" cy="38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F1FA4-6C44-DC44-8DC9-154C572BD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483" y="4001294"/>
            <a:ext cx="6906438" cy="6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00B2-7885-F44F-920D-1ED7466A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no permissions to copy RSA public key into </a:t>
            </a:r>
            <a:r>
              <a:rPr lang="en-US" dirty="0" err="1"/>
              <a:t>authorized_keys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AD6D3-257B-124E-A12B-A92E1CCA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9150"/>
            <a:ext cx="10515600" cy="662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FA452-770C-AA4F-8718-20355C219B74}"/>
              </a:ext>
            </a:extLst>
          </p:cNvPr>
          <p:cNvSpPr txBox="1"/>
          <p:nvPr/>
        </p:nvSpPr>
        <p:spPr>
          <a:xfrm>
            <a:off x="1105786" y="1988288"/>
            <a:ext cx="775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try to execute </a:t>
            </a:r>
            <a:r>
              <a:rPr lang="en-US"/>
              <a:t>this command but cannot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02F0E-AD46-F543-8C2E-BDFE31A713EC}"/>
              </a:ext>
            </a:extLst>
          </p:cNvPr>
          <p:cNvSpPr txBox="1"/>
          <p:nvPr/>
        </p:nvSpPr>
        <p:spPr>
          <a:xfrm>
            <a:off x="1105785" y="3263273"/>
            <a:ext cx="7751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not have access to </a:t>
            </a:r>
            <a:r>
              <a:rPr lang="en-US" dirty="0" err="1"/>
              <a:t>authorized_keys</a:t>
            </a:r>
            <a:r>
              <a:rPr lang="en-US" dirty="0"/>
              <a:t> on the server. To check if this is the case, </a:t>
            </a:r>
            <a:r>
              <a:rPr lang="en-US" dirty="0" err="1"/>
              <a:t>ssh</a:t>
            </a:r>
            <a:r>
              <a:rPr lang="en-US" dirty="0"/>
              <a:t> into </a:t>
            </a:r>
            <a:r>
              <a:rPr lang="en-US" dirty="0" err="1"/>
              <a:t>erisone</a:t>
            </a:r>
            <a:r>
              <a:rPr lang="en-US" dirty="0"/>
              <a:t> and execute: </a:t>
            </a:r>
          </a:p>
          <a:p>
            <a:pPr algn="ctr"/>
            <a:r>
              <a:rPr lang="en-US" dirty="0"/>
              <a:t>cd ~/.</a:t>
            </a:r>
            <a:r>
              <a:rPr lang="en-US" dirty="0" err="1"/>
              <a:t>ssh;ll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see that the </a:t>
            </a:r>
            <a:r>
              <a:rPr lang="en-US" dirty="0" err="1"/>
              <a:t>authorized_keys</a:t>
            </a:r>
            <a:r>
              <a:rPr lang="en-US" dirty="0"/>
              <a:t> is owned by root (highlighted below)</a:t>
            </a:r>
          </a:p>
          <a:p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-------. 1 </a:t>
            </a:r>
            <a:r>
              <a:rPr lang="en-US" b="1" dirty="0"/>
              <a:t>root</a:t>
            </a:r>
            <a:r>
              <a:rPr lang="en-US" dirty="0"/>
              <a:t> root  1379 Jun 14  2018 </a:t>
            </a:r>
            <a:r>
              <a:rPr lang="en-US" dirty="0" err="1"/>
              <a:t>authorized_keys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changed this with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authorized_keys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; mv 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authorized_keys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Kamil’s</a:t>
            </a:r>
            <a:r>
              <a:rPr lang="en-US" dirty="0"/>
              <a:t> command should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5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862-83DB-AE41-8E6F-E7C9EEA5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Erisone</a:t>
            </a:r>
            <a:r>
              <a:rPr lang="en-US" dirty="0"/>
              <a:t> specific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B26B-19A6-0B4F-A9ED-F42EF7B7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In your local computer, copy the following text into ~/.</a:t>
            </a:r>
            <a:r>
              <a:rPr lang="en-US" sz="2000" dirty="0" err="1"/>
              <a:t>ssh</a:t>
            </a:r>
            <a:r>
              <a:rPr lang="en-US" sz="2000" dirty="0"/>
              <a:t>/config. Change only User from ‘ik936’ to your </a:t>
            </a:r>
            <a:r>
              <a:rPr lang="en-US" sz="2000" dirty="0" err="1"/>
              <a:t>erisone</a:t>
            </a:r>
            <a:r>
              <a:rPr lang="en-US" sz="2000" dirty="0"/>
              <a:t> username.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Host eris1n2 eris1n3 rgs03 rgs04 rgs05 rgs06 rgs07 rgs08 rgs09 rgs10 rgs11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PubkeyAuthentication</a:t>
            </a:r>
            <a:r>
              <a:rPr lang="en-US" sz="2000" dirty="0"/>
              <a:t> yes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IdentityFile</a:t>
            </a:r>
            <a:r>
              <a:rPr lang="en-US" sz="2000" dirty="0"/>
              <a:t> ~/.</a:t>
            </a:r>
            <a:r>
              <a:rPr lang="en-US" sz="2000" dirty="0" err="1"/>
              <a:t>ssh</a:t>
            </a:r>
            <a:r>
              <a:rPr lang="en-US" sz="2000" dirty="0"/>
              <a:t>/</a:t>
            </a:r>
            <a:r>
              <a:rPr lang="en-US" sz="2000" dirty="0" err="1"/>
              <a:t>id_rsa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User ik936</a:t>
            </a:r>
          </a:p>
          <a:p>
            <a:pPr marL="0" indent="0">
              <a:buNone/>
            </a:pPr>
            <a:r>
              <a:rPr lang="en-US" sz="2000" dirty="0"/>
              <a:t>    ForwardX11 no</a:t>
            </a:r>
          </a:p>
          <a:p>
            <a:pPr marL="0" indent="0">
              <a:buNone/>
            </a:pPr>
            <a:r>
              <a:rPr lang="en-US" sz="2000" dirty="0"/>
              <a:t>    Hostname %</a:t>
            </a:r>
            <a:r>
              <a:rPr lang="en-US" sz="2000" dirty="0" err="1"/>
              <a:t>h.research.partners.org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Host cn001 cn002 cn003 cn004 cn005 cn006 cn007 cn008 cn009 cn010 cn044 cn045 yocto001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PubkeyAuthentication</a:t>
            </a:r>
            <a:r>
              <a:rPr lang="en-US" sz="2000" dirty="0"/>
              <a:t> yes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IdentityFile</a:t>
            </a:r>
            <a:r>
              <a:rPr lang="en-US" sz="2000" dirty="0"/>
              <a:t> ~/.</a:t>
            </a:r>
            <a:r>
              <a:rPr lang="en-US" sz="2000" dirty="0" err="1"/>
              <a:t>ssh</a:t>
            </a:r>
            <a:r>
              <a:rPr lang="en-US" sz="2000" dirty="0"/>
              <a:t>/</a:t>
            </a:r>
            <a:r>
              <a:rPr lang="en-US" sz="2000" dirty="0" err="1"/>
              <a:t>id_rsa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User ik936</a:t>
            </a:r>
          </a:p>
          <a:p>
            <a:pPr marL="0" indent="0">
              <a:buNone/>
            </a:pPr>
            <a:r>
              <a:rPr lang="en-US" sz="2000" dirty="0"/>
              <a:t>    ForwardX11 no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ProxyCommand</a:t>
            </a:r>
            <a:r>
              <a:rPr lang="en-US" sz="2000" dirty="0"/>
              <a:t> </a:t>
            </a:r>
            <a:r>
              <a:rPr lang="en-US" sz="2000" dirty="0" err="1"/>
              <a:t>ssh</a:t>
            </a:r>
            <a:r>
              <a:rPr lang="en-US" sz="2000" dirty="0"/>
              <a:t> -q rgs10 </a:t>
            </a:r>
            <a:r>
              <a:rPr lang="en-US" sz="2000" dirty="0" err="1"/>
              <a:t>nc</a:t>
            </a:r>
            <a:r>
              <a:rPr lang="en-US" sz="2000" dirty="0"/>
              <a:t> %h %p</a:t>
            </a:r>
          </a:p>
        </p:txBody>
      </p:sp>
    </p:spTree>
    <p:extLst>
      <p:ext uri="{BB962C8B-B14F-4D97-AF65-F5344CB8AC3E}">
        <p14:creationId xmlns:p14="http://schemas.microsoft.com/office/powerpoint/2010/main" val="104124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4EC-78C0-0C47-9221-AE629E8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"/>
            <a:ext cx="10515600" cy="1325563"/>
          </a:xfrm>
        </p:spPr>
        <p:txBody>
          <a:bodyPr/>
          <a:lstStyle/>
          <a:p>
            <a:r>
              <a:rPr lang="en-US" dirty="0"/>
              <a:t>Anaconda package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A5F4D-ED4C-D647-83B9-12257228D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161" y="1081346"/>
            <a:ext cx="9386086" cy="4351338"/>
          </a:xfrm>
        </p:spPr>
      </p:pic>
    </p:spTree>
    <p:extLst>
      <p:ext uri="{BB962C8B-B14F-4D97-AF65-F5344CB8AC3E}">
        <p14:creationId xmlns:p14="http://schemas.microsoft.com/office/powerpoint/2010/main" val="13030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4E58-C9F2-3A40-877B-2A8AD0D0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install anaconda on </a:t>
            </a:r>
            <a:r>
              <a:rPr lang="en-US" dirty="0" err="1"/>
              <a:t>erisone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FE42-F51E-D54D-BFAE-C2EC6F9B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36796"/>
            <a:ext cx="13086439" cy="5415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Get the download URL to download the </a:t>
            </a:r>
            <a:r>
              <a:rPr lang="en-US" sz="2400" dirty="0" err="1"/>
              <a:t>linux</a:t>
            </a:r>
            <a:r>
              <a:rPr lang="en-US" sz="2400" dirty="0"/>
              <a:t> installer from the website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/>
              <a:t>erisone</a:t>
            </a:r>
            <a:r>
              <a:rPr lang="en-US" sz="2400" dirty="0"/>
              <a:t>, download </a:t>
            </a:r>
            <a:r>
              <a:rPr lang="en-US" sz="2400" dirty="0" err="1"/>
              <a:t>conda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wget</a:t>
            </a:r>
            <a:r>
              <a:rPr lang="en-US" sz="2400" dirty="0"/>
              <a:t> &lt;CONDA URL&gt;</a:t>
            </a:r>
          </a:p>
          <a:p>
            <a:pPr marL="0" indent="0">
              <a:buNone/>
            </a:pPr>
            <a:r>
              <a:rPr lang="en-US" sz="2400" dirty="0"/>
              <a:t>Now you will have an executable installation file, some like </a:t>
            </a:r>
          </a:p>
          <a:p>
            <a:pPr marL="0" indent="0" algn="ctr">
              <a:buNone/>
            </a:pPr>
            <a:r>
              <a:rPr lang="en-US" sz="2400" dirty="0"/>
              <a:t>Anaconda3-2019.03-Linux-x86_64.sh</a:t>
            </a:r>
          </a:p>
          <a:p>
            <a:pPr marL="0" indent="0">
              <a:buNone/>
            </a:pPr>
            <a:r>
              <a:rPr lang="en-US" sz="2400" dirty="0"/>
              <a:t>To make it executable, change permissions:</a:t>
            </a:r>
          </a:p>
          <a:p>
            <a:pPr marL="0" indent="0" algn="ctr">
              <a:buNone/>
            </a:pPr>
            <a:r>
              <a:rPr lang="en-US" sz="2400" dirty="0" err="1"/>
              <a:t>chmod</a:t>
            </a:r>
            <a:r>
              <a:rPr lang="en-US" sz="2400" dirty="0"/>
              <a:t> </a:t>
            </a:r>
            <a:r>
              <a:rPr lang="en-US" sz="2400" dirty="0" err="1"/>
              <a:t>a+x</a:t>
            </a:r>
            <a:r>
              <a:rPr lang="en-US" sz="2400" dirty="0"/>
              <a:t> Anaconda3-2019.03-Linux-x86_64.sh</a:t>
            </a:r>
          </a:p>
          <a:p>
            <a:pPr marL="0" indent="0">
              <a:buNone/>
            </a:pPr>
            <a:r>
              <a:rPr lang="en-US" sz="2400" dirty="0"/>
              <a:t>Then run the installer! </a:t>
            </a:r>
          </a:p>
          <a:p>
            <a:pPr marL="0" indent="0" algn="ctr">
              <a:buNone/>
            </a:pPr>
            <a:r>
              <a:rPr lang="en-US" sz="2400" dirty="0"/>
              <a:t>./Anaconda3-2019.03-Linux-x86_64.sh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D01D4-2F28-3F4D-8808-66128706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513" y="1325563"/>
            <a:ext cx="3599417" cy="17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0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7CDD-57E1-494F-B7AC-ED96710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conda</a:t>
            </a:r>
            <a:r>
              <a:rPr lang="en-US" dirty="0"/>
              <a:t> to install 3 key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AEA9-5FED-EF4C-AC07-29527891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tmux</a:t>
            </a:r>
            <a:r>
              <a:rPr lang="en-US" dirty="0"/>
              <a:t>, to keep your remote session alive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-forge </a:t>
            </a:r>
            <a:r>
              <a:rPr lang="en-US" dirty="0" err="1">
                <a:latin typeface="Courier" pitchFamily="2" charset="0"/>
              </a:rPr>
              <a:t>tmux</a:t>
            </a:r>
            <a:r>
              <a:rPr lang="en-US" dirty="0">
                <a:latin typeface="Courier" pitchFamily="2" charset="0"/>
              </a:rPr>
              <a:t> </a:t>
            </a:r>
          </a:p>
          <a:p>
            <a:r>
              <a:rPr lang="en-US" b="1" i="1" dirty="0" err="1"/>
              <a:t>jupyter</a:t>
            </a:r>
            <a:r>
              <a:rPr lang="en-US" b="1" i="1" dirty="0"/>
              <a:t> lab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to run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-forge </a:t>
            </a:r>
            <a:r>
              <a:rPr lang="en-US" dirty="0" err="1">
                <a:latin typeface="Courier" pitchFamily="2" charset="0"/>
              </a:rPr>
              <a:t>jupyterlab</a:t>
            </a:r>
            <a:endParaRPr lang="en-US" dirty="0">
              <a:latin typeface="Courier" pitchFamily="2" charset="0"/>
            </a:endParaRPr>
          </a:p>
          <a:p>
            <a:r>
              <a:rPr lang="en-US" b="1" i="1" dirty="0" err="1"/>
              <a:t>nodejs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to install </a:t>
            </a:r>
            <a:r>
              <a:rPr lang="en-US" dirty="0" err="1"/>
              <a:t>jupyter</a:t>
            </a:r>
            <a:r>
              <a:rPr lang="en-US" dirty="0"/>
              <a:t> lab extensions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-forge </a:t>
            </a:r>
            <a:r>
              <a:rPr lang="en-US" dirty="0" err="1">
                <a:latin typeface="Courier" pitchFamily="2" charset="0"/>
              </a:rPr>
              <a:t>nodejs</a:t>
            </a:r>
            <a:r>
              <a:rPr lang="en-US" dirty="0"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11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580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Welcome to the summer of code</vt:lpstr>
      <vt:lpstr>Why Jupyter? </vt:lpstr>
      <vt:lpstr>Pt 1: installation</vt:lpstr>
      <vt:lpstr>Password-less ssh access into ErisOne</vt:lpstr>
      <vt:lpstr>Problem 1: no permissions to copy RSA public key into authorized_keys</vt:lpstr>
      <vt:lpstr>Erisone specific aliases</vt:lpstr>
      <vt:lpstr>Anaconda package manager</vt:lpstr>
      <vt:lpstr>To install anaconda on erisone:  </vt:lpstr>
      <vt:lpstr>Use conda to install 3 key packages</vt:lpstr>
      <vt:lpstr>To be able to run R with jupyter</vt:lpstr>
      <vt:lpstr>Let’s boot it up! </vt:lpstr>
      <vt:lpstr>Files and tabs</vt:lpstr>
      <vt:lpstr>Organizing a notebook</vt:lpstr>
      <vt:lpstr>Figures!!!</vt:lpstr>
      <vt:lpstr>Exporting notebook to other formats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Korsunskiy, Ilya</dc:creator>
  <cp:lastModifiedBy>Korsunskiy, Ilya</cp:lastModifiedBy>
  <cp:revision>279</cp:revision>
  <dcterms:created xsi:type="dcterms:W3CDTF">2019-06-20T19:31:00Z</dcterms:created>
  <dcterms:modified xsi:type="dcterms:W3CDTF">2019-07-08T17:29:17Z</dcterms:modified>
</cp:coreProperties>
</file>