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2EAF6F-6A9C-4B8C-B752-ADD7E8956BBF}">
  <a:tblStyle styleId="{482EAF6F-6A9C-4B8C-B752-ADD7E8956B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540aa13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540aa1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540aa13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540aa1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4540aa1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4540aa1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4540aa13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4540aa1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540aa13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540aa13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d4f3c7f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d4f3c7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d4f3c7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d4f3c7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d4f3c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d4f3c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d4f3c7f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d4f3c7f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d4f3c7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d4f3c7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f71a29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f71a29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vid19.shoshikkha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edcr.gov.bd/" TargetMode="External"/><Relationship Id="rId4" Type="http://schemas.openxmlformats.org/officeDocument/2006/relationships/hyperlink" Target="https://github.com/CSSEGISandData/COVID-19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immuntasir@gmail.com" TargetMode="External"/><Relationship Id="rId4" Type="http://schemas.openxmlformats.org/officeDocument/2006/relationships/hyperlink" Target="mailto:rarndc@gmail.com" TargetMode="External"/><Relationship Id="rId9" Type="http://schemas.openxmlformats.org/officeDocument/2006/relationships/hyperlink" Target="https://covid19.shoshikkha.com/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0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321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Nation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43000" y="23012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COVID-19 Data Visualization Toolkit</a:t>
            </a:r>
            <a:endParaRPr sz="24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91600" y="2972575"/>
            <a:ext cx="6668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https://covid19.shoshikkha.com/</a:t>
            </a:r>
            <a:endParaRPr b="1" sz="2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42425" y="3841300"/>
            <a:ext cx="5204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 Muntasir Wahed &amp; Redwan Ahmed Rizvee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Category: Access to Information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provide answer to all these questions in a single platform. In summary, we will provide answer in two different modules.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Crisis</a:t>
            </a:r>
            <a:r>
              <a:rPr lang="en"/>
              <a:t>: What is the spread of the pandemic  at the national and the subnational level?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Response</a:t>
            </a:r>
            <a:r>
              <a:rPr lang="en"/>
              <a:t>: What different measures are being taken by different countries?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</a:t>
            </a:r>
            <a:r>
              <a:rPr b="1" lang="en"/>
              <a:t>already developed the Crisis section</a:t>
            </a:r>
            <a:r>
              <a:rPr lang="en"/>
              <a:t> of the website.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future, we will work on the Response section, while also providing further improvement to the Crisis section.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and Sustainability Model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71900" y="1842875"/>
            <a:ext cx="399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Caching makes sure that the user experiences faster load times. It also ensures lower load on the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Website’s fast interactivity ensured by component wise update rather than complete structure reloading.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Able to tackle huge amount of data due to efficient data structure design.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Plans for lightweight APIs to make data available with proper caching mechanism.</a:t>
            </a:r>
            <a:endParaRPr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4694250" y="1842875"/>
            <a:ext cx="399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Sustainability 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Makes sure that the website is useful for a wide range of audience - general people, researchers and policymakers. We have already gathered feedbacks from researchers and general users.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A large amount of user interactivity added to provide them freedom to customize based on their preferences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In-depth analysis of different parameters and options, as well possible comparison for a wide range of countries</a:t>
            </a:r>
            <a:endParaRPr sz="1300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266728" y="1770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Timeplan</a:t>
            </a:r>
            <a:endParaRPr sz="3200"/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3402300" y="71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{482EAF6F-6A9C-4B8C-B752-ADD7E8956BBF}</a:tableStyleId>
              </a:tblPr>
              <a:tblGrid>
                <a:gridCol w="2605550"/>
                <a:gridCol w="1620700"/>
                <a:gridCol w="141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Required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Viable Product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Designing the Response section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 of the Response section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Changing the Data Sources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Integrating REST APIs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226075" y="357800"/>
            <a:ext cx="2808000" cy="19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Development process of the solution</a:t>
            </a:r>
            <a:endParaRPr sz="3200"/>
          </a:p>
        </p:txBody>
      </p:sp>
      <p:sp>
        <p:nvSpPr>
          <p:cNvPr id="192" name="Google Shape;192;p25"/>
          <p:cNvSpPr txBox="1"/>
          <p:nvPr/>
        </p:nvSpPr>
        <p:spPr>
          <a:xfrm>
            <a:off x="3559800" y="250050"/>
            <a:ext cx="5448300" cy="4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3971425" y="300900"/>
            <a:ext cx="4680900" cy="8640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5"/>
          <p:cNvCxnSpPr/>
          <p:nvPr/>
        </p:nvCxnSpPr>
        <p:spPr>
          <a:xfrm>
            <a:off x="3473250" y="1581675"/>
            <a:ext cx="56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3971425" y="1956775"/>
            <a:ext cx="4680900" cy="864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Designed data structure and algorithm to process, format and analyze the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030050" y="3665375"/>
            <a:ext cx="4680900" cy="864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Lucrative user view developed using HTML5, CSS,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Bootstrap for device independent platforms.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3559800" y="3340150"/>
            <a:ext cx="56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5409750" y="1164900"/>
            <a:ext cx="1748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Data Collection Layer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384550" y="2820763"/>
            <a:ext cx="1971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Logistic layer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669125" y="4529375"/>
            <a:ext cx="1636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Visualization Layer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662750" y="373025"/>
            <a:ext cx="721800" cy="566400"/>
          </a:xfrm>
          <a:prstGeom prst="rect">
            <a:avLst/>
          </a:prstGeom>
          <a:solidFill>
            <a:srgbClr val="E6B8A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IEDCR</a:t>
            </a:r>
            <a:endParaRPr b="1" sz="1000"/>
          </a:p>
        </p:txBody>
      </p:sp>
      <p:sp>
        <p:nvSpPr>
          <p:cNvPr id="203" name="Google Shape;203;p25"/>
          <p:cNvSpPr/>
          <p:nvPr/>
        </p:nvSpPr>
        <p:spPr>
          <a:xfrm>
            <a:off x="5890138" y="373025"/>
            <a:ext cx="1128300" cy="566400"/>
          </a:xfrm>
          <a:prstGeom prst="rect">
            <a:avLst/>
          </a:prstGeom>
          <a:solidFill>
            <a:srgbClr val="E6B8A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John Hopkins CSSE</a:t>
            </a:r>
            <a:endParaRPr b="1" sz="1000"/>
          </a:p>
        </p:txBody>
      </p:sp>
      <p:sp>
        <p:nvSpPr>
          <p:cNvPr id="204" name="Google Shape;204;p25"/>
          <p:cNvSpPr/>
          <p:nvPr/>
        </p:nvSpPr>
        <p:spPr>
          <a:xfrm>
            <a:off x="7524025" y="373025"/>
            <a:ext cx="884400" cy="566400"/>
          </a:xfrm>
          <a:prstGeom prst="rect">
            <a:avLst/>
          </a:prstGeom>
          <a:solidFill>
            <a:srgbClr val="E6B8A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Press Briefings</a:t>
            </a:r>
            <a:endParaRPr b="1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 of our website is to provide and reach authentic information to our users.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update our data regularly from the attached links and medias.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3600450" y="351700"/>
            <a:ext cx="52857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Roboto Medium"/>
              <a:buChar char="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Institute of Epidemiology, Disease Control and Research (IEDCR), Bangladesh.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https://www.iedcr.gov.bd/</a:t>
            </a: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2019 Novel Coronavirus COVID-19 (2019-nCoV) Data Repository by Johns Hopkins CSSE</a:t>
            </a:r>
            <a:endParaRPr sz="13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https://github.com/CSSEGISandData/COVID-19/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Live telecasted Press Briefings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Ministry of Health and Family Welfare, Government of People’s Republic of Bangladesh and IEDCR to live update our website.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Everyday at 2.30 pm (BDT)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226075" y="87425"/>
            <a:ext cx="2808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Thanks!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76900" y="666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us: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Muntasir Wahed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immuntasir@gmail.com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Redwan Ahmed Rizvee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rizveeredwan.csedu@gmail.com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498800" y="331375"/>
            <a:ext cx="53772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468300" y="87425"/>
            <a:ext cx="5489100" cy="45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325" y="199200"/>
            <a:ext cx="2870625" cy="1789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2275" y="199200"/>
            <a:ext cx="2779974" cy="17890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6325" y="2096100"/>
            <a:ext cx="2870624" cy="2341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2275" y="2096100"/>
            <a:ext cx="2779976" cy="2341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7"/>
          <p:cNvSpPr txBox="1"/>
          <p:nvPr/>
        </p:nvSpPr>
        <p:spPr>
          <a:xfrm>
            <a:off x="3763100" y="4631175"/>
            <a:ext cx="4808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https://covid19.shoshikkha.com/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</a:t>
            </a:r>
            <a:r>
              <a:rPr b="1" lang="en">
                <a:solidFill>
                  <a:srgbClr val="980000"/>
                </a:solidFill>
              </a:rPr>
              <a:t>Track</a:t>
            </a:r>
            <a:r>
              <a:rPr lang="en"/>
              <a:t>?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471900" y="1919075"/>
            <a:ext cx="8222100" cy="24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metric to observe? Cases or Death?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I focus at daily increase or the total number?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scale to use? Linear or Logarithmic?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countries should I compare Bangladesh with?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the districts faring with the situation?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country imposed lock down and when? Is the lockdown helping them? What about the countries that removed lock down?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BSc in Computer Science and Engineering from the University of Dhaka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working as Research Assistants at the Data &amp; Design Lab, under the supervision of Dr. Moinul Islam Zaber and Dr. Amin Ahsan Ali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24300" y="1824875"/>
            <a:ext cx="2658000" cy="1156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How is COVID-19 affecting Bangladesh and other countries?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118700" y="1876925"/>
            <a:ext cx="2472000" cy="105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</a:rPr>
              <a:t>Crisis</a:t>
            </a:r>
            <a:endParaRPr b="1" sz="2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Cases, Death, Recovered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118700" y="3584700"/>
            <a:ext cx="2472000" cy="1052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</a:rPr>
              <a:t>Response</a:t>
            </a:r>
            <a:endParaRPr b="1" sz="2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Measures to prevent, Economic Response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" name="Google Shape;88;p15"/>
          <p:cNvCxnSpPr>
            <a:stCxn id="85" idx="3"/>
            <a:endCxn id="86" idx="1"/>
          </p:cNvCxnSpPr>
          <p:nvPr/>
        </p:nvCxnSpPr>
        <p:spPr>
          <a:xfrm>
            <a:off x="2782300" y="2403125"/>
            <a:ext cx="3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90" idx="3"/>
            <a:endCxn id="87" idx="1"/>
          </p:cNvCxnSpPr>
          <p:nvPr/>
        </p:nvCxnSpPr>
        <p:spPr>
          <a:xfrm>
            <a:off x="2689300" y="411090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217300" y="3532650"/>
            <a:ext cx="2472000" cy="11565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How is Bangladesh and the other countries responding?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396900" y="2712050"/>
            <a:ext cx="2658000" cy="1257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 one-stop solution providing access to information and appropriate visualizations</a:t>
            </a:r>
            <a:endParaRPr sz="1600">
              <a:solidFill>
                <a:srgbClr val="FFFFFF"/>
              </a:solidFill>
            </a:endParaRPr>
          </a:p>
        </p:txBody>
      </p:sp>
      <p:cxnSp>
        <p:nvCxnSpPr>
          <p:cNvPr id="92" name="Google Shape;92;p15"/>
          <p:cNvCxnSpPr>
            <a:stCxn id="86" idx="3"/>
            <a:endCxn id="91" idx="1"/>
          </p:cNvCxnSpPr>
          <p:nvPr/>
        </p:nvCxnSpPr>
        <p:spPr>
          <a:xfrm>
            <a:off x="5590700" y="2403125"/>
            <a:ext cx="806100" cy="9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7" idx="3"/>
            <a:endCxn id="91" idx="1"/>
          </p:cNvCxnSpPr>
          <p:nvPr/>
        </p:nvCxnSpPr>
        <p:spPr>
          <a:xfrm flipH="1" rot="10800000">
            <a:off x="5590700" y="3341100"/>
            <a:ext cx="80610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</a:t>
            </a:r>
            <a:r>
              <a:rPr b="1" lang="en">
                <a:solidFill>
                  <a:srgbClr val="980000"/>
                </a:solidFill>
              </a:rPr>
              <a:t>Track</a:t>
            </a:r>
            <a:r>
              <a:rPr lang="en"/>
              <a:t>?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74600" y="1866300"/>
            <a:ext cx="1585800" cy="93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Metrics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can Observe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732525" y="1866300"/>
            <a:ext cx="1585800" cy="93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Cases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32525" y="3594275"/>
            <a:ext cx="1585800" cy="9351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Deaths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76150" y="3655250"/>
            <a:ext cx="1585800" cy="935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Recovered Patients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614450" y="2140750"/>
            <a:ext cx="732000" cy="5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445475" y="3035275"/>
            <a:ext cx="467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3600726">
            <a:off x="2632682" y="2698831"/>
            <a:ext cx="640434" cy="117548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450" y="1977487"/>
            <a:ext cx="1188525" cy="11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735100" y="3391050"/>
            <a:ext cx="3283200" cy="5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Are We Flattening the </a:t>
            </a:r>
            <a:r>
              <a:rPr b="1" lang="en" sz="2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Curve?</a:t>
            </a:r>
            <a:endParaRPr b="1" sz="2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</a:t>
            </a:r>
            <a:r>
              <a:rPr b="1" lang="en">
                <a:solidFill>
                  <a:srgbClr val="980000"/>
                </a:solidFill>
              </a:rPr>
              <a:t>Track</a:t>
            </a:r>
            <a:r>
              <a:rPr lang="en"/>
              <a:t>?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6" y="1872725"/>
            <a:ext cx="2900950" cy="3111924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225" y="1872725"/>
            <a:ext cx="2722101" cy="3111924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/>
          <p:nvPr/>
        </p:nvSpPr>
        <p:spPr>
          <a:xfrm>
            <a:off x="6649950" y="2161075"/>
            <a:ext cx="1982100" cy="76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Coronavirus is spreading fast?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649950" y="3187625"/>
            <a:ext cx="1982100" cy="76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areas are in better and which are in worse condition?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649950" y="4183925"/>
            <a:ext cx="21246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be helpful to take better policies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02525" y="357800"/>
            <a:ext cx="25113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We Can </a:t>
            </a:r>
            <a:r>
              <a:rPr b="1" lang="en" sz="2000">
                <a:solidFill>
                  <a:srgbClr val="980000"/>
                </a:solidFill>
              </a:rPr>
              <a:t>Track</a:t>
            </a:r>
            <a:r>
              <a:rPr lang="en" sz="2000"/>
              <a:t>?</a:t>
            </a:r>
            <a:endParaRPr sz="20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625" y="31975"/>
            <a:ext cx="6235624" cy="5057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8"/>
          <p:cNvSpPr txBox="1"/>
          <p:nvPr/>
        </p:nvSpPr>
        <p:spPr>
          <a:xfrm>
            <a:off x="3691074" y="3246152"/>
            <a:ext cx="1501500" cy="6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Norway imposed lockdown 🔒  on Day 8 (March 12, 2020))</a:t>
            </a:r>
            <a:endParaRPr b="1" sz="1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04852" y="1676026"/>
            <a:ext cx="1590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Sweden did not impose any lock down</a:t>
            </a:r>
            <a:endParaRPr b="1" sz="10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101050" y="3419825"/>
            <a:ext cx="498000" cy="51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230888" y="2540489"/>
            <a:ext cx="2090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 26:The point where curves started to deviate</a:t>
            </a:r>
            <a:endParaRPr b="1"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8"/>
          <p:cNvCxnSpPr>
            <a:endCxn id="129" idx="1"/>
          </p:cNvCxnSpPr>
          <p:nvPr/>
        </p:nvCxnSpPr>
        <p:spPr>
          <a:xfrm>
            <a:off x="5480980" y="2994713"/>
            <a:ext cx="693000" cy="499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367975" y="1744325"/>
            <a:ext cx="2083800" cy="21855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Lockdown 🔒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slowing the spread of the virus?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We Can </a:t>
            </a:r>
            <a:r>
              <a:rPr b="1" lang="en" sz="2000">
                <a:solidFill>
                  <a:srgbClr val="980000"/>
                </a:solidFill>
              </a:rPr>
              <a:t>Track</a:t>
            </a:r>
            <a:r>
              <a:rPr lang="en" sz="2000"/>
              <a:t>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6800"/>
            <a:ext cx="5838624" cy="3232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9"/>
          <p:cNvSpPr/>
          <p:nvPr/>
        </p:nvSpPr>
        <p:spPr>
          <a:xfrm>
            <a:off x="5979050" y="1866300"/>
            <a:ext cx="2622600" cy="98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How is Bangladesh doing compared to the other countries?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071400" y="3212275"/>
            <a:ext cx="2622600" cy="98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Do we need to adopt some of their prevention mechanisms?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We Can </a:t>
            </a:r>
            <a:r>
              <a:rPr b="1" lang="en" sz="2000">
                <a:solidFill>
                  <a:srgbClr val="980000"/>
                </a:solidFill>
              </a:rPr>
              <a:t>Track</a:t>
            </a:r>
            <a:r>
              <a:rPr lang="en" sz="2000"/>
              <a:t>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990400"/>
            <a:ext cx="3562676" cy="17697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825" y="964300"/>
            <a:ext cx="3764725" cy="1821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0"/>
          <p:cNvSpPr txBox="1"/>
          <p:nvPr/>
        </p:nvSpPr>
        <p:spPr>
          <a:xfrm>
            <a:off x="1110025" y="2823525"/>
            <a:ext cx="13824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Linear Change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640313" y="2823525"/>
            <a:ext cx="1331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Logarithmic Change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75" y="3100500"/>
            <a:ext cx="3562676" cy="1672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313" y="3100500"/>
            <a:ext cx="3703725" cy="1672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0"/>
          <p:cNvSpPr txBox="1"/>
          <p:nvPr/>
        </p:nvSpPr>
        <p:spPr>
          <a:xfrm>
            <a:off x="810175" y="4809925"/>
            <a:ext cx="19821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Change in total basis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120075" y="4785625"/>
            <a:ext cx="19821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Change in daily basis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996850" y="212950"/>
            <a:ext cx="4130700" cy="437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Significance of understanding different types of changes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We Can </a:t>
            </a:r>
            <a:r>
              <a:rPr b="1" lang="en" sz="2000">
                <a:solidFill>
                  <a:srgbClr val="980000"/>
                </a:solidFill>
              </a:rPr>
              <a:t>Track</a:t>
            </a:r>
            <a:r>
              <a:rPr lang="en" sz="2000"/>
              <a:t>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996850" y="212950"/>
            <a:ext cx="4130700" cy="437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we reached the peak?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768275"/>
            <a:ext cx="7169531" cy="4188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