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16"/>
  </p:notesMasterIdLst>
  <p:sldIdLst>
    <p:sldId id="294" r:id="rId2"/>
    <p:sldId id="303" r:id="rId3"/>
    <p:sldId id="324" r:id="rId4"/>
    <p:sldId id="334" r:id="rId5"/>
    <p:sldId id="335" r:id="rId6"/>
    <p:sldId id="337" r:id="rId7"/>
    <p:sldId id="338" r:id="rId8"/>
    <p:sldId id="339" r:id="rId9"/>
    <p:sldId id="336" r:id="rId10"/>
    <p:sldId id="340" r:id="rId11"/>
    <p:sldId id="341" r:id="rId12"/>
    <p:sldId id="342" r:id="rId13"/>
    <p:sldId id="301" r:id="rId14"/>
    <p:sldId id="28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80135F-5A66-429B-8B75-9F93437F89F5}">
          <p14:sldIdLst>
            <p14:sldId id="294"/>
            <p14:sldId id="303"/>
            <p14:sldId id="324"/>
            <p14:sldId id="334"/>
            <p14:sldId id="335"/>
            <p14:sldId id="337"/>
            <p14:sldId id="338"/>
            <p14:sldId id="339"/>
            <p14:sldId id="336"/>
            <p14:sldId id="340"/>
            <p14:sldId id="341"/>
            <p14:sldId id="342"/>
          </p14:sldIdLst>
        </p14:section>
        <p14:section name="Tips for Using This Template" id="{7E23EF12-DF8D-4762-95BF-63A489D210CC}">
          <p14:sldIdLst>
            <p14:sldId id="301"/>
          </p14:sldIdLst>
        </p14:section>
        <p14:section name="Sample Slides" id="{7C28BC42-0458-42B5-B33F-8E8CB5655AF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orient="horz" pos="4109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6" orient="horz" pos="812">
          <p15:clr>
            <a:srgbClr val="A4A3A4"/>
          </p15:clr>
        </p15:guide>
        <p15:guide id="7" pos="3432" userDrawn="1">
          <p15:clr>
            <a:srgbClr val="A4A3A4"/>
          </p15:clr>
        </p15:guide>
        <p15:guide id="8" pos="480">
          <p15:clr>
            <a:srgbClr val="A4A3A4"/>
          </p15:clr>
        </p15:guide>
        <p15:guide id="9" pos="5184" userDrawn="1">
          <p15:clr>
            <a:srgbClr val="A4A3A4"/>
          </p15:clr>
        </p15:guide>
        <p15:guide id="10" pos="624">
          <p15:clr>
            <a:srgbClr val="A4A3A4"/>
          </p15:clr>
        </p15:guide>
        <p15:guide id="1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pos="5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94705"/>
  </p:normalViewPr>
  <p:slideViewPr>
    <p:cSldViewPr snapToGrid="0">
      <p:cViewPr varScale="1">
        <p:scale>
          <a:sx n="108" d="100"/>
          <a:sy n="108" d="100"/>
        </p:scale>
        <p:origin x="1672" y="192"/>
      </p:cViewPr>
      <p:guideLst>
        <p:guide orient="horz" pos="2160"/>
        <p:guide orient="horz" pos="864"/>
        <p:guide orient="horz" pos="1248"/>
        <p:guide orient="horz" pos="4109"/>
        <p:guide orient="horz" pos="3816"/>
        <p:guide orient="horz" pos="812"/>
        <p:guide pos="3432"/>
        <p:guide pos="480"/>
        <p:guide pos="5184"/>
        <p:guide pos="624"/>
        <p:guide/>
        <p:guide orient="horz" pos="2760"/>
        <p:guide pos="5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1" y="0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7376681-1EC0-4B43-845A-FEE7389147C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620661"/>
            <a:ext cx="5851490" cy="3780390"/>
          </a:xfrm>
          <a:prstGeom prst="rect">
            <a:avLst/>
          </a:prstGeom>
        </p:spPr>
        <p:txBody>
          <a:bodyPr vert="horz" lIns="95674" tIns="47837" rIns="95674" bIns="4783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59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1" y="9119159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CFA5BF29-3A85-45E8-9EC2-6FCFBE5E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Account1 - </a:t>
            </a:r>
            <a:r>
              <a:rPr lang="en-US" dirty="0" err="1" smtClean="0"/>
              <a:t>monkeyboy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5BF29-3A85-45E8-9EC2-6FCFBE5E04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63740" y="2065020"/>
            <a:ext cx="7694460" cy="1539240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rgbClr val="05C3DE"/>
              </a:buClr>
              <a:buSzTx/>
              <a:buFont typeface="Wingdings" panose="05000000000000000000" pitchFamily="2" charset="2"/>
              <a:buNone/>
              <a:tabLst/>
              <a:defRPr sz="2400"/>
            </a:lvl1pPr>
          </a:lstStyle>
          <a:p>
            <a:pPr lvl="0"/>
            <a:r>
              <a:rPr lang="en-US" dirty="0" smtClean="0"/>
              <a:t>First Line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56120" y="3625324"/>
            <a:ext cx="6569075" cy="1233489"/>
          </a:xfrm>
        </p:spPr>
        <p:txBody>
          <a:bodyPr>
            <a:noAutofit/>
          </a:bodyPr>
          <a:lstStyle>
            <a:lvl1pPr marL="0" indent="0">
              <a:lnSpc>
                <a:spcPct val="94000"/>
              </a:lnSpc>
              <a:spcBef>
                <a:spcPts val="0"/>
              </a:spcBef>
              <a:buNone/>
              <a:defRPr sz="3600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US" dirty="0" smtClean="0"/>
              <a:t>Second Line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70254" y="4853623"/>
            <a:ext cx="6575425" cy="15398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</a:lstStyle>
          <a:p>
            <a:r>
              <a:rPr lang="en-US" b="1" dirty="0" smtClean="0"/>
              <a:t>PresenterName Bolded </a:t>
            </a:r>
            <a:r>
              <a:rPr lang="en-US" dirty="0" err="1" smtClean="0"/>
              <a:t>CompanyName</a:t>
            </a:r>
            <a:r>
              <a:rPr lang="en-US" dirty="0" smtClean="0"/>
              <a:t> Not Bolded</a:t>
            </a:r>
          </a:p>
          <a:p>
            <a:r>
              <a:rPr lang="en-US" dirty="0" smtClean="0"/>
              <a:t>Conference or Meeting Name 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3671"/>
            <a:ext cx="3547872" cy="45597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Content Placeholder 10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4892040" y="1371600"/>
            <a:ext cx="3566160" cy="356616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Click on photo icon below to add photo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Bullets with Photo</a:t>
            </a:r>
            <a:endParaRPr lang="en-US" dirty="0"/>
          </a:p>
        </p:txBody>
      </p:sp>
      <p:sp>
        <p:nvSpPr>
          <p:cNvPr id="8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0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8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Short quote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1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0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400" cap="none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Long quote</a:t>
            </a:r>
          </a:p>
          <a:p>
            <a:pPr lvl="1"/>
            <a:r>
              <a:rPr lang="en-US" smtClean="0"/>
              <a:t>Second </a:t>
            </a:r>
            <a:r>
              <a:rPr lang="en-US" dirty="0" smtClean="0"/>
              <a:t>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 smtClean="0"/>
              <a:t>Content Blocks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2271754" y="1363850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4555088" y="1363850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2271754" y="3644833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4555088" y="3644833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552700" y="1363850"/>
            <a:ext cx="1730865" cy="1056583"/>
          </a:xfrm>
        </p:spPr>
        <p:txBody>
          <a:bodyPr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52700" y="2431198"/>
            <a:ext cx="1730865" cy="1167194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837130" y="1363850"/>
            <a:ext cx="1692544" cy="1056583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4837129" y="2435093"/>
            <a:ext cx="1692545" cy="1169435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b="1" baseline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552700" y="3644833"/>
            <a:ext cx="1730865" cy="1068857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837129" y="3644834"/>
            <a:ext cx="1692545" cy="1079358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2552700" y="4724192"/>
            <a:ext cx="1730865" cy="1161320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4843266" y="4732643"/>
            <a:ext cx="1686408" cy="1152870"/>
          </a:xfr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492500" y="830354"/>
            <a:ext cx="4731486" cy="3607748"/>
          </a:xfrm>
        </p:spPr>
        <p:txBody>
          <a:bodyPr anchor="b"/>
          <a:lstStyle>
            <a:lvl1pPr marL="0" indent="0" algn="l">
              <a:buNone/>
              <a:defRPr sz="20800" b="1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620145" y="4000117"/>
            <a:ext cx="6400800" cy="1345597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 about statistic. Move percentage sign above to the left or right as needed.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363345" y="1738313"/>
            <a:ext cx="12728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8000" dirty="0" smtClean="0">
                <a:solidFill>
                  <a:srgbClr val="05C3DE"/>
                </a:solidFill>
              </a:rPr>
              <a:t>%</a:t>
            </a:r>
            <a:endParaRPr lang="en-US" sz="8000" dirty="0">
              <a:solidFill>
                <a:srgbClr val="05C3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9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 bwMode="auto">
          <a:xfrm>
            <a:off x="511199" y="3915208"/>
            <a:ext cx="7622921" cy="106408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6120" y="2976282"/>
            <a:ext cx="7702080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75325" y="4449763"/>
            <a:ext cx="2682875" cy="165576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Optional Agenda Items</a:t>
            </a:r>
          </a:p>
          <a:p>
            <a:pPr lvl="0"/>
            <a:r>
              <a:rPr lang="en-US" dirty="0" smtClean="0"/>
              <a:t>Optional Agenda Items</a:t>
            </a:r>
          </a:p>
        </p:txBody>
      </p:sp>
    </p:spTree>
    <p:extLst>
      <p:ext uri="{BB962C8B-B14F-4D97-AF65-F5344CB8AC3E}">
        <p14:creationId xmlns:p14="http://schemas.microsoft.com/office/powerpoint/2010/main" val="13071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83785" y="4455474"/>
            <a:ext cx="2705100" cy="168751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Optional Agenda Items</a:t>
            </a:r>
          </a:p>
          <a:p>
            <a:pPr lvl="0"/>
            <a:r>
              <a:rPr lang="en-US" dirty="0" smtClean="0"/>
              <a:t>Optional Agenda Items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8952" y="2976282"/>
            <a:ext cx="7699248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67600" cy="45262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328" userDrawn="1">
          <p15:clr>
            <a:srgbClr val="FBAE40"/>
          </p15:clr>
        </p15:guide>
        <p15:guide id="3" pos="6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smtClean="0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0"/>
            <a:ext cx="7467600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subhead</a:t>
            </a:r>
            <a:endParaRPr lang="en-US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4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1128" userDrawn="1">
          <p15:clr>
            <a:srgbClr val="FBAE40"/>
          </p15:clr>
        </p15:guide>
        <p15:guide id="5" orient="horz" pos="12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 smtClean="0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3360471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0"/>
            <a:ext cx="3360471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05202" y="1371600"/>
            <a:ext cx="3652997" cy="419100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805364" y="1981201"/>
            <a:ext cx="3652836" cy="391668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68910"/>
            <a:ext cx="3547872" cy="45445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10328" y="1368910"/>
            <a:ext cx="3547872" cy="4542529"/>
          </a:xfrm>
          <a:ln>
            <a:noFill/>
          </a:ln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 marL="682625" indent="-285750">
              <a:defRPr sz="1800"/>
            </a:lvl2pPr>
            <a:lvl3pPr marL="974725" indent="-228600">
              <a:defRPr sz="1400"/>
            </a:lvl3pPr>
            <a:lvl4pPr marL="1257300" indent="-228600">
              <a:defRPr sz="1400"/>
            </a:lvl4pPr>
            <a:lvl5pPr marL="1257300" indent="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702228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0660"/>
            <a:ext cx="7467600" cy="2133600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/>
            </a:lvl1pPr>
            <a:lvl2pPr>
              <a:lnSpc>
                <a:spcPct val="105000"/>
              </a:lnSpc>
              <a:buClr>
                <a:schemeClr val="accent4"/>
              </a:buClr>
              <a:defRPr/>
            </a:lvl2pPr>
            <a:lvl3pPr>
              <a:lnSpc>
                <a:spcPct val="105000"/>
              </a:lnSpc>
              <a:buClr>
                <a:schemeClr val="accent4"/>
              </a:buClr>
              <a:defRPr/>
            </a:lvl3pPr>
            <a:lvl4pPr>
              <a:lnSpc>
                <a:spcPct val="105000"/>
              </a:lnSpc>
              <a:buClr>
                <a:schemeClr val="accent4"/>
              </a:buClr>
              <a:defRPr/>
            </a:lvl4pPr>
            <a:lvl5pPr>
              <a:lnSpc>
                <a:spcPct val="105000"/>
              </a:lnSpc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990600" y="3782501"/>
            <a:ext cx="7467600" cy="2130937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3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3900" y="1600200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Clr>
                <a:schemeClr val="accent2"/>
              </a:buClr>
              <a:buNone/>
              <a:defRPr sz="1400"/>
            </a:lvl1pPr>
            <a:lvl2pPr marL="4572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2pPr>
            <a:lvl3pPr marL="9144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3pPr>
            <a:lvl4pPr marL="13716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4pPr>
            <a:lvl5pPr marL="1828800" indent="0">
              <a:lnSpc>
                <a:spcPct val="105000"/>
              </a:lnSpc>
              <a:buClr>
                <a:schemeClr val="accent4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Speaker bio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33900" y="3995928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Speaker bio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Speaker Bios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1828800"/>
            <a:ext cx="914400" cy="914400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</a:lstStyle>
          <a:p>
            <a:r>
              <a:rPr lang="en-US" smtClean="0"/>
              <a:t>Click on icon to add headshot</a:t>
            </a:r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79625" y="1783080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Name LastName</a:t>
            </a:r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79625" y="2368296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Title, Organization</a:t>
            </a:r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990600" y="4224528"/>
            <a:ext cx="914400" cy="914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1050"/>
            </a:lvl1pPr>
          </a:lstStyle>
          <a:p>
            <a:r>
              <a:rPr lang="en-US" smtClean="0"/>
              <a:t>Click on icon to add headshot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79625" y="4178808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Name LastName</a:t>
            </a:r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079625" y="4764024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Title, Organization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90600" y="1636640"/>
            <a:ext cx="322326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7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48648"/>
            <a:ext cx="7540752" cy="74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371600"/>
            <a:ext cx="7467601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60" r:id="rId13"/>
    <p:sldLayoutId id="2147483761" r:id="rId14"/>
    <p:sldLayoutId id="2147483756" r:id="rId15"/>
    <p:sldLayoutId id="2147483757" r:id="rId16"/>
    <p:sldLayoutId id="2147483758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5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:8545/" TargetMode="External"/><Relationship Id="rId3" Type="http://schemas.openxmlformats.org/officeDocument/2006/relationships/hyperlink" Target="http://localhost:854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mist/releases" TargetMode="External"/><Relationship Id="rId4" Type="http://schemas.openxmlformats.org/officeDocument/2006/relationships/hyperlink" Target="https://github.com/immutability-org/ethereum" TargetMode="External"/><Relationship Id="rId5" Type="http://schemas.openxmlformats.org/officeDocument/2006/relationships/hyperlink" Target="https://medium.com/@andrenit/buildind-an-ethereum-playground-with-docker-part-1-introduction-80be173aaa7a" TargetMode="External"/><Relationship Id="rId6" Type="http://schemas.openxmlformats.org/officeDocument/2006/relationships/hyperlink" Target="https://medium.com/@preethikasireddy/how-does-ethereum-work-anyway-22d1df506369" TargetMode="External"/><Relationship Id="rId7" Type="http://schemas.openxmlformats.org/officeDocument/2006/relationships/hyperlink" Target="https://ethereum.github.io/go-ethereum/" TargetMode="External"/><Relationship Id="rId8" Type="http://schemas.openxmlformats.org/officeDocument/2006/relationships/hyperlink" Target="https://github.com/ethereum/wiki/wiki/White-Paper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docker.com/get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Building Your Own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Jeff Ploughman, Security Architect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59930" y="3577590"/>
            <a:ext cx="6569075" cy="1233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3600" kern="1200" cap="all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Check if everyone found their peers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showpeers.sh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ethereum-miner1</a:t>
            </a:r>
          </a:p>
        </p:txBody>
      </p:sp>
    </p:spTree>
    <p:extLst>
      <p:ext uri="{BB962C8B-B14F-4D97-AF65-F5344CB8AC3E}">
        <p14:creationId xmlns:p14="http://schemas.microsoft.com/office/powerpoint/2010/main" val="15902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Wallets and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4" y="1232703"/>
            <a:ext cx="7467600" cy="4526280"/>
          </a:xfrm>
        </p:spPr>
        <p:txBody>
          <a:bodyPr/>
          <a:lstStyle/>
          <a:p>
            <a:r>
              <a:rPr lang="en-US" sz="1600" b="1" dirty="0" smtClean="0"/>
              <a:t>Listen on specific RPC port: </a:t>
            </a:r>
          </a:p>
          <a:p>
            <a:pPr lvl="1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RPC_PORT=8545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wallet</a:t>
            </a: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RPC_PORT=8546 ./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wallet2</a:t>
            </a:r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/>
              <a:t>Launch Wallet: </a:t>
            </a: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/Applications/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Wallet.app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/Contents/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MacOS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Wallet --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rpc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u="sng" dirty="0">
                <a:latin typeface="Andale Mono" charset="0"/>
                <a:ea typeface="Andale Mono" charset="0"/>
                <a:cs typeface="Andale Mono" charset="0"/>
                <a:hlinkClick r:id="rId2"/>
              </a:rPr>
              <a:t>http://</a:t>
            </a:r>
            <a:r>
              <a:rPr lang="en-US" sz="1400" u="sng" dirty="0" smtClean="0">
                <a:latin typeface="Andale Mono" charset="0"/>
                <a:ea typeface="Andale Mono" charset="0"/>
                <a:cs typeface="Andale Mono" charset="0"/>
                <a:hlinkClick r:id="rId2"/>
              </a:rPr>
              <a:t>localhost:8545</a:t>
            </a:r>
            <a:endParaRPr lang="en-US" sz="1400" u="sng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/Applications/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Wallet.app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/Contents/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MacOS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Wallet --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rpc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u="sng" dirty="0">
                <a:latin typeface="Andale Mono" charset="0"/>
                <a:ea typeface="Andale Mono" charset="0"/>
                <a:cs typeface="Andale Mono" charset="0"/>
                <a:hlinkClick r:id="rId3"/>
              </a:rPr>
              <a:t>http://</a:t>
            </a:r>
            <a:r>
              <a:rPr lang="en-US" sz="1400" u="sng" dirty="0" smtClean="0">
                <a:latin typeface="Andale Mono" charset="0"/>
                <a:ea typeface="Andale Mono" charset="0"/>
                <a:cs typeface="Andale Mono" charset="0"/>
                <a:hlinkClick r:id="rId3"/>
              </a:rPr>
              <a:t>localhost:8546</a:t>
            </a:r>
            <a:endParaRPr lang="en-US" sz="1400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/>
              <a:t>Recipe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Create an Account;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Mine into Account;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Repeat with new RPC port;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Send Transaction;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Mine to Account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ETHERBASE=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0x8D44C48356C544098F72f1247C9498fd0d582b78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RPC_PORT=8545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wallet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ETHERBASE=</a:t>
            </a:r>
            <a:r>
              <a:rPr lang="nb-NO" dirty="0">
                <a:latin typeface="Andale Mono" charset="0"/>
                <a:ea typeface="Andale Mono" charset="0"/>
                <a:cs typeface="Andale Mono" charset="0"/>
              </a:rPr>
              <a:t>0x79A8cCF4f93c2e14C06325647929b9CF12302ba4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RPC_PORT=8546 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wallet2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3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goal: </a:t>
            </a:r>
            <a:r>
              <a:rPr lang="en-US" dirty="0" smtClean="0"/>
              <a:t>30 minute recipe to build a private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Discuss Prerequisites</a:t>
            </a:r>
          </a:p>
          <a:p>
            <a:r>
              <a:rPr lang="en-US" dirty="0" smtClean="0"/>
              <a:t>Run 3 Node Docker Network</a:t>
            </a:r>
          </a:p>
          <a:p>
            <a:r>
              <a:rPr lang="en-US" dirty="0" smtClean="0"/>
              <a:t>Mine Ether</a:t>
            </a:r>
          </a:p>
          <a:p>
            <a:r>
              <a:rPr lang="en-US" dirty="0" smtClean="0"/>
              <a:t>Send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23122"/>
            <a:ext cx="7467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is done on </a:t>
            </a:r>
            <a:r>
              <a:rPr lang="en-US" dirty="0" err="1" smtClean="0"/>
              <a:t>macOS</a:t>
            </a:r>
            <a:r>
              <a:rPr lang="en-US" dirty="0" smtClean="0"/>
              <a:t> Sierra 10.12.6 but will run on any Docker host:</a:t>
            </a:r>
          </a:p>
          <a:p>
            <a:r>
              <a:rPr lang="en-US" sz="1600" b="1" dirty="0" smtClean="0"/>
              <a:t>Docker: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www.docker.com/get-docker</a:t>
            </a:r>
            <a:endParaRPr lang="en-US" sz="1600" dirty="0" smtClean="0"/>
          </a:p>
          <a:p>
            <a:r>
              <a:rPr lang="en-US" sz="1600" b="1" dirty="0" err="1" smtClean="0"/>
              <a:t>Ethereum</a:t>
            </a:r>
            <a:r>
              <a:rPr lang="en-US" sz="1600" b="1" dirty="0" smtClean="0"/>
              <a:t> Wallet</a:t>
            </a:r>
            <a:r>
              <a:rPr lang="en-US" sz="1600" dirty="0" smtClean="0"/>
              <a:t>: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github.com/ethereum/mist/releases</a:t>
            </a:r>
            <a:endParaRPr lang="en-US" sz="1600" dirty="0" smtClean="0"/>
          </a:p>
          <a:p>
            <a:r>
              <a:rPr lang="en-US" sz="1600" b="1" dirty="0" smtClean="0"/>
              <a:t>Scripts: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github.com/immutability-org/ethereum</a:t>
            </a:r>
            <a:endParaRPr lang="en-US" sz="1600" dirty="0" smtClean="0"/>
          </a:p>
          <a:p>
            <a:r>
              <a:rPr lang="en-US" sz="1600" b="1" dirty="0" smtClean="0"/>
              <a:t>Based on: 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://medium.com/@</a:t>
            </a:r>
            <a:r>
              <a:rPr lang="en-US" sz="1600" dirty="0" smtClean="0">
                <a:hlinkClick r:id="rId5"/>
              </a:rPr>
              <a:t>andrenit/buildind-an-ethereum-playground-with-docker-part-1-introduction-80be173aaa7a</a:t>
            </a:r>
            <a:endParaRPr lang="en-US" sz="1600" dirty="0" smtClean="0"/>
          </a:p>
          <a:p>
            <a:r>
              <a:rPr lang="en-US" sz="1600" b="1" dirty="0" smtClean="0"/>
              <a:t>Background</a:t>
            </a:r>
            <a:r>
              <a:rPr lang="en-US" sz="1600" dirty="0" smtClean="0"/>
              <a:t>: Best sources for learning about </a:t>
            </a:r>
            <a:r>
              <a:rPr lang="en-US" sz="1600" dirty="0" err="1" smtClean="0"/>
              <a:t>Ethereum</a:t>
            </a:r>
            <a:endParaRPr lang="en-US" sz="1600" dirty="0" smtClean="0"/>
          </a:p>
          <a:p>
            <a:pPr lvl="1"/>
            <a:r>
              <a:rPr lang="en-US" sz="1400" dirty="0">
                <a:hlinkClick r:id="rId6"/>
              </a:rPr>
              <a:t>https://medium.com/@</a:t>
            </a:r>
            <a:r>
              <a:rPr lang="en-US" sz="1400" dirty="0" smtClean="0">
                <a:hlinkClick r:id="rId6"/>
              </a:rPr>
              <a:t>preethikasireddy/how-does-ethereum-work-anyway-22d1df506369</a:t>
            </a:r>
            <a:endParaRPr lang="en-US" sz="1400" dirty="0" smtClean="0"/>
          </a:p>
          <a:p>
            <a:pPr lvl="1"/>
            <a:r>
              <a:rPr lang="en-US" sz="1400" dirty="0">
                <a:hlinkClick r:id="rId7"/>
              </a:rPr>
              <a:t>https://ethereum.github.io/go-ethereum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smtClean="0">
                <a:hlinkClick r:id="rId8"/>
              </a:rPr>
              <a:t>github.com/ethereum/wiki/wiki/White-Paper</a:t>
            </a: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 and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4" y="1232703"/>
            <a:ext cx="7467600" cy="4526280"/>
          </a:xfrm>
        </p:spPr>
        <p:txBody>
          <a:bodyPr/>
          <a:lstStyle/>
          <a:p>
            <a:r>
              <a:rPr lang="en-US" sz="1600" b="1" dirty="0" smtClean="0"/>
              <a:t>Grab scripts: </a:t>
            </a:r>
            <a:r>
              <a:rPr lang="en-US" sz="1600" dirty="0" err="1" smtClean="0"/>
              <a:t>git</a:t>
            </a:r>
            <a:r>
              <a:rPr lang="en-US" sz="1600" dirty="0"/>
              <a:t> clone https://</a:t>
            </a:r>
            <a:r>
              <a:rPr lang="en-US" sz="1600" dirty="0" err="1"/>
              <a:t>github.com</a:t>
            </a:r>
            <a:r>
              <a:rPr lang="en-US" sz="1600" dirty="0"/>
              <a:t>/immutability-org/</a:t>
            </a:r>
            <a:r>
              <a:rPr lang="en-US" sz="1600" dirty="0" err="1"/>
              <a:t>ethereum.git</a:t>
            </a:r>
            <a:endParaRPr lang="en-US" sz="1600" dirty="0" smtClean="0"/>
          </a:p>
          <a:p>
            <a:r>
              <a:rPr lang="en-US" sz="1600" b="1" dirty="0" smtClean="0"/>
              <a:t>Docker Pull: </a:t>
            </a:r>
            <a:r>
              <a:rPr lang="en-US" sz="1600" dirty="0" err="1"/>
              <a:t>docker</a:t>
            </a:r>
            <a:r>
              <a:rPr lang="en-US" sz="1600" dirty="0"/>
              <a:t> pull </a:t>
            </a:r>
            <a:r>
              <a:rPr lang="en-US" sz="1600" dirty="0" smtClean="0"/>
              <a:t>immutability/</a:t>
            </a:r>
            <a:r>
              <a:rPr lang="en-US" sz="1600" dirty="0" err="1" smtClean="0"/>
              <a:t>ethereum</a:t>
            </a:r>
            <a:endParaRPr lang="en-US" sz="1600" dirty="0" smtClean="0"/>
          </a:p>
          <a:p>
            <a:r>
              <a:rPr lang="en-US" sz="1600" b="1" dirty="0" smtClean="0"/>
              <a:t>Recipe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Create the 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smtClean="0"/>
              <a:t>network/run </a:t>
            </a:r>
            <a:r>
              <a:rPr lang="en-US" sz="1400" dirty="0"/>
              <a:t>the </a:t>
            </a:r>
            <a:r>
              <a:rPr lang="en-US" sz="1400" dirty="0" err="1" smtClean="0"/>
              <a:t>bootnode</a:t>
            </a:r>
            <a:r>
              <a:rPr lang="en-US" sz="1400" dirty="0"/>
              <a:t>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non-mining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second non-mining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Check if both found their peer;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Check </a:t>
            </a:r>
            <a:r>
              <a:rPr lang="en-US" sz="1400" dirty="0" smtClean="0"/>
              <a:t>if everyone found their peers</a:t>
            </a:r>
            <a:r>
              <a:rPr lang="en-US" sz="1400" dirty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the Docker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network create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ethereum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bootnode.sh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an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bootnode</a:t>
            </a:r>
            <a:r>
              <a:rPr lang="en-US" dirty="0"/>
              <a:t> in a container named "</a:t>
            </a:r>
            <a:r>
              <a:rPr lang="en-US" dirty="0" err="1"/>
              <a:t>ethereum-bootnode</a:t>
            </a:r>
            <a:r>
              <a:rPr lang="en-US" dirty="0" smtClean="0"/>
              <a:t>";</a:t>
            </a:r>
            <a:endParaRPr lang="en-US" dirty="0"/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stop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run -d --name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-v $(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pwd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)/.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:/opt/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-e “RUN_BOOTNODE=true”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vertigo/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verbosity=3</a:t>
            </a:r>
          </a:p>
          <a:p>
            <a:r>
              <a:rPr lang="en-US" dirty="0" smtClean="0"/>
              <a:t>See stuff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getbootnodeurl.sh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2. Run </a:t>
            </a:r>
            <a:r>
              <a:rPr lang="en-US" sz="2400" dirty="0"/>
              <a:t>a </a:t>
            </a:r>
            <a:r>
              <a:rPr lang="en-US" sz="2400" dirty="0" smtClean="0"/>
              <a:t>Non-Mining Node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node1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an </a:t>
            </a:r>
            <a:r>
              <a:rPr lang="en-US" dirty="0" err="1"/>
              <a:t>Ethereum</a:t>
            </a:r>
            <a:r>
              <a:rPr lang="en-US" dirty="0"/>
              <a:t> non-mining node in a container named from your argument (ex: `</a:t>
            </a:r>
            <a:r>
              <a:rPr lang="en-US" dirty="0" err="1"/>
              <a:t>runnode.sh</a:t>
            </a:r>
            <a:r>
              <a:rPr lang="en-US" dirty="0"/>
              <a:t> node1` runs an `ethereum-node1` container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=$1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CONTAINER_NAME="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-$NODE_NAME"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stop $CONTAINER_NAME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$CONTAINER_NAME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BOOTNODE_URL=$(./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getbootnodeurl.sh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run -d --name $CONTAINER_NAME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-v $(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pwd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)/.ether-$NODE_NAME:/root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-e "BOOTNODE_URL=$BOOTNODE_URL"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vertigo/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--identity $NODE_NAME --cache=512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ethereum-node1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3. Run Another Non-Mining Node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node2</a:t>
            </a:r>
          </a:p>
          <a:p>
            <a:r>
              <a:rPr lang="en-US" dirty="0" smtClean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ethereum-node2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4. Check </a:t>
            </a:r>
            <a:r>
              <a:rPr lang="en-US" sz="2400" dirty="0"/>
              <a:t>if both found their peer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showpeers.sh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ethereum-node1</a:t>
            </a:r>
          </a:p>
          <a:p>
            <a:pPr lvl="1"/>
            <a:r>
              <a:rPr lang="en-US" dirty="0"/>
              <a:t>This script does the job </a:t>
            </a:r>
            <a:r>
              <a:rPr lang="en-US" dirty="0" smtClean="0"/>
              <a:t>below. </a:t>
            </a:r>
            <a:r>
              <a:rPr lang="en-US" dirty="0"/>
              <a:t>Notice the use of "</a:t>
            </a:r>
            <a:r>
              <a:rPr lang="en-US" dirty="0" err="1"/>
              <a:t>docker</a:t>
            </a:r>
            <a:r>
              <a:rPr lang="en-US" dirty="0"/>
              <a:t> exec" to submit a command to a current running node with "</a:t>
            </a:r>
            <a:r>
              <a:rPr lang="en-US" dirty="0" err="1"/>
              <a:t>geth</a:t>
            </a:r>
            <a:r>
              <a:rPr lang="en-US" dirty="0"/>
              <a:t> attach".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exec 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"$1"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--exec '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admin.peers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'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attach</a:t>
            </a:r>
          </a:p>
        </p:txBody>
      </p:sp>
    </p:spTree>
    <p:extLst>
      <p:ext uri="{BB962C8B-B14F-4D97-AF65-F5344CB8AC3E}">
        <p14:creationId xmlns:p14="http://schemas.microsoft.com/office/powerpoint/2010/main" val="18899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5. Run </a:t>
            </a:r>
            <a:r>
              <a:rPr lang="en-US" sz="2400" dirty="0"/>
              <a:t>a </a:t>
            </a:r>
            <a:r>
              <a:rPr lang="en-US" sz="2400" dirty="0" smtClean="0"/>
              <a:t>Mining Node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miner1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dentical </a:t>
            </a:r>
            <a:r>
              <a:rPr lang="en-US" dirty="0"/>
              <a:t>to `</a:t>
            </a:r>
            <a:r>
              <a:rPr lang="en-US" dirty="0" err="1"/>
              <a:t>runnnode.sh</a:t>
            </a:r>
            <a:r>
              <a:rPr lang="en-US" dirty="0"/>
              <a:t>`, but starts a mining node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1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=${NODE_NAME:-"miner1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"}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=${ETHERBASE:-"0x0000000000000000000000000000000000000001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"}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$NODE_NAME --mine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minerthreads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=1 --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etherbase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="$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ETHERBASE”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ethereum-miner1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RowePrice_Colors_2015">
      <a:dk1>
        <a:srgbClr val="000000"/>
      </a:dk1>
      <a:lt1>
        <a:srgbClr val="FFFFFF"/>
      </a:lt1>
      <a:dk2>
        <a:srgbClr val="4F4F4F"/>
      </a:dk2>
      <a:lt2>
        <a:srgbClr val="FFFFFF"/>
      </a:lt2>
      <a:accent1>
        <a:srgbClr val="054C70"/>
      </a:accent1>
      <a:accent2>
        <a:srgbClr val="05C3DE"/>
      </a:accent2>
      <a:accent3>
        <a:srgbClr val="4F4F4F"/>
      </a:accent3>
      <a:accent4>
        <a:srgbClr val="A7A7A7"/>
      </a:accent4>
      <a:accent5>
        <a:srgbClr val="D8D8D8"/>
      </a:accent5>
      <a:accent6>
        <a:srgbClr val="F4F4F4"/>
      </a:accent6>
      <a:hlink>
        <a:srgbClr val="05C3DE"/>
      </a:hlink>
      <a:folHlink>
        <a:srgbClr val="A7A7A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t">
        <a:noAutofit/>
      </a:bodyPr>
      <a:lstStyle>
        <a:defPPr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7013" indent="-227013">
          <a:spcAft>
            <a:spcPts val="1000"/>
          </a:spcAft>
          <a:buClr>
            <a:schemeClr val="accent2"/>
          </a:buClr>
          <a:buFont typeface="Wingdings" panose="05000000000000000000" pitchFamily="2" charset="2"/>
          <a:buChar char="§"/>
          <a:defRPr sz="2000"/>
        </a:defPPr>
      </a:lstStyle>
    </a:txDef>
  </a:objectDefaults>
  <a:extraClrSchemeLst/>
  <a:custClrLst>
    <a:custClr name="TRP Bright Blue">
      <a:srgbClr val="05C3DE"/>
    </a:custClr>
    <a:custClr name="TRP Dark Blue">
      <a:srgbClr val="054C70"/>
    </a:custClr>
    <a:custClr name="TRP Dark Gray">
      <a:srgbClr val="4F4F4F"/>
    </a:custClr>
    <a:custClr name="TRP 25% Dark Gray">
      <a:srgbClr val="CECECE"/>
    </a:custClr>
    <a:custClr name="TRP 70% Dark Gray">
      <a:srgbClr val="767676"/>
    </a:custClr>
    <a:custClr name="PMS 138">
      <a:srgbClr val="E47F00"/>
    </a:custClr>
    <a:custClr name="PMS 576">
      <a:srgbClr val="7D9845"/>
    </a:custClr>
    <a:custClr name="PMS 668">
      <a:srgbClr val="614B79"/>
    </a:custClr>
    <a:custClr name="PMS 5483">
      <a:srgbClr val="38939B"/>
    </a:custClr>
    <a:custClr name="PMS 7405">
      <a:srgbClr val="FFDD00"/>
    </a:custClr>
    <a:custClr name="TRP 15% Dark Gray">
      <a:srgbClr val="E5E5E5"/>
    </a:custClr>
  </a:custClrLst>
  <a:extLst>
    <a:ext uri="{05A4C25C-085E-4340-85A3-A5531E510DB2}">
      <thm15:themeFamily xmlns:thm15="http://schemas.microsoft.com/office/thememl/2012/main" name="TRP_Template_4-3_MASTER.potx" id="{DFDDBD73-710C-4D8D-AC24-DA96656EE235}" vid="{319B50A6-1507-41C7-B2D4-E6996ACED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399</Words>
  <Application>Microsoft Macintosh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Arial Black</vt:lpstr>
      <vt:lpstr>Calibri</vt:lpstr>
      <vt:lpstr>Wingdings</vt:lpstr>
      <vt:lpstr>Arial</vt:lpstr>
      <vt:lpstr>blank</vt:lpstr>
      <vt:lpstr>PowerPoint Presentation</vt:lpstr>
      <vt:lpstr>goal: 30 minute recipe to build a private blockchain</vt:lpstr>
      <vt:lpstr>Prerequisites and Materials</vt:lpstr>
      <vt:lpstr>Ready, Set and Go</vt:lpstr>
      <vt:lpstr>1. Create the Docker Network</vt:lpstr>
      <vt:lpstr>2. Run a Non-Mining Node</vt:lpstr>
      <vt:lpstr>3. Run Another Non-Mining Node</vt:lpstr>
      <vt:lpstr>4. Check if both found their peer</vt:lpstr>
      <vt:lpstr>5. Run a Mining Node</vt:lpstr>
      <vt:lpstr>6. Check if everyone found their peers</vt:lpstr>
      <vt:lpstr>Wallets and Transactions</vt:lpstr>
      <vt:lpstr>Mine to Account</vt:lpstr>
      <vt:lpstr>Questions?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2017-03-27T11:46:40Z</dcterms:created>
  <dcterms:modified xsi:type="dcterms:W3CDTF">2017-10-07T15:33:07Z</dcterms:modified>
</cp:coreProperties>
</file>