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Arial Black"/>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regular.fntdata"/><Relationship Id="rId27"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Thank you for joining us for our presentation on enhancing Home Credit's predictive capabilities to address their business challenge of identifying and mitigating default risk while empowering their clients.</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Death By Powerpoint Notes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1. Focus on One Idea</a:t>
            </a:r>
            <a:br>
              <a:rPr b="1" lang="en">
                <a:solidFill>
                  <a:schemeClr val="dk1"/>
                </a:solidFill>
              </a:rPr>
            </a:br>
            <a:r>
              <a:rPr lang="en">
                <a:solidFill>
                  <a:schemeClr val="dk1"/>
                </a:solidFill>
              </a:rPr>
              <a:t>Each slide should convey just one message to maintain clarity.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2. Keep It Concise &amp; Visual</a:t>
            </a:r>
            <a:br>
              <a:rPr b="1" lang="en">
                <a:solidFill>
                  <a:schemeClr val="dk1"/>
                </a:solidFill>
              </a:rPr>
            </a:br>
            <a:r>
              <a:rPr lang="en">
                <a:solidFill>
                  <a:schemeClr val="dk1"/>
                </a:solidFill>
              </a:rPr>
              <a:t>Use brief text with supporting images. Avoid full sentences—let visuals enhance your point.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Highlight What Matters</a:t>
            </a:r>
            <a:br>
              <a:rPr b="1" lang="en">
                <a:solidFill>
                  <a:schemeClr val="dk1"/>
                </a:solidFill>
              </a:rPr>
            </a:br>
            <a:r>
              <a:rPr lang="en">
                <a:solidFill>
                  <a:schemeClr val="dk1"/>
                </a:solidFill>
              </a:rPr>
              <a:t>Make the most crucial content larger to catch the audience’s eye.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4. Use Contrast Effectively</a:t>
            </a:r>
            <a:br>
              <a:rPr b="1" lang="en">
                <a:solidFill>
                  <a:schemeClr val="dk1"/>
                </a:solidFill>
              </a:rPr>
            </a:br>
            <a:r>
              <a:rPr lang="en">
                <a:solidFill>
                  <a:schemeClr val="dk1"/>
                </a:solidFill>
              </a:rPr>
              <a:t>Contrast directs attention. Dark backgrounds can make key text pop.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5. Limit to 6 Elements</a:t>
            </a:r>
            <a:br>
              <a:rPr b="1" lang="en">
                <a:solidFill>
                  <a:schemeClr val="dk1"/>
                </a:solidFill>
              </a:rPr>
            </a:br>
            <a:r>
              <a:rPr lang="en">
                <a:solidFill>
                  <a:schemeClr val="dk1"/>
                </a:solidFill>
              </a:rPr>
              <a:t>Avoid clutter—keep each slide simple with no more than 6 elements.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abab1de5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abab1de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However, its confusion matrix revealed super low </a:t>
            </a:r>
            <a:r>
              <a:rPr lang="en" sz="1200">
                <a:solidFill>
                  <a:schemeClr val="dk1"/>
                </a:solidFill>
              </a:rPr>
              <a:t>sensitivity</a:t>
            </a:r>
            <a:r>
              <a:rPr lang="en" sz="1200">
                <a:solidFill>
                  <a:schemeClr val="dk1"/>
                </a:solidFill>
              </a:rPr>
              <a:t> in predicting instances of defaulting at of only 0.6%, meaning it still struggled to identify the minority class effectively.</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Recognizing the need to prioritize recall, we applied upsampling to balance the dataset.</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This allowed the model to see more default cases during training, and the results were significant.</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 The upsampled XGBoost model improved recall dramatically, from 0.6% to 47%. While precision decreased this trade-off was intentional to ensure we captured as many defaults as possible, minimizing false negatives. As it would be more costly for us to have an applicant default than it would be to have the applicant apply again.</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The F1 score—a balance of precision and recall—also improved from 0.011 to 0.305, showing a more meaningful overall performance.</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9e56998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9e56998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Feature importance analysis from the XGBoost model further highlighted the top predictors of loan defaults, giving us actionable insights that can be used for targeted interventions.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Which included the external credit scores for the individuals, as well as our own engineered feature for credit duration which was credit/annuity : higher ratio suggests longer repayment terms, which could be riskier</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abab1de5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abab1de5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XGBoost model with tuned </a:t>
            </a:r>
            <a:r>
              <a:rPr lang="en"/>
              <a:t>parameters</a:t>
            </a:r>
            <a:r>
              <a:rPr lang="en"/>
              <a:t> on upsampled data resulted in these Kaggle scores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7ce6be2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7ce6be2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Findings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Madalyn</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Baseline Analysis (Tasks 1 &amp; 2):</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dataset showed a significant class imbalance with around </a:t>
            </a:r>
            <a:r>
              <a:rPr b="1" lang="en">
                <a:solidFill>
                  <a:schemeClr val="dk1"/>
                </a:solidFill>
              </a:rPr>
              <a:t>92%</a:t>
            </a:r>
            <a:r>
              <a:rPr lang="en">
                <a:solidFill>
                  <a:schemeClr val="dk1"/>
                </a:solidFill>
              </a:rPr>
              <a:t> of applicants being non-defaulters (TARGET = 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simple logistic regression model predicting the majority class (non-defaulters) achieved an accuracy of approximately </a:t>
            </a:r>
            <a:r>
              <a:rPr b="1" lang="en">
                <a:solidFill>
                  <a:schemeClr val="dk1"/>
                </a:solidFill>
              </a:rPr>
              <a:t>91.9%</a:t>
            </a:r>
            <a:r>
              <a:rPr lang="en">
                <a:solidFill>
                  <a:schemeClr val="dk1"/>
                </a:solidFill>
              </a:rPr>
              <a:t>, which became the baseline.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Logistic Regression (Tasks 3 &amp; 8):</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Initial logistic regression models using selected predictors (like age, income, credit amounts, and external sources) performed reasonably well with high accuracy but low specificity.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Feature engineering, including interaction terms (e.g., Age * Income) and newly created variables (like Debt-to-Income Ratio), improved model performance slightly:</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Final logistic regression with feature engineering achieved an accuracy of </a:t>
            </a:r>
            <a:r>
              <a:rPr b="1" lang="en">
                <a:solidFill>
                  <a:schemeClr val="dk1"/>
                </a:solidFill>
              </a:rPr>
              <a:t>92.7%</a:t>
            </a:r>
            <a:r>
              <a:rPr lang="en">
                <a:solidFill>
                  <a:schemeClr val="dk1"/>
                </a:solidFill>
              </a:rPr>
              <a: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Despite improvements, specificity remained low, making it challenging to detect defaulters.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Random Forest (Task 4):</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Random forests showed high sensitivity but suffered from poor specificity, indicating difficulty in identifying default cases accurately.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Feature importance analysis identified predictors like </a:t>
            </a:r>
            <a:r>
              <a:rPr lang="en">
                <a:solidFill>
                  <a:srgbClr val="188038"/>
                </a:solidFill>
                <a:latin typeface="Roboto Mono"/>
                <a:ea typeface="Roboto Mono"/>
                <a:cs typeface="Roboto Mono"/>
                <a:sym typeface="Roboto Mono"/>
              </a:rPr>
              <a:t>EXT_SOURCE_2</a:t>
            </a:r>
            <a:r>
              <a:rPr lang="en">
                <a:solidFill>
                  <a:schemeClr val="dk1"/>
                </a:solidFill>
              </a:rPr>
              <a:t>, </a:t>
            </a:r>
            <a:r>
              <a:rPr lang="en">
                <a:solidFill>
                  <a:srgbClr val="188038"/>
                </a:solidFill>
                <a:latin typeface="Roboto Mono"/>
                <a:ea typeface="Roboto Mono"/>
                <a:cs typeface="Roboto Mono"/>
                <a:sym typeface="Roboto Mono"/>
              </a:rPr>
              <a:t>EXT_SOURCE_3</a:t>
            </a:r>
            <a:r>
              <a:rPr lang="en">
                <a:solidFill>
                  <a:schemeClr val="dk1"/>
                </a:solidFill>
              </a:rPr>
              <a:t>, </a:t>
            </a:r>
            <a:r>
              <a:rPr lang="en">
                <a:solidFill>
                  <a:srgbClr val="188038"/>
                </a:solidFill>
                <a:latin typeface="Roboto Mono"/>
                <a:ea typeface="Roboto Mono"/>
                <a:cs typeface="Roboto Mono"/>
                <a:sym typeface="Roboto Mono"/>
              </a:rPr>
              <a:t>DAYS_EMPLOYED</a:t>
            </a:r>
            <a:r>
              <a:rPr lang="en">
                <a:solidFill>
                  <a:schemeClr val="dk1"/>
                </a:solidFill>
              </a:rPr>
              <a:t>, and </a:t>
            </a:r>
            <a:r>
              <a:rPr lang="en">
                <a:solidFill>
                  <a:srgbClr val="188038"/>
                </a:solidFill>
                <a:latin typeface="Roboto Mono"/>
                <a:ea typeface="Roboto Mono"/>
                <a:cs typeface="Roboto Mono"/>
                <a:sym typeface="Roboto Mono"/>
              </a:rPr>
              <a:t>DAYS_BIRTH</a:t>
            </a:r>
            <a:r>
              <a:rPr lang="en">
                <a:solidFill>
                  <a:schemeClr val="dk1"/>
                </a:solidFill>
              </a:rPr>
              <a:t> as critical features for predicting defaults.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Adjusting the model to include only the top features improved accuracy but still did not significantly enhance the ability to detect defaults.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Support Vector Machines (Task 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SVM models struggled with the imbalanced dataset, achieving near-perfect sensitivity but very low specificity.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Feature scaling and dummy encoding were implemented, and hyperparameter tuning (using radial basis functions) was conducted.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best SVM model achieved an accuracy of </a:t>
            </a:r>
            <a:r>
              <a:rPr b="1" lang="en">
                <a:solidFill>
                  <a:schemeClr val="dk1"/>
                </a:solidFill>
              </a:rPr>
              <a:t>93.6%</a:t>
            </a:r>
            <a:r>
              <a:rPr lang="en">
                <a:solidFill>
                  <a:schemeClr val="dk1"/>
                </a:solidFill>
              </a:rPr>
              <a:t> but had almost zero specificity.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Upsampling to Address Imbalance (Task 6):</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Upsampling techniques were applied to balance the classes, which improved the sensitivity of the models.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However, the models still showed poor performance in identifying defaulters, with specificity remaining below </a:t>
            </a:r>
            <a:r>
              <a:rPr b="1" lang="en">
                <a:solidFill>
                  <a:schemeClr val="dk1"/>
                </a:solidFill>
              </a:rPr>
              <a:t>4%</a:t>
            </a:r>
            <a:r>
              <a:rPr lang="en">
                <a:solidFill>
                  <a:schemeClr val="dk1"/>
                </a:solidFill>
              </a:rPr>
              <a:t> even after upsampling.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Ensemble Modeling (Task 7):</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Combining predictions from logistic regression and random forest models into an ensemble model yielded a slight accuracy improvement to </a:t>
            </a:r>
            <a:r>
              <a:rPr b="1" lang="en">
                <a:solidFill>
                  <a:schemeClr val="dk1"/>
                </a:solidFill>
              </a:rPr>
              <a:t>92.9%</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Like other models, the ensemble model maintained high sensitivity but struggled with specificity, failing to effectively identify defaulters.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Cleaning and Feature Engineering Updates (Task 8):</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Further cleaning efforts were conducted to handle missing values, extreme outliers (e.g., implausible </a:t>
            </a:r>
            <a:r>
              <a:rPr lang="en">
                <a:solidFill>
                  <a:srgbClr val="188038"/>
                </a:solidFill>
                <a:latin typeface="Roboto Mono"/>
                <a:ea typeface="Roboto Mono"/>
                <a:cs typeface="Roboto Mono"/>
                <a:sym typeface="Roboto Mono"/>
              </a:rPr>
              <a:t>DAYS_EMPLOYED</a:t>
            </a:r>
            <a:r>
              <a:rPr lang="en">
                <a:solidFill>
                  <a:schemeClr val="dk1"/>
                </a:solidFill>
              </a:rPr>
              <a:t> values), and data inconsistencies.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Additional feature engineering, such as binning variables (e.g., Age and Income) and creating interaction terms, slightly improved model performance.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updated logistic regression model with engineered features achieved a slightly better AUC and specificity compared to earlier models, but the gains were modest.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Challenges and Limitations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Class Imbalance:</a:t>
            </a:r>
            <a:r>
              <a:rPr lang="en">
                <a:solidFill>
                  <a:schemeClr val="dk1"/>
                </a:solidFill>
              </a:rPr>
              <a:t> The significant class imbalance in the dataset (92% non-defaulters) made it difficult for models to effectively detect defaulters.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Low Specificity:</a:t>
            </a:r>
            <a:r>
              <a:rPr lang="en">
                <a:solidFill>
                  <a:schemeClr val="dk1"/>
                </a:solidFill>
              </a:rPr>
              <a:t> While sensitivity was consistently high across models, specificity remained very low, indicating that models struggled to identify true positives (defaulters).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Quality Issues:</a:t>
            </a:r>
            <a:r>
              <a:rPr lang="en">
                <a:solidFill>
                  <a:schemeClr val="dk1"/>
                </a:solidFill>
              </a:rPr>
              <a:t> Missing values, extreme outliers, and implausible data points (e.g., extreme employment lengths) complicated the analysis and required extensive data cleaning.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Recommendations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Further Feature Engineering: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Explore additional external datasets or domain-specific features to enhance the model's ability to differentiate between defaulters and non-defaulters.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Consider non-linear transformations, polynomial features, or deep learning models that can capture complex relationships in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Handling Class Imbalance: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Explore advanced techniques like SMOTE (Synthetic Minority Over-sampling Technique) or cost-sensitive learning to better handle the class imbalance.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Adjust decision thresholds to optimize the balance between sensitivity and specificity.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Model Interpretability: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Focus on improving the interpretability of models to understand which features most influence predictions. Techniques like SHAP (SHapley Additive exPlanations) can be useful.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Benchmarking Against Kaggle Scores: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To better understand the performance relative to others, benchmarking the models against the Kaggle competition leaderboard would provide insights into where the current models stand.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summary serves as a high-level overview of the modeling efforts and outcomes. Further refinement and exploration are required to achieve a robust model capable of accurately predicting credit defaults.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7ce6be2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7ce6be2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Enhance Feature Engineering</a:t>
            </a:r>
            <a:endParaRPr/>
          </a:p>
          <a:p>
            <a:pPr indent="-298450" lvl="0" marL="457200" rtl="0" algn="l">
              <a:spcBef>
                <a:spcPts val="0"/>
              </a:spcBef>
              <a:spcAft>
                <a:spcPts val="0"/>
              </a:spcAft>
              <a:buSzPts val="1100"/>
              <a:buChar char="●"/>
            </a:pPr>
            <a:r>
              <a:rPr lang="en"/>
              <a:t>Interaction Terms</a:t>
            </a:r>
            <a:endParaRPr/>
          </a:p>
          <a:p>
            <a:pPr indent="-298450" lvl="1" marL="914400" rtl="0" algn="l">
              <a:spcBef>
                <a:spcPts val="0"/>
              </a:spcBef>
              <a:spcAft>
                <a:spcPts val="0"/>
              </a:spcAft>
              <a:buSzPts val="1100"/>
              <a:buChar char="○"/>
            </a:pPr>
            <a:r>
              <a:rPr lang="en"/>
              <a:t>Credit-to-Income Ratio, Age and External Scores Interaction, Debt-to-Income Ratio × Age, Employment Length × Income, Children Count × Income</a:t>
            </a:r>
            <a:endParaRPr/>
          </a:p>
          <a:p>
            <a:pPr indent="-298450" lvl="0" marL="457200" rtl="0" algn="l">
              <a:spcBef>
                <a:spcPts val="0"/>
              </a:spcBef>
              <a:spcAft>
                <a:spcPts val="0"/>
              </a:spcAft>
              <a:buSzPts val="1100"/>
              <a:buChar char="●"/>
            </a:pPr>
            <a:r>
              <a:rPr lang="en"/>
              <a:t>Binning Continuous Variables</a:t>
            </a:r>
            <a:endParaRPr/>
          </a:p>
          <a:p>
            <a:pPr indent="-298450" lvl="1" marL="914400" rtl="0" algn="l">
              <a:spcBef>
                <a:spcPts val="0"/>
              </a:spcBef>
              <a:spcAft>
                <a:spcPts val="0"/>
              </a:spcAft>
              <a:buSzPts val="1100"/>
              <a:buChar char="○"/>
            </a:pPr>
            <a:r>
              <a:rPr lang="en"/>
              <a:t>Age Binning, Income Binning, Credit Amount Binning, and Employment Length Binning</a:t>
            </a:r>
            <a:endParaRPr/>
          </a:p>
          <a:p>
            <a:pPr indent="-298450" lvl="0" marL="457200" rtl="0" algn="l">
              <a:spcBef>
                <a:spcPts val="0"/>
              </a:spcBef>
              <a:spcAft>
                <a:spcPts val="0"/>
              </a:spcAft>
              <a:buSzPts val="1100"/>
              <a:buChar char="●"/>
            </a:pPr>
            <a:r>
              <a:rPr lang="en"/>
              <a:t>Leverage Additional Datasets</a:t>
            </a:r>
            <a:endParaRPr/>
          </a:p>
          <a:p>
            <a:pPr indent="-298450" lvl="0" marL="457200" rtl="0" algn="l">
              <a:spcBef>
                <a:spcPts val="0"/>
              </a:spcBef>
              <a:spcAft>
                <a:spcPts val="0"/>
              </a:spcAft>
              <a:buSzPts val="1100"/>
              <a:buChar char="●"/>
            </a:pPr>
            <a:r>
              <a:t/>
            </a:r>
            <a:endParaRPr/>
          </a:p>
          <a:p>
            <a:pPr indent="0" lvl="0" marL="0" rtl="0" algn="l">
              <a:spcBef>
                <a:spcPts val="0"/>
              </a:spcBef>
              <a:spcAft>
                <a:spcPts val="0"/>
              </a:spcAft>
              <a:buNone/>
            </a:pPr>
            <a:r>
              <a:rPr lang="en"/>
              <a:t>Refine Data Cleaning </a:t>
            </a:r>
            <a:endParaRPr/>
          </a:p>
          <a:p>
            <a:pPr indent="-298450" lvl="0" marL="457200" rtl="0" algn="l">
              <a:spcBef>
                <a:spcPts val="0"/>
              </a:spcBef>
              <a:spcAft>
                <a:spcPts val="0"/>
              </a:spcAft>
              <a:buSzPts val="1100"/>
              <a:buChar char="●"/>
            </a:pPr>
            <a:r>
              <a:rPr lang="en"/>
              <a:t>Address additional outliers</a:t>
            </a:r>
            <a:endParaRPr/>
          </a:p>
          <a:p>
            <a:pPr indent="-298450" lvl="0" marL="457200" rtl="0" algn="l">
              <a:spcBef>
                <a:spcPts val="0"/>
              </a:spcBef>
              <a:spcAft>
                <a:spcPts val="0"/>
              </a:spcAft>
              <a:buSzPts val="1100"/>
              <a:buChar char="●"/>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7ce6be2b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7ce6be2b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Summary of Findings - Modeling Group Project 2.0</a:t>
            </a:r>
            <a:endParaRPr b="1" sz="1300">
              <a:solidFill>
                <a:schemeClr val="dk1"/>
              </a:solidFill>
            </a:endParaRPr>
          </a:p>
          <a:p>
            <a:pPr indent="-298450" lvl="1" marL="914400" rtl="0" algn="l">
              <a:lnSpc>
                <a:spcPct val="115000"/>
              </a:lnSpc>
              <a:spcBef>
                <a:spcPts val="400"/>
              </a:spcBef>
              <a:spcAft>
                <a:spcPts val="0"/>
              </a:spcAft>
              <a:buClr>
                <a:schemeClr val="dk1"/>
              </a:buClr>
              <a:buSzPts val="1100"/>
              <a:buChar char="-"/>
            </a:pPr>
            <a:r>
              <a:rPr lang="en">
                <a:solidFill>
                  <a:schemeClr val="dk1"/>
                </a:solidFill>
              </a:rPr>
              <a:t>misclassify 3.25% of applicants, which is a 5.41% reduction from the majority classifier allowing Home Credit to approve more applicants with our model. -&gt; allows us to reduce the false negatives by 59.4% and be more confident in the loans they are lending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Type 1 error: false positive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Type 2 error: false negative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Really messy data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Lots of missing variables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Models computational run time was not significant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Bring in bureau data in future iterations -&gt; saw significance with a real debt to income</a:t>
            </a:r>
            <a:endParaRPr b="1">
              <a:solidFill>
                <a:schemeClr val="dk1"/>
              </a:solidFill>
            </a:endParaRPr>
          </a:p>
          <a:p>
            <a:pPr indent="0" lvl="0" marL="0" rtl="0" algn="l">
              <a:lnSpc>
                <a:spcPct val="115000"/>
              </a:lnSpc>
              <a:spcBef>
                <a:spcPts val="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1"/>
                </a:solidFill>
                <a:latin typeface="Roboto"/>
                <a:ea typeface="Roboto"/>
                <a:cs typeface="Roboto"/>
                <a:sym typeface="Roboto"/>
              </a:rPr>
              <a:t>*Rough Idea* The models effectively identified non-defaulters but struggled with correctly classifying defaults, leading to low specificity. Future work will focus on integrating additional data sources and optimizing models for better real-world performance.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ac9c20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ac9c20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Accessing loans is a challenge for many individuals, particularly those with limited or no credit history. This leads to financial hardships, vulnerability to predatory lenders, and wrongful rejections. Working with Home Credit Group, our goal is to solve these issues by utilizing data to create a safe and fair borrowing experience for clients with non-traditional credit histories.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rPr b="1" lang="en"/>
              <a:t>Business Problem</a:t>
            </a:r>
            <a:r>
              <a:rPr lang="en"/>
              <a:t>: People often have a difficult time when it comes to getting loans due to a lack of credit history. This can lead to financial challenges and even result in loans being placed with unethical lenders. Home Credit Group is looking to solve this issue by providing a positive and safe borrowing experience to people that lack traditional credit history. One of Home Credit’s challenges is unlocking the full potential of their data to ensure their current system for predicting who can repay loans is accurate. Currently, some customers that should qualify for a loan are being wrongly rejected due to limitations in Home Credit Group’s system.</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Inability to Access Loans</a:t>
            </a:r>
            <a:r>
              <a:rPr lang="en">
                <a:solidFill>
                  <a:schemeClr val="dk1"/>
                </a:solidFill>
              </a:rPr>
              <a:t>: Many individuals face barriers to obtaining loans due to systemic limitations.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Financial Challenges</a:t>
            </a:r>
            <a:r>
              <a:rPr lang="en">
                <a:solidFill>
                  <a:schemeClr val="dk1"/>
                </a:solidFill>
              </a:rPr>
              <a:t>: Restricted access to credit exacerbates economic hardships.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Vulnerability to Predatory Lenders</a:t>
            </a:r>
            <a:r>
              <a:rPr lang="en">
                <a:solidFill>
                  <a:schemeClr val="dk1"/>
                </a:solidFill>
              </a:rPr>
              <a:t>: Limited options may lead clients to rely on exploitative lending practices.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Wrongful Rejections</a:t>
            </a:r>
            <a:r>
              <a:rPr lang="en">
                <a:solidFill>
                  <a:schemeClr val="dk1"/>
                </a:solidFill>
              </a:rPr>
              <a:t>: Outdated systems wrongly reject eligible borrowers.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af41c9f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af41c9f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A more accurate prediction system will benefit both clients and lenders. For clients, it means ethical lending options, financial empowerment, and better opportunities. For lenders, it ensures increased loan approvals, fewer defaults, and stronger client relationships.</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Benefit of a solution</a:t>
            </a:r>
            <a:r>
              <a:rPr lang="en">
                <a:solidFill>
                  <a:schemeClr val="dk1"/>
                </a:solidFill>
              </a:rPr>
              <a:t>: If Home Credit Group can enhance their prediction system to more accurately assess a customer’s ability to repay loans, they will be able to offer ethical lending options to those in need. Unlocking the full potential of their data will also ensure that the loan terms and conditions they provide will empower their clients to be successful.</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Ethical Lending Options</a:t>
            </a:r>
            <a:r>
              <a:rPr lang="en">
                <a:solidFill>
                  <a:schemeClr val="dk1"/>
                </a:solidFill>
              </a:rPr>
              <a:t>: Provide fair and accessible financial opportunities.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Client Empowerment</a:t>
            </a:r>
            <a:r>
              <a:rPr lang="en">
                <a:solidFill>
                  <a:schemeClr val="dk1"/>
                </a:solidFill>
              </a:rPr>
              <a:t>: Enable financial independence and stability.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More Loans and Fewer Defaults</a:t>
            </a:r>
            <a:r>
              <a:rPr lang="en">
                <a:solidFill>
                  <a:schemeClr val="dk1"/>
                </a:solidFill>
              </a:rPr>
              <a:t>: Improve access while minimizing risk.</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75841dc3b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75841dc3b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To achieve these goals, we’ve developed predictive models that:</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Improve our ability to accurately identify creditworthiness.</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Reduce false rejections through enhanced model specificity.</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And Leverage advanced techniques like feature engineering to improve performance.</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228600" lvl="0" marL="45720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Improved Predictive Modeling</a:t>
            </a:r>
            <a:r>
              <a:rPr lang="en">
                <a:solidFill>
                  <a:schemeClr val="dk1"/>
                </a:solidFill>
              </a:rPr>
              <a:t>: Develop robust models to identify creditworthiness.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Enhance Specificity:</a:t>
            </a:r>
            <a:r>
              <a:rPr lang="en">
                <a:solidFill>
                  <a:schemeClr val="dk1"/>
                </a:solidFill>
              </a:rPr>
              <a:t> Reduce false rejections.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Comparisons:</a:t>
            </a:r>
            <a:r>
              <a:rPr lang="en">
                <a:solidFill>
                  <a:schemeClr val="dk1"/>
                </a:solidFill>
              </a:rPr>
              <a:t> Evaluate and optimize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Feature Engineering:</a:t>
            </a:r>
            <a:r>
              <a:rPr lang="en">
                <a:solidFill>
                  <a:schemeClr val="dk1"/>
                </a:solidFill>
              </a:rPr>
              <a:t> Extract meaningful insights from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Class Balancing:</a:t>
            </a:r>
            <a:r>
              <a:rPr lang="en">
                <a:solidFill>
                  <a:schemeClr val="dk1"/>
                </a:solidFill>
              </a:rPr>
              <a:t> Address the imbalance between default and non-default cases.</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457200" rtl="0" algn="l">
              <a:spcBef>
                <a:spcPts val="120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75841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75841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Our approach includes three phases: </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dataset preparation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development</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enhancement. </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We believe this approach will enable us to strengthen and maximize the client-lender relationship fostered by Home Credit.</a:t>
            </a:r>
            <a:endParaRPr b="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457200" rtl="0" algn="l">
              <a:lnSpc>
                <a:spcPct val="115000"/>
              </a:lnSpc>
              <a:spcBef>
                <a:spcPts val="1200"/>
              </a:spcBef>
              <a:spcAft>
                <a:spcPts val="0"/>
              </a:spcAft>
              <a:buNone/>
            </a:pPr>
            <a:r>
              <a:rPr b="1" lang="en">
                <a:solidFill>
                  <a:schemeClr val="dk1"/>
                </a:solidFill>
              </a:rPr>
              <a:t>Dataset Preparation &amp; Baseline Models:</a:t>
            </a:r>
            <a:endParaRPr b="1">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Establish training and validation datasets.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 baseline benchmarks with simple models.</a:t>
            </a:r>
            <a:endParaRPr>
              <a:solidFill>
                <a:schemeClr val="dk1"/>
              </a:solidFill>
            </a:endParaRPr>
          </a:p>
          <a:p>
            <a:pPr indent="0" lvl="0" marL="457200" rtl="0" algn="l">
              <a:lnSpc>
                <a:spcPct val="115000"/>
              </a:lnSpc>
              <a:spcBef>
                <a:spcPts val="1200"/>
              </a:spcBef>
              <a:spcAft>
                <a:spcPts val="0"/>
              </a:spcAft>
              <a:buNone/>
            </a:pPr>
            <a:r>
              <a:rPr b="1" lang="en">
                <a:solidFill>
                  <a:schemeClr val="dk1"/>
                </a:solidFill>
              </a:rPr>
              <a:t>Model Development &amp; Refinement:</a:t>
            </a:r>
            <a:endParaRPr b="1">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Implement Logistic Regression, Random Forest, GLM, and XGBoost.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Address class imbalance and data transformation challenges.</a:t>
            </a:r>
            <a:endParaRPr>
              <a:solidFill>
                <a:schemeClr val="dk1"/>
              </a:solidFill>
            </a:endParaRPr>
          </a:p>
          <a:p>
            <a:pPr indent="0" lvl="0" marL="457200" rtl="0" algn="l">
              <a:lnSpc>
                <a:spcPct val="115000"/>
              </a:lnSpc>
              <a:spcBef>
                <a:spcPts val="1200"/>
              </a:spcBef>
              <a:spcAft>
                <a:spcPts val="0"/>
              </a:spcAft>
              <a:buNone/>
            </a:pPr>
            <a:r>
              <a:rPr b="1" lang="en">
                <a:solidFill>
                  <a:schemeClr val="dk1"/>
                </a:solidFill>
              </a:rPr>
              <a:t>Model Enhancement &amp; Ensemble Techniques:</a:t>
            </a:r>
            <a:endParaRPr b="1">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Apply advanced feature engineering.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Combine models for superior performance.</a:t>
            </a:r>
            <a:endParaRPr>
              <a:solidFill>
                <a:schemeClr val="dk1"/>
              </a:solidFill>
            </a:endParaRPr>
          </a:p>
          <a:p>
            <a:pPr indent="0" lvl="0" marL="914400" rtl="0" algn="l">
              <a:spcBef>
                <a:spcPts val="120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ac9c207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ac9c207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Success will be measured by:</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Achieving model performance metrics that exceed baseline benchmarks for accuracy and AUC, this will </a:t>
            </a:r>
            <a:endParaRPr b="1">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Increased approval rates for creditworthy clients.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Reduced default rates through accurate predictions.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And Provide loan terms that empower clients to succeed.</a:t>
            </a:r>
            <a:endParaRPr>
              <a:solidFill>
                <a:schemeClr val="dk1"/>
              </a:solidFill>
            </a:endParaRPr>
          </a:p>
          <a:p>
            <a:pPr indent="0" lvl="0" marL="45720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Key Indicators: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Higher Approval Rates:</a:t>
            </a:r>
            <a:r>
              <a:rPr lang="en">
                <a:solidFill>
                  <a:schemeClr val="dk1"/>
                </a:solidFill>
              </a:rPr>
              <a:t> Increase access for creditworthy clients.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Reduced Default Rates:</a:t>
            </a:r>
            <a:r>
              <a:rPr lang="en">
                <a:solidFill>
                  <a:schemeClr val="dk1"/>
                </a:solidFill>
              </a:rPr>
              <a:t> Minimize financial risks.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Empowering Loan Terms:</a:t>
            </a:r>
            <a:r>
              <a:rPr lang="en">
                <a:solidFill>
                  <a:schemeClr val="dk1"/>
                </a:solidFill>
              </a:rPr>
              <a:t> Provide clients with flexible, achievable repayment options.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 Metrics: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Accuracy &gt; Majority Classifier.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AUC &gt; Baseline (0.5).</a:t>
            </a:r>
            <a:endParaRPr>
              <a:solidFill>
                <a:schemeClr val="dk1"/>
              </a:solidFill>
            </a:endParaRPr>
          </a:p>
          <a:p>
            <a:pPr indent="0" lvl="0" marL="45720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75841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75841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Preparing the data for modeling required addressing some key issues,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Missing data : 45 variables were missing over 48% of the data</a:t>
            </a:r>
            <a:endParaRPr sz="1200">
              <a:solidFill>
                <a:schemeClr val="dk1"/>
              </a:solidFill>
            </a:endParaRPr>
          </a:p>
          <a:p>
            <a:pPr indent="0" lvl="0" marL="457200" rtl="0" algn="l">
              <a:lnSpc>
                <a:spcPct val="125454"/>
              </a:lnSpc>
              <a:spcBef>
                <a:spcPts val="8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The other variables were only missing up to 20% of the data and were imputed</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There exists a significant imbalance in the dataset with respect to the target variable</a:t>
            </a:r>
            <a:endParaRPr sz="1200">
              <a:solidFill>
                <a:schemeClr val="dk1"/>
              </a:solidFill>
            </a:endParaRPr>
          </a:p>
          <a:p>
            <a:pPr indent="0" lvl="0" marL="457200" rtl="0" algn="l">
              <a:lnSpc>
                <a:spcPct val="125454"/>
              </a:lnSpc>
              <a:spcBef>
                <a:spcPts val="8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( 91.33 percent of the data being those who did not default)</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There were outliers and data issues:</a:t>
            </a:r>
            <a:endParaRPr sz="1200">
              <a:solidFill>
                <a:schemeClr val="dk1"/>
              </a:solidFill>
            </a:endParaRPr>
          </a:p>
          <a:p>
            <a:pPr indent="0" lvl="0" marL="457200" rtl="0" algn="l">
              <a:lnSpc>
                <a:spcPct val="125454"/>
              </a:lnSpc>
              <a:spcBef>
                <a:spcPts val="8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Income over 2 million</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Children over 15</a:t>
            </a:r>
            <a:endParaRPr sz="1200">
              <a:solidFill>
                <a:schemeClr val="dk1"/>
              </a:solidFill>
            </a:endParaRPr>
          </a:p>
          <a:p>
            <a:pPr indent="0" lvl="0" marL="457200" rtl="0" algn="l">
              <a:lnSpc>
                <a:spcPct val="125454"/>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The days employed had many error values of 365243 – those were discarded</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We also engineered additional features to capture more complex relationships</a:t>
            </a:r>
            <a:endParaRPr sz="1200">
              <a:solidFill>
                <a:schemeClr val="dk1"/>
              </a:solidFill>
            </a:endParaRPr>
          </a:p>
          <a:p>
            <a:pPr indent="0" lvl="0" marL="457200" rtl="0" algn="l">
              <a:lnSpc>
                <a:spcPct val="125454"/>
              </a:lnSpc>
              <a:spcBef>
                <a:spcPts val="80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lang="en" sz="1200">
                <a:solidFill>
                  <a:schemeClr val="dk1"/>
                </a:solidFill>
              </a:rPr>
              <a:t>The standouts here were:</a:t>
            </a:r>
            <a:endParaRPr sz="1200">
              <a:solidFill>
                <a:schemeClr val="dk1"/>
              </a:solidFill>
            </a:endParaRPr>
          </a:p>
          <a:p>
            <a:pPr indent="0" lvl="0" marL="914400" rtl="0" algn="l">
              <a:lnSpc>
                <a:spcPct val="125454"/>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rPr>
              <a:t>Missing external 1-3</a:t>
            </a:r>
            <a:endParaRPr sz="1200">
              <a:solidFill>
                <a:schemeClr val="dk1"/>
              </a:solidFill>
            </a:endParaRPr>
          </a:p>
          <a:p>
            <a:pPr indent="0" lvl="0" marL="914400" rtl="0" algn="l">
              <a:lnSpc>
                <a:spcPct val="125454"/>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rPr>
              <a:t>Missing all</a:t>
            </a:r>
            <a:endParaRPr sz="1200">
              <a:solidFill>
                <a:schemeClr val="dk1"/>
              </a:solidFill>
            </a:endParaRPr>
          </a:p>
          <a:p>
            <a:pPr indent="0" lvl="0" marL="914400" rtl="0" algn="l">
              <a:lnSpc>
                <a:spcPct val="125454"/>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200">
                <a:solidFill>
                  <a:schemeClr val="dk1"/>
                </a:solidFill>
              </a:rPr>
              <a:t>Credit duration where credit over annuity, which would reflect the approximate periods required to pay off total credit (higher value may indicate more issues with repayment)</a:t>
            </a:r>
            <a:endParaRPr sz="1200">
              <a:solidFill>
                <a:schemeClr val="dk1"/>
              </a:solidFill>
            </a:endParaRPr>
          </a:p>
          <a:p>
            <a:pPr indent="0" lvl="0" marL="1371600" rtl="0" algn="l">
              <a:lnSpc>
                <a:spcPct val="125454"/>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sz="1200">
                <a:solidFill>
                  <a:schemeClr val="dk1"/>
                </a:solidFill>
              </a:rPr>
              <a:t>Missing values in all three sources (All_EXT_Missing = 1) are associated with slightly higher average income and older age (Avg_Age = 42.75).</a:t>
            </a:r>
            <a:endParaRPr sz="1200">
              <a:solidFill>
                <a:schemeClr val="dk1"/>
              </a:solidFill>
            </a:endParaRPr>
          </a:p>
          <a:p>
            <a:pPr indent="0" lvl="0" marL="1371600" rtl="0" algn="l">
              <a:lnSpc>
                <a:spcPct val="125454"/>
              </a:lnSpc>
              <a:spcBef>
                <a:spcPts val="0"/>
              </a:spcBef>
              <a:spcAft>
                <a:spcPts val="0"/>
              </a:spcAft>
              <a:buClr>
                <a:schemeClr val="dk1"/>
              </a:buClr>
              <a:buSzPts val="1100"/>
              <a:buFont typeface="Arial"/>
              <a:buNone/>
            </a:pPr>
            <a:r>
              <a:rPr lang="en" sz="1200">
                <a:solidFill>
                  <a:schemeClr val="dk1"/>
                </a:solidFill>
              </a:rPr>
              <a:t>This suggests that missing external scores might not solely indicate financial exclusion, but potentially unique financial behaviors or reporting differences.</a:t>
            </a:r>
            <a:endParaRPr sz="1200">
              <a:solidFill>
                <a:schemeClr val="dk1"/>
              </a:solidFill>
            </a:endParaRPr>
          </a:p>
          <a:p>
            <a:pPr indent="0" lvl="0" marL="1371600" rtl="0" algn="l">
              <a:lnSpc>
                <a:spcPct val="125454"/>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sz="1200">
                <a:solidFill>
                  <a:schemeClr val="dk1"/>
                </a:solidFill>
              </a:rPr>
              <a:t>there are 128 defaulters who have NA values across all the external sources</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abab1de5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abab1de5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Moving into modeling, we started with with establishing baseline model performance with the majority classifier:  SLIDE 9</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This baseline helped us see that while accuracy appeared high at over 91%, it completely failed to identify defaults, achieving a recall of zero. This highlighted how accuracy alone was not a robust enough metric – this model scored a 0.5 AUC.</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9e56998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9e56998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454"/>
              </a:lnSpc>
              <a:spcBef>
                <a:spcPts val="0"/>
              </a:spcBef>
              <a:spcAft>
                <a:spcPts val="0"/>
              </a:spcAft>
              <a:buClr>
                <a:schemeClr val="dk1"/>
              </a:buClr>
              <a:buSzPts val="1100"/>
              <a:buFont typeface="Arial"/>
              <a:buNone/>
            </a:pPr>
            <a:r>
              <a:rPr lang="en" sz="1200">
                <a:solidFill>
                  <a:schemeClr val="dk1"/>
                </a:solidFill>
              </a:rPr>
              <a:t>We moved on to modeling with the engineered features and randomforest, and worked with some XGBoost models.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To address these issues, we implemented an XGBoost model, which is well-suited for tabular data and classification problems.</a:t>
            </a:r>
            <a:endParaRPr sz="1200">
              <a:solidFill>
                <a:schemeClr val="dk1"/>
              </a:solidFill>
            </a:endParaRPr>
          </a:p>
          <a:p>
            <a:pPr indent="0" lvl="0" marL="0" rtl="0" algn="l">
              <a:lnSpc>
                <a:spcPct val="125454"/>
              </a:lnSpc>
              <a:spcBef>
                <a:spcPts val="800"/>
              </a:spcBef>
              <a:spcAft>
                <a:spcPts val="0"/>
              </a:spcAft>
              <a:buClr>
                <a:schemeClr val="dk1"/>
              </a:buClr>
              <a:buSzPts val="1100"/>
              <a:buFont typeface="Arial"/>
              <a:buNone/>
            </a:pPr>
            <a:r>
              <a:rPr lang="en" sz="1200">
                <a:solidFill>
                  <a:schemeClr val="dk1"/>
                </a:solidFill>
              </a:rPr>
              <a:t>On the original, imbalanced dataset, XGBoost delivered a solid AUC score of 0.751, demonstrating strong ranking ability.</a:t>
            </a:r>
            <a:endParaRPr sz="1200">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Home Credit Default Risk</a:t>
            </a:r>
            <a:endParaRPr b="1">
              <a:latin typeface="Arial"/>
              <a:ea typeface="Arial"/>
              <a:cs typeface="Arial"/>
              <a:sym typeface="Arial"/>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solidFill>
                  <a:srgbClr val="E11930"/>
                </a:solidFill>
                <a:latin typeface="Arial"/>
                <a:ea typeface="Arial"/>
                <a:cs typeface="Arial"/>
                <a:sym typeface="Arial"/>
              </a:rPr>
              <a:t>Imogen Holdsworth - Madalyn Young - Tyler Swanson</a:t>
            </a:r>
            <a:endParaRPr>
              <a:solidFill>
                <a:srgbClr val="E1193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346200" y="152400"/>
            <a:ext cx="645159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3">
            <a:alphaModFix/>
          </a:blip>
          <a:stretch>
            <a:fillRect/>
          </a:stretch>
        </p:blipFill>
        <p:spPr>
          <a:xfrm>
            <a:off x="713433" y="0"/>
            <a:ext cx="7717135"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295089" y="1488700"/>
            <a:ext cx="2185525" cy="2166100"/>
          </a:xfrm>
          <a:prstGeom prst="rect">
            <a:avLst/>
          </a:prstGeom>
          <a:noFill/>
          <a:ln>
            <a:noFill/>
          </a:ln>
        </p:spPr>
      </p:pic>
      <p:pic>
        <p:nvPicPr>
          <p:cNvPr id="131" name="Google Shape;131;p24"/>
          <p:cNvPicPr preferRelativeResize="0"/>
          <p:nvPr/>
        </p:nvPicPr>
        <p:blipFill rotWithShape="1">
          <a:blip r:embed="rId4">
            <a:alphaModFix/>
          </a:blip>
          <a:srcRect b="0" l="0" r="2676" t="0"/>
          <a:stretch/>
        </p:blipFill>
        <p:spPr>
          <a:xfrm>
            <a:off x="5663388" y="1514425"/>
            <a:ext cx="2185525" cy="2114650"/>
          </a:xfrm>
          <a:prstGeom prst="rect">
            <a:avLst/>
          </a:prstGeom>
          <a:noFill/>
          <a:ln>
            <a:noFill/>
          </a:ln>
        </p:spPr>
      </p:pic>
      <p:sp>
        <p:nvSpPr>
          <p:cNvPr id="132" name="Google Shape;132;p24"/>
          <p:cNvSpPr txBox="1"/>
          <p:nvPr>
            <p:ph idx="4294967295" type="body"/>
          </p:nvPr>
        </p:nvSpPr>
        <p:spPr>
          <a:xfrm>
            <a:off x="295813" y="3064950"/>
            <a:ext cx="4184100" cy="18759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t/>
            </a:r>
            <a:endParaRPr b="1" sz="3200">
              <a:solidFill>
                <a:srgbClr val="E11930"/>
              </a:solidFill>
              <a:latin typeface="Arial Black"/>
              <a:ea typeface="Arial Black"/>
              <a:cs typeface="Arial Black"/>
              <a:sym typeface="Arial Black"/>
            </a:endParaRPr>
          </a:p>
          <a:p>
            <a:pPr indent="0" lvl="0" marL="0" rtl="0" algn="ctr">
              <a:spcBef>
                <a:spcPts val="1200"/>
              </a:spcBef>
              <a:spcAft>
                <a:spcPts val="0"/>
              </a:spcAft>
              <a:buNone/>
            </a:pPr>
            <a:r>
              <a:rPr b="1" lang="en" sz="3500">
                <a:solidFill>
                  <a:srgbClr val="E11930"/>
                </a:solidFill>
                <a:latin typeface="Arial Black"/>
                <a:ea typeface="Arial Black"/>
                <a:cs typeface="Arial Black"/>
                <a:sym typeface="Arial Black"/>
              </a:rPr>
              <a:t> 0.74268</a:t>
            </a:r>
            <a:endParaRPr b="1" sz="3500">
              <a:solidFill>
                <a:srgbClr val="E11930"/>
              </a:solidFill>
              <a:latin typeface="Arial Black"/>
              <a:ea typeface="Arial Black"/>
              <a:cs typeface="Arial Black"/>
              <a:sym typeface="Arial Black"/>
            </a:endParaRPr>
          </a:p>
          <a:p>
            <a:pPr indent="0" lvl="0" marL="0" rtl="0" algn="l">
              <a:spcBef>
                <a:spcPts val="1200"/>
              </a:spcBef>
              <a:spcAft>
                <a:spcPts val="0"/>
              </a:spcAft>
              <a:buNone/>
            </a:pPr>
            <a:r>
              <a:t/>
            </a:r>
            <a:endParaRPr b="1" sz="1400">
              <a:latin typeface="Arial"/>
              <a:ea typeface="Arial"/>
              <a:cs typeface="Arial"/>
              <a:sym typeface="Arial"/>
            </a:endParaRPr>
          </a:p>
          <a:p>
            <a:pPr indent="0" lvl="0" marL="0" rtl="0" algn="l">
              <a:spcBef>
                <a:spcPts val="1200"/>
              </a:spcBef>
              <a:spcAft>
                <a:spcPts val="1200"/>
              </a:spcAft>
              <a:buNone/>
            </a:pPr>
            <a:r>
              <a:t/>
            </a:r>
            <a:endParaRPr/>
          </a:p>
        </p:txBody>
      </p:sp>
      <p:sp>
        <p:nvSpPr>
          <p:cNvPr id="133" name="Google Shape;133;p24"/>
          <p:cNvSpPr txBox="1"/>
          <p:nvPr>
            <p:ph idx="4294967295" type="body"/>
          </p:nvPr>
        </p:nvSpPr>
        <p:spPr>
          <a:xfrm>
            <a:off x="4664088" y="3064950"/>
            <a:ext cx="4184100" cy="1875900"/>
          </a:xfrm>
          <a:prstGeom prst="rect">
            <a:avLst/>
          </a:prstGeom>
        </p:spPr>
        <p:txBody>
          <a:bodyPr anchorCtr="0" anchor="ctr" bIns="91425" lIns="91425" spcFirstLastPara="1" rIns="91425" wrap="square" tIns="91425">
            <a:normAutofit fontScale="85000" lnSpcReduction="20000"/>
          </a:bodyPr>
          <a:lstStyle/>
          <a:p>
            <a:pPr indent="0" lvl="0" marL="0" rtl="0" algn="ctr">
              <a:spcBef>
                <a:spcPts val="0"/>
              </a:spcBef>
              <a:spcAft>
                <a:spcPts val="0"/>
              </a:spcAft>
              <a:buNone/>
            </a:pPr>
            <a:r>
              <a:t/>
            </a:r>
            <a:endParaRPr b="1" sz="3200">
              <a:solidFill>
                <a:srgbClr val="E11930"/>
              </a:solidFill>
              <a:latin typeface="Arial Black"/>
              <a:ea typeface="Arial Black"/>
              <a:cs typeface="Arial Black"/>
              <a:sym typeface="Arial Black"/>
            </a:endParaRPr>
          </a:p>
          <a:p>
            <a:pPr indent="0" lvl="0" marL="0" rtl="0" algn="ctr">
              <a:spcBef>
                <a:spcPts val="1200"/>
              </a:spcBef>
              <a:spcAft>
                <a:spcPts val="0"/>
              </a:spcAft>
              <a:buNone/>
            </a:pPr>
            <a:r>
              <a:rPr b="1" lang="en" sz="3500">
                <a:solidFill>
                  <a:srgbClr val="E11930"/>
                </a:solidFill>
                <a:latin typeface="Arial Black"/>
                <a:ea typeface="Arial Black"/>
                <a:cs typeface="Arial Black"/>
                <a:sym typeface="Arial Black"/>
              </a:rPr>
              <a:t> 0.74569</a:t>
            </a:r>
            <a:endParaRPr b="1" sz="3500">
              <a:solidFill>
                <a:srgbClr val="E11930"/>
              </a:solidFill>
              <a:latin typeface="Arial Black"/>
              <a:ea typeface="Arial Black"/>
              <a:cs typeface="Arial Black"/>
              <a:sym typeface="Arial Black"/>
            </a:endParaRPr>
          </a:p>
          <a:p>
            <a:pPr indent="0" lvl="0" marL="0" rtl="0" algn="l">
              <a:spcBef>
                <a:spcPts val="1200"/>
              </a:spcBef>
              <a:spcAft>
                <a:spcPts val="0"/>
              </a:spcAft>
              <a:buNone/>
            </a:pPr>
            <a:r>
              <a:t/>
            </a:r>
            <a:endParaRPr b="1"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Challenges</a:t>
            </a:r>
            <a:endParaRPr sz="2200">
              <a:solidFill>
                <a:srgbClr val="E11930"/>
              </a:solidFill>
              <a:latin typeface="Arial Black"/>
              <a:ea typeface="Arial Black"/>
              <a:cs typeface="Arial Black"/>
              <a:sym typeface="Arial Black"/>
            </a:endParaRPr>
          </a:p>
        </p:txBody>
      </p:sp>
      <p:sp>
        <p:nvSpPr>
          <p:cNvPr id="139" name="Google Shape;139;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rPr b="1" lang="en" sz="2490">
                <a:latin typeface="Arial"/>
                <a:ea typeface="Arial"/>
                <a:cs typeface="Arial"/>
                <a:sym typeface="Arial"/>
              </a:rPr>
              <a:t>Low Specificity </a:t>
            </a:r>
            <a:endParaRPr b="1" sz="2490">
              <a:latin typeface="Arial"/>
              <a:ea typeface="Arial"/>
              <a:cs typeface="Arial"/>
              <a:sym typeface="Arial"/>
            </a:endParaRPr>
          </a:p>
          <a:p>
            <a:pPr indent="0" lvl="0" marL="914400" rtl="0" algn="l">
              <a:spcBef>
                <a:spcPts val="1200"/>
              </a:spcBef>
              <a:spcAft>
                <a:spcPts val="0"/>
              </a:spcAft>
              <a:buNone/>
            </a:pPr>
            <a:r>
              <a:rPr lang="en" sz="2100">
                <a:latin typeface="Arial"/>
                <a:ea typeface="Arial"/>
                <a:cs typeface="Arial"/>
                <a:sym typeface="Arial"/>
              </a:rPr>
              <a:t>Despite achieving high accuracy, models struggled with effectively identify defaulters</a:t>
            </a:r>
            <a:endParaRPr sz="2100">
              <a:latin typeface="Arial"/>
              <a:ea typeface="Arial"/>
              <a:cs typeface="Arial"/>
              <a:sym typeface="Arial"/>
            </a:endParaRPr>
          </a:p>
          <a:p>
            <a:pPr indent="0" lvl="0" marL="457200" rtl="0" algn="l">
              <a:spcBef>
                <a:spcPts val="1200"/>
              </a:spcBef>
              <a:spcAft>
                <a:spcPts val="0"/>
              </a:spcAft>
              <a:buNone/>
            </a:pPr>
            <a:r>
              <a:rPr b="1" lang="en" sz="2500">
                <a:latin typeface="Arial"/>
                <a:ea typeface="Arial"/>
                <a:cs typeface="Arial"/>
                <a:sym typeface="Arial"/>
              </a:rPr>
              <a:t>Class Imbalance</a:t>
            </a:r>
            <a:endParaRPr b="1" sz="2500">
              <a:latin typeface="Arial"/>
              <a:ea typeface="Arial"/>
              <a:cs typeface="Arial"/>
              <a:sym typeface="Arial"/>
            </a:endParaRPr>
          </a:p>
          <a:p>
            <a:pPr indent="0" lvl="0" marL="914400" rtl="0" algn="l">
              <a:spcBef>
                <a:spcPts val="1200"/>
              </a:spcBef>
              <a:spcAft>
                <a:spcPts val="0"/>
              </a:spcAft>
              <a:buNone/>
            </a:pPr>
            <a:r>
              <a:rPr lang="en" sz="2100">
                <a:latin typeface="Arial"/>
                <a:ea typeface="Arial"/>
                <a:cs typeface="Arial"/>
                <a:sym typeface="Arial"/>
              </a:rPr>
              <a:t>92% non-defaulters</a:t>
            </a:r>
            <a:endParaRPr sz="2100">
              <a:latin typeface="Arial"/>
              <a:ea typeface="Arial"/>
              <a:cs typeface="Arial"/>
              <a:sym typeface="Arial"/>
            </a:endParaRPr>
          </a:p>
          <a:p>
            <a:pPr indent="0" lvl="0" marL="457200" rtl="0" algn="l">
              <a:spcBef>
                <a:spcPts val="1200"/>
              </a:spcBef>
              <a:spcAft>
                <a:spcPts val="0"/>
              </a:spcAft>
              <a:buNone/>
            </a:pPr>
            <a:r>
              <a:rPr b="1" lang="en" sz="2500">
                <a:latin typeface="Arial"/>
                <a:ea typeface="Arial"/>
                <a:cs typeface="Arial"/>
                <a:sym typeface="Arial"/>
              </a:rPr>
              <a:t>Data Quality</a:t>
            </a:r>
            <a:endParaRPr b="1" sz="2500">
              <a:latin typeface="Arial"/>
              <a:ea typeface="Arial"/>
              <a:cs typeface="Arial"/>
              <a:sym typeface="Arial"/>
            </a:endParaRPr>
          </a:p>
          <a:p>
            <a:pPr indent="0" lvl="0" marL="914400" rtl="0" algn="l">
              <a:spcBef>
                <a:spcPts val="1200"/>
              </a:spcBef>
              <a:spcAft>
                <a:spcPts val="1200"/>
              </a:spcAft>
              <a:buNone/>
            </a:pPr>
            <a:r>
              <a:rPr lang="en" sz="2100">
                <a:latin typeface="Arial"/>
                <a:ea typeface="Arial"/>
                <a:cs typeface="Arial"/>
                <a:sym typeface="Arial"/>
              </a:rPr>
              <a:t>Missing values and extreme outliers </a:t>
            </a:r>
            <a:endParaRPr sz="21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9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Improvements</a:t>
            </a:r>
            <a:endParaRPr sz="3400">
              <a:solidFill>
                <a:srgbClr val="E11930"/>
              </a:solidFill>
              <a:latin typeface="Arial Black"/>
              <a:ea typeface="Arial Black"/>
              <a:cs typeface="Arial Black"/>
              <a:sym typeface="Arial Black"/>
            </a:endParaRPr>
          </a:p>
        </p:txBody>
      </p:sp>
      <p:sp>
        <p:nvSpPr>
          <p:cNvPr id="145" name="Google Shape;145;p26"/>
          <p:cNvSpPr txBox="1"/>
          <p:nvPr>
            <p:ph idx="1" type="body"/>
          </p:nvPr>
        </p:nvSpPr>
        <p:spPr>
          <a:xfrm>
            <a:off x="387900" y="1489825"/>
            <a:ext cx="4621200" cy="3078900"/>
          </a:xfrm>
          <a:prstGeom prst="rect">
            <a:avLst/>
          </a:prstGeom>
        </p:spPr>
        <p:txBody>
          <a:bodyPr anchorCtr="0" anchor="t" bIns="91425" lIns="91425" spcFirstLastPara="1" rIns="91425" wrap="square" tIns="91425">
            <a:noAutofit/>
          </a:bodyPr>
          <a:lstStyle/>
          <a:p>
            <a:pPr indent="-387350" lvl="0" marL="457200" rtl="0" algn="l">
              <a:lnSpc>
                <a:spcPct val="105000"/>
              </a:lnSpc>
              <a:spcBef>
                <a:spcPts val="0"/>
              </a:spcBef>
              <a:spcAft>
                <a:spcPts val="0"/>
              </a:spcAft>
              <a:buSzPts val="2500"/>
              <a:buFont typeface="Arial"/>
              <a:buChar char="➔"/>
            </a:pPr>
            <a:r>
              <a:rPr lang="en" sz="2500">
                <a:latin typeface="Arial"/>
                <a:ea typeface="Arial"/>
                <a:cs typeface="Arial"/>
                <a:sym typeface="Arial"/>
              </a:rPr>
              <a:t>Enhance Feature Engineering</a:t>
            </a:r>
            <a:endParaRPr sz="2500">
              <a:latin typeface="Arial"/>
              <a:ea typeface="Arial"/>
              <a:cs typeface="Arial"/>
              <a:sym typeface="Arial"/>
            </a:endParaRPr>
          </a:p>
          <a:p>
            <a:pPr indent="0" lvl="0" marL="0" rtl="0" algn="l">
              <a:lnSpc>
                <a:spcPct val="105000"/>
              </a:lnSpc>
              <a:spcBef>
                <a:spcPts val="1200"/>
              </a:spcBef>
              <a:spcAft>
                <a:spcPts val="0"/>
              </a:spcAft>
              <a:buSzPts val="2500"/>
              <a:buNone/>
            </a:pPr>
            <a:r>
              <a:t/>
            </a:r>
            <a:endParaRPr sz="2500">
              <a:latin typeface="Arial"/>
              <a:ea typeface="Arial"/>
              <a:cs typeface="Arial"/>
              <a:sym typeface="Arial"/>
            </a:endParaRPr>
          </a:p>
          <a:p>
            <a:pPr indent="-387350" lvl="0" marL="457200" rtl="0" algn="l">
              <a:lnSpc>
                <a:spcPct val="105000"/>
              </a:lnSpc>
              <a:spcBef>
                <a:spcPts val="1200"/>
              </a:spcBef>
              <a:spcAft>
                <a:spcPts val="0"/>
              </a:spcAft>
              <a:buSzPts val="2500"/>
              <a:buFont typeface="Arial"/>
              <a:buChar char="➔"/>
            </a:pPr>
            <a:r>
              <a:rPr lang="en" sz="2500">
                <a:latin typeface="Arial"/>
                <a:ea typeface="Arial"/>
                <a:cs typeface="Arial"/>
                <a:sym typeface="Arial"/>
              </a:rPr>
              <a:t>Refine Data Cleaning</a:t>
            </a:r>
            <a:endParaRPr sz="2500">
              <a:latin typeface="Arial"/>
              <a:ea typeface="Arial"/>
              <a:cs typeface="Arial"/>
              <a:sym typeface="Arial"/>
            </a:endParaRPr>
          </a:p>
          <a:p>
            <a:pPr indent="0" lvl="0" marL="914400" rtl="0" algn="l">
              <a:lnSpc>
                <a:spcPct val="105000"/>
              </a:lnSpc>
              <a:spcBef>
                <a:spcPts val="1200"/>
              </a:spcBef>
              <a:spcAft>
                <a:spcPts val="1200"/>
              </a:spcAft>
              <a:buNone/>
            </a:pPr>
            <a:r>
              <a:t/>
            </a:r>
            <a:endParaRPr sz="2100">
              <a:latin typeface="Arial"/>
              <a:ea typeface="Arial"/>
              <a:cs typeface="Arial"/>
              <a:sym typeface="Arial"/>
            </a:endParaRPr>
          </a:p>
        </p:txBody>
      </p:sp>
      <p:pic>
        <p:nvPicPr>
          <p:cNvPr id="146" name="Google Shape;146;p26"/>
          <p:cNvPicPr preferRelativeResize="0"/>
          <p:nvPr/>
        </p:nvPicPr>
        <p:blipFill>
          <a:blip r:embed="rId3">
            <a:alphaModFix/>
          </a:blip>
          <a:stretch>
            <a:fillRect/>
          </a:stretch>
        </p:blipFill>
        <p:spPr>
          <a:xfrm>
            <a:off x="5009097" y="1377400"/>
            <a:ext cx="3887403" cy="3078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4294967295" type="body"/>
          </p:nvPr>
        </p:nvSpPr>
        <p:spPr>
          <a:xfrm>
            <a:off x="327000" y="932950"/>
            <a:ext cx="8490000" cy="30789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4000">
                <a:solidFill>
                  <a:srgbClr val="E11930"/>
                </a:solidFill>
                <a:latin typeface="Arial Black"/>
                <a:ea typeface="Arial Black"/>
                <a:cs typeface="Arial Black"/>
                <a:sym typeface="Arial Black"/>
              </a:rPr>
              <a:t>Empowering people to live the life they want now.</a:t>
            </a:r>
            <a:endParaRPr b="1" sz="4000">
              <a:solidFill>
                <a:srgbClr val="E11930"/>
              </a:solidFill>
              <a:latin typeface="Arial Black"/>
              <a:ea typeface="Arial Black"/>
              <a:cs typeface="Arial Black"/>
              <a:sym typeface="Arial Black"/>
            </a:endParaRPr>
          </a:p>
        </p:txBody>
      </p:sp>
      <p:pic>
        <p:nvPicPr>
          <p:cNvPr id="152" name="Google Shape;152;p27"/>
          <p:cNvPicPr preferRelativeResize="0"/>
          <p:nvPr/>
        </p:nvPicPr>
        <p:blipFill>
          <a:blip r:embed="rId3">
            <a:alphaModFix/>
          </a:blip>
          <a:stretch>
            <a:fillRect/>
          </a:stretch>
        </p:blipFill>
        <p:spPr>
          <a:xfrm>
            <a:off x="3705900" y="2698875"/>
            <a:ext cx="1732200" cy="173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The Business</a:t>
            </a:r>
            <a:r>
              <a:rPr lang="en" sz="2200">
                <a:solidFill>
                  <a:srgbClr val="E11930"/>
                </a:solidFill>
                <a:latin typeface="Arial Black"/>
                <a:ea typeface="Arial Black"/>
                <a:cs typeface="Arial Black"/>
                <a:sym typeface="Arial Black"/>
              </a:rPr>
              <a:t> Problem  </a:t>
            </a:r>
            <a:endParaRPr sz="2200">
              <a:latin typeface="Arial"/>
              <a:ea typeface="Arial"/>
              <a:cs typeface="Arial"/>
              <a:sym typeface="Arial"/>
            </a:endParaRPr>
          </a:p>
        </p:txBody>
      </p:sp>
      <p:sp>
        <p:nvSpPr>
          <p:cNvPr id="70" name="Google Shape;70;p14"/>
          <p:cNvSpPr txBox="1"/>
          <p:nvPr>
            <p:ph idx="1" type="body"/>
          </p:nvPr>
        </p:nvSpPr>
        <p:spPr>
          <a:xfrm>
            <a:off x="387900" y="1489825"/>
            <a:ext cx="5645100" cy="32154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2500">
                <a:latin typeface="Arial"/>
                <a:ea typeface="Arial"/>
                <a:cs typeface="Arial"/>
                <a:sym typeface="Arial"/>
              </a:rPr>
              <a:t>Inability to A</a:t>
            </a:r>
            <a:r>
              <a:rPr lang="en" sz="2500">
                <a:latin typeface="Arial"/>
                <a:ea typeface="Arial"/>
                <a:cs typeface="Arial"/>
                <a:sym typeface="Arial"/>
              </a:rPr>
              <a:t>ccess</a:t>
            </a:r>
            <a:r>
              <a:rPr lang="en" sz="2500">
                <a:latin typeface="Arial"/>
                <a:ea typeface="Arial"/>
                <a:cs typeface="Arial"/>
                <a:sym typeface="Arial"/>
              </a:rPr>
              <a:t> Loan</a:t>
            </a:r>
            <a:r>
              <a:rPr lang="en" sz="2500">
                <a:latin typeface="Arial"/>
                <a:ea typeface="Arial"/>
                <a:cs typeface="Arial"/>
                <a:sym typeface="Arial"/>
              </a:rPr>
              <a:t>s</a:t>
            </a:r>
            <a:endParaRPr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Financial Challenges</a:t>
            </a:r>
            <a:endParaRPr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Vulnerability to Predatory Lenders</a:t>
            </a:r>
            <a:endParaRPr sz="2500">
              <a:latin typeface="Arial"/>
              <a:ea typeface="Arial"/>
              <a:cs typeface="Arial"/>
              <a:sym typeface="Arial"/>
            </a:endParaRPr>
          </a:p>
          <a:p>
            <a:pPr indent="0" lvl="0" marL="457200" rtl="0" algn="l">
              <a:lnSpc>
                <a:spcPct val="115000"/>
              </a:lnSpc>
              <a:spcBef>
                <a:spcPts val="1200"/>
              </a:spcBef>
              <a:spcAft>
                <a:spcPts val="1200"/>
              </a:spcAft>
              <a:buNone/>
            </a:pPr>
            <a:r>
              <a:rPr lang="en" sz="2500">
                <a:latin typeface="Arial"/>
                <a:ea typeface="Arial"/>
                <a:cs typeface="Arial"/>
                <a:sym typeface="Arial"/>
              </a:rPr>
              <a:t>Wrongful Rejections </a:t>
            </a:r>
            <a:endParaRPr sz="2500">
              <a:latin typeface="Arial"/>
              <a:ea typeface="Arial"/>
              <a:cs typeface="Arial"/>
              <a:sym typeface="Arial"/>
            </a:endParaRPr>
          </a:p>
        </p:txBody>
      </p:sp>
      <p:pic>
        <p:nvPicPr>
          <p:cNvPr id="71" name="Google Shape;71;p14"/>
          <p:cNvPicPr preferRelativeResize="0"/>
          <p:nvPr/>
        </p:nvPicPr>
        <p:blipFill>
          <a:blip r:embed="rId3">
            <a:alphaModFix/>
          </a:blip>
          <a:stretch>
            <a:fillRect/>
          </a:stretch>
        </p:blipFill>
        <p:spPr>
          <a:xfrm>
            <a:off x="6739050" y="790400"/>
            <a:ext cx="1781350" cy="178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Benefit of a Solution </a:t>
            </a:r>
            <a:endParaRPr sz="2200"/>
          </a:p>
        </p:txBody>
      </p:sp>
      <p:sp>
        <p:nvSpPr>
          <p:cNvPr id="77" name="Google Shape;77;p15"/>
          <p:cNvSpPr txBox="1"/>
          <p:nvPr>
            <p:ph idx="1" type="body"/>
          </p:nvPr>
        </p:nvSpPr>
        <p:spPr>
          <a:xfrm>
            <a:off x="387900" y="1500775"/>
            <a:ext cx="5273100" cy="3078900"/>
          </a:xfrm>
          <a:prstGeom prst="rect">
            <a:avLst/>
          </a:prstGeom>
        </p:spPr>
        <p:txBody>
          <a:bodyPr anchorCtr="0" anchor="t" bIns="91425" lIns="91425" spcFirstLastPara="1" rIns="91425" wrap="square" tIns="91425">
            <a:normAutofit/>
          </a:bodyPr>
          <a:lstStyle/>
          <a:p>
            <a:pPr indent="0" lvl="0" marL="457200" rtl="0" algn="l">
              <a:lnSpc>
                <a:spcPct val="115000"/>
              </a:lnSpc>
              <a:spcBef>
                <a:spcPts val="0"/>
              </a:spcBef>
              <a:spcAft>
                <a:spcPts val="0"/>
              </a:spcAft>
              <a:buNone/>
            </a:pPr>
            <a:r>
              <a:rPr lang="en" sz="2500">
                <a:latin typeface="Arial"/>
                <a:ea typeface="Arial"/>
                <a:cs typeface="Arial"/>
                <a:sym typeface="Arial"/>
              </a:rPr>
              <a:t>Ethical Lending Options</a:t>
            </a:r>
            <a:endParaRPr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Client Empowerment </a:t>
            </a:r>
            <a:endParaRPr sz="2500">
              <a:latin typeface="Arial"/>
              <a:ea typeface="Arial"/>
              <a:cs typeface="Arial"/>
              <a:sym typeface="Arial"/>
            </a:endParaRPr>
          </a:p>
          <a:p>
            <a:pPr indent="0" lvl="0" marL="457200" rtl="0" algn="l">
              <a:lnSpc>
                <a:spcPct val="115000"/>
              </a:lnSpc>
              <a:spcBef>
                <a:spcPts val="1200"/>
              </a:spcBef>
              <a:spcAft>
                <a:spcPts val="1200"/>
              </a:spcAft>
              <a:buNone/>
            </a:pPr>
            <a:r>
              <a:rPr lang="en" sz="2500">
                <a:latin typeface="Arial"/>
                <a:ea typeface="Arial"/>
                <a:cs typeface="Arial"/>
                <a:sym typeface="Arial"/>
              </a:rPr>
              <a:t>More Loans and Fewer Defaults </a:t>
            </a:r>
            <a:endParaRPr sz="2500">
              <a:latin typeface="Arial"/>
              <a:ea typeface="Arial"/>
              <a:cs typeface="Arial"/>
              <a:sym typeface="Arial"/>
            </a:endParaRPr>
          </a:p>
        </p:txBody>
      </p:sp>
      <p:pic>
        <p:nvPicPr>
          <p:cNvPr id="78" name="Google Shape;78;p15"/>
          <p:cNvPicPr preferRelativeResize="0"/>
          <p:nvPr/>
        </p:nvPicPr>
        <p:blipFill>
          <a:blip r:embed="rId3">
            <a:alphaModFix/>
          </a:blip>
          <a:stretch>
            <a:fillRect/>
          </a:stretch>
        </p:blipFill>
        <p:spPr>
          <a:xfrm>
            <a:off x="5880450" y="3324824"/>
            <a:ext cx="2975049" cy="1554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Objectives for Improvement</a:t>
            </a:r>
            <a:endParaRPr sz="2200">
              <a:solidFill>
                <a:srgbClr val="E11930"/>
              </a:solidFill>
              <a:latin typeface="Arial Black"/>
              <a:ea typeface="Arial Black"/>
              <a:cs typeface="Arial Black"/>
              <a:sym typeface="Arial Black"/>
            </a:endParaRPr>
          </a:p>
        </p:txBody>
      </p:sp>
      <p:sp>
        <p:nvSpPr>
          <p:cNvPr id="84" name="Google Shape;84;p16"/>
          <p:cNvSpPr txBox="1"/>
          <p:nvPr>
            <p:ph idx="1" type="body"/>
          </p:nvPr>
        </p:nvSpPr>
        <p:spPr>
          <a:xfrm>
            <a:off x="504625" y="1418000"/>
            <a:ext cx="7812300" cy="346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500">
                <a:latin typeface="Arial"/>
                <a:ea typeface="Arial"/>
                <a:cs typeface="Arial"/>
                <a:sym typeface="Arial"/>
              </a:rPr>
              <a:t>Improved Predictive Modeling</a:t>
            </a:r>
            <a:endParaRPr b="1"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Enhancing Model Specificity</a:t>
            </a:r>
            <a:endParaRPr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Compare Various Models</a:t>
            </a:r>
            <a:endParaRPr sz="2500">
              <a:latin typeface="Arial"/>
              <a:ea typeface="Arial"/>
              <a:cs typeface="Arial"/>
              <a:sym typeface="Arial"/>
            </a:endParaRPr>
          </a:p>
          <a:p>
            <a:pPr indent="0" lvl="0" marL="457200" rtl="0" algn="l">
              <a:lnSpc>
                <a:spcPct val="115000"/>
              </a:lnSpc>
              <a:spcBef>
                <a:spcPts val="1200"/>
              </a:spcBef>
              <a:spcAft>
                <a:spcPts val="0"/>
              </a:spcAft>
              <a:buNone/>
            </a:pPr>
            <a:r>
              <a:rPr lang="en" sz="2500">
                <a:latin typeface="Arial"/>
                <a:ea typeface="Arial"/>
                <a:cs typeface="Arial"/>
                <a:sym typeface="Arial"/>
              </a:rPr>
              <a:t>Feature Engineering</a:t>
            </a:r>
            <a:endParaRPr sz="2500">
              <a:latin typeface="Arial"/>
              <a:ea typeface="Arial"/>
              <a:cs typeface="Arial"/>
              <a:sym typeface="Arial"/>
            </a:endParaRPr>
          </a:p>
          <a:p>
            <a:pPr indent="0" lvl="0" marL="457200" rtl="0" algn="l">
              <a:lnSpc>
                <a:spcPct val="115000"/>
              </a:lnSpc>
              <a:spcBef>
                <a:spcPts val="1200"/>
              </a:spcBef>
              <a:spcAft>
                <a:spcPts val="0"/>
              </a:spcAft>
              <a:buNone/>
            </a:pPr>
            <a:r>
              <a:t/>
            </a:r>
            <a:endParaRPr sz="2500">
              <a:latin typeface="Arial"/>
              <a:ea typeface="Arial"/>
              <a:cs typeface="Arial"/>
              <a:sym typeface="Arial"/>
            </a:endParaRPr>
          </a:p>
          <a:p>
            <a:pPr indent="0" lvl="0" marL="457200" rtl="0" algn="l">
              <a:spcBef>
                <a:spcPts val="1200"/>
              </a:spcBef>
              <a:spcAft>
                <a:spcPts val="1200"/>
              </a:spcAft>
              <a:buNone/>
            </a:pPr>
            <a:r>
              <a:t/>
            </a:r>
            <a:endParaRPr sz="2000">
              <a:latin typeface="Arial"/>
              <a:ea typeface="Arial"/>
              <a:cs typeface="Arial"/>
              <a:sym typeface="Arial"/>
            </a:endParaRPr>
          </a:p>
        </p:txBody>
      </p:sp>
      <p:pic>
        <p:nvPicPr>
          <p:cNvPr id="85" name="Google Shape;85;p16"/>
          <p:cNvPicPr preferRelativeResize="0"/>
          <p:nvPr/>
        </p:nvPicPr>
        <p:blipFill>
          <a:blip r:embed="rId3">
            <a:alphaModFix/>
          </a:blip>
          <a:stretch>
            <a:fillRect/>
          </a:stretch>
        </p:blipFill>
        <p:spPr>
          <a:xfrm>
            <a:off x="5646075" y="2721624"/>
            <a:ext cx="3287775" cy="2158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Strategic Approach</a:t>
            </a:r>
            <a:endParaRPr sz="2200">
              <a:solidFill>
                <a:srgbClr val="E11930"/>
              </a:solidFill>
              <a:latin typeface="Arial Black"/>
              <a:ea typeface="Arial Black"/>
              <a:cs typeface="Arial Black"/>
              <a:sym typeface="Arial Black"/>
            </a:endParaRPr>
          </a:p>
        </p:txBody>
      </p:sp>
      <p:sp>
        <p:nvSpPr>
          <p:cNvPr id="91" name="Google Shape;91;p17"/>
          <p:cNvSpPr txBox="1"/>
          <p:nvPr>
            <p:ph idx="1" type="body"/>
          </p:nvPr>
        </p:nvSpPr>
        <p:spPr>
          <a:xfrm>
            <a:off x="387900" y="1582950"/>
            <a:ext cx="71979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500">
                <a:latin typeface="Arial"/>
                <a:ea typeface="Arial"/>
                <a:cs typeface="Arial"/>
                <a:sym typeface="Arial"/>
              </a:rPr>
              <a:t>Dataset Preparation &amp; Baseline Models</a:t>
            </a:r>
            <a:endParaRPr sz="2500">
              <a:latin typeface="Arial"/>
              <a:ea typeface="Arial"/>
              <a:cs typeface="Arial"/>
              <a:sym typeface="Arial"/>
            </a:endParaRPr>
          </a:p>
          <a:p>
            <a:pPr indent="0" lvl="0" marL="457200" rtl="0" algn="l">
              <a:spcBef>
                <a:spcPts val="1200"/>
              </a:spcBef>
              <a:spcAft>
                <a:spcPts val="0"/>
              </a:spcAft>
              <a:buNone/>
            </a:pPr>
            <a:r>
              <a:rPr lang="en" sz="2500">
                <a:latin typeface="Arial"/>
                <a:ea typeface="Arial"/>
                <a:cs typeface="Arial"/>
                <a:sym typeface="Arial"/>
              </a:rPr>
              <a:t>Model Development &amp; Refinement</a:t>
            </a:r>
            <a:endParaRPr sz="2500">
              <a:latin typeface="Arial"/>
              <a:ea typeface="Arial"/>
              <a:cs typeface="Arial"/>
              <a:sym typeface="Arial"/>
            </a:endParaRPr>
          </a:p>
          <a:p>
            <a:pPr indent="0" lvl="0" marL="457200" rtl="0" algn="l">
              <a:spcBef>
                <a:spcPts val="1200"/>
              </a:spcBef>
              <a:spcAft>
                <a:spcPts val="1200"/>
              </a:spcAft>
              <a:buNone/>
            </a:pPr>
            <a:r>
              <a:rPr lang="en" sz="2500">
                <a:latin typeface="Arial"/>
                <a:ea typeface="Arial"/>
                <a:cs typeface="Arial"/>
                <a:sym typeface="Arial"/>
              </a:rPr>
              <a:t>Model Enhancement &amp; Ensemble Techniques</a:t>
            </a:r>
            <a:endParaRPr sz="2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Success Metrics </a:t>
            </a:r>
            <a:endParaRPr sz="2200">
              <a:solidFill>
                <a:srgbClr val="E11930"/>
              </a:solidFill>
              <a:latin typeface="Arial Black"/>
              <a:ea typeface="Arial Black"/>
              <a:cs typeface="Arial Black"/>
              <a:sym typeface="Arial Black"/>
            </a:endParaRPr>
          </a:p>
        </p:txBody>
      </p:sp>
      <p:sp>
        <p:nvSpPr>
          <p:cNvPr id="97" name="Google Shape;97;p18"/>
          <p:cNvSpPr txBox="1"/>
          <p:nvPr>
            <p:ph idx="1" type="body"/>
          </p:nvPr>
        </p:nvSpPr>
        <p:spPr>
          <a:xfrm>
            <a:off x="387900" y="15336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000">
                <a:latin typeface="Arial"/>
                <a:ea typeface="Arial"/>
                <a:cs typeface="Arial"/>
                <a:sym typeface="Arial"/>
              </a:rPr>
              <a:t>Key Indicators</a:t>
            </a:r>
            <a:endParaRPr b="1" sz="2000">
              <a:latin typeface="Arial"/>
              <a:ea typeface="Arial"/>
              <a:cs typeface="Arial"/>
              <a:sym typeface="Arial"/>
            </a:endParaRPr>
          </a:p>
          <a:p>
            <a:pPr indent="0" lvl="0" marL="457200" rtl="0" algn="l">
              <a:spcBef>
                <a:spcPts val="1200"/>
              </a:spcBef>
              <a:spcAft>
                <a:spcPts val="0"/>
              </a:spcAft>
              <a:buNone/>
            </a:pPr>
            <a:r>
              <a:rPr lang="en" sz="2000">
                <a:latin typeface="Arial"/>
                <a:ea typeface="Arial"/>
                <a:cs typeface="Arial"/>
                <a:sym typeface="Arial"/>
              </a:rPr>
              <a:t>Higher Approval Rates </a:t>
            </a:r>
            <a:endParaRPr sz="2000">
              <a:latin typeface="Arial"/>
              <a:ea typeface="Arial"/>
              <a:cs typeface="Arial"/>
              <a:sym typeface="Arial"/>
            </a:endParaRPr>
          </a:p>
          <a:p>
            <a:pPr indent="0" lvl="0" marL="457200" rtl="0" algn="l">
              <a:spcBef>
                <a:spcPts val="1200"/>
              </a:spcBef>
              <a:spcAft>
                <a:spcPts val="0"/>
              </a:spcAft>
              <a:buNone/>
            </a:pPr>
            <a:r>
              <a:rPr lang="en" sz="2000">
                <a:latin typeface="Arial"/>
                <a:ea typeface="Arial"/>
                <a:cs typeface="Arial"/>
                <a:sym typeface="Arial"/>
              </a:rPr>
              <a:t>Reduced Default Rates</a:t>
            </a:r>
            <a:endParaRPr sz="2000">
              <a:latin typeface="Arial"/>
              <a:ea typeface="Arial"/>
              <a:cs typeface="Arial"/>
              <a:sym typeface="Arial"/>
            </a:endParaRPr>
          </a:p>
          <a:p>
            <a:pPr indent="0" lvl="0" marL="457200" rtl="0" algn="l">
              <a:spcBef>
                <a:spcPts val="1200"/>
              </a:spcBef>
              <a:spcAft>
                <a:spcPts val="0"/>
              </a:spcAft>
              <a:buNone/>
            </a:pPr>
            <a:r>
              <a:rPr lang="en" sz="2000">
                <a:latin typeface="Arial"/>
                <a:ea typeface="Arial"/>
                <a:cs typeface="Arial"/>
                <a:sym typeface="Arial"/>
              </a:rPr>
              <a:t>Empowering Loan Terms</a:t>
            </a:r>
            <a:endParaRPr sz="2000">
              <a:latin typeface="Arial"/>
              <a:ea typeface="Arial"/>
              <a:cs typeface="Arial"/>
              <a:sym typeface="Arial"/>
            </a:endParaRPr>
          </a:p>
          <a:p>
            <a:pPr indent="0" lvl="0" marL="0" rtl="0" algn="l">
              <a:spcBef>
                <a:spcPts val="1200"/>
              </a:spcBef>
              <a:spcAft>
                <a:spcPts val="0"/>
              </a:spcAft>
              <a:buNone/>
            </a:pPr>
            <a:r>
              <a:rPr b="1" lang="en" sz="2000">
                <a:latin typeface="Arial"/>
                <a:ea typeface="Arial"/>
                <a:cs typeface="Arial"/>
                <a:sym typeface="Arial"/>
              </a:rPr>
              <a:t>Model Metrics</a:t>
            </a:r>
            <a:endParaRPr b="1" sz="2000">
              <a:latin typeface="Arial"/>
              <a:ea typeface="Arial"/>
              <a:cs typeface="Arial"/>
              <a:sym typeface="Arial"/>
            </a:endParaRPr>
          </a:p>
          <a:p>
            <a:pPr indent="0" lvl="0" marL="457200" rtl="0" algn="l">
              <a:spcBef>
                <a:spcPts val="1200"/>
              </a:spcBef>
              <a:spcAft>
                <a:spcPts val="0"/>
              </a:spcAft>
              <a:buNone/>
            </a:pPr>
            <a:r>
              <a:rPr lang="en" sz="2000">
                <a:latin typeface="Arial"/>
                <a:ea typeface="Arial"/>
                <a:cs typeface="Arial"/>
                <a:sym typeface="Arial"/>
              </a:rPr>
              <a:t>Model Recall &gt; Majority Classifier Model</a:t>
            </a:r>
            <a:endParaRPr sz="2000">
              <a:latin typeface="Arial"/>
              <a:ea typeface="Arial"/>
              <a:cs typeface="Arial"/>
              <a:sym typeface="Arial"/>
            </a:endParaRPr>
          </a:p>
          <a:p>
            <a:pPr indent="0" lvl="0" marL="457200" rtl="0" algn="l">
              <a:spcBef>
                <a:spcPts val="1200"/>
              </a:spcBef>
              <a:spcAft>
                <a:spcPts val="1200"/>
              </a:spcAft>
              <a:buNone/>
            </a:pPr>
            <a:r>
              <a:rPr lang="en" sz="2000">
                <a:latin typeface="Arial"/>
                <a:ea typeface="Arial"/>
                <a:cs typeface="Arial"/>
                <a:sym typeface="Arial"/>
              </a:rPr>
              <a:t>Model AUC &gt; Baseline AUC</a:t>
            </a:r>
            <a:endParaRPr sz="2000">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5442926" y="360200"/>
            <a:ext cx="3313176" cy="2211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200">
                <a:solidFill>
                  <a:srgbClr val="E11930"/>
                </a:solidFill>
                <a:latin typeface="Arial Black"/>
                <a:ea typeface="Arial Black"/>
                <a:cs typeface="Arial Black"/>
                <a:sym typeface="Arial Black"/>
              </a:rPr>
              <a:t>Data Cleaning &amp; Preprocessing </a:t>
            </a:r>
            <a:endParaRPr sz="2200">
              <a:solidFill>
                <a:srgbClr val="E11930"/>
              </a:solidFill>
              <a:latin typeface="Arial Black"/>
              <a:ea typeface="Arial Black"/>
              <a:cs typeface="Arial Black"/>
              <a:sym typeface="Arial Black"/>
            </a:endParaRPr>
          </a:p>
        </p:txBody>
      </p:sp>
      <p:sp>
        <p:nvSpPr>
          <p:cNvPr id="104" name="Google Shape;104;p19"/>
          <p:cNvSpPr txBox="1"/>
          <p:nvPr/>
        </p:nvSpPr>
        <p:spPr>
          <a:xfrm>
            <a:off x="646625" y="1521325"/>
            <a:ext cx="4103700" cy="2878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2500">
                <a:solidFill>
                  <a:schemeClr val="dk1"/>
                </a:solidFill>
              </a:rPr>
              <a:t>Missing Data </a:t>
            </a:r>
            <a:endParaRPr sz="2500">
              <a:solidFill>
                <a:schemeClr val="dk1"/>
              </a:solidFill>
            </a:endParaRPr>
          </a:p>
          <a:p>
            <a:pPr indent="0" lvl="0" marL="457200" rtl="0" algn="l">
              <a:lnSpc>
                <a:spcPct val="115000"/>
              </a:lnSpc>
              <a:spcBef>
                <a:spcPts val="1200"/>
              </a:spcBef>
              <a:spcAft>
                <a:spcPts val="0"/>
              </a:spcAft>
              <a:buNone/>
            </a:pPr>
            <a:r>
              <a:rPr lang="en" sz="2500">
                <a:solidFill>
                  <a:schemeClr val="dk1"/>
                </a:solidFill>
              </a:rPr>
              <a:t>Outliers</a:t>
            </a:r>
            <a:endParaRPr sz="2500">
              <a:solidFill>
                <a:schemeClr val="dk1"/>
              </a:solidFill>
            </a:endParaRPr>
          </a:p>
          <a:p>
            <a:pPr indent="0" lvl="0" marL="457200" rtl="0" algn="l">
              <a:lnSpc>
                <a:spcPct val="115000"/>
              </a:lnSpc>
              <a:spcBef>
                <a:spcPts val="1200"/>
              </a:spcBef>
              <a:spcAft>
                <a:spcPts val="0"/>
              </a:spcAft>
              <a:buNone/>
            </a:pPr>
            <a:r>
              <a:rPr lang="en" sz="2500">
                <a:solidFill>
                  <a:schemeClr val="dk1"/>
                </a:solidFill>
              </a:rPr>
              <a:t>Data Distribution</a:t>
            </a:r>
            <a:endParaRPr sz="2500">
              <a:solidFill>
                <a:schemeClr val="dk1"/>
              </a:solidFill>
            </a:endParaRPr>
          </a:p>
          <a:p>
            <a:pPr indent="0" lvl="0" marL="457200" rtl="0" algn="l">
              <a:lnSpc>
                <a:spcPct val="115000"/>
              </a:lnSpc>
              <a:spcBef>
                <a:spcPts val="1200"/>
              </a:spcBef>
              <a:spcAft>
                <a:spcPts val="0"/>
              </a:spcAft>
              <a:buNone/>
            </a:pPr>
            <a:r>
              <a:rPr lang="en" sz="2500">
                <a:solidFill>
                  <a:schemeClr val="dk1"/>
                </a:solidFill>
              </a:rPr>
              <a:t>Feature Engineering</a:t>
            </a:r>
            <a:r>
              <a:rPr b="1" lang="en" sz="2000">
                <a:solidFill>
                  <a:schemeClr val="dk1"/>
                </a:solidFill>
              </a:rPr>
              <a:t> </a:t>
            </a:r>
            <a:endParaRPr b="1" sz="2000">
              <a:solidFill>
                <a:schemeClr val="dk1"/>
              </a:solidFill>
            </a:endParaRPr>
          </a:p>
          <a:p>
            <a:pPr indent="0" lvl="0" marL="457200" rtl="0" algn="l">
              <a:lnSpc>
                <a:spcPct val="115000"/>
              </a:lnSpc>
              <a:spcBef>
                <a:spcPts val="1200"/>
              </a:spcBef>
              <a:spcAft>
                <a:spcPts val="1200"/>
              </a:spcAft>
              <a:buNone/>
            </a:pPr>
            <a:r>
              <a:t/>
            </a:r>
            <a:endParaRPr b="1" sz="2000">
              <a:solidFill>
                <a:schemeClr val="dk1"/>
              </a:solidFill>
            </a:endParaRPr>
          </a:p>
        </p:txBody>
      </p:sp>
      <p:pic>
        <p:nvPicPr>
          <p:cNvPr id="105" name="Google Shape;105;p19"/>
          <p:cNvPicPr preferRelativeResize="0"/>
          <p:nvPr/>
        </p:nvPicPr>
        <p:blipFill>
          <a:blip r:embed="rId3">
            <a:alphaModFix/>
          </a:blip>
          <a:stretch>
            <a:fillRect/>
          </a:stretch>
        </p:blipFill>
        <p:spPr>
          <a:xfrm>
            <a:off x="4459875" y="1450925"/>
            <a:ext cx="4438176" cy="332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1346200" y="152400"/>
            <a:ext cx="6451599" cy="483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