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60" r:id="rId4"/>
    <p:sldId id="269" r:id="rId5"/>
    <p:sldId id="261" r:id="rId6"/>
    <p:sldId id="270" r:id="rId7"/>
    <p:sldId id="262" r:id="rId8"/>
    <p:sldId id="263" r:id="rId9"/>
    <p:sldId id="264" r:id="rId10"/>
    <p:sldId id="271" r:id="rId11"/>
    <p:sldId id="272" r:id="rId12"/>
    <p:sldId id="282" r:id="rId13"/>
    <p:sldId id="280" r:id="rId14"/>
    <p:sldId id="281" r:id="rId15"/>
    <p:sldId id="273" r:id="rId16"/>
    <p:sldId id="274" r:id="rId17"/>
    <p:sldId id="275" r:id="rId18"/>
    <p:sldId id="276" r:id="rId19"/>
    <p:sldId id="283" r:id="rId20"/>
    <p:sldId id="294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310" r:id="rId31"/>
    <p:sldId id="295" r:id="rId32"/>
    <p:sldId id="296" r:id="rId33"/>
    <p:sldId id="311" r:id="rId34"/>
    <p:sldId id="297" r:id="rId35"/>
    <p:sldId id="308" r:id="rId36"/>
    <p:sldId id="309" r:id="rId37"/>
    <p:sldId id="299" r:id="rId38"/>
    <p:sldId id="300" r:id="rId39"/>
    <p:sldId id="301" r:id="rId40"/>
    <p:sldId id="302" r:id="rId41"/>
    <p:sldId id="303" r:id="rId42"/>
    <p:sldId id="312" r:id="rId43"/>
    <p:sldId id="304" r:id="rId44"/>
    <p:sldId id="307" r:id="rId45"/>
    <p:sldId id="305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4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4662" autoAdjust="0"/>
  </p:normalViewPr>
  <p:slideViewPr>
    <p:cSldViewPr>
      <p:cViewPr>
        <p:scale>
          <a:sx n="76" d="100"/>
          <a:sy n="76" d="100"/>
        </p:scale>
        <p:origin x="-1146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66980-0465-4EC8-8BB9-C4AD61206D3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B5375-0422-4333-AE2E-FE34DEE2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9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80579-5FFC-4947-81FB-8E432DCE14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DE9ADC4-1BC4-44A6-8A49-76EB19DF0E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22807FB-0DF2-428C-9F24-8AE8B1DA9722}" type="datetimeFigureOut">
              <a:rPr lang="en-US" smtClean="0"/>
              <a:t>1/2/2016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7543800" cy="1450975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Functional Programming in Java</a:t>
            </a:r>
            <a:br>
              <a:rPr lang="en-US" sz="4000" dirty="0" smtClean="0">
                <a:solidFill>
                  <a:srgbClr val="183D48"/>
                </a:solidFill>
              </a:rPr>
            </a:br>
            <a:r>
              <a:rPr lang="en-US" sz="4800" dirty="0" smtClean="0"/>
              <a:t>Lambda Expressions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8153400" cy="41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Query 2</a:t>
            </a:r>
            <a:endParaRPr lang="en-US" sz="4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524000"/>
            <a:ext cx="7620000" cy="92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latin typeface="Century" pitchFamily="18" charset="0"/>
              </a:rPr>
              <a:t>Can we know which pizza cost </a:t>
            </a:r>
            <a:r>
              <a:rPr lang="en-US" sz="2000" b="1" dirty="0" smtClean="0">
                <a:latin typeface="Century" pitchFamily="18" charset="0"/>
              </a:rPr>
              <a:t>less then 700</a:t>
            </a:r>
            <a:r>
              <a:rPr lang="en-US" sz="2000" dirty="0" smtClean="0">
                <a:latin typeface="Century" pitchFamily="18" charset="0"/>
              </a:rPr>
              <a:t> bucks?</a:t>
            </a:r>
            <a:endParaRPr lang="en-US" sz="2000" dirty="0">
              <a:latin typeface="Century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3893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467600" cy="353300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3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getAllPizzaByPrice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13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</a:t>
            </a:r>
            <a:r>
              <a:rPr lang="en-US" sz="13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menu, </a:t>
            </a:r>
            <a:r>
              <a:rPr lang="en-US" sz="13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price) { 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3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300" i="1" dirty="0" smtClean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3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</a:t>
            </a:r>
            <a:r>
              <a:rPr lang="en-US" sz="13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3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3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3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300" dirty="0" smtClean="0">
              <a:solidFill>
                <a:srgbClr val="794938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3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menu) { 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3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3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3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price) { 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3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11430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14300" indent="0">
              <a:buNone/>
            </a:pPr>
            <a:endParaRPr lang="en-US" sz="1300" dirty="0">
              <a:solidFill>
                <a:srgbClr val="794938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3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result; </a:t>
            </a: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14300" indent="0">
              <a:buNone/>
            </a:pP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getAllPizzaByPrice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(menu, </a:t>
            </a:r>
            <a:r>
              <a:rPr lang="en-US" sz="1400" b="1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But ..</a:t>
            </a:r>
            <a:endParaRPr lang="en-US" sz="4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2200"/>
            <a:ext cx="3505200" cy="2324100"/>
          </a:xfrm>
        </p:spPr>
      </p:pic>
    </p:spTree>
    <p:extLst>
      <p:ext uri="{BB962C8B-B14F-4D97-AF65-F5344CB8AC3E}">
        <p14:creationId xmlns:p14="http://schemas.microsoft.com/office/powerpoint/2010/main" val="18064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52055"/>
            <a:ext cx="7467600" cy="5763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100" i="1" dirty="0" smtClean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1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100" i="1" dirty="0" smtClean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1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getAllPizzaByType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menu,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type) { </a:t>
            </a:r>
          </a:p>
          <a:p>
            <a:pPr marL="11430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menu) {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())) {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1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getAllPizzaByPrice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menu, </a:t>
            </a:r>
            <a:r>
              <a:rPr lang="en-US" sz="11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price) { 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menu) {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price) {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1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} </a:t>
            </a:r>
            <a:endParaRPr lang="en-US" sz="1100" dirty="0">
              <a:solidFill>
                <a:srgbClr val="794938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Our two </a:t>
            </a:r>
            <a:r>
              <a:rPr lang="en-US" sz="4400" dirty="0" smtClean="0">
                <a:solidFill>
                  <a:srgbClr val="183D48"/>
                </a:solidFill>
              </a:rPr>
              <a:t>Methods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6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52055"/>
            <a:ext cx="7467600" cy="5763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100" i="1" dirty="0" smtClean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1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100" i="1" dirty="0" smtClean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1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getAllPizzaByType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menu, </a:t>
            </a:r>
            <a:r>
              <a:rPr lang="en-US" sz="11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type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11430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menu) {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pizza.getType</a:t>
            </a: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)) {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1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latin typeface="Courier New" pitchFamily="49" charset="0"/>
                <a:cs typeface="Courier New" pitchFamily="49" charset="0"/>
              </a:rPr>
            </a:b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getAllPizzaByPrice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menu, </a:t>
            </a:r>
            <a:r>
              <a:rPr lang="en-US" sz="11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price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menu) {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pizza.getPrice</a:t>
            </a:r>
            <a:r>
              <a:rPr 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 &lt; price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1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} </a:t>
            </a:r>
            <a:endParaRPr lang="en-US" sz="1100" dirty="0">
              <a:solidFill>
                <a:srgbClr val="794938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Are we doing it right?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8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Meanwhile : Query 3</a:t>
            </a:r>
            <a:endParaRPr lang="en-US" sz="4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524000"/>
            <a:ext cx="7620000" cy="92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latin typeface="Century" pitchFamily="18" charset="0"/>
              </a:rPr>
              <a:t>Can we get only</a:t>
            </a:r>
            <a:r>
              <a:rPr lang="en-US" sz="2000" b="1" dirty="0" smtClean="0">
                <a:latin typeface="Century" pitchFamily="18" charset="0"/>
              </a:rPr>
              <a:t> Beef</a:t>
            </a:r>
            <a:r>
              <a:rPr lang="en-US" sz="2000" dirty="0" smtClean="0">
                <a:latin typeface="Century" pitchFamily="18" charset="0"/>
              </a:rPr>
              <a:t> pizza which cost </a:t>
            </a:r>
            <a:r>
              <a:rPr lang="en-US" sz="2000" b="1" dirty="0" smtClean="0">
                <a:latin typeface="Century" pitchFamily="18" charset="0"/>
              </a:rPr>
              <a:t>less than 700</a:t>
            </a:r>
            <a:r>
              <a:rPr lang="en-US" sz="2000" dirty="0" smtClean="0">
                <a:latin typeface="Century" pitchFamily="18" charset="0"/>
              </a:rPr>
              <a:t> bucks?</a:t>
            </a:r>
            <a:endParaRPr lang="en-US" sz="2000" dirty="0">
              <a:latin typeface="Century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2347912"/>
            <a:ext cx="3267075" cy="3305175"/>
          </a:xfrm>
        </p:spPr>
      </p:pic>
    </p:spTree>
    <p:extLst>
      <p:ext uri="{BB962C8B-B14F-4D97-AF65-F5344CB8AC3E}">
        <p14:creationId xmlns:p14="http://schemas.microsoft.com/office/powerpoint/2010/main" val="30997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57287"/>
            <a:ext cx="5924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52055"/>
            <a:ext cx="7467600" cy="5652752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getAllPizzaByTypeAndPrice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menu,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type,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price)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200" i="1" dirty="0" smtClean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List&lt;Pizza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menu)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(type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price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        if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price)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(type </a:t>
            </a:r>
            <a:r>
              <a:rPr lang="en-US" sz="1200" dirty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811F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{ 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err="1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 err="1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())) { 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err="1" smtClean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114300" indent="0">
              <a:buNone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(price </a:t>
            </a:r>
            <a:r>
              <a:rPr lang="en-US" sz="1200" dirty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811F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{ 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dirty="0" smtClean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 err="1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200" dirty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price) { 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err="1" smtClean="0">
                <a:solidFill>
                  <a:srgbClr val="7949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114300" indent="0">
              <a:buNone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"Returning Empty List"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114300" indent="0">
              <a:buNone/>
            </a:pPr>
            <a:endParaRPr lang="en-US" sz="1200" dirty="0">
              <a:solidFill>
                <a:srgbClr val="794938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getAllPizzaByTypeAndPrice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(menu, </a:t>
            </a:r>
            <a:r>
              <a:rPr lang="en-US" sz="1200" b="1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"Beef"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getAllPizzaByTypeAndPrice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getAllPizzaByTypeAndPrice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"Chicken"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471055"/>
            <a:ext cx="3581400" cy="280554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3505200"/>
            <a:ext cx="3581399" cy="3110345"/>
          </a:xfrm>
        </p:spPr>
      </p:pic>
    </p:spTree>
    <p:extLst>
      <p:ext uri="{BB962C8B-B14F-4D97-AF65-F5344CB8AC3E}">
        <p14:creationId xmlns:p14="http://schemas.microsoft.com/office/powerpoint/2010/main" val="21105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Can we do it any better?</a:t>
            </a:r>
            <a:endParaRPr lang="en-US" sz="4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4724400" cy="31242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38200" y="1828800"/>
            <a:ext cx="723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entury" pitchFamily="18" charset="0"/>
              </a:rPr>
              <a:t>From a List of Pizza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Filter Pizza by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Filter Pizza by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Filter </a:t>
            </a:r>
            <a:r>
              <a:rPr lang="en-US" sz="1600" dirty="0">
                <a:latin typeface="Century" pitchFamily="18" charset="0"/>
              </a:rPr>
              <a:t>Pizza by </a:t>
            </a:r>
            <a:r>
              <a:rPr lang="en-US" sz="1600" dirty="0" smtClean="0">
                <a:latin typeface="Century" pitchFamily="18" charset="0"/>
              </a:rPr>
              <a:t>both Price and Type</a:t>
            </a:r>
          </a:p>
        </p:txBody>
      </p:sp>
    </p:spTree>
    <p:extLst>
      <p:ext uri="{BB962C8B-B14F-4D97-AF65-F5344CB8AC3E}">
        <p14:creationId xmlns:p14="http://schemas.microsoft.com/office/powerpoint/2010/main" val="1314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6200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entury" pitchFamily="18" charset="0"/>
              </a:rPr>
              <a:t>L</a:t>
            </a:r>
            <a:r>
              <a:rPr lang="en-US" sz="2000" dirty="0" smtClean="0">
                <a:latin typeface="Century" pitchFamily="18" charset="0"/>
              </a:rPr>
              <a:t>ambda Expressions : Why</a:t>
            </a:r>
            <a:endParaRPr lang="en-US" sz="2000" dirty="0">
              <a:latin typeface="Century" pitchFamily="18" charset="0"/>
            </a:endParaRPr>
          </a:p>
          <a:p>
            <a:endParaRPr lang="en-US" sz="2000" dirty="0">
              <a:latin typeface="Century" pitchFamily="18" charset="0"/>
            </a:endParaRPr>
          </a:p>
          <a:p>
            <a:r>
              <a:rPr lang="en-US" sz="2000" dirty="0" smtClean="0">
                <a:latin typeface="Century" pitchFamily="18" charset="0"/>
              </a:rPr>
              <a:t>Lambda Expressions : What</a:t>
            </a:r>
            <a:endParaRPr lang="en-US" sz="2000" dirty="0">
              <a:latin typeface="Century" pitchFamily="18" charset="0"/>
            </a:endParaRPr>
          </a:p>
          <a:p>
            <a:endParaRPr lang="en-US" sz="2000" dirty="0" smtClean="0">
              <a:latin typeface="Century" pitchFamily="18" charset="0"/>
            </a:endParaRPr>
          </a:p>
          <a:p>
            <a:r>
              <a:rPr lang="en-US" sz="2000" dirty="0" smtClean="0">
                <a:latin typeface="Century" pitchFamily="18" charset="0"/>
              </a:rPr>
              <a:t>Lambda Expressions : How</a:t>
            </a:r>
            <a:endParaRPr lang="en-US" sz="2000" dirty="0" smtClean="0">
              <a:latin typeface="Century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Let’s try another way</a:t>
            </a:r>
            <a:endParaRPr lang="en-US" sz="4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14600" y="2286000"/>
            <a:ext cx="3429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entury" pitchFamily="18" charset="0"/>
              </a:rPr>
              <a:t>PizzaPredicate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667000"/>
            <a:ext cx="3429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" pitchFamily="18" charset="0"/>
              </a:rPr>
              <a:t>+ </a:t>
            </a:r>
            <a:r>
              <a:rPr lang="en-US" dirty="0" err="1" smtClean="0">
                <a:latin typeface="Century" pitchFamily="18" charset="0"/>
              </a:rPr>
              <a:t>boolean</a:t>
            </a:r>
            <a:r>
              <a:rPr lang="en-US" dirty="0" smtClean="0">
                <a:latin typeface="Century" pitchFamily="18" charset="0"/>
              </a:rPr>
              <a:t> test(Pizza pizza)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4495800"/>
            <a:ext cx="2895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entury" pitchFamily="18" charset="0"/>
              </a:rPr>
              <a:t>TypeAndPricePredicate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800" y="4495800"/>
            <a:ext cx="2286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entury" pitchFamily="18" charset="0"/>
              </a:rPr>
              <a:t>PricePredicate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4495800"/>
            <a:ext cx="2286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entury" pitchFamily="18" charset="0"/>
              </a:rPr>
              <a:t>TypePredicate</a:t>
            </a:r>
            <a:endParaRPr lang="en-US" dirty="0">
              <a:latin typeface="Century" pitchFamily="18" charset="0"/>
            </a:endParaRP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1447800" y="3048000"/>
            <a:ext cx="20574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H="1" flipV="1">
            <a:off x="5257800" y="3048000"/>
            <a:ext cx="19050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</p:cNvCxnSpPr>
          <p:nvPr/>
        </p:nvCxnSpPr>
        <p:spPr>
          <a:xfrm flipV="1">
            <a:off x="4343400" y="3048000"/>
            <a:ext cx="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514600" y="1981200"/>
            <a:ext cx="3429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" pitchFamily="18" charset="0"/>
              </a:rPr>
              <a:t>&lt;&lt; interface &gt;&gt;</a:t>
            </a:r>
            <a:endParaRPr lang="en-US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019800" cy="54102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1430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PizzaPricePredicate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price; 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PizzaPricePredicate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114300" indent="0">
              <a:buNone/>
            </a:pPr>
            <a:r>
              <a:rPr lang="en-US" sz="11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err="1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1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price; </a:t>
            </a:r>
          </a:p>
          <a:p>
            <a:pPr marL="11430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114300" indent="0">
              <a:buNone/>
            </a:pPr>
            <a:endParaRPr lang="en-US" sz="1100" i="1" dirty="0" smtClean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@Override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1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price; </a:t>
            </a:r>
          </a:p>
          <a:p>
            <a:pPr marL="11430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11430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1430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PizzaTypePredicate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private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type; </a:t>
            </a: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PizzaTypePredicate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err="1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1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type; </a:t>
            </a:r>
          </a:p>
          <a:p>
            <a:pPr marL="11430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114300" indent="0">
              <a:buNone/>
            </a:pPr>
            <a:endParaRPr lang="en-US" sz="11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@Override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1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11430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Predicates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09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467600" cy="5715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PizzaTypeAndPricePredicate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 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type; </a:t>
            </a: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private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price; </a:t>
            </a:r>
          </a:p>
          <a:p>
            <a:pPr marL="114300" indent="0">
              <a:buNone/>
            </a:pPr>
            <a:endParaRPr lang="en-US" sz="12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PizzaTypeAndPricePredicate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type;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price; </a:t>
            </a: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114300" indent="0">
              <a:buNone/>
            </a:pPr>
            <a:endParaRPr lang="en-US" sz="12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@Override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price; </a:t>
            </a: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11430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More of Predicates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369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467600" cy="3352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List&lt;Pizza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menu,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predicate)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2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List&lt;Pizza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menu)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sz="12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(pizza))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endParaRPr lang="en-US" sz="1200" dirty="0">
              <a:solidFill>
                <a:srgbClr val="794938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result; </a:t>
            </a:r>
          </a:p>
          <a:p>
            <a:pPr marL="11430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New </a:t>
            </a:r>
            <a:r>
              <a:rPr lang="en-US" sz="4400" dirty="0" smtClean="0">
                <a:solidFill>
                  <a:srgbClr val="183D48"/>
                </a:solidFill>
              </a:rPr>
              <a:t>API</a:t>
            </a:r>
            <a:r>
              <a:rPr lang="en-US" sz="2800" dirty="0" smtClean="0">
                <a:solidFill>
                  <a:srgbClr val="183D48"/>
                </a:solidFill>
              </a:rPr>
              <a:t/>
            </a:r>
            <a:br>
              <a:rPr lang="en-US" sz="2800" dirty="0" smtClean="0">
                <a:solidFill>
                  <a:srgbClr val="183D48"/>
                </a:solidFill>
              </a:rPr>
            </a:br>
            <a:r>
              <a:rPr lang="en-US" sz="2800" dirty="0" smtClean="0">
                <a:solidFill>
                  <a:srgbClr val="183D48"/>
                </a:solidFill>
              </a:rPr>
              <a:t>Using </a:t>
            </a:r>
            <a:r>
              <a:rPr lang="en-US" sz="2800" dirty="0" smtClean="0">
                <a:solidFill>
                  <a:srgbClr val="183D48"/>
                </a:solidFill>
              </a:rPr>
              <a:t>Behavior Parameterization</a:t>
            </a:r>
            <a:endParaRPr lang="en-US" sz="4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105400"/>
            <a:ext cx="7467600" cy="1281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1200" dirty="0" err="1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PizzaPricePredicate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marL="11430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1200" dirty="0" err="1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PizzaTypePredicate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Checken</a:t>
            </a:r>
            <a:r>
              <a:rPr lang="en-US" sz="12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11430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1200" dirty="0" err="1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PizzaTypeAndPricePredicate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"Beef"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));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620000" cy="1066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entury" pitchFamily="18" charset="0"/>
              </a:rPr>
              <a:t>The </a:t>
            </a:r>
            <a:r>
              <a:rPr lang="en-US" sz="1800" dirty="0">
                <a:latin typeface="Century" pitchFamily="18" charset="0"/>
              </a:rPr>
              <a:t>behavior of the </a:t>
            </a:r>
            <a:r>
              <a:rPr lang="en-US" sz="1800" dirty="0" err="1" smtClean="0">
                <a:latin typeface="Century" pitchFamily="18" charset="0"/>
              </a:rPr>
              <a:t>filterPizza</a:t>
            </a:r>
            <a:r>
              <a:rPr lang="en-US" sz="1800" dirty="0" smtClean="0">
                <a:latin typeface="Century" pitchFamily="18" charset="0"/>
              </a:rPr>
              <a:t> </a:t>
            </a:r>
            <a:r>
              <a:rPr lang="en-US" sz="1800" dirty="0">
                <a:latin typeface="Century" pitchFamily="18" charset="0"/>
              </a:rPr>
              <a:t>method depends on </a:t>
            </a:r>
            <a:r>
              <a:rPr lang="en-US" sz="1800" dirty="0" smtClean="0">
                <a:latin typeface="Century" pitchFamily="18" charset="0"/>
              </a:rPr>
              <a:t>the </a:t>
            </a:r>
            <a:r>
              <a:rPr lang="en-US" sz="1800" b="1" dirty="0" smtClean="0">
                <a:latin typeface="Century" pitchFamily="18" charset="0"/>
              </a:rPr>
              <a:t>code</a:t>
            </a:r>
            <a:r>
              <a:rPr lang="en-US" sz="1800" dirty="0" smtClean="0">
                <a:latin typeface="Century" pitchFamily="18" charset="0"/>
              </a:rPr>
              <a:t> we pass </a:t>
            </a:r>
            <a:r>
              <a:rPr lang="en-US" sz="1800" dirty="0">
                <a:latin typeface="Century" pitchFamily="18" charset="0"/>
              </a:rPr>
              <a:t>to it via the </a:t>
            </a:r>
            <a:r>
              <a:rPr lang="en-US" sz="1800" dirty="0" err="1" smtClean="0">
                <a:latin typeface="Century" pitchFamily="18" charset="0"/>
              </a:rPr>
              <a:t>PizzaPredicate</a:t>
            </a:r>
            <a:r>
              <a:rPr lang="en-US" sz="1800" dirty="0" smtClean="0">
                <a:latin typeface="Century" pitchFamily="18" charset="0"/>
              </a:rPr>
              <a:t> object, not on any specifi</a:t>
            </a:r>
            <a:r>
              <a:rPr lang="en-US" sz="1800" dirty="0">
                <a:latin typeface="Century" pitchFamily="18" charset="0"/>
              </a:rPr>
              <a:t>c</a:t>
            </a:r>
            <a:r>
              <a:rPr lang="en-US" sz="1800" dirty="0" smtClean="0">
                <a:latin typeface="Century" pitchFamily="18" charset="0"/>
              </a:rPr>
              <a:t> </a:t>
            </a:r>
            <a:r>
              <a:rPr lang="en-US" sz="1800" b="1" dirty="0" smtClean="0">
                <a:latin typeface="Century" pitchFamily="18" charset="0"/>
              </a:rPr>
              <a:t>value.</a:t>
            </a:r>
            <a:endParaRPr lang="en-US" sz="1800" dirty="0">
              <a:latin typeface="Century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48" y="5867400"/>
            <a:ext cx="675852" cy="92152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14478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183D48"/>
                </a:solidFill>
              </a:rPr>
              <a:t>What have we achieved?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43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183D48"/>
                </a:solidFill>
              </a:rPr>
              <a:t>But?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3276600"/>
            <a:ext cx="7239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" pitchFamily="18" charset="0"/>
              </a:rPr>
              <a:t>The </a:t>
            </a:r>
            <a:r>
              <a:rPr lang="en-US" dirty="0">
                <a:latin typeface="Century" pitchFamily="18" charset="0"/>
              </a:rPr>
              <a:t>only code that really matters is </a:t>
            </a:r>
            <a:r>
              <a:rPr lang="en-US" b="1" u="sng" dirty="0">
                <a:latin typeface="Century" pitchFamily="18" charset="0"/>
              </a:rPr>
              <a:t>the implementation of </a:t>
            </a:r>
            <a:r>
              <a:rPr lang="en-US" b="1" u="sng" dirty="0" smtClean="0">
                <a:latin typeface="Century" pitchFamily="18" charset="0"/>
              </a:rPr>
              <a:t>the test </a:t>
            </a:r>
            <a:r>
              <a:rPr lang="en-US" b="1" u="sng" dirty="0">
                <a:latin typeface="Century" pitchFamily="18" charset="0"/>
              </a:rPr>
              <a:t>method</a:t>
            </a:r>
            <a:r>
              <a:rPr lang="en-US" dirty="0">
                <a:latin typeface="Century" pitchFamily="18" charset="0"/>
              </a:rPr>
              <a:t>, </a:t>
            </a:r>
            <a:r>
              <a:rPr lang="en-US" dirty="0" smtClean="0">
                <a:latin typeface="Century" pitchFamily="18" charset="0"/>
              </a:rPr>
              <a:t>this </a:t>
            </a:r>
            <a:r>
              <a:rPr lang="en-US" dirty="0">
                <a:latin typeface="Century" pitchFamily="18" charset="0"/>
              </a:rPr>
              <a:t>is what defines the new behaviors for </a:t>
            </a:r>
            <a:r>
              <a:rPr lang="en-US" dirty="0" smtClean="0">
                <a:latin typeface="Century" pitchFamily="18" charset="0"/>
              </a:rPr>
              <a:t>the </a:t>
            </a:r>
            <a:r>
              <a:rPr lang="en-US" dirty="0" err="1" smtClean="0">
                <a:latin typeface="Century" pitchFamily="18" charset="0"/>
              </a:rPr>
              <a:t>filterPizza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>
                <a:latin typeface="Century" pitchFamily="18" charset="0"/>
              </a:rPr>
              <a:t>method</a:t>
            </a:r>
            <a:r>
              <a:rPr lang="en-US" dirty="0" smtClean="0">
                <a:latin typeface="Century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" pitchFamily="18" charset="0"/>
              </a:rPr>
              <a:t>Unfortunately</a:t>
            </a:r>
            <a:r>
              <a:rPr lang="en-US" dirty="0">
                <a:latin typeface="Century" pitchFamily="18" charset="0"/>
              </a:rPr>
              <a:t>, because the </a:t>
            </a:r>
            <a:r>
              <a:rPr lang="en-US" dirty="0" err="1" smtClean="0">
                <a:latin typeface="Century" pitchFamily="18" charset="0"/>
              </a:rPr>
              <a:t>filterPizza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>
                <a:latin typeface="Century" pitchFamily="18" charset="0"/>
              </a:rPr>
              <a:t>method can only take objects, </a:t>
            </a:r>
            <a:r>
              <a:rPr lang="en-US" b="1" u="sng" dirty="0" smtClean="0">
                <a:latin typeface="Century" pitchFamily="18" charset="0"/>
              </a:rPr>
              <a:t>we have </a:t>
            </a:r>
            <a:r>
              <a:rPr lang="en-US" b="1" u="sng" dirty="0">
                <a:latin typeface="Century" pitchFamily="18" charset="0"/>
              </a:rPr>
              <a:t>to wrap that code inside </a:t>
            </a:r>
            <a:r>
              <a:rPr lang="en-US" b="1" u="sng" dirty="0" smtClean="0">
                <a:latin typeface="Century" pitchFamily="18" charset="0"/>
              </a:rPr>
              <a:t>an </a:t>
            </a:r>
            <a:r>
              <a:rPr lang="en-US" b="1" u="sng" dirty="0" err="1" smtClean="0">
                <a:latin typeface="Century" pitchFamily="18" charset="0"/>
              </a:rPr>
              <a:t>PizzaPredicate</a:t>
            </a:r>
            <a:r>
              <a:rPr lang="en-US" b="1" u="sng" dirty="0" smtClean="0">
                <a:latin typeface="Century" pitchFamily="18" charset="0"/>
              </a:rPr>
              <a:t> object</a:t>
            </a:r>
            <a:r>
              <a:rPr lang="en-US" dirty="0" smtClean="0">
                <a:latin typeface="Century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" pitchFamily="18" charset="0"/>
              </a:rPr>
              <a:t>What we’re </a:t>
            </a:r>
            <a:r>
              <a:rPr lang="en-US" dirty="0">
                <a:latin typeface="Century" pitchFamily="18" charset="0"/>
              </a:rPr>
              <a:t>doing is similar to “</a:t>
            </a:r>
            <a:r>
              <a:rPr lang="en-US" dirty="0" smtClean="0">
                <a:latin typeface="Century" pitchFamily="18" charset="0"/>
              </a:rPr>
              <a:t>passing code</a:t>
            </a:r>
            <a:r>
              <a:rPr lang="en-US" dirty="0">
                <a:latin typeface="Century" pitchFamily="18" charset="0"/>
              </a:rPr>
              <a:t>” inline, because </a:t>
            </a:r>
            <a:r>
              <a:rPr lang="en-US" dirty="0" smtClean="0">
                <a:latin typeface="Century" pitchFamily="18" charset="0"/>
              </a:rPr>
              <a:t>we’re </a:t>
            </a:r>
            <a:r>
              <a:rPr lang="en-US" dirty="0">
                <a:latin typeface="Century" pitchFamily="18" charset="0"/>
              </a:rPr>
              <a:t>passing a </a:t>
            </a:r>
            <a:r>
              <a:rPr lang="en-US" dirty="0" err="1">
                <a:latin typeface="Century" pitchFamily="18" charset="0"/>
              </a:rPr>
              <a:t>boolean</a:t>
            </a:r>
            <a:r>
              <a:rPr lang="en-US" dirty="0">
                <a:latin typeface="Century" pitchFamily="18" charset="0"/>
              </a:rPr>
              <a:t> expression through an object that </a:t>
            </a:r>
            <a:r>
              <a:rPr lang="en-US" dirty="0" smtClean="0">
                <a:latin typeface="Century" pitchFamily="18" charset="0"/>
              </a:rPr>
              <a:t>implements test method.</a:t>
            </a:r>
            <a:endParaRPr lang="en-US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Verbosity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4999"/>
            <a:ext cx="7315200" cy="356754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entury" pitchFamily="18" charset="0"/>
              </a:rPr>
              <a:t>We’re </a:t>
            </a:r>
            <a:r>
              <a:rPr lang="en-US" sz="1800" dirty="0">
                <a:latin typeface="Century" pitchFamily="18" charset="0"/>
              </a:rPr>
              <a:t>forced to </a:t>
            </a:r>
            <a:r>
              <a:rPr lang="en-US" sz="1800" dirty="0" smtClean="0">
                <a:latin typeface="Century" pitchFamily="18" charset="0"/>
              </a:rPr>
              <a:t>declare several </a:t>
            </a:r>
            <a:r>
              <a:rPr lang="en-US" sz="1800" dirty="0">
                <a:latin typeface="Century" pitchFamily="18" charset="0"/>
              </a:rPr>
              <a:t>classes that implement the </a:t>
            </a:r>
            <a:r>
              <a:rPr lang="en-US" sz="1800" dirty="0" err="1" smtClean="0">
                <a:latin typeface="Century" pitchFamily="18" charset="0"/>
              </a:rPr>
              <a:t>PizzaPredicate</a:t>
            </a:r>
            <a:r>
              <a:rPr lang="en-US" sz="1800" dirty="0" smtClean="0">
                <a:latin typeface="Century" pitchFamily="18" charset="0"/>
              </a:rPr>
              <a:t> </a:t>
            </a:r>
            <a:r>
              <a:rPr lang="en-US" sz="1800" dirty="0">
                <a:latin typeface="Century" pitchFamily="18" charset="0"/>
              </a:rPr>
              <a:t>interface and then instantiate </a:t>
            </a:r>
            <a:r>
              <a:rPr lang="en-US" sz="1800" dirty="0" smtClean="0">
                <a:latin typeface="Century" pitchFamily="18" charset="0"/>
              </a:rPr>
              <a:t>several </a:t>
            </a:r>
            <a:r>
              <a:rPr lang="en-US" sz="1800" dirty="0" err="1" smtClean="0">
                <a:latin typeface="Century" pitchFamily="18" charset="0"/>
              </a:rPr>
              <a:t>PizzaPredicate</a:t>
            </a:r>
            <a:r>
              <a:rPr lang="en-US" sz="1800" dirty="0" smtClean="0">
                <a:latin typeface="Century" pitchFamily="18" charset="0"/>
              </a:rPr>
              <a:t> </a:t>
            </a:r>
            <a:r>
              <a:rPr lang="en-US" sz="1800" dirty="0">
                <a:latin typeface="Century" pitchFamily="18" charset="0"/>
              </a:rPr>
              <a:t>objects that </a:t>
            </a:r>
            <a:r>
              <a:rPr lang="en-US" sz="1800" dirty="0" smtClean="0">
                <a:latin typeface="Century" pitchFamily="18" charset="0"/>
              </a:rPr>
              <a:t>we allocate </a:t>
            </a:r>
            <a:r>
              <a:rPr lang="en-US" sz="1800" dirty="0">
                <a:latin typeface="Century" pitchFamily="18" charset="0"/>
              </a:rPr>
              <a:t>only </a:t>
            </a:r>
            <a:r>
              <a:rPr lang="en-US" sz="1800" dirty="0" smtClean="0">
                <a:latin typeface="Century" pitchFamily="18" charset="0"/>
              </a:rPr>
              <a:t>once.</a:t>
            </a:r>
          </a:p>
          <a:p>
            <a:endParaRPr lang="en-US" sz="1800" dirty="0" smtClean="0">
              <a:latin typeface="Century" pitchFamily="18" charset="0"/>
            </a:endParaRPr>
          </a:p>
          <a:p>
            <a:r>
              <a:rPr lang="en-US" sz="1800" dirty="0" smtClean="0">
                <a:latin typeface="Century" pitchFamily="18" charset="0"/>
              </a:rPr>
              <a:t>The </a:t>
            </a:r>
            <a:r>
              <a:rPr lang="en-US" sz="1800" dirty="0">
                <a:latin typeface="Century" pitchFamily="18" charset="0"/>
              </a:rPr>
              <a:t>process is </a:t>
            </a:r>
            <a:r>
              <a:rPr lang="en-US" sz="1800" b="1" dirty="0">
                <a:latin typeface="Century" pitchFamily="18" charset="0"/>
              </a:rPr>
              <a:t>verbose because</a:t>
            </a:r>
            <a:r>
              <a:rPr lang="en-US" sz="1800" dirty="0">
                <a:latin typeface="Century" pitchFamily="18" charset="0"/>
              </a:rPr>
              <a:t> </a:t>
            </a:r>
            <a:r>
              <a:rPr lang="en-US" sz="1800" dirty="0" smtClean="0">
                <a:latin typeface="Century" pitchFamily="18" charset="0"/>
              </a:rPr>
              <a:t>we need </a:t>
            </a:r>
            <a:r>
              <a:rPr lang="en-US" sz="1800" dirty="0">
                <a:latin typeface="Century" pitchFamily="18" charset="0"/>
              </a:rPr>
              <a:t>to declare multiple classes that</a:t>
            </a:r>
            <a:r>
              <a:rPr lang="en-US" sz="1800" b="1" dirty="0">
                <a:latin typeface="Century" pitchFamily="18" charset="0"/>
              </a:rPr>
              <a:t> </a:t>
            </a:r>
            <a:r>
              <a:rPr lang="en-US" sz="1800" b="1" dirty="0" smtClean="0">
                <a:latin typeface="Century" pitchFamily="18" charset="0"/>
              </a:rPr>
              <a:t>we instantiate </a:t>
            </a:r>
            <a:r>
              <a:rPr lang="en-US" sz="1800" b="1" dirty="0">
                <a:latin typeface="Century" pitchFamily="18" charset="0"/>
              </a:rPr>
              <a:t>only once</a:t>
            </a:r>
            <a:r>
              <a:rPr lang="en-US" sz="1800" dirty="0" smtClean="0">
                <a:latin typeface="Century" pitchFamily="18" charset="0"/>
              </a:rPr>
              <a:t>.</a:t>
            </a:r>
            <a:endParaRPr lang="en-US" sz="1800" dirty="0">
              <a:latin typeface="Century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800" y="4953000"/>
            <a:ext cx="7391400" cy="181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Verbosity</a:t>
            </a:r>
            <a:endParaRPr lang="en-US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 algn="r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noun</a:t>
            </a:r>
            <a:endParaRPr lang="en-US" sz="18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 algn="r">
              <a:buNone/>
            </a:pPr>
            <a:r>
              <a: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quality possessed by people who talk a lot while saying very little at </a:t>
            </a:r>
            <a:r>
              <a:rPr lang="en-US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all.</a:t>
            </a:r>
          </a:p>
          <a:p>
            <a:pPr marL="114300" indent="0" algn="r">
              <a:buNone/>
            </a:pPr>
            <a:r>
              <a:rPr lang="en-US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6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expressive style that uses excessive or empty </a:t>
            </a:r>
            <a:r>
              <a:rPr lang="en-US" sz="1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words.</a:t>
            </a:r>
            <a:endParaRPr lang="en-US" sz="16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 algn="r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Tackling Verbosity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66887"/>
            <a:ext cx="8305800" cy="5014913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Anonymous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61654"/>
            <a:ext cx="7315200" cy="515389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marL="11430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@Override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Chicken"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marL="11430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Beef"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    &amp;&amp;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Anonymous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252" y="1524000"/>
            <a:ext cx="6182148" cy="13716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setOnAction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EventHandler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114300" indent="0">
              <a:buNone/>
            </a:pP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handle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4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Woooo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 a click!!"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40" y="6019800"/>
            <a:ext cx="596960" cy="8139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3048000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Anonymous classes are like </a:t>
            </a:r>
            <a:r>
              <a:rPr lang="en-US" sz="1600" dirty="0" smtClean="0">
                <a:latin typeface="Century" pitchFamily="18" charset="0"/>
              </a:rPr>
              <a:t>local </a:t>
            </a:r>
            <a:r>
              <a:rPr lang="en-US" sz="1600" dirty="0">
                <a:latin typeface="Century" pitchFamily="18" charset="0"/>
              </a:rPr>
              <a:t>classes (a class defined in a block) </a:t>
            </a:r>
            <a:r>
              <a:rPr lang="en-US" sz="1600" dirty="0" smtClean="0">
                <a:latin typeface="Century" pitchFamily="18" charset="0"/>
              </a:rPr>
              <a:t>which </a:t>
            </a:r>
            <a:r>
              <a:rPr lang="en-US" sz="1600" dirty="0">
                <a:latin typeface="Century" pitchFamily="18" charset="0"/>
              </a:rPr>
              <a:t>don’t have a name. </a:t>
            </a:r>
            <a:endParaRPr lang="en-US" sz="1600" dirty="0" smtClean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They </a:t>
            </a:r>
            <a:r>
              <a:rPr lang="en-US" sz="1600" dirty="0">
                <a:latin typeface="Century" pitchFamily="18" charset="0"/>
              </a:rPr>
              <a:t>allow </a:t>
            </a:r>
            <a:r>
              <a:rPr lang="en-US" sz="1600" dirty="0" smtClean="0">
                <a:latin typeface="Century" pitchFamily="18" charset="0"/>
              </a:rPr>
              <a:t>us </a:t>
            </a:r>
            <a:r>
              <a:rPr lang="en-US" sz="1600" dirty="0">
                <a:latin typeface="Century" pitchFamily="18" charset="0"/>
              </a:rPr>
              <a:t>to declare </a:t>
            </a:r>
            <a:r>
              <a:rPr lang="en-US" sz="1600" dirty="0" smtClean="0">
                <a:latin typeface="Century" pitchFamily="18" charset="0"/>
              </a:rPr>
              <a:t>and instantiate </a:t>
            </a:r>
            <a:r>
              <a:rPr lang="en-US" sz="1600" dirty="0">
                <a:latin typeface="Century" pitchFamily="18" charset="0"/>
              </a:rPr>
              <a:t>a class at the same time. In other words, they allow </a:t>
            </a:r>
            <a:r>
              <a:rPr lang="en-US" sz="1600" dirty="0" smtClean="0">
                <a:latin typeface="Century" pitchFamily="18" charset="0"/>
              </a:rPr>
              <a:t>us </a:t>
            </a:r>
            <a:r>
              <a:rPr lang="en-US" sz="1600" dirty="0">
                <a:latin typeface="Century" pitchFamily="18" charset="0"/>
              </a:rPr>
              <a:t>to create ad </a:t>
            </a:r>
            <a:r>
              <a:rPr lang="en-US" sz="1600" dirty="0" smtClean="0">
                <a:latin typeface="Century" pitchFamily="18" charset="0"/>
              </a:rPr>
              <a:t>hoc </a:t>
            </a:r>
            <a:r>
              <a:rPr lang="en-US" sz="1600" dirty="0">
                <a:latin typeface="Century" pitchFamily="18" charset="0"/>
              </a:rPr>
              <a:t>implementations. </a:t>
            </a:r>
            <a:endParaRPr lang="en-US" sz="1600" dirty="0" smtClean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Anonymous </a:t>
            </a:r>
            <a:r>
              <a:rPr lang="en-US" sz="1600" dirty="0">
                <a:latin typeface="Century" pitchFamily="18" charset="0"/>
              </a:rPr>
              <a:t>classes somewhat tackle the </a:t>
            </a:r>
            <a:r>
              <a:rPr lang="en-US" sz="1600" dirty="0" smtClean="0">
                <a:latin typeface="Century" pitchFamily="18" charset="0"/>
              </a:rPr>
              <a:t>verbosity associated </a:t>
            </a:r>
            <a:r>
              <a:rPr lang="en-US" sz="1600" dirty="0">
                <a:latin typeface="Century" pitchFamily="18" charset="0"/>
              </a:rPr>
              <a:t>with declaring multiple concrete classes for an interface, </a:t>
            </a:r>
            <a:r>
              <a:rPr lang="en-US" sz="1600" dirty="0" smtClean="0">
                <a:latin typeface="Century" pitchFamily="18" charset="0"/>
              </a:rPr>
              <a:t>but they’re </a:t>
            </a:r>
            <a:r>
              <a:rPr lang="en-US" sz="1600" dirty="0">
                <a:latin typeface="Century" pitchFamily="18" charset="0"/>
              </a:rPr>
              <a:t>still unsatisfactory</a:t>
            </a:r>
            <a:r>
              <a:rPr lang="en-US" sz="1600" dirty="0" smtClean="0">
                <a:latin typeface="Century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In the context of passing a simple piece of code (for example, a </a:t>
            </a:r>
            <a:r>
              <a:rPr lang="en-US" sz="1600" dirty="0" err="1">
                <a:latin typeface="Century" pitchFamily="18" charset="0"/>
              </a:rPr>
              <a:t>boolean</a:t>
            </a:r>
            <a:r>
              <a:rPr lang="en-US" sz="1600" dirty="0">
                <a:latin typeface="Century" pitchFamily="18" charset="0"/>
              </a:rPr>
              <a:t> expression </a:t>
            </a:r>
            <a:r>
              <a:rPr lang="en-US" sz="1600" dirty="0" smtClean="0">
                <a:latin typeface="Century" pitchFamily="18" charset="0"/>
              </a:rPr>
              <a:t>representing a </a:t>
            </a:r>
            <a:r>
              <a:rPr lang="en-US" sz="1600" dirty="0">
                <a:latin typeface="Century" pitchFamily="18" charset="0"/>
              </a:rPr>
              <a:t>selection criterion), </a:t>
            </a:r>
            <a:r>
              <a:rPr lang="en-US" sz="1600" dirty="0" smtClean="0">
                <a:latin typeface="Century" pitchFamily="18" charset="0"/>
              </a:rPr>
              <a:t>we </a:t>
            </a:r>
            <a:r>
              <a:rPr lang="en-US" sz="1600" dirty="0">
                <a:latin typeface="Century" pitchFamily="18" charset="0"/>
              </a:rPr>
              <a:t>still have to create an object and explicitly implement a method </a:t>
            </a:r>
            <a:r>
              <a:rPr lang="en-US" sz="1600" dirty="0" smtClean="0">
                <a:latin typeface="Century" pitchFamily="18" charset="0"/>
              </a:rPr>
              <a:t>to define </a:t>
            </a:r>
            <a:r>
              <a:rPr lang="en-US" sz="1600" dirty="0">
                <a:latin typeface="Century" pitchFamily="18" charset="0"/>
              </a:rPr>
              <a:t>a new behavior (for example, the method test for Predicate or the method handle </a:t>
            </a:r>
            <a:r>
              <a:rPr lang="en-US" sz="1600" dirty="0" smtClean="0">
                <a:latin typeface="Century" pitchFamily="18" charset="0"/>
              </a:rPr>
              <a:t>for </a:t>
            </a:r>
            <a:r>
              <a:rPr lang="en-US" sz="1600" dirty="0" err="1" smtClean="0">
                <a:latin typeface="Century" pitchFamily="18" charset="0"/>
              </a:rPr>
              <a:t>EventHandler</a:t>
            </a:r>
            <a:r>
              <a:rPr lang="en-US" sz="1600" dirty="0">
                <a:latin typeface="Century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799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Better, but still 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37854"/>
            <a:ext cx="7315200" cy="539634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pizza.getPrice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marL="11430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@Override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Chicken".equals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pizza.getType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marL="11430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Beef".equals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pizza.getType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()) </a:t>
            </a:r>
            <a:endParaRPr lang="en-US" sz="1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&amp;&amp; </a:t>
            </a:r>
            <a:r>
              <a:rPr lang="en-US" sz="1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pizza.getPrice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Let’s </a:t>
            </a:r>
            <a:r>
              <a:rPr lang="en-US" sz="4000" dirty="0">
                <a:solidFill>
                  <a:srgbClr val="183D48"/>
                </a:solidFill>
              </a:rPr>
              <a:t>s</a:t>
            </a:r>
            <a:r>
              <a:rPr lang="en-US" sz="4000" dirty="0" smtClean="0">
                <a:solidFill>
                  <a:srgbClr val="183D48"/>
                </a:solidFill>
              </a:rPr>
              <a:t>tart with some Pizza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24025"/>
            <a:ext cx="7620000" cy="4762500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How can we get rid of Verbosity?</a:t>
            </a:r>
            <a:endParaRPr lang="en-US" sz="4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4724400" cy="31242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38200" y="1600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All we need is to test if the pizza meets a specific criteria</a:t>
            </a:r>
            <a:r>
              <a:rPr lang="en-US" sz="1600" dirty="0" smtClean="0">
                <a:latin typeface="Century" pitchFamily="18" charset="0"/>
              </a:rPr>
              <a:t>.</a:t>
            </a:r>
            <a:endParaRPr lang="en-US" sz="1600" dirty="0" smtClean="0">
              <a:latin typeface="Century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Writing concrete classes seems like an overkill for such use case. </a:t>
            </a:r>
            <a:endParaRPr lang="en-US" sz="1600" dirty="0" smtClean="0">
              <a:latin typeface="Century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Century" pitchFamily="18" charset="0"/>
              </a:rPr>
              <a:t>Anonymous classes are better but still lots of boilerplate codes.</a:t>
            </a:r>
            <a:endParaRPr lang="en-US" sz="1600" dirty="0" smtClean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40" y="6019800"/>
            <a:ext cx="596960" cy="81395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Oh wait, isn’t this supposed to be a session on </a:t>
            </a:r>
            <a:r>
              <a:rPr lang="en-US" sz="4000" dirty="0">
                <a:solidFill>
                  <a:srgbClr val="183D48"/>
                </a:solidFill>
              </a:rPr>
              <a:t>L</a:t>
            </a:r>
            <a:r>
              <a:rPr lang="en-US" sz="4000" dirty="0" smtClean="0">
                <a:solidFill>
                  <a:srgbClr val="183D48"/>
                </a:solidFill>
              </a:rPr>
              <a:t>ambda Expressions?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Sorry, my bad ..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15000"/>
            <a:ext cx="675852" cy="92152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38200" y="4495800"/>
            <a:ext cx="72390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Century" pitchFamily="18" charset="0"/>
              </a:rPr>
              <a:t>Filter </a:t>
            </a:r>
            <a:r>
              <a:rPr lang="en-US" sz="1400" u="sng" dirty="0">
                <a:latin typeface="Century" pitchFamily="18" charset="0"/>
              </a:rPr>
              <a:t>Pizza by </a:t>
            </a:r>
            <a:r>
              <a:rPr lang="en-US" sz="1400" u="sng" dirty="0" smtClean="0">
                <a:latin typeface="Century" pitchFamily="18" charset="0"/>
              </a:rPr>
              <a:t>both Price and Type</a:t>
            </a:r>
          </a:p>
          <a:p>
            <a:endParaRPr lang="en-US" sz="1400" dirty="0" smtClean="0">
              <a:latin typeface="Century" pitchFamily="18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p)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&amp;&amp; </a:t>
            </a:r>
          </a:p>
          <a:p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4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Beef"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()));</a:t>
            </a:r>
            <a:endParaRPr lang="en-US" sz="1400" dirty="0" smtClean="0">
              <a:latin typeface="Century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057400"/>
            <a:ext cx="72390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Century" pitchFamily="18" charset="0"/>
              </a:rPr>
              <a:t>Filter Pizza by Price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latin typeface="Century" pitchFamily="18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p)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76600"/>
            <a:ext cx="723900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Century" pitchFamily="18" charset="0"/>
              </a:rPr>
              <a:t>Filter Pizza by Type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p) 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Chicken</a:t>
            </a:r>
            <a:r>
              <a:rPr lang="en-US" sz="1400" dirty="0" err="1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())); </a:t>
            </a:r>
            <a:endParaRPr lang="en-US" sz="1400" dirty="0" smtClean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Yes, that’s it !!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15000"/>
            <a:ext cx="675852" cy="92152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838200" y="5867400"/>
            <a:ext cx="7239000" cy="8156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Century" pitchFamily="18" charset="0"/>
              </a:rPr>
              <a:t>Filter </a:t>
            </a:r>
            <a:r>
              <a:rPr lang="en-US" sz="1400" u="sng" dirty="0">
                <a:latin typeface="Century" pitchFamily="18" charset="0"/>
              </a:rPr>
              <a:t>Pizza by </a:t>
            </a:r>
            <a:r>
              <a:rPr lang="en-US" sz="1400" u="sng" dirty="0" smtClean="0">
                <a:latin typeface="Century" pitchFamily="18" charset="0"/>
              </a:rPr>
              <a:t>both Price and Type</a:t>
            </a:r>
          </a:p>
          <a:p>
            <a:endParaRPr lang="en-US" sz="1100" dirty="0" smtClean="0">
              <a:latin typeface="Century" pitchFamily="18" charset="0"/>
            </a:endParaRP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p)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&amp;&amp; </a:t>
            </a:r>
          </a:p>
          <a:p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1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 err="1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Beef"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()));</a:t>
            </a:r>
            <a:endParaRPr lang="en-US" sz="1100" dirty="0" smtClean="0">
              <a:latin typeface="Century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7239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Century" pitchFamily="18" charset="0"/>
              </a:rPr>
              <a:t>Filter Pizza by Price</a:t>
            </a:r>
            <a:endParaRPr lang="en-US" sz="1200" u="sng" dirty="0" smtClean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100" dirty="0">
              <a:latin typeface="Century" pitchFamily="18" charset="0"/>
            </a:endParaRP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p)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068669"/>
            <a:ext cx="7239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Century" pitchFamily="18" charset="0"/>
              </a:rPr>
              <a:t>Filter Pizza by Type</a:t>
            </a:r>
            <a:endParaRPr lang="en-US" sz="1100" u="sng" dirty="0" smtClean="0">
              <a:latin typeface="Century" pitchFamily="18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(menu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p) </a:t>
            </a:r>
            <a:r>
              <a:rPr lang="en-US" sz="11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1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 err="1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Chicken</a:t>
            </a:r>
            <a:r>
              <a:rPr lang="en-US" sz="1100" dirty="0" err="1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())); </a:t>
            </a:r>
            <a:endParaRPr lang="en-US" sz="1100" dirty="0" smtClean="0">
              <a:latin typeface="Century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609636"/>
            <a:ext cx="7239000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2329696"/>
            <a:ext cx="7239000" cy="1785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menu, </a:t>
            </a:r>
            <a:r>
              <a:rPr lang="en-US" sz="11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predicate) { </a:t>
            </a:r>
          </a:p>
          <a:p>
            <a:pPr marL="114300" indent="0">
              <a:buNone/>
            </a:pP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List&lt;Pizza&gt;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menu) { </a:t>
            </a: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    if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(pizza)) {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1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(pizza); 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solidFill>
                <a:srgbClr val="794938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Lambda Expression  :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620000" cy="3567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lambda expression can be understood as a </a:t>
            </a:r>
            <a:r>
              <a:rPr lang="en-US" sz="1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concise representation </a:t>
            </a:r>
            <a:r>
              <a:rPr lang="en-US" sz="1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 an </a:t>
            </a:r>
            <a:r>
              <a:rPr lang="en-US" sz="1800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anonymous </a:t>
            </a:r>
            <a:r>
              <a:rPr lang="en-US" sz="1800" i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1800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can be passed around</a:t>
            </a:r>
            <a:r>
              <a:rPr lang="en-US" sz="1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it </a:t>
            </a:r>
            <a:r>
              <a:rPr lang="en-US" sz="1800" i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doesn’t have </a:t>
            </a:r>
            <a:r>
              <a:rPr lang="en-US" sz="1800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name</a:t>
            </a:r>
            <a:r>
              <a:rPr lang="en-US" sz="1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but it </a:t>
            </a:r>
            <a:r>
              <a:rPr lang="en-US" sz="1800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has a list of parameters</a:t>
            </a:r>
            <a:r>
              <a:rPr lang="en-US" sz="1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body</a:t>
            </a:r>
            <a:r>
              <a:rPr lang="en-US" sz="1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return </a:t>
            </a:r>
            <a:r>
              <a:rPr lang="en-US" sz="1800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1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and also possibly </a:t>
            </a:r>
            <a:r>
              <a:rPr lang="en-US" sz="1800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list of exceptions</a:t>
            </a:r>
            <a:r>
              <a:rPr lang="en-US" sz="1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that can be thrown</a:t>
            </a:r>
            <a:r>
              <a:rPr lang="en-US" sz="1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937570"/>
            <a:ext cx="723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Century" pitchFamily="18" charset="0"/>
              </a:rPr>
              <a:t>Anonymous </a:t>
            </a:r>
            <a:r>
              <a:rPr lang="en-US" sz="1600" dirty="0" smtClean="0">
                <a:latin typeface="Century" pitchFamily="18" charset="0"/>
              </a:rPr>
              <a:t>— </a:t>
            </a:r>
            <a:r>
              <a:rPr lang="en-US" sz="1600" dirty="0">
                <a:latin typeface="Century" pitchFamily="18" charset="0"/>
              </a:rPr>
              <a:t>We say anonymous because it doesn’t have an explicit name like a method </a:t>
            </a:r>
            <a:r>
              <a:rPr lang="en-US" sz="1600" dirty="0" smtClean="0">
                <a:latin typeface="Century" pitchFamily="18" charset="0"/>
              </a:rPr>
              <a:t>would normally </a:t>
            </a:r>
            <a:r>
              <a:rPr lang="en-US" sz="1600" dirty="0" smtClean="0">
                <a:latin typeface="Century" pitchFamily="18" charset="0"/>
              </a:rPr>
              <a:t>have. So </a:t>
            </a:r>
            <a:r>
              <a:rPr lang="en-US" sz="1600" dirty="0">
                <a:latin typeface="Century" pitchFamily="18" charset="0"/>
              </a:rPr>
              <a:t>less to write and think about</a:t>
            </a:r>
            <a:r>
              <a:rPr lang="en-US" sz="1600" dirty="0" smtClean="0">
                <a:latin typeface="Century" pitchFamily="18" charset="0"/>
              </a:rPr>
              <a:t>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Century" pitchFamily="18" charset="0"/>
              </a:rPr>
              <a:t>Function</a:t>
            </a:r>
            <a:r>
              <a:rPr lang="en-US" sz="1600" dirty="0">
                <a:latin typeface="Century" pitchFamily="18" charset="0"/>
              </a:rPr>
              <a:t>— We say function because a lambda isn’t associated with a particular class like a method </a:t>
            </a:r>
            <a:r>
              <a:rPr lang="en-US" sz="1600" dirty="0" smtClean="0">
                <a:latin typeface="Century" pitchFamily="18" charset="0"/>
              </a:rPr>
              <a:t>is. But </a:t>
            </a:r>
            <a:r>
              <a:rPr lang="en-US" sz="1600" dirty="0">
                <a:latin typeface="Century" pitchFamily="18" charset="0"/>
              </a:rPr>
              <a:t>like a method, a lambda has a list of parameters, a body, a return type, and a possible list </a:t>
            </a:r>
            <a:r>
              <a:rPr lang="en-US" sz="1600" dirty="0" smtClean="0">
                <a:latin typeface="Century" pitchFamily="18" charset="0"/>
              </a:rPr>
              <a:t>of exceptions </a:t>
            </a:r>
            <a:r>
              <a:rPr lang="en-US" sz="1600" dirty="0">
                <a:latin typeface="Century" pitchFamily="18" charset="0"/>
              </a:rPr>
              <a:t>that can be thrown</a:t>
            </a:r>
            <a:r>
              <a:rPr lang="en-US" sz="1600" dirty="0" smtClean="0">
                <a:latin typeface="Century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Century" pitchFamily="18" charset="0"/>
              </a:rPr>
              <a:t>Passed </a:t>
            </a:r>
            <a:r>
              <a:rPr lang="en-US" sz="1600" b="1" dirty="0">
                <a:latin typeface="Century" pitchFamily="18" charset="0"/>
              </a:rPr>
              <a:t>around</a:t>
            </a:r>
            <a:r>
              <a:rPr lang="en-US" sz="1600" dirty="0">
                <a:latin typeface="Century" pitchFamily="18" charset="0"/>
              </a:rPr>
              <a:t>— A lambda expression can be passed as argument to a method or stored in </a:t>
            </a:r>
            <a:r>
              <a:rPr lang="en-US" sz="1600" dirty="0" smtClean="0">
                <a:latin typeface="Century" pitchFamily="18" charset="0"/>
              </a:rPr>
              <a:t>a variable.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entury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Century" pitchFamily="18" charset="0"/>
              </a:rPr>
              <a:t>Concise</a:t>
            </a:r>
            <a:r>
              <a:rPr lang="en-US" sz="1600" dirty="0">
                <a:latin typeface="Century" pitchFamily="18" charset="0"/>
              </a:rPr>
              <a:t>— </a:t>
            </a:r>
            <a:r>
              <a:rPr lang="en-US" sz="1600" dirty="0" smtClean="0">
                <a:latin typeface="Century" pitchFamily="18" charset="0"/>
              </a:rPr>
              <a:t>We </a:t>
            </a:r>
            <a:r>
              <a:rPr lang="en-US" sz="1600" dirty="0">
                <a:latin typeface="Century" pitchFamily="18" charset="0"/>
              </a:rPr>
              <a:t>don’t need to write a lot of boilerplate like </a:t>
            </a:r>
            <a:r>
              <a:rPr lang="en-US" sz="1600" dirty="0" smtClean="0">
                <a:latin typeface="Century" pitchFamily="18" charset="0"/>
              </a:rPr>
              <a:t>we do </a:t>
            </a:r>
            <a:r>
              <a:rPr lang="en-US" sz="1600" dirty="0">
                <a:latin typeface="Century" pitchFamily="18" charset="0"/>
              </a:rPr>
              <a:t>for anonymous classes.</a:t>
            </a:r>
          </a:p>
        </p:txBody>
      </p:sp>
    </p:spTree>
    <p:extLst>
      <p:ext uri="{BB962C8B-B14F-4D97-AF65-F5344CB8AC3E}">
        <p14:creationId xmlns:p14="http://schemas.microsoft.com/office/powerpoint/2010/main" val="8544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Cool, but why should we care</a:t>
            </a:r>
            <a:r>
              <a:rPr lang="en-US" sz="4000" dirty="0" smtClean="0">
                <a:solidFill>
                  <a:srgbClr val="183D48"/>
                </a:solidFill>
              </a:rPr>
              <a:t>?</a:t>
            </a: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981200"/>
            <a:ext cx="7239000" cy="47874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13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693A17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PizzaPricePredicate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b="1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693A17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PizzaTypePredicate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"Chicken"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693A17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PizzaTypeAndPricePredicate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"Beef"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30" b="1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endParaRPr lang="en-US" sz="113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693A17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   @Override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130" dirty="0" err="1" smtClean="0">
                <a:solidFill>
                  <a:srgbClr val="B4371F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test(Pizza pizza) { </a:t>
            </a:r>
          </a:p>
          <a:p>
            <a:r>
              <a:rPr lang="en-US" sz="113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      return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pizza.getPrice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sz="1130" b="1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693A17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   @Override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130" dirty="0" err="1" smtClean="0">
                <a:solidFill>
                  <a:srgbClr val="B4371F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test(Pizza pizza) { </a:t>
            </a:r>
          </a:p>
          <a:p>
            <a:r>
              <a:rPr lang="en-US" sz="113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3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30" dirty="0" err="1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Chicken"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.equals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pizza.getType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693A17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   @Override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130" dirty="0" err="1" smtClean="0">
                <a:solidFill>
                  <a:srgbClr val="B4371F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test(Pizza pizza) { </a:t>
            </a:r>
          </a:p>
          <a:p>
            <a:r>
              <a:rPr lang="en-US" sz="113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3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30" dirty="0" err="1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Beef"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.equals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pizza.getType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13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pizza.getPrice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sz="1130" b="1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   } }</a:t>
            </a:r>
          </a:p>
          <a:p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en-US" sz="113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693A17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(Pizza p) </a:t>
            </a:r>
            <a:r>
              <a:rPr lang="en-US" sz="113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p.getPrice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sz="1130" b="1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693A17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(Pizza p) </a:t>
            </a:r>
            <a:r>
              <a:rPr lang="en-US" sz="113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3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30" dirty="0" err="1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Chicken"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.equals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p.getType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())); </a:t>
            </a:r>
          </a:p>
          <a:p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filterPizza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smtClean="0">
                <a:solidFill>
                  <a:srgbClr val="693A17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, (Pizza p) </a:t>
            </a:r>
            <a:r>
              <a:rPr lang="en-US" sz="113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p.getPrice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 &lt; </a:t>
            </a:r>
            <a:r>
              <a:rPr lang="en-US" sz="1130" b="1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3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3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30" dirty="0" err="1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Beef"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.equals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30" dirty="0" err="1" smtClean="0">
                <a:latin typeface="Courier New" pitchFamily="49" charset="0"/>
                <a:cs typeface="Courier New" pitchFamily="49" charset="0"/>
              </a:rPr>
              <a:t>p.getType</a:t>
            </a:r>
            <a:r>
              <a:rPr lang="en-US" sz="1130" dirty="0" smtClean="0">
                <a:latin typeface="Courier New" pitchFamily="49" charset="0"/>
                <a:cs typeface="Courier New" pitchFamily="49" charset="0"/>
              </a:rPr>
              <a:t>()));</a:t>
            </a:r>
            <a:endParaRPr lang="en-US" sz="113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447800"/>
            <a:ext cx="72390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7030A0"/>
                </a:solidFill>
              </a:rPr>
              <a:t>Let’s look at all of our implementations</a:t>
            </a: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8194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6019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Cool, but why should we care?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Clr>
                <a:srgbClr val="A9A57C"/>
              </a:buClr>
              <a:buFont typeface="Arial" pitchFamily="34" charset="0"/>
              <a:buNone/>
            </a:pPr>
            <a:endParaRPr lang="en-US" sz="2000" dirty="0">
              <a:solidFill>
                <a:srgbClr val="2F2B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7239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We saw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in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previous discussions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that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passing code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is currently tedious and verbose in Java.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Lambdas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fix this problem: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they let us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pass code in a concise way. </a:t>
            </a:r>
            <a:endParaRPr lang="en-US" sz="1600" dirty="0" smtClean="0">
              <a:solidFill>
                <a:srgbClr val="2F2B20"/>
              </a:solidFill>
              <a:latin typeface="Georgia"/>
            </a:endParaRPr>
          </a:p>
          <a:p>
            <a:endParaRPr lang="en-US" sz="1600" dirty="0">
              <a:solidFill>
                <a:srgbClr val="2F2B20"/>
              </a:solidFill>
              <a:latin typeface="Georgia"/>
            </a:endParaRPr>
          </a:p>
          <a:p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Lambdas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technically don’t let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us do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anything that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we couldn’t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do prior to Java 8. But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we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no longer have to write clumsy code using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anonymous classes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to benefit from behavior parameterization! </a:t>
            </a:r>
            <a:endParaRPr lang="en-US" sz="1600" dirty="0" smtClean="0">
              <a:solidFill>
                <a:srgbClr val="2F2B20"/>
              </a:solidFill>
              <a:latin typeface="Georgia"/>
            </a:endParaRPr>
          </a:p>
          <a:p>
            <a:endParaRPr lang="en-US" sz="1600" dirty="0" smtClean="0">
              <a:solidFill>
                <a:srgbClr val="2F2B20"/>
              </a:solidFill>
              <a:latin typeface="Georgia"/>
            </a:endParaRPr>
          </a:p>
          <a:p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The net result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is that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code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will be clearer and more flexible. For example, using a 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lambda expression we can </a:t>
            </a:r>
            <a:r>
              <a:rPr lang="en-US" sz="1600" dirty="0">
                <a:solidFill>
                  <a:srgbClr val="2F2B20"/>
                </a:solidFill>
                <a:latin typeface="Georgia"/>
              </a:rPr>
              <a:t>create a custom Comparator object in a more concise way</a:t>
            </a:r>
            <a:r>
              <a:rPr lang="en-US" sz="1600" dirty="0" smtClean="0">
                <a:solidFill>
                  <a:srgbClr val="2F2B20"/>
                </a:solidFill>
                <a:latin typeface="Georgia"/>
              </a:rPr>
              <a:t>.</a:t>
            </a:r>
            <a:endParaRPr lang="en-US" sz="1600" dirty="0">
              <a:solidFill>
                <a:srgbClr val="2F2B20"/>
              </a:solidFill>
              <a:latin typeface="Century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453116"/>
            <a:ext cx="7239000" cy="12618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srgbClr val="2F2B20"/>
                </a:solidFill>
                <a:latin typeface="Century" pitchFamily="18" charset="0"/>
              </a:rPr>
              <a:t>Before</a:t>
            </a:r>
            <a:endParaRPr lang="en-US" sz="1200" u="sng" dirty="0" smtClean="0">
              <a:solidFill>
                <a:srgbClr val="2F2B20"/>
              </a:solidFill>
              <a:latin typeface="Century" pitchFamily="18" charset="0"/>
            </a:endParaRPr>
          </a:p>
          <a:p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Comparator&lt;Apple&gt;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byWeight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Comparator&lt;Apple&gt;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() { </a:t>
            </a:r>
            <a:endParaRPr lang="en-US" sz="1200" dirty="0" smtClean="0">
              <a:solidFill>
                <a:srgbClr val="2F2B2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200" dirty="0" smtClean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compare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){ </a:t>
            </a:r>
          </a:p>
          <a:p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200" dirty="0" smtClean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getWeight()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(a2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getWeight()); </a:t>
            </a:r>
            <a:endParaRPr lang="en-US" sz="1200" dirty="0" smtClean="0">
              <a:solidFill>
                <a:srgbClr val="2F2B2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r>
              <a:rPr lang="en-US" sz="1200" dirty="0" smtClean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 smtClean="0">
              <a:solidFill>
                <a:srgbClr val="2F2B2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5845314"/>
            <a:ext cx="72390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srgbClr val="2F2B20"/>
                </a:solidFill>
                <a:latin typeface="Century" pitchFamily="18" charset="0"/>
              </a:rPr>
              <a:t>After</a:t>
            </a:r>
          </a:p>
          <a:p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Comparator&lt;Apple&gt;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byWeight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2F2B2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a1,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a2)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 a1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getWeight()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(a2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getWeight());</a:t>
            </a:r>
            <a:endParaRPr lang="en-US" sz="1200" dirty="0" smtClean="0">
              <a:solidFill>
                <a:srgbClr val="2F2B2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Lambda Expression  : Composition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420035"/>
            <a:ext cx="7772400" cy="3231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a1, </a:t>
            </a:r>
            <a:r>
              <a:rPr lang="en-US" sz="15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a2) </a:t>
            </a:r>
            <a:r>
              <a:rPr lang="en-US" sz="15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a1</a:t>
            </a:r>
            <a:r>
              <a:rPr lang="en-US" sz="15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getWeight()</a:t>
            </a:r>
            <a:r>
              <a:rPr lang="en-US" sz="15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(a2</a:t>
            </a:r>
            <a:r>
              <a:rPr lang="en-US" sz="15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getWeight());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2761565"/>
            <a:ext cx="0" cy="2864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3048000"/>
            <a:ext cx="213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43200" y="274320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76600" y="2761565"/>
            <a:ext cx="0" cy="2864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76600" y="3048000"/>
            <a:ext cx="449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0" y="274320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9400" y="2075765"/>
            <a:ext cx="0" cy="2864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00400" y="2075765"/>
            <a:ext cx="0" cy="2864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19400" y="2083496"/>
            <a:ext cx="38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76400" y="3048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62600" y="3048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10422" y="1917526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03263" y="1628001"/>
            <a:ext cx="649537" cy="27699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Arrow</a:t>
            </a:r>
            <a:endParaRPr lang="en-US" sz="12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200" y="3203149"/>
            <a:ext cx="1765227" cy="27699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Lambda Parameters</a:t>
            </a:r>
            <a:endParaRPr lang="en-US" sz="12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64818" y="3200400"/>
            <a:ext cx="1207382" cy="27699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Lambda Body</a:t>
            </a:r>
            <a:endParaRPr lang="en-US" sz="12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9600" y="38862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b="1" dirty="0" smtClean="0">
                <a:latin typeface="Georgia"/>
              </a:rPr>
              <a:t>A </a:t>
            </a:r>
            <a:r>
              <a:rPr lang="en-US" sz="1500" b="1" dirty="0">
                <a:latin typeface="Georgia"/>
              </a:rPr>
              <a:t>list of </a:t>
            </a:r>
            <a:r>
              <a:rPr lang="en-US" sz="1500" b="1" dirty="0" smtClean="0">
                <a:latin typeface="Georgia"/>
              </a:rPr>
              <a:t>parameters</a:t>
            </a:r>
            <a:r>
              <a:rPr lang="en-US" sz="1500" dirty="0" smtClean="0">
                <a:latin typeface="Georgia"/>
              </a:rPr>
              <a:t> : </a:t>
            </a:r>
            <a:r>
              <a:rPr lang="en-US" sz="1500" dirty="0">
                <a:latin typeface="Georgia"/>
              </a:rPr>
              <a:t>In this case it mirrors the parameters of the compare method of </a:t>
            </a:r>
            <a:r>
              <a:rPr lang="en-US" sz="1500" dirty="0" smtClean="0">
                <a:latin typeface="Georgia"/>
              </a:rPr>
              <a:t>a Comparator, two </a:t>
            </a:r>
            <a:r>
              <a:rPr lang="en-US" sz="1500" dirty="0">
                <a:latin typeface="Georgia"/>
              </a:rPr>
              <a:t>Apples</a:t>
            </a:r>
            <a:r>
              <a:rPr lang="en-US" sz="1500" dirty="0" smtClean="0">
                <a:latin typeface="Georgia"/>
              </a:rPr>
              <a:t>.</a:t>
            </a:r>
          </a:p>
          <a:p>
            <a:endParaRPr lang="en-US" sz="1500" dirty="0">
              <a:latin typeface="Georgi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500" b="1" dirty="0" smtClean="0">
                <a:latin typeface="Georgia"/>
              </a:rPr>
              <a:t>An arrow</a:t>
            </a:r>
            <a:r>
              <a:rPr lang="en-US" sz="1500" dirty="0" smtClean="0">
                <a:latin typeface="Georgia"/>
              </a:rPr>
              <a:t> : The </a:t>
            </a:r>
            <a:r>
              <a:rPr lang="en-US" sz="1500" dirty="0">
                <a:latin typeface="Georgia"/>
              </a:rPr>
              <a:t>arrow </a:t>
            </a:r>
            <a:r>
              <a:rPr lang="en-US" sz="1500" dirty="0" smtClean="0">
                <a:latin typeface="Georgia"/>
              </a:rPr>
              <a:t>(-&gt;)  </a:t>
            </a:r>
            <a:r>
              <a:rPr lang="en-US" sz="1500" dirty="0">
                <a:latin typeface="Georgia"/>
              </a:rPr>
              <a:t>separates the list of parameters from the body of the lambda</a:t>
            </a:r>
            <a:r>
              <a:rPr lang="en-US" sz="1500" dirty="0" smtClean="0">
                <a:latin typeface="Georgia"/>
              </a:rPr>
              <a:t>.</a:t>
            </a:r>
          </a:p>
          <a:p>
            <a:endParaRPr lang="en-US" sz="1500" dirty="0">
              <a:latin typeface="Georgi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500" b="1" dirty="0" smtClean="0">
                <a:latin typeface="Georgia"/>
              </a:rPr>
              <a:t>The </a:t>
            </a:r>
            <a:r>
              <a:rPr lang="en-US" sz="1500" b="1" dirty="0">
                <a:latin typeface="Georgia"/>
              </a:rPr>
              <a:t>body of the </a:t>
            </a:r>
            <a:r>
              <a:rPr lang="en-US" sz="1500" b="1" dirty="0" smtClean="0">
                <a:latin typeface="Georgia"/>
              </a:rPr>
              <a:t>lambda</a:t>
            </a:r>
            <a:r>
              <a:rPr lang="en-US" sz="1500" dirty="0" smtClean="0">
                <a:latin typeface="Georgia"/>
              </a:rPr>
              <a:t> : </a:t>
            </a:r>
            <a:r>
              <a:rPr lang="en-US" sz="1500" dirty="0">
                <a:latin typeface="Georgia"/>
              </a:rPr>
              <a:t>Compare two Apples using their weights. The expression is </a:t>
            </a:r>
            <a:r>
              <a:rPr lang="en-US" sz="1500" dirty="0" smtClean="0">
                <a:latin typeface="Georgia"/>
              </a:rPr>
              <a:t>considered the </a:t>
            </a:r>
            <a:r>
              <a:rPr lang="en-US" sz="1500" dirty="0">
                <a:latin typeface="Georgia"/>
              </a:rPr>
              <a:t>lambda’s return value.</a:t>
            </a:r>
            <a:endParaRPr lang="en-US" sz="1500" dirty="0">
              <a:latin typeface="Century" pitchFamily="18" charset="0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914400" y="6172200"/>
            <a:ext cx="7391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r>
              <a:rPr lang="en-US" sz="1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parameters ) -&gt; expression</a:t>
            </a:r>
            <a:r>
              <a:rPr lang="en-US" sz="1200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i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 algn="r">
              <a:buNone/>
            </a:pPr>
            <a:r>
              <a:rPr lang="en-US" sz="1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parameters ) -&gt; </a:t>
            </a:r>
            <a:r>
              <a:rPr lang="en-US" sz="1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statement;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Lambda Expression  : Syntax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38200" y="1851154"/>
            <a:ext cx="7239000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lt"/>
              </a:rPr>
              <a:t>Which are valid?</a:t>
            </a:r>
            <a:endParaRPr lang="en-US" sz="1600" dirty="0" smtClean="0">
              <a:latin typeface="Georgia"/>
            </a:endParaRPr>
          </a:p>
          <a:p>
            <a:endParaRPr lang="en-US" sz="1500" dirty="0" smtClean="0">
              <a:latin typeface="Georgia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atin typeface="Georgia"/>
              </a:rPr>
              <a:t>() -&gt; {}</a:t>
            </a: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Georgia"/>
              </a:rPr>
              <a:t>() </a:t>
            </a:r>
            <a:r>
              <a:rPr lang="en-US" sz="1500" dirty="0">
                <a:latin typeface="Georgia"/>
              </a:rPr>
              <a:t>-&gt; </a:t>
            </a:r>
            <a:r>
              <a:rPr lang="en-US" sz="1500" dirty="0" smtClean="0">
                <a:latin typeface="Georgia"/>
              </a:rPr>
              <a:t>“</a:t>
            </a:r>
            <a:r>
              <a:rPr lang="en-US" sz="1500" dirty="0" err="1" smtClean="0">
                <a:latin typeface="Georgia"/>
              </a:rPr>
              <a:t>Rony</a:t>
            </a:r>
            <a:r>
              <a:rPr lang="en-US" sz="1500" dirty="0" smtClean="0">
                <a:latin typeface="Georgia"/>
              </a:rPr>
              <a:t>"</a:t>
            </a:r>
            <a:endParaRPr lang="en-US" sz="1500" dirty="0">
              <a:latin typeface="Georgia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Georgia"/>
              </a:rPr>
              <a:t>() </a:t>
            </a:r>
            <a:r>
              <a:rPr lang="en-US" sz="1500" dirty="0">
                <a:latin typeface="Georgia"/>
              </a:rPr>
              <a:t>-&gt; {return </a:t>
            </a:r>
            <a:r>
              <a:rPr lang="en-US" sz="1500" dirty="0" smtClean="0">
                <a:latin typeface="Georgia"/>
              </a:rPr>
              <a:t>“Mama";}</a:t>
            </a:r>
            <a:endParaRPr lang="en-US" sz="1500" dirty="0">
              <a:latin typeface="Georgia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Georgia"/>
              </a:rPr>
              <a:t>(</a:t>
            </a:r>
            <a:r>
              <a:rPr lang="en-US" sz="1500" dirty="0">
                <a:latin typeface="Georgia"/>
              </a:rPr>
              <a:t>Integer i) -&gt; return </a:t>
            </a:r>
            <a:r>
              <a:rPr lang="en-US" sz="1500" dirty="0" smtClean="0">
                <a:latin typeface="Georgia"/>
              </a:rPr>
              <a:t>“</a:t>
            </a:r>
            <a:r>
              <a:rPr lang="en-US" sz="1500" dirty="0" err="1" smtClean="0">
                <a:latin typeface="Georgia"/>
              </a:rPr>
              <a:t>Tahmid</a:t>
            </a:r>
            <a:r>
              <a:rPr lang="en-US" sz="1500" dirty="0" smtClean="0">
                <a:latin typeface="Georgia"/>
              </a:rPr>
              <a:t>" </a:t>
            </a:r>
            <a:r>
              <a:rPr lang="en-US" sz="1500" dirty="0">
                <a:latin typeface="Georgia"/>
              </a:rPr>
              <a:t>+ i;</a:t>
            </a:r>
          </a:p>
          <a:p>
            <a:pPr>
              <a:lnSpc>
                <a:spcPct val="150000"/>
              </a:lnSpc>
            </a:pPr>
            <a:r>
              <a:rPr lang="en-US" sz="1500" dirty="0" smtClean="0">
                <a:latin typeface="Georgia"/>
              </a:rPr>
              <a:t>(</a:t>
            </a:r>
            <a:r>
              <a:rPr lang="en-US" sz="1500" dirty="0">
                <a:latin typeface="Georgia"/>
              </a:rPr>
              <a:t>String s) -&gt; </a:t>
            </a:r>
            <a:r>
              <a:rPr lang="en-US" sz="1500" dirty="0" smtClean="0">
                <a:latin typeface="Georgia"/>
              </a:rPr>
              <a:t>{“</a:t>
            </a:r>
            <a:r>
              <a:rPr lang="en-US" sz="1500" dirty="0" err="1" smtClean="0">
                <a:latin typeface="Georgia"/>
              </a:rPr>
              <a:t>Rezwan</a:t>
            </a:r>
            <a:r>
              <a:rPr lang="en-US" sz="1500" dirty="0" smtClean="0">
                <a:latin typeface="Georgia"/>
              </a:rPr>
              <a:t> </a:t>
            </a:r>
            <a:r>
              <a:rPr lang="en-US" sz="1500" dirty="0" err="1" smtClean="0">
                <a:latin typeface="Georgia"/>
              </a:rPr>
              <a:t>Bhai</a:t>
            </a:r>
            <a:r>
              <a:rPr lang="en-US" sz="1500" dirty="0" smtClean="0">
                <a:latin typeface="Georgia"/>
              </a:rPr>
              <a:t>";}</a:t>
            </a:r>
            <a:endParaRPr lang="en-US" sz="1500" dirty="0">
              <a:latin typeface="Georgia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914400" y="6172200"/>
            <a:ext cx="7391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r>
              <a:rPr lang="en-US" sz="1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parameters ) -&gt; expression</a:t>
            </a:r>
            <a:r>
              <a:rPr lang="en-US" sz="1200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i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 algn="r">
              <a:buNone/>
            </a:pPr>
            <a:r>
              <a:rPr lang="en-US" sz="1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parameters ) -&gt; </a:t>
            </a:r>
            <a:r>
              <a:rPr lang="en-US" sz="1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statement;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Lambda Expression  : Syntax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38200" y="1851154"/>
            <a:ext cx="7239000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lt"/>
              </a:rPr>
              <a:t>Which are valid?</a:t>
            </a:r>
            <a:endParaRPr lang="en-US" sz="1600" dirty="0" smtClean="0">
              <a:latin typeface="Georgia"/>
            </a:endParaRPr>
          </a:p>
          <a:p>
            <a:endParaRPr lang="en-US" sz="1500" dirty="0" smtClean="0">
              <a:latin typeface="Georgia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7030A0"/>
                </a:solidFill>
                <a:latin typeface="Georgia"/>
              </a:rPr>
              <a:t>() -&gt; {}</a:t>
            </a:r>
          </a:p>
          <a:p>
            <a:pPr>
              <a:lnSpc>
                <a:spcPct val="150000"/>
              </a:lnSpc>
            </a:pPr>
            <a:r>
              <a:rPr lang="en-US" sz="1500" dirty="0" smtClean="0">
                <a:solidFill>
                  <a:srgbClr val="7030A0"/>
                </a:solidFill>
                <a:latin typeface="Georgia"/>
              </a:rPr>
              <a:t>() </a:t>
            </a:r>
            <a:r>
              <a:rPr lang="en-US" sz="1500" dirty="0">
                <a:solidFill>
                  <a:srgbClr val="7030A0"/>
                </a:solidFill>
                <a:latin typeface="Georgia"/>
              </a:rPr>
              <a:t>-&gt; </a:t>
            </a:r>
            <a:r>
              <a:rPr lang="en-US" sz="1500" dirty="0" smtClean="0">
                <a:solidFill>
                  <a:srgbClr val="7030A0"/>
                </a:solidFill>
                <a:latin typeface="Georgia"/>
              </a:rPr>
              <a:t>“</a:t>
            </a:r>
            <a:r>
              <a:rPr lang="en-US" sz="1500" dirty="0" err="1" smtClean="0">
                <a:solidFill>
                  <a:srgbClr val="7030A0"/>
                </a:solidFill>
                <a:latin typeface="Georgia"/>
              </a:rPr>
              <a:t>Rony</a:t>
            </a:r>
            <a:r>
              <a:rPr lang="en-US" sz="1500" dirty="0" smtClean="0">
                <a:solidFill>
                  <a:srgbClr val="7030A0"/>
                </a:solidFill>
                <a:latin typeface="Georgia"/>
              </a:rPr>
              <a:t>"</a:t>
            </a:r>
            <a:endParaRPr lang="en-US" sz="1500" dirty="0">
              <a:solidFill>
                <a:srgbClr val="7030A0"/>
              </a:solidFill>
              <a:latin typeface="Georgia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solidFill>
                  <a:srgbClr val="7030A0"/>
                </a:solidFill>
                <a:latin typeface="Georgia"/>
              </a:rPr>
              <a:t>() </a:t>
            </a:r>
            <a:r>
              <a:rPr lang="en-US" sz="1500" dirty="0">
                <a:solidFill>
                  <a:srgbClr val="7030A0"/>
                </a:solidFill>
                <a:latin typeface="Georgia"/>
              </a:rPr>
              <a:t>-&gt; {return </a:t>
            </a:r>
            <a:r>
              <a:rPr lang="en-US" sz="1500" dirty="0" smtClean="0">
                <a:solidFill>
                  <a:srgbClr val="7030A0"/>
                </a:solidFill>
                <a:latin typeface="Georgia"/>
              </a:rPr>
              <a:t>“Mama";}</a:t>
            </a:r>
            <a:endParaRPr lang="en-US" sz="1500" dirty="0">
              <a:solidFill>
                <a:srgbClr val="7030A0"/>
              </a:solidFill>
              <a:latin typeface="Georgia"/>
            </a:endParaRPr>
          </a:p>
          <a:p>
            <a:pPr>
              <a:lnSpc>
                <a:spcPct val="150000"/>
              </a:lnSpc>
            </a:pPr>
            <a:r>
              <a:rPr lang="en-US" sz="1500" dirty="0" smtClean="0">
                <a:solidFill>
                  <a:srgbClr val="FF0000"/>
                </a:solidFill>
                <a:latin typeface="Georgia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Georgia"/>
              </a:rPr>
              <a:t>Integer i) -&gt; return “</a:t>
            </a:r>
            <a:r>
              <a:rPr lang="en-US" sz="1500" dirty="0" err="1">
                <a:solidFill>
                  <a:srgbClr val="FF0000"/>
                </a:solidFill>
                <a:latin typeface="Georgia"/>
              </a:rPr>
              <a:t>Tahmid</a:t>
            </a:r>
            <a:r>
              <a:rPr lang="en-US" sz="1500" dirty="0">
                <a:solidFill>
                  <a:srgbClr val="FF0000"/>
                </a:solidFill>
                <a:latin typeface="Georgia"/>
              </a:rPr>
              <a:t>" + i</a:t>
            </a:r>
            <a:r>
              <a:rPr lang="en-US" sz="1500" dirty="0" smtClean="0">
                <a:solidFill>
                  <a:srgbClr val="FF0000"/>
                </a:solidFill>
                <a:latin typeface="Georgia"/>
              </a:rPr>
              <a:t>;</a:t>
            </a:r>
            <a:r>
              <a:rPr lang="en-US" sz="1500" dirty="0">
                <a:solidFill>
                  <a:srgbClr val="FF0000"/>
                </a:solidFill>
                <a:latin typeface="Georgia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Georgia"/>
              </a:rPr>
              <a:t>	</a:t>
            </a:r>
            <a:r>
              <a:rPr lang="en-US" sz="1500" dirty="0" smtClean="0">
                <a:solidFill>
                  <a:srgbClr val="00B050"/>
                </a:solidFill>
                <a:latin typeface="Georgia"/>
              </a:rPr>
              <a:t>{ return “</a:t>
            </a:r>
            <a:r>
              <a:rPr lang="en-US" sz="1500" dirty="0" err="1">
                <a:solidFill>
                  <a:srgbClr val="00B050"/>
                </a:solidFill>
                <a:latin typeface="Georgia"/>
              </a:rPr>
              <a:t>Tahmid</a:t>
            </a:r>
            <a:r>
              <a:rPr lang="en-US" sz="1500" dirty="0">
                <a:solidFill>
                  <a:srgbClr val="00B050"/>
                </a:solidFill>
                <a:latin typeface="Georgia"/>
              </a:rPr>
              <a:t>" + i</a:t>
            </a:r>
            <a:r>
              <a:rPr lang="en-US" sz="1500" dirty="0" smtClean="0">
                <a:solidFill>
                  <a:srgbClr val="00B050"/>
                </a:solidFill>
                <a:latin typeface="Georgia"/>
              </a:rPr>
              <a:t>; }</a:t>
            </a:r>
            <a:endParaRPr lang="en-US" sz="1500" dirty="0">
              <a:solidFill>
                <a:srgbClr val="00B050"/>
              </a:solidFill>
              <a:latin typeface="Georgia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FF0000"/>
                </a:solidFill>
                <a:latin typeface="Georgia"/>
              </a:rPr>
              <a:t>(String s) -&gt; {“</a:t>
            </a:r>
            <a:r>
              <a:rPr lang="en-US" sz="1500" dirty="0" err="1">
                <a:solidFill>
                  <a:srgbClr val="FF0000"/>
                </a:solidFill>
                <a:latin typeface="Georgia"/>
              </a:rPr>
              <a:t>Rezwan</a:t>
            </a:r>
            <a:r>
              <a:rPr lang="en-US" sz="1500" dirty="0">
                <a:solidFill>
                  <a:srgbClr val="FF0000"/>
                </a:solidFill>
                <a:latin typeface="Georgi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Georgia"/>
              </a:rPr>
              <a:t>Bhai</a:t>
            </a:r>
            <a:r>
              <a:rPr lang="en-US" sz="1500" dirty="0" smtClean="0">
                <a:solidFill>
                  <a:srgbClr val="FF0000"/>
                </a:solidFill>
                <a:latin typeface="Georgia"/>
              </a:rPr>
              <a:t>";}		</a:t>
            </a:r>
            <a:r>
              <a:rPr lang="en-US" sz="1500" dirty="0">
                <a:solidFill>
                  <a:srgbClr val="FF0000"/>
                </a:solidFill>
                <a:latin typeface="Georgia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Georgia"/>
              </a:rPr>
              <a:t>(String s) -&gt; </a:t>
            </a:r>
            <a:r>
              <a:rPr lang="en-US" sz="1500" dirty="0" smtClean="0">
                <a:solidFill>
                  <a:srgbClr val="00B050"/>
                </a:solidFill>
                <a:latin typeface="Georgia"/>
              </a:rPr>
              <a:t>“</a:t>
            </a:r>
            <a:r>
              <a:rPr lang="en-US" sz="1500" dirty="0" err="1">
                <a:solidFill>
                  <a:srgbClr val="00B050"/>
                </a:solidFill>
                <a:latin typeface="Georgia"/>
              </a:rPr>
              <a:t>Rezwan</a:t>
            </a:r>
            <a:r>
              <a:rPr lang="en-US" sz="1500" dirty="0">
                <a:solidFill>
                  <a:srgbClr val="00B050"/>
                </a:solidFill>
                <a:latin typeface="Georgia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Georgia"/>
              </a:rPr>
              <a:t>Bhai</a:t>
            </a:r>
            <a:r>
              <a:rPr lang="en-US" sz="1500" dirty="0" smtClean="0">
                <a:solidFill>
                  <a:srgbClr val="00B050"/>
                </a:solidFill>
                <a:latin typeface="Georgia"/>
              </a:rPr>
              <a:t>"</a:t>
            </a:r>
            <a:endParaRPr lang="en-US" sz="1500" dirty="0">
              <a:solidFill>
                <a:srgbClr val="FF0000"/>
              </a:solidFill>
              <a:latin typeface="Georgia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914400" y="6172200"/>
            <a:ext cx="7391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r>
              <a:rPr lang="en-US" sz="1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parameters ) -&gt; expression</a:t>
            </a:r>
            <a:r>
              <a:rPr lang="en-US" sz="1200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i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 algn="r">
              <a:buNone/>
            </a:pPr>
            <a:r>
              <a:rPr lang="en-US" sz="1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parameters ) -&gt; </a:t>
            </a:r>
            <a:r>
              <a:rPr lang="en-US" sz="1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statement;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Someone needs our help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4207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>
                <a:latin typeface="Century" pitchFamily="18" charset="0"/>
              </a:rPr>
              <a:t>Suppose there’s a Pizza shop which offers two </a:t>
            </a:r>
            <a:r>
              <a:rPr lang="en-US" sz="2000" b="1" dirty="0" smtClean="0">
                <a:latin typeface="Century" pitchFamily="18" charset="0"/>
              </a:rPr>
              <a:t>types</a:t>
            </a:r>
            <a:r>
              <a:rPr lang="en-US" sz="2000" dirty="0" smtClean="0">
                <a:latin typeface="Century" pitchFamily="18" charset="0"/>
              </a:rPr>
              <a:t> of Pizza, </a:t>
            </a:r>
            <a:r>
              <a:rPr lang="en-US" sz="2000" b="1" dirty="0" smtClean="0">
                <a:latin typeface="Century" pitchFamily="18" charset="0"/>
              </a:rPr>
              <a:t>Chicken</a:t>
            </a:r>
            <a:r>
              <a:rPr lang="en-US" sz="2000" dirty="0" smtClean="0">
                <a:latin typeface="Century" pitchFamily="18" charset="0"/>
              </a:rPr>
              <a:t> and </a:t>
            </a:r>
            <a:r>
              <a:rPr lang="en-US" sz="2000" b="1" dirty="0" smtClean="0">
                <a:latin typeface="Century" pitchFamily="18" charset="0"/>
              </a:rPr>
              <a:t>Beef</a:t>
            </a:r>
            <a:endParaRPr lang="en-US" sz="2000" b="1" dirty="0">
              <a:latin typeface="Century" pitchFamily="18" charset="0"/>
            </a:endParaRPr>
          </a:p>
          <a:p>
            <a:pPr marL="114300" indent="0">
              <a:buNone/>
            </a:pPr>
            <a:endParaRPr lang="en-US" sz="2000" b="1" dirty="0" smtClean="0">
              <a:latin typeface="Century" pitchFamily="18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latin typeface="Century" pitchFamily="18" charset="0"/>
              </a:rPr>
              <a:t>Price</a:t>
            </a:r>
            <a:r>
              <a:rPr lang="en-US" sz="2000" dirty="0" smtClean="0">
                <a:latin typeface="Century" pitchFamily="18" charset="0"/>
              </a:rPr>
              <a:t> of each Pizza ranges </a:t>
            </a:r>
            <a:r>
              <a:rPr lang="en-US" sz="2000" b="1" dirty="0" smtClean="0">
                <a:latin typeface="Century" pitchFamily="18" charset="0"/>
              </a:rPr>
              <a:t>in between 500 and 1000</a:t>
            </a:r>
            <a:r>
              <a:rPr lang="en-US" sz="2000" dirty="0" smtClean="0">
                <a:latin typeface="Century" pitchFamily="18" charset="0"/>
              </a:rPr>
              <a:t>.</a:t>
            </a:r>
          </a:p>
          <a:p>
            <a:pPr marL="114300" indent="0">
              <a:buNone/>
            </a:pPr>
            <a:endParaRPr lang="en-US" sz="2000" dirty="0">
              <a:latin typeface="Century" pitchFamily="18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entury" pitchFamily="18" charset="0"/>
              </a:rPr>
              <a:t>They have a menu, which is a list of Pizza and they need our help to let customers </a:t>
            </a:r>
            <a:r>
              <a:rPr lang="en-US" sz="2000" b="1" dirty="0" smtClean="0">
                <a:latin typeface="Century" pitchFamily="18" charset="0"/>
              </a:rPr>
              <a:t>query on that list</a:t>
            </a:r>
            <a:r>
              <a:rPr lang="en-US" sz="2000" dirty="0" smtClean="0">
                <a:latin typeface="Century" pitchFamily="18" charset="0"/>
              </a:rPr>
              <a:t>.</a:t>
            </a:r>
          </a:p>
          <a:p>
            <a:pPr marL="114300" indent="0">
              <a:buNone/>
            </a:pPr>
            <a:endParaRPr lang="en-US" sz="2000" dirty="0">
              <a:latin typeface="Century" pitchFamily="18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entury" pitchFamily="18" charset="0"/>
              </a:rPr>
              <a:t>And they provided us only one API to get the </a:t>
            </a:r>
            <a:r>
              <a:rPr lang="en-US" sz="2000" b="1" dirty="0" smtClean="0">
                <a:latin typeface="Century" pitchFamily="18" charset="0"/>
              </a:rPr>
              <a:t>list</a:t>
            </a:r>
            <a:r>
              <a:rPr lang="en-US" sz="2000" dirty="0" smtClean="0">
                <a:latin typeface="Century" pitchFamily="18" charset="0"/>
              </a:rPr>
              <a:t>.</a:t>
            </a:r>
            <a:endParaRPr lang="en-US" sz="2000" dirty="0">
              <a:latin typeface="Century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Lambda Expression  : </a:t>
            </a:r>
            <a:r>
              <a:rPr lang="en-US" sz="4000" dirty="0" smtClean="0">
                <a:solidFill>
                  <a:srgbClr val="183D48"/>
                </a:solidFill>
              </a:rPr>
              <a:t>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9434"/>
              </p:ext>
            </p:extLst>
          </p:nvPr>
        </p:nvGraphicFramePr>
        <p:xfrm>
          <a:off x="685800" y="1752600"/>
          <a:ext cx="7391400" cy="4000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5600"/>
                <a:gridCol w="4495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Use Cases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Examples of Lambda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eorgia" pitchFamily="18" charset="0"/>
                        </a:rPr>
                        <a:t>A </a:t>
                      </a:r>
                      <a:r>
                        <a:rPr lang="en-US" sz="1400" dirty="0" err="1" smtClean="0">
                          <a:latin typeface="Georgia" pitchFamily="18" charset="0"/>
                        </a:rPr>
                        <a:t>boolean</a:t>
                      </a:r>
                      <a:r>
                        <a:rPr lang="en-US" sz="1400" dirty="0" smtClean="0">
                          <a:latin typeface="Georgia" pitchFamily="18" charset="0"/>
                        </a:rPr>
                        <a:t> Expression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eorgia" pitchFamily="18" charset="0"/>
                        </a:rPr>
                        <a:t>( List&lt;String&gt; list ) -&gt; </a:t>
                      </a:r>
                      <a:r>
                        <a:rPr lang="en-US" sz="1400" dirty="0" err="1" smtClean="0">
                          <a:latin typeface="Georgia" pitchFamily="18" charset="0"/>
                        </a:rPr>
                        <a:t>list.isEmpty</a:t>
                      </a:r>
                      <a:r>
                        <a:rPr lang="en-US" sz="1400" dirty="0" smtClean="0">
                          <a:latin typeface="Georgia" pitchFamily="18" charset="0"/>
                        </a:rPr>
                        <a:t>()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eorgia" pitchFamily="18" charset="0"/>
                        </a:rPr>
                        <a:t>Creating Objects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eorgia" pitchFamily="18" charset="0"/>
                        </a:rPr>
                        <a:t>() -&gt; new Apple(10)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eorgia" pitchFamily="18" charset="0"/>
                        </a:rPr>
                        <a:t>Consuming</a:t>
                      </a:r>
                      <a:r>
                        <a:rPr lang="en-US" sz="1400" baseline="0" dirty="0" smtClean="0">
                          <a:latin typeface="Georgia" pitchFamily="18" charset="0"/>
                        </a:rPr>
                        <a:t> from an Object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eorgia" pitchFamily="18" charset="0"/>
                        </a:rPr>
                        <a:t>(Apple a) -&gt; {</a:t>
                      </a:r>
                      <a:r>
                        <a:rPr lang="en-US" sz="1400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Georgia" pitchFamily="18" charset="0"/>
                        </a:rPr>
                        <a:t>S</a:t>
                      </a:r>
                      <a:r>
                        <a:rPr lang="en-US" sz="1400" dirty="0" err="1" smtClean="0">
                          <a:latin typeface="Georgia" pitchFamily="18" charset="0"/>
                        </a:rPr>
                        <a:t>ystem.out.println</a:t>
                      </a:r>
                      <a:r>
                        <a:rPr lang="en-US" sz="1400" dirty="0" smtClean="0">
                          <a:latin typeface="Georgia" pitchFamily="18" charset="0"/>
                        </a:rPr>
                        <a:t> (</a:t>
                      </a:r>
                      <a:r>
                        <a:rPr lang="en-US" sz="1400" dirty="0" err="1" smtClean="0">
                          <a:latin typeface="Georgia" pitchFamily="18" charset="0"/>
                        </a:rPr>
                        <a:t>a.getWeight</a:t>
                      </a:r>
                      <a:r>
                        <a:rPr lang="en-US" sz="1400" dirty="0" smtClean="0">
                          <a:latin typeface="Georgia" pitchFamily="18" charset="0"/>
                        </a:rPr>
                        <a:t>());</a:t>
                      </a:r>
                      <a:r>
                        <a:rPr lang="en-US" sz="1400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Georgia" pitchFamily="18" charset="0"/>
                        </a:rPr>
                        <a:t>}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eorgia" pitchFamily="18" charset="0"/>
                        </a:rPr>
                        <a:t>Select/Extract from an</a:t>
                      </a:r>
                      <a:r>
                        <a:rPr lang="en-US" sz="1400" baseline="0" dirty="0" smtClean="0">
                          <a:latin typeface="Georgia" pitchFamily="18" charset="0"/>
                        </a:rPr>
                        <a:t> Object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(String s) -&gt;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s.length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eorgia" pitchFamily="18" charset="0"/>
                        </a:rPr>
                        <a:t>Combine</a:t>
                      </a:r>
                      <a:r>
                        <a:rPr lang="en-US" sz="1400" baseline="0" dirty="0" smtClean="0">
                          <a:latin typeface="Georgia" pitchFamily="18" charset="0"/>
                        </a:rPr>
                        <a:t> two values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 a,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 b) -&gt; a * b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eorgia" pitchFamily="18" charset="0"/>
                        </a:rPr>
                        <a:t>Comparing two objects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(Apple a1,  Apple a2) -&gt;   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        a1.getWeight().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n-ea"/>
                          <a:cs typeface="+mn-cs"/>
                        </a:rPr>
                        <a:t>(a2.getWeight())</a:t>
                      </a:r>
                      <a:endParaRPr lang="en-US" sz="1400" dirty="0">
                        <a:latin typeface="Georg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8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Lambda Expression : How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970782"/>
            <a:ext cx="723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Lambda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expression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can be used in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the context of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a </a:t>
            </a:r>
            <a:r>
              <a:rPr lang="en-US" sz="1600" b="1" dirty="0" smtClean="0">
                <a:solidFill>
                  <a:srgbClr val="7030A0"/>
                </a:solidFill>
                <a:latin typeface="Georgia" pitchFamily="18" charset="0"/>
                <a:cs typeface="Times New Roman" pitchFamily="18" charset="0"/>
              </a:rPr>
              <a:t>functional </a:t>
            </a:r>
            <a:r>
              <a:rPr lang="en-US" sz="1600" b="1" dirty="0">
                <a:solidFill>
                  <a:srgbClr val="7030A0"/>
                </a:solidFill>
                <a:latin typeface="Georgia" pitchFamily="18" charset="0"/>
                <a:cs typeface="Times New Roman" pitchFamily="18" charset="0"/>
              </a:rPr>
              <a:t>interface</a:t>
            </a:r>
            <a:r>
              <a:rPr lang="en-US" sz="1600" b="1" dirty="0" smtClean="0">
                <a:solidFill>
                  <a:srgbClr val="7030A0"/>
                </a:solidFill>
                <a:latin typeface="Georgia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2819400"/>
            <a:ext cx="265660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Functional Interface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828800"/>
            <a:ext cx="723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Lambda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expression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can be used in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the context of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a </a:t>
            </a:r>
            <a:r>
              <a:rPr lang="en-US" sz="1600" u="sng" dirty="0" smtClean="0">
                <a:latin typeface="Georgia" pitchFamily="18" charset="0"/>
                <a:cs typeface="Times New Roman" pitchFamily="18" charset="0"/>
              </a:rPr>
              <a:t>functional </a:t>
            </a:r>
            <a:r>
              <a:rPr lang="en-US" sz="1600" u="sng" dirty="0">
                <a:latin typeface="Georgia" pitchFamily="18" charset="0"/>
                <a:cs typeface="Times New Roman" pitchFamily="18" charset="0"/>
              </a:rPr>
              <a:t>interface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.</a:t>
            </a:r>
          </a:p>
          <a:p>
            <a:endParaRPr lang="en-US" sz="1600" b="1" dirty="0">
              <a:latin typeface="Georgia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Georgia" pitchFamily="18" charset="0"/>
              </a:rPr>
              <a:t>A</a:t>
            </a:r>
            <a:r>
              <a:rPr lang="en-US" sz="1600" dirty="0" smtClean="0">
                <a:latin typeface="Georgia" pitchFamily="18" charset="0"/>
              </a:rPr>
              <a:t> </a:t>
            </a:r>
            <a:r>
              <a:rPr lang="en-US" sz="1600" dirty="0">
                <a:latin typeface="Georgia" pitchFamily="18" charset="0"/>
              </a:rPr>
              <a:t>functional interface is an interface that </a:t>
            </a:r>
            <a:r>
              <a:rPr lang="en-US" sz="1600" u="sng" dirty="0">
                <a:latin typeface="Georgia" pitchFamily="18" charset="0"/>
              </a:rPr>
              <a:t>specifies exactly one abstract method</a:t>
            </a:r>
            <a:r>
              <a:rPr lang="en-US" sz="1600" dirty="0" smtClean="0">
                <a:latin typeface="Georgia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352800"/>
            <a:ext cx="33528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t-IT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PizzaPredicate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predicate </a:t>
            </a:r>
            <a:r>
              <a:rPr lang="it-IT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 </a:t>
            </a:r>
            <a:endParaRPr lang="it-IT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t-IT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  Pizza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it-IT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it-IT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getPrice </a:t>
            </a:r>
            <a:r>
              <a:rPr lang="it-IT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2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4838178"/>
            <a:ext cx="33528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Comparator&lt;T&gt;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compare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12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o1,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12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o2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solidFill>
                <a:srgbClr val="333344"/>
              </a:solidFill>
              <a:latin typeface="Helvetica"/>
            </a:endParaRPr>
          </a:p>
          <a:p>
            <a:r>
              <a:rPr lang="it-IT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Comparator&lt;Pizza&gt;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comparator </a:t>
            </a:r>
            <a:r>
              <a:rPr lang="it-IT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endParaRPr lang="en-US" sz="1200" dirty="0" smtClean="0">
              <a:solidFill>
                <a:srgbClr val="333344"/>
              </a:solidFill>
              <a:latin typeface="Helvetica"/>
            </a:endParaRPr>
          </a:p>
          <a:p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 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p1,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 p2) 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   p1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getPrice()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(u2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smtClean="0">
                <a:solidFill>
                  <a:srgbClr val="333344"/>
                </a:solidFill>
                <a:latin typeface="Courier New" pitchFamily="49" charset="0"/>
                <a:cs typeface="Courier New" pitchFamily="49" charset="0"/>
              </a:rPr>
              <a:t>id))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4840069"/>
            <a:ext cx="33528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Callable &lt;V&gt;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Callable&lt;Mama&gt;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callable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()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Mama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Nadim</a:t>
            </a:r>
            <a:r>
              <a:rPr lang="en-US" sz="12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bhai</a:t>
            </a:r>
            <a:r>
              <a:rPr lang="en-US" sz="12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3352800"/>
            <a:ext cx="33528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Runnable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marL="11430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Lambda Expression : When &amp; How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Lambda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expressions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let us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provide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the  implementation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of the abstract method of a functional interface directly inline and treat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the whole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expression as an instance of a functional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interface.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Georgia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We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can achieve the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same thing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with an anonymous inner class, although it’s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clumsier.</a:t>
            </a:r>
          </a:p>
          <a:p>
            <a:endParaRPr lang="en-US" sz="1600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  The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following code is valid because Runnable is a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functional interface </a:t>
            </a:r>
          </a:p>
          <a:p>
            <a:r>
              <a:rPr lang="en-US" sz="16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Georgia" pitchFamily="18" charset="0"/>
                <a:cs typeface="Times New Roman" pitchFamily="18" charset="0"/>
              </a:rPr>
              <a:t> defined by only one </a:t>
            </a:r>
            <a:r>
              <a:rPr lang="en-US" sz="1600" dirty="0">
                <a:latin typeface="Georgia" pitchFamily="18" charset="0"/>
                <a:cs typeface="Times New Roman" pitchFamily="18" charset="0"/>
              </a:rPr>
              <a:t>abstract method</a:t>
            </a:r>
            <a:endParaRPr lang="en-US" sz="1600" dirty="0" smtClean="0">
              <a:latin typeface="Georg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925669"/>
            <a:ext cx="701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r1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2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“Running r1</a:t>
            </a:r>
            <a:r>
              <a:rPr lang="en-US" sz="12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200" i="1" dirty="0" smtClean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r2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i="1" dirty="0" err="1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“Running r2</a:t>
            </a:r>
            <a:r>
              <a:rPr lang="en-US" sz="12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11430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process(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r) { </a:t>
            </a: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process(r1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process(r2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(()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2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“Running r3</a:t>
            </a:r>
            <a:r>
              <a:rPr lang="en-US" sz="12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));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31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Let’s Recap :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ambda Expressions 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Why?</a:t>
            </a:r>
          </a:p>
          <a:p>
            <a:pPr marL="114300" indent="0">
              <a:buNone/>
            </a:pPr>
            <a:r>
              <a:rPr lang="en-US" sz="1600" dirty="0" smtClean="0">
                <a:latin typeface="Century" pitchFamily="18" charset="0"/>
              </a:rPr>
              <a:t>	To make our code concise, more readable and </a:t>
            </a:r>
            <a:r>
              <a:rPr lang="en-US" sz="1600" u="sng" dirty="0" smtClean="0">
                <a:latin typeface="Century" pitchFamily="18" charset="0"/>
              </a:rPr>
              <a:t>less </a:t>
            </a:r>
            <a:r>
              <a:rPr lang="en-US" sz="1600" u="sng" dirty="0" smtClean="0">
                <a:latin typeface="Century" pitchFamily="18" charset="0"/>
              </a:rPr>
              <a:t>v</a:t>
            </a:r>
            <a:r>
              <a:rPr lang="en-US" sz="1600" u="sng" dirty="0" smtClean="0">
                <a:latin typeface="Century" pitchFamily="18" charset="0"/>
              </a:rPr>
              <a:t>erbose.</a:t>
            </a:r>
            <a:r>
              <a:rPr lang="en-US" sz="1600" dirty="0" smtClean="0">
                <a:latin typeface="Century" pitchFamily="18" charset="0"/>
              </a:rPr>
              <a:t> </a:t>
            </a:r>
          </a:p>
          <a:p>
            <a:endParaRPr lang="en-US" sz="2000" dirty="0" smtClean="0">
              <a:latin typeface="Century" pitchFamily="18" charset="0"/>
            </a:endParaRPr>
          </a:p>
          <a:p>
            <a:pPr lvl="0">
              <a:buClr>
                <a:srgbClr val="A9A57C"/>
              </a:buClr>
            </a:pPr>
            <a:r>
              <a:rPr lang="en-US" sz="2000" dirty="0" smtClean="0">
                <a:solidFill>
                  <a:srgbClr val="2F2B20"/>
                </a:solidFill>
                <a:latin typeface="Cambria"/>
              </a:rPr>
              <a:t>What?</a:t>
            </a:r>
            <a:endParaRPr lang="en-US" sz="2000" dirty="0">
              <a:solidFill>
                <a:srgbClr val="2F2B20"/>
              </a:solidFill>
              <a:latin typeface="Cambria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Century" pitchFamily="18" charset="0"/>
              </a:rPr>
              <a:t>	</a:t>
            </a:r>
            <a:r>
              <a:rPr lang="en-US" sz="1600" dirty="0" smtClean="0">
                <a:solidFill>
                  <a:srgbClr val="2F2B20"/>
                </a:solidFill>
                <a:latin typeface="Century" pitchFamily="18" charset="0"/>
              </a:rPr>
              <a:t>Just a like a regular method but without any name (</a:t>
            </a:r>
            <a:r>
              <a:rPr lang="en-US" sz="1600" u="sng" dirty="0" smtClean="0">
                <a:solidFill>
                  <a:srgbClr val="2F2B20"/>
                </a:solidFill>
                <a:latin typeface="Century" pitchFamily="18" charset="0"/>
              </a:rPr>
              <a:t>an anonymous function</a:t>
            </a:r>
            <a:r>
              <a:rPr lang="en-US" sz="1600" dirty="0" smtClean="0">
                <a:solidFill>
                  <a:srgbClr val="2F2B20"/>
                </a:solidFill>
                <a:latin typeface="Century" pitchFamily="18" charset="0"/>
              </a:rPr>
              <a:t>).</a:t>
            </a:r>
            <a:endParaRPr lang="en-US" sz="1600" dirty="0">
              <a:solidFill>
                <a:srgbClr val="2F2B20"/>
              </a:solidFill>
              <a:latin typeface="Century" pitchFamily="18" charset="0"/>
            </a:endParaRPr>
          </a:p>
          <a:p>
            <a:pPr marL="114300" indent="0">
              <a:buNone/>
            </a:pPr>
            <a:endParaRPr lang="en-US" sz="2000" dirty="0" smtClean="0">
              <a:latin typeface="Century" pitchFamily="18" charset="0"/>
            </a:endParaRPr>
          </a:p>
          <a:p>
            <a:pPr lvl="0">
              <a:buClr>
                <a:srgbClr val="A9A57C"/>
              </a:buClr>
            </a:pPr>
            <a:r>
              <a:rPr lang="en-US" sz="2000" dirty="0" smtClean="0">
                <a:solidFill>
                  <a:srgbClr val="2F2B20"/>
                </a:solidFill>
                <a:latin typeface="Cambria"/>
              </a:rPr>
              <a:t>How?</a:t>
            </a:r>
            <a:endParaRPr lang="en-US" sz="2000" dirty="0">
              <a:solidFill>
                <a:srgbClr val="2F2B20"/>
              </a:solidFill>
              <a:latin typeface="Cambria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2F2B20"/>
                </a:solidFill>
                <a:latin typeface="Century" pitchFamily="18" charset="0"/>
              </a:rPr>
              <a:t>	</a:t>
            </a:r>
            <a:r>
              <a:rPr lang="en-US" sz="1600" dirty="0" smtClean="0">
                <a:solidFill>
                  <a:srgbClr val="2F2B20"/>
                </a:solidFill>
                <a:latin typeface="Century" pitchFamily="18" charset="0"/>
              </a:rPr>
              <a:t>By </a:t>
            </a:r>
            <a:r>
              <a:rPr lang="en-US" sz="1600" dirty="0" smtClean="0">
                <a:solidFill>
                  <a:srgbClr val="2F2B20"/>
                </a:solidFill>
                <a:latin typeface="Century" pitchFamily="18" charset="0"/>
                <a:cs typeface="Times New Roman" pitchFamily="18" charset="0"/>
              </a:rPr>
              <a:t>providing </a:t>
            </a:r>
            <a:r>
              <a:rPr lang="en-US" sz="1600" dirty="0">
                <a:solidFill>
                  <a:srgbClr val="2F2B20"/>
                </a:solidFill>
                <a:latin typeface="Century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solidFill>
                  <a:srgbClr val="2F2B20"/>
                </a:solidFill>
                <a:latin typeface="Century" pitchFamily="18" charset="0"/>
                <a:cs typeface="Times New Roman" pitchFamily="18" charset="0"/>
              </a:rPr>
              <a:t>implementation </a:t>
            </a:r>
            <a:r>
              <a:rPr lang="en-US" sz="1600" dirty="0">
                <a:solidFill>
                  <a:srgbClr val="2F2B20"/>
                </a:solidFill>
                <a:latin typeface="Century" pitchFamily="18" charset="0"/>
                <a:cs typeface="Times New Roman" pitchFamily="18" charset="0"/>
              </a:rPr>
              <a:t>of the abstract method of a functional interface </a:t>
            </a:r>
            <a:r>
              <a:rPr lang="en-US" sz="1600" u="sng" dirty="0">
                <a:solidFill>
                  <a:srgbClr val="2F2B20"/>
                </a:solidFill>
                <a:latin typeface="Century" pitchFamily="18" charset="0"/>
                <a:cs typeface="Times New Roman" pitchFamily="18" charset="0"/>
              </a:rPr>
              <a:t>directly inline</a:t>
            </a:r>
            <a:r>
              <a:rPr lang="en-US" sz="1600" dirty="0" smtClean="0">
                <a:solidFill>
                  <a:srgbClr val="2F2B20"/>
                </a:solidFill>
                <a:latin typeface="Century" pitchFamily="18" charset="0"/>
              </a:rPr>
              <a:t>.</a:t>
            </a:r>
            <a:endParaRPr lang="en-US" sz="1600" dirty="0">
              <a:solidFill>
                <a:srgbClr val="2F2B20"/>
              </a:solidFill>
              <a:latin typeface="Century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That’s it!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619250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7245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25916"/>
            <a:ext cx="7620000" cy="12372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endParaRPr lang="en-US" sz="1800" u="sng" dirty="0" smtClean="0">
              <a:latin typeface="Century" pitchFamily="18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u="sng" dirty="0" smtClean="0">
                <a:latin typeface="Century" pitchFamily="18" charset="0"/>
                <a:cs typeface="Courier New" pitchFamily="49" charset="0"/>
              </a:rPr>
              <a:t>Reference</a:t>
            </a:r>
            <a:r>
              <a:rPr lang="en-US" sz="1600" dirty="0" smtClean="0">
                <a:latin typeface="Georgia" pitchFamily="18" charset="0"/>
                <a:cs typeface="Courier New" pitchFamily="49" charset="0"/>
              </a:rPr>
              <a:t/>
            </a:r>
            <a:br>
              <a:rPr lang="en-US" sz="1600" dirty="0" smtClean="0">
                <a:latin typeface="Georgia" pitchFamily="18" charset="0"/>
                <a:cs typeface="Courier New" pitchFamily="49" charset="0"/>
              </a:rPr>
            </a:br>
            <a:r>
              <a:rPr lang="en-US" sz="1800" dirty="0" smtClean="0">
                <a:latin typeface="Georgia" pitchFamily="18" charset="0"/>
                <a:cs typeface="Courier New" pitchFamily="49" charset="0"/>
              </a:rPr>
              <a:t>1.</a:t>
            </a:r>
            <a:r>
              <a:rPr lang="en-US" sz="1600" dirty="0" smtClean="0">
                <a:latin typeface="Georgia" pitchFamily="18" charset="0"/>
                <a:cs typeface="Courier New" pitchFamily="49" charset="0"/>
              </a:rPr>
              <a:t> Java 8 in action, </a:t>
            </a:r>
            <a:r>
              <a:rPr lang="it-IT" sz="1400" dirty="0" smtClean="0">
                <a:latin typeface="Georgia" pitchFamily="18" charset="0"/>
                <a:cs typeface="Courier New" pitchFamily="49" charset="0"/>
              </a:rPr>
              <a:t>Raoul-Gabriel </a:t>
            </a:r>
            <a:r>
              <a:rPr lang="it-IT" sz="1400" dirty="0">
                <a:latin typeface="Georgia" pitchFamily="18" charset="0"/>
                <a:cs typeface="Courier New" pitchFamily="49" charset="0"/>
              </a:rPr>
              <a:t>Urma, Mario Fusco, and Alan </a:t>
            </a:r>
            <a:r>
              <a:rPr lang="it-IT" sz="1400" dirty="0" smtClean="0">
                <a:latin typeface="Georgia" pitchFamily="18" charset="0"/>
                <a:cs typeface="Courier New" pitchFamily="49" charset="0"/>
              </a:rPr>
              <a:t>Mycroft</a:t>
            </a:r>
            <a:endParaRPr lang="it-IT" sz="1600" dirty="0" smtClean="0">
              <a:latin typeface="Georgia" pitchFamily="18" charset="0"/>
              <a:cs typeface="Courier New" pitchFamily="49" charset="0"/>
            </a:endParaRPr>
          </a:p>
          <a:p>
            <a:pPr marL="114300" indent="0" algn="r">
              <a:buNone/>
            </a:pPr>
            <a:r>
              <a:rPr lang="en-US" sz="1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https://www.manning.com/books/java-8-in-action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192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The Pizza 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6019800" cy="5167744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sz="1200" i="1" dirty="0" smtClean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2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price;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type;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2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){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type;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234A97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price;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14300" indent="0">
              <a:buNone/>
            </a:pPr>
            <a:endParaRPr lang="en-US" sz="12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price;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200" i="1" dirty="0">
              <a:solidFill>
                <a:srgbClr val="A71D5D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BF4F24"/>
                </a:solidFill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type;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1430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0" i="0" dirty="0">
              <a:solidFill>
                <a:srgbClr val="5C5C5C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Yes we know 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" y="3343927"/>
            <a:ext cx="7620000" cy="256299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 smtClean="0">
              <a:latin typeface="Century" pitchFamily="18" charset="0"/>
            </a:endParaRPr>
          </a:p>
          <a:p>
            <a:pPr marL="114300" indent="0">
              <a:buNone/>
            </a:pPr>
            <a:endParaRPr lang="en-US" sz="2000" dirty="0">
              <a:latin typeface="Century" pitchFamily="18" charset="0"/>
            </a:endParaRPr>
          </a:p>
          <a:p>
            <a:pPr marL="114300" indent="0">
              <a:buNone/>
            </a:pPr>
            <a:endParaRPr lang="en-US" sz="2000" dirty="0" smtClean="0">
              <a:latin typeface="Century" pitchFamily="18" charset="0"/>
            </a:endParaRPr>
          </a:p>
          <a:p>
            <a:pPr marL="114300" indent="0">
              <a:buNone/>
            </a:pPr>
            <a:endParaRPr lang="en-US" sz="2000" dirty="0">
              <a:latin typeface="Century" pitchFamily="18" charset="0"/>
            </a:endParaRPr>
          </a:p>
          <a:p>
            <a:pPr marL="114300" indent="0">
              <a:buNone/>
            </a:pPr>
            <a:endParaRPr lang="en-US" sz="2000" dirty="0" smtClean="0">
              <a:latin typeface="Century" pitchFamily="18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entury" pitchFamily="18" charset="0"/>
              </a:rPr>
              <a:t>The design of the Pizza class is horrible but sadly we can’t do anything with that.</a:t>
            </a:r>
            <a:endParaRPr lang="en-US" sz="2000" dirty="0">
              <a:latin typeface="Century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4038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183D48"/>
                </a:solidFill>
              </a:rPr>
              <a:t>The List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3886200" cy="21405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menu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"Chicken"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500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"Chicken"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600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"Chicken"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800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"Beef"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900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"Beef"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700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B6125"/>
                </a:solidFill>
                <a:latin typeface="Courier New" pitchFamily="49" charset="0"/>
                <a:cs typeface="Courier New" pitchFamily="49" charset="0"/>
              </a:rPr>
              <a:t>"Beef"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183D48"/>
                </a:solidFill>
              </a:rPr>
              <a:t>Query 1</a:t>
            </a:r>
            <a:endParaRPr lang="en-US" sz="4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14600"/>
            <a:ext cx="3810000" cy="38100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1524000"/>
            <a:ext cx="7620000" cy="92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latin typeface="Century" pitchFamily="18" charset="0"/>
              </a:rPr>
              <a:t>Can we get some </a:t>
            </a:r>
            <a:r>
              <a:rPr lang="en-US" sz="2000" b="1" dirty="0" smtClean="0">
                <a:latin typeface="Century" pitchFamily="18" charset="0"/>
              </a:rPr>
              <a:t>Chicken</a:t>
            </a:r>
            <a:r>
              <a:rPr lang="en-US" sz="2000" dirty="0" smtClean="0">
                <a:latin typeface="Century" pitchFamily="18" charset="0"/>
              </a:rPr>
              <a:t> Pizza?</a:t>
            </a:r>
            <a:endParaRPr lang="en-US" sz="2000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85800" y="5472545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8" y="5583283"/>
            <a:ext cx="675852" cy="9215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604654"/>
            <a:ext cx="7467600" cy="37961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getAllPizzaByType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114300" indent="0">
              <a:buNone/>
            </a:pP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List&lt;Pizza&gt;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menu, 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type)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i="1" dirty="0" smtClean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	List&lt;Pizza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A71D5D"/>
                </a:solidFill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menu)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pizza</a:t>
            </a:r>
            <a:r>
              <a:rPr lang="en-US" sz="1400" dirty="0" err="1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())) {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 err="1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(pizza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rgbClr val="794938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result;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400" b="1" dirty="0" err="1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getAllPizzaByType</a:t>
            </a:r>
            <a:r>
              <a:rPr lang="en-US" sz="1400" b="1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(menu, </a:t>
            </a:r>
            <a:r>
              <a:rPr lang="en-US" sz="1400" b="1" dirty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”Chicken</a:t>
            </a:r>
            <a:r>
              <a:rPr lang="en-US" sz="1400" b="1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b="1" dirty="0" smtClean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solidFill>
                <a:srgbClr val="2F2B2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None/>
            </a:pPr>
            <a:r>
              <a:rPr lang="en-US" sz="1400" b="1" dirty="0" err="1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getAllPizzaByType</a:t>
            </a:r>
            <a:r>
              <a:rPr lang="en-US" sz="1400" b="1" dirty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(menu, </a:t>
            </a:r>
            <a:r>
              <a:rPr lang="en-US" sz="1400" b="1" dirty="0" smtClean="0">
                <a:solidFill>
                  <a:srgbClr val="811F24"/>
                </a:solidFill>
                <a:latin typeface="Courier New" pitchFamily="49" charset="0"/>
                <a:cs typeface="Courier New" pitchFamily="49" charset="0"/>
              </a:rPr>
              <a:t>”Beef”</a:t>
            </a:r>
            <a:r>
              <a:rPr lang="en-US" sz="1400" b="1" dirty="0" smtClean="0">
                <a:solidFill>
                  <a:srgbClr val="2F2B2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495387"/>
            <a:ext cx="1704975" cy="17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3189</TotalTime>
  <Words>1986</Words>
  <Application>Microsoft Office PowerPoint</Application>
  <PresentationFormat>On-screen Show (4:3)</PresentationFormat>
  <Paragraphs>576</Paragraphs>
  <Slides>46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Functional Programming in Java Lambda Expressions</vt:lpstr>
      <vt:lpstr>Agenda</vt:lpstr>
      <vt:lpstr>Let’s start with some Pizza</vt:lpstr>
      <vt:lpstr>Someone needs our help</vt:lpstr>
      <vt:lpstr>The Pizza Class</vt:lpstr>
      <vt:lpstr>Yes we know ..</vt:lpstr>
      <vt:lpstr>The List</vt:lpstr>
      <vt:lpstr>Query 1</vt:lpstr>
      <vt:lpstr>PowerPoint Presentation</vt:lpstr>
      <vt:lpstr>Query 2</vt:lpstr>
      <vt:lpstr>PowerPoint Presentation</vt:lpstr>
      <vt:lpstr>But ..</vt:lpstr>
      <vt:lpstr>Our two Methods</vt:lpstr>
      <vt:lpstr>Are we doing it right?</vt:lpstr>
      <vt:lpstr>Meanwhile : Query 3</vt:lpstr>
      <vt:lpstr>PowerPoint Presentation</vt:lpstr>
      <vt:lpstr>PowerPoint Presentation</vt:lpstr>
      <vt:lpstr>PowerPoint Presentation</vt:lpstr>
      <vt:lpstr>Can we do it any better?</vt:lpstr>
      <vt:lpstr>Let’s try another way</vt:lpstr>
      <vt:lpstr>Predicates</vt:lpstr>
      <vt:lpstr>More of Predicates</vt:lpstr>
      <vt:lpstr>New API Using Behavior Parameterization</vt:lpstr>
      <vt:lpstr>So?</vt:lpstr>
      <vt:lpstr>Verbosity</vt:lpstr>
      <vt:lpstr>Tackling Verbosity</vt:lpstr>
      <vt:lpstr>Anonymous Classes</vt:lpstr>
      <vt:lpstr>Anonymous Classes</vt:lpstr>
      <vt:lpstr>Better, but still .. </vt:lpstr>
      <vt:lpstr>How can we get rid of Verbosity?</vt:lpstr>
      <vt:lpstr>Oh wait, isn’t this supposed to be a session on Lambda Expressions?</vt:lpstr>
      <vt:lpstr>Sorry, my bad ..</vt:lpstr>
      <vt:lpstr>Yes, that’s it !!</vt:lpstr>
      <vt:lpstr>Lambda Expression  : What?</vt:lpstr>
      <vt:lpstr>Cool, but why should we care?</vt:lpstr>
      <vt:lpstr>Cool, but why should we care?</vt:lpstr>
      <vt:lpstr>Lambda Expression  : Composition</vt:lpstr>
      <vt:lpstr>Lambda Expression  : Syntax</vt:lpstr>
      <vt:lpstr>Lambda Expression  : Syntax</vt:lpstr>
      <vt:lpstr>Lambda Expression  : Example</vt:lpstr>
      <vt:lpstr>Lambda Expression : How</vt:lpstr>
      <vt:lpstr>Functional Interface</vt:lpstr>
      <vt:lpstr>Lambda Expression : When &amp; How</vt:lpstr>
      <vt:lpstr>Let’s Recap : Agenda</vt:lpstr>
      <vt:lpstr>That’s it!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Nasif Ahmed</dc:creator>
  <cp:lastModifiedBy>USER</cp:lastModifiedBy>
  <cp:revision>226</cp:revision>
  <dcterms:created xsi:type="dcterms:W3CDTF">2015-12-31T06:12:28Z</dcterms:created>
  <dcterms:modified xsi:type="dcterms:W3CDTF">2016-01-02T17:39:38Z</dcterms:modified>
</cp:coreProperties>
</file>