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84" r:id="rId5"/>
    <p:sldId id="276" r:id="rId6"/>
    <p:sldId id="282" r:id="rId7"/>
    <p:sldId id="283" r:id="rId8"/>
    <p:sldId id="280" r:id="rId9"/>
    <p:sldId id="281" r:id="rId10"/>
    <p:sldId id="286" r:id="rId11"/>
    <p:sldId id="285" r:id="rId12"/>
    <p:sldId id="277" r:id="rId13"/>
    <p:sldId id="278" r:id="rId14"/>
    <p:sldId id="287" r:id="rId15"/>
    <p:sldId id="291" r:id="rId16"/>
    <p:sldId id="292" r:id="rId17"/>
    <p:sldId id="290" r:id="rId18"/>
    <p:sldId id="288" r:id="rId19"/>
    <p:sldId id="289" r:id="rId20"/>
    <p:sldId id="295" r:id="rId21"/>
    <p:sldId id="269" r:id="rId22"/>
    <p:sldId id="294" r:id="rId23"/>
    <p:sldId id="293" r:id="rId24"/>
    <p:sldId id="29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FEC630"/>
    <a:srgbClr val="52CBBE"/>
    <a:srgbClr val="FF5969"/>
    <a:srgbClr val="32599E"/>
    <a:srgbClr val="1D9EFF"/>
    <a:srgbClr val="7030A0"/>
    <a:srgbClr val="2A9AF6"/>
    <a:srgbClr val="347AB6"/>
    <a:srgbClr val="9B5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5345"/>
  </p:normalViewPr>
  <p:slideViewPr>
    <p:cSldViewPr snapToGrid="0">
      <p:cViewPr varScale="1">
        <p:scale>
          <a:sx n="95" d="100"/>
          <a:sy n="95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29.08.18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microsoft.com/office/2007/relationships/hdphoto" Target="../media/hdphoto1.wdp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413576" y="1161144"/>
            <a:ext cx="7278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岡山榮家資訊系統</a:t>
            </a:r>
            <a:endParaRPr lang="en-US" sz="6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4026842" y="4462569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413575" y="259460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資訊室</a:t>
            </a:r>
            <a:endParaRPr lang="en-US" sz="32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2413574" y="3504837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主講人 黃智鐸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2000412" y="2474002"/>
            <a:ext cx="2568376" cy="64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1819606" y="2368455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26" idx="6"/>
            <a:endCxn id="106" idx="2"/>
          </p:cNvCxnSpPr>
          <p:nvPr/>
        </p:nvCxnSpPr>
        <p:spPr>
          <a:xfrm>
            <a:off x="7583961" y="2474002"/>
            <a:ext cx="2548014" cy="110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4538500" y="2374871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10101687" y="2379543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422569" y="2567037"/>
            <a:ext cx="2985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點擊 資訊室</a:t>
            </a:r>
            <a:endParaRPr lang="en-US" altLang="zh-TW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報修資訊</a:t>
            </a:r>
            <a:r>
              <a:rPr lang="zh-TW" alt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設備</a:t>
            </a:r>
            <a:endParaRPr lang="en-US" altLang="zh-TW" sz="2400" b="1" dirty="0" smtClean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3482344" y="2565588"/>
            <a:ext cx="234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鍵入</a:t>
            </a:r>
            <a:r>
              <a:rPr lang="zh-TW" alt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維修</a:t>
            </a:r>
            <a:r>
              <a:rPr lang="zh-TW" alt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資料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9157500" y="260445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報</a:t>
            </a:r>
            <a:r>
              <a:rPr lang="zh-TW" alt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修</a:t>
            </a:r>
            <a:r>
              <a:rPr lang="zh-TW" alt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成功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449389" y="1070377"/>
            <a:ext cx="936307" cy="913021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1589842" y="1133924"/>
            <a:ext cx="67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8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4169012" y="1056400"/>
            <a:ext cx="936307" cy="911648"/>
            <a:chOff x="3063120" y="1755914"/>
            <a:chExt cx="1275682" cy="1275682"/>
          </a:xfrm>
        </p:grpSpPr>
        <p:sp>
          <p:nvSpPr>
            <p:cNvPr id="83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4311658" y="1122124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2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grpSp>
        <p:nvGrpSpPr>
          <p:cNvPr id="93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7010511" y="1064563"/>
            <a:ext cx="936307" cy="913021"/>
            <a:chOff x="3063120" y="1755914"/>
            <a:chExt cx="1275682" cy="1275682"/>
          </a:xfrm>
        </p:grpSpPr>
        <p:sp>
          <p:nvSpPr>
            <p:cNvPr id="94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7143216" y="1124929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3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22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6297999" y="2576422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點</a:t>
            </a:r>
            <a:r>
              <a:rPr lang="zh-TW" altLang="en-US" sz="2800" b="1" dirty="0">
                <a:solidFill>
                  <a:srgbClr val="7030A0"/>
                </a:solidFill>
                <a:latin typeface="Tw Cen MT" panose="020B0602020104020603" pitchFamily="34" charset="0"/>
              </a:rPr>
              <a:t>擊</a:t>
            </a:r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送出</a:t>
            </a:r>
            <a:endParaRPr lang="en-US" sz="2800" b="1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3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372867" y="2368455"/>
            <a:ext cx="211094" cy="211094"/>
            <a:chOff x="5973250" y="4248152"/>
            <a:chExt cx="211094" cy="211094"/>
          </a:xfrm>
        </p:grpSpPr>
        <p:sp>
          <p:nvSpPr>
            <p:cNvPr id="126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03" idx="6"/>
            <a:endCxn id="127" idx="2"/>
          </p:cNvCxnSpPr>
          <p:nvPr/>
        </p:nvCxnSpPr>
        <p:spPr>
          <a:xfrm flipV="1">
            <a:off x="4719306" y="2474002"/>
            <a:ext cx="2683849" cy="64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9726856" y="1051383"/>
            <a:ext cx="936307" cy="913021"/>
            <a:chOff x="3063120" y="1755914"/>
            <a:chExt cx="1275682" cy="1275682"/>
          </a:xfrm>
        </p:grpSpPr>
        <p:sp>
          <p:nvSpPr>
            <p:cNvPr id="135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9843568" y="1119209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4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4849" y="342899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2000" u="sng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2000" u="sng" dirty="0" smtClean="0">
                <a:solidFill>
                  <a:schemeClr val="tx1"/>
                </a:solidFill>
                <a:latin typeface="+mn-ea"/>
              </a:rPr>
              <a:t>報修資訊設備</a:t>
            </a:r>
            <a:endParaRPr lang="en-US" altLang="zh-TW" sz="2000" u="sng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90402" y="3129274"/>
            <a:ext cx="2340806" cy="2941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482344" y="3127673"/>
            <a:ext cx="2348864" cy="461920"/>
          </a:xfrm>
          <a:prstGeom prst="rect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/>
              <a:t>資訊設備報修</a:t>
            </a:r>
            <a:r>
              <a:rPr lang="zh-TW" altLang="en-US" sz="2000" b="1" dirty="0"/>
              <a:t>單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2" y="3589593"/>
            <a:ext cx="2340807" cy="2423857"/>
          </a:xfrm>
          <a:prstGeom prst="rect">
            <a:avLst/>
          </a:prstGeom>
        </p:spPr>
      </p:pic>
      <p:sp>
        <p:nvSpPr>
          <p:cNvPr id="71" name="圓角矩形 70"/>
          <p:cNvSpPr/>
          <p:nvPr/>
        </p:nvSpPr>
        <p:spPr>
          <a:xfrm>
            <a:off x="7029565" y="3652092"/>
            <a:ext cx="897698" cy="559317"/>
          </a:xfrm>
          <a:prstGeom prst="roundRect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送出</a:t>
            </a:r>
            <a:endParaRPr lang="en-US" sz="2400" b="1" dirty="0"/>
          </a:p>
        </p:txBody>
      </p:sp>
      <p:sp>
        <p:nvSpPr>
          <p:cNvPr id="72" name="矩形 71"/>
          <p:cNvSpPr/>
          <p:nvPr/>
        </p:nvSpPr>
        <p:spPr>
          <a:xfrm>
            <a:off x="8515793" y="3428999"/>
            <a:ext cx="3533399" cy="2019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接點 72"/>
          <p:cNvSpPr/>
          <p:nvPr/>
        </p:nvSpPr>
        <p:spPr>
          <a:xfrm>
            <a:off x="9951098" y="3522688"/>
            <a:ext cx="584200" cy="570587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直線接點 73"/>
          <p:cNvCxnSpPr/>
          <p:nvPr/>
        </p:nvCxnSpPr>
        <p:spPr>
          <a:xfrm>
            <a:off x="10020545" y="3756105"/>
            <a:ext cx="197185" cy="2711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10217946" y="3722953"/>
            <a:ext cx="264627" cy="3055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8122612" y="4211409"/>
            <a:ext cx="429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系統訊息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報修成功 </a:t>
            </a:r>
            <a:r>
              <a:rPr lang="en-US" altLang="zh-TW" dirty="0" smtClean="0"/>
              <a:t>2018-08-29 </a:t>
            </a:r>
            <a:r>
              <a:rPr lang="zh-TW" altLang="en-US" dirty="0" smtClean="0"/>
              <a:t>上午 </a:t>
            </a:r>
            <a:r>
              <a:rPr lang="en-US" altLang="zh-TW" dirty="0" smtClean="0"/>
              <a:t>10:00:00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9951098" y="4935611"/>
            <a:ext cx="662787" cy="409563"/>
          </a:xfrm>
          <a:prstGeom prst="roundRect">
            <a:avLst/>
          </a:prstGeom>
          <a:solidFill>
            <a:srgbClr val="87CB3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Tw Cen MT" panose="020B0602020104020603"/>
              </a:rPr>
              <a:t>確定</a:t>
            </a:r>
            <a:endParaRPr lang="zh-TW" altLang="en-US" sz="1200" b="1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656584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  <p:bldP spid="81" grpId="0"/>
      <p:bldP spid="85" grpId="0"/>
      <p:bldP spid="119" grpId="0"/>
      <p:bldP spid="122" grpId="0"/>
      <p:bldP spid="137" grpId="0"/>
      <p:bldP spid="59" grpId="0" animBg="1"/>
      <p:bldP spid="60" grpId="0" animBg="1"/>
      <p:bldP spid="61" grpId="0" animBg="1"/>
      <p:bldP spid="71" grpId="0" animBg="1"/>
      <p:bldP spid="72" grpId="0" animBg="1"/>
      <p:bldP spid="73" grpId="0" animBg="1"/>
      <p:bldP spid="76" grpId="0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56" name="矩形 55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填寫派工單</a:t>
            </a:r>
            <a:endParaRPr lang="en-US" altLang="zh-TW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368" y="29268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576460" y="64764"/>
            <a:ext cx="9291583" cy="67782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570365" y="-1317"/>
            <a:ext cx="9291582" cy="904499"/>
          </a:xfrm>
          <a:prstGeom prst="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工作班預約派工單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138612" y="1029649"/>
            <a:ext cx="74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申請單位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報修人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                  報修人分機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13" name="圓角化同側角落矩形 12"/>
          <p:cNvSpPr/>
          <p:nvPr/>
        </p:nvSpPr>
        <p:spPr>
          <a:xfrm>
            <a:off x="2230089" y="2482823"/>
            <a:ext cx="7986567" cy="1489973"/>
          </a:xfrm>
          <a:prstGeom prst="round2SameRect">
            <a:avLst/>
          </a:prstGeom>
          <a:noFill/>
          <a:ln>
            <a:solidFill>
              <a:srgbClr val="2A9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2230089" y="2837379"/>
            <a:ext cx="7979351" cy="0"/>
          </a:xfrm>
          <a:prstGeom prst="line">
            <a:avLst/>
          </a:prstGeom>
          <a:ln>
            <a:solidFill>
              <a:srgbClr val="2A9A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681419" y="2490306"/>
            <a:ext cx="282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維修項目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2237864" y="1428755"/>
            <a:ext cx="1550594" cy="428315"/>
          </a:xfrm>
          <a:prstGeom prst="roundRect">
            <a:avLst/>
          </a:prstGeom>
          <a:solidFill>
            <a:srgbClr val="87C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圓角矩形 88"/>
          <p:cNvSpPr/>
          <p:nvPr/>
        </p:nvSpPr>
        <p:spPr>
          <a:xfrm>
            <a:off x="4500599" y="1422244"/>
            <a:ext cx="2789973" cy="428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圓角矩形 89"/>
          <p:cNvSpPr/>
          <p:nvPr/>
        </p:nvSpPr>
        <p:spPr>
          <a:xfrm>
            <a:off x="7534521" y="1402979"/>
            <a:ext cx="2384180" cy="428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圓角化同側角落矩形 93"/>
          <p:cNvSpPr/>
          <p:nvPr/>
        </p:nvSpPr>
        <p:spPr>
          <a:xfrm>
            <a:off x="2222873" y="4705007"/>
            <a:ext cx="7986567" cy="1489973"/>
          </a:xfrm>
          <a:prstGeom prst="round2SameRect">
            <a:avLst/>
          </a:prstGeom>
          <a:noFill/>
          <a:ln>
            <a:solidFill>
              <a:srgbClr val="2A9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直線接點 95"/>
          <p:cNvCxnSpPr/>
          <p:nvPr/>
        </p:nvCxnSpPr>
        <p:spPr>
          <a:xfrm>
            <a:off x="2222873" y="5059563"/>
            <a:ext cx="7979351" cy="0"/>
          </a:xfrm>
          <a:prstGeom prst="line">
            <a:avLst/>
          </a:prstGeom>
          <a:ln>
            <a:solidFill>
              <a:srgbClr val="2A9A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674203" y="4712490"/>
            <a:ext cx="282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維修項目</a:t>
            </a:r>
            <a:r>
              <a:rPr lang="en-US" altLang="zh-TW" dirty="0" smtClean="0"/>
              <a:t>5</a:t>
            </a:r>
            <a:endParaRPr lang="en-US" dirty="0"/>
          </a:p>
        </p:txBody>
      </p:sp>
      <p:sp>
        <p:nvSpPr>
          <p:cNvPr id="98" name="圓角矩形 97"/>
          <p:cNvSpPr/>
          <p:nvPr/>
        </p:nvSpPr>
        <p:spPr>
          <a:xfrm>
            <a:off x="4581822" y="1970187"/>
            <a:ext cx="1550594" cy="4283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</a:t>
            </a:r>
            <a:r>
              <a:rPr lang="zh-TW" altLang="en-US" dirty="0"/>
              <a:t>項目</a:t>
            </a:r>
            <a:endParaRPr lang="en-US" dirty="0"/>
          </a:p>
        </p:txBody>
      </p:sp>
      <p:sp>
        <p:nvSpPr>
          <p:cNvPr id="99" name="圓角矩形 98"/>
          <p:cNvSpPr/>
          <p:nvPr/>
        </p:nvSpPr>
        <p:spPr>
          <a:xfrm>
            <a:off x="6161139" y="1969745"/>
            <a:ext cx="1550594" cy="428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刪除項目</a:t>
            </a:r>
            <a:endParaRPr 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76635" y="4092610"/>
            <a:ext cx="461665" cy="5992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101" name="圓角矩形 100"/>
          <p:cNvSpPr/>
          <p:nvPr/>
        </p:nvSpPr>
        <p:spPr>
          <a:xfrm>
            <a:off x="2553442" y="3255979"/>
            <a:ext cx="1550594" cy="428315"/>
          </a:xfrm>
          <a:prstGeom prst="roundRect">
            <a:avLst/>
          </a:prstGeom>
          <a:solidFill>
            <a:srgbClr val="87C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圓角矩形 101"/>
          <p:cNvSpPr/>
          <p:nvPr/>
        </p:nvSpPr>
        <p:spPr>
          <a:xfrm>
            <a:off x="4374323" y="3260986"/>
            <a:ext cx="2789973" cy="428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圓角矩形 102"/>
          <p:cNvSpPr/>
          <p:nvPr/>
        </p:nvSpPr>
        <p:spPr>
          <a:xfrm>
            <a:off x="7306960" y="3258777"/>
            <a:ext cx="2789973" cy="6454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2444901" y="2884354"/>
            <a:ext cx="74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</a:t>
            </a:r>
            <a:r>
              <a:rPr lang="zh-TW" altLang="en-US" dirty="0"/>
              <a:t>修項目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報修地點或房號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說明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105" name="圓角矩形 104"/>
          <p:cNvSpPr/>
          <p:nvPr/>
        </p:nvSpPr>
        <p:spPr>
          <a:xfrm>
            <a:off x="2553442" y="5486573"/>
            <a:ext cx="1550594" cy="428315"/>
          </a:xfrm>
          <a:prstGeom prst="roundRect">
            <a:avLst/>
          </a:prstGeom>
          <a:solidFill>
            <a:srgbClr val="87C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圓角矩形 105"/>
          <p:cNvSpPr/>
          <p:nvPr/>
        </p:nvSpPr>
        <p:spPr>
          <a:xfrm>
            <a:off x="4374323" y="5491580"/>
            <a:ext cx="2789973" cy="4283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圓角矩形 106"/>
          <p:cNvSpPr/>
          <p:nvPr/>
        </p:nvSpPr>
        <p:spPr>
          <a:xfrm>
            <a:off x="7306960" y="5489371"/>
            <a:ext cx="2789973" cy="6454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2444901" y="5114948"/>
            <a:ext cx="74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</a:t>
            </a:r>
            <a:r>
              <a:rPr lang="zh-TW" altLang="en-US" dirty="0"/>
              <a:t>修項目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報修地點或房號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說明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116" name="圓角矩形 115"/>
          <p:cNvSpPr/>
          <p:nvPr/>
        </p:nvSpPr>
        <p:spPr>
          <a:xfrm>
            <a:off x="5866040" y="6309735"/>
            <a:ext cx="697440" cy="428315"/>
          </a:xfrm>
          <a:prstGeom prst="round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66417" y="1454247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黃智鐸</a:t>
            </a:r>
            <a:endParaRPr 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572775" y="1431255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316</a:t>
            </a:r>
            <a:endParaRPr lang="en-US" dirty="0"/>
          </a:p>
        </p:txBody>
      </p:sp>
      <p:sp>
        <p:nvSpPr>
          <p:cNvPr id="82" name="矩形 81"/>
          <p:cNvSpPr/>
          <p:nvPr/>
        </p:nvSpPr>
        <p:spPr>
          <a:xfrm>
            <a:off x="702859" y="1634066"/>
            <a:ext cx="1539000" cy="50344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衣櫃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書桌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椅子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門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門鎖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床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窗戶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熱水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馬桶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水龍頭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蓮蓬頭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冷氣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監視器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呼叫器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飲水機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其他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448949" y="3287607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6200</a:t>
            </a:r>
            <a:r>
              <a:rPr lang="zh-TW" altLang="en-US" dirty="0" smtClean="0"/>
              <a:t>左邊房</a:t>
            </a:r>
            <a:endParaRPr 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297847" y="3269861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後門門鎖壞</a:t>
            </a:r>
            <a:r>
              <a:rPr lang="zh-TW" altLang="en-US" dirty="0"/>
              <a:t>掉</a:t>
            </a:r>
            <a:endParaRPr 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4430722" y="5505121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餐</a:t>
            </a:r>
            <a:r>
              <a:rPr lang="zh-TW" altLang="en-US" dirty="0"/>
              <a:t>廳</a:t>
            </a:r>
            <a:endParaRPr 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297847" y="5511026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冷氣不涼</a:t>
            </a:r>
            <a:endParaRPr lang="en-US" altLang="zh-TW" dirty="0" smtClean="0"/>
          </a:p>
        </p:txBody>
      </p:sp>
      <p:sp>
        <p:nvSpPr>
          <p:cNvPr id="91" name="文字方塊 90"/>
          <p:cNvSpPr txBox="1"/>
          <p:nvPr/>
        </p:nvSpPr>
        <p:spPr>
          <a:xfrm>
            <a:off x="2315264" y="1442498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育樂堂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一隊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581129" y="3282310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門</a:t>
            </a:r>
            <a:r>
              <a:rPr lang="zh-TW" altLang="en-US" dirty="0">
                <a:solidFill>
                  <a:schemeClr val="bg1"/>
                </a:solidFill>
              </a:rPr>
              <a:t>鎖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558154" y="5493862"/>
            <a:ext cx="246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冷</a:t>
            </a:r>
            <a:r>
              <a:rPr lang="zh-TW" altLang="en-US" dirty="0">
                <a:solidFill>
                  <a:schemeClr val="bg1"/>
                </a:solidFill>
              </a:rPr>
              <a:t>氣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50945" y="1839089"/>
            <a:ext cx="1539000" cy="33545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秘書室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保健組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輔導</a:t>
            </a:r>
            <a:r>
              <a:rPr lang="zh-TW" altLang="en-US" dirty="0" smtClean="0">
                <a:solidFill>
                  <a:schemeClr val="tx1"/>
                </a:solidFill>
              </a:rPr>
              <a:t>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人事室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主計室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政</a:t>
            </a:r>
            <a:r>
              <a:rPr lang="zh-TW" altLang="en-US" dirty="0" smtClean="0">
                <a:solidFill>
                  <a:schemeClr val="tx1"/>
                </a:solidFill>
              </a:rPr>
              <a:t>風</a:t>
            </a:r>
            <a:r>
              <a:rPr lang="zh-TW" altLang="en-US" dirty="0">
                <a:solidFill>
                  <a:schemeClr val="tx1"/>
                </a:solidFill>
              </a:rPr>
              <a:t>室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育樂堂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一隊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育豐堂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二隊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育興堂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三隊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育善堂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四隊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育愛堂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五隊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育智堂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六隊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896449" y="3059312"/>
            <a:ext cx="3611199" cy="1661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流程圖: 接點 108"/>
          <p:cNvSpPr/>
          <p:nvPr/>
        </p:nvSpPr>
        <p:spPr>
          <a:xfrm>
            <a:off x="5172657" y="3163284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/>
          <p:cNvCxnSpPr/>
          <p:nvPr/>
        </p:nvCxnSpPr>
        <p:spPr>
          <a:xfrm flipV="1">
            <a:off x="5277145" y="3233910"/>
            <a:ext cx="109065" cy="157301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567231" y="3105302"/>
            <a:ext cx="143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功</a:t>
            </a:r>
            <a:endParaRPr lang="en-US" altLang="zh-TW" dirty="0" smtClean="0"/>
          </a:p>
        </p:txBody>
      </p:sp>
      <p:sp>
        <p:nvSpPr>
          <p:cNvPr id="115" name="文字方塊 114"/>
          <p:cNvSpPr txBox="1"/>
          <p:nvPr/>
        </p:nvSpPr>
        <p:spPr>
          <a:xfrm>
            <a:off x="4905044" y="3676362"/>
            <a:ext cx="359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2018/8/29 </a:t>
            </a:r>
            <a:r>
              <a:rPr lang="zh-TW" altLang="en-US" sz="1400" dirty="0"/>
              <a:t>上</a:t>
            </a:r>
            <a:r>
              <a:rPr lang="zh-TW" altLang="en-US" sz="1400" dirty="0" smtClean="0"/>
              <a:t>午 </a:t>
            </a:r>
            <a:r>
              <a:rPr lang="en-US" altLang="zh-TW" sz="1400" dirty="0" smtClean="0"/>
              <a:t>10:13:31 </a:t>
            </a:r>
            <a:r>
              <a:rPr lang="zh-TW" altLang="en-US" sz="1400" dirty="0" smtClean="0"/>
              <a:t>新增成功</a:t>
            </a:r>
            <a:endParaRPr lang="zh-TW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901265" y="3050889"/>
            <a:ext cx="3601569" cy="58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圓角矩形 117"/>
          <p:cNvSpPr/>
          <p:nvPr/>
        </p:nvSpPr>
        <p:spPr>
          <a:xfrm>
            <a:off x="7707801" y="4236829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  <p:cxnSp>
        <p:nvCxnSpPr>
          <p:cNvPr id="119" name="直線接點 118"/>
          <p:cNvCxnSpPr/>
          <p:nvPr/>
        </p:nvCxnSpPr>
        <p:spPr>
          <a:xfrm>
            <a:off x="5214792" y="3268101"/>
            <a:ext cx="62353" cy="123110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  <p:bldP spid="64" grpId="0" animBg="1"/>
      <p:bldP spid="3" grpId="0"/>
      <p:bldP spid="13" grpId="0" animBg="1"/>
      <p:bldP spid="28" grpId="0"/>
      <p:bldP spid="29" grpId="0" animBg="1"/>
      <p:bldP spid="89" grpId="0" animBg="1"/>
      <p:bldP spid="90" grpId="0" animBg="1"/>
      <p:bldP spid="94" grpId="0" animBg="1"/>
      <p:bldP spid="97" grpId="0"/>
      <p:bldP spid="98" grpId="0" animBg="1"/>
      <p:bldP spid="99" grpId="0" animBg="1"/>
      <p:bldP spid="31" grpId="0"/>
      <p:bldP spid="101" grpId="0" animBg="1"/>
      <p:bldP spid="102" grpId="0" animBg="1"/>
      <p:bldP spid="103" grpId="0" animBg="1"/>
      <p:bldP spid="104" grpId="0"/>
      <p:bldP spid="105" grpId="0" animBg="1"/>
      <p:bldP spid="106" grpId="0" animBg="1"/>
      <p:bldP spid="107" grpId="0" animBg="1"/>
      <p:bldP spid="108" grpId="0"/>
      <p:bldP spid="116" grpId="0" animBg="1"/>
      <p:bldP spid="4" grpId="0"/>
      <p:bldP spid="81" grpId="0"/>
      <p:bldP spid="82" grpId="0" animBg="1"/>
      <p:bldP spid="82" grpId="1" animBg="1"/>
      <p:bldP spid="83" grpId="0"/>
      <p:bldP spid="84" grpId="0"/>
      <p:bldP spid="85" grpId="0"/>
      <p:bldP spid="87" grpId="0"/>
      <p:bldP spid="91" grpId="0"/>
      <p:bldP spid="92" grpId="0"/>
      <p:bldP spid="93" grpId="0"/>
      <p:bldP spid="2" grpId="0" animBg="1"/>
      <p:bldP spid="2" grpId="1" animBg="1"/>
      <p:bldP spid="100" grpId="0" animBg="1"/>
      <p:bldP spid="109" grpId="0" animBg="1"/>
      <p:bldP spid="114" grpId="0"/>
      <p:bldP spid="115" grpId="0"/>
      <p:bldP spid="117" grpId="0" animBg="1"/>
      <p:bldP spid="1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600" dirty="0" smtClean="0">
                <a:solidFill>
                  <a:schemeClr val="tx1"/>
                </a:solidFill>
                <a:latin typeface="+mn-ea"/>
              </a:rPr>
              <a:t>查詢維修進度</a:t>
            </a:r>
            <a:endParaRPr lang="en-US" altLang="zh-TW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0216" y="4531336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6131" y="5143211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71178" y="612321"/>
            <a:ext cx="9331939" cy="5785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654539" y="612377"/>
            <a:ext cx="9348578" cy="887358"/>
          </a:xfrm>
          <a:prstGeom prst="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+mn-ea"/>
              </a:rPr>
              <a:t>水電班維修進度查</a:t>
            </a:r>
            <a:r>
              <a:rPr lang="zh-TW" altLang="en-US" sz="3600" dirty="0">
                <a:latin typeface="+mn-ea"/>
              </a:rPr>
              <a:t>詢</a:t>
            </a:r>
            <a:endParaRPr lang="en-US" altLang="zh-TW" sz="1400" dirty="0">
              <a:latin typeface="+mn-ea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875934" y="2136022"/>
            <a:ext cx="8982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單位               報修人             報修項目            地點               備註             報修時間              受理狀態              單位維修確認</a:t>
            </a:r>
            <a:endParaRPr lang="zh-TW" altLang="en-US" sz="1400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1835910" y="3277717"/>
            <a:ext cx="8946195" cy="2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856390" y="2504184"/>
            <a:ext cx="8906171" cy="76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44167" y="2703817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育樂堂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815532" y="2712521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黃智</a:t>
            </a:r>
            <a:r>
              <a:rPr lang="zh-TW" altLang="en-US" sz="1400" dirty="0"/>
              <a:t>鐸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4064576" y="2696136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門</a:t>
            </a:r>
            <a:r>
              <a:rPr lang="zh-TW" altLang="en-US" sz="1400" dirty="0"/>
              <a:t>鎖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5073297" y="2709306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6200</a:t>
            </a:r>
            <a:endParaRPr lang="zh-TW" altLang="en-US" sz="1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6086475" y="2679114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查看</a:t>
            </a:r>
            <a:endParaRPr lang="zh-TW" altLang="en-US" sz="1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768947" y="2539052"/>
            <a:ext cx="1131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2018/8/29</a:t>
            </a:r>
          </a:p>
          <a:p>
            <a:pPr algn="ctr"/>
            <a:r>
              <a:rPr lang="zh-TW" altLang="en-US" sz="1400" dirty="0" smtClean="0"/>
              <a:t>上午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10:13:31</a:t>
            </a:r>
            <a:endParaRPr lang="zh-TW" altLang="en-US" sz="1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180972" y="2701819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尚未受理</a:t>
            </a:r>
            <a:endParaRPr lang="zh-TW" altLang="en-US" sz="1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777" y="2736565"/>
            <a:ext cx="259687" cy="25968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63" y="2763465"/>
            <a:ext cx="184484" cy="184484"/>
          </a:xfrm>
          <a:prstGeom prst="rect">
            <a:avLst/>
          </a:prstGeom>
        </p:spPr>
      </p:pic>
      <p:sp>
        <p:nvSpPr>
          <p:cNvPr id="27" name="圓角矩形 26"/>
          <p:cNvSpPr/>
          <p:nvPr/>
        </p:nvSpPr>
        <p:spPr>
          <a:xfrm>
            <a:off x="3444091" y="3738531"/>
            <a:ext cx="2791421" cy="18934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尚未受理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已修繕完畢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水電班處理中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備料中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已委託工作班處理中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已委託廠商處理</a:t>
            </a:r>
            <a:r>
              <a:rPr lang="zh-TW" altLang="en-US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28" name="矩形 27"/>
          <p:cNvSpPr/>
          <p:nvPr/>
        </p:nvSpPr>
        <p:spPr>
          <a:xfrm>
            <a:off x="8022210" y="2612123"/>
            <a:ext cx="1169415" cy="474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圓角矩形 83"/>
          <p:cNvSpPr/>
          <p:nvPr/>
        </p:nvSpPr>
        <p:spPr>
          <a:xfrm>
            <a:off x="6823050" y="3774645"/>
            <a:ext cx="3845237" cy="16772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           尚未修繕、尚未確認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        已修繕完畢、單位尚未確認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        已修繕完畢、單位確認完畢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79" y="4487019"/>
            <a:ext cx="366450" cy="366450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8" y="3885957"/>
            <a:ext cx="438392" cy="438392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26" y="4900375"/>
            <a:ext cx="597566" cy="59756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9734619" y="2598937"/>
            <a:ext cx="629251" cy="48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69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/>
      <p:bldP spid="59" grpId="0" animBg="1"/>
      <p:bldP spid="11" grpId="0"/>
      <p:bldP spid="66" grpId="0"/>
      <p:bldP spid="67" grpId="0"/>
      <p:bldP spid="69" grpId="0"/>
      <p:bldP spid="70" grpId="0"/>
      <p:bldP spid="71" grpId="0"/>
      <p:bldP spid="72" grpId="0"/>
      <p:bldP spid="27" grpId="0" animBg="1"/>
      <p:bldP spid="28" grpId="0" animBg="1"/>
      <p:bldP spid="84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8" y="29268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10559753" y="575192"/>
            <a:ext cx="514350" cy="2783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866242" y="1168228"/>
            <a:ext cx="5026395" cy="39164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66241" y="1168228"/>
            <a:ext cx="5026395" cy="1021545"/>
          </a:xfrm>
          <a:prstGeom prst="rect">
            <a:avLst/>
          </a:prstGeom>
          <a:solidFill>
            <a:srgbClr val="69C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Tw Cen MT" panose="020B0602020104020603"/>
              </a:rPr>
              <a:t>Login</a:t>
            </a:r>
            <a:endParaRPr lang="zh-TW" altLang="en-US" sz="2400" b="1" dirty="0">
              <a:latin typeface="Tw Cen MT" panose="020B0602020104020603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352335" y="2866616"/>
            <a:ext cx="4007883" cy="3354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>
            <a:off x="4347270" y="3619700"/>
            <a:ext cx="4007883" cy="3354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77512" y="2525719"/>
            <a:ext cx="1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w Cen MT" panose="020B0602020104020603"/>
              </a:rPr>
              <a:t>Account</a:t>
            </a:r>
            <a:endParaRPr lang="zh-TW" altLang="en-US" sz="1600" b="1" dirty="0">
              <a:latin typeface="Tw Cen MT" panose="020B0602020104020603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77512" y="3267835"/>
            <a:ext cx="1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w Cen MT" panose="020B0602020104020603"/>
              </a:rPr>
              <a:t>Password</a:t>
            </a:r>
            <a:endParaRPr lang="zh-TW" altLang="en-US" sz="1600" b="1" dirty="0">
              <a:latin typeface="Tw Cen MT" panose="020B0602020104020603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4347271" y="4235729"/>
            <a:ext cx="4020988" cy="274082"/>
          </a:xfrm>
          <a:prstGeom prst="roundRect">
            <a:avLst/>
          </a:prstGeom>
          <a:solidFill>
            <a:srgbClr val="69C45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7512" y="2864273"/>
            <a:ext cx="15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輸入帳號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377512" y="3626989"/>
            <a:ext cx="15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輸入密碼</a:t>
            </a:r>
            <a:endParaRPr lang="zh-TW" altLang="en-US" dirty="0"/>
          </a:p>
        </p:txBody>
      </p:sp>
      <p:sp>
        <p:nvSpPr>
          <p:cNvPr id="67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43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7" grpId="0" animBg="1"/>
      <p:bldP spid="7" grpId="0" animBg="1"/>
      <p:bldP spid="9" grpId="0" animBg="1"/>
      <p:bldP spid="61" grpId="0" animBg="1"/>
      <p:bldP spid="11" grpId="0"/>
      <p:bldP spid="63" grpId="0"/>
      <p:bldP spid="64" grpId="0" animBg="1"/>
      <p:bldP spid="13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654" y="2437671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水</a:t>
            </a:r>
            <a:r>
              <a:rPr lang="zh-TW" altLang="en-US" sz="1400" dirty="0">
                <a:solidFill>
                  <a:schemeClr val="tx1"/>
                </a:solidFill>
                <a:latin typeface="+mn-ea"/>
              </a:rPr>
              <a:t>電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維修確認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221" y="279139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469292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60198" y="477253"/>
            <a:ext cx="8902364" cy="5468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60198" y="475748"/>
            <a:ext cx="8902364" cy="1104899"/>
          </a:xfrm>
          <a:prstGeom prst="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水電班確</a:t>
            </a:r>
            <a:r>
              <a:rPr lang="zh-TW" altLang="en-US" sz="4000" dirty="0"/>
              <a:t>認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971544" y="2148347"/>
            <a:ext cx="70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報修人             報修項目            地點              報修時間              受理狀態              維修確認</a:t>
            </a:r>
            <a:endParaRPr lang="zh-TW" altLang="en-US" sz="1400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2771382" y="3266366"/>
            <a:ext cx="7023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780989" y="2456044"/>
            <a:ext cx="7014179" cy="76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2964644" y="2673688"/>
            <a:ext cx="94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黃智</a:t>
            </a:r>
            <a:r>
              <a:rPr lang="zh-TW" altLang="en-US" sz="1400" dirty="0"/>
              <a:t>鐸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200196" y="2678372"/>
            <a:ext cx="94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門</a:t>
            </a:r>
            <a:r>
              <a:rPr lang="zh-TW" altLang="en-US" sz="1400" dirty="0"/>
              <a:t>鎖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4980857" y="2681235"/>
            <a:ext cx="114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6200</a:t>
            </a:r>
            <a:r>
              <a:rPr lang="zh-TW" altLang="en-US" sz="1400" dirty="0" smtClean="0"/>
              <a:t>左邊房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024256" y="2527702"/>
            <a:ext cx="1135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2018/8/29</a:t>
            </a:r>
          </a:p>
          <a:p>
            <a:pPr algn="ctr"/>
            <a:r>
              <a:rPr lang="zh-TW" altLang="en-US" sz="1400" dirty="0" smtClean="0"/>
              <a:t>上午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10:13:31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316586" y="2662657"/>
            <a:ext cx="110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已維修完畢</a:t>
            </a:r>
            <a:endParaRPr lang="zh-TW" altLang="en-US" sz="1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964644" y="3318695"/>
            <a:ext cx="705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報修人             報修項目            地點              報修時間              受理狀態              維修確認</a:t>
            </a:r>
            <a:endParaRPr lang="zh-TW" altLang="en-US" sz="1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334" y="2669476"/>
            <a:ext cx="273535" cy="27353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890417" y="2603130"/>
            <a:ext cx="446170" cy="39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406956" y="925778"/>
            <a:ext cx="3986303" cy="51236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402318" y="900631"/>
            <a:ext cx="3990941" cy="50937"/>
          </a:xfrm>
          <a:prstGeom prst="rect">
            <a:avLst/>
          </a:prstGeom>
          <a:solidFill>
            <a:srgbClr val="325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638269" y="1054531"/>
            <a:ext cx="117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審</a:t>
            </a:r>
            <a:r>
              <a:rPr lang="zh-TW" altLang="en-US" sz="2000" dirty="0"/>
              <a:t>核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668951" y="1601514"/>
            <a:ext cx="185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報修項目</a:t>
            </a:r>
            <a:r>
              <a:rPr lang="en-US" altLang="zh-TW" sz="1400" dirty="0" smtClean="0"/>
              <a:t>:</a:t>
            </a:r>
            <a:endParaRPr lang="zh-TW" altLang="en-US" sz="1600" dirty="0"/>
          </a:p>
        </p:txBody>
      </p:sp>
      <p:sp>
        <p:nvSpPr>
          <p:cNvPr id="28" name="圓角矩形 27"/>
          <p:cNvSpPr/>
          <p:nvPr/>
        </p:nvSpPr>
        <p:spPr>
          <a:xfrm>
            <a:off x="4756080" y="1989784"/>
            <a:ext cx="3230744" cy="366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 85"/>
          <p:cNvSpPr/>
          <p:nvPr/>
        </p:nvSpPr>
        <p:spPr>
          <a:xfrm>
            <a:off x="4775344" y="2736367"/>
            <a:ext cx="3230744" cy="366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>
            <a:off x="4775344" y="3491887"/>
            <a:ext cx="3230744" cy="796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4756080" y="4697388"/>
            <a:ext cx="3230744" cy="366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693669" y="2395409"/>
            <a:ext cx="185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地點</a:t>
            </a:r>
            <a:r>
              <a:rPr lang="en-US" altLang="zh-TW" sz="1400" dirty="0" smtClean="0"/>
              <a:t>:</a:t>
            </a:r>
            <a:endParaRPr lang="zh-TW" altLang="en-US" sz="16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712960" y="3131781"/>
            <a:ext cx="185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備註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712960" y="4320676"/>
            <a:ext cx="185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審核</a:t>
            </a:r>
            <a:r>
              <a:rPr lang="en-US" altLang="zh-TW" sz="1400" dirty="0" smtClean="0"/>
              <a:t>:</a:t>
            </a:r>
            <a:endParaRPr lang="zh-TW" altLang="en-US" sz="1600" dirty="0"/>
          </a:p>
        </p:txBody>
      </p:sp>
      <p:sp>
        <p:nvSpPr>
          <p:cNvPr id="92" name="圓角矩形 91"/>
          <p:cNvSpPr/>
          <p:nvPr/>
        </p:nvSpPr>
        <p:spPr>
          <a:xfrm>
            <a:off x="6176915" y="5412404"/>
            <a:ext cx="1188879" cy="335907"/>
          </a:xfrm>
          <a:prstGeom prst="roundRect">
            <a:avLst/>
          </a:prstGeom>
          <a:solidFill>
            <a:srgbClr val="1DD12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Tw Cen MT" panose="020B0602020104020603"/>
              </a:rPr>
              <a:t>維修確認通過</a:t>
            </a:r>
            <a:endParaRPr lang="zh-TW" altLang="en-US" sz="1200" dirty="0">
              <a:solidFill>
                <a:schemeClr val="bg1"/>
              </a:solidFill>
              <a:latin typeface="Tw Cen MT" panose="020B0602020104020603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408378" y="5412405"/>
            <a:ext cx="593568" cy="335906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取</a:t>
            </a:r>
            <a:r>
              <a:rPr lang="zh-TW" altLang="en-US" sz="1200" dirty="0">
                <a:latin typeface="Tw Cen MT" panose="020B0602020104020603"/>
              </a:rPr>
              <a:t>消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874391" y="1989784"/>
            <a:ext cx="1255163" cy="36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門鎖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873960" y="2742551"/>
            <a:ext cx="1255163" cy="36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育樂</a:t>
            </a:r>
            <a:r>
              <a:rPr lang="zh-TW" altLang="en-US" dirty="0"/>
              <a:t>堂</a:t>
            </a:r>
          </a:p>
        </p:txBody>
      </p:sp>
      <p:sp>
        <p:nvSpPr>
          <p:cNvPr id="96" name="文字方塊 95"/>
          <p:cNvSpPr txBox="1"/>
          <p:nvPr/>
        </p:nvSpPr>
        <p:spPr>
          <a:xfrm>
            <a:off x="4873960" y="3505509"/>
            <a:ext cx="180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後門門鎖壞掉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4873960" y="4695724"/>
            <a:ext cx="18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已修繕完畢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4119116" y="2197126"/>
            <a:ext cx="4550860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6014774" y="2504022"/>
            <a:ext cx="852794" cy="829625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!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02663" y="3472346"/>
            <a:ext cx="21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確認維修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100" name="圓角矩形 99"/>
          <p:cNvSpPr/>
          <p:nvPr/>
        </p:nvSpPr>
        <p:spPr>
          <a:xfrm>
            <a:off x="5660833" y="4275691"/>
            <a:ext cx="701429" cy="3623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Tw Cen MT" panose="020B0602020104020603"/>
              </a:rPr>
              <a:t>取消</a:t>
            </a:r>
            <a:endParaRPr lang="zh-TW" altLang="en-US" sz="1200" dirty="0">
              <a:solidFill>
                <a:schemeClr val="tx1"/>
              </a:solidFill>
              <a:latin typeface="Tw Cen MT" panose="020B0602020104020603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6496814" y="4275431"/>
            <a:ext cx="701429" cy="36238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Tw Cen MT" panose="020B0602020104020603"/>
              </a:rPr>
              <a:t>確定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48964" y="2371573"/>
            <a:ext cx="4290945" cy="2402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流程圖: 接點 117"/>
          <p:cNvSpPr/>
          <p:nvPr/>
        </p:nvSpPr>
        <p:spPr>
          <a:xfrm>
            <a:off x="6120353" y="2533229"/>
            <a:ext cx="584200" cy="570587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直線接點 118"/>
          <p:cNvCxnSpPr/>
          <p:nvPr/>
        </p:nvCxnSpPr>
        <p:spPr>
          <a:xfrm>
            <a:off x="6189800" y="2766646"/>
            <a:ext cx="197185" cy="2711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V="1">
            <a:off x="6387201" y="2733494"/>
            <a:ext cx="264627" cy="3055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4247485" y="3264821"/>
            <a:ext cx="429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確認成功</a:t>
            </a:r>
            <a:r>
              <a:rPr lang="en-US" altLang="zh-TW" sz="2000" dirty="0" smtClean="0"/>
              <a:t>!</a:t>
            </a:r>
          </a:p>
        </p:txBody>
      </p:sp>
      <p:sp>
        <p:nvSpPr>
          <p:cNvPr id="122" name="圓角矩形 121"/>
          <p:cNvSpPr/>
          <p:nvPr/>
        </p:nvSpPr>
        <p:spPr>
          <a:xfrm>
            <a:off x="6102955" y="4098796"/>
            <a:ext cx="662787" cy="409563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Tw Cen MT" panose="020B0602020104020603"/>
              </a:rPr>
              <a:t>確定</a:t>
            </a:r>
            <a:endParaRPr lang="zh-TW" altLang="en-US" sz="1200" b="1" dirty="0">
              <a:latin typeface="Tw Cen MT" panose="020B0602020104020603"/>
            </a:endParaRPr>
          </a:p>
        </p:txBody>
      </p:sp>
      <p:sp>
        <p:nvSpPr>
          <p:cNvPr id="129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9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1.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3.125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56" grpId="0" animBg="1"/>
      <p:bldP spid="3" grpId="0" animBg="1"/>
      <p:bldP spid="58" grpId="0"/>
      <p:bldP spid="60" grpId="0" animBg="1"/>
      <p:bldP spid="62" grpId="0"/>
      <p:bldP spid="63" grpId="0"/>
      <p:bldP spid="64" grpId="0"/>
      <p:bldP spid="66" grpId="0"/>
      <p:bldP spid="67" grpId="0"/>
      <p:bldP spid="73" grpId="0"/>
      <p:bldP spid="24" grpId="0" animBg="1"/>
      <p:bldP spid="80" grpId="0" animBg="1"/>
      <p:bldP spid="80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28" grpId="0" animBg="1"/>
      <p:bldP spid="28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  <p:bldP spid="89" grpId="1"/>
      <p:bldP spid="90" grpId="0"/>
      <p:bldP spid="90" grpId="1"/>
      <p:bldP spid="91" grpId="0"/>
      <p:bldP spid="91" grpId="1"/>
      <p:bldP spid="92" grpId="0" animBg="1"/>
      <p:bldP spid="92" grpId="1" animBg="1"/>
      <p:bldP spid="93" grpId="0" animBg="1"/>
      <p:bldP spid="93" grpId="1" animBg="1"/>
      <p:bldP spid="29" grpId="0"/>
      <p:bldP spid="29" grpId="1"/>
      <p:bldP spid="94" grpId="0"/>
      <p:bldP spid="94" grpId="1"/>
      <p:bldP spid="96" grpId="0"/>
      <p:bldP spid="96" grpId="1"/>
      <p:bldP spid="97" grpId="0"/>
      <p:bldP spid="97" grpId="1"/>
      <p:bldP spid="98" grpId="0" animBg="1"/>
      <p:bldP spid="98" grpId="1" animBg="1"/>
      <p:bldP spid="30" grpId="0" animBg="1"/>
      <p:bldP spid="30" grpId="1" animBg="1"/>
      <p:bldP spid="31" grpId="0"/>
      <p:bldP spid="31" grpId="1"/>
      <p:bldP spid="100" grpId="0" animBg="1"/>
      <p:bldP spid="100" grpId="1" animBg="1"/>
      <p:bldP spid="101" grpId="0" animBg="1"/>
      <p:bldP spid="101" grpId="1" animBg="1"/>
      <p:bldP spid="117" grpId="0" animBg="1"/>
      <p:bldP spid="118" grpId="0" animBg="1"/>
      <p:bldP spid="121" grpId="0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>
            <a:stCxn id="99" idx="6"/>
            <a:endCxn id="102" idx="2"/>
          </p:cNvCxnSpPr>
          <p:nvPr/>
        </p:nvCxnSpPr>
        <p:spPr>
          <a:xfrm>
            <a:off x="2000412" y="2474002"/>
            <a:ext cx="2777576" cy="484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1819606" y="2368455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26" idx="6"/>
            <a:endCxn id="106" idx="2"/>
          </p:cNvCxnSpPr>
          <p:nvPr/>
        </p:nvCxnSpPr>
        <p:spPr>
          <a:xfrm>
            <a:off x="7583961" y="2474002"/>
            <a:ext cx="2548014" cy="110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4777988" y="2373301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10101687" y="2379543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422569" y="2567037"/>
            <a:ext cx="2985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點擊 水電</a:t>
            </a:r>
            <a:r>
              <a:rPr lang="zh-TW" alt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班</a:t>
            </a:r>
            <a:endParaRPr lang="en-US" altLang="zh-TW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填寫派工</a:t>
            </a:r>
            <a:r>
              <a:rPr lang="zh-TW" alt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單</a:t>
            </a:r>
            <a:endParaRPr lang="en-US" altLang="zh-TW" sz="2400" b="1" dirty="0" smtClean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3671048" y="2584395"/>
            <a:ext cx="234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鍵入</a:t>
            </a:r>
            <a:r>
              <a:rPr lang="zh-TW" alt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維修</a:t>
            </a:r>
            <a:r>
              <a:rPr lang="zh-TW" alt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資料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9157500" y="260445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報</a:t>
            </a:r>
            <a:r>
              <a:rPr lang="zh-TW" alt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修</a:t>
            </a:r>
            <a:r>
              <a:rPr lang="zh-TW" alt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成功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449389" y="1070377"/>
            <a:ext cx="936307" cy="913021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1589842" y="1133924"/>
            <a:ext cx="67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8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4406797" y="1075254"/>
            <a:ext cx="936307" cy="911648"/>
            <a:chOff x="3063121" y="1755914"/>
            <a:chExt cx="1275682" cy="1275682"/>
          </a:xfrm>
        </p:grpSpPr>
        <p:sp>
          <p:nvSpPr>
            <p:cNvPr id="83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4549442" y="1140978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2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grpSp>
        <p:nvGrpSpPr>
          <p:cNvPr id="93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7010511" y="1064563"/>
            <a:ext cx="936307" cy="913021"/>
            <a:chOff x="3063120" y="1755914"/>
            <a:chExt cx="1275682" cy="1275682"/>
          </a:xfrm>
        </p:grpSpPr>
        <p:sp>
          <p:nvSpPr>
            <p:cNvPr id="94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7143216" y="1124929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3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22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6297999" y="2576422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點</a:t>
            </a:r>
            <a:r>
              <a:rPr lang="zh-TW" altLang="en-US" sz="2800" b="1" dirty="0">
                <a:solidFill>
                  <a:srgbClr val="7030A0"/>
                </a:solidFill>
                <a:latin typeface="Tw Cen MT" panose="020B0602020104020603" pitchFamily="34" charset="0"/>
              </a:rPr>
              <a:t>擊</a:t>
            </a:r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送出</a:t>
            </a:r>
            <a:endParaRPr lang="en-US" sz="2800" b="1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3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372867" y="2368455"/>
            <a:ext cx="211094" cy="211094"/>
            <a:chOff x="5973250" y="4248152"/>
            <a:chExt cx="211094" cy="211094"/>
          </a:xfrm>
        </p:grpSpPr>
        <p:sp>
          <p:nvSpPr>
            <p:cNvPr id="126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02" idx="6"/>
            <a:endCxn id="127" idx="2"/>
          </p:cNvCxnSpPr>
          <p:nvPr/>
        </p:nvCxnSpPr>
        <p:spPr>
          <a:xfrm flipV="1">
            <a:off x="4989082" y="2474002"/>
            <a:ext cx="2414073" cy="484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9726856" y="1051383"/>
            <a:ext cx="936307" cy="913021"/>
            <a:chOff x="3063120" y="1755914"/>
            <a:chExt cx="1275682" cy="1275682"/>
          </a:xfrm>
        </p:grpSpPr>
        <p:sp>
          <p:nvSpPr>
            <p:cNvPr id="135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9843568" y="1119209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4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29565" y="3652092"/>
            <a:ext cx="897698" cy="559317"/>
          </a:xfrm>
          <a:prstGeom prst="round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送出</a:t>
            </a:r>
            <a:endParaRPr lang="en-US" sz="2400" b="1" dirty="0"/>
          </a:p>
        </p:txBody>
      </p:sp>
      <p:sp>
        <p:nvSpPr>
          <p:cNvPr id="49" name="矩形 48"/>
          <p:cNvSpPr/>
          <p:nvPr/>
        </p:nvSpPr>
        <p:spPr>
          <a:xfrm>
            <a:off x="736279" y="351073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sz="2400" dirty="0" smtClean="0">
              <a:latin typeface="+mn-ea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填寫派工單</a:t>
            </a:r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zh-TW" altLang="en-US" sz="1200" dirty="0" smtClean="0">
                <a:solidFill>
                  <a:schemeClr val="bg1"/>
                </a:solidFill>
                <a:latin typeface="+mn-ea"/>
              </a:rPr>
              <a:t>查詢維修進度</a:t>
            </a:r>
            <a:endParaRPr lang="en-US" altLang="zh-TW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28731" y="3181667"/>
            <a:ext cx="3233498" cy="24844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222635" y="3115587"/>
            <a:ext cx="3233497" cy="331534"/>
          </a:xfrm>
          <a:prstGeom prst="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工作班預約派工單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65" y="3471119"/>
            <a:ext cx="3192835" cy="1888182"/>
          </a:xfrm>
          <a:prstGeom prst="rect">
            <a:avLst/>
          </a:prstGeom>
        </p:spPr>
      </p:pic>
      <p:sp>
        <p:nvSpPr>
          <p:cNvPr id="53" name="圓角矩形 52"/>
          <p:cNvSpPr/>
          <p:nvPr/>
        </p:nvSpPr>
        <p:spPr>
          <a:xfrm>
            <a:off x="4575848" y="5359301"/>
            <a:ext cx="615374" cy="279659"/>
          </a:xfrm>
          <a:prstGeom prst="round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/>
              <a:t>送出</a:t>
            </a:r>
            <a:endParaRPr lang="en-US" sz="1000" b="1" dirty="0"/>
          </a:p>
        </p:txBody>
      </p:sp>
      <p:sp>
        <p:nvSpPr>
          <p:cNvPr id="54" name="矩形 53"/>
          <p:cNvSpPr/>
          <p:nvPr/>
        </p:nvSpPr>
        <p:spPr>
          <a:xfrm>
            <a:off x="8560597" y="3347919"/>
            <a:ext cx="3395808" cy="1661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/>
          <p:cNvSpPr/>
          <p:nvPr/>
        </p:nvSpPr>
        <p:spPr>
          <a:xfrm>
            <a:off x="8777035" y="3463796"/>
            <a:ext cx="330247" cy="29212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 flipV="1">
            <a:off x="8925145" y="3541746"/>
            <a:ext cx="109065" cy="157301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9104237" y="3393909"/>
            <a:ext cx="134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功</a:t>
            </a:r>
            <a:endParaRPr lang="en-US" altLang="zh-TW" dirty="0" smtClean="0"/>
          </a:p>
        </p:txBody>
      </p:sp>
      <p:sp>
        <p:nvSpPr>
          <p:cNvPr id="58" name="文字方塊 57"/>
          <p:cNvSpPr txBox="1"/>
          <p:nvPr/>
        </p:nvSpPr>
        <p:spPr>
          <a:xfrm>
            <a:off x="8568496" y="3964969"/>
            <a:ext cx="338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2018/8/29 </a:t>
            </a:r>
            <a:r>
              <a:rPr lang="zh-TW" altLang="en-US" sz="1400" dirty="0"/>
              <a:t>上</a:t>
            </a:r>
            <a:r>
              <a:rPr lang="zh-TW" altLang="en-US" sz="1400" dirty="0" smtClean="0"/>
              <a:t>午 </a:t>
            </a:r>
            <a:r>
              <a:rPr lang="en-US" altLang="zh-TW" sz="1400" dirty="0" smtClean="0"/>
              <a:t>10:13:31 </a:t>
            </a:r>
            <a:r>
              <a:rPr lang="zh-TW" altLang="en-US" sz="1400" dirty="0"/>
              <a:t>新增行程成功</a:t>
            </a:r>
          </a:p>
        </p:txBody>
      </p:sp>
      <p:sp>
        <p:nvSpPr>
          <p:cNvPr id="62" name="矩形 61"/>
          <p:cNvSpPr/>
          <p:nvPr/>
        </p:nvSpPr>
        <p:spPr>
          <a:xfrm>
            <a:off x="8564852" y="3339496"/>
            <a:ext cx="3391553" cy="58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11197986" y="4525436"/>
            <a:ext cx="591295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  <p:cxnSp>
        <p:nvCxnSpPr>
          <p:cNvPr id="64" name="直線接點 63"/>
          <p:cNvCxnSpPr/>
          <p:nvPr/>
        </p:nvCxnSpPr>
        <p:spPr>
          <a:xfrm>
            <a:off x="8862792" y="3575936"/>
            <a:ext cx="62353" cy="123110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60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  <p:bldP spid="81" grpId="0"/>
      <p:bldP spid="85" grpId="0"/>
      <p:bldP spid="119" grpId="0"/>
      <p:bldP spid="122" grpId="0"/>
      <p:bldP spid="137" grpId="0"/>
      <p:bldP spid="71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7" grpId="0"/>
      <p:bldP spid="58" grpId="0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>
            <a:stCxn id="99" idx="6"/>
            <a:endCxn id="102" idx="2"/>
          </p:cNvCxnSpPr>
          <p:nvPr/>
        </p:nvCxnSpPr>
        <p:spPr>
          <a:xfrm>
            <a:off x="1543832" y="2474002"/>
            <a:ext cx="2285093" cy="9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1363026" y="2368455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26" idx="6"/>
            <a:endCxn id="106" idx="2"/>
          </p:cNvCxnSpPr>
          <p:nvPr/>
        </p:nvCxnSpPr>
        <p:spPr>
          <a:xfrm flipV="1">
            <a:off x="6688961" y="2472953"/>
            <a:ext cx="2326595" cy="10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3828925" y="236939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8985268" y="23674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139019" y="2584395"/>
            <a:ext cx="252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點擊 首頁右上角</a:t>
            </a:r>
            <a:endParaRPr lang="en-US" altLang="zh-TW" sz="2400" b="1" dirty="0" smtClean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altLang="zh-TW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Login </a:t>
            </a:r>
          </a:p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登入</a:t>
            </a:r>
            <a:r>
              <a:rPr lang="en-US" altLang="zh-TW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(</a:t>
            </a:r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各單位帳號</a:t>
            </a:r>
            <a:r>
              <a:rPr lang="en-US" altLang="zh-TW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2764007" y="2572792"/>
            <a:ext cx="2348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點擊 水電班</a:t>
            </a:r>
            <a:endParaRPr lang="en-US" altLang="zh-TW" sz="2800" b="1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zh-TW" alt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水電維修確認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8069147" y="2561886"/>
            <a:ext cx="2441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點擊 維修確認通</a:t>
            </a:r>
            <a:r>
              <a:rPr lang="zh-TW" alt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過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011859" y="1098952"/>
            <a:ext cx="936307" cy="913021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1152312" y="1162499"/>
            <a:ext cx="67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8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483492" y="1091290"/>
            <a:ext cx="936307" cy="911648"/>
            <a:chOff x="3063121" y="1755914"/>
            <a:chExt cx="1275682" cy="1275682"/>
          </a:xfrm>
        </p:grpSpPr>
        <p:sp>
          <p:nvSpPr>
            <p:cNvPr id="83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3626137" y="1157014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2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grpSp>
        <p:nvGrpSpPr>
          <p:cNvPr id="93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6115584" y="1093812"/>
            <a:ext cx="936307" cy="913021"/>
            <a:chOff x="3063120" y="1755914"/>
            <a:chExt cx="1275682" cy="1275682"/>
          </a:xfrm>
        </p:grpSpPr>
        <p:sp>
          <p:nvSpPr>
            <p:cNvPr id="94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6248289" y="1154178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3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22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5114213" y="2559965"/>
            <a:ext cx="3045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點擊</a:t>
            </a:r>
            <a:endParaRPr lang="en-US" altLang="zh-TW" sz="2800" b="1" dirty="0" smtClean="0">
              <a:solidFill>
                <a:srgbClr val="7030A0"/>
              </a:solidFill>
              <a:latin typeface="Tw Cen MT" panose="020B0602020104020603" pitchFamily="34" charset="0"/>
            </a:endParaRPr>
          </a:p>
          <a:p>
            <a:pPr algn="ctr"/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水電維修確認</a:t>
            </a:r>
            <a:endParaRPr lang="en-US" altLang="zh-TW" sz="2800" b="1" dirty="0" smtClean="0">
              <a:solidFill>
                <a:srgbClr val="7030A0"/>
              </a:solidFill>
              <a:latin typeface="Tw Cen MT" panose="020B0602020104020603" pitchFamily="34" charset="0"/>
            </a:endParaRPr>
          </a:p>
          <a:p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右側 維修確認 </a:t>
            </a:r>
            <a:endParaRPr lang="en-US" sz="2800" b="1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3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6477867" y="2368455"/>
            <a:ext cx="211094" cy="211094"/>
            <a:chOff x="5973250" y="4248152"/>
            <a:chExt cx="211094" cy="211094"/>
          </a:xfrm>
        </p:grpSpPr>
        <p:sp>
          <p:nvSpPr>
            <p:cNvPr id="126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02" idx="6"/>
            <a:endCxn id="127" idx="2"/>
          </p:cNvCxnSpPr>
          <p:nvPr/>
        </p:nvCxnSpPr>
        <p:spPr>
          <a:xfrm flipV="1">
            <a:off x="4040019" y="2474002"/>
            <a:ext cx="2468136" cy="9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8622092" y="1110019"/>
            <a:ext cx="936307" cy="913021"/>
            <a:chOff x="3063120" y="1755914"/>
            <a:chExt cx="1275682" cy="1275682"/>
          </a:xfrm>
        </p:grpSpPr>
        <p:sp>
          <p:nvSpPr>
            <p:cNvPr id="135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8738804" y="1177845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4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94574" y="4308272"/>
            <a:ext cx="2934293" cy="10856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188478" y="4242192"/>
            <a:ext cx="2940389" cy="331534"/>
          </a:xfrm>
          <a:prstGeom prst="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水電維修確認</a:t>
            </a:r>
            <a:endParaRPr lang="zh-TW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0306222" y="3636867"/>
            <a:ext cx="1838325" cy="1172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/>
          <p:cNvSpPr/>
          <p:nvPr/>
        </p:nvSpPr>
        <p:spPr>
          <a:xfrm>
            <a:off x="11113444" y="3742919"/>
            <a:ext cx="330247" cy="29212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 flipV="1">
            <a:off x="11261554" y="3820869"/>
            <a:ext cx="109065" cy="157301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0676257" y="4038627"/>
            <a:ext cx="134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確認成功</a:t>
            </a:r>
            <a:endParaRPr lang="en-US" altLang="zh-TW" dirty="0" smtClean="0"/>
          </a:p>
        </p:txBody>
      </p:sp>
      <p:sp>
        <p:nvSpPr>
          <p:cNvPr id="62" name="矩形 61"/>
          <p:cNvSpPr/>
          <p:nvPr/>
        </p:nvSpPr>
        <p:spPr>
          <a:xfrm>
            <a:off x="10306222" y="3632397"/>
            <a:ext cx="18383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10981998" y="4472556"/>
            <a:ext cx="610018" cy="24950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  <p:cxnSp>
        <p:nvCxnSpPr>
          <p:cNvPr id="64" name="直線接點 63"/>
          <p:cNvCxnSpPr/>
          <p:nvPr/>
        </p:nvCxnSpPr>
        <p:spPr>
          <a:xfrm>
            <a:off x="11199201" y="3855059"/>
            <a:ext cx="62353" cy="123110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903516" y="3030753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442" y="3848343"/>
            <a:ext cx="2660998" cy="2145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7441" y="3848344"/>
            <a:ext cx="2661000" cy="622952"/>
          </a:xfrm>
          <a:prstGeom prst="rect">
            <a:avLst/>
          </a:prstGeom>
          <a:solidFill>
            <a:srgbClr val="69C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Tw Cen MT" panose="020B0602020104020603"/>
              </a:rPr>
              <a:t>Login</a:t>
            </a:r>
            <a:endParaRPr lang="zh-TW" altLang="en-US" sz="2400" b="1" dirty="0">
              <a:latin typeface="Tw Cen MT" panose="020B0602020104020603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" y="4545851"/>
            <a:ext cx="2637509" cy="1447858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2823394" y="3636867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水</a:t>
            </a:r>
            <a:r>
              <a:rPr lang="zh-TW" altLang="en-US" sz="1400" dirty="0">
                <a:solidFill>
                  <a:schemeClr val="tx1"/>
                </a:solidFill>
                <a:latin typeface="+mn-ea"/>
              </a:rPr>
              <a:t>電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維修確認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36" y="4622508"/>
            <a:ext cx="2880690" cy="6914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93" y="3428999"/>
            <a:ext cx="587764" cy="587764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8470039" y="3624773"/>
            <a:ext cx="1520922" cy="2239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8468269" y="3606406"/>
            <a:ext cx="1522692" cy="62890"/>
          </a:xfrm>
          <a:prstGeom prst="rect">
            <a:avLst/>
          </a:prstGeom>
          <a:solidFill>
            <a:srgbClr val="325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11195097" y="2367201"/>
            <a:ext cx="211094" cy="211094"/>
            <a:chOff x="5973250" y="4248152"/>
            <a:chExt cx="211094" cy="211094"/>
          </a:xfrm>
        </p:grpSpPr>
        <p:sp>
          <p:nvSpPr>
            <p:cNvPr id="79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2A9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0850378" y="1111422"/>
            <a:ext cx="936307" cy="913021"/>
            <a:chOff x="3063120" y="1755914"/>
            <a:chExt cx="1275682" cy="1275682"/>
          </a:xfrm>
        </p:grpSpPr>
        <p:sp>
          <p:nvSpPr>
            <p:cNvPr id="87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2A9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10979064" y="1149860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w Cen MT" panose="020B0602020104020603" pitchFamily="34" charset="0"/>
              </a:rPr>
              <a:t>5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90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058091" y="2559965"/>
            <a:ext cx="244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2A9AF6"/>
                </a:solidFill>
                <a:latin typeface="Tw Cen MT" panose="020B0602020104020603" pitchFamily="34" charset="0"/>
              </a:rPr>
              <a:t>成</a:t>
            </a:r>
            <a:r>
              <a:rPr lang="zh-TW" altLang="en-US" sz="2800" b="1" dirty="0">
                <a:solidFill>
                  <a:srgbClr val="2A9AF6"/>
                </a:solidFill>
                <a:latin typeface="Tw Cen MT" panose="020B0602020104020603" pitchFamily="34" charset="0"/>
              </a:rPr>
              <a:t>功</a:t>
            </a:r>
            <a:endParaRPr lang="en-US" sz="2800" b="1" dirty="0">
              <a:solidFill>
                <a:srgbClr val="2A9AF6"/>
              </a:solidFill>
              <a:latin typeface="Tw Cen MT" panose="020B0602020104020603" pitchFamily="34" charset="0"/>
            </a:endParaRPr>
          </a:p>
        </p:txBody>
      </p:sp>
      <p:cxnSp>
        <p:nvCxnSpPr>
          <p:cNvPr id="91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05" idx="6"/>
            <a:endCxn id="79" idx="2"/>
          </p:cNvCxnSpPr>
          <p:nvPr/>
        </p:nvCxnSpPr>
        <p:spPr>
          <a:xfrm flipV="1">
            <a:off x="9196362" y="2472748"/>
            <a:ext cx="1998735" cy="20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69" y="3784724"/>
            <a:ext cx="1522692" cy="2079632"/>
          </a:xfrm>
          <a:prstGeom prst="rect">
            <a:avLst/>
          </a:prstGeom>
        </p:spPr>
      </p:pic>
      <p:sp>
        <p:nvSpPr>
          <p:cNvPr id="92" name="圓角矩形 91"/>
          <p:cNvSpPr/>
          <p:nvPr/>
        </p:nvSpPr>
        <p:spPr>
          <a:xfrm>
            <a:off x="8647732" y="6145829"/>
            <a:ext cx="1248276" cy="335907"/>
          </a:xfrm>
          <a:prstGeom prst="roundRect">
            <a:avLst/>
          </a:prstGeom>
          <a:solidFill>
            <a:srgbClr val="1DD12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Tw Cen MT" panose="020B0602020104020603"/>
              </a:rPr>
              <a:t>維修確認通過</a:t>
            </a:r>
            <a:endParaRPr lang="zh-TW" altLang="en-US" sz="1200" dirty="0">
              <a:solidFill>
                <a:schemeClr val="bg1"/>
              </a:solidFill>
              <a:latin typeface="Tw Cen MT" panose="020B0602020104020603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8647731" y="5686425"/>
            <a:ext cx="566909" cy="459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9686925" y="5686425"/>
            <a:ext cx="209083" cy="459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00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5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000"/>
                            </p:stCondLst>
                            <p:childTnLst>
                              <p:par>
                                <p:cTn id="1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5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  <p:bldP spid="81" grpId="0"/>
      <p:bldP spid="85" grpId="0"/>
      <p:bldP spid="119" grpId="0"/>
      <p:bldP spid="122" grpId="0"/>
      <p:bldP spid="137" grpId="0"/>
      <p:bldP spid="50" grpId="0" animBg="1"/>
      <p:bldP spid="51" grpId="0" animBg="1"/>
      <p:bldP spid="54" grpId="0" animBg="1"/>
      <p:bldP spid="55" grpId="0" animBg="1"/>
      <p:bldP spid="57" grpId="0"/>
      <p:bldP spid="62" grpId="0" animBg="1"/>
      <p:bldP spid="63" grpId="0" animBg="1"/>
      <p:bldP spid="52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89" grpId="0"/>
      <p:bldP spid="90" grpId="0"/>
      <p:bldP spid="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046" y="3152414"/>
            <a:ext cx="2230090" cy="173056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秘書室管理</a:t>
            </a:r>
            <a:endParaRPr lang="en-US" altLang="zh-TW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zh-TW" sz="1400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水電班管理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96673" y="877062"/>
            <a:ext cx="8835040" cy="5665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396673" y="877285"/>
            <a:ext cx="8835040" cy="954087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583859" y="1066976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工作預定表管理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4533212" y="2038622"/>
            <a:ext cx="4152900" cy="42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/>
          <p:nvPr/>
        </p:nvCxnSpPr>
        <p:spPr>
          <a:xfrm>
            <a:off x="7864644" y="2038622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30" y="2115124"/>
            <a:ext cx="281673" cy="281673"/>
          </a:xfrm>
          <a:prstGeom prst="rect">
            <a:avLst/>
          </a:prstGeom>
        </p:spPr>
      </p:pic>
      <p:sp>
        <p:nvSpPr>
          <p:cNvPr id="62" name="乘號 61"/>
          <p:cNvSpPr/>
          <p:nvPr/>
        </p:nvSpPr>
        <p:spPr>
          <a:xfrm>
            <a:off x="7983628" y="2133911"/>
            <a:ext cx="235298" cy="230807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857496" y="2630070"/>
            <a:ext cx="7924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分類              操作</a:t>
            </a:r>
            <a:endParaRPr lang="zh-TW" altLang="en-US" sz="1200" dirty="0"/>
          </a:p>
        </p:txBody>
      </p:sp>
      <p:cxnSp>
        <p:nvCxnSpPr>
          <p:cNvPr id="64" name="直線接點 63"/>
          <p:cNvCxnSpPr/>
          <p:nvPr/>
        </p:nvCxnSpPr>
        <p:spPr>
          <a:xfrm>
            <a:off x="2692694" y="6014593"/>
            <a:ext cx="8164320" cy="7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9174441" y="2035881"/>
            <a:ext cx="679647" cy="39179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搜</a:t>
            </a:r>
            <a:r>
              <a:rPr lang="zh-TW" altLang="en-US" sz="1200" dirty="0">
                <a:latin typeface="Tw Cen MT" panose="020B0602020104020603"/>
              </a:rPr>
              <a:t>尋</a:t>
            </a:r>
          </a:p>
        </p:txBody>
      </p:sp>
      <p:sp>
        <p:nvSpPr>
          <p:cNvPr id="68" name="矩形 67"/>
          <p:cNvSpPr/>
          <p:nvPr/>
        </p:nvSpPr>
        <p:spPr>
          <a:xfrm>
            <a:off x="2866076" y="3004340"/>
            <a:ext cx="791603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2866076" y="3633310"/>
            <a:ext cx="7916029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866076" y="4264623"/>
            <a:ext cx="7916029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2866077" y="4893593"/>
            <a:ext cx="7916028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2818456" y="3094994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2018-08-30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715838" y="3188770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5208531" y="3162408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100909" y="3173171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80" name="文字方塊 79"/>
          <p:cNvSpPr txBox="1"/>
          <p:nvPr/>
        </p:nvSpPr>
        <p:spPr>
          <a:xfrm>
            <a:off x="7170730" y="3048827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8393364" y="3179118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2830552" y="3667501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2018-09-01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776652" y="3816743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5103354" y="3749816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0909" y="3790611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87" name="文字方塊 86"/>
          <p:cNvSpPr txBox="1"/>
          <p:nvPr/>
        </p:nvSpPr>
        <p:spPr>
          <a:xfrm>
            <a:off x="7170730" y="3660589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389052" y="378395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2791913" y="430173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2018-09-02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816261" y="4948977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2018-09-09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839005" y="437098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競賽 誰是高手</a:t>
            </a:r>
            <a:r>
              <a:rPr lang="zh-TW" altLang="en-US" b="1" dirty="0"/>
              <a:t>	</a:t>
            </a:r>
          </a:p>
        </p:txBody>
      </p:sp>
      <p:sp>
        <p:nvSpPr>
          <p:cNvPr id="92" name="文字方塊 91"/>
          <p:cNvSpPr txBox="1"/>
          <p:nvPr/>
        </p:nvSpPr>
        <p:spPr>
          <a:xfrm>
            <a:off x="3726836" y="5025104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5088552" y="4986731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94" name="文字方塊 93"/>
          <p:cNvSpPr txBox="1"/>
          <p:nvPr/>
        </p:nvSpPr>
        <p:spPr>
          <a:xfrm>
            <a:off x="6120264" y="5026330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7219256" y="4963038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97" name="文字方塊 96"/>
          <p:cNvSpPr txBox="1"/>
          <p:nvPr/>
        </p:nvSpPr>
        <p:spPr>
          <a:xfrm>
            <a:off x="8375783" y="502355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98" name="文字方塊 97"/>
          <p:cNvSpPr txBox="1"/>
          <p:nvPr/>
        </p:nvSpPr>
        <p:spPr>
          <a:xfrm>
            <a:off x="5049338" y="4383699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99" name="文字方塊 98"/>
          <p:cNvSpPr txBox="1"/>
          <p:nvPr/>
        </p:nvSpPr>
        <p:spPr>
          <a:xfrm>
            <a:off x="6112138" y="4445582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7191950" y="4344801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01" name="文字方塊 100"/>
          <p:cNvSpPr txBox="1"/>
          <p:nvPr/>
        </p:nvSpPr>
        <p:spPr>
          <a:xfrm>
            <a:off x="8383773" y="4414144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9063441" y="3176345"/>
            <a:ext cx="107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/>
              <a:t>未審核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9054897" y="3771997"/>
            <a:ext cx="107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/>
              <a:t>未審核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9063440" y="4431005"/>
            <a:ext cx="107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 smtClean="0"/>
              <a:t>未審核</a:t>
            </a:r>
            <a:endParaRPr lang="zh-TW" altLang="en-US" sz="10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9058872" y="4999120"/>
            <a:ext cx="107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/>
              <a:t>未審核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2870391" y="5601667"/>
            <a:ext cx="7924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分類              操作</a:t>
            </a:r>
            <a:endParaRPr lang="zh-TW" alt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28" y="3194515"/>
            <a:ext cx="272635" cy="2726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45" y="3172564"/>
            <a:ext cx="299671" cy="299671"/>
          </a:xfrm>
          <a:prstGeom prst="rect">
            <a:avLst/>
          </a:prstGeom>
        </p:spPr>
      </p:pic>
      <p:pic>
        <p:nvPicPr>
          <p:cNvPr id="107" name="圖片 10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28" y="3773945"/>
            <a:ext cx="272635" cy="272635"/>
          </a:xfrm>
          <a:prstGeom prst="rect">
            <a:avLst/>
          </a:prstGeom>
        </p:spPr>
      </p:pic>
      <p:pic>
        <p:nvPicPr>
          <p:cNvPr id="108" name="圖片 10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45" y="3751994"/>
            <a:ext cx="299671" cy="299671"/>
          </a:xfrm>
          <a:prstGeom prst="rect">
            <a:avLst/>
          </a:prstGeom>
        </p:spPr>
      </p:pic>
      <p:pic>
        <p:nvPicPr>
          <p:cNvPr id="109" name="圖片 10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28" y="4403159"/>
            <a:ext cx="272635" cy="272635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45" y="4381208"/>
            <a:ext cx="299671" cy="299671"/>
          </a:xfrm>
          <a:prstGeom prst="rect">
            <a:avLst/>
          </a:prstGeom>
        </p:spPr>
      </p:pic>
      <p:pic>
        <p:nvPicPr>
          <p:cNvPr id="114" name="圖片 1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086" y="5036621"/>
            <a:ext cx="272635" cy="272635"/>
          </a:xfrm>
          <a:prstGeom prst="rect">
            <a:avLst/>
          </a:prstGeom>
        </p:spPr>
      </p:pic>
      <p:pic>
        <p:nvPicPr>
          <p:cNvPr id="115" name="圖片 1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03" y="5014670"/>
            <a:ext cx="299671" cy="299671"/>
          </a:xfrm>
          <a:prstGeom prst="rect">
            <a:avLst/>
          </a:prstGeom>
        </p:spPr>
      </p:pic>
      <p:sp>
        <p:nvSpPr>
          <p:cNvPr id="13" name="向下箭號 12"/>
          <p:cNvSpPr/>
          <p:nvPr/>
        </p:nvSpPr>
        <p:spPr>
          <a:xfrm>
            <a:off x="10093238" y="2826253"/>
            <a:ext cx="198925" cy="31503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54088" y="2427673"/>
            <a:ext cx="680350" cy="383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編輯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線接點 115"/>
          <p:cNvCxnSpPr/>
          <p:nvPr/>
        </p:nvCxnSpPr>
        <p:spPr>
          <a:xfrm>
            <a:off x="8284340" y="2048825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927172" y="123826"/>
            <a:ext cx="5467532" cy="64644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915207" y="113654"/>
            <a:ext cx="5479497" cy="93268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/>
              <a:t>管理模</a:t>
            </a:r>
            <a:r>
              <a:rPr lang="zh-TW" altLang="en-US" sz="3600" b="1" dirty="0"/>
              <a:t>式</a:t>
            </a:r>
          </a:p>
        </p:txBody>
      </p:sp>
      <p:sp>
        <p:nvSpPr>
          <p:cNvPr id="120" name="圓角矩形 119"/>
          <p:cNvSpPr/>
          <p:nvPr/>
        </p:nvSpPr>
        <p:spPr>
          <a:xfrm>
            <a:off x="4097352" y="1894045"/>
            <a:ext cx="2467173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圓角矩形 120"/>
          <p:cNvSpPr/>
          <p:nvPr/>
        </p:nvSpPr>
        <p:spPr>
          <a:xfrm>
            <a:off x="4087643" y="2475351"/>
            <a:ext cx="5103982" cy="49571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圓角矩形 128"/>
          <p:cNvSpPr/>
          <p:nvPr/>
        </p:nvSpPr>
        <p:spPr>
          <a:xfrm>
            <a:off x="4118907" y="3218848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圓角矩形 132"/>
          <p:cNvSpPr/>
          <p:nvPr/>
        </p:nvSpPr>
        <p:spPr>
          <a:xfrm>
            <a:off x="4118907" y="3822055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圓角矩形 143"/>
          <p:cNvSpPr/>
          <p:nvPr/>
        </p:nvSpPr>
        <p:spPr>
          <a:xfrm>
            <a:off x="6309373" y="6197611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送出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4062593" y="1623150"/>
            <a:ext cx="10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6731108" y="1594124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預計結束時間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4082015" y="2203850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工作項目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076550" y="2928142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地點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4066854" y="3511284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主持人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4078884" y="4099471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參加人</a:t>
            </a:r>
            <a:r>
              <a:rPr lang="zh-TW" altLang="en-US" sz="1400" dirty="0"/>
              <a:t>員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103580" y="4661662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承辦人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129105" y="1927998"/>
            <a:ext cx="199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2018 -08-29 </a:t>
            </a:r>
            <a:r>
              <a:rPr lang="zh-TW" altLang="en-US" sz="1400" dirty="0" smtClean="0"/>
              <a:t>星期三 </a:t>
            </a:r>
            <a:r>
              <a:rPr lang="en-US" altLang="zh-TW" sz="1400" dirty="0" smtClean="0"/>
              <a:t>9:30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140187" y="2485120"/>
            <a:ext cx="31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供善不定時檢查</a:t>
            </a:r>
            <a:endParaRPr lang="zh-TW" altLang="en-US" dirty="0"/>
          </a:p>
        </p:txBody>
      </p:sp>
      <p:sp>
        <p:nvSpPr>
          <p:cNvPr id="171" name="圓角矩形 170"/>
          <p:cNvSpPr/>
          <p:nvPr/>
        </p:nvSpPr>
        <p:spPr>
          <a:xfrm>
            <a:off x="6782914" y="1902298"/>
            <a:ext cx="2408712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文字方塊 167"/>
          <p:cNvSpPr txBox="1"/>
          <p:nvPr/>
        </p:nvSpPr>
        <p:spPr>
          <a:xfrm>
            <a:off x="4155460" y="3206656"/>
            <a:ext cx="299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聯廚</a:t>
            </a:r>
            <a:endParaRPr lang="zh-TW" altLang="en-US" sz="1600" dirty="0"/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83" y="1966449"/>
            <a:ext cx="195652" cy="195652"/>
          </a:xfrm>
          <a:prstGeom prst="rect">
            <a:avLst/>
          </a:prstGeom>
        </p:spPr>
      </p:pic>
      <p:cxnSp>
        <p:nvCxnSpPr>
          <p:cNvPr id="128" name="直線接點 127"/>
          <p:cNvCxnSpPr/>
          <p:nvPr/>
        </p:nvCxnSpPr>
        <p:spPr>
          <a:xfrm>
            <a:off x="8817601" y="1881982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/>
          <p:cNvSpPr txBox="1"/>
          <p:nvPr/>
        </p:nvSpPr>
        <p:spPr>
          <a:xfrm>
            <a:off x="6784921" y="1896885"/>
            <a:ext cx="1922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10:30</a:t>
            </a:r>
            <a:endParaRPr lang="zh-TW" altLang="en-US" sz="1600" dirty="0"/>
          </a:p>
        </p:txBody>
      </p:sp>
      <p:cxnSp>
        <p:nvCxnSpPr>
          <p:cNvPr id="172" name="直線接點 171"/>
          <p:cNvCxnSpPr/>
          <p:nvPr/>
        </p:nvCxnSpPr>
        <p:spPr>
          <a:xfrm>
            <a:off x="6216157" y="1889449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59" y="1944040"/>
            <a:ext cx="259077" cy="259077"/>
          </a:xfrm>
          <a:prstGeom prst="rect">
            <a:avLst/>
          </a:prstGeom>
        </p:spPr>
      </p:pic>
      <p:sp>
        <p:nvSpPr>
          <p:cNvPr id="173" name="圓角矩形 172"/>
          <p:cNvSpPr/>
          <p:nvPr/>
        </p:nvSpPr>
        <p:spPr>
          <a:xfrm>
            <a:off x="4110008" y="1292907"/>
            <a:ext cx="2445618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圓角矩形 173"/>
          <p:cNvSpPr/>
          <p:nvPr/>
        </p:nvSpPr>
        <p:spPr>
          <a:xfrm>
            <a:off x="6784221" y="1284263"/>
            <a:ext cx="2386468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圓角矩形 174"/>
          <p:cNvSpPr/>
          <p:nvPr/>
        </p:nvSpPr>
        <p:spPr>
          <a:xfrm>
            <a:off x="4118907" y="438346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圓角矩形 175"/>
          <p:cNvSpPr/>
          <p:nvPr/>
        </p:nvSpPr>
        <p:spPr>
          <a:xfrm>
            <a:off x="4129105" y="493541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文字方塊 176"/>
          <p:cNvSpPr txBox="1"/>
          <p:nvPr/>
        </p:nvSpPr>
        <p:spPr>
          <a:xfrm>
            <a:off x="4071981" y="1014484"/>
            <a:ext cx="10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資料庫</a:t>
            </a:r>
            <a:r>
              <a:rPr lang="en-US" altLang="zh-TW" sz="1400" dirty="0" smtClean="0"/>
              <a:t>ID:</a:t>
            </a:r>
            <a:endParaRPr lang="zh-TW" altLang="en-US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6747227" y="1003350"/>
            <a:ext cx="10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建檔時間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149872" y="5185872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審</a:t>
            </a:r>
            <a:r>
              <a:rPr lang="zh-TW" altLang="en-US" sz="1400" dirty="0"/>
              <a:t>核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0" name="圓角矩形 179"/>
          <p:cNvSpPr/>
          <p:nvPr/>
        </p:nvSpPr>
        <p:spPr>
          <a:xfrm>
            <a:off x="4129105" y="5469827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149872" y="5766369"/>
            <a:ext cx="5073017" cy="610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正副首長行程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各組（堂隊</a:t>
            </a:r>
            <a:r>
              <a:rPr lang="zh-TW" altLang="en-US" dirty="0">
                <a:solidFill>
                  <a:schemeClr val="tx1"/>
                </a:solidFill>
              </a:rPr>
              <a:t>）</a:t>
            </a:r>
            <a:r>
              <a:rPr lang="zh-TW" altLang="en-US" dirty="0" smtClean="0">
                <a:solidFill>
                  <a:schemeClr val="tx1"/>
                </a:solidFill>
              </a:rPr>
              <a:t>會議、活動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4089061" y="1267660"/>
            <a:ext cx="1922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2982340</a:t>
            </a:r>
            <a:endParaRPr lang="zh-TW" altLang="en-US" sz="1600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6814404" y="1269910"/>
            <a:ext cx="234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2018 -08-22 </a:t>
            </a:r>
            <a:r>
              <a:rPr lang="zh-TW" altLang="en-US" sz="1400" dirty="0"/>
              <a:t>上</a:t>
            </a:r>
            <a:r>
              <a:rPr lang="zh-TW" altLang="en-US" sz="1400" dirty="0" smtClean="0"/>
              <a:t>午 </a:t>
            </a:r>
            <a:r>
              <a:rPr lang="en-US" altLang="zh-TW" sz="1400" dirty="0" smtClean="0"/>
              <a:t>9:30:58</a:t>
            </a:r>
            <a:endParaRPr lang="zh-TW" altLang="en-US" sz="1400" dirty="0"/>
          </a:p>
        </p:txBody>
      </p:sp>
      <p:sp>
        <p:nvSpPr>
          <p:cNvPr id="183" name="文字方塊 182"/>
          <p:cNvSpPr txBox="1"/>
          <p:nvPr/>
        </p:nvSpPr>
        <p:spPr>
          <a:xfrm>
            <a:off x="4155460" y="3787643"/>
            <a:ext cx="299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副主</a:t>
            </a:r>
            <a:r>
              <a:rPr lang="zh-TW" altLang="en-US" sz="1600" dirty="0"/>
              <a:t>任</a:t>
            </a:r>
          </a:p>
        </p:txBody>
      </p:sp>
      <p:sp>
        <p:nvSpPr>
          <p:cNvPr id="184" name="文字方塊 183"/>
          <p:cNvSpPr txBox="1"/>
          <p:nvPr/>
        </p:nvSpPr>
        <p:spPr>
          <a:xfrm>
            <a:off x="4132323" y="4373726"/>
            <a:ext cx="393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秘書室主任 主計室代表 政風室代表</a:t>
            </a:r>
          </a:p>
        </p:txBody>
      </p:sp>
      <p:sp>
        <p:nvSpPr>
          <p:cNvPr id="185" name="文字方塊 184"/>
          <p:cNvSpPr txBox="1"/>
          <p:nvPr/>
        </p:nvSpPr>
        <p:spPr>
          <a:xfrm>
            <a:off x="4175119" y="4902390"/>
            <a:ext cx="299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曾慶華</a:t>
            </a:r>
            <a:endParaRPr lang="zh-TW" altLang="en-US" sz="1600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4194074" y="5455078"/>
            <a:ext cx="299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未審</a:t>
            </a:r>
            <a:r>
              <a:rPr lang="zh-TW" altLang="en-US" sz="1600" dirty="0"/>
              <a:t>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175117" y="5433204"/>
            <a:ext cx="224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正副首長行程</a:t>
            </a:r>
            <a:endParaRPr lang="zh-TW" altLang="en-US" dirty="0"/>
          </a:p>
        </p:txBody>
      </p:sp>
      <p:sp>
        <p:nvSpPr>
          <p:cNvPr id="187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9" name="向下箭號 168"/>
          <p:cNvSpPr/>
          <p:nvPr/>
        </p:nvSpPr>
        <p:spPr>
          <a:xfrm>
            <a:off x="10433634" y="2822171"/>
            <a:ext cx="198925" cy="31503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10184648" y="2417289"/>
            <a:ext cx="680350" cy="383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02616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56" grpId="0" animBg="1"/>
      <p:bldP spid="57" grpId="0" animBg="1"/>
      <p:bldP spid="58" grpId="0"/>
      <p:bldP spid="59" grpId="0" animBg="1"/>
      <p:bldP spid="62" grpId="0" animBg="1"/>
      <p:bldP spid="63" grpId="0"/>
      <p:bldP spid="65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77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3" grpId="0" animBg="1"/>
      <p:bldP spid="13" grpId="1" animBg="1"/>
      <p:bldP spid="15" grpId="0" animBg="1"/>
      <p:bldP spid="15" grpId="1" animBg="1"/>
      <p:bldP spid="117" grpId="0" animBg="1"/>
      <p:bldP spid="117" grpId="1" animBg="1"/>
      <p:bldP spid="118" grpId="0" animBg="1"/>
      <p:bldP spid="118" grpId="1" animBg="1"/>
      <p:bldP spid="120" grpId="0" animBg="1"/>
      <p:bldP spid="120" grpId="1" animBg="1"/>
      <p:bldP spid="121" grpId="0" animBg="1"/>
      <p:bldP spid="121" grpId="1" animBg="1"/>
      <p:bldP spid="129" grpId="0" animBg="1"/>
      <p:bldP spid="129" grpId="1" animBg="1"/>
      <p:bldP spid="133" grpId="0" animBg="1"/>
      <p:bldP spid="133" grpId="1" animBg="1"/>
      <p:bldP spid="144" grpId="0" animBg="1"/>
      <p:bldP spid="144" grpId="1" animBg="1"/>
      <p:bldP spid="146" grpId="0"/>
      <p:bldP spid="146" grpId="1"/>
      <p:bldP spid="148" grpId="0"/>
      <p:bldP spid="148" grpId="1"/>
      <p:bldP spid="150" grpId="0"/>
      <p:bldP spid="15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7" grpId="0"/>
      <p:bldP spid="167" grpId="1"/>
      <p:bldP spid="171" grpId="0" animBg="1"/>
      <p:bldP spid="171" grpId="1" animBg="1"/>
      <p:bldP spid="168" grpId="0"/>
      <p:bldP spid="168" grpId="1"/>
      <p:bldP spid="166" grpId="0"/>
      <p:bldP spid="166" grpId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/>
      <p:bldP spid="177" grpId="1"/>
      <p:bldP spid="178" grpId="0"/>
      <p:bldP spid="178" grpId="1"/>
      <p:bldP spid="179" grpId="0"/>
      <p:bldP spid="179" grpId="1"/>
      <p:bldP spid="180" grpId="0" animBg="1"/>
      <p:bldP spid="180" grpId="1" animBg="1"/>
      <p:bldP spid="24" grpId="0" animBg="1"/>
      <p:bldP spid="24" grpId="1" animBg="1"/>
      <p:bldP spid="24" grpId="2" animBg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6" grpId="2"/>
      <p:bldP spid="25" grpId="0"/>
      <p:bldP spid="25" grpId="1"/>
      <p:bldP spid="169" grpId="0" animBg="1"/>
      <p:bldP spid="1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46" y="31486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秘書室管理</a:t>
            </a:r>
            <a:endParaRPr lang="en-US" altLang="zh-TW" sz="1400" dirty="0" smtClean="0">
              <a:latin typeface="+mn-ea"/>
            </a:endParaRPr>
          </a:p>
          <a:p>
            <a:pPr algn="ctr"/>
            <a:endParaRPr lang="en-US" altLang="zh-TW" sz="1400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水電班管理</a:t>
            </a:r>
            <a:endParaRPr lang="en-US" altLang="zh-TW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7701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46" y="31486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秘書室管理</a:t>
            </a:r>
            <a:endParaRPr lang="en-US" altLang="zh-TW" sz="1400" dirty="0" smtClean="0">
              <a:latin typeface="+mn-ea"/>
            </a:endParaRPr>
          </a:p>
          <a:p>
            <a:pPr algn="ctr"/>
            <a:endParaRPr lang="en-US" altLang="zh-TW" sz="1400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水電班管理</a:t>
            </a:r>
            <a:endParaRPr lang="en-US" altLang="zh-TW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671178" y="612321"/>
            <a:ext cx="9331939" cy="5785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654539" y="612377"/>
            <a:ext cx="9348578" cy="887358"/>
          </a:xfrm>
          <a:prstGeom prst="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+mn-ea"/>
              </a:rPr>
              <a:t>水電班維修進度管理</a:t>
            </a:r>
            <a:endParaRPr lang="en-US" altLang="zh-TW" sz="1400" dirty="0">
              <a:latin typeface="+mn-ea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875934" y="2136022"/>
            <a:ext cx="8982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   單位               報修人             報修項目            地點               備註             報修時間              受理狀態             　　 操作</a:t>
            </a:r>
            <a:endParaRPr lang="zh-TW" altLang="en-US" sz="1400" dirty="0"/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1835910" y="3277717"/>
            <a:ext cx="8946195" cy="2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856390" y="2504184"/>
            <a:ext cx="8925715" cy="76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2024834" y="2703815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育樂堂</a:t>
            </a:r>
            <a:endParaRPr lang="zh-TW" altLang="en-US" sz="1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015011" y="2711943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黃智</a:t>
            </a:r>
            <a:r>
              <a:rPr lang="zh-TW" altLang="en-US" sz="1400" dirty="0"/>
              <a:t>鐸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4141951" y="2694955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門</a:t>
            </a:r>
            <a:r>
              <a:rPr lang="zh-TW" altLang="en-US" sz="1400" dirty="0"/>
              <a:t>鎖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5264642" y="2697759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6200</a:t>
            </a:r>
            <a:endParaRPr lang="zh-TW" altLang="en-US" sz="14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248716" y="2670225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查看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7005585" y="2529871"/>
            <a:ext cx="1131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2018/8/29</a:t>
            </a:r>
          </a:p>
          <a:p>
            <a:pPr algn="ctr"/>
            <a:r>
              <a:rPr lang="zh-TW" altLang="en-US" sz="1400" dirty="0" smtClean="0"/>
              <a:t>上午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10:13:31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8378066" y="2671201"/>
            <a:ext cx="93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尚未受理</a:t>
            </a:r>
            <a:endParaRPr lang="zh-TW" altLang="en-US" sz="1400" dirty="0"/>
          </a:p>
        </p:txBody>
      </p:sp>
      <p:pic>
        <p:nvPicPr>
          <p:cNvPr id="91" name="圖片 9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04" y="2754576"/>
            <a:ext cx="184484" cy="184484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60" y="2738957"/>
            <a:ext cx="272635" cy="272635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4764368" y="182567"/>
            <a:ext cx="3115134" cy="61441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755301" y="167608"/>
            <a:ext cx="3115134" cy="61712"/>
          </a:xfrm>
          <a:prstGeom prst="rect">
            <a:avLst/>
          </a:prstGeom>
          <a:solidFill>
            <a:srgbClr val="9A5FBB"/>
          </a:solidFill>
          <a:ln>
            <a:solidFill>
              <a:srgbClr val="9B5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93221" y="266588"/>
            <a:ext cx="76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編輯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011846" y="940412"/>
            <a:ext cx="2538859" cy="291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>
            <a:off x="5011846" y="1511643"/>
            <a:ext cx="2538859" cy="2912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5011845" y="2072641"/>
            <a:ext cx="2538859" cy="291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圓角矩形 96"/>
          <p:cNvSpPr/>
          <p:nvPr/>
        </p:nvSpPr>
        <p:spPr>
          <a:xfrm>
            <a:off x="5000254" y="2683063"/>
            <a:ext cx="2538859" cy="291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5002833" y="3254622"/>
            <a:ext cx="2538859" cy="291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圓角矩形 98"/>
          <p:cNvSpPr/>
          <p:nvPr/>
        </p:nvSpPr>
        <p:spPr>
          <a:xfrm>
            <a:off x="5011846" y="3807459"/>
            <a:ext cx="2538859" cy="291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011846" y="4370719"/>
            <a:ext cx="2538859" cy="291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圓角矩形 100"/>
          <p:cNvSpPr/>
          <p:nvPr/>
        </p:nvSpPr>
        <p:spPr>
          <a:xfrm>
            <a:off x="5011845" y="4959466"/>
            <a:ext cx="2538859" cy="7390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圓角矩形 101"/>
          <p:cNvSpPr/>
          <p:nvPr/>
        </p:nvSpPr>
        <p:spPr>
          <a:xfrm>
            <a:off x="6202899" y="5972637"/>
            <a:ext cx="627910" cy="274082"/>
          </a:xfrm>
          <a:prstGeom prst="roundRect">
            <a:avLst/>
          </a:prstGeom>
          <a:solidFill>
            <a:srgbClr val="347AB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更新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6919079" y="5972039"/>
            <a:ext cx="627910" cy="2740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取</a:t>
            </a:r>
            <a:r>
              <a:rPr lang="zh-TW" altLang="en-US" sz="1200" dirty="0">
                <a:latin typeface="Tw Cen MT" panose="020B0602020104020603"/>
              </a:rPr>
              <a:t>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939482" y="640632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資料庫</a:t>
            </a:r>
            <a:r>
              <a:rPr lang="en-US" altLang="zh-TW" sz="1400" dirty="0" smtClean="0"/>
              <a:t>ID:</a:t>
            </a:r>
            <a:endParaRPr lang="zh-TW" altLang="en-US" sz="1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4939482" y="1213546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回報狀態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929169" y="1775519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報修單位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4955185" y="2395077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時間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4938712" y="2976329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報修人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938712" y="3521085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報修項目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4938712" y="4101568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報修地點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4949127" y="4633754"/>
            <a:ext cx="134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備註</a:t>
            </a:r>
            <a:r>
              <a:rPr lang="en-US" altLang="zh-TW" sz="1400" dirty="0" smtClean="0"/>
              <a:t>: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60708" y="919942"/>
            <a:ext cx="166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13691807</a:t>
            </a:r>
            <a:endParaRPr lang="zh-TW" altLang="en-US" sz="16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011845" y="2064039"/>
            <a:ext cx="166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育樂堂</a:t>
            </a:r>
            <a:endParaRPr lang="zh-TW" altLang="en-US" sz="16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00552" y="2673170"/>
            <a:ext cx="230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2018/8/29</a:t>
            </a:r>
            <a:r>
              <a:rPr lang="zh-TW" altLang="en-US" sz="1400" dirty="0" smtClean="0"/>
              <a:t>上午</a:t>
            </a:r>
            <a:r>
              <a:rPr lang="en-US" altLang="zh-TW" sz="1400" dirty="0" smtClean="0"/>
              <a:t>10:13:31</a:t>
            </a:r>
            <a:endParaRPr lang="zh-TW" altLang="en-US" sz="1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43748" y="3225823"/>
            <a:ext cx="166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黃智鐸</a:t>
            </a:r>
            <a:endParaRPr lang="zh-TW" altLang="en-US" sz="16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60708" y="3768867"/>
            <a:ext cx="166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門</a:t>
            </a:r>
            <a:r>
              <a:rPr lang="zh-TW" altLang="en-US" sz="1600" dirty="0"/>
              <a:t>鎖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5043748" y="4357974"/>
            <a:ext cx="166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6200</a:t>
            </a:r>
            <a:r>
              <a:rPr lang="zh-TW" altLang="en-US" sz="1600" dirty="0" smtClean="0"/>
              <a:t>左邊房</a:t>
            </a:r>
            <a:endParaRPr lang="zh-TW" altLang="en-US" sz="16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011845" y="4957556"/>
            <a:ext cx="166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後門門鎖壞掉</a:t>
            </a:r>
            <a:endParaRPr lang="en-US" altLang="zh-TW" sz="1600" dirty="0"/>
          </a:p>
        </p:txBody>
      </p:sp>
      <p:sp>
        <p:nvSpPr>
          <p:cNvPr id="16" name="向下箭號 15"/>
          <p:cNvSpPr/>
          <p:nvPr/>
        </p:nvSpPr>
        <p:spPr>
          <a:xfrm rot="10800000">
            <a:off x="10064359" y="3103684"/>
            <a:ext cx="333248" cy="7037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5012578" y="1473028"/>
            <a:ext cx="166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尚未受理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5023737" y="1806658"/>
            <a:ext cx="2533518" cy="1292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已修繕完畢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水電班處理中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備料</a:t>
            </a:r>
            <a:r>
              <a:rPr lang="zh-TW" altLang="en-US" sz="1600" dirty="0">
                <a:solidFill>
                  <a:schemeClr val="tx1"/>
                </a:solidFill>
              </a:rPr>
              <a:t>中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已委託工作班處理中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tx1"/>
                </a:solidFill>
              </a:rPr>
              <a:t>已委託廠商處理</a:t>
            </a:r>
            <a:r>
              <a:rPr lang="zh-TW" altLang="en-US" sz="1600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976173" y="1486718"/>
            <a:ext cx="159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水電班處理中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41846" y="2668688"/>
            <a:ext cx="175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水電班處理</a:t>
            </a:r>
            <a:r>
              <a:rPr lang="zh-TW" altLang="en-US" sz="1600" dirty="0"/>
              <a:t>中</a:t>
            </a:r>
          </a:p>
        </p:txBody>
      </p:sp>
      <p:sp>
        <p:nvSpPr>
          <p:cNvPr id="122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3" grpId="0" animBg="1"/>
      <p:bldP spid="93" grpId="1" animBg="1"/>
      <p:bldP spid="3" grpId="0" animBg="1"/>
      <p:bldP spid="9" grpId="0"/>
      <p:bldP spid="9" grpId="1"/>
      <p:bldP spid="11" grpId="0" animBg="1"/>
      <p:bldP spid="11" grpId="1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3" grpId="0"/>
      <p:bldP spid="1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5" grpId="0"/>
      <p:bldP spid="15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6" grpId="0" animBg="1"/>
      <p:bldP spid="16" grpId="1" animBg="1"/>
      <p:bldP spid="120" grpId="0"/>
      <p:bldP spid="120" grpId="1"/>
      <p:bldP spid="19" grpId="0" animBg="1"/>
      <p:bldP spid="19" grpId="1" animBg="1"/>
      <p:bldP spid="19" grpId="2" animBg="1"/>
      <p:bldP spid="24" grpId="0"/>
      <p:bldP spid="24" grpId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11023600" y="2347870"/>
            <a:ext cx="1168400" cy="2360918"/>
            <a:chOff x="11023600" y="2337441"/>
            <a:chExt cx="1168400" cy="2360918"/>
          </a:xfrm>
        </p:grpSpPr>
        <p:sp>
          <p:nvSpPr>
            <p:cNvPr id="169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功能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1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7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2292017" y="1271809"/>
            <a:ext cx="3343609" cy="1260476"/>
            <a:chOff x="764723" y="2142394"/>
            <a:chExt cx="3343609" cy="1260476"/>
          </a:xfrm>
        </p:grpSpPr>
        <p:sp>
          <p:nvSpPr>
            <p:cNvPr id="138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w Cen MT" panose="020B0602020104020603"/>
                </a:rPr>
                <a:t>U</a:t>
              </a:r>
              <a:endParaRPr lang="en-US" sz="1200" dirty="0">
                <a:latin typeface="Tw Cen MT" panose="020B0602020104020603"/>
              </a:endParaRPr>
            </a:p>
          </p:txBody>
        </p:sp>
        <p:sp>
          <p:nvSpPr>
            <p:cNvPr id="140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673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工作預定表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1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363" y="2571873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線上填寫行程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查詢每日行程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視覺化行程表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2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2338931" y="2774247"/>
            <a:ext cx="3654194" cy="830997"/>
            <a:chOff x="764723" y="2142394"/>
            <a:chExt cx="3654194" cy="830997"/>
          </a:xfrm>
        </p:grpSpPr>
        <p:sp>
          <p:nvSpPr>
            <p:cNvPr id="143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Tw Cen MT" panose="020B0602020104020603"/>
                </a:rPr>
                <a:t>U</a:t>
              </a:r>
            </a:p>
          </p:txBody>
        </p:sp>
        <p:sp>
          <p:nvSpPr>
            <p:cNvPr id="145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983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水電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設備報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7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2338932" y="4228513"/>
            <a:ext cx="3654193" cy="796806"/>
            <a:chOff x="764723" y="2142394"/>
            <a:chExt cx="3654193" cy="796806"/>
          </a:xfrm>
        </p:grpSpPr>
        <p:sp>
          <p:nvSpPr>
            <p:cNvPr id="148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U</a:t>
              </a:r>
            </a:p>
          </p:txBody>
        </p:sp>
        <p:sp>
          <p:nvSpPr>
            <p:cNvPr id="150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983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資訊設備報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2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6024243" y="1260673"/>
            <a:ext cx="3197225" cy="796806"/>
            <a:chOff x="764723" y="2142394"/>
            <a:chExt cx="3197225" cy="796806"/>
          </a:xfrm>
        </p:grpSpPr>
        <p:sp>
          <p:nvSpPr>
            <p:cNvPr id="153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M</a:t>
              </a:r>
            </a:p>
          </p:txBody>
        </p:sp>
        <p:sp>
          <p:nvSpPr>
            <p:cNvPr id="155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 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預定表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7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6025134" y="2713975"/>
            <a:ext cx="3483206" cy="796806"/>
            <a:chOff x="764723" y="2142394"/>
            <a:chExt cx="3483206" cy="796806"/>
          </a:xfrm>
        </p:grpSpPr>
        <p:sp>
          <p:nvSpPr>
            <p:cNvPr id="158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M</a:t>
              </a:r>
            </a:p>
          </p:txBody>
        </p:sp>
        <p:sp>
          <p:nvSpPr>
            <p:cNvPr id="160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812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 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水電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設備報修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2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6066538" y="4214506"/>
            <a:ext cx="3778853" cy="796806"/>
            <a:chOff x="764723" y="2142394"/>
            <a:chExt cx="3778853" cy="796806"/>
          </a:xfrm>
        </p:grpSpPr>
        <p:sp>
          <p:nvSpPr>
            <p:cNvPr id="163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w Cen MT" panose="020B0602020104020603"/>
                </a:rPr>
                <a:t>M</a:t>
              </a:r>
            </a:p>
          </p:txBody>
        </p:sp>
        <p:sp>
          <p:nvSpPr>
            <p:cNvPr id="165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310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 </a:t>
              </a: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設備報修</a:t>
              </a:r>
              <a:endPara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7" name="TextBox 116">
            <a:extLst>
              <a:ext uri="{FF2B5EF4-FFF2-40B4-BE49-F238E27FC236}">
                <a16:creationId xmlns:a16="http://schemas.microsoft.com/office/drawing/2014/main" xmlns="" id="{ED76257E-DD5D-4C31-B2AC-F76DC9199544}"/>
              </a:ext>
            </a:extLst>
          </p:cNvPr>
          <p:cNvSpPr txBox="1"/>
          <p:nvPr/>
        </p:nvSpPr>
        <p:spPr>
          <a:xfrm>
            <a:off x="3023637" y="4635760"/>
            <a:ext cx="252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線上填寫報修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8" name="TextBox 116">
            <a:extLst>
              <a:ext uri="{FF2B5EF4-FFF2-40B4-BE49-F238E27FC236}">
                <a16:creationId xmlns:a16="http://schemas.microsoft.com/office/drawing/2014/main" xmlns="" id="{ED76257E-DD5D-4C31-B2AC-F76DC9199544}"/>
              </a:ext>
            </a:extLst>
          </p:cNvPr>
          <p:cNvSpPr txBox="1"/>
          <p:nvPr/>
        </p:nvSpPr>
        <p:spPr>
          <a:xfrm>
            <a:off x="3000987" y="3192892"/>
            <a:ext cx="252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線上填寫報修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線上回報維修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7" name="TextBox 116">
            <a:extLst>
              <a:ext uri="{FF2B5EF4-FFF2-40B4-BE49-F238E27FC236}">
                <a16:creationId xmlns:a16="http://schemas.microsoft.com/office/drawing/2014/main" xmlns="" id="{ED76257E-DD5D-4C31-B2AC-F76DC9199544}"/>
              </a:ext>
            </a:extLst>
          </p:cNvPr>
          <p:cNvSpPr txBox="1"/>
          <p:nvPr/>
        </p:nvSpPr>
        <p:spPr>
          <a:xfrm>
            <a:off x="6737014" y="1701288"/>
            <a:ext cx="252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過濾首長行程衝突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自動產生每日工作表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" name="TextBox 116">
            <a:extLst>
              <a:ext uri="{FF2B5EF4-FFF2-40B4-BE49-F238E27FC236}">
                <a16:creationId xmlns:a16="http://schemas.microsoft.com/office/drawing/2014/main" xmlns="" id="{ED76257E-DD5D-4C31-B2AC-F76DC9199544}"/>
              </a:ext>
            </a:extLst>
          </p:cNvPr>
          <p:cNvSpPr txBox="1"/>
          <p:nvPr/>
        </p:nvSpPr>
        <p:spPr>
          <a:xfrm>
            <a:off x="6740493" y="3160681"/>
            <a:ext cx="2526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線上更新維修進度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隨時掌握各堂隊維修項目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9" name="TextBox 116">
            <a:extLst>
              <a:ext uri="{FF2B5EF4-FFF2-40B4-BE49-F238E27FC236}">
                <a16:creationId xmlns:a16="http://schemas.microsoft.com/office/drawing/2014/main" xmlns="" id="{ED76257E-DD5D-4C31-B2AC-F76DC9199544}"/>
              </a:ext>
            </a:extLst>
          </p:cNvPr>
          <p:cNvSpPr txBox="1"/>
          <p:nvPr/>
        </p:nvSpPr>
        <p:spPr>
          <a:xfrm>
            <a:off x="6805771" y="4694291"/>
            <a:ext cx="252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線上更新維修進度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隨時掌握各堂隊維修項目</a:t>
            </a:r>
            <a:endParaRPr lang="en-US" altLang="zh-TW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46" y="31486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管理頁面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秘書室管理</a:t>
            </a:r>
            <a:endParaRPr lang="en-US" altLang="zh-TW" sz="1400" dirty="0" smtClean="0">
              <a:latin typeface="+mn-ea"/>
            </a:endParaRPr>
          </a:p>
          <a:p>
            <a:pPr algn="ctr"/>
            <a:endParaRPr lang="en-US" altLang="zh-TW" sz="1400" dirty="0" smtClean="0">
              <a:latin typeface="+mn-ea"/>
            </a:endParaRPr>
          </a:p>
          <a:p>
            <a:pPr algn="ctr"/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水電班管理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23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目的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7349675" y="1432829"/>
            <a:ext cx="1591582" cy="1866900"/>
            <a:chOff x="6488272" y="2209800"/>
            <a:chExt cx="1591582" cy="1866900"/>
          </a:xfrm>
          <a:solidFill>
            <a:srgbClr val="7030A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36846" y="2423232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4852798" y="1432829"/>
            <a:ext cx="1591582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70" y="246040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2355921" y="1432829"/>
            <a:ext cx="1591582" cy="1866900"/>
            <a:chOff x="1494518" y="2209800"/>
            <a:chExt cx="1591582" cy="1866900"/>
          </a:xfrm>
          <a:solidFill>
            <a:srgbClr val="2A9AF6"/>
          </a:solidFill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30831" y="2468640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2355921" y="2366279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4852798" y="2366279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7349675" y="2366279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8D94F991-2744-4D5C-BE57-A0C261539D2C}"/>
              </a:ext>
            </a:extLst>
          </p:cNvPr>
          <p:cNvGrpSpPr/>
          <p:nvPr/>
        </p:nvGrpSpPr>
        <p:grpSpPr>
          <a:xfrm>
            <a:off x="2213332" y="3060471"/>
            <a:ext cx="1852158" cy="703420"/>
            <a:chOff x="1351929" y="3837442"/>
            <a:chExt cx="1852158" cy="70342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2A9AF6"/>
                  </a:solidFill>
                  <a:latin typeface="Tw Cen MT" panose="020B0602020104020603" pitchFamily="34" charset="0"/>
                </a:rPr>
                <a:t>解決共用區</a:t>
              </a:r>
              <a:endParaRPr lang="en-US" b="1" dirty="0">
                <a:solidFill>
                  <a:srgbClr val="2A9AF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FC94FF53-E358-452A-A5CE-3296318ABBE9}"/>
                </a:ext>
              </a:extLst>
            </p:cNvPr>
            <p:cNvSpPr txBox="1"/>
            <p:nvPr/>
          </p:nvSpPr>
          <p:spPr>
            <a:xfrm>
              <a:off x="1351929" y="4233085"/>
              <a:ext cx="1852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使用者開</a:t>
              </a:r>
              <a:r>
                <a:rPr lang="zh-TW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起</a:t>
              </a:r>
              <a:r>
                <a:rPr lang="zh-TW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同一檔案</a:t>
              </a:r>
              <a:endParaRPr lang="en-US" altLang="zh-TW" sz="1400" b="1" dirty="0" smtClean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4839077" y="3060471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改善報修流程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水電班</a:t>
              </a:r>
              <a:endParaRPr lang="en-US" altLang="zh-TW" sz="1400" b="1" dirty="0" smtClean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zh-TW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資訊</a:t>
              </a:r>
              <a:r>
                <a:rPr lang="zh-TW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室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1F66AC79-730F-4E07-974E-4F08542F2C4A}"/>
              </a:ext>
            </a:extLst>
          </p:cNvPr>
          <p:cNvGrpSpPr/>
          <p:nvPr/>
        </p:nvGrpSpPr>
        <p:grpSpPr>
          <a:xfrm>
            <a:off x="7083427" y="3060471"/>
            <a:ext cx="2124075" cy="715608"/>
            <a:chOff x="6222024" y="3837442"/>
            <a:chExt cx="2124075" cy="71560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D025EBC6-5731-4D97-B58C-0E0C20D47817}"/>
                </a:ext>
              </a:extLst>
            </p:cNvPr>
            <p:cNvSpPr txBox="1"/>
            <p:nvPr/>
          </p:nvSpPr>
          <p:spPr>
            <a:xfrm>
              <a:off x="6222024" y="3837442"/>
              <a:ext cx="212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  <a:latin typeface="Tw Cen MT" panose="020B0602020104020603" pitchFamily="34" charset="0"/>
                </a:rPr>
                <a:t>自動生產</a:t>
              </a:r>
              <a:endParaRPr lang="en-US" sz="2400" b="1" dirty="0">
                <a:solidFill>
                  <a:srgbClr val="7030A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B38973E8-8FEC-48EF-89C3-A1086AD31515}"/>
                </a:ext>
              </a:extLst>
            </p:cNvPr>
            <p:cNvSpPr txBox="1"/>
            <p:nvPr/>
          </p:nvSpPr>
          <p:spPr>
            <a:xfrm>
              <a:off x="6488272" y="4245273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每日工作預定表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1D9E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34" y="4143514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22" y="4143601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249" y="4143514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8">
            <a:extLst>
              <a:ext uri="{FF2B5EF4-FFF2-40B4-BE49-F238E27FC236}">
                <a16:creationId xmlns:a16="http://schemas.microsoft.com/office/drawing/2014/main" xmlns="" id="{4CD8841C-D453-44E7-9CE2-70317BC917D2}"/>
              </a:ext>
            </a:extLst>
          </p:cNvPr>
          <p:cNvSpPr/>
          <p:nvPr/>
        </p:nvSpPr>
        <p:spPr>
          <a:xfrm>
            <a:off x="2414478" y="2363831"/>
            <a:ext cx="662056" cy="662056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121">
            <a:extLst>
              <a:ext uri="{FF2B5EF4-FFF2-40B4-BE49-F238E27FC236}">
                <a16:creationId xmlns:a16="http://schemas.microsoft.com/office/drawing/2014/main" xmlns="" id="{CC4EB96D-DFD9-40AE-890E-7DA16AF16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03" y="2521856"/>
            <a:ext cx="346006" cy="346006"/>
          </a:xfrm>
          <a:prstGeom prst="rect">
            <a:avLst/>
          </a:prstGeom>
        </p:spPr>
      </p:pic>
      <p:sp>
        <p:nvSpPr>
          <p:cNvPr id="11" name="Freeform: Shape 34">
            <a:extLst>
              <a:ext uri="{FF2B5EF4-FFF2-40B4-BE49-F238E27FC236}">
                <a16:creationId xmlns:a16="http://schemas.microsoft.com/office/drawing/2014/main" xmlns="" id="{A97C14D5-0388-44F5-AD76-F8BBAF179CD6}"/>
              </a:ext>
            </a:extLst>
          </p:cNvPr>
          <p:cNvSpPr/>
          <p:nvPr/>
        </p:nvSpPr>
        <p:spPr>
          <a:xfrm>
            <a:off x="11023600" y="2337441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xmlns="" id="{2151F346-69C6-4F86-BC1F-C57BA2384CC6}"/>
              </a:ext>
            </a:extLst>
          </p:cNvPr>
          <p:cNvSpPr txBox="1"/>
          <p:nvPr/>
        </p:nvSpPr>
        <p:spPr>
          <a:xfrm rot="16200000">
            <a:off x="10872792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連結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" name="Picture 36">
            <a:extLst>
              <a:ext uri="{FF2B5EF4-FFF2-40B4-BE49-F238E27FC236}">
                <a16:creationId xmlns:a16="http://schemas.microsoft.com/office/drawing/2014/main" xmlns="" id="{52B367FE-8530-4052-AD96-2D6FBE490F6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9999" y="3247473"/>
            <a:ext cx="530600" cy="5306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164565" y="2337441"/>
            <a:ext cx="6207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10.10.108.214:666/index.aspx</a:t>
            </a:r>
          </a:p>
          <a:p>
            <a:pPr algn="ctr"/>
            <a:r>
              <a:rPr lang="zh-TW" altLang="en-US" sz="3600" dirty="0" smtClean="0"/>
              <a:t>利用神網系統派發</a:t>
            </a:r>
            <a:endParaRPr lang="en-US" altLang="zh-TW" sz="3600" dirty="0" smtClean="0"/>
          </a:p>
          <a:p>
            <a:pPr algn="ctr"/>
            <a:endParaRPr lang="en-US" altLang="zh-TW" sz="3600" dirty="0"/>
          </a:p>
          <a:p>
            <a:pPr algn="ctr"/>
            <a:r>
              <a:rPr lang="en-US" altLang="zh-TW" sz="3200" dirty="0" smtClean="0"/>
              <a:t>(</a:t>
            </a:r>
            <a:r>
              <a:rPr lang="zh-TW" altLang="en-US" sz="3200" dirty="0" smtClean="0"/>
              <a:t>建議使用        </a:t>
            </a:r>
            <a:r>
              <a:rPr lang="en-US" altLang="zh-TW" sz="3200" dirty="0" smtClean="0"/>
              <a:t>Chrome</a:t>
            </a:r>
            <a:r>
              <a:rPr lang="zh-TW" altLang="en-US" sz="3200" dirty="0" smtClean="0"/>
              <a:t>瀏覽器</a:t>
            </a:r>
            <a:r>
              <a:rPr lang="en-US" altLang="zh-TW" sz="3200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69" y="3827327"/>
            <a:ext cx="871032" cy="8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71481" y="1659118"/>
            <a:ext cx="690984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900" dirty="0" smtClean="0">
                <a:solidFill>
                  <a:srgbClr val="FF5969"/>
                </a:solidFill>
                <a:latin typeface="Tw Cen MT"/>
              </a:rPr>
              <a:t>Q</a:t>
            </a:r>
            <a:r>
              <a:rPr lang="en-US" altLang="zh-TW" sz="16600" dirty="0" smtClean="0">
                <a:solidFill>
                  <a:srgbClr val="52CBBE"/>
                </a:solidFill>
                <a:latin typeface="Tw Cen MT"/>
              </a:rPr>
              <a:t>&amp;</a:t>
            </a:r>
            <a:r>
              <a:rPr lang="en-US" altLang="zh-TW" sz="23900" dirty="0" smtClean="0">
                <a:solidFill>
                  <a:srgbClr val="FEC630"/>
                </a:solidFill>
                <a:latin typeface="Tw Cen MT"/>
              </a:rPr>
              <a:t>A</a:t>
            </a:r>
            <a:endParaRPr lang="zh-TW" altLang="en-US" sz="23900" dirty="0">
              <a:solidFill>
                <a:srgbClr val="FEC63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0244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71861" y="2652408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5969"/>
                </a:solidFill>
              </a:rPr>
              <a:t>Thank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52CBBE"/>
                </a:solidFill>
              </a:rPr>
              <a:t>you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EC630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5D7373"/>
                </a:solidFill>
              </a:rPr>
              <a:t>coming</a:t>
            </a:r>
            <a:endParaRPr lang="en-US" sz="54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 smtClean="0"/>
              <a:t>星期</a:t>
            </a:r>
            <a:r>
              <a:rPr lang="zh-TW" altLang="en-US" sz="900" dirty="0"/>
              <a:t>三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 smtClean="0"/>
              <a:t>星期三</a:t>
            </a:r>
            <a:endParaRPr lang="zh-TW" altLang="en-US" sz="900" dirty="0"/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 smtClean="0"/>
              <a:t>星期三</a:t>
            </a:r>
            <a:endParaRPr lang="zh-TW" altLang="en-US" sz="900" dirty="0"/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 smtClean="0"/>
              <a:t>星期</a:t>
            </a:r>
            <a:r>
              <a:rPr lang="zh-TW" altLang="en-US" sz="900" dirty="0"/>
              <a:t>三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新增每月工作管制表</a:t>
            </a:r>
            <a:endParaRPr lang="en-US" altLang="zh-TW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92" y="17609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0" y="233537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8" y="292681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92" y="3654509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39792" y="2294113"/>
            <a:ext cx="3151634" cy="3367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圓角矩形 164"/>
          <p:cNvSpPr/>
          <p:nvPr/>
        </p:nvSpPr>
        <p:spPr>
          <a:xfrm>
            <a:off x="4848299" y="2277925"/>
            <a:ext cx="3143127" cy="852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4950162" y="2448463"/>
            <a:ext cx="262438" cy="2640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942935" y="2773303"/>
            <a:ext cx="29538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新增每月工作管制表</a:t>
            </a:r>
          </a:p>
          <a:p>
            <a:pPr algn="ctr"/>
            <a:r>
              <a:rPr lang="zh-TW" altLang="en-US" dirty="0"/>
              <a:t>使用</a:t>
            </a:r>
            <a:r>
              <a:rPr lang="zh-TW" altLang="en-US" dirty="0" smtClean="0"/>
              <a:t>條款</a:t>
            </a:r>
            <a:endParaRPr lang="en-US" altLang="zh-TW" dirty="0" smtClean="0"/>
          </a:p>
          <a:p>
            <a:pPr algn="ctr"/>
            <a:endParaRPr lang="zh-TW" altLang="en-US" dirty="0"/>
          </a:p>
          <a:p>
            <a:r>
              <a:rPr lang="zh-TW" altLang="en-US" sz="1400" dirty="0"/>
              <a:t>一、使用對象</a:t>
            </a:r>
            <a:r>
              <a:rPr lang="en-US" altLang="zh-TW" sz="1400" dirty="0"/>
              <a:t>:</a:t>
            </a:r>
            <a:r>
              <a:rPr lang="zh-TW" altLang="en-US" sz="1400" dirty="0"/>
              <a:t>公務員</a:t>
            </a:r>
          </a:p>
          <a:p>
            <a:r>
              <a:rPr lang="zh-TW" altLang="en-US" sz="1400" dirty="0"/>
              <a:t>二、使用目的</a:t>
            </a:r>
            <a:r>
              <a:rPr lang="en-US" altLang="zh-TW" sz="1400" dirty="0"/>
              <a:t>:</a:t>
            </a:r>
            <a:r>
              <a:rPr lang="zh-TW" altLang="en-US" sz="1400" dirty="0"/>
              <a:t>新增工作管制表行程</a:t>
            </a:r>
          </a:p>
          <a:p>
            <a:r>
              <a:rPr lang="zh-TW" altLang="en-US" sz="1400" dirty="0"/>
              <a:t>三、非以上條件者請勿操作，如</a:t>
            </a:r>
            <a:r>
              <a:rPr lang="zh-TW" altLang="en-US" sz="1400" dirty="0" smtClean="0"/>
              <a:t>發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現</a:t>
            </a:r>
            <a:r>
              <a:rPr lang="zh-TW" altLang="en-US" sz="1400" dirty="0"/>
              <a:t>惡作劇或是冒名須接受最嚴厲之處分。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所有操作都將記錄在資訊室伺服器內</a:t>
            </a:r>
            <a:r>
              <a:rPr lang="en-US" altLang="zh-TW" sz="1200" dirty="0"/>
              <a:t>)</a:t>
            </a:r>
            <a:endParaRPr lang="zh-TW" altLang="en-US" sz="1600" dirty="0"/>
          </a:p>
        </p:txBody>
      </p:sp>
      <p:sp>
        <p:nvSpPr>
          <p:cNvPr id="168" name="圓角矩形 167"/>
          <p:cNvSpPr/>
          <p:nvPr/>
        </p:nvSpPr>
        <p:spPr>
          <a:xfrm>
            <a:off x="6458728" y="5244556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  <p:sp>
        <p:nvSpPr>
          <p:cNvPr id="169" name="圓角矩形 168"/>
          <p:cNvSpPr/>
          <p:nvPr/>
        </p:nvSpPr>
        <p:spPr>
          <a:xfrm>
            <a:off x="7154352" y="5244556"/>
            <a:ext cx="627910" cy="274082"/>
          </a:xfrm>
          <a:prstGeom prst="roundRect">
            <a:avLst/>
          </a:prstGeom>
          <a:solidFill>
            <a:srgbClr val="E7030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取消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26" name="減號 25"/>
          <p:cNvSpPr/>
          <p:nvPr/>
        </p:nvSpPr>
        <p:spPr>
          <a:xfrm>
            <a:off x="4981092" y="2504388"/>
            <a:ext cx="202389" cy="135664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3927172" y="759858"/>
            <a:ext cx="5467532" cy="5980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915207" y="753955"/>
            <a:ext cx="5479497" cy="115274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975535" y="978051"/>
            <a:ext cx="365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新增每日工作預定表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059090" y="2190750"/>
            <a:ext cx="2507121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圓角矩形 173"/>
          <p:cNvSpPr/>
          <p:nvPr/>
        </p:nvSpPr>
        <p:spPr>
          <a:xfrm>
            <a:off x="4087643" y="2894451"/>
            <a:ext cx="5103982" cy="6673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圓角矩形 171"/>
          <p:cNvSpPr/>
          <p:nvPr/>
        </p:nvSpPr>
        <p:spPr>
          <a:xfrm>
            <a:off x="6687431" y="2189860"/>
            <a:ext cx="2507121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2325" y="2237039"/>
            <a:ext cx="233863" cy="233863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>
            <a:off x="6150601" y="2189860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圖片 5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83" y="2261724"/>
            <a:ext cx="195652" cy="195652"/>
          </a:xfrm>
          <a:prstGeom prst="rect">
            <a:avLst/>
          </a:prstGeom>
        </p:spPr>
      </p:pic>
      <p:cxnSp>
        <p:nvCxnSpPr>
          <p:cNvPr id="173" name="直線接點 172"/>
          <p:cNvCxnSpPr/>
          <p:nvPr/>
        </p:nvCxnSpPr>
        <p:spPr>
          <a:xfrm>
            <a:off x="8817601" y="2177257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圓角矩形 174"/>
          <p:cNvSpPr/>
          <p:nvPr/>
        </p:nvSpPr>
        <p:spPr>
          <a:xfrm>
            <a:off x="4118907" y="3876073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圖說文字 29"/>
          <p:cNvSpPr/>
          <p:nvPr/>
        </p:nvSpPr>
        <p:spPr>
          <a:xfrm rot="10800000" flipH="1">
            <a:off x="5846589" y="266227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圓角矩形 175"/>
          <p:cNvSpPr/>
          <p:nvPr/>
        </p:nvSpPr>
        <p:spPr>
          <a:xfrm>
            <a:off x="4118907" y="447928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圓角矩形 176"/>
          <p:cNvSpPr/>
          <p:nvPr/>
        </p:nvSpPr>
        <p:spPr>
          <a:xfrm>
            <a:off x="4118907" y="4895067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圓角矩形 177"/>
          <p:cNvSpPr/>
          <p:nvPr/>
        </p:nvSpPr>
        <p:spPr>
          <a:xfrm>
            <a:off x="4135440" y="5477087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圓角矩形 178"/>
          <p:cNvSpPr/>
          <p:nvPr/>
        </p:nvSpPr>
        <p:spPr>
          <a:xfrm>
            <a:off x="6309373" y="6369061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送出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062593" y="1918425"/>
            <a:ext cx="10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6731108" y="1889399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預計結束時間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1" name="文字方塊 180"/>
          <p:cNvSpPr txBox="1"/>
          <p:nvPr/>
        </p:nvSpPr>
        <p:spPr>
          <a:xfrm>
            <a:off x="4082015" y="2622950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工作項目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4076550" y="3585367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地點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3" name="文字方塊 182"/>
          <p:cNvSpPr txBox="1"/>
          <p:nvPr/>
        </p:nvSpPr>
        <p:spPr>
          <a:xfrm>
            <a:off x="4066854" y="4168509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主持人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4070523" y="5155794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參加人</a:t>
            </a:r>
            <a:r>
              <a:rPr lang="zh-TW" altLang="en-US" sz="1400" dirty="0"/>
              <a:t>員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7" name="圓角矩形 186"/>
          <p:cNvSpPr/>
          <p:nvPr/>
        </p:nvSpPr>
        <p:spPr>
          <a:xfrm>
            <a:off x="4156476" y="604757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文字方塊 187"/>
          <p:cNvSpPr txBox="1"/>
          <p:nvPr/>
        </p:nvSpPr>
        <p:spPr>
          <a:xfrm>
            <a:off x="4092677" y="5784791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承辦人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156476" y="2197176"/>
            <a:ext cx="199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2018 -08-29 </a:t>
            </a:r>
            <a:r>
              <a:rPr lang="zh-TW" altLang="en-US" sz="1400" dirty="0" smtClean="0"/>
              <a:t>星期三 </a:t>
            </a:r>
            <a:r>
              <a:rPr lang="en-US" altLang="zh-TW" sz="1400" dirty="0" smtClean="0"/>
              <a:t>9:00</a:t>
            </a:r>
            <a:endParaRPr lang="zh-TW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783837" y="3521909"/>
            <a:ext cx="193730" cy="14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814144" y="2648324"/>
            <a:ext cx="16443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r>
              <a:rPr lang="zh-TW" altLang="en-US" sz="1050" dirty="0" smtClean="0"/>
              <a:t>日  一    二   三   四  五  六</a:t>
            </a:r>
            <a:endParaRPr lang="en-US" altLang="zh-TW" sz="1050" dirty="0" smtClean="0"/>
          </a:p>
          <a:p>
            <a:pPr marL="228600" indent="-228600">
              <a:buAutoNum type="arabicPlain" startAt="29"/>
            </a:pPr>
            <a:r>
              <a:rPr lang="en-US" altLang="zh-TW" sz="1050" dirty="0" smtClean="0"/>
              <a:t>30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31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1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2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3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4</a:t>
            </a:r>
          </a:p>
          <a:p>
            <a:r>
              <a:rPr lang="zh-TW" altLang="en-US" sz="1050" dirty="0" smtClean="0"/>
              <a:t> </a:t>
            </a:r>
            <a:r>
              <a:rPr lang="en-US" altLang="zh-TW" sz="1050" dirty="0" smtClean="0"/>
              <a:t>5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6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7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8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9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11</a:t>
            </a:r>
          </a:p>
          <a:p>
            <a:r>
              <a:rPr lang="en-US" altLang="zh-TW" sz="1050" dirty="0" smtClean="0"/>
              <a:t>12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13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14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15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16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17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18</a:t>
            </a:r>
            <a:endParaRPr lang="en-US" altLang="zh-TW" sz="1050" dirty="0"/>
          </a:p>
          <a:p>
            <a:pPr marL="228600" indent="-228600">
              <a:buAutoNum type="arabicPlain" startAt="19"/>
            </a:pPr>
            <a:r>
              <a:rPr lang="en-US" altLang="zh-TW" sz="1050" dirty="0" smtClean="0"/>
              <a:t>20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21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22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23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24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25</a:t>
            </a:r>
          </a:p>
          <a:p>
            <a:r>
              <a:rPr lang="en-US" altLang="zh-TW" sz="1050" dirty="0" smtClean="0"/>
              <a:t>26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27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28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29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31</a:t>
            </a:r>
            <a:r>
              <a:rPr lang="zh-TW" altLang="en-US" sz="1050" dirty="0" smtClean="0"/>
              <a:t>  </a:t>
            </a:r>
            <a:r>
              <a:rPr lang="en-US" altLang="zh-TW" sz="1050" dirty="0"/>
              <a:t>1</a:t>
            </a:r>
            <a:endParaRPr lang="en-US" altLang="zh-TW" sz="1050" dirty="0" smtClean="0"/>
          </a:p>
          <a:p>
            <a:r>
              <a:rPr lang="zh-TW" altLang="en-US" sz="1050" dirty="0" smtClean="0"/>
              <a:t> </a:t>
            </a:r>
            <a:r>
              <a:rPr lang="en-US" altLang="zh-TW" sz="1050" dirty="0" smtClean="0"/>
              <a:t>2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3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4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5</a:t>
            </a:r>
            <a:r>
              <a:rPr lang="zh-TW" altLang="en-US" sz="1050" dirty="0" smtClean="0"/>
              <a:t>      </a:t>
            </a:r>
            <a:r>
              <a:rPr lang="en-US" altLang="zh-TW" sz="1050" dirty="0" smtClean="0"/>
              <a:t>6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7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8</a:t>
            </a:r>
            <a:r>
              <a:rPr lang="zh-TW" altLang="en-US" sz="1050" dirty="0" smtClean="0"/>
              <a:t> </a:t>
            </a:r>
            <a:endParaRPr lang="en-US" altLang="zh-TW" sz="1050" dirty="0"/>
          </a:p>
          <a:p>
            <a:endParaRPr lang="zh-TW" altLang="en-US" sz="1050" dirty="0"/>
          </a:p>
        </p:txBody>
      </p:sp>
      <p:sp>
        <p:nvSpPr>
          <p:cNvPr id="191" name="矩形圖說文字 190"/>
          <p:cNvSpPr/>
          <p:nvPr/>
        </p:nvSpPr>
        <p:spPr>
          <a:xfrm rot="10800000" flipH="1">
            <a:off x="5844088" y="2651008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242498" y="3390473"/>
            <a:ext cx="378058" cy="16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5811349" y="2688544"/>
            <a:ext cx="1644331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050" dirty="0"/>
              <a:t>0:00</a:t>
            </a:r>
            <a:r>
              <a:rPr lang="zh-TW" altLang="en-US" sz="1050" dirty="0"/>
              <a:t>     </a:t>
            </a:r>
            <a:r>
              <a:rPr lang="en-US" altLang="zh-TW" sz="1050" dirty="0"/>
              <a:t>1:00</a:t>
            </a:r>
            <a:r>
              <a:rPr lang="zh-TW" altLang="en-US" sz="1050" dirty="0"/>
              <a:t>    </a:t>
            </a:r>
            <a:r>
              <a:rPr lang="en-US" altLang="zh-TW" sz="1050" dirty="0"/>
              <a:t>2:00</a:t>
            </a:r>
            <a:r>
              <a:rPr lang="zh-TW" altLang="en-US" sz="1050" dirty="0"/>
              <a:t>   </a:t>
            </a:r>
            <a:r>
              <a:rPr lang="en-US" altLang="zh-TW" sz="1050" dirty="0" smtClean="0"/>
              <a:t>3:00</a:t>
            </a:r>
            <a:endParaRPr lang="en-US" altLang="zh-TW" sz="1050" dirty="0"/>
          </a:p>
          <a:p>
            <a:pPr algn="ctr"/>
            <a:r>
              <a:rPr lang="en-US" altLang="zh-TW" sz="1050" dirty="0" smtClean="0"/>
              <a:t>4:00</a:t>
            </a:r>
            <a:r>
              <a:rPr lang="zh-TW" altLang="en-US" sz="1050" dirty="0" smtClean="0"/>
              <a:t>     </a:t>
            </a:r>
            <a:r>
              <a:rPr lang="en-US" altLang="zh-TW" sz="1050" dirty="0" smtClean="0"/>
              <a:t>5:00</a:t>
            </a:r>
            <a:r>
              <a:rPr lang="zh-TW" altLang="en-US" sz="1050" dirty="0" smtClean="0"/>
              <a:t>    </a:t>
            </a:r>
            <a:r>
              <a:rPr lang="en-US" altLang="zh-TW" sz="1050" dirty="0" smtClean="0"/>
              <a:t>6:00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7:00</a:t>
            </a:r>
          </a:p>
          <a:p>
            <a:pPr algn="ctr"/>
            <a:r>
              <a:rPr lang="en-US" altLang="zh-TW" sz="1050" dirty="0" smtClean="0"/>
              <a:t>08:00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09:00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10:00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11:00</a:t>
            </a:r>
          </a:p>
          <a:p>
            <a:pPr algn="ctr"/>
            <a:r>
              <a:rPr lang="en-US" altLang="zh-TW" sz="1050" dirty="0" smtClean="0"/>
              <a:t>12:00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13:00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14:00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15:00</a:t>
            </a:r>
          </a:p>
          <a:p>
            <a:pPr algn="ctr"/>
            <a:r>
              <a:rPr lang="en-US" altLang="zh-TW" sz="1050" dirty="0" smtClean="0"/>
              <a:t>16:00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17:00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18:00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19:00</a:t>
            </a:r>
            <a:endParaRPr lang="en-US" altLang="zh-TW" sz="1050" dirty="0"/>
          </a:p>
          <a:p>
            <a:pPr algn="ctr"/>
            <a:r>
              <a:rPr lang="en-US" altLang="zh-TW" sz="1050" dirty="0" smtClean="0"/>
              <a:t>20:00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21:00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22:00</a:t>
            </a:r>
            <a:r>
              <a:rPr lang="zh-TW" altLang="en-US" sz="1050" dirty="0" smtClean="0"/>
              <a:t>   </a:t>
            </a:r>
            <a:r>
              <a:rPr lang="en-US" altLang="zh-TW" sz="1050" dirty="0" smtClean="0"/>
              <a:t>23:00</a:t>
            </a:r>
            <a:endParaRPr lang="en-US" altLang="zh-TW" sz="1050" dirty="0"/>
          </a:p>
          <a:p>
            <a:pPr algn="ctr"/>
            <a:endParaRPr lang="zh-TW" altLang="en-US" sz="1050" dirty="0"/>
          </a:p>
        </p:txBody>
      </p:sp>
      <p:sp>
        <p:nvSpPr>
          <p:cNvPr id="193" name="矩形圖說文字 192"/>
          <p:cNvSpPr/>
          <p:nvPr/>
        </p:nvSpPr>
        <p:spPr>
          <a:xfrm rot="10800000" flipH="1">
            <a:off x="5855146" y="264779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5856243" y="3091407"/>
            <a:ext cx="312256" cy="1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文字方塊 193"/>
          <p:cNvSpPr txBox="1"/>
          <p:nvPr/>
        </p:nvSpPr>
        <p:spPr>
          <a:xfrm>
            <a:off x="5814327" y="2685153"/>
            <a:ext cx="1644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r>
              <a:rPr lang="en-US" altLang="zh-TW" sz="1100" dirty="0" smtClean="0"/>
              <a:t>9:00    9:05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    9:10     9:15 </a:t>
            </a:r>
          </a:p>
          <a:p>
            <a:r>
              <a:rPr lang="en-US" altLang="zh-TW" sz="1100" dirty="0" smtClean="0"/>
              <a:t>9:20    9:25     9:30     9:35</a:t>
            </a:r>
          </a:p>
          <a:p>
            <a:r>
              <a:rPr lang="en-US" altLang="zh-TW" sz="1100" dirty="0" smtClean="0"/>
              <a:t>9:40    9:45     9:50     9:55</a:t>
            </a:r>
            <a:endParaRPr lang="zh-TW" altLang="en-US" sz="1100" dirty="0"/>
          </a:p>
        </p:txBody>
      </p:sp>
      <p:sp>
        <p:nvSpPr>
          <p:cNvPr id="189" name="矩形圖說文字 188"/>
          <p:cNvSpPr/>
          <p:nvPr/>
        </p:nvSpPr>
        <p:spPr>
          <a:xfrm rot="10800000" flipH="1">
            <a:off x="8513420" y="2634310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/>
          <p:cNvSpPr/>
          <p:nvPr/>
        </p:nvSpPr>
        <p:spPr>
          <a:xfrm>
            <a:off x="9311886" y="3378682"/>
            <a:ext cx="312256" cy="1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文字方塊 189"/>
          <p:cNvSpPr txBox="1"/>
          <p:nvPr/>
        </p:nvSpPr>
        <p:spPr>
          <a:xfrm>
            <a:off x="8472601" y="2671673"/>
            <a:ext cx="1644331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23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050" dirty="0"/>
              <a:t>0:00</a:t>
            </a:r>
            <a:r>
              <a:rPr lang="zh-TW" altLang="en-US" sz="1050" dirty="0"/>
              <a:t>     </a:t>
            </a:r>
            <a:r>
              <a:rPr lang="en-US" altLang="zh-TW" sz="1050" dirty="0"/>
              <a:t>1:00</a:t>
            </a:r>
            <a:r>
              <a:rPr lang="zh-TW" altLang="en-US" sz="1050" dirty="0"/>
              <a:t>    </a:t>
            </a:r>
            <a:r>
              <a:rPr lang="en-US" altLang="zh-TW" sz="1050" dirty="0"/>
              <a:t>2:00</a:t>
            </a:r>
            <a:r>
              <a:rPr lang="zh-TW" altLang="en-US" sz="1050" dirty="0"/>
              <a:t>   </a:t>
            </a:r>
            <a:r>
              <a:rPr lang="en-US" altLang="zh-TW" sz="1050" dirty="0"/>
              <a:t>3:00</a:t>
            </a:r>
          </a:p>
          <a:p>
            <a:pPr algn="ctr"/>
            <a:r>
              <a:rPr lang="en-US" altLang="zh-TW" sz="1050" dirty="0"/>
              <a:t>4:00</a:t>
            </a:r>
            <a:r>
              <a:rPr lang="zh-TW" altLang="en-US" sz="1050" dirty="0"/>
              <a:t>     </a:t>
            </a:r>
            <a:r>
              <a:rPr lang="en-US" altLang="zh-TW" sz="1050" dirty="0"/>
              <a:t>5:00</a:t>
            </a:r>
            <a:r>
              <a:rPr lang="zh-TW" altLang="en-US" sz="1050" dirty="0"/>
              <a:t>    </a:t>
            </a:r>
            <a:r>
              <a:rPr lang="en-US" altLang="zh-TW" sz="1050" dirty="0"/>
              <a:t>6:00</a:t>
            </a:r>
            <a:r>
              <a:rPr lang="zh-TW" altLang="en-US" sz="1050" dirty="0"/>
              <a:t>   </a:t>
            </a:r>
            <a:r>
              <a:rPr lang="en-US" altLang="zh-TW" sz="1050" dirty="0"/>
              <a:t>7:00</a:t>
            </a:r>
          </a:p>
          <a:p>
            <a:pPr algn="ctr"/>
            <a:r>
              <a:rPr lang="en-US" altLang="zh-TW" sz="1050" dirty="0"/>
              <a:t>08:00</a:t>
            </a:r>
            <a:r>
              <a:rPr lang="zh-TW" altLang="en-US" sz="1050" dirty="0"/>
              <a:t>  </a:t>
            </a:r>
            <a:r>
              <a:rPr lang="en-US" altLang="zh-TW" sz="1050" dirty="0"/>
              <a:t>09:00</a:t>
            </a:r>
            <a:r>
              <a:rPr lang="zh-TW" altLang="en-US" sz="1050" dirty="0"/>
              <a:t>  </a:t>
            </a:r>
            <a:r>
              <a:rPr lang="en-US" altLang="zh-TW" sz="1050" dirty="0"/>
              <a:t>10:00</a:t>
            </a:r>
            <a:r>
              <a:rPr lang="zh-TW" altLang="en-US" sz="1050" dirty="0"/>
              <a:t>   </a:t>
            </a:r>
            <a:r>
              <a:rPr lang="en-US" altLang="zh-TW" sz="1050" dirty="0"/>
              <a:t>11:00</a:t>
            </a:r>
          </a:p>
          <a:p>
            <a:pPr algn="ctr"/>
            <a:r>
              <a:rPr lang="en-US" altLang="zh-TW" sz="1050" dirty="0"/>
              <a:t>12:00</a:t>
            </a:r>
            <a:r>
              <a:rPr lang="zh-TW" altLang="en-US" sz="1050" dirty="0"/>
              <a:t>  </a:t>
            </a:r>
            <a:r>
              <a:rPr lang="en-US" altLang="zh-TW" sz="1050" dirty="0"/>
              <a:t>13:00</a:t>
            </a:r>
            <a:r>
              <a:rPr lang="zh-TW" altLang="en-US" sz="1050" dirty="0"/>
              <a:t>  </a:t>
            </a:r>
            <a:r>
              <a:rPr lang="en-US" altLang="zh-TW" sz="1050" dirty="0"/>
              <a:t>14:00</a:t>
            </a:r>
            <a:r>
              <a:rPr lang="zh-TW" altLang="en-US" sz="1050" dirty="0"/>
              <a:t>   </a:t>
            </a:r>
            <a:r>
              <a:rPr lang="en-US" altLang="zh-TW" sz="1050" dirty="0"/>
              <a:t>15:00</a:t>
            </a:r>
          </a:p>
          <a:p>
            <a:pPr algn="ctr"/>
            <a:r>
              <a:rPr lang="en-US" altLang="zh-TW" sz="1050" dirty="0"/>
              <a:t>16:00</a:t>
            </a:r>
            <a:r>
              <a:rPr lang="zh-TW" altLang="en-US" sz="1050" dirty="0"/>
              <a:t>  </a:t>
            </a:r>
            <a:r>
              <a:rPr lang="en-US" altLang="zh-TW" sz="1050" dirty="0"/>
              <a:t>17:00</a:t>
            </a:r>
            <a:r>
              <a:rPr lang="zh-TW" altLang="en-US" sz="1050" dirty="0"/>
              <a:t>  </a:t>
            </a:r>
            <a:r>
              <a:rPr lang="en-US" altLang="zh-TW" sz="1050" dirty="0"/>
              <a:t>18:00</a:t>
            </a:r>
            <a:r>
              <a:rPr lang="zh-TW" altLang="en-US" sz="1050" dirty="0"/>
              <a:t>   </a:t>
            </a:r>
            <a:r>
              <a:rPr lang="en-US" altLang="zh-TW" sz="1050" dirty="0"/>
              <a:t>19:00</a:t>
            </a:r>
          </a:p>
          <a:p>
            <a:pPr algn="ctr"/>
            <a:r>
              <a:rPr lang="en-US" altLang="zh-TW" sz="1050" dirty="0"/>
              <a:t>20:00</a:t>
            </a:r>
            <a:r>
              <a:rPr lang="zh-TW" altLang="en-US" sz="1050" dirty="0"/>
              <a:t>  </a:t>
            </a:r>
            <a:r>
              <a:rPr lang="en-US" altLang="zh-TW" sz="1050" dirty="0"/>
              <a:t>21:00</a:t>
            </a:r>
            <a:r>
              <a:rPr lang="zh-TW" altLang="en-US" sz="1050" dirty="0"/>
              <a:t>  </a:t>
            </a:r>
            <a:r>
              <a:rPr lang="en-US" altLang="zh-TW" sz="1050" dirty="0"/>
              <a:t>22:00</a:t>
            </a:r>
            <a:r>
              <a:rPr lang="zh-TW" altLang="en-US" sz="1050" dirty="0"/>
              <a:t>   </a:t>
            </a:r>
            <a:r>
              <a:rPr lang="en-US" altLang="zh-TW" sz="1050" dirty="0"/>
              <a:t>23:00</a:t>
            </a:r>
          </a:p>
          <a:p>
            <a:pPr algn="ctr"/>
            <a:endParaRPr lang="zh-TW" altLang="en-US" sz="1050" dirty="0"/>
          </a:p>
        </p:txBody>
      </p:sp>
      <p:sp>
        <p:nvSpPr>
          <p:cNvPr id="195" name="矩形圖說文字 194"/>
          <p:cNvSpPr/>
          <p:nvPr/>
        </p:nvSpPr>
        <p:spPr>
          <a:xfrm rot="10800000" flipH="1">
            <a:off x="8511150" y="2635312"/>
            <a:ext cx="1641403" cy="1476530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/>
          <p:cNvSpPr/>
          <p:nvPr/>
        </p:nvSpPr>
        <p:spPr>
          <a:xfrm>
            <a:off x="8567781" y="3088282"/>
            <a:ext cx="312256" cy="14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8470331" y="2672675"/>
            <a:ext cx="17312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29</a:t>
            </a:r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endParaRPr lang="en-US" altLang="zh-TW" sz="1100" dirty="0"/>
          </a:p>
          <a:p>
            <a:r>
              <a:rPr lang="en-US" altLang="zh-TW" sz="1100" dirty="0" smtClean="0"/>
              <a:t>10:00  10:05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 10:10  10:15 </a:t>
            </a:r>
          </a:p>
          <a:p>
            <a:r>
              <a:rPr lang="en-US" altLang="zh-TW" sz="1100" dirty="0" smtClean="0"/>
              <a:t>10:20  10:25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 10:30  10:35 </a:t>
            </a:r>
            <a:endParaRPr lang="en-US" altLang="zh-TW" sz="1100" dirty="0"/>
          </a:p>
          <a:p>
            <a:r>
              <a:rPr lang="en-US" altLang="zh-TW" sz="1100" dirty="0" smtClean="0"/>
              <a:t>10:40  10:45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 10:50  10:55 </a:t>
            </a:r>
            <a:endParaRPr lang="en-US" altLang="zh-TW" sz="11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83837" y="2177257"/>
            <a:ext cx="1922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10:00</a:t>
            </a:r>
            <a:endParaRPr lang="zh-TW" altLang="en-US" sz="1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56476" y="3005423"/>
            <a:ext cx="31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資訊室資訊系統發表會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55460" y="3863881"/>
            <a:ext cx="299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第二會議室</a:t>
            </a:r>
            <a:endParaRPr lang="zh-TW" altLang="en-US" sz="16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155459" y="4428446"/>
            <a:ext cx="299787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家主</a:t>
            </a:r>
            <a:r>
              <a:rPr lang="zh-TW" altLang="en-US" dirty="0"/>
              <a:t>任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4161268" y="5443875"/>
            <a:ext cx="16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全體職員</a:t>
            </a:r>
            <a:r>
              <a:rPr lang="zh-TW" altLang="en-US" dirty="0"/>
              <a:t>工</a:t>
            </a:r>
          </a:p>
        </p:txBody>
      </p:sp>
      <p:sp>
        <p:nvSpPr>
          <p:cNvPr id="211" name="文字方塊 210"/>
          <p:cNvSpPr txBox="1"/>
          <p:nvPr/>
        </p:nvSpPr>
        <p:spPr>
          <a:xfrm>
            <a:off x="4216523" y="6005994"/>
            <a:ext cx="16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吳彥駒</a:t>
            </a:r>
            <a:endParaRPr lang="zh-TW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4135440" y="4746471"/>
            <a:ext cx="5103982" cy="1997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4135440" y="4775822"/>
            <a:ext cx="5087449" cy="30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文字方塊 206"/>
          <p:cNvSpPr txBox="1"/>
          <p:nvPr/>
        </p:nvSpPr>
        <p:spPr>
          <a:xfrm>
            <a:off x="4175407" y="4792569"/>
            <a:ext cx="4817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新細明體" panose="02020500000000000000" pitchFamily="18" charset="-120"/>
              </a:rPr>
              <a:t>家主任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副主任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秘書主任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人事主任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主計主任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政風主任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保健組長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輔導組長</a:t>
            </a:r>
            <a:endParaRPr lang="en-US" altLang="zh-TW" sz="1400" dirty="0">
              <a:latin typeface="新細明體" panose="02020500000000000000" pitchFamily="18" charset="-120"/>
            </a:endParaRPr>
          </a:p>
          <a:p>
            <a:r>
              <a:rPr lang="zh-TW" altLang="en-US" sz="1400" dirty="0">
                <a:latin typeface="新細明體" panose="02020500000000000000" pitchFamily="18" charset="-120"/>
              </a:rPr>
              <a:t>其他主持人</a:t>
            </a:r>
            <a:r>
              <a:rPr lang="en-US" altLang="zh-TW" sz="1400" dirty="0">
                <a:latin typeface="新細明體" panose="02020500000000000000" pitchFamily="18" charset="-120"/>
              </a:rPr>
              <a:t>(</a:t>
            </a:r>
            <a:r>
              <a:rPr lang="zh-TW" altLang="en-US" sz="1400" dirty="0">
                <a:latin typeface="新細明體" panose="02020500000000000000" pitchFamily="18" charset="-120"/>
              </a:rPr>
              <a:t>自填</a:t>
            </a:r>
            <a:r>
              <a:rPr lang="en-US" altLang="zh-TW" sz="1400" dirty="0" smtClean="0">
                <a:latin typeface="新細明體" panose="02020500000000000000" pitchFamily="18" charset="-120"/>
              </a:rPr>
              <a:t>)</a:t>
            </a:r>
            <a:endParaRPr lang="zh-TW" altLang="en-US" sz="1400" dirty="0">
              <a:latin typeface="新細明體" panose="02020500000000000000" pitchFamily="18" charset="-12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893615" y="2037560"/>
            <a:ext cx="3620427" cy="361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/>
          <p:cNvSpPr/>
          <p:nvPr/>
        </p:nvSpPr>
        <p:spPr>
          <a:xfrm>
            <a:off x="4909581" y="2016660"/>
            <a:ext cx="3601569" cy="58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5581650" y="2237039"/>
            <a:ext cx="17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資料確認</a:t>
            </a:r>
            <a:endParaRPr lang="zh-TW" altLang="en-US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5053929" y="2600309"/>
            <a:ext cx="33188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/>
              <a:t>行程日期</a:t>
            </a:r>
            <a:r>
              <a:rPr lang="en-US" altLang="zh-TW" sz="1300" dirty="0"/>
              <a:t>(</a:t>
            </a:r>
            <a:r>
              <a:rPr lang="zh-TW" altLang="en-US" sz="1300" dirty="0"/>
              <a:t>時間</a:t>
            </a:r>
            <a:r>
              <a:rPr lang="en-US" altLang="zh-TW" sz="1300" dirty="0"/>
              <a:t>): </a:t>
            </a:r>
            <a:r>
              <a:rPr lang="en-US" altLang="zh-TW" sz="1300" dirty="0" smtClean="0"/>
              <a:t>2018-08-29 </a:t>
            </a:r>
            <a:r>
              <a:rPr lang="zh-TW" altLang="en-US" sz="1300" dirty="0" smtClean="0"/>
              <a:t>星期三 </a:t>
            </a:r>
            <a:r>
              <a:rPr lang="en-US" altLang="zh-TW" sz="1300" dirty="0"/>
              <a:t>09:00</a:t>
            </a:r>
          </a:p>
          <a:p>
            <a:endParaRPr lang="en-US" altLang="zh-TW" sz="1300" dirty="0"/>
          </a:p>
          <a:p>
            <a:r>
              <a:rPr lang="zh-TW" altLang="en-US" sz="1300" dirty="0"/>
              <a:t>預計結束時間</a:t>
            </a:r>
            <a:r>
              <a:rPr lang="en-US" altLang="zh-TW" sz="1300" dirty="0"/>
              <a:t>: 10:00</a:t>
            </a:r>
          </a:p>
          <a:p>
            <a:endParaRPr lang="en-US" altLang="zh-TW" sz="1300" dirty="0"/>
          </a:p>
          <a:p>
            <a:r>
              <a:rPr lang="zh-TW" altLang="en-US" sz="1300" dirty="0"/>
              <a:t>工作項目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資訊室資訊系統發表</a:t>
            </a:r>
            <a:endParaRPr lang="zh-TW" altLang="en-US" sz="1300" dirty="0"/>
          </a:p>
          <a:p>
            <a:endParaRPr lang="zh-TW" altLang="en-US" sz="1300" dirty="0"/>
          </a:p>
          <a:p>
            <a:r>
              <a:rPr lang="zh-TW" altLang="en-US" sz="1300" dirty="0"/>
              <a:t>地點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第二會議</a:t>
            </a:r>
            <a:r>
              <a:rPr lang="zh-TW" altLang="en-US" sz="1300" dirty="0"/>
              <a:t>室</a:t>
            </a:r>
          </a:p>
          <a:p>
            <a:endParaRPr lang="zh-TW" altLang="en-US" sz="1300" dirty="0"/>
          </a:p>
          <a:p>
            <a:r>
              <a:rPr lang="zh-TW" altLang="en-US" sz="1300" dirty="0"/>
              <a:t>主持人</a:t>
            </a:r>
            <a:r>
              <a:rPr lang="en-US" altLang="zh-TW" sz="1300" dirty="0"/>
              <a:t>: </a:t>
            </a:r>
            <a:r>
              <a:rPr lang="zh-TW" altLang="en-US" sz="1300" dirty="0"/>
              <a:t>家</a:t>
            </a:r>
            <a:r>
              <a:rPr lang="zh-TW" altLang="en-US" sz="1300" dirty="0" smtClean="0"/>
              <a:t>主任</a:t>
            </a:r>
            <a:endParaRPr lang="zh-TW" altLang="en-US" sz="1300" dirty="0"/>
          </a:p>
          <a:p>
            <a:endParaRPr lang="zh-TW" altLang="en-US" sz="1300" dirty="0"/>
          </a:p>
          <a:p>
            <a:r>
              <a:rPr lang="zh-TW" altLang="en-US" sz="1300" dirty="0"/>
              <a:t>參加人員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全體職員工</a:t>
            </a:r>
            <a:endParaRPr lang="zh-TW" altLang="en-US" sz="1300" dirty="0"/>
          </a:p>
          <a:p>
            <a:endParaRPr lang="zh-TW" altLang="en-US" sz="1300" dirty="0"/>
          </a:p>
          <a:p>
            <a:r>
              <a:rPr lang="zh-TW" altLang="en-US" sz="1300" dirty="0"/>
              <a:t>承辦人</a:t>
            </a:r>
            <a:r>
              <a:rPr lang="en-US" altLang="zh-TW" sz="1300" dirty="0"/>
              <a:t>: </a:t>
            </a:r>
            <a:r>
              <a:rPr lang="zh-TW" altLang="en-US" sz="1300" dirty="0" smtClean="0"/>
              <a:t>吳彥駒</a:t>
            </a:r>
            <a:endParaRPr lang="zh-TW" altLang="en-US" sz="1300" dirty="0"/>
          </a:p>
        </p:txBody>
      </p:sp>
      <p:sp>
        <p:nvSpPr>
          <p:cNvPr id="217" name="圓角矩形 216"/>
          <p:cNvSpPr/>
          <p:nvPr/>
        </p:nvSpPr>
        <p:spPr>
          <a:xfrm>
            <a:off x="7049612" y="5302936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送出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218" name="圓角矩形 217"/>
          <p:cNvSpPr/>
          <p:nvPr/>
        </p:nvSpPr>
        <p:spPr>
          <a:xfrm>
            <a:off x="7755173" y="5312389"/>
            <a:ext cx="627910" cy="274082"/>
          </a:xfrm>
          <a:prstGeom prst="round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Tw Cen MT" panose="020B0602020104020603"/>
              </a:rPr>
              <a:t>返回</a:t>
            </a:r>
            <a:endParaRPr lang="zh-TW" altLang="en-US" sz="1200" dirty="0">
              <a:solidFill>
                <a:schemeClr val="tx1"/>
              </a:solidFill>
              <a:latin typeface="Tw Cen MT" panose="020B0602020104020603"/>
            </a:endParaRPr>
          </a:p>
        </p:txBody>
      </p:sp>
      <p:sp>
        <p:nvSpPr>
          <p:cNvPr id="219" name="流程圖: 接點 218"/>
          <p:cNvSpPr/>
          <p:nvPr/>
        </p:nvSpPr>
        <p:spPr>
          <a:xfrm>
            <a:off x="5173609" y="2279075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2" name="直線接點 221"/>
          <p:cNvCxnSpPr/>
          <p:nvPr/>
        </p:nvCxnSpPr>
        <p:spPr>
          <a:xfrm>
            <a:off x="5225400" y="2363223"/>
            <a:ext cx="62353" cy="141165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flipV="1">
            <a:off x="5292917" y="2342529"/>
            <a:ext cx="103901" cy="162968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4896451" y="3027960"/>
            <a:ext cx="3611199" cy="1661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流程圖: 接點 229"/>
          <p:cNvSpPr/>
          <p:nvPr/>
        </p:nvSpPr>
        <p:spPr>
          <a:xfrm>
            <a:off x="5172657" y="3163284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2" name="直線接點 231"/>
          <p:cNvCxnSpPr/>
          <p:nvPr/>
        </p:nvCxnSpPr>
        <p:spPr>
          <a:xfrm>
            <a:off x="5214792" y="3268101"/>
            <a:ext cx="62353" cy="123110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V="1">
            <a:off x="5277145" y="3233910"/>
            <a:ext cx="109065" cy="157301"/>
          </a:xfrm>
          <a:prstGeom prst="line">
            <a:avLst/>
          </a:prstGeom>
          <a:ln>
            <a:solidFill>
              <a:srgbClr val="00A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5567231" y="3105302"/>
            <a:ext cx="143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功</a:t>
            </a:r>
            <a:endParaRPr lang="en-US" altLang="zh-TW" dirty="0" smtClean="0"/>
          </a:p>
        </p:txBody>
      </p:sp>
      <p:sp>
        <p:nvSpPr>
          <p:cNvPr id="237" name="文字方塊 236"/>
          <p:cNvSpPr txBox="1"/>
          <p:nvPr/>
        </p:nvSpPr>
        <p:spPr>
          <a:xfrm>
            <a:off x="4905044" y="3676362"/>
            <a:ext cx="359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2018/8/29 </a:t>
            </a:r>
            <a:r>
              <a:rPr lang="zh-TW" altLang="en-US" sz="1400" dirty="0"/>
              <a:t>下午 </a:t>
            </a:r>
            <a:r>
              <a:rPr lang="en-US" altLang="zh-TW" sz="1400" dirty="0"/>
              <a:t>03:44:31 </a:t>
            </a:r>
            <a:r>
              <a:rPr lang="zh-TW" altLang="en-US" sz="1400" dirty="0"/>
              <a:t>新增行程成功</a:t>
            </a:r>
          </a:p>
        </p:txBody>
      </p:sp>
      <p:sp>
        <p:nvSpPr>
          <p:cNvPr id="238" name="矩形 237"/>
          <p:cNvSpPr/>
          <p:nvPr/>
        </p:nvSpPr>
        <p:spPr>
          <a:xfrm>
            <a:off x="4901265" y="3063485"/>
            <a:ext cx="3601569" cy="58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圓角矩形 239"/>
          <p:cNvSpPr/>
          <p:nvPr/>
        </p:nvSpPr>
        <p:spPr>
          <a:xfrm>
            <a:off x="7707801" y="4236829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</p:spTree>
    <p:extLst>
      <p:ext uri="{BB962C8B-B14F-4D97-AF65-F5344CB8AC3E}">
        <p14:creationId xmlns:p14="http://schemas.microsoft.com/office/powerpoint/2010/main" val="471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25" grpId="0"/>
      <p:bldP spid="25" grpId="1"/>
      <p:bldP spid="168" grpId="0" animBg="1"/>
      <p:bldP spid="168" grpId="1" animBg="1"/>
      <p:bldP spid="169" grpId="0" animBg="1"/>
      <p:bldP spid="169" grpId="1" animBg="1"/>
      <p:bldP spid="26" grpId="0" animBg="1"/>
      <p:bldP spid="26" grpId="1" animBg="1"/>
      <p:bldP spid="170" grpId="0" animBg="1"/>
      <p:bldP spid="27" grpId="0" animBg="1"/>
      <p:bldP spid="28" grpId="0"/>
      <p:bldP spid="29" grpId="0" animBg="1"/>
      <p:bldP spid="174" grpId="0" animBg="1"/>
      <p:bldP spid="172" grpId="0" animBg="1"/>
      <p:bldP spid="175" grpId="0" animBg="1"/>
      <p:bldP spid="30" grpId="0" animBg="1"/>
      <p:bldP spid="30" grpId="1" animBg="1"/>
      <p:bldP spid="176" grpId="0" animBg="1"/>
      <p:bldP spid="177" grpId="0" animBg="1"/>
      <p:bldP spid="178" grpId="0" animBg="1"/>
      <p:bldP spid="179" grpId="0" animBg="1"/>
      <p:bldP spid="56" grpId="0"/>
      <p:bldP spid="180" grpId="0"/>
      <p:bldP spid="181" grpId="0"/>
      <p:bldP spid="182" grpId="0"/>
      <p:bldP spid="183" grpId="0"/>
      <p:bldP spid="185" grpId="0"/>
      <p:bldP spid="187" grpId="0" animBg="1"/>
      <p:bldP spid="188" grpId="0"/>
      <p:bldP spid="64" grpId="0"/>
      <p:bldP spid="57" grpId="0" animBg="1"/>
      <p:bldP spid="57" grpId="1" animBg="1"/>
      <p:bldP spid="31" grpId="0"/>
      <p:bldP spid="31" grpId="1"/>
      <p:bldP spid="191" grpId="0" animBg="1"/>
      <p:bldP spid="191" grpId="1" animBg="1"/>
      <p:bldP spid="58" grpId="0" animBg="1"/>
      <p:bldP spid="58" grpId="1" animBg="1"/>
      <p:bldP spid="192" grpId="0"/>
      <p:bldP spid="192" grpId="1"/>
      <p:bldP spid="193" grpId="0" animBg="1"/>
      <p:bldP spid="193" grpId="1" animBg="1"/>
      <p:bldP spid="59" grpId="0" animBg="1"/>
      <p:bldP spid="59" grpId="1" animBg="1"/>
      <p:bldP spid="194" grpId="0"/>
      <p:bldP spid="194" grpId="1"/>
      <p:bldP spid="189" grpId="0" animBg="1"/>
      <p:bldP spid="189" grpId="1" animBg="1"/>
      <p:bldP spid="201" grpId="0" animBg="1"/>
      <p:bldP spid="201" grpId="1" animBg="1"/>
      <p:bldP spid="190" grpId="0"/>
      <p:bldP spid="190" grpId="1"/>
      <p:bldP spid="195" grpId="0" animBg="1"/>
      <p:bldP spid="195" grpId="1" animBg="1"/>
      <p:bldP spid="200" grpId="0" animBg="1"/>
      <p:bldP spid="200" grpId="1" animBg="1"/>
      <p:bldP spid="196" grpId="0"/>
      <p:bldP spid="196" grpId="1"/>
      <p:bldP spid="65" grpId="0"/>
      <p:bldP spid="73" grpId="0"/>
      <p:bldP spid="74" grpId="0"/>
      <p:bldP spid="209" grpId="0"/>
      <p:bldP spid="210" grpId="0"/>
      <p:bldP spid="211" grpId="0"/>
      <p:bldP spid="203" grpId="0" animBg="1"/>
      <p:bldP spid="203" grpId="1" animBg="1"/>
      <p:bldP spid="208" grpId="0" animBg="1"/>
      <p:bldP spid="208" grpId="1" animBg="1"/>
      <p:bldP spid="207" grpId="0"/>
      <p:bldP spid="207" grpId="1"/>
      <p:bldP spid="212" grpId="0" animBg="1"/>
      <p:bldP spid="212" grpId="1" animBg="1"/>
      <p:bldP spid="214" grpId="0" animBg="1"/>
      <p:bldP spid="214" grpId="1" animBg="1"/>
      <p:bldP spid="215" grpId="0"/>
      <p:bldP spid="215" grpId="1"/>
      <p:bldP spid="216" grpId="0"/>
      <p:bldP spid="216" grpId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5" grpId="0" animBg="1"/>
      <p:bldP spid="230" grpId="0" animBg="1"/>
      <p:bldP spid="236" grpId="0"/>
      <p:bldP spid="237" grpId="0"/>
      <p:bldP spid="238" grpId="0" animBg="1"/>
      <p:bldP spid="2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 smtClean="0"/>
              <a:t>星期三</a:t>
            </a:r>
            <a:endParaRPr lang="zh-TW" altLang="en-US" sz="900" dirty="0"/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64" name="矩形 163"/>
          <p:cNvSpPr/>
          <p:nvPr/>
        </p:nvSpPr>
        <p:spPr>
          <a:xfrm>
            <a:off x="4839792" y="2294113"/>
            <a:ext cx="3151634" cy="3367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圓角矩形 164"/>
          <p:cNvSpPr/>
          <p:nvPr/>
        </p:nvSpPr>
        <p:spPr>
          <a:xfrm>
            <a:off x="4848299" y="2277925"/>
            <a:ext cx="3143127" cy="852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4950162" y="2448463"/>
            <a:ext cx="262438" cy="2640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942935" y="2773303"/>
            <a:ext cx="29538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新增每月工作管制表</a:t>
            </a:r>
          </a:p>
          <a:p>
            <a:pPr algn="ctr"/>
            <a:r>
              <a:rPr lang="zh-TW" altLang="en-US" dirty="0"/>
              <a:t>使用</a:t>
            </a:r>
            <a:r>
              <a:rPr lang="zh-TW" altLang="en-US" dirty="0" smtClean="0"/>
              <a:t>條款</a:t>
            </a:r>
            <a:endParaRPr lang="en-US" altLang="zh-TW" dirty="0" smtClean="0"/>
          </a:p>
          <a:p>
            <a:pPr algn="ctr"/>
            <a:endParaRPr lang="zh-TW" altLang="en-US" dirty="0"/>
          </a:p>
          <a:p>
            <a:r>
              <a:rPr lang="zh-TW" altLang="en-US" sz="1400" dirty="0"/>
              <a:t>一、使用對象</a:t>
            </a:r>
            <a:r>
              <a:rPr lang="en-US" altLang="zh-TW" sz="1400" dirty="0"/>
              <a:t>:</a:t>
            </a:r>
            <a:r>
              <a:rPr lang="zh-TW" altLang="en-US" sz="1400" dirty="0"/>
              <a:t>公務員</a:t>
            </a:r>
          </a:p>
          <a:p>
            <a:r>
              <a:rPr lang="zh-TW" altLang="en-US" sz="1400" dirty="0"/>
              <a:t>二、使用目的</a:t>
            </a:r>
            <a:r>
              <a:rPr lang="en-US" altLang="zh-TW" sz="1400" dirty="0"/>
              <a:t>:</a:t>
            </a:r>
            <a:r>
              <a:rPr lang="zh-TW" altLang="en-US" sz="1400" dirty="0"/>
              <a:t>新增工作管制表行程</a:t>
            </a:r>
          </a:p>
          <a:p>
            <a:r>
              <a:rPr lang="zh-TW" altLang="en-US" sz="1400" dirty="0"/>
              <a:t>三、非以上條件者請勿操作，如</a:t>
            </a:r>
            <a:r>
              <a:rPr lang="zh-TW" altLang="en-US" sz="1400" dirty="0" smtClean="0"/>
              <a:t>發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</a:t>
            </a:r>
            <a:r>
              <a:rPr lang="zh-TW" altLang="en-US" sz="1400" dirty="0" smtClean="0"/>
              <a:t>現</a:t>
            </a:r>
            <a:r>
              <a:rPr lang="zh-TW" altLang="en-US" sz="1400" dirty="0"/>
              <a:t>惡作劇或是冒名須接受最嚴厲之處分。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所有操作都將記錄在資訊室伺服器內</a:t>
            </a:r>
            <a:r>
              <a:rPr lang="en-US" altLang="zh-TW" sz="1200" dirty="0"/>
              <a:t>)</a:t>
            </a:r>
            <a:endParaRPr lang="zh-TW" altLang="en-US" sz="1600" dirty="0"/>
          </a:p>
        </p:txBody>
      </p:sp>
      <p:sp>
        <p:nvSpPr>
          <p:cNvPr id="168" name="圓角矩形 167"/>
          <p:cNvSpPr/>
          <p:nvPr/>
        </p:nvSpPr>
        <p:spPr>
          <a:xfrm>
            <a:off x="6458728" y="5244556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  <p:sp>
        <p:nvSpPr>
          <p:cNvPr id="169" name="圓角矩形 168"/>
          <p:cNvSpPr/>
          <p:nvPr/>
        </p:nvSpPr>
        <p:spPr>
          <a:xfrm>
            <a:off x="7154352" y="5244556"/>
            <a:ext cx="627910" cy="274082"/>
          </a:xfrm>
          <a:prstGeom prst="roundRect">
            <a:avLst/>
          </a:prstGeom>
          <a:solidFill>
            <a:srgbClr val="E7030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取消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26" name="減號 25"/>
          <p:cNvSpPr/>
          <p:nvPr/>
        </p:nvSpPr>
        <p:spPr>
          <a:xfrm>
            <a:off x="4981092" y="2504388"/>
            <a:ext cx="202389" cy="135664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3927172" y="759858"/>
            <a:ext cx="5467532" cy="5980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915207" y="753955"/>
            <a:ext cx="5479497" cy="115274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975535" y="978051"/>
            <a:ext cx="365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</a:rPr>
              <a:t>新增每日工作預定表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059090" y="2190750"/>
            <a:ext cx="2507121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圓角矩形 173"/>
          <p:cNvSpPr/>
          <p:nvPr/>
        </p:nvSpPr>
        <p:spPr>
          <a:xfrm>
            <a:off x="4087643" y="2894451"/>
            <a:ext cx="5103982" cy="6673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圓角矩形 171"/>
          <p:cNvSpPr/>
          <p:nvPr/>
        </p:nvSpPr>
        <p:spPr>
          <a:xfrm>
            <a:off x="6687431" y="2189860"/>
            <a:ext cx="2507121" cy="353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2325" y="2237039"/>
            <a:ext cx="233863" cy="233863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>
            <a:off x="6150601" y="2189860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圖片 5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83" y="2261724"/>
            <a:ext cx="195652" cy="195652"/>
          </a:xfrm>
          <a:prstGeom prst="rect">
            <a:avLst/>
          </a:prstGeom>
        </p:spPr>
      </p:pic>
      <p:cxnSp>
        <p:nvCxnSpPr>
          <p:cNvPr id="173" name="直線接點 172"/>
          <p:cNvCxnSpPr/>
          <p:nvPr/>
        </p:nvCxnSpPr>
        <p:spPr>
          <a:xfrm>
            <a:off x="8817601" y="2177257"/>
            <a:ext cx="0" cy="353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圓角矩形 174"/>
          <p:cNvSpPr/>
          <p:nvPr/>
        </p:nvSpPr>
        <p:spPr>
          <a:xfrm>
            <a:off x="4118907" y="3876073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圓角矩形 175"/>
          <p:cNvSpPr/>
          <p:nvPr/>
        </p:nvSpPr>
        <p:spPr>
          <a:xfrm>
            <a:off x="4118907" y="447928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圓角矩形 176"/>
          <p:cNvSpPr/>
          <p:nvPr/>
        </p:nvSpPr>
        <p:spPr>
          <a:xfrm>
            <a:off x="4118907" y="4895067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圓角矩形 177"/>
          <p:cNvSpPr/>
          <p:nvPr/>
        </p:nvSpPr>
        <p:spPr>
          <a:xfrm>
            <a:off x="4135440" y="5477087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圓角矩形 178"/>
          <p:cNvSpPr/>
          <p:nvPr/>
        </p:nvSpPr>
        <p:spPr>
          <a:xfrm>
            <a:off x="6309373" y="6369061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送出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062593" y="1918425"/>
            <a:ext cx="10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6731108" y="1889399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預計結束時間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1" name="文字方塊 180"/>
          <p:cNvSpPr txBox="1"/>
          <p:nvPr/>
        </p:nvSpPr>
        <p:spPr>
          <a:xfrm>
            <a:off x="4082015" y="2622950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工作項目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4076550" y="3585367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地點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3" name="文字方塊 182"/>
          <p:cNvSpPr txBox="1"/>
          <p:nvPr/>
        </p:nvSpPr>
        <p:spPr>
          <a:xfrm>
            <a:off x="4066854" y="4168509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主持人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4070523" y="5155794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參加人</a:t>
            </a:r>
            <a:r>
              <a:rPr lang="zh-TW" altLang="en-US" sz="1400" dirty="0"/>
              <a:t>員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187" name="圓角矩形 186"/>
          <p:cNvSpPr/>
          <p:nvPr/>
        </p:nvSpPr>
        <p:spPr>
          <a:xfrm>
            <a:off x="4156476" y="6047570"/>
            <a:ext cx="5103982" cy="2965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文字方塊 187"/>
          <p:cNvSpPr txBox="1"/>
          <p:nvPr/>
        </p:nvSpPr>
        <p:spPr>
          <a:xfrm>
            <a:off x="4092677" y="5784791"/>
            <a:ext cx="140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承辦人</a:t>
            </a:r>
            <a:r>
              <a:rPr lang="en-US" altLang="zh-TW" sz="1400" dirty="0" smtClean="0"/>
              <a:t>: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129105" y="2223273"/>
            <a:ext cx="199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2018 -08-29 </a:t>
            </a:r>
            <a:r>
              <a:rPr lang="zh-TW" altLang="en-US" sz="1400" dirty="0" smtClean="0"/>
              <a:t>星期三 </a:t>
            </a:r>
            <a:r>
              <a:rPr lang="en-US" altLang="zh-TW" sz="1400" dirty="0" smtClean="0"/>
              <a:t>9:30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84868" y="2183749"/>
            <a:ext cx="1922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10:30</a:t>
            </a:r>
            <a:endParaRPr lang="zh-TW" altLang="en-US" sz="1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48742" y="3056947"/>
            <a:ext cx="31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表演活</a:t>
            </a:r>
            <a:r>
              <a:rPr lang="zh-TW" altLang="en-US" dirty="0"/>
              <a:t>動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4155460" y="3863881"/>
            <a:ext cx="299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多功能</a:t>
            </a:r>
            <a:r>
              <a:rPr lang="zh-TW" altLang="en-US" sz="1600" dirty="0"/>
              <a:t>教室</a:t>
            </a:r>
          </a:p>
        </p:txBody>
      </p:sp>
      <p:sp>
        <p:nvSpPr>
          <p:cNvPr id="209" name="文字方塊 208"/>
          <p:cNvSpPr txBox="1"/>
          <p:nvPr/>
        </p:nvSpPr>
        <p:spPr>
          <a:xfrm>
            <a:off x="4155459" y="4428446"/>
            <a:ext cx="299787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家主</a:t>
            </a:r>
            <a:r>
              <a:rPr lang="zh-TW" altLang="en-US" dirty="0"/>
              <a:t>任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4161268" y="5443875"/>
            <a:ext cx="202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育智</a:t>
            </a:r>
            <a:r>
              <a:rPr lang="zh-TW" altLang="en-US" dirty="0" smtClean="0"/>
              <a:t>堂住</a:t>
            </a:r>
            <a:r>
              <a:rPr lang="zh-TW" altLang="en-US" dirty="0"/>
              <a:t>民</a:t>
            </a:r>
          </a:p>
        </p:txBody>
      </p:sp>
      <p:sp>
        <p:nvSpPr>
          <p:cNvPr id="211" name="文字方塊 210"/>
          <p:cNvSpPr txBox="1"/>
          <p:nvPr/>
        </p:nvSpPr>
        <p:spPr>
          <a:xfrm>
            <a:off x="4216523" y="6005994"/>
            <a:ext cx="16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鍾佩</a:t>
            </a:r>
            <a:r>
              <a:rPr lang="zh-TW" altLang="en-US" dirty="0"/>
              <a:t>蓉</a:t>
            </a:r>
          </a:p>
        </p:txBody>
      </p:sp>
      <p:sp>
        <p:nvSpPr>
          <p:cNvPr id="128" name="矩形 127"/>
          <p:cNvSpPr/>
          <p:nvPr/>
        </p:nvSpPr>
        <p:spPr>
          <a:xfrm>
            <a:off x="5127375" y="2250580"/>
            <a:ext cx="3049561" cy="346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24960" y="2247296"/>
            <a:ext cx="3071082" cy="82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50652" y="2401356"/>
            <a:ext cx="308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家主任此時段已經安排行程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7626" y="2969790"/>
            <a:ext cx="25632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0000FF"/>
                </a:solidFill>
              </a:rPr>
              <a:t>您所新增時間時段</a:t>
            </a:r>
            <a:r>
              <a:rPr lang="zh-TW" altLang="en-US" sz="1400" b="1" dirty="0">
                <a:solidFill>
                  <a:srgbClr val="0000FF"/>
                </a:solidFill>
              </a:rPr>
              <a:t>為</a:t>
            </a:r>
            <a:r>
              <a:rPr lang="en-US" altLang="zh-TW" sz="1400" b="1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altLang="zh-TW" sz="1400" dirty="0" smtClean="0"/>
              <a:t>2018-08-29 </a:t>
            </a:r>
            <a:r>
              <a:rPr lang="zh-TW" altLang="en-US" sz="1400" dirty="0" smtClean="0"/>
              <a:t>星期三 </a:t>
            </a:r>
            <a:r>
              <a:rPr lang="en-US" altLang="zh-TW" sz="1400" dirty="0" smtClean="0"/>
              <a:t>9:30 – 10:30</a:t>
            </a:r>
          </a:p>
          <a:p>
            <a:endParaRPr lang="en-US" altLang="zh-TW" sz="1400" dirty="0"/>
          </a:p>
          <a:p>
            <a:r>
              <a:rPr lang="zh-TW" altLang="en-US" sz="1400" b="1" dirty="0" smtClean="0">
                <a:solidFill>
                  <a:srgbClr val="FF0000"/>
                </a:solidFill>
              </a:rPr>
              <a:t>家主任</a:t>
            </a:r>
            <a:r>
              <a:rPr lang="zh-TW" altLang="en-US" sz="1400" b="1" dirty="0">
                <a:solidFill>
                  <a:srgbClr val="FF0000"/>
                </a:solidFill>
              </a:rPr>
              <a:t>已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安排行程時間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1400" dirty="0" smtClean="0"/>
              <a:t>9:00 – 10:00</a:t>
            </a:r>
          </a:p>
          <a:p>
            <a:endParaRPr lang="en-US" altLang="zh-TW" sz="1400" dirty="0"/>
          </a:p>
          <a:p>
            <a:r>
              <a:rPr lang="zh-TW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家主任未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</a:rPr>
              <a:t>排</a:t>
            </a:r>
            <a:r>
              <a:rPr lang="zh-TW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行程時間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zh-TW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建議</a:t>
            </a:r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en-US" altLang="zh-TW" sz="1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TW" sz="1400" dirty="0" smtClean="0"/>
              <a:t>8:00 – 8:55</a:t>
            </a:r>
          </a:p>
          <a:p>
            <a:r>
              <a:rPr lang="en-US" altLang="zh-TW" sz="1400" dirty="0" smtClean="0"/>
              <a:t>10:30 –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17:00 </a:t>
            </a:r>
          </a:p>
          <a:p>
            <a:endParaRPr lang="en-US" dirty="0"/>
          </a:p>
        </p:txBody>
      </p:sp>
      <p:sp>
        <p:nvSpPr>
          <p:cNvPr id="133" name="圓角矩形 132"/>
          <p:cNvSpPr/>
          <p:nvPr/>
        </p:nvSpPr>
        <p:spPr>
          <a:xfrm>
            <a:off x="6969881" y="5345632"/>
            <a:ext cx="1154353" cy="27408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Tw Cen MT" panose="020B0602020104020603"/>
              </a:rPr>
              <a:t>返回更改</a:t>
            </a:r>
            <a:r>
              <a:rPr lang="zh-TW" altLang="en-US" sz="1200" b="1" dirty="0">
                <a:latin typeface="Tw Cen MT" panose="020B0602020104020603"/>
              </a:rPr>
              <a:t>時間</a:t>
            </a:r>
          </a:p>
        </p:txBody>
      </p:sp>
      <p:sp>
        <p:nvSpPr>
          <p:cNvPr id="144" name="矩形 143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文字方塊 145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新增每月工作管制表</a:t>
            </a:r>
            <a:endParaRPr lang="en-US" altLang="zh-TW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089" y="347826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-3" y="4052697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9365" y="464412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089" y="5362506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98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00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3" grpId="0" animBg="1"/>
      <p:bldP spid="7" grpId="0"/>
      <p:bldP spid="9" grpId="0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 smtClean="0"/>
              <a:t>星期</a:t>
            </a:r>
            <a:r>
              <a:rPr lang="zh-TW" altLang="en-US" sz="900" dirty="0"/>
              <a:t>三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 smtClean="0"/>
              <a:t>星期三</a:t>
            </a:r>
            <a:endParaRPr lang="zh-TW" altLang="en-US" sz="900" dirty="0"/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查詢工作管制表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89" y="347826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-3" y="4052697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5" y="464412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89" y="5362506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13292" y="889860"/>
            <a:ext cx="8682808" cy="4310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112193" y="877285"/>
            <a:ext cx="8682808" cy="954087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83859" y="1066976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工作預定表查</a:t>
            </a:r>
            <a:r>
              <a:rPr lang="zh-TW" altLang="en-US" sz="3200" dirty="0">
                <a:solidFill>
                  <a:schemeClr val="bg1"/>
                </a:solidFill>
              </a:rPr>
              <a:t>詢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533212" y="2038622"/>
            <a:ext cx="4152900" cy="42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/>
          <p:nvPr/>
        </p:nvCxnSpPr>
        <p:spPr>
          <a:xfrm>
            <a:off x="8290875" y="2047670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7864644" y="2038622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30" y="2115124"/>
            <a:ext cx="281673" cy="281673"/>
          </a:xfrm>
          <a:prstGeom prst="rect">
            <a:avLst/>
          </a:prstGeom>
        </p:spPr>
      </p:pic>
      <p:sp>
        <p:nvSpPr>
          <p:cNvPr id="27" name="乘號 26"/>
          <p:cNvSpPr/>
          <p:nvPr/>
        </p:nvSpPr>
        <p:spPr>
          <a:xfrm>
            <a:off x="7983628" y="2133911"/>
            <a:ext cx="235298" cy="230807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2857496" y="2630070"/>
            <a:ext cx="713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狀態</a:t>
            </a:r>
            <a:endParaRPr lang="zh-TW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2715674" y="3030093"/>
            <a:ext cx="7529022" cy="7093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/>
          <p:cNvCxnSpPr/>
          <p:nvPr/>
        </p:nvCxnSpPr>
        <p:spPr>
          <a:xfrm flipV="1">
            <a:off x="2672254" y="4292833"/>
            <a:ext cx="7529022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圓角矩形 80"/>
          <p:cNvSpPr/>
          <p:nvPr/>
        </p:nvSpPr>
        <p:spPr>
          <a:xfrm>
            <a:off x="9174441" y="2035881"/>
            <a:ext cx="679647" cy="39179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搜</a:t>
            </a:r>
            <a:r>
              <a:rPr lang="zh-TW" altLang="en-US" sz="1200" dirty="0">
                <a:latin typeface="Tw Cen MT" panose="020B0602020104020603"/>
              </a:rPr>
              <a:t>尋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2708781" y="3116193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782420" y="3101582"/>
            <a:ext cx="11636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資訊室</a:t>
            </a:r>
            <a:endParaRPr lang="en-US" altLang="zh-TW" sz="1050" dirty="0" smtClean="0"/>
          </a:p>
          <a:p>
            <a:pPr algn="ctr"/>
            <a:r>
              <a:rPr lang="zh-TW" altLang="en-US" sz="1050" dirty="0" smtClean="0"/>
              <a:t>資訊系統發</a:t>
            </a:r>
            <a:r>
              <a:rPr lang="zh-TW" altLang="en-US" sz="1050" dirty="0"/>
              <a:t>表</a:t>
            </a:r>
            <a:r>
              <a:rPr lang="zh-TW" altLang="en-US" b="1" dirty="0"/>
              <a:t>	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4914795" y="3215140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第二會議室</a:t>
            </a:r>
            <a:endParaRPr lang="zh-TW" altLang="en-US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904585" y="3215140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家主任</a:t>
            </a:r>
            <a:endParaRPr lang="zh-TW" altLang="en-US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102757" y="3205142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全體職員</a:t>
            </a:r>
            <a:r>
              <a:rPr lang="zh-TW" altLang="en-US" sz="1050" dirty="0"/>
              <a:t>工</a:t>
            </a:r>
            <a:endParaRPr lang="zh-TW" altLang="en-US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8208369" y="3205142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吳彥駒</a:t>
            </a:r>
            <a:endParaRPr lang="zh-TW" altLang="en-US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9108345" y="3205142"/>
            <a:ext cx="1031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未</a:t>
            </a:r>
            <a:r>
              <a:rPr lang="zh-TW" altLang="en-US" sz="1050" dirty="0" smtClean="0"/>
              <a:t>審核</a:t>
            </a:r>
            <a:endParaRPr lang="zh-TW" altLang="en-US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876087" y="3945597"/>
            <a:ext cx="713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狀態</a:t>
            </a:r>
            <a:endParaRPr lang="zh-TW" altLang="en-US" sz="1200" dirty="0"/>
          </a:p>
        </p:txBody>
      </p:sp>
      <p:sp>
        <p:nvSpPr>
          <p:cNvPr id="91" name="矩形圖說文字 90"/>
          <p:cNvSpPr/>
          <p:nvPr/>
        </p:nvSpPr>
        <p:spPr>
          <a:xfrm rot="10800000" flipH="1">
            <a:off x="7936472" y="2619238"/>
            <a:ext cx="1941136" cy="1680691"/>
          </a:xfrm>
          <a:prstGeom prst="wedgeRectCallou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603585" y="3752393"/>
            <a:ext cx="220134" cy="17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7954296" y="2705723"/>
            <a:ext cx="195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 smtClean="0"/>
              <a:t>八月</a:t>
            </a:r>
            <a:r>
              <a:rPr lang="en-US" altLang="zh-TW" sz="1100" dirty="0" smtClean="0"/>
              <a:t>2018</a:t>
            </a:r>
          </a:p>
          <a:p>
            <a:r>
              <a:rPr lang="zh-TW" altLang="en-US" sz="1100" dirty="0" smtClean="0"/>
              <a:t> 一    二    三    四    五   六    日</a:t>
            </a:r>
            <a:endParaRPr lang="en-US" altLang="zh-TW" sz="1100" dirty="0" smtClean="0"/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     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       </a:t>
            </a:r>
            <a:r>
              <a:rPr lang="en-US" altLang="zh-TW" sz="1100" dirty="0" smtClean="0"/>
              <a:t>5</a:t>
            </a:r>
          </a:p>
          <a:p>
            <a:r>
              <a:rPr lang="zh-TW" altLang="en-US" sz="1100" dirty="0" smtClean="0"/>
              <a:t>  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       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8</a:t>
            </a:r>
            <a:r>
              <a:rPr lang="zh-TW" altLang="en-US" sz="1100" dirty="0" smtClean="0"/>
              <a:t>      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10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12</a:t>
            </a:r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13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14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15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16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17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18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19</a:t>
            </a:r>
          </a:p>
          <a:p>
            <a:r>
              <a:rPr lang="zh-TW" altLang="en-US" sz="1100" dirty="0" smtClean="0"/>
              <a:t> </a:t>
            </a:r>
            <a:r>
              <a:rPr lang="en-US" altLang="zh-TW" sz="1100" dirty="0" smtClean="0"/>
              <a:t>20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22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23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24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25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26</a:t>
            </a:r>
          </a:p>
          <a:p>
            <a:r>
              <a:rPr lang="zh-TW" altLang="en-US" sz="1100" dirty="0"/>
              <a:t> </a:t>
            </a:r>
            <a:r>
              <a:rPr lang="en-US" altLang="zh-TW" sz="1100" dirty="0" smtClean="0"/>
              <a:t>27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28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29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30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31</a:t>
            </a:r>
            <a:r>
              <a:rPr lang="zh-TW" altLang="en-US" sz="1100" dirty="0" smtClean="0"/>
              <a:t>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altLang="zh-TW" sz="1100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zh-TW" alt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altLang="zh-TW" sz="1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56667" y="2075637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2018-8-29 </a:t>
            </a:r>
            <a:r>
              <a:rPr lang="zh-TW" altLang="en-US" dirty="0" smtClean="0"/>
              <a:t>星期三</a:t>
            </a:r>
            <a:endParaRPr lang="en-US" dirty="0"/>
          </a:p>
        </p:txBody>
      </p:sp>
      <p:sp>
        <p:nvSpPr>
          <p:cNvPr id="80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16" grpId="0"/>
      <p:bldP spid="19" grpId="0" animBg="1"/>
      <p:bldP spid="27" grpId="0" animBg="1"/>
      <p:bldP spid="72" grpId="0"/>
      <p:bldP spid="73" grpId="0" animBg="1"/>
      <p:bldP spid="81" grpId="0" animBg="1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 animBg="1"/>
      <p:bldP spid="91" grpId="1" animBg="1"/>
      <p:bldP spid="3" grpId="0" animBg="1"/>
      <p:bldP spid="3" grpId="1" animBg="1"/>
      <p:bldP spid="92" grpId="0"/>
      <p:bldP spid="92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查詢工作管制表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089" y="347826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-3" y="4052697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9365" y="464412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089" y="5362506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12193" y="877062"/>
            <a:ext cx="8682808" cy="5665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112193" y="877285"/>
            <a:ext cx="8682808" cy="954087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83859" y="1066976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工作預定表查</a:t>
            </a:r>
            <a:r>
              <a:rPr lang="zh-TW" altLang="en-US" sz="3200" dirty="0">
                <a:solidFill>
                  <a:schemeClr val="bg1"/>
                </a:solidFill>
              </a:rPr>
              <a:t>詢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533212" y="2038622"/>
            <a:ext cx="4152900" cy="42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/>
          <p:nvPr/>
        </p:nvCxnSpPr>
        <p:spPr>
          <a:xfrm>
            <a:off x="8290875" y="2047670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7864644" y="2038622"/>
            <a:ext cx="2549" cy="4213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30" y="2115124"/>
            <a:ext cx="281673" cy="281673"/>
          </a:xfrm>
          <a:prstGeom prst="rect">
            <a:avLst/>
          </a:prstGeom>
        </p:spPr>
      </p:pic>
      <p:sp>
        <p:nvSpPr>
          <p:cNvPr id="27" name="乘號 26"/>
          <p:cNvSpPr/>
          <p:nvPr/>
        </p:nvSpPr>
        <p:spPr>
          <a:xfrm>
            <a:off x="7983628" y="2133911"/>
            <a:ext cx="235298" cy="230807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2857496" y="2630070"/>
            <a:ext cx="713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狀態</a:t>
            </a:r>
            <a:endParaRPr lang="zh-TW" altLang="en-US" sz="1200" dirty="0"/>
          </a:p>
        </p:txBody>
      </p:sp>
      <p:cxnSp>
        <p:nvCxnSpPr>
          <p:cNvPr id="74" name="直線接點 73"/>
          <p:cNvCxnSpPr/>
          <p:nvPr/>
        </p:nvCxnSpPr>
        <p:spPr>
          <a:xfrm flipV="1">
            <a:off x="2692694" y="6007271"/>
            <a:ext cx="7529022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圓角矩形 80"/>
          <p:cNvSpPr/>
          <p:nvPr/>
        </p:nvSpPr>
        <p:spPr>
          <a:xfrm>
            <a:off x="9174441" y="2035881"/>
            <a:ext cx="679647" cy="39179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搜</a:t>
            </a:r>
            <a:r>
              <a:rPr lang="zh-TW" altLang="en-US" sz="1200" dirty="0">
                <a:latin typeface="Tw Cen MT" panose="020B0602020104020603"/>
              </a:rPr>
              <a:t>尋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2859570" y="5627036"/>
            <a:ext cx="713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時間                      工作項目                  地點                 主持人                    參加人員                承辦人               狀態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56667" y="2075637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2018-8-29 </a:t>
            </a:r>
            <a:r>
              <a:rPr lang="zh-TW" altLang="en-US" dirty="0" smtClean="0"/>
              <a:t>星期三</a:t>
            </a:r>
            <a:endParaRPr lang="en-US" dirty="0"/>
          </a:p>
        </p:txBody>
      </p:sp>
      <p:sp>
        <p:nvSpPr>
          <p:cNvPr id="80" name="矩形 79"/>
          <p:cNvSpPr/>
          <p:nvPr/>
        </p:nvSpPr>
        <p:spPr>
          <a:xfrm>
            <a:off x="2866076" y="3004340"/>
            <a:ext cx="7121614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2866076" y="3633310"/>
            <a:ext cx="7121613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2866076" y="4264623"/>
            <a:ext cx="7121613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2866077" y="4893593"/>
            <a:ext cx="7121612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2818456" y="3094994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3715838" y="3188770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99" name="文字方塊 98"/>
          <p:cNvSpPr txBox="1"/>
          <p:nvPr/>
        </p:nvSpPr>
        <p:spPr>
          <a:xfrm>
            <a:off x="5208531" y="3162408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6100909" y="3173171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101" name="文字方塊 100"/>
          <p:cNvSpPr txBox="1"/>
          <p:nvPr/>
        </p:nvSpPr>
        <p:spPr>
          <a:xfrm>
            <a:off x="7170730" y="3048827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8393364" y="3179118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2830552" y="3667501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776652" y="3816743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103354" y="3749816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100909" y="3790611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07" name="文字方塊 106"/>
          <p:cNvSpPr txBox="1"/>
          <p:nvPr/>
        </p:nvSpPr>
        <p:spPr>
          <a:xfrm>
            <a:off x="7170730" y="3660589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8389052" y="378395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2791913" y="430173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816261" y="4948977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星期三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3839005" y="437098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15" name="文字方塊 114"/>
          <p:cNvSpPr txBox="1"/>
          <p:nvPr/>
        </p:nvSpPr>
        <p:spPr>
          <a:xfrm>
            <a:off x="3726836" y="5025104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16" name="文字方塊 115"/>
          <p:cNvSpPr txBox="1"/>
          <p:nvPr/>
        </p:nvSpPr>
        <p:spPr>
          <a:xfrm>
            <a:off x="5088552" y="4986731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6120264" y="5026330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7219256" y="4963038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19" name="文字方塊 118"/>
          <p:cNvSpPr txBox="1"/>
          <p:nvPr/>
        </p:nvSpPr>
        <p:spPr>
          <a:xfrm>
            <a:off x="8375783" y="502355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5049338" y="4383699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21" name="文字方塊 120"/>
          <p:cNvSpPr txBox="1"/>
          <p:nvPr/>
        </p:nvSpPr>
        <p:spPr>
          <a:xfrm>
            <a:off x="6112138" y="4445582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7191950" y="4344801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28" name="文字方塊 127"/>
          <p:cNvSpPr txBox="1"/>
          <p:nvPr/>
        </p:nvSpPr>
        <p:spPr>
          <a:xfrm>
            <a:off x="8383773" y="4414144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33" name="文字方塊 132"/>
          <p:cNvSpPr txBox="1"/>
          <p:nvPr/>
        </p:nvSpPr>
        <p:spPr>
          <a:xfrm>
            <a:off x="9063441" y="3176345"/>
            <a:ext cx="107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正副首長行程</a:t>
            </a:r>
            <a:endParaRPr lang="zh-TW" altLang="en-US" sz="1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9054897" y="3771997"/>
            <a:ext cx="107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正副首長行程</a:t>
            </a:r>
            <a:endParaRPr lang="zh-TW" altLang="en-US" sz="10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9024088" y="4412338"/>
            <a:ext cx="107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 smtClean="0"/>
              <a:t>各組室</a:t>
            </a:r>
            <a:r>
              <a:rPr lang="zh-TW" altLang="en-US" sz="1000" dirty="0"/>
              <a:t>（</a:t>
            </a:r>
            <a:r>
              <a:rPr lang="zh-TW" altLang="en-US" sz="1000" dirty="0" smtClean="0"/>
              <a:t>堂隊）會議活</a:t>
            </a:r>
            <a:r>
              <a:rPr lang="zh-TW" altLang="en-US" sz="1000" dirty="0"/>
              <a:t>動</a:t>
            </a:r>
          </a:p>
        </p:txBody>
      </p:sp>
      <p:sp>
        <p:nvSpPr>
          <p:cNvPr id="148" name="文字方塊 147"/>
          <p:cNvSpPr txBox="1"/>
          <p:nvPr/>
        </p:nvSpPr>
        <p:spPr>
          <a:xfrm>
            <a:off x="9031545" y="5009014"/>
            <a:ext cx="107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 smtClean="0"/>
              <a:t>各組室</a:t>
            </a:r>
            <a:r>
              <a:rPr lang="zh-TW" altLang="en-US" sz="1000" dirty="0"/>
              <a:t>（</a:t>
            </a:r>
            <a:r>
              <a:rPr lang="zh-TW" altLang="en-US" sz="1000" dirty="0" smtClean="0"/>
              <a:t>堂隊）會議活</a:t>
            </a:r>
            <a:r>
              <a:rPr lang="zh-TW" altLang="en-US" sz="1000" dirty="0"/>
              <a:t>動</a:t>
            </a:r>
          </a:p>
        </p:txBody>
      </p:sp>
      <p:sp>
        <p:nvSpPr>
          <p:cNvPr id="129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2000412" y="2474002"/>
            <a:ext cx="2568376" cy="64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1819606" y="2368455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26" idx="6"/>
            <a:endCxn id="106" idx="2"/>
          </p:cNvCxnSpPr>
          <p:nvPr/>
        </p:nvCxnSpPr>
        <p:spPr>
          <a:xfrm>
            <a:off x="7583961" y="2474002"/>
            <a:ext cx="2548014" cy="110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4538500" y="2374871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10101687" y="2379543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422569" y="2567037"/>
            <a:ext cx="2985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點擊 秘書室</a:t>
            </a:r>
            <a:endParaRPr lang="en-US" altLang="zh-TW" sz="2400" b="1" dirty="0" smtClean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zh-TW" alt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新增每月工作管制表</a:t>
            </a:r>
            <a:endParaRPr lang="en-US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3482344" y="25655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鍵入資</a:t>
            </a:r>
            <a:r>
              <a:rPr lang="zh-TW" alt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料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9157500" y="260445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新增成功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449389" y="1070377"/>
            <a:ext cx="936307" cy="913021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1589842" y="1133924"/>
            <a:ext cx="678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8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4169012" y="1056400"/>
            <a:ext cx="936307" cy="911648"/>
            <a:chOff x="3063120" y="1755914"/>
            <a:chExt cx="1275682" cy="1275682"/>
          </a:xfrm>
        </p:grpSpPr>
        <p:sp>
          <p:nvSpPr>
            <p:cNvPr id="83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4311658" y="1122124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2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grpSp>
        <p:nvGrpSpPr>
          <p:cNvPr id="93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7010511" y="1064563"/>
            <a:ext cx="936307" cy="913021"/>
            <a:chOff x="3063120" y="1755914"/>
            <a:chExt cx="1275682" cy="1275682"/>
          </a:xfrm>
        </p:grpSpPr>
        <p:sp>
          <p:nvSpPr>
            <p:cNvPr id="94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7143216" y="1124929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w Cen MT" panose="020B0602020104020603" pitchFamily="34" charset="0"/>
              </a:rPr>
              <a:t>3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22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6297999" y="2576422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rgbClr val="7030A0"/>
                </a:solidFill>
                <a:latin typeface="Tw Cen MT" panose="020B0602020104020603" pitchFamily="34" charset="0"/>
              </a:rPr>
              <a:t>確認送</a:t>
            </a:r>
            <a:r>
              <a:rPr lang="zh-TW" altLang="en-US" sz="2800" b="1" dirty="0">
                <a:solidFill>
                  <a:srgbClr val="7030A0"/>
                </a:solidFill>
                <a:latin typeface="Tw Cen MT" panose="020B0602020104020603" pitchFamily="34" charset="0"/>
              </a:rPr>
              <a:t>出</a:t>
            </a:r>
            <a:endParaRPr lang="en-US" sz="2800" b="1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3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372867" y="2368455"/>
            <a:ext cx="211094" cy="211094"/>
            <a:chOff x="5973250" y="4248152"/>
            <a:chExt cx="211094" cy="211094"/>
          </a:xfrm>
        </p:grpSpPr>
        <p:sp>
          <p:nvSpPr>
            <p:cNvPr id="126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>
            <a:stCxn id="103" idx="6"/>
            <a:endCxn id="127" idx="2"/>
          </p:cNvCxnSpPr>
          <p:nvPr/>
        </p:nvCxnSpPr>
        <p:spPr>
          <a:xfrm flipV="1">
            <a:off x="4719306" y="2474002"/>
            <a:ext cx="2683849" cy="64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9726856" y="1051383"/>
            <a:ext cx="936307" cy="913021"/>
            <a:chOff x="3063120" y="1755914"/>
            <a:chExt cx="1275682" cy="1275682"/>
          </a:xfrm>
        </p:grpSpPr>
        <p:sp>
          <p:nvSpPr>
            <p:cNvPr id="135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06">
            <a:extLst>
              <a:ext uri="{FF2B5EF4-FFF2-40B4-BE49-F238E27FC236}">
                <a16:creationId xmlns:a16="http://schemas.microsoft.com/office/drawing/2014/main" xmlns="" id="{236675CF-5B12-4D6B-8C03-F29656450255}"/>
              </a:ext>
            </a:extLst>
          </p:cNvPr>
          <p:cNvSpPr txBox="1"/>
          <p:nvPr/>
        </p:nvSpPr>
        <p:spPr>
          <a:xfrm>
            <a:off x="9843568" y="1119209"/>
            <a:ext cx="67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w Cen MT" panose="020B0602020104020603" pitchFamily="34" charset="0"/>
              </a:rPr>
              <a:t>4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0182" y="3596616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600" u="sng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600" u="sng" dirty="0" smtClean="0">
                <a:solidFill>
                  <a:schemeClr val="tx1"/>
                </a:solidFill>
                <a:latin typeface="+mn-ea"/>
              </a:rPr>
              <a:t>新增每月工作管制表</a:t>
            </a:r>
            <a:endParaRPr lang="en-US" altLang="zh-TW" sz="1600" u="sng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499523" y="3517721"/>
            <a:ext cx="2216652" cy="3084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/>
        </p:nvSpPr>
        <p:spPr>
          <a:xfrm>
            <a:off x="3487558" y="3511818"/>
            <a:ext cx="2240552" cy="594555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新增每日工作預定表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52" y="4192373"/>
            <a:ext cx="2146158" cy="2352950"/>
          </a:xfrm>
          <a:prstGeom prst="rect">
            <a:avLst/>
          </a:prstGeom>
        </p:spPr>
      </p:pic>
      <p:sp>
        <p:nvSpPr>
          <p:cNvPr id="151" name="矩形 150"/>
          <p:cNvSpPr/>
          <p:nvPr/>
        </p:nvSpPr>
        <p:spPr>
          <a:xfrm>
            <a:off x="6110043" y="3123594"/>
            <a:ext cx="2639099" cy="361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126009" y="3102694"/>
            <a:ext cx="2623133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文字方塊 152"/>
          <p:cNvSpPr txBox="1"/>
          <p:nvPr/>
        </p:nvSpPr>
        <p:spPr>
          <a:xfrm>
            <a:off x="6665479" y="3263352"/>
            <a:ext cx="17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資料確認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6176363" y="3686839"/>
            <a:ext cx="28658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行程日期</a:t>
            </a:r>
            <a:r>
              <a:rPr lang="en-US" altLang="zh-TW" sz="1050" dirty="0"/>
              <a:t>(</a:t>
            </a:r>
            <a:r>
              <a:rPr lang="zh-TW" altLang="en-US" sz="1050" dirty="0"/>
              <a:t>時間</a:t>
            </a:r>
            <a:r>
              <a:rPr lang="en-US" altLang="zh-TW" sz="1050" dirty="0"/>
              <a:t>): </a:t>
            </a:r>
            <a:r>
              <a:rPr lang="en-US" altLang="zh-TW" sz="1050" dirty="0" smtClean="0"/>
              <a:t>2018-08-29 </a:t>
            </a:r>
            <a:r>
              <a:rPr lang="zh-TW" altLang="en-US" sz="1050" dirty="0" smtClean="0"/>
              <a:t>星期四 </a:t>
            </a:r>
            <a:r>
              <a:rPr lang="en-US" altLang="zh-TW" sz="1050" dirty="0"/>
              <a:t>09:00</a:t>
            </a:r>
          </a:p>
          <a:p>
            <a:endParaRPr lang="en-US" altLang="zh-TW" sz="1050" dirty="0"/>
          </a:p>
          <a:p>
            <a:r>
              <a:rPr lang="zh-TW" altLang="en-US" sz="1050" dirty="0"/>
              <a:t>預計結束時間</a:t>
            </a:r>
            <a:r>
              <a:rPr lang="en-US" altLang="zh-TW" sz="1050" dirty="0"/>
              <a:t>: 10:00</a:t>
            </a:r>
          </a:p>
          <a:p>
            <a:endParaRPr lang="en-US" altLang="zh-TW" sz="1050" dirty="0"/>
          </a:p>
          <a:p>
            <a:r>
              <a:rPr lang="zh-TW" altLang="en-US" sz="1050" dirty="0"/>
              <a:t>工作項目</a:t>
            </a:r>
            <a:r>
              <a:rPr lang="en-US" altLang="zh-TW" sz="1050" dirty="0"/>
              <a:t>: </a:t>
            </a:r>
            <a:r>
              <a:rPr lang="zh-TW" altLang="en-US" sz="1050" dirty="0" smtClean="0"/>
              <a:t>資訊室資訊系統發表</a:t>
            </a:r>
            <a:endParaRPr lang="zh-TW" altLang="en-US" sz="1050" dirty="0"/>
          </a:p>
          <a:p>
            <a:endParaRPr lang="zh-TW" altLang="en-US" sz="1050" dirty="0"/>
          </a:p>
          <a:p>
            <a:r>
              <a:rPr lang="zh-TW" altLang="en-US" sz="1050" dirty="0"/>
              <a:t>地點</a:t>
            </a:r>
            <a:r>
              <a:rPr lang="en-US" altLang="zh-TW" sz="1050" dirty="0"/>
              <a:t>: </a:t>
            </a:r>
            <a:r>
              <a:rPr lang="zh-TW" altLang="en-US" sz="1050" dirty="0" smtClean="0"/>
              <a:t>第二會議</a:t>
            </a:r>
            <a:r>
              <a:rPr lang="zh-TW" altLang="en-US" sz="1050" dirty="0"/>
              <a:t>室</a:t>
            </a:r>
          </a:p>
          <a:p>
            <a:endParaRPr lang="zh-TW" altLang="en-US" sz="1050" dirty="0"/>
          </a:p>
          <a:p>
            <a:r>
              <a:rPr lang="zh-TW" altLang="en-US" sz="1050" dirty="0"/>
              <a:t>主持人</a:t>
            </a:r>
            <a:r>
              <a:rPr lang="en-US" altLang="zh-TW" sz="1050" dirty="0"/>
              <a:t>: </a:t>
            </a:r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zh-TW" altLang="en-US" sz="1050" dirty="0"/>
          </a:p>
          <a:p>
            <a:endParaRPr lang="zh-TW" altLang="en-US" sz="1050" dirty="0"/>
          </a:p>
          <a:p>
            <a:r>
              <a:rPr lang="zh-TW" altLang="en-US" sz="1050" dirty="0"/>
              <a:t>參加人員</a:t>
            </a:r>
            <a:r>
              <a:rPr lang="en-US" altLang="zh-TW" sz="1050" dirty="0"/>
              <a:t>: </a:t>
            </a:r>
            <a:r>
              <a:rPr lang="zh-TW" altLang="en-US" sz="1050" dirty="0" smtClean="0"/>
              <a:t>全體職員工</a:t>
            </a:r>
            <a:endParaRPr lang="zh-TW" altLang="en-US" sz="1050" dirty="0"/>
          </a:p>
          <a:p>
            <a:endParaRPr lang="zh-TW" altLang="en-US" sz="1050" dirty="0"/>
          </a:p>
          <a:p>
            <a:r>
              <a:rPr lang="zh-TW" altLang="en-US" sz="1050" dirty="0"/>
              <a:t>承辦人</a:t>
            </a:r>
            <a:r>
              <a:rPr lang="en-US" altLang="zh-TW" sz="1050" dirty="0"/>
              <a:t>: </a:t>
            </a:r>
            <a:r>
              <a:rPr lang="zh-TW" altLang="en-US" sz="1050" dirty="0" smtClean="0"/>
              <a:t>吳彥駒</a:t>
            </a:r>
            <a:endParaRPr lang="zh-TW" altLang="en-US" sz="1050" dirty="0"/>
          </a:p>
        </p:txBody>
      </p:sp>
      <p:sp>
        <p:nvSpPr>
          <p:cNvPr id="155" name="圓角矩形 154"/>
          <p:cNvSpPr/>
          <p:nvPr/>
        </p:nvSpPr>
        <p:spPr>
          <a:xfrm>
            <a:off x="7247726" y="6381075"/>
            <a:ext cx="627910" cy="274082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Tw Cen MT" panose="020B0602020104020603"/>
              </a:rPr>
              <a:t>送出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156" name="圓角矩形 155"/>
          <p:cNvSpPr/>
          <p:nvPr/>
        </p:nvSpPr>
        <p:spPr>
          <a:xfrm>
            <a:off x="8049061" y="6381075"/>
            <a:ext cx="627910" cy="274082"/>
          </a:xfrm>
          <a:prstGeom prst="roundRect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Tw Cen MT" panose="020B0602020104020603"/>
              </a:rPr>
              <a:t>返回</a:t>
            </a:r>
            <a:endParaRPr lang="zh-TW" altLang="en-US" sz="1200" dirty="0">
              <a:solidFill>
                <a:schemeClr val="tx1"/>
              </a:solidFill>
              <a:latin typeface="Tw Cen MT" panose="020B0602020104020603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126755" y="3123594"/>
            <a:ext cx="2862471" cy="129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文字方塊 157"/>
          <p:cNvSpPr txBox="1"/>
          <p:nvPr/>
        </p:nvSpPr>
        <p:spPr>
          <a:xfrm>
            <a:off x="9640148" y="3210071"/>
            <a:ext cx="113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功</a:t>
            </a:r>
            <a:endParaRPr lang="en-US" altLang="zh-TW" dirty="0" smtClean="0"/>
          </a:p>
        </p:txBody>
      </p:sp>
      <p:sp>
        <p:nvSpPr>
          <p:cNvPr id="159" name="文字方塊 158"/>
          <p:cNvSpPr txBox="1"/>
          <p:nvPr/>
        </p:nvSpPr>
        <p:spPr>
          <a:xfrm>
            <a:off x="9126755" y="3605462"/>
            <a:ext cx="2853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2018/8/23 </a:t>
            </a:r>
            <a:r>
              <a:rPr lang="zh-TW" altLang="en-US" sz="1200" dirty="0"/>
              <a:t>下午 </a:t>
            </a:r>
            <a:r>
              <a:rPr lang="en-US" altLang="zh-TW" sz="1200" dirty="0"/>
              <a:t>03:44:31 </a:t>
            </a:r>
            <a:r>
              <a:rPr lang="zh-TW" altLang="en-US" sz="1200" dirty="0"/>
              <a:t>新增行程成功</a:t>
            </a:r>
          </a:p>
        </p:txBody>
      </p:sp>
      <p:sp>
        <p:nvSpPr>
          <p:cNvPr id="160" name="矩形 159"/>
          <p:cNvSpPr/>
          <p:nvPr/>
        </p:nvSpPr>
        <p:spPr>
          <a:xfrm>
            <a:off x="9134388" y="3124548"/>
            <a:ext cx="285483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圓角矩形 160"/>
          <p:cNvSpPr/>
          <p:nvPr/>
        </p:nvSpPr>
        <p:spPr>
          <a:xfrm>
            <a:off x="10904542" y="4099892"/>
            <a:ext cx="794992" cy="251866"/>
          </a:xfrm>
          <a:prstGeom prst="round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w Cen MT" panose="020B0602020104020603"/>
              </a:rPr>
              <a:t>確定</a:t>
            </a:r>
          </a:p>
        </p:txBody>
      </p:sp>
      <p:sp>
        <p:nvSpPr>
          <p:cNvPr id="162" name="流程圖: 接點 161"/>
          <p:cNvSpPr/>
          <p:nvPr/>
        </p:nvSpPr>
        <p:spPr>
          <a:xfrm>
            <a:off x="6297999" y="3289034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流程圖: 接點 162"/>
          <p:cNvSpPr/>
          <p:nvPr/>
        </p:nvSpPr>
        <p:spPr>
          <a:xfrm>
            <a:off x="9332368" y="3282652"/>
            <a:ext cx="283580" cy="271452"/>
          </a:xfrm>
          <a:prstGeom prst="flowChartConnector">
            <a:avLst/>
          </a:prstGeom>
          <a:noFill/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>
            <a:off x="6354378" y="3394737"/>
            <a:ext cx="85411" cy="1229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6438278" y="3317531"/>
            <a:ext cx="82995" cy="21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9371510" y="3410408"/>
            <a:ext cx="85411" cy="1229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V="1">
            <a:off x="9455410" y="3333202"/>
            <a:ext cx="82995" cy="21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97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  <p:bldP spid="81" grpId="0"/>
      <p:bldP spid="85" grpId="0"/>
      <p:bldP spid="119" grpId="0"/>
      <p:bldP spid="122" grpId="0"/>
      <p:bldP spid="137" grpId="0"/>
      <p:bldP spid="142" grpId="0" animBg="1"/>
      <p:bldP spid="143" grpId="0" animBg="1"/>
      <p:bldP spid="144" grpId="0" animBg="1"/>
      <p:bldP spid="151" grpId="0" animBg="1"/>
      <p:bldP spid="152" grpId="0" animBg="1"/>
      <p:bldP spid="153" grpId="0"/>
      <p:bldP spid="154" grpId="0"/>
      <p:bldP spid="155" grpId="0" animBg="1"/>
      <p:bldP spid="156" grpId="0" animBg="1"/>
      <p:bldP spid="157" grpId="0" animBg="1"/>
      <p:bldP spid="158" grpId="0"/>
      <p:bldP spid="159" grpId="0"/>
      <p:bldP spid="160" grpId="0" animBg="1"/>
      <p:bldP spid="161" grpId="0" animBg="1"/>
      <p:bldP spid="162" grpId="0" animBg="1"/>
      <p:bldP spid="1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617" y="1795050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報修資訊設備</a:t>
            </a:r>
            <a:endParaRPr lang="en-US" altLang="zh-TW" sz="1400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989" y="242640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9642" y="3069798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2184" y="3749593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82725" y="836008"/>
            <a:ext cx="5329479" cy="5401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4667" y="834406"/>
            <a:ext cx="5330292" cy="848344"/>
          </a:xfrm>
          <a:prstGeom prst="rect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/>
              <a:t>資訊設備報修</a:t>
            </a:r>
            <a:r>
              <a:rPr lang="zh-TW" altLang="en-US" sz="2000" b="1" dirty="0"/>
              <a:t>單</a:t>
            </a:r>
            <a:endParaRPr lang="en-US" b="1" dirty="0"/>
          </a:p>
        </p:txBody>
      </p:sp>
      <p:sp>
        <p:nvSpPr>
          <p:cNvPr id="7" name="圓角矩形 6"/>
          <p:cNvSpPr/>
          <p:nvPr/>
        </p:nvSpPr>
        <p:spPr>
          <a:xfrm>
            <a:off x="4692650" y="2113737"/>
            <a:ext cx="1822239" cy="355867"/>
          </a:xfrm>
          <a:prstGeom prst="roundRect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圓角矩形 58"/>
          <p:cNvSpPr/>
          <p:nvPr/>
        </p:nvSpPr>
        <p:spPr>
          <a:xfrm>
            <a:off x="4692650" y="2839010"/>
            <a:ext cx="1822239" cy="355867"/>
          </a:xfrm>
          <a:prstGeom prst="roundRect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圓角矩形 59"/>
          <p:cNvSpPr/>
          <p:nvPr/>
        </p:nvSpPr>
        <p:spPr>
          <a:xfrm>
            <a:off x="4703307" y="3618788"/>
            <a:ext cx="4488317" cy="3558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圓角矩形 62"/>
          <p:cNvSpPr/>
          <p:nvPr/>
        </p:nvSpPr>
        <p:spPr>
          <a:xfrm>
            <a:off x="4703308" y="4330448"/>
            <a:ext cx="4488316" cy="3558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圓角矩形 63"/>
          <p:cNvSpPr/>
          <p:nvPr/>
        </p:nvSpPr>
        <p:spPr>
          <a:xfrm>
            <a:off x="4703308" y="5049166"/>
            <a:ext cx="4488316" cy="59206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圓角矩形 64"/>
          <p:cNvSpPr/>
          <p:nvPr/>
        </p:nvSpPr>
        <p:spPr>
          <a:xfrm>
            <a:off x="6663916" y="5742108"/>
            <a:ext cx="548906" cy="355867"/>
          </a:xfrm>
          <a:prstGeom prst="roundRect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送出</a:t>
            </a:r>
            <a:endParaRPr lang="en-US" sz="12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21003" y="1770963"/>
            <a:ext cx="124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報修單位</a:t>
            </a:r>
            <a:r>
              <a:rPr lang="en-US" altLang="zh-TW" sz="1600" dirty="0" smtClean="0"/>
              <a:t>:</a:t>
            </a:r>
            <a:endParaRPr 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637944" y="2514163"/>
            <a:ext cx="124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報修項目</a:t>
            </a:r>
            <a:r>
              <a:rPr lang="en-US" altLang="zh-TW" sz="1600" dirty="0" smtClean="0"/>
              <a:t>:</a:t>
            </a:r>
            <a:endParaRPr 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639841" y="3258246"/>
            <a:ext cx="124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報修人</a:t>
            </a:r>
            <a:r>
              <a:rPr lang="en-US" altLang="zh-TW" sz="1600" dirty="0" smtClean="0"/>
              <a:t>:</a:t>
            </a:r>
            <a:endParaRPr 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637944" y="3938360"/>
            <a:ext cx="124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分</a:t>
            </a:r>
            <a:r>
              <a:rPr lang="zh-TW" altLang="en-US" sz="1600" dirty="0"/>
              <a:t>機</a:t>
            </a:r>
            <a:r>
              <a:rPr lang="en-US" altLang="zh-TW" sz="1600" dirty="0" smtClean="0"/>
              <a:t>:</a:t>
            </a:r>
            <a:endParaRPr 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640388" y="4692450"/>
            <a:ext cx="124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說</a:t>
            </a:r>
            <a:r>
              <a:rPr lang="zh-TW" altLang="en-US" sz="1600" dirty="0"/>
              <a:t>明</a:t>
            </a:r>
            <a:r>
              <a:rPr lang="en-US" altLang="zh-TW" sz="1600" dirty="0" smtClean="0"/>
              <a:t>: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691046" y="2471768"/>
            <a:ext cx="1811582" cy="344964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秘書室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保健組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輔導室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人事室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主計室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政</a:t>
            </a:r>
            <a:r>
              <a:rPr lang="zh-TW" altLang="en-US" dirty="0" smtClean="0">
                <a:solidFill>
                  <a:schemeClr val="tx1"/>
                </a:solidFill>
              </a:rPr>
              <a:t>風</a:t>
            </a:r>
            <a:r>
              <a:rPr lang="zh-TW" altLang="en-US" dirty="0">
                <a:solidFill>
                  <a:schemeClr val="tx1"/>
                </a:solidFill>
              </a:rPr>
              <a:t>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育樂堂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一隊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育</a:t>
            </a:r>
            <a:r>
              <a:rPr lang="zh-TW" altLang="en-US" dirty="0" smtClean="0">
                <a:solidFill>
                  <a:schemeClr val="tx1"/>
                </a:solidFill>
              </a:rPr>
              <a:t>豐堂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二隊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育興堂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三隊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育善堂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四隊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育愛堂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五隊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育智堂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六隊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13175" y="2114313"/>
            <a:ext cx="14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秘書</a:t>
            </a:r>
            <a:r>
              <a:rPr lang="zh-TW" altLang="en-US" dirty="0">
                <a:solidFill>
                  <a:schemeClr val="bg1"/>
                </a:solidFill>
              </a:rPr>
              <a:t>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713175" y="2818185"/>
            <a:ext cx="14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印</a:t>
            </a:r>
            <a:r>
              <a:rPr lang="zh-TW" altLang="en-US" dirty="0">
                <a:solidFill>
                  <a:schemeClr val="bg1"/>
                </a:solidFill>
              </a:rPr>
              <a:t>表</a:t>
            </a:r>
            <a:r>
              <a:rPr lang="zh-TW" altLang="en-US" dirty="0" smtClean="0">
                <a:solidFill>
                  <a:schemeClr val="bg1"/>
                </a:solidFill>
              </a:rPr>
              <a:t>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48689" y="3607400"/>
            <a:ext cx="1599813" cy="37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陳崇安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74391" y="4313176"/>
            <a:ext cx="13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323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825215" y="5095972"/>
            <a:ext cx="20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無法列印</a:t>
            </a:r>
            <a:endParaRPr lang="en-US" dirty="0"/>
          </a:p>
        </p:txBody>
      </p:sp>
      <p:sp>
        <p:nvSpPr>
          <p:cNvPr id="80" name="矩形 79"/>
          <p:cNvSpPr/>
          <p:nvPr/>
        </p:nvSpPr>
        <p:spPr>
          <a:xfrm>
            <a:off x="4697721" y="3179700"/>
            <a:ext cx="1811582" cy="29874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電腦主機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電腦螢幕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滑鼠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鍵盤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讀卡機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印表機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網路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公文系統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安養系統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行政網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73498" y="2488552"/>
            <a:ext cx="4290945" cy="2402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接點 23"/>
          <p:cNvSpPr/>
          <p:nvPr/>
        </p:nvSpPr>
        <p:spPr>
          <a:xfrm>
            <a:off x="6538886" y="2658192"/>
            <a:ext cx="584200" cy="570587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6608333" y="2891609"/>
            <a:ext cx="197185" cy="2711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6805734" y="2858457"/>
            <a:ext cx="264627" cy="3055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66018" y="3389784"/>
            <a:ext cx="429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系統訊息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報修成功 </a:t>
            </a:r>
            <a:r>
              <a:rPr lang="en-US" altLang="zh-TW" dirty="0" smtClean="0"/>
              <a:t>2018-08-29 </a:t>
            </a:r>
            <a:r>
              <a:rPr lang="zh-TW" altLang="en-US" dirty="0" smtClean="0"/>
              <a:t>上午 </a:t>
            </a:r>
            <a:r>
              <a:rPr lang="en-US" altLang="zh-TW" dirty="0" smtClean="0"/>
              <a:t>10:00:00</a:t>
            </a:r>
          </a:p>
        </p:txBody>
      </p:sp>
      <p:sp>
        <p:nvSpPr>
          <p:cNvPr id="88" name="圓角矩形 87"/>
          <p:cNvSpPr/>
          <p:nvPr/>
        </p:nvSpPr>
        <p:spPr>
          <a:xfrm>
            <a:off x="6521488" y="4223759"/>
            <a:ext cx="662787" cy="409563"/>
          </a:xfrm>
          <a:prstGeom prst="roundRect">
            <a:avLst/>
          </a:prstGeom>
          <a:solidFill>
            <a:srgbClr val="87CB3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Tw Cen MT" panose="020B0602020104020603"/>
              </a:rPr>
              <a:t>確定</a:t>
            </a:r>
            <a:endParaRPr lang="zh-TW" altLang="en-US" sz="1200" b="1" dirty="0">
              <a:latin typeface="Tw Cen MT" panose="020B0602020104020603"/>
            </a:endParaRPr>
          </a:p>
        </p:txBody>
      </p:sp>
      <p:sp>
        <p:nvSpPr>
          <p:cNvPr id="82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0" grpId="0" animBg="1"/>
      <p:bldP spid="56" grpId="0" animBg="1"/>
      <p:bldP spid="56" grpId="1" animBg="1"/>
      <p:bldP spid="3" grpId="0" animBg="1"/>
      <p:bldP spid="3" grpId="1" animBg="1"/>
      <p:bldP spid="7" grpId="0" animBg="1"/>
      <p:bldP spid="7" grpId="1" animBg="1"/>
      <p:bldP spid="59" grpId="0" animBg="1"/>
      <p:bldP spid="59" grpId="1" animBg="1"/>
      <p:bldP spid="60" grpId="0" animBg="1"/>
      <p:bldP spid="60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9" grpId="0"/>
      <p:bldP spid="9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11" grpId="0" animBg="1"/>
      <p:bldP spid="11" grpId="1" animBg="1"/>
      <p:bldP spid="11" grpId="2" animBg="1"/>
      <p:bldP spid="13" grpId="0"/>
      <p:bldP spid="13" grpId="1"/>
      <p:bldP spid="73" grpId="0"/>
      <p:bldP spid="73" grpId="1"/>
      <p:bldP spid="15" grpId="0"/>
      <p:bldP spid="15" grpId="1"/>
      <p:bldP spid="16" grpId="0"/>
      <p:bldP spid="16" grpId="1"/>
      <p:bldP spid="19" grpId="0"/>
      <p:bldP spid="19" grpId="1"/>
      <p:bldP spid="80" grpId="0" animBg="1"/>
      <p:bldP spid="80" grpId="1" animBg="1"/>
      <p:bldP spid="80" grpId="2" animBg="1"/>
      <p:bldP spid="81" grpId="0" animBg="1"/>
      <p:bldP spid="24" grpId="0" animBg="1"/>
      <p:bldP spid="30" grpId="0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"/>
            <a:ext cx="2258918" cy="6858002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479" y="390526"/>
            <a:ext cx="25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岡山榮家資訊系統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667" y="276226"/>
            <a:ext cx="9460734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67134" y="520185"/>
            <a:ext cx="1107257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資訊室公告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502282" y="4182726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502282" y="1359253"/>
            <a:ext cx="7108443" cy="26602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>
            <a:off x="2559031" y="526019"/>
            <a:ext cx="1157041" cy="274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</a:rPr>
              <a:t>隱藏邊框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11231713" y="560324"/>
            <a:ext cx="627910" cy="2740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Tw Cen MT" panose="020B0602020104020603"/>
              </a:rPr>
              <a:t>Login</a:t>
            </a:r>
            <a:endParaRPr lang="zh-TW" altLang="en-US" sz="1200" dirty="0">
              <a:latin typeface="Tw Cen MT" panose="020B0602020104020603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3500" y="4428446"/>
            <a:ext cx="58890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各組室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堂隊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會議、活動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03619" y="1608784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正副首長行程表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628899" y="2048561"/>
            <a:ext cx="698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502279" y="4972621"/>
            <a:ext cx="710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時間                工作項目             地點             主持人              參加人員             承辦人 </a:t>
            </a:r>
            <a:endParaRPr lang="zh-TW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9777308" y="1359252"/>
            <a:ext cx="2186093" cy="28234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9" y="2075637"/>
            <a:ext cx="1729790" cy="1741668"/>
          </a:xfrm>
          <a:prstGeom prst="rect">
            <a:avLst/>
          </a:prstGeom>
        </p:spPr>
      </p:pic>
      <p:sp>
        <p:nvSpPr>
          <p:cNvPr id="113" name="Freeform: Shape 39">
            <a:extLst>
              <a:ext uri="{FF2B5EF4-FFF2-40B4-BE49-F238E27FC236}">
                <a16:creationId xmlns:a16="http://schemas.microsoft.com/office/drawing/2014/main" xmlns="" id="{405DAC1A-9BF8-460E-8D8B-77BFB6B27FF9}"/>
              </a:ext>
            </a:extLst>
          </p:cNvPr>
          <p:cNvSpPr/>
          <p:nvPr/>
        </p:nvSpPr>
        <p:spPr>
          <a:xfrm>
            <a:off x="11023597" y="23563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41">
            <a:extLst>
              <a:ext uri="{FF2B5EF4-FFF2-40B4-BE49-F238E27FC236}">
                <a16:creationId xmlns:a16="http://schemas.microsoft.com/office/drawing/2014/main" xmlns="" id="{83A620A7-5483-4447-9670-0F8D67F362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2333" y="3266370"/>
            <a:ext cx="530600" cy="530600"/>
          </a:xfrm>
          <a:prstGeom prst="rect">
            <a:avLst/>
          </a:prstGeom>
        </p:spPr>
      </p:pic>
      <p:sp>
        <p:nvSpPr>
          <p:cNvPr id="126" name="文字方塊 125"/>
          <p:cNvSpPr txBox="1"/>
          <p:nvPr/>
        </p:nvSpPr>
        <p:spPr>
          <a:xfrm>
            <a:off x="7932464" y="1619471"/>
            <a:ext cx="576892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相關連</a:t>
            </a:r>
            <a:r>
              <a:rPr lang="zh-TW" altLang="en-US" dirty="0"/>
              <a:t>結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2913458" y="3664091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81325" y="2406938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2981325" y="3035908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/>
          <p:cNvCxnSpPr/>
          <p:nvPr/>
        </p:nvCxnSpPr>
        <p:spPr>
          <a:xfrm>
            <a:off x="2913458" y="6584457"/>
            <a:ext cx="6354367" cy="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2981325" y="5327304"/>
            <a:ext cx="6210300" cy="618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2981325" y="5956274"/>
            <a:ext cx="6210300" cy="618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933704" y="2497592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/>
              <a:t>08:45 ~ </a:t>
            </a:r>
            <a:r>
              <a:rPr lang="en-US" altLang="zh-TW" sz="900" dirty="0" smtClean="0"/>
              <a:t>09:45</a:t>
            </a:r>
            <a:endParaRPr lang="zh-TW" altLang="en-US" sz="9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31086" y="2591368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供膳食材不定期查驗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323779" y="2565006"/>
            <a:ext cx="47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聯</a:t>
            </a:r>
            <a:r>
              <a:rPr lang="zh-TW" altLang="en-US" sz="1000" dirty="0" smtClean="0"/>
              <a:t>廚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16157" y="257576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副主任</a:t>
            </a:r>
            <a:endParaRPr lang="en-US" altLang="zh-TW" sz="105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7285978" y="2451425"/>
            <a:ext cx="88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秘書室主任</a:t>
            </a:r>
          </a:p>
          <a:p>
            <a:r>
              <a:rPr lang="zh-TW" altLang="en-US" sz="1000" dirty="0"/>
              <a:t>主計室代表</a:t>
            </a:r>
          </a:p>
          <a:p>
            <a:r>
              <a:rPr lang="zh-TW" altLang="en-US" sz="1000" dirty="0"/>
              <a:t>政風室代表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508612" y="2581716"/>
            <a:ext cx="96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曾慶華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2945800" y="3070099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891900" y="3219341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拜會高雄客運公司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218602" y="3152414"/>
            <a:ext cx="7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高雄客運</a:t>
            </a:r>
            <a:r>
              <a:rPr lang="en-US" altLang="zh-TW" sz="1000" dirty="0"/>
              <a:t>(</a:t>
            </a:r>
            <a:r>
              <a:rPr lang="zh-TW" altLang="en-US" sz="1000" dirty="0"/>
              <a:t>鳳山區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216157" y="3193209"/>
            <a:ext cx="107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家</a:t>
            </a:r>
            <a:r>
              <a:rPr lang="zh-TW" altLang="en-US" sz="1050" dirty="0" smtClean="0"/>
              <a:t>主任</a:t>
            </a:r>
            <a:endParaRPr lang="en-US" altLang="zh-TW" sz="105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7285978" y="3063187"/>
            <a:ext cx="8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輔導組</a:t>
            </a:r>
            <a:r>
              <a:rPr lang="zh-TW" altLang="en-US" sz="1000" dirty="0" smtClean="0"/>
              <a:t>組長薛文婷</a:t>
            </a:r>
            <a:endParaRPr lang="zh-TW" altLang="en-US" sz="1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504300" y="3186553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薛文婷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2907161" y="5364420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10:45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11:30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931509" y="6011658"/>
            <a:ext cx="9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2018-08-29</a:t>
            </a:r>
            <a:endParaRPr lang="en-US" altLang="zh-TW" sz="900" dirty="0"/>
          </a:p>
          <a:p>
            <a:pPr algn="ctr"/>
            <a:r>
              <a:rPr lang="zh-TW" altLang="en-US" sz="900" dirty="0"/>
              <a:t>星期四</a:t>
            </a:r>
          </a:p>
          <a:p>
            <a:pPr algn="ctr"/>
            <a:r>
              <a:rPr lang="en-US" altLang="zh-TW" sz="900" dirty="0" smtClean="0"/>
              <a:t>14:00 </a:t>
            </a:r>
            <a:r>
              <a:rPr lang="en-US" altLang="zh-TW" sz="900" dirty="0"/>
              <a:t>~ </a:t>
            </a:r>
            <a:r>
              <a:rPr lang="en-US" altLang="zh-TW" sz="900" dirty="0" smtClean="0"/>
              <a:t>13:30</a:t>
            </a:r>
            <a:endParaRPr lang="zh-TW" altLang="en-US" sz="9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954253" y="543366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養樂多變裝秀</a:t>
            </a:r>
            <a:r>
              <a:rPr lang="zh-TW" altLang="en-US" b="1" dirty="0"/>
              <a:t>	</a:t>
            </a:r>
          </a:p>
        </p:txBody>
      </p:sp>
      <p:sp>
        <p:nvSpPr>
          <p:cNvPr id="143" name="文字方塊 142"/>
          <p:cNvSpPr txBox="1"/>
          <p:nvPr/>
        </p:nvSpPr>
        <p:spPr>
          <a:xfrm>
            <a:off x="3842084" y="6087785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競賽</a:t>
            </a:r>
            <a:r>
              <a:rPr lang="en-US" altLang="zh-TW" sz="1000" dirty="0"/>
              <a:t>—</a:t>
            </a:r>
            <a:r>
              <a:rPr lang="zh-TW" altLang="en-US" sz="1000" dirty="0"/>
              <a:t>打高爾夫球比賽</a:t>
            </a:r>
          </a:p>
        </p:txBody>
      </p:sp>
      <p:sp>
        <p:nvSpPr>
          <p:cNvPr id="145" name="文字方塊 144"/>
          <p:cNvSpPr txBox="1"/>
          <p:nvPr/>
        </p:nvSpPr>
        <p:spPr>
          <a:xfrm>
            <a:off x="5203800" y="6049412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47" name="文字方塊 146"/>
          <p:cNvSpPr txBox="1"/>
          <p:nvPr/>
        </p:nvSpPr>
        <p:spPr>
          <a:xfrm>
            <a:off x="6235512" y="6089011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334504" y="6025719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1" name="文字方塊 150"/>
          <p:cNvSpPr txBox="1"/>
          <p:nvPr/>
        </p:nvSpPr>
        <p:spPr>
          <a:xfrm>
            <a:off x="8439915" y="6086276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2" name="文字方塊 151"/>
          <p:cNvSpPr txBox="1"/>
          <p:nvPr/>
        </p:nvSpPr>
        <p:spPr>
          <a:xfrm>
            <a:off x="5164586" y="5446380"/>
            <a:ext cx="7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育智堂多功能教室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6227386" y="5508263"/>
            <a:ext cx="1071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堂長</a:t>
            </a:r>
            <a:endParaRPr lang="en-US" altLang="zh-TW" sz="105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7307198" y="5407482"/>
            <a:ext cx="889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育智堂  </a:t>
            </a:r>
            <a:endParaRPr lang="en-US" altLang="zh-TW" sz="1050" dirty="0" smtClean="0"/>
          </a:p>
          <a:p>
            <a:r>
              <a:rPr lang="zh-TW" altLang="en-US" sz="1050" dirty="0" smtClean="0"/>
              <a:t>住</a:t>
            </a:r>
            <a:r>
              <a:rPr lang="zh-TW" altLang="en-US" sz="1050" dirty="0"/>
              <a:t>民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8439915" y="5482795"/>
            <a:ext cx="96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鍾佩容</a:t>
            </a:r>
          </a:p>
        </p:txBody>
      </p:sp>
      <p:sp>
        <p:nvSpPr>
          <p:cNvPr id="156" name="矩形 155"/>
          <p:cNvSpPr/>
          <p:nvPr/>
        </p:nvSpPr>
        <p:spPr>
          <a:xfrm>
            <a:off x="22184" y="1224463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秘書</a:t>
            </a:r>
            <a:r>
              <a:rPr lang="zh-TW" altLang="en-US" dirty="0" smtClean="0">
                <a:latin typeface="+mn-ea"/>
              </a:rPr>
              <a:t>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新增每月工作管制表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查詢工作管制表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-3945" y="1793352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資訊室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報修資訊設備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zh-TW" altLang="en-US" sz="1400" dirty="0" smtClean="0">
                <a:solidFill>
                  <a:schemeClr val="tx1"/>
                </a:solidFill>
                <a:latin typeface="+mn-ea"/>
              </a:rPr>
              <a:t>查詢維修進度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2070" y="4100412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水電</a:t>
            </a:r>
            <a:r>
              <a:rPr lang="zh-TW" altLang="en-US" dirty="0">
                <a:latin typeface="+mn-ea"/>
              </a:rPr>
              <a:t>班</a:t>
            </a:r>
            <a:endParaRPr lang="en-US" altLang="zh-TW" dirty="0" smtClean="0">
              <a:latin typeface="+mn-ea"/>
            </a:endParaRPr>
          </a:p>
          <a:p>
            <a:pPr algn="ctr"/>
            <a:endParaRPr lang="en-US" altLang="zh-TW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填寫派工單</a:t>
            </a:r>
            <a:endParaRPr lang="en-US" altLang="zh-TW" sz="1400" dirty="0" smtClean="0">
              <a:latin typeface="+mn-ea"/>
            </a:endParaRPr>
          </a:p>
          <a:p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&gt;</a:t>
            </a:r>
            <a:r>
              <a:rPr lang="zh-TW" altLang="en-US" sz="1400" dirty="0" smtClean="0">
                <a:latin typeface="+mn-ea"/>
              </a:rPr>
              <a:t>查詢維修進度</a:t>
            </a:r>
            <a:endParaRPr lang="en-US" altLang="zh-TW" sz="1400" dirty="0">
              <a:latin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7994" y="4688126"/>
            <a:ext cx="2230090" cy="1702347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2070" y="5396939"/>
            <a:ext cx="2230090" cy="1453651"/>
          </a:xfrm>
          <a:prstGeom prst="rect">
            <a:avLst/>
          </a:prstGeom>
          <a:solidFill>
            <a:srgbClr val="2A9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49160" y="1667594"/>
            <a:ext cx="9328803" cy="3649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1749163" y="1649726"/>
            <a:ext cx="9328803" cy="848344"/>
          </a:xfrm>
          <a:prstGeom prst="rect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/>
              <a:t>資訊室維修進度查</a:t>
            </a:r>
            <a:r>
              <a:rPr lang="zh-TW" altLang="en-US" sz="2000" b="1" dirty="0"/>
              <a:t>詢</a:t>
            </a:r>
            <a:endParaRPr lang="en-US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83324" y="3008043"/>
            <a:ext cx="802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單</a:t>
            </a:r>
            <a:r>
              <a:rPr lang="zh-TW" altLang="en-US" sz="1400" dirty="0"/>
              <a:t>位</a:t>
            </a:r>
            <a:r>
              <a:rPr lang="zh-TW" altLang="en-US" sz="1400" dirty="0" smtClean="0"/>
              <a:t>                報修人             報修項目             備註                      報修時間                       受理狀態 </a:t>
            </a:r>
            <a:endParaRPr lang="zh-TW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717332" y="3341493"/>
            <a:ext cx="731185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717331" y="4144229"/>
            <a:ext cx="7311859" cy="3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848899" y="3629760"/>
            <a:ext cx="794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   秘書室             陳崇安             印表機              無法影印        </a:t>
            </a:r>
            <a:r>
              <a:rPr lang="en-US" altLang="zh-TW" sz="1400" dirty="0" smtClean="0"/>
              <a:t>2018/8/29 </a:t>
            </a:r>
            <a:r>
              <a:rPr lang="zh-TW" altLang="en-US" sz="1400" dirty="0" smtClean="0"/>
              <a:t>上午 </a:t>
            </a:r>
            <a:r>
              <a:rPr lang="en-US" altLang="zh-TW" sz="1400" dirty="0" smtClean="0"/>
              <a:t>10:00</a:t>
            </a:r>
            <a:r>
              <a:rPr lang="zh-TW" altLang="en-US" sz="1400" dirty="0" smtClean="0"/>
              <a:t>        尚未受理 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033037" y="4321183"/>
            <a:ext cx="802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單</a:t>
            </a:r>
            <a:r>
              <a:rPr lang="zh-TW" altLang="en-US" sz="1400" dirty="0"/>
              <a:t>位</a:t>
            </a:r>
            <a:r>
              <a:rPr lang="zh-TW" altLang="en-US" sz="1400" dirty="0" smtClean="0"/>
              <a:t>                報修人             報修項目             備註                      報修時間                       受理狀態 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8743950" y="2591368"/>
            <a:ext cx="1987550" cy="219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40">
            <a:extLst>
              <a:ext uri="{FF2B5EF4-FFF2-40B4-BE49-F238E27FC236}">
                <a16:creationId xmlns:a16="http://schemas.microsoft.com/office/drawing/2014/main" xmlns="" id="{90DCA374-CD21-448B-8791-8A04A9A9A552}"/>
              </a:ext>
            </a:extLst>
          </p:cNvPr>
          <p:cNvSpPr txBox="1"/>
          <p:nvPr/>
        </p:nvSpPr>
        <p:spPr>
          <a:xfrm rot="16200000">
            <a:off x="10923464" y="322952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系統操作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071114" y="2836232"/>
            <a:ext cx="2013033" cy="1828064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/>
              <a:t>處理完畢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/>
              <a:t>維修中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/>
              <a:t>已委託廠商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  </a:t>
            </a:r>
            <a:r>
              <a:rPr lang="zh-TW" altLang="en-US" sz="1600" dirty="0" smtClean="0"/>
              <a:t>處理中</a:t>
            </a:r>
            <a:endParaRPr lang="en-US" altLang="zh-TW" sz="1600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7594778" y="2517352"/>
            <a:ext cx="1476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搜尋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單位</a:t>
            </a:r>
            <a:r>
              <a:rPr lang="en-US" altLang="zh-TW" sz="1600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811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59" grpId="0" animBg="1"/>
      <p:bldP spid="63" grpId="0"/>
      <p:bldP spid="65" grpId="0"/>
      <p:bldP spid="15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584B87-CD30-4432-A8CC-209504EBBFAC}">
  <we:reference id="wa104381411" version="1.0.0.0" store="zh-TW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4284</Words>
  <Application>Microsoft Macintosh PowerPoint</Application>
  <PresentationFormat>寬螢幕</PresentationFormat>
  <Paragraphs>1480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Tw Cen MT</vt:lpstr>
      <vt:lpstr>微軟正黑體</vt:lpstr>
      <vt:lpstr>新細明體</vt:lpstr>
      <vt:lpstr>Arial</vt:lpstr>
      <vt:lpstr>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Microsoft Office 使用者</cp:lastModifiedBy>
  <cp:revision>164</cp:revision>
  <dcterms:created xsi:type="dcterms:W3CDTF">2017-01-05T13:17:27Z</dcterms:created>
  <dcterms:modified xsi:type="dcterms:W3CDTF">2018-08-28T16:38:40Z</dcterms:modified>
</cp:coreProperties>
</file>