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4038" r:id="rId2"/>
  </p:sldMasterIdLst>
  <p:notesMasterIdLst>
    <p:notesMasterId r:id="rId42"/>
  </p:notesMasterIdLst>
  <p:sldIdLst>
    <p:sldId id="256" r:id="rId3"/>
    <p:sldId id="261" r:id="rId4"/>
    <p:sldId id="265" r:id="rId5"/>
    <p:sldId id="277" r:id="rId6"/>
    <p:sldId id="269" r:id="rId7"/>
    <p:sldId id="264" r:id="rId8"/>
    <p:sldId id="263" r:id="rId9"/>
    <p:sldId id="311" r:id="rId10"/>
    <p:sldId id="262" r:id="rId11"/>
    <p:sldId id="266" r:id="rId12"/>
    <p:sldId id="267" r:id="rId13"/>
    <p:sldId id="295" r:id="rId14"/>
    <p:sldId id="310" r:id="rId15"/>
    <p:sldId id="292" r:id="rId16"/>
    <p:sldId id="304" r:id="rId17"/>
    <p:sldId id="289" r:id="rId18"/>
    <p:sldId id="306" r:id="rId19"/>
    <p:sldId id="291" r:id="rId20"/>
    <p:sldId id="268" r:id="rId21"/>
    <p:sldId id="270" r:id="rId22"/>
    <p:sldId id="301" r:id="rId23"/>
    <p:sldId id="307" r:id="rId24"/>
    <p:sldId id="298" r:id="rId25"/>
    <p:sldId id="302" r:id="rId26"/>
    <p:sldId id="308" r:id="rId27"/>
    <p:sldId id="299" r:id="rId28"/>
    <p:sldId id="300" r:id="rId29"/>
    <p:sldId id="312" r:id="rId30"/>
    <p:sldId id="274" r:id="rId31"/>
    <p:sldId id="272" r:id="rId32"/>
    <p:sldId id="309" r:id="rId33"/>
    <p:sldId id="276" r:id="rId34"/>
    <p:sldId id="278" r:id="rId35"/>
    <p:sldId id="279" r:id="rId36"/>
    <p:sldId id="280" r:id="rId37"/>
    <p:sldId id="281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7E4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3805" autoAdjust="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outlineViewPr>
    <p:cViewPr>
      <p:scale>
        <a:sx n="33" d="100"/>
        <a:sy n="33" d="100"/>
      </p:scale>
      <p:origin x="0" y="-157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1699F-F062-400B-9485-C50D68F6D144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87C0D1D7-3175-422A-910F-16E28FB2F94A}">
      <dgm:prSet custT="1"/>
      <dgm:spPr/>
      <dgm:t>
        <a:bodyPr/>
        <a:lstStyle/>
        <a:p>
          <a:r>
            <a:rPr lang="zh-TW" altLang="en-US" sz="1600" dirty="0" smtClean="0"/>
            <a:t>宣告變數基模</a:t>
          </a:r>
          <a:endParaRPr lang="zh-TW" altLang="en-US" sz="1600" dirty="0"/>
        </a:p>
      </dgm:t>
    </dgm:pt>
    <dgm:pt modelId="{7DA2F957-AC3B-46E4-B4F9-1D016923519E}" type="par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031968DB-7A6C-4118-8D49-5EA28149C0C0}" type="sib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F09F8207-192B-4608-8AA4-5A69A5CDEA6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初始質狀態基模</a:t>
          </a:r>
          <a:endParaRPr lang="zh-TW" altLang="en-US" sz="1600" b="1" dirty="0"/>
        </a:p>
      </dgm:t>
    </dgm:pt>
    <dgm:pt modelId="{F936B849-6EC3-4730-A684-BBA5664E8BBD}" type="par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E96DEF-FCF3-421E-9C11-63560A8EBC2C}" type="sib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6790A2-67A8-43A6-BAB1-0FDAB980A07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變數基模</a:t>
          </a:r>
          <a:endParaRPr lang="zh-TW" altLang="en-US" sz="1600" b="1" dirty="0"/>
        </a:p>
      </dgm:t>
    </dgm:pt>
    <dgm:pt modelId="{688F2F80-2350-4EE3-9868-ABCA17CACE73}" type="par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CF523CCE-F4BB-4BAF-96F3-AE3F4ACF1997}" type="sib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BAD1A5BF-DA5C-4340-8125-AC13E1AFAF4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初始值基模</a:t>
          </a:r>
          <a:endParaRPr lang="zh-TW" altLang="en-US" sz="1600" b="1" dirty="0"/>
        </a:p>
      </dgm:t>
    </dgm:pt>
    <dgm:pt modelId="{BEDD8522-B926-45BB-B1E8-D7879D6BE259}" type="par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6D26E51F-F736-46D4-96E9-869D275B117A}" type="sib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A6407D73-0B3F-4210-88BB-7D4B61DFBC58}" type="pres">
      <dgm:prSet presAssocID="{CFD1699F-F062-400B-9485-C50D68F6D1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791B03-6510-4117-A4A3-C4934F694911}" type="pres">
      <dgm:prSet presAssocID="{87C0D1D7-3175-422A-910F-16E28FB2F94A}" presName="parentText" presStyleLbl="node1" presStyleIdx="0" presStyleCnt="1" custScaleY="3202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28695E-0D74-4BBD-BED3-3B056879B508}" type="pres">
      <dgm:prSet presAssocID="{87C0D1D7-3175-422A-910F-16E28FB2F94A}" presName="childText" presStyleLbl="revTx" presStyleIdx="0" presStyleCnt="1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72E9AA00-2BC0-4E5E-8EB1-D1FA7375663A}" srcId="{CFD1699F-F062-400B-9485-C50D68F6D144}" destId="{87C0D1D7-3175-422A-910F-16E28FB2F94A}" srcOrd="0" destOrd="0" parTransId="{7DA2F957-AC3B-46E4-B4F9-1D016923519E}" sibTransId="{031968DB-7A6C-4118-8D49-5EA28149C0C0}"/>
    <dgm:cxn modelId="{44F62D2C-057D-4BF4-9423-596C6DAB49DD}" type="presOf" srcId="{CFD1699F-F062-400B-9485-C50D68F6D144}" destId="{A6407D73-0B3F-4210-88BB-7D4B61DFBC58}" srcOrd="0" destOrd="0" presId="urn:microsoft.com/office/officeart/2005/8/layout/vList2"/>
    <dgm:cxn modelId="{BEF7E58F-EA47-43A0-B05E-3DB94DA729DF}" type="presOf" srcId="{C06790A2-67A8-43A6-BAB1-0FDAB980A07A}" destId="{AC28695E-0D74-4BBD-BED3-3B056879B508}" srcOrd="0" destOrd="1" presId="urn:microsoft.com/office/officeart/2005/8/layout/vList2"/>
    <dgm:cxn modelId="{362B8364-ED4C-4E89-8D27-7B4B8A65DDDD}" type="presOf" srcId="{F09F8207-192B-4608-8AA4-5A69A5CDEA68}" destId="{AC28695E-0D74-4BBD-BED3-3B056879B508}" srcOrd="0" destOrd="0" presId="urn:microsoft.com/office/officeart/2005/8/layout/vList2"/>
    <dgm:cxn modelId="{5C908DB9-43D6-4BDC-BEC7-42EB2B2AA2ED}" type="presOf" srcId="{87C0D1D7-3175-422A-910F-16E28FB2F94A}" destId="{3E791B03-6510-4117-A4A3-C4934F694911}" srcOrd="0" destOrd="0" presId="urn:microsoft.com/office/officeart/2005/8/layout/vList2"/>
    <dgm:cxn modelId="{8AFB8809-F20C-4087-8FB1-A6271A3A79B4}" type="presOf" srcId="{BAD1A5BF-DA5C-4340-8125-AC13E1AFAF48}" destId="{AC28695E-0D74-4BBD-BED3-3B056879B508}" srcOrd="0" destOrd="2" presId="urn:microsoft.com/office/officeart/2005/8/layout/vList2"/>
    <dgm:cxn modelId="{9C145F5D-74D8-4C85-994C-81159CFF5847}" srcId="{87C0D1D7-3175-422A-910F-16E28FB2F94A}" destId="{F09F8207-192B-4608-8AA4-5A69A5CDEA68}" srcOrd="0" destOrd="0" parTransId="{F936B849-6EC3-4730-A684-BBA5664E8BBD}" sibTransId="{C0E96DEF-FCF3-421E-9C11-63560A8EBC2C}"/>
    <dgm:cxn modelId="{E3A09334-57BF-4ACA-B7D6-C54F0FA4B5BE}" srcId="{87C0D1D7-3175-422A-910F-16E28FB2F94A}" destId="{C06790A2-67A8-43A6-BAB1-0FDAB980A07A}" srcOrd="1" destOrd="0" parTransId="{688F2F80-2350-4EE3-9868-ABCA17CACE73}" sibTransId="{CF523CCE-F4BB-4BAF-96F3-AE3F4ACF1997}"/>
    <dgm:cxn modelId="{244D7B96-1BD8-467C-B87B-CE5FFF81DCE6}" srcId="{87C0D1D7-3175-422A-910F-16E28FB2F94A}" destId="{BAD1A5BF-DA5C-4340-8125-AC13E1AFAF48}" srcOrd="2" destOrd="0" parTransId="{BEDD8522-B926-45BB-B1E8-D7879D6BE259}" sibTransId="{6D26E51F-F736-46D4-96E9-869D275B117A}"/>
    <dgm:cxn modelId="{CE28149B-7246-4B4F-8BAF-AC7ACEB91B96}" type="presParOf" srcId="{A6407D73-0B3F-4210-88BB-7D4B61DFBC58}" destId="{3E791B03-6510-4117-A4A3-C4934F694911}" srcOrd="0" destOrd="0" presId="urn:microsoft.com/office/officeart/2005/8/layout/vList2"/>
    <dgm:cxn modelId="{F642E14B-4330-4612-83B1-BCFE2889D3D1}" type="presParOf" srcId="{A6407D73-0B3F-4210-88BB-7D4B61DFBC58}" destId="{AC28695E-0D74-4BBD-BED3-3B056879B5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91B03-6510-4117-A4A3-C4934F694911}">
      <dsp:nvSpPr>
        <dsp:cNvPr id="0" name=""/>
        <dsp:cNvSpPr/>
      </dsp:nvSpPr>
      <dsp:spPr>
        <a:xfrm>
          <a:off x="0" y="1023446"/>
          <a:ext cx="2072131" cy="401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宣告變數基模</a:t>
          </a:r>
          <a:endParaRPr lang="zh-TW" altLang="en-US" sz="1600" kern="1200" dirty="0"/>
        </a:p>
      </dsp:txBody>
      <dsp:txXfrm>
        <a:off x="19616" y="1043062"/>
        <a:ext cx="2032899" cy="362600"/>
      </dsp:txXfrm>
    </dsp:sp>
    <dsp:sp modelId="{AC28695E-0D74-4BBD-BED3-3B056879B508}">
      <dsp:nvSpPr>
        <dsp:cNvPr id="0" name=""/>
        <dsp:cNvSpPr/>
      </dsp:nvSpPr>
      <dsp:spPr>
        <a:xfrm>
          <a:off x="0" y="1425279"/>
          <a:ext cx="2072131" cy="1110037"/>
        </a:xfrm>
        <a:prstGeom prst="flowChartMultidocument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7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初始質狀態基模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變數基模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初始值基模</a:t>
          </a:r>
          <a:endParaRPr lang="zh-TW" altLang="en-US" sz="1600" b="1" kern="1200" dirty="0"/>
        </a:p>
      </dsp:txBody>
      <dsp:txXfrm>
        <a:off x="0" y="1614139"/>
        <a:ext cx="1783855" cy="879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B3544-D53D-4A2D-A80A-3B249EE064F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92A5F-747F-4389-92DD-8EA8A2C1A1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0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5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sz="2000" b="1" dirty="0" smtClean="0"/>
              <a:t>程式視覺化</a:t>
            </a:r>
            <a:r>
              <a:rPr lang="en-US" altLang="zh-TW" sz="2000" dirty="0" smtClean="0"/>
              <a:t>(Programming Visualization)</a:t>
            </a:r>
            <a:r>
              <a:rPr lang="zh-TW" altLang="en-US" sz="2000" dirty="0" smtClean="0"/>
              <a:t>呈現方式輔助學生學習程式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Myers,B.A</a:t>
            </a:r>
            <a:r>
              <a:rPr lang="en-US" altLang="zh-TW" sz="2000" dirty="0" smtClean="0"/>
              <a:t>., 1990)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800" dirty="0" smtClean="0"/>
              <a:t>關聯視覺化呈現</a:t>
            </a:r>
            <a:endParaRPr lang="en-US" altLang="zh-TW" sz="18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資料可視化</a:t>
            </a:r>
            <a:r>
              <a:rPr lang="en-US" altLang="zh-TW" dirty="0" smtClean="0"/>
              <a:t>(Data Visualization)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程式碼可視化</a:t>
            </a:r>
            <a:r>
              <a:rPr lang="en-US" altLang="zh-TW" dirty="0" smtClean="0"/>
              <a:t>(Code Visualization)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5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4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48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增強物件導向程式相依圖</a:t>
            </a:r>
            <a:r>
              <a:rPr lang="en-US" altLang="zh-TW" dirty="0" smtClean="0"/>
              <a:t> (Augmented Object-oriented Program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Dependence Graph) </a:t>
            </a:r>
            <a:r>
              <a:rPr lang="zh-TW" altLang="en-US" dirty="0" smtClean="0"/>
              <a:t>為一種程式語意代表；如果兩個程式有相同的增強物件導向程式相依圖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表示兩個程式語意相等</a:t>
            </a:r>
            <a:endParaRPr lang="en-US" altLang="zh-TW" dirty="0" smtClean="0"/>
          </a:p>
          <a:p>
            <a:r>
              <a:rPr lang="zh-TW" altLang="en-US" dirty="0" smtClean="0"/>
              <a:t>採用了一種名為物件導向程式依賴關係圖</a:t>
            </a:r>
            <a:r>
              <a:rPr lang="en-US" altLang="zh-CN" dirty="0" smtClean="0"/>
              <a:t>(AOPDG)</a:t>
            </a:r>
            <a:r>
              <a:rPr lang="zh-TW" altLang="en-US" dirty="0" smtClean="0"/>
              <a:t>的結構；基於轉換的程式標準化方法；語義級的程式比較；基於最大可能性的程式查錯方法。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6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影印版本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9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4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6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9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63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37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9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40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67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1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4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7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3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4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7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403412" y="1147763"/>
            <a:ext cx="11522075" cy="260985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</a:rPr>
              <a:t>程式迴圈結構與語意之分析比較與視覺化機制</a:t>
            </a:r>
            <a:r>
              <a:rPr lang="en-US" altLang="zh-TW" sz="4400" dirty="0" smtClean="0">
                <a:solidFill>
                  <a:schemeClr val="tx1"/>
                </a:solidFill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</a:rPr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592449" y="366601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rgbClr val="002060"/>
                </a:solidFill>
              </a:rPr>
              <a:t>   </a:t>
            </a:r>
            <a:r>
              <a:rPr lang="zh-TW" altLang="en-US" sz="2400" dirty="0" smtClean="0">
                <a:solidFill>
                  <a:schemeClr val="tx1"/>
                </a:solidFill>
              </a:rPr>
              <a:t>指導教授 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 周志岳 博士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            曾淑芬 博士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報告人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</a:rPr>
              <a:t>黃智鐸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程式迴圈結構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FOR(</a:t>
            </a:r>
            <a:r>
              <a:rPr lang="zh-TW" altLang="en-US" dirty="0" smtClean="0"/>
              <a:t>變數初始值</a:t>
            </a:r>
            <a:r>
              <a:rPr lang="en-US" altLang="zh-TW" dirty="0" smtClean="0"/>
              <a:t>;</a:t>
            </a:r>
            <a:r>
              <a:rPr lang="zh-TW" altLang="en-US" dirty="0" smtClean="0"/>
              <a:t>變數的條件式</a:t>
            </a:r>
            <a:r>
              <a:rPr lang="en-US" altLang="zh-TW" dirty="0" smtClean="0"/>
              <a:t>;</a:t>
            </a:r>
            <a:r>
              <a:rPr lang="zh-TW" altLang="en-US" dirty="0" smtClean="0"/>
              <a:t>每執行一次後變數的變化</a:t>
            </a:r>
            <a:r>
              <a:rPr lang="en-US" altLang="zh-TW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DO{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/>
              <a:t> </a:t>
            </a: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系統</a:t>
            </a:r>
            <a:r>
              <a:rPr lang="en-US" altLang="zh-TW" dirty="0"/>
              <a:t>(</a:t>
            </a:r>
            <a:r>
              <a:rPr lang="en-US" altLang="zh-TW" dirty="0" smtClean="0"/>
              <a:t>Xu, Chee, </a:t>
            </a:r>
            <a:r>
              <a:rPr lang="en-US" altLang="zh-TW" dirty="0"/>
              <a:t>1999)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功能</a:t>
            </a:r>
            <a:r>
              <a:rPr lang="en-US" altLang="zh-TW" dirty="0"/>
              <a:t>AOPDG(</a:t>
            </a:r>
            <a:r>
              <a:rPr lang="zh-TW" altLang="en-US" dirty="0"/>
              <a:t>物件</a:t>
            </a:r>
            <a:r>
              <a:rPr lang="zh-TW" altLang="en-US" dirty="0" smtClean="0"/>
              <a:t>導向</a:t>
            </a:r>
            <a:r>
              <a:rPr lang="zh-TW" altLang="en-US" dirty="0"/>
              <a:t>程式</a:t>
            </a:r>
            <a:r>
              <a:rPr lang="zh-TW" altLang="en-US" dirty="0" smtClean="0"/>
              <a:t>依賴</a:t>
            </a:r>
            <a:r>
              <a:rPr lang="zh-TW" altLang="en-US" dirty="0"/>
              <a:t>關係圖</a:t>
            </a:r>
            <a:r>
              <a:rPr lang="en-US" altLang="zh-TW" dirty="0"/>
              <a:t>)</a:t>
            </a:r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缺點</a:t>
            </a:r>
            <a:endParaRPr lang="en-US" altLang="zh-TW" dirty="0"/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不能對交互函數分析</a:t>
            </a:r>
            <a:r>
              <a:rPr lang="en-US" altLang="zh-TW" dirty="0"/>
              <a:t>(inter-procedure)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類的層次分析</a:t>
            </a:r>
            <a:r>
              <a:rPr lang="en-US" altLang="zh-TW" dirty="0"/>
              <a:t>(class hierarchy)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只能對</a:t>
            </a:r>
            <a:r>
              <a:rPr lang="en-US" altLang="zh-TW" dirty="0" err="1"/>
              <a:t>SmallTalk</a:t>
            </a:r>
            <a:r>
              <a:rPr lang="zh-TW" altLang="en-US" dirty="0"/>
              <a:t>分析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AnalyesC</a:t>
            </a:r>
            <a:r>
              <a:rPr lang="zh-TW" altLang="en-US" dirty="0"/>
              <a:t>利用分析程式碼來分析程式 </a:t>
            </a:r>
            <a:r>
              <a:rPr lang="en-US" altLang="zh-TW" dirty="0"/>
              <a:t>(Wu,Li,Sun,Wang&amp;Lai,2007)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控制結構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函式的呼叫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資料結構的相似度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₋"/>
            </a:pPr>
            <a:r>
              <a:rPr lang="zh-TW" altLang="en-US" dirty="0"/>
              <a:t>優點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幫助學生學習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幫助老師評估與觀察學生的學習狀況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防止學生作業抄襲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學者開發「程式</a:t>
            </a:r>
            <a:r>
              <a:rPr lang="zh-TW" altLang="en-US" dirty="0"/>
              <a:t>流程結構分析與比較之視覺化</a:t>
            </a:r>
            <a:r>
              <a:rPr lang="zh-TW" altLang="en-US" dirty="0" smtClean="0"/>
              <a:t>機制」 </a:t>
            </a:r>
            <a:r>
              <a:rPr lang="en-US" altLang="zh-TW" dirty="0"/>
              <a:t>(</a:t>
            </a:r>
            <a:r>
              <a:rPr lang="zh-TW" altLang="en-US" dirty="0"/>
              <a:t>葉時廷</a:t>
            </a:r>
            <a:r>
              <a:rPr lang="en-US" altLang="zh-TW" dirty="0"/>
              <a:t>,2016)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程式語法剖析機制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流程結構分析機制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視覺化呈現機制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流程結構比較機制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76666" y="1708804"/>
            <a:ext cx="9270847" cy="304946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本系統利用建立單一程式</a:t>
            </a:r>
            <a:r>
              <a:rPr lang="zh-TW" altLang="en-US" b="1" dirty="0" smtClean="0"/>
              <a:t>基模比對</a:t>
            </a:r>
            <a:r>
              <a:rPr lang="en-US" altLang="zh-TW" dirty="0"/>
              <a:t>(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Matching)</a:t>
            </a:r>
            <a:r>
              <a:rPr lang="en-US" altLang="zh-TW" b="1" dirty="0" smtClean="0"/>
              <a:t> </a:t>
            </a:r>
            <a:r>
              <a:rPr lang="zh-TW" altLang="en-US" dirty="0" smtClean="0"/>
              <a:t>分析</a:t>
            </a:r>
            <a:r>
              <a:rPr lang="zh-TW" altLang="en-US" b="1" dirty="0" smtClean="0"/>
              <a:t> 迴</a:t>
            </a:r>
            <a:r>
              <a:rPr lang="zh-TW" altLang="en-US" b="1" dirty="0"/>
              <a:t>圈</a:t>
            </a:r>
            <a:r>
              <a:rPr lang="zh-TW" altLang="en-US" b="1" dirty="0" smtClean="0"/>
              <a:t>策略</a:t>
            </a:r>
            <a:r>
              <a:rPr lang="zh-TW" altLang="en-US" dirty="0" smtClean="0"/>
              <a:t>和</a:t>
            </a:r>
            <a:r>
              <a:rPr lang="zh-TW" altLang="en-US" b="1" dirty="0" smtClean="0"/>
              <a:t>迴圈語意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基模</a:t>
            </a:r>
            <a:r>
              <a:rPr lang="en-US" altLang="zh-TW" sz="2000" dirty="0" smtClean="0"/>
              <a:t>: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迴</a:t>
            </a:r>
            <a:r>
              <a:rPr lang="zh-TW" altLang="en-US" sz="1900" dirty="0"/>
              <a:t>圈種類基模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迴圈要素基模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具</a:t>
            </a:r>
            <a:r>
              <a:rPr lang="en-US" altLang="zh-TW" sz="1900" dirty="0"/>
              <a:t>JUMP</a:t>
            </a:r>
            <a:r>
              <a:rPr lang="zh-TW" altLang="en-US" sz="1900" dirty="0"/>
              <a:t>語法迴圈之基模</a:t>
            </a:r>
            <a:endParaRPr lang="en-US" altLang="zh-TW" sz="1900" dirty="0"/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宣告</a:t>
            </a:r>
            <a:r>
              <a:rPr lang="zh-TW" altLang="en-US" sz="1900" dirty="0"/>
              <a:t>變數基</a:t>
            </a:r>
            <a:r>
              <a:rPr lang="zh-TW" altLang="en-US" sz="1900" dirty="0" smtClean="0"/>
              <a:t>模</a:t>
            </a:r>
            <a:endParaRPr lang="en-US" altLang="zh-TW" sz="1900" dirty="0" smtClean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初始值狀態基模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變數基模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初始值基</a:t>
            </a:r>
            <a:r>
              <a:rPr lang="zh-TW" altLang="en-US" sz="1900" dirty="0" smtClean="0"/>
              <a:t>模</a:t>
            </a:r>
            <a:endParaRPr lang="en-US" altLang="zh-TW" sz="17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393491" y="1634067"/>
            <a:ext cx="9541933" cy="37726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en-US" altLang="zh-TW" sz="1800" dirty="0" err="1"/>
              <a:t>Cin</a:t>
            </a:r>
            <a:r>
              <a:rPr lang="zh-TW" altLang="en-US" sz="1800" dirty="0"/>
              <a:t>變數基模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迴圈變數使用基模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迴圈策略基模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 smtClean="0"/>
              <a:t>迴</a:t>
            </a:r>
            <a:r>
              <a:rPr lang="zh-TW" altLang="en-US" sz="1800" dirty="0"/>
              <a:t>圈語意基</a:t>
            </a:r>
            <a:r>
              <a:rPr lang="zh-TW" altLang="en-US" sz="1800" dirty="0" smtClean="0"/>
              <a:t>模</a:t>
            </a:r>
            <a:endParaRPr lang="en-US" altLang="zh-TW" sz="1800" dirty="0" smtClean="0"/>
          </a:p>
          <a:p>
            <a:pPr marL="635508" lvl="1" indent="-342900">
              <a:buSzPct val="50000"/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比對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策略比對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迴圈種類基模</a:t>
            </a:r>
            <a:r>
              <a:rPr lang="en-US" altLang="zh-TW" dirty="0" smtClean="0"/>
              <a:t>+</a:t>
            </a:r>
            <a:r>
              <a:rPr lang="zh-TW" altLang="en-US" dirty="0" smtClean="0"/>
              <a:t>迴圈要素基模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/>
              <a:t> </a:t>
            </a:r>
            <a:r>
              <a:rPr lang="en-US" altLang="zh-TW" dirty="0" err="1"/>
              <a:t>Cin</a:t>
            </a:r>
            <a:r>
              <a:rPr lang="zh-TW" altLang="en-US" dirty="0"/>
              <a:t>變數基模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迴圈策略基模</a:t>
            </a:r>
            <a:endParaRPr lang="en-US" altLang="zh-TW" dirty="0" smtClean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語意比對 </a:t>
            </a:r>
            <a:r>
              <a:rPr lang="en-US" altLang="zh-TW" dirty="0"/>
              <a:t>-</a:t>
            </a:r>
            <a:r>
              <a:rPr lang="zh-TW" altLang="en-US" dirty="0" smtClean="0"/>
              <a:t> 宣告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 err="1"/>
              <a:t>Cin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迴圈變數使用基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迴圈語意基模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3067304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3985" y="4271198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896830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92449" y="1200804"/>
            <a:ext cx="71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charset="2"/>
              <a:buChar char="l"/>
            </a:pPr>
            <a:r>
              <a:rPr kumimoji="1" lang="zh-TW" altLang="en-US" dirty="0" smtClean="0"/>
              <a:t>本系統設計採用</a:t>
            </a:r>
            <a:r>
              <a:rPr kumimoji="1" lang="en-US" altLang="zh-TW" dirty="0" smtClean="0"/>
              <a:t>Bottom-Up</a:t>
            </a:r>
            <a:r>
              <a:rPr kumimoji="1" lang="zh-TW" altLang="en-US" dirty="0" smtClean="0"/>
              <a:t>由下往上比對基模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1" y="1618421"/>
            <a:ext cx="10571407" cy="42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利用上面單一程式基模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產生出來的基模</a:t>
            </a:r>
            <a:r>
              <a:rPr lang="zh-TW" altLang="en-US" b="1" dirty="0"/>
              <a:t>迴圈策略與</a:t>
            </a:r>
            <a:r>
              <a:rPr lang="zh-TW" altLang="en-US" b="1" dirty="0" smtClean="0"/>
              <a:t>語意基模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b="1" dirty="0" smtClean="0"/>
              <a:t>比較</a:t>
            </a:r>
            <a:r>
              <a:rPr lang="zh-TW" altLang="en-US" dirty="0" smtClean="0"/>
              <a:t>兩個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完成</a:t>
            </a:r>
            <a:r>
              <a:rPr lang="zh-TW" altLang="en-US" dirty="0"/>
              <a:t>的</a:t>
            </a:r>
            <a:r>
              <a:rPr lang="zh-TW" altLang="en-US" b="1" dirty="0" smtClean="0"/>
              <a:t>迴圈策略與語意基模</a:t>
            </a:r>
            <a:endParaRPr lang="zh-TW" altLang="en-US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36" y="1846022"/>
            <a:ext cx="5744243" cy="44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sp>
        <p:nvSpPr>
          <p:cNvPr id="12" name="流程圖: 程序 11"/>
          <p:cNvSpPr/>
          <p:nvPr/>
        </p:nvSpPr>
        <p:spPr>
          <a:xfrm>
            <a:off x="8205727" y="1282990"/>
            <a:ext cx="3316778" cy="4682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8205727" y="2601454"/>
            <a:ext cx="1230282" cy="2278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8205726" y="3420135"/>
            <a:ext cx="1361431" cy="962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 flipV="1">
            <a:off x="3509629" y="1551395"/>
            <a:ext cx="4696097" cy="562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13" idx="1"/>
          </p:cNvCxnSpPr>
          <p:nvPr/>
        </p:nvCxnSpPr>
        <p:spPr>
          <a:xfrm>
            <a:off x="3509629" y="2116467"/>
            <a:ext cx="4696098" cy="598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509630" y="2113921"/>
            <a:ext cx="4696096" cy="1483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29" y="5212041"/>
            <a:ext cx="4714875" cy="266700"/>
          </a:xfrm>
          <a:prstGeom prst="rect">
            <a:avLst/>
          </a:prstGeom>
        </p:spPr>
      </p:pic>
      <p:sp>
        <p:nvSpPr>
          <p:cNvPr id="36" name="向下箭號 35"/>
          <p:cNvSpPr/>
          <p:nvPr/>
        </p:nvSpPr>
        <p:spPr>
          <a:xfrm>
            <a:off x="9184601" y="4563670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0" y="5089221"/>
            <a:ext cx="12033069" cy="213849"/>
          </a:xfrm>
          <a:prstGeom prst="rect">
            <a:avLst/>
          </a:prstGeom>
        </p:spPr>
      </p:pic>
      <p:cxnSp>
        <p:nvCxnSpPr>
          <p:cNvPr id="41" name="直線接點 40"/>
          <p:cNvCxnSpPr/>
          <p:nvPr/>
        </p:nvCxnSpPr>
        <p:spPr>
          <a:xfrm flipV="1">
            <a:off x="3159711" y="1805607"/>
            <a:ext cx="2660102" cy="1918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19813" y="1282989"/>
            <a:ext cx="1830361" cy="131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6543715" y="2961498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5" y="3565343"/>
            <a:ext cx="8485553" cy="71437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5702762" y="2324015"/>
            <a:ext cx="1175267" cy="354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>
            <a:endCxn id="46" idx="1"/>
          </p:cNvCxnSpPr>
          <p:nvPr/>
        </p:nvCxnSpPr>
        <p:spPr>
          <a:xfrm flipV="1">
            <a:off x="3044186" y="2501211"/>
            <a:ext cx="2658576" cy="2456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圖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4" y="3724554"/>
            <a:ext cx="8485554" cy="447675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>
            <a:off x="3309525" y="1898623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5363434" y="5262109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右大括弧 58"/>
          <p:cNvSpPr/>
          <p:nvPr/>
        </p:nvSpPr>
        <p:spPr>
          <a:xfrm>
            <a:off x="5040590" y="5382984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11" y="4930391"/>
            <a:ext cx="5988426" cy="257175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0" y="4649468"/>
            <a:ext cx="10353675" cy="276225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51" y="6027465"/>
            <a:ext cx="2771775" cy="21907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6" grpId="0" animBg="1"/>
      <p:bldP spid="36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53" grpId="0" animBg="1"/>
      <p:bldP spid="53" grpId="1" animBg="1"/>
      <p:bldP spid="57" grpId="1" animBg="1"/>
      <p:bldP spid="57" grpId="2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58625"/>
              </p:ext>
            </p:extLst>
          </p:nvPr>
        </p:nvGraphicFramePr>
        <p:xfrm>
          <a:off x="404940" y="1149565"/>
          <a:ext cx="11383834" cy="107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478">
                  <a:extLst>
                    <a:ext uri="{9D8B030D-6E8A-4147-A177-3AD203B41FA5}">
                      <a16:colId xmlns:a16="http://schemas.microsoft.com/office/drawing/2014/main" val="3530836784"/>
                    </a:ext>
                  </a:extLst>
                </a:gridCol>
                <a:gridCol w="1860851">
                  <a:extLst>
                    <a:ext uri="{9D8B030D-6E8A-4147-A177-3AD203B41FA5}">
                      <a16:colId xmlns:a16="http://schemas.microsoft.com/office/drawing/2014/main" val="4223942857"/>
                    </a:ext>
                  </a:extLst>
                </a:gridCol>
                <a:gridCol w="677960">
                  <a:extLst>
                    <a:ext uri="{9D8B030D-6E8A-4147-A177-3AD203B41FA5}">
                      <a16:colId xmlns:a16="http://schemas.microsoft.com/office/drawing/2014/main" val="2942543596"/>
                    </a:ext>
                  </a:extLst>
                </a:gridCol>
                <a:gridCol w="535188">
                  <a:extLst>
                    <a:ext uri="{9D8B030D-6E8A-4147-A177-3AD203B41FA5}">
                      <a16:colId xmlns:a16="http://schemas.microsoft.com/office/drawing/2014/main" val="241295108"/>
                    </a:ext>
                  </a:extLst>
                </a:gridCol>
                <a:gridCol w="2320574">
                  <a:extLst>
                    <a:ext uri="{9D8B030D-6E8A-4147-A177-3AD203B41FA5}">
                      <a16:colId xmlns:a16="http://schemas.microsoft.com/office/drawing/2014/main" val="724704429"/>
                    </a:ext>
                  </a:extLst>
                </a:gridCol>
                <a:gridCol w="569496">
                  <a:extLst>
                    <a:ext uri="{9D8B030D-6E8A-4147-A177-3AD203B41FA5}">
                      <a16:colId xmlns:a16="http://schemas.microsoft.com/office/drawing/2014/main" val="1497926623"/>
                    </a:ext>
                  </a:extLst>
                </a:gridCol>
                <a:gridCol w="809453">
                  <a:extLst>
                    <a:ext uri="{9D8B030D-6E8A-4147-A177-3AD203B41FA5}">
                      <a16:colId xmlns:a16="http://schemas.microsoft.com/office/drawing/2014/main" val="202105563"/>
                    </a:ext>
                  </a:extLst>
                </a:gridCol>
                <a:gridCol w="1227070">
                  <a:extLst>
                    <a:ext uri="{9D8B030D-6E8A-4147-A177-3AD203B41FA5}">
                      <a16:colId xmlns:a16="http://schemas.microsoft.com/office/drawing/2014/main" val="890069261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1309511443"/>
                    </a:ext>
                  </a:extLst>
                </a:gridCol>
                <a:gridCol w="1105597">
                  <a:extLst>
                    <a:ext uri="{9D8B030D-6E8A-4147-A177-3AD203B41FA5}">
                      <a16:colId xmlns:a16="http://schemas.microsoft.com/office/drawing/2014/main" val="1415527807"/>
                    </a:ext>
                  </a:extLst>
                </a:gridCol>
              </a:tblGrid>
              <a:tr h="339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基模名稱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資料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7215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迴圈種類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12494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迴圈要素</a:t>
                      </a:r>
                      <a:endParaRPr lang="en-US" altLang="zh-TW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 = input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j = input - a * i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 &lt;= level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*= 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291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5428"/>
              </p:ext>
            </p:extLst>
          </p:nvPr>
        </p:nvGraphicFramePr>
        <p:xfrm>
          <a:off x="404940" y="2156143"/>
          <a:ext cx="1138383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51">
                  <a:extLst>
                    <a:ext uri="{9D8B030D-6E8A-4147-A177-3AD203B41FA5}">
                      <a16:colId xmlns:a16="http://schemas.microsoft.com/office/drawing/2014/main" val="14471547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864029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56302690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5029354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6057896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51400660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7464449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04306787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2106884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273890351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268228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0185082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652841212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191461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55791795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21185268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955319010"/>
                    </a:ext>
                  </a:extLst>
                </a:gridCol>
              </a:tblGrid>
              <a:tr h="867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宣告變數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a=1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y=22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z=5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n=0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b=100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o =3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q=9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total=1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j=input-a*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34833"/>
                  </a:ext>
                </a:extLst>
              </a:tr>
              <a:tr h="551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宣告變數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切割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input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level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total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82586"/>
                  </a:ext>
                </a:extLst>
              </a:tr>
              <a:tr h="7093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初始值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input-a*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27031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初始值狀態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2639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Cin</a:t>
                      </a:r>
                      <a:r>
                        <a:rPr lang="zh-TW" altLang="en-US" sz="1400" dirty="0" smtClean="0"/>
                        <a:t>變數使用狀態</a:t>
                      </a:r>
                      <a:endParaRPr lang="en-US" altLang="zh-TW" sz="1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14519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6955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555362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具</a:t>
                      </a:r>
                      <a:r>
                        <a:rPr lang="en-US" altLang="zh-TW" sz="1200" dirty="0" smtClean="0"/>
                        <a:t>JUMP</a:t>
                      </a:r>
                      <a:r>
                        <a:rPr lang="zh-TW" altLang="en-US" sz="1200" dirty="0" smtClean="0"/>
                        <a:t>語法迴圈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&lt;=0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0303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迴圈策略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Sentinel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0706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346841" y="1152882"/>
            <a:ext cx="11531368" cy="5384440"/>
            <a:chOff x="111422" y="-130588"/>
            <a:chExt cx="7046076" cy="4956293"/>
          </a:xfrm>
        </p:grpSpPr>
        <p:sp>
          <p:nvSpPr>
            <p:cNvPr id="50" name="矩形 49"/>
            <p:cNvSpPr/>
            <p:nvPr/>
          </p:nvSpPr>
          <p:spPr>
            <a:xfrm>
              <a:off x="111422" y="365904"/>
              <a:ext cx="7046076" cy="3629864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158024" y="-130588"/>
              <a:ext cx="6926119" cy="4956293"/>
              <a:chOff x="158024" y="-130588"/>
              <a:chExt cx="6926119" cy="4956293"/>
            </a:xfrm>
          </p:grpSpPr>
          <p:sp>
            <p:nvSpPr>
              <p:cNvPr id="52" name="流程圖: 多重文件 51"/>
              <p:cNvSpPr/>
              <p:nvPr/>
            </p:nvSpPr>
            <p:spPr>
              <a:xfrm>
                <a:off x="4891357" y="4145562"/>
                <a:ext cx="806791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3" name="流程圖: 程序 52"/>
              <p:cNvSpPr/>
              <p:nvPr/>
            </p:nvSpPr>
            <p:spPr>
              <a:xfrm>
                <a:off x="158025" y="548704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4" name="流程圖: 程序 53"/>
              <p:cNvSpPr/>
              <p:nvPr/>
            </p:nvSpPr>
            <p:spPr>
              <a:xfrm>
                <a:off x="4099666" y="2568298"/>
                <a:ext cx="1573090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5" name="流程圖: 程序 54"/>
              <p:cNvSpPr/>
              <p:nvPr/>
            </p:nvSpPr>
            <p:spPr>
              <a:xfrm>
                <a:off x="4350353" y="2011709"/>
                <a:ext cx="2670198" cy="268052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6" name="流程圖: 程序 55"/>
              <p:cNvSpPr/>
              <p:nvPr/>
            </p:nvSpPr>
            <p:spPr>
              <a:xfrm>
                <a:off x="158024" y="1021707"/>
                <a:ext cx="6926118" cy="263019"/>
              </a:xfrm>
              <a:prstGeom prst="flowChartProces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0" name="流程圖: 多重文件 59"/>
              <p:cNvSpPr/>
              <p:nvPr/>
            </p:nvSpPr>
            <p:spPr>
              <a:xfrm>
                <a:off x="3270122" y="-130588"/>
                <a:ext cx="725265" cy="49649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105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1" name="流程圖: 多重文件 60"/>
              <p:cNvSpPr/>
              <p:nvPr/>
            </p:nvSpPr>
            <p:spPr>
              <a:xfrm>
                <a:off x="3817955" y="415264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2" name="流程圖: 多重文件 61"/>
              <p:cNvSpPr/>
              <p:nvPr/>
            </p:nvSpPr>
            <p:spPr>
              <a:xfrm>
                <a:off x="5887721" y="4114483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6" name="流程圖: 程序 65"/>
              <p:cNvSpPr/>
              <p:nvPr/>
            </p:nvSpPr>
            <p:spPr>
              <a:xfrm>
                <a:off x="5698147" y="2559153"/>
                <a:ext cx="1322403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69" name="流程圖: 程序 68"/>
          <p:cNvSpPr/>
          <p:nvPr/>
        </p:nvSpPr>
        <p:spPr>
          <a:xfrm>
            <a:off x="1269827" y="3460467"/>
            <a:ext cx="4642814" cy="31098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/>
              <a:t>宣告變數剖析</a:t>
            </a:r>
            <a:r>
              <a:rPr lang="zh-TW" altLang="en-US" dirty="0"/>
              <a:t>機制</a:t>
            </a:r>
          </a:p>
        </p:txBody>
      </p:sp>
      <p:sp>
        <p:nvSpPr>
          <p:cNvPr id="71" name="向下箭號 70"/>
          <p:cNvSpPr/>
          <p:nvPr/>
        </p:nvSpPr>
        <p:spPr>
          <a:xfrm>
            <a:off x="5937815" y="16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73" name="流程圖: 程序 72"/>
          <p:cNvSpPr/>
          <p:nvPr/>
        </p:nvSpPr>
        <p:spPr>
          <a:xfrm>
            <a:off x="424122" y="4028035"/>
            <a:ext cx="5488519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策略與要素分析比對機制</a:t>
            </a:r>
          </a:p>
        </p:txBody>
      </p:sp>
      <p:sp>
        <p:nvSpPr>
          <p:cNvPr id="78" name="流程圖: 程序 77"/>
          <p:cNvSpPr/>
          <p:nvPr/>
        </p:nvSpPr>
        <p:spPr>
          <a:xfrm>
            <a:off x="427466" y="5237404"/>
            <a:ext cx="5469946" cy="31057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1253823" y="4625203"/>
            <a:ext cx="4658818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zh-TW" altLang="en-US" dirty="0"/>
              <a:t>策略</a:t>
            </a:r>
            <a:r>
              <a:rPr lang="zh-TW" altLang="en-US" dirty="0" smtClean="0"/>
              <a:t>與</a:t>
            </a:r>
            <a:r>
              <a:rPr lang="zh-TW" altLang="en-US" dirty="0"/>
              <a:t>語意比較機制</a:t>
            </a:r>
          </a:p>
        </p:txBody>
      </p:sp>
      <p:sp>
        <p:nvSpPr>
          <p:cNvPr id="83" name="流程圖: 多重文件 82"/>
          <p:cNvSpPr/>
          <p:nvPr/>
        </p:nvSpPr>
        <p:spPr>
          <a:xfrm>
            <a:off x="2067670" y="5798425"/>
            <a:ext cx="2303682" cy="73120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5" name="向下箭號 84"/>
          <p:cNvSpPr/>
          <p:nvPr/>
        </p:nvSpPr>
        <p:spPr>
          <a:xfrm>
            <a:off x="5937814" y="2157526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7" name="向下箭號 86"/>
          <p:cNvSpPr/>
          <p:nvPr/>
        </p:nvSpPr>
        <p:spPr>
          <a:xfrm>
            <a:off x="3326899" y="2699520"/>
            <a:ext cx="317037" cy="802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8" name="向下箭號 87"/>
          <p:cNvSpPr/>
          <p:nvPr/>
        </p:nvSpPr>
        <p:spPr>
          <a:xfrm>
            <a:off x="3326898" y="376214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9" name="向下箭號 88"/>
          <p:cNvSpPr/>
          <p:nvPr/>
        </p:nvSpPr>
        <p:spPr>
          <a:xfrm>
            <a:off x="3326898" y="4349948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0" name="向下箭號 89"/>
          <p:cNvSpPr/>
          <p:nvPr/>
        </p:nvSpPr>
        <p:spPr>
          <a:xfrm>
            <a:off x="3326898" y="49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1" name="向下箭號 90"/>
          <p:cNvSpPr/>
          <p:nvPr/>
        </p:nvSpPr>
        <p:spPr>
          <a:xfrm>
            <a:off x="712767" y="2707082"/>
            <a:ext cx="317037" cy="1359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713759" y="4379035"/>
            <a:ext cx="317037" cy="89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4" name="向下箭號 93"/>
          <p:cNvSpPr/>
          <p:nvPr/>
        </p:nvSpPr>
        <p:spPr>
          <a:xfrm>
            <a:off x="3060992" y="551365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向下箭號 94"/>
          <p:cNvSpPr/>
          <p:nvPr/>
        </p:nvSpPr>
        <p:spPr>
          <a:xfrm>
            <a:off x="6895529" y="2699520"/>
            <a:ext cx="317037" cy="136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6" name="向下箭號 95"/>
          <p:cNvSpPr/>
          <p:nvPr/>
        </p:nvSpPr>
        <p:spPr>
          <a:xfrm>
            <a:off x="8538612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10487344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9376517" y="2707082"/>
            <a:ext cx="317037" cy="773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6921210" y="4413336"/>
            <a:ext cx="317037" cy="142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向下箭號 99"/>
          <p:cNvSpPr/>
          <p:nvPr/>
        </p:nvSpPr>
        <p:spPr>
          <a:xfrm>
            <a:off x="8538612" y="4395488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1" name="向下箭號 100"/>
          <p:cNvSpPr/>
          <p:nvPr/>
        </p:nvSpPr>
        <p:spPr>
          <a:xfrm>
            <a:off x="10487288" y="4395487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" name="文字方塊 15"/>
          <p:cNvSpPr txBox="1"/>
          <p:nvPr/>
        </p:nvSpPr>
        <p:spPr>
          <a:xfrm>
            <a:off x="-62195" y="1387416"/>
            <a:ext cx="461665" cy="495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程式迴圈結構與語意之分析比較與視覺化機制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1828124" y="871612"/>
            <a:ext cx="30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程式流程結構分析與比較之視覺化</a:t>
            </a:r>
            <a:r>
              <a:rPr lang="zh-TW" altLang="en-US" b="1" dirty="0" smtClean="0"/>
              <a:t>機制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葉時廷</a:t>
            </a:r>
            <a:endParaRPr lang="zh-TW" altLang="en-US" b="1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767753" y="-338364"/>
            <a:ext cx="4352925" cy="1293813"/>
          </a:xfrm>
        </p:spPr>
        <p:txBody>
          <a:bodyPr/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489748" y="1633696"/>
            <a:ext cx="2901651" cy="511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研究動機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489748" y="1082449"/>
            <a:ext cx="2901651" cy="5209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</a:t>
            </a:r>
            <a:r>
              <a:rPr lang="zh-TW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489748" y="2185318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研究目</a:t>
            </a:r>
            <a:r>
              <a:rPr lang="zh-TW" altLang="en-US" sz="2800" dirty="0">
                <a:solidFill>
                  <a:schemeClr val="tx1"/>
                </a:solidFill>
              </a:rPr>
              <a:t>的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489748" y="276669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文獻探討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489748" y="334423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系統設計方</a:t>
            </a:r>
            <a:r>
              <a:rPr lang="zh-TW" altLang="en-US" sz="2400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489748" y="392177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系統設計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489748" y="449931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評估設計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489748" y="507685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評估結果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489747" y="565439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結論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圖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2" y="0"/>
            <a:ext cx="3196875" cy="6858000"/>
            <a:chOff x="5242662" y="1008620"/>
            <a:chExt cx="6271730" cy="5535966"/>
          </a:xfrm>
        </p:grpSpPr>
        <p:sp>
          <p:nvSpPr>
            <p:cNvPr id="125" name="流程圖: 多重文件 124"/>
            <p:cNvSpPr/>
            <p:nvPr/>
          </p:nvSpPr>
          <p:spPr>
            <a:xfrm>
              <a:off x="5482149" y="1008620"/>
              <a:ext cx="6032243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剖析樹</a:t>
              </a:r>
            </a:p>
          </p:txBody>
        </p:sp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6" name="向下箭號 135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程序 136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138" name="流程圖: 程序 137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139" name="向下箭號 138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向下箭號 139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流程圖: 程序 140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142" name="向下箭號 141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流程圖: 程序 142"/>
          <p:cNvSpPr/>
          <p:nvPr/>
        </p:nvSpPr>
        <p:spPr>
          <a:xfrm>
            <a:off x="2564554" y="4560539"/>
            <a:ext cx="1603881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144" name="向下箭號 143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流程圖: 多重文件 144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85" name="矩形 18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86" name="群組 18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87" name="流程圖: 多重文件 18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8" name="流程圖: 程序 18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9" name="流程圖: 程序 18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0" name="流程圖: 程序 18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1" name="流程圖: 程序 19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solidFill>
                <a:srgbClr val="97E4FF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2" name="向下箭號 19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3" name="向下箭號 19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4" name="向下箭號 19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5" name="流程圖: 多重文件 19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6" name="流程圖: 多重文件 19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7" name="流程圖: 多重文件 19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8" name="向下箭號 19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9" name="向下箭號 19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200" name="流程圖: 程序 19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201" name="向下箭號 200"/>
          <p:cNvSpPr/>
          <p:nvPr/>
        </p:nvSpPr>
        <p:spPr>
          <a:xfrm>
            <a:off x="10514527" y="2848503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2" name="向下箭號 201"/>
          <p:cNvSpPr/>
          <p:nvPr/>
        </p:nvSpPr>
        <p:spPr>
          <a:xfrm>
            <a:off x="9877971" y="3496670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3" name="流程圖: 程序 20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204" name="向下箭號 20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5" name="流程圖: 程序 20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206" name="向下箭號 205"/>
          <p:cNvSpPr/>
          <p:nvPr/>
        </p:nvSpPr>
        <p:spPr>
          <a:xfrm>
            <a:off x="11029535" y="348754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7" name="向下箭號 20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8" name="向下箭號 20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9" name="向下箭號 20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0" name="流程圖: 程序 20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1" name="向下箭號 21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2" name="向下箭號 21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3" name="向下箭號 21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4" name="流程圖: 程序 21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215" name="流程圖: 多重文件 21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6" name="向下箭號 21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stCxn id="66" idx="2"/>
            <a:endCxn id="191" idx="1"/>
          </p:cNvCxnSpPr>
          <p:nvPr/>
        </p:nvCxnSpPr>
        <p:spPr>
          <a:xfrm flipV="1">
            <a:off x="4689289" y="2713166"/>
            <a:ext cx="630331" cy="7085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9" name="流程圖: 多重文件 218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220" name="向下箭號 219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04" name="直線圖說文字 2 103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1" y="947946"/>
            <a:ext cx="1117148" cy="5910054"/>
            <a:chOff x="5242662" y="1773828"/>
            <a:chExt cx="2191657" cy="4770758"/>
          </a:xfrm>
        </p:grpSpPr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內容版面配置區 2"/>
          <p:cNvSpPr txBox="1">
            <a:spLocks/>
          </p:cNvSpPr>
          <p:nvPr/>
        </p:nvSpPr>
        <p:spPr>
          <a:xfrm>
            <a:off x="4916400" y="1238678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「宣告</a:t>
            </a:r>
            <a:r>
              <a:rPr lang="zh-TW" altLang="en-US" sz="2000" b="1" dirty="0"/>
              <a:t>變數</a:t>
            </a:r>
            <a:r>
              <a:rPr lang="zh-TW" altLang="en-US" sz="2000" b="1" dirty="0" smtClean="0"/>
              <a:t>與迴圈及哨兵</a:t>
            </a:r>
            <a:r>
              <a:rPr lang="zh-TW" altLang="en-US" sz="2000" b="1" dirty="0"/>
              <a:t>資訊截取</a:t>
            </a:r>
            <a:r>
              <a:rPr lang="zh-TW" altLang="en-US" sz="2000" b="1" dirty="0" smtClean="0"/>
              <a:t>機制」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迴圈種類截取</a:t>
            </a:r>
            <a:r>
              <a:rPr lang="zh-TW" altLang="en-US" sz="1600" dirty="0" smtClean="0"/>
              <a:t>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迴圈種類基模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迴圈要素基模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哨兵要素截取機制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/>
              <a:t>具</a:t>
            </a:r>
            <a:r>
              <a:rPr lang="en-US" altLang="zh-TW" sz="1600" b="1" dirty="0"/>
              <a:t>JUMP</a:t>
            </a:r>
            <a:r>
              <a:rPr lang="zh-TW" altLang="en-US" sz="1600" b="1" dirty="0"/>
              <a:t>語法迴圈之基</a:t>
            </a:r>
            <a:r>
              <a:rPr lang="zh-TW" altLang="en-US" sz="1600" b="1" dirty="0" smtClean="0"/>
              <a:t>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宣告變數截取機制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>
                <a:latin typeface="+mn-ea"/>
              </a:rPr>
              <a:t>用來建立</a:t>
            </a:r>
            <a:r>
              <a:rPr lang="zh-TW" altLang="en-US" sz="1600" b="1" dirty="0" smtClean="0">
                <a:latin typeface="+mn-ea"/>
              </a:rPr>
              <a:t>宣告變數基模、</a:t>
            </a:r>
            <a:r>
              <a:rPr lang="en-US" altLang="zh-TW" sz="1600" b="1" dirty="0" err="1" smtClean="0">
                <a:latin typeface="+mn-ea"/>
              </a:rPr>
              <a:t>Cin</a:t>
            </a:r>
            <a:r>
              <a:rPr lang="zh-TW" altLang="en-US" sz="1600" b="1" dirty="0" smtClean="0">
                <a:latin typeface="+mn-ea"/>
              </a:rPr>
              <a:t>變數基模</a:t>
            </a:r>
            <a:endParaRPr lang="en-US" altLang="zh-TW" sz="1600" b="1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迴圈種類基模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迴圈要素基模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語法迴圈之基模</a:t>
            </a:r>
            <a:endParaRPr lang="en-US" altLang="zh-TW" sz="1600" dirty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宣告變數基模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變數基模</a:t>
            </a:r>
            <a:endParaRPr lang="zh-TW" altLang="en-US" sz="1600" dirty="0"/>
          </a:p>
        </p:txBody>
      </p:sp>
      <p:sp>
        <p:nvSpPr>
          <p:cNvPr id="90" name="向下箭號 89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流程圖: 程序 90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92" name="流程圖: 程序 91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93" name="向下箭號 92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流程圖: 程序 94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96" name="向下箭號 95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流程圖: 程序 96"/>
          <p:cNvSpPr/>
          <p:nvPr/>
        </p:nvSpPr>
        <p:spPr>
          <a:xfrm>
            <a:off x="2564554" y="4560539"/>
            <a:ext cx="162600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98" name="向下箭號 97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流程圖: 多重文件 98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sp>
        <p:nvSpPr>
          <p:cNvPr id="102" name="流程圖: 多重文件 101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3" name="向下箭號 102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流程圖: 多重文件 104"/>
          <p:cNvSpPr/>
          <p:nvPr/>
        </p:nvSpPr>
        <p:spPr>
          <a:xfrm>
            <a:off x="1116695" y="0"/>
            <a:ext cx="3074802" cy="94019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剖析樹</a:t>
            </a:r>
          </a:p>
        </p:txBody>
      </p:sp>
      <p:sp>
        <p:nvSpPr>
          <p:cNvPr id="31" name="流程圖: 多重文件 30"/>
          <p:cNvSpPr/>
          <p:nvPr/>
        </p:nvSpPr>
        <p:spPr>
          <a:xfrm>
            <a:off x="4206328" y="1018973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迴圈種類基模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2" name="流程圖: 多重文件 31"/>
          <p:cNvSpPr/>
          <p:nvPr/>
        </p:nvSpPr>
        <p:spPr>
          <a:xfrm>
            <a:off x="4201021" y="2164506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迴圈要素基模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3" name="流程圖: 多重文件 32"/>
          <p:cNvSpPr/>
          <p:nvPr/>
        </p:nvSpPr>
        <p:spPr>
          <a:xfrm>
            <a:off x="4206328" y="3289350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</a:t>
            </a:r>
            <a:r>
              <a:rPr lang="en-US" altLang="zh-TW" sz="1400" dirty="0" smtClean="0">
                <a:latin typeface="+mn-ea"/>
              </a:rPr>
              <a:t>JUMP</a:t>
            </a:r>
            <a:r>
              <a:rPr lang="zh-TW" altLang="en-US" sz="1400" dirty="0" smtClean="0">
                <a:latin typeface="+mn-ea"/>
              </a:rPr>
              <a:t>語法迴圈之基模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4" name="流程圖: 多重文件 33"/>
          <p:cNvSpPr/>
          <p:nvPr/>
        </p:nvSpPr>
        <p:spPr>
          <a:xfrm>
            <a:off x="4198445" y="432902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宣告變數基模與</a:t>
            </a:r>
            <a:r>
              <a:rPr lang="en-US" altLang="zh-TW" sz="1400" dirty="0" err="1" smtClean="0">
                <a:latin typeface="+mn-ea"/>
              </a:rPr>
              <a:t>Cin</a:t>
            </a:r>
            <a:r>
              <a:rPr lang="zh-TW" altLang="en-US" sz="1400" dirty="0" smtClean="0">
                <a:latin typeface="+mn-ea"/>
              </a:rPr>
              <a:t>變數基模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3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84090" y="1854946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66247" y="2952927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47633" y="1850849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04171" y="26356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75830" y="3888654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04873" y="3560359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098315"/>
            <a:chOff x="59128" y="-86477"/>
            <a:chExt cx="7166579" cy="5013016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13016"/>
              <a:chOff x="195512" y="-86477"/>
              <a:chExt cx="6926118" cy="5013016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485911" y="424743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3" name="流程圖: 程序 122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9" name="向下箭號 148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流程圖: 程序 151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53" name="向下箭號 152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4" name="流程圖: 程序 153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55" name="向下箭號 154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向下箭號 156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8" name="向下箭號 157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9" name="流程圖: 程序 158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60" name="向下箭號 159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1" name="向下箭號 160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2" name="向下箭號 161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3" name="流程圖: 程序 162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64" name="向下箭號 163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5" name="流程圖: 多重文件 164"/>
          <p:cNvSpPr/>
          <p:nvPr/>
        </p:nvSpPr>
        <p:spPr>
          <a:xfrm>
            <a:off x="6201035" y="5464779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cxnSp>
        <p:nvCxnSpPr>
          <p:cNvPr id="166" name="直線接點 165"/>
          <p:cNvCxnSpPr>
            <a:stCxn id="66" idx="2"/>
            <a:endCxn id="152" idx="1"/>
          </p:cNvCxnSpPr>
          <p:nvPr/>
        </p:nvCxnSpPr>
        <p:spPr>
          <a:xfrm flipV="1">
            <a:off x="4309160" y="3279811"/>
            <a:ext cx="1686249" cy="527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99336" y="1745052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81493" y="2843033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62879" y="1740955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19417" y="252576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91076" y="3778760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20119" y="3450465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4916146" y="1200804"/>
            <a:ext cx="7275854" cy="513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/>
              <a:t>宣告變數剖析機制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宣告變數切割機制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將宣告變數的切割分成變數與初始值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偵測是否有初始值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b="1" dirty="0" smtClean="0"/>
              <a:t>宣告變數基模</a:t>
            </a:r>
            <a:endParaRPr lang="en-US" altLang="zh-TW" sz="1600" b="1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初始值狀態基模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變數基模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zh-TW" altLang="en-US" sz="1600" dirty="0"/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870035245"/>
              </p:ext>
            </p:extLst>
          </p:nvPr>
        </p:nvGraphicFramePr>
        <p:xfrm>
          <a:off x="3037009" y="1200804"/>
          <a:ext cx="2072131" cy="355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圖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79117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79117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349823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33510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策略偵測機制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25" name="矩形 12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26" name="群組 12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27" name="流程圖: 多重文件 12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8" name="流程圖: 程序 12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9" name="流程圖: 程序 12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0" name="流程圖: 程序 12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1" name="流程圖: 程序 13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2" name="向下箭號 13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3" name="向下箭號 13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4" name="向下箭號 13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5" name="流程圖: 多重文件 13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6" name="流程圖: 多重文件 13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7" name="流程圖: 多重文件 13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8" name="向下箭號 13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9" name="向下箭號 13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40" name="流程圖: 程序 13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1" name="向下箭號 140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2" name="向下箭號 141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4" name="流程圖: 程序 143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程式資訊剖析機制</a:t>
            </a:r>
          </a:p>
        </p:txBody>
      </p:sp>
      <p:sp>
        <p:nvSpPr>
          <p:cNvPr id="146" name="向下箭號 14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7" name="流程圖: 程序 14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49" name="向下箭號 148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0" name="向下箭號 149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向下箭號 151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3" name="流程圖: 程序 152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54" name="向下箭號 153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5" name="向下箭號 154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流程圖: 程序 156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58" name="向下箭號 157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47" idx="1"/>
          </p:cNvCxnSpPr>
          <p:nvPr/>
        </p:nvCxnSpPr>
        <p:spPr>
          <a:xfrm>
            <a:off x="4773904" y="3309865"/>
            <a:ext cx="545717" cy="54852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9" name="流程圖: 多重文件 158"/>
          <p:cNvSpPr/>
          <p:nvPr/>
        </p:nvSpPr>
        <p:spPr>
          <a:xfrm>
            <a:off x="6249064" y="5491155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8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5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50592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  <p:sp>
        <p:nvSpPr>
          <p:cNvPr id="63" name="內容版面配置區 2"/>
          <p:cNvSpPr txBox="1">
            <a:spLocks/>
          </p:cNvSpPr>
          <p:nvPr/>
        </p:nvSpPr>
        <p:spPr>
          <a:xfrm>
            <a:off x="5044749" y="4006651"/>
            <a:ext cx="6265772" cy="46282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chemeClr val="tx1"/>
                </a:solidFill>
              </a:rPr>
              <a:t>策略分析機制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機制功能</a:t>
            </a:r>
            <a:r>
              <a:rPr lang="en-US" altLang="zh-TW" b="1" dirty="0" smtClean="0"/>
              <a:t>: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比對</a:t>
            </a:r>
            <a:r>
              <a:rPr lang="zh-TW" altLang="en-US" sz="1800" b="1" dirty="0" smtClean="0"/>
              <a:t>具</a:t>
            </a:r>
            <a:r>
              <a:rPr lang="en-US" altLang="zh-TW" sz="1800" b="1" dirty="0" smtClean="0"/>
              <a:t>JUMP</a:t>
            </a:r>
            <a:r>
              <a:rPr lang="zh-TW" altLang="en-US" sz="1800" b="1" dirty="0" smtClean="0"/>
              <a:t>語法迴圈之基模</a:t>
            </a:r>
            <a:r>
              <a:rPr lang="zh-TW" altLang="en-US" sz="1600" dirty="0" smtClean="0"/>
              <a:t>來分析策略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計數型、哨兵型</a:t>
            </a:r>
            <a:r>
              <a:rPr lang="en-US" altLang="zh-TW" sz="1600" dirty="0" smtClean="0"/>
              <a:t>)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偵測迴圈要素是否有使用其他變數，建立或更新變數使用狀態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產生基模</a:t>
            </a:r>
            <a:r>
              <a:rPr lang="en-US" altLang="zh-TW" b="1" dirty="0" smtClean="0"/>
              <a:t>:</a:t>
            </a:r>
          </a:p>
          <a:p>
            <a:pPr lvl="2">
              <a:buFont typeface="Calibri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dirty="0" smtClean="0"/>
          </a:p>
          <a:p>
            <a:pPr lvl="2">
              <a:buFont typeface="Calibri" pitchFamily="34" charset="0"/>
              <a:buChar char="─"/>
            </a:pPr>
            <a:endParaRPr lang="en-US" altLang="zh-TW" dirty="0" smtClean="0"/>
          </a:p>
        </p:txBody>
      </p:sp>
      <p:sp>
        <p:nvSpPr>
          <p:cNvPr id="34" name="流程圖: 多重文件 33"/>
          <p:cNvSpPr/>
          <p:nvPr/>
        </p:nvSpPr>
        <p:spPr>
          <a:xfrm>
            <a:off x="3745295" y="1976814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迴圈策略基模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4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32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200804"/>
            <a:ext cx="7275600" cy="5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/>
              <a:t>迴圈計數型分析</a:t>
            </a:r>
            <a:r>
              <a:rPr lang="zh-TW" altLang="en-US" dirty="0" smtClean="0"/>
              <a:t>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</a:t>
            </a:r>
            <a:r>
              <a:rPr lang="zh-TW" altLang="en-US" dirty="0"/>
              <a:t>功能</a:t>
            </a:r>
            <a:r>
              <a:rPr lang="en-US" altLang="zh-TW" sz="2600" dirty="0"/>
              <a:t>:</a:t>
            </a:r>
            <a:endParaRPr lang="en-US" altLang="zh-TW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/>
              <a:t>將分切割後的要素與</a:t>
            </a:r>
            <a:r>
              <a:rPr lang="zh-TW" altLang="en-US" sz="2000" b="1" dirty="0"/>
              <a:t>宣告變數基模</a:t>
            </a:r>
            <a:r>
              <a:rPr lang="zh-TW" altLang="en-US" sz="1800" dirty="0"/>
              <a:t>、</a:t>
            </a:r>
            <a:r>
              <a:rPr lang="en-US" altLang="zh-TW" sz="2000" b="1" dirty="0" err="1"/>
              <a:t>Cin</a:t>
            </a:r>
            <a:r>
              <a:rPr lang="zh-TW" altLang="en-US" sz="2000" b="1" dirty="0" smtClean="0"/>
              <a:t>變數基</a:t>
            </a:r>
            <a:r>
              <a:rPr lang="zh-TW" altLang="en-US" sz="2000" b="1" dirty="0"/>
              <a:t>模</a:t>
            </a:r>
            <a:r>
              <a:rPr lang="zh-TW" altLang="en-US" sz="1800" dirty="0" smtClean="0"/>
              <a:t>、</a:t>
            </a:r>
            <a:r>
              <a:rPr lang="zh-TW" altLang="en-US" sz="1800" b="1" dirty="0" smtClean="0"/>
              <a:t>迴圈</a:t>
            </a:r>
            <a:r>
              <a:rPr lang="zh-TW" altLang="en-US" sz="2000" b="1" dirty="0" smtClean="0"/>
              <a:t>變數</a:t>
            </a:r>
            <a:r>
              <a:rPr lang="zh-TW" altLang="en-US" sz="2000" b="1" dirty="0"/>
              <a:t>使用狀態基模</a:t>
            </a:r>
            <a:r>
              <a:rPr lang="zh-TW" altLang="en-US" sz="1800" dirty="0"/>
              <a:t>比對</a:t>
            </a:r>
            <a:endParaRPr lang="en-US" altLang="zh-TW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變數比對置換機制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將比對完具有語意資料結構資料進行變數置換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更新或建立宣告變數的使用狀態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迴圈變數</a:t>
            </a:r>
            <a:r>
              <a:rPr lang="zh-TW" altLang="en-US" sz="1600" dirty="0"/>
              <a:t>使用</a:t>
            </a:r>
            <a:r>
              <a:rPr lang="zh-TW" altLang="en-US" sz="1600" dirty="0" smtClean="0"/>
              <a:t>狀態基模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600" dirty="0"/>
          </a:p>
          <a:p>
            <a:pPr marL="726948" lvl="2" indent="-342900">
              <a:buFont typeface="+mj-lt"/>
              <a:buAutoNum type="arabicPeriod"/>
            </a:pPr>
            <a:endParaRPr lang="en-US" altLang="zh-TW" sz="1800" dirty="0" smtClean="0"/>
          </a:p>
        </p:txBody>
      </p:sp>
      <p:sp>
        <p:nvSpPr>
          <p:cNvPr id="76" name="直線圖說文字 2 7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流程圖: 多重文件 76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8" name="流程圖: 多重文件 77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9" name="加號 78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1" name="向下箭號 80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2" name="流程圖: 決策 81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流程圖: 決策 82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向下箭號 83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9" name="流程圖: 程序 88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90" name="流程圖: 程序 89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91" name="流程圖: 程序 90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92" name="矩形 91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3" name="向下箭號 92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06" name="流程圖: 程序 105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07" name="向下箭號 106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8" name="流程圖: 多重文件 107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9" name="向下箭號 108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0" name="向下箭號 109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4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8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對</a:t>
            </a:r>
            <a:r>
              <a:rPr lang="zh-TW" altLang="en-US" sz="2400" dirty="0"/>
              <a:t>初學者來</a:t>
            </a:r>
            <a:r>
              <a:rPr lang="zh-TW" altLang="en-US" sz="2400" dirty="0" smtClean="0"/>
              <a:t>講</a:t>
            </a:r>
            <a:r>
              <a:rPr lang="zh-TW" altLang="en-US" sz="2400" dirty="0"/>
              <a:t>「</a:t>
            </a:r>
            <a:r>
              <a:rPr lang="zh-TW" altLang="en-US" sz="2400" dirty="0" smtClean="0"/>
              <a:t>學習程式語言」困難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學習程式語言不具備規劃、撰寫、偵錯能力。</a:t>
            </a:r>
            <a:r>
              <a:rPr lang="en-US" altLang="zh-TW" sz="2000" dirty="0" smtClean="0"/>
              <a:t>(duBoulay,1986)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學生沒有具備「程式規劃」能力，以至於找不到適合解決問題的策略</a:t>
            </a:r>
            <a:r>
              <a:rPr lang="en-US" altLang="zh-TW" sz="2000" dirty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學生沒有具備「程式撰寫」能力，無法將解題策略轉化程式碼</a:t>
            </a:r>
            <a:r>
              <a:rPr lang="en-US" altLang="zh-TW" sz="2000" dirty="0" smtClean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學生沒有具備「程式測試」能力，欠缺預測程式執行的結果以及偵錯能力</a:t>
            </a:r>
            <a:r>
              <a:rPr lang="en-US" altLang="zh-TW" sz="2000" dirty="0" smtClean="0"/>
              <a:t>(Thompson,2006)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ym typeface="Wingdings" panose="05000000000000000000" pitchFamily="2" charset="2"/>
              </a:rPr>
              <a:t>學生</a:t>
            </a:r>
            <a:r>
              <a:rPr lang="zh-TW" altLang="en-US" sz="2400" dirty="0">
                <a:sym typeface="Wingdings" panose="05000000000000000000" pitchFamily="2" charset="2"/>
              </a:rPr>
              <a:t>對於「迴圈」困難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對迴圈「解題策略」不</a:t>
            </a:r>
            <a:r>
              <a:rPr lang="zh-TW" altLang="en-US" sz="2000" dirty="0" smtClean="0">
                <a:latin typeface="新細明體 (本文)"/>
              </a:rPr>
              <a:t>了解</a:t>
            </a:r>
            <a:endParaRPr lang="en-US" altLang="zh-TW" sz="20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計數器</a:t>
            </a:r>
            <a:r>
              <a:rPr lang="zh-TW" altLang="en-US" sz="1600" dirty="0">
                <a:latin typeface="新細明體 (本文)"/>
              </a:rPr>
              <a:t>控制迴圈</a:t>
            </a:r>
            <a:endParaRPr lang="en-US" altLang="zh-TW" sz="16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哨兵</a:t>
            </a:r>
            <a:r>
              <a:rPr lang="zh-TW" altLang="en-US" sz="1600" dirty="0">
                <a:latin typeface="新細明體 (本文)"/>
              </a:rPr>
              <a:t>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>
              <a:solidFill>
                <a:srgbClr val="FF0000"/>
              </a:solidFill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 smtClean="0">
                <a:latin typeface="新細明體 (本文)"/>
              </a:rPr>
              <a:t>對</a:t>
            </a:r>
            <a:r>
              <a:rPr lang="zh-TW" altLang="en-US" sz="2000" dirty="0">
                <a:latin typeface="新細明體 (本文)"/>
              </a:rPr>
              <a:t>迴圈「語法撰寫」不了解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不會設定正確的起始、終止條件，導致迴圈有錯誤的執行</a:t>
            </a:r>
            <a:r>
              <a:rPr lang="zh-TW" altLang="en-US" sz="1600" dirty="0" smtClean="0">
                <a:latin typeface="新細明體 (本文)"/>
              </a:rPr>
              <a:t>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不會</a:t>
            </a:r>
            <a:r>
              <a:rPr lang="zh-TW" altLang="en-US" sz="1600" dirty="0">
                <a:latin typeface="新細明體 (本文)"/>
              </a:rPr>
              <a:t>設定哨兵式控制</a:t>
            </a:r>
            <a:r>
              <a:rPr lang="zh-TW" altLang="en-US" sz="1600" dirty="0" smtClean="0">
                <a:latin typeface="新細明體 (本文)"/>
              </a:rPr>
              <a:t>迴圈的哨兵值</a:t>
            </a:r>
            <a:endParaRPr lang="en-US" altLang="zh-TW" sz="1600" dirty="0"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對迴圈「語法測試」困難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</a:t>
            </a:r>
            <a:r>
              <a:rPr lang="zh-TW" altLang="en-US" sz="1600" dirty="0" smtClean="0">
                <a:latin typeface="新細明體 (本文)"/>
              </a:rPr>
              <a:t>清楚「</a:t>
            </a:r>
            <a:r>
              <a:rPr lang="zh-TW" altLang="en-US" sz="1600" dirty="0">
                <a:latin typeface="新細明體 (本文)"/>
              </a:rPr>
              <a:t>計數器控制迴圈</a:t>
            </a:r>
            <a:r>
              <a:rPr lang="zh-TW" altLang="en-US" sz="1600" dirty="0" smtClean="0">
                <a:latin typeface="新細明體 (本文)"/>
              </a:rPr>
              <a:t>」將要執行的次數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設定錯誤的哨兵值</a:t>
            </a:r>
            <a:endParaRPr lang="zh-TW" altLang="en-US" sz="16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5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190613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「哨兵型分析機制」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機制功能</a:t>
            </a:r>
            <a:r>
              <a:rPr lang="en-US" altLang="zh-TW" sz="2600" dirty="0" smtClean="0"/>
              <a:t>:</a:t>
            </a:r>
            <a:endParaRPr lang="en-US" altLang="zh-TW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將分切割後的要素與</a:t>
            </a:r>
            <a:r>
              <a:rPr lang="zh-TW" altLang="en-US" sz="2000" b="1" dirty="0"/>
              <a:t>具</a:t>
            </a:r>
            <a:r>
              <a:rPr lang="en-US" altLang="zh-TW" sz="2000" b="1" dirty="0"/>
              <a:t>JUMP</a:t>
            </a:r>
            <a:r>
              <a:rPr lang="zh-TW" altLang="en-US" sz="2000" b="1" dirty="0"/>
              <a:t>語法迴圈之基</a:t>
            </a:r>
            <a:r>
              <a:rPr lang="zh-TW" altLang="en-US" sz="2000" b="1" dirty="0" smtClean="0"/>
              <a:t>模、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Cin</a:t>
            </a:r>
            <a:r>
              <a:rPr lang="zh-TW" altLang="en-US" sz="1800" b="1" dirty="0"/>
              <a:t>變數基模</a:t>
            </a:r>
            <a:r>
              <a:rPr lang="zh-TW" altLang="en-US" sz="1800" dirty="0" smtClean="0"/>
              <a:t>比對哨兵值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 marL="292608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2" name="直線圖說文字 2 111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多重文件 112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4" name="流程圖: 多重文件 113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5" name="加號 114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7" name="向下箭號 116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8" name="流程圖: 決策 117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流程圖: 決策 118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向下箭號 119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1" name="向下箭號 120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2" name="向下箭號 121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3" name="向下箭號 122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4" name="向下箭號 123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5" name="流程圖: 程序 124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126" name="流程圖: 程序 125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127" name="流程圖: 程序 126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128" name="矩形 127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向下箭號 128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0" name="向下箭號 129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33" name="流程圖: 程序 132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34" name="向下箭號 133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5" name="流程圖: 多重文件 13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36" name="向下箭號 13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8" name="文字方塊 137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7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604420" y="354742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迴圈變數使用基模</a:t>
            </a:r>
            <a:endParaRPr lang="zh-TW" altLang="en-US" sz="1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69666" y="3090033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迴圈策略基模</a:t>
            </a:r>
            <a:endParaRPr lang="zh-TW" altLang="en-US" sz="1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389940" y="2610581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迴圈語意基模</a:t>
            </a:r>
            <a:endParaRPr lang="zh-TW" altLang="en-US" sz="1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74438" y="147021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迴圈策略與語意</a:t>
            </a:r>
            <a:endParaRPr lang="zh-TW" altLang="en-US" sz="1400" b="1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2" name="流程圖: 程序 121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23" name="向下箭號 122"/>
          <p:cNvSpPr/>
          <p:nvPr/>
        </p:nvSpPr>
        <p:spPr>
          <a:xfrm>
            <a:off x="10495375" y="28514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4" name="向下箭號 123"/>
          <p:cNvSpPr/>
          <p:nvPr/>
        </p:nvSpPr>
        <p:spPr>
          <a:xfrm>
            <a:off x="9861147" y="35078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5" name="流程圖: 程序 124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26" name="向下箭號 12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7" name="流程圖: 程序 12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28" name="向下箭號 127"/>
          <p:cNvSpPr/>
          <p:nvPr/>
        </p:nvSpPr>
        <p:spPr>
          <a:xfrm>
            <a:off x="11039068" y="347261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9" name="向下箭號 128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0" name="向下箭號 129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1" name="向下箭號 130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2" name="流程圖: 程序 131"/>
          <p:cNvSpPr/>
          <p:nvPr/>
        </p:nvSpPr>
        <p:spPr>
          <a:xfrm>
            <a:off x="5328298" y="4788007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3" name="向下箭號 132"/>
          <p:cNvSpPr/>
          <p:nvPr/>
        </p:nvSpPr>
        <p:spPr>
          <a:xfrm>
            <a:off x="7261003" y="4568970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4" name="向下箭號 133"/>
          <p:cNvSpPr/>
          <p:nvPr/>
        </p:nvSpPr>
        <p:spPr>
          <a:xfrm>
            <a:off x="5723790" y="4009706"/>
            <a:ext cx="232791" cy="765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5" name="向下箭號 134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6" name="流程圖: 程序 135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37" name="流程圖: 多重文件 136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8" name="向下箭號 137"/>
          <p:cNvSpPr/>
          <p:nvPr/>
        </p:nvSpPr>
        <p:spPr>
          <a:xfrm>
            <a:off x="6624909" y="5078756"/>
            <a:ext cx="232791" cy="3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36" idx="1"/>
          </p:cNvCxnSpPr>
          <p:nvPr/>
        </p:nvCxnSpPr>
        <p:spPr>
          <a:xfrm>
            <a:off x="4110943" y="3783176"/>
            <a:ext cx="1876108" cy="606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直線圖說文字 2 46"/>
          <p:cNvSpPr/>
          <p:nvPr/>
        </p:nvSpPr>
        <p:spPr>
          <a:xfrm rot="10800000">
            <a:off x="1015026" y="1200804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程序 47"/>
          <p:cNvSpPr/>
          <p:nvPr/>
        </p:nvSpPr>
        <p:spPr>
          <a:xfrm>
            <a:off x="1253304" y="3831874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2485088" y="216718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流程圖: 多重文件 49"/>
          <p:cNvSpPr/>
          <p:nvPr/>
        </p:nvSpPr>
        <p:spPr>
          <a:xfrm>
            <a:off x="1495468" y="5167823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51" name="向下箭號 50"/>
          <p:cNvSpPr/>
          <p:nvPr/>
        </p:nvSpPr>
        <p:spPr>
          <a:xfrm>
            <a:off x="1933517" y="3076892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流程圖: 多重文件 51"/>
          <p:cNvSpPr/>
          <p:nvPr/>
        </p:nvSpPr>
        <p:spPr>
          <a:xfrm>
            <a:off x="1522595" y="1388131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53" name="向下箭號 52"/>
          <p:cNvSpPr/>
          <p:nvPr/>
        </p:nvSpPr>
        <p:spPr>
          <a:xfrm>
            <a:off x="3008804" y="3076891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流程圖: 決策 53"/>
          <p:cNvSpPr/>
          <p:nvPr/>
        </p:nvSpPr>
        <p:spPr>
          <a:xfrm>
            <a:off x="1698484" y="2502929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55" name="向下箭號 54"/>
          <p:cNvSpPr/>
          <p:nvPr/>
        </p:nvSpPr>
        <p:spPr>
          <a:xfrm>
            <a:off x="1933517" y="4379926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內容版面配置區 2"/>
          <p:cNvSpPr>
            <a:spLocks noGrp="1"/>
          </p:cNvSpPr>
          <p:nvPr>
            <p:ph idx="4294967295"/>
          </p:nvPr>
        </p:nvSpPr>
        <p:spPr>
          <a:xfrm>
            <a:off x="4887730" y="1200804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「迴圈策略與語意比較機制」</a:t>
            </a:r>
            <a:endParaRPr lang="en-US" altLang="zh-TW" sz="2800" dirty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策略與</a:t>
            </a:r>
            <a:r>
              <a:rPr lang="zh-TW" altLang="en-US" sz="2400" dirty="0"/>
              <a:t>語意</a:t>
            </a:r>
            <a:r>
              <a:rPr lang="zh-TW" altLang="en-US" sz="2400" dirty="0" smtClean="0"/>
              <a:t>比較機制</a:t>
            </a:r>
            <a:endParaRPr lang="en-US" altLang="zh-TW" sz="24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策略比對機制</a:t>
            </a:r>
            <a:endParaRPr lang="en-US" altLang="zh-TW" sz="20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次數比對機制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產生基模</a:t>
            </a:r>
            <a:r>
              <a:rPr lang="en-US" altLang="zh-TW" sz="2000" dirty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比較之策略與語意基</a:t>
            </a:r>
            <a:r>
              <a:rPr lang="zh-TW" altLang="en-US" sz="1600" dirty="0"/>
              <a:t>模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機制功能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比較迴圈策略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比較語意</a:t>
            </a:r>
            <a:endParaRPr lang="en-US" altLang="zh-TW" sz="2000" dirty="0" smtClean="0"/>
          </a:p>
        </p:txBody>
      </p:sp>
      <p:sp>
        <p:nvSpPr>
          <p:cNvPr id="163" name="直線圖說文字 2 162"/>
          <p:cNvSpPr/>
          <p:nvPr/>
        </p:nvSpPr>
        <p:spPr>
          <a:xfrm rot="10800000">
            <a:off x="1175655" y="475129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流程圖: 程序 163"/>
          <p:cNvSpPr/>
          <p:nvPr/>
        </p:nvSpPr>
        <p:spPr>
          <a:xfrm>
            <a:off x="1413933" y="3106199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165" name="向下箭號 164"/>
          <p:cNvSpPr/>
          <p:nvPr/>
        </p:nvSpPr>
        <p:spPr>
          <a:xfrm>
            <a:off x="2645717" y="1441514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67" name="流程圖: 多重文件 166"/>
          <p:cNvSpPr/>
          <p:nvPr/>
        </p:nvSpPr>
        <p:spPr>
          <a:xfrm>
            <a:off x="1656097" y="4442148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168" name="向下箭號 167"/>
          <p:cNvSpPr/>
          <p:nvPr/>
        </p:nvSpPr>
        <p:spPr>
          <a:xfrm>
            <a:off x="2094146" y="2351217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0" name="流程圖: 多重文件 169"/>
          <p:cNvSpPr/>
          <p:nvPr/>
        </p:nvSpPr>
        <p:spPr>
          <a:xfrm>
            <a:off x="1683224" y="662456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3169433" y="2351216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2" name="流程圖: 決策 1"/>
          <p:cNvSpPr/>
          <p:nvPr/>
        </p:nvSpPr>
        <p:spPr>
          <a:xfrm>
            <a:off x="1859113" y="1777254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19" name="向下箭號 18"/>
          <p:cNvSpPr/>
          <p:nvPr/>
        </p:nvSpPr>
        <p:spPr>
          <a:xfrm>
            <a:off x="2094146" y="3654251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67" name="群組 66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68" name="矩形 67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74" name="流程圖: 多重文件 73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5" name="流程圖: 程序 74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7" name="流程圖: 程序 76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8" name="流程圖: 程序 77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9" name="流程圖: 程序 78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0" name="向下箭號 79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1" name="向下箭號 80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2" name="向下箭號 81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3" name="流程圖: 多重文件 82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4" name="流程圖: 多重文件 83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5" name="流程圖: 多重文件 84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6" name="向下箭號 85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8" name="向下箭號 87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90" name="流程圖: 程序 8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91" name="向下箭號 90"/>
          <p:cNvSpPr/>
          <p:nvPr/>
        </p:nvSpPr>
        <p:spPr>
          <a:xfrm>
            <a:off x="10515402" y="2859544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9868133" y="349743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3" name="流程圖: 程序 9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94" name="向下箭號 9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流程圖: 程序 9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96" name="向下箭號 95"/>
          <p:cNvSpPr/>
          <p:nvPr/>
        </p:nvSpPr>
        <p:spPr>
          <a:xfrm>
            <a:off x="11050690" y="350654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流程圖: 程序 9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迴圈視覺化</a:t>
            </a:r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1" name="向下箭號 10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2" name="向下箭號 10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3" name="向下箭號 10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4" name="流程圖: 程序 10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迴圈結構與語意比較機制</a:t>
            </a:r>
          </a:p>
        </p:txBody>
      </p:sp>
      <p:sp>
        <p:nvSpPr>
          <p:cNvPr id="105" name="流程圖: 多重文件 10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6" name="向下箭號 10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8" name="流程圖: 多重文件 107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109" name="流程圖: 多重文件 108"/>
          <p:cNvSpPr/>
          <p:nvPr/>
        </p:nvSpPr>
        <p:spPr>
          <a:xfrm>
            <a:off x="2562195" y="1407296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07" name="矩形 106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2"/>
          <p:cNvSpPr>
            <a:spLocks noGrp="1"/>
          </p:cNvSpPr>
          <p:nvPr>
            <p:ph idx="4294967295"/>
          </p:nvPr>
        </p:nvSpPr>
        <p:spPr>
          <a:xfrm>
            <a:off x="4892516" y="1200804"/>
            <a:ext cx="7275512" cy="51339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「</a:t>
            </a:r>
            <a:r>
              <a:rPr lang="zh-TW" altLang="en-US" sz="2800" dirty="0" smtClean="0"/>
              <a:t>迴</a:t>
            </a:r>
            <a:r>
              <a:rPr lang="zh-TW" altLang="en-US" sz="2800" dirty="0"/>
              <a:t>圈視覺化分析</a:t>
            </a:r>
            <a:r>
              <a:rPr lang="zh-TW" altLang="en-US" sz="2800" dirty="0" smtClean="0"/>
              <a:t>機制」</a:t>
            </a:r>
            <a:endParaRPr lang="en-US" altLang="zh-TW" sz="28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資料結構寬度計算機制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資料結構高度計算</a:t>
            </a:r>
            <a:r>
              <a:rPr lang="zh-TW" altLang="en-US" sz="2400" dirty="0" smtClean="0"/>
              <a:t>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迴圈分析圖繪製機制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機制功能</a:t>
            </a:r>
            <a:r>
              <a:rPr lang="en-US" altLang="zh-TW" sz="2400" dirty="0" smtClean="0"/>
              <a:t>:</a:t>
            </a:r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計算分析後的資料設定顯示的高度以及寬度並繪製</a:t>
            </a:r>
            <a:endParaRPr lang="en-US" altLang="zh-TW" sz="1800" dirty="0" smtClean="0"/>
          </a:p>
        </p:txBody>
      </p:sp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9" name="流程圖: 多重文件 18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20" name="流程圖: 多重文件 19"/>
          <p:cNvSpPr/>
          <p:nvPr/>
        </p:nvSpPr>
        <p:spPr>
          <a:xfrm>
            <a:off x="2505506" y="1408379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8" name="矩形 17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9546933" cy="51372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評估方法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以元智大學資工系</a:t>
            </a:r>
            <a:r>
              <a:rPr lang="en-US" altLang="zh-TW" sz="2000" dirty="0" smtClean="0"/>
              <a:t>98</a:t>
            </a:r>
            <a:r>
              <a:rPr lang="zh-TW" altLang="en-US" sz="2000" dirty="0" smtClean="0"/>
              <a:t>學年度至</a:t>
            </a:r>
            <a:r>
              <a:rPr lang="en-US" altLang="zh-TW" sz="2000" dirty="0" smtClean="0"/>
              <a:t>103</a:t>
            </a:r>
            <a:r>
              <a:rPr lang="zh-TW" altLang="en-US" sz="2000" dirty="0" smtClean="0"/>
              <a:t>學年度「程式設計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」課程學生作業的評估「</a:t>
            </a:r>
            <a:r>
              <a:rPr lang="zh-TW" altLang="en-US" sz="2000" dirty="0"/>
              <a:t>程式迴圈</a:t>
            </a:r>
            <a:r>
              <a:rPr lang="zh-TW" altLang="en-US" sz="2000" dirty="0" smtClean="0"/>
              <a:t>結構與</a:t>
            </a:r>
            <a:r>
              <a:rPr lang="zh-TW" altLang="en-US" sz="2000" dirty="0"/>
              <a:t>語意之分析比較與視覺化</a:t>
            </a:r>
            <a:r>
              <a:rPr lang="zh-TW" altLang="en-US" sz="2000" dirty="0" smtClean="0"/>
              <a:t>機制」之分析迴圈策略與語意正確性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/>
              <a:t>評估作業題目：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星號三角形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閏年判斷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階層計算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質數</a:t>
            </a:r>
            <a:r>
              <a:rPr lang="zh-TW" altLang="en-US" sz="2000" dirty="0" smtClean="0"/>
              <a:t>判斷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以</a:t>
            </a:r>
            <a:r>
              <a:rPr lang="en-US" altLang="zh-TW" sz="2000" dirty="0" smtClean="0">
                <a:solidFill>
                  <a:schemeClr val="tx1"/>
                </a:solidFill>
              </a:rPr>
              <a:t>105</a:t>
            </a:r>
            <a:r>
              <a:rPr lang="zh-TW" altLang="en-US" sz="2000" dirty="0" smtClean="0">
                <a:solidFill>
                  <a:schemeClr val="tx1"/>
                </a:solidFill>
              </a:rPr>
              <a:t>學年度「</a:t>
            </a:r>
            <a:r>
              <a:rPr lang="zh-TW" altLang="en-US" sz="2000" dirty="0">
                <a:solidFill>
                  <a:schemeClr val="tx1"/>
                </a:solidFill>
              </a:rPr>
              <a:t>程式設計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一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</a:rPr>
              <a:t>」課程每周作業評估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利用問卷評估</a:t>
            </a:r>
            <a:r>
              <a:rPr lang="zh-TW" altLang="en-US" sz="2000" dirty="0"/>
              <a:t>「程式迴圈結構與語意之分析比較與視覺化機制」</a:t>
            </a:r>
            <a:r>
              <a:rPr lang="zh-TW" altLang="en-US" sz="2000" dirty="0" smtClean="0"/>
              <a:t>之幫助性</a:t>
            </a:r>
            <a:endParaRPr lang="en-US" altLang="zh-TW" sz="2000" dirty="0" smtClean="0"/>
          </a:p>
          <a:p>
            <a:pPr marL="201168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1322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+mj-ea"/>
                <a:ea typeface="+mj-ea"/>
              </a:rPr>
              <a:t>98-103</a:t>
            </a:r>
            <a:r>
              <a:rPr lang="zh-TW" altLang="en-US" sz="2400" dirty="0">
                <a:latin typeface="+mj-ea"/>
                <a:ea typeface="+mj-ea"/>
              </a:rPr>
              <a:t>學年度「程式設計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一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」評估</a:t>
            </a:r>
            <a:r>
              <a:rPr lang="zh-TW" altLang="en-US" sz="2400" dirty="0" smtClean="0">
                <a:latin typeface="+mj-ea"/>
                <a:ea typeface="+mj-ea"/>
              </a:rPr>
              <a:t>程式之結構類型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71556"/>
              </p:ext>
            </p:extLst>
          </p:nvPr>
        </p:nvGraphicFramePr>
        <p:xfrm>
          <a:off x="2892490" y="2503560"/>
          <a:ext cx="6857999" cy="2641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396">
                  <a:extLst>
                    <a:ext uri="{9D8B030D-6E8A-4147-A177-3AD203B41FA5}">
                      <a16:colId xmlns:a16="http://schemas.microsoft.com/office/drawing/2014/main" val="62024168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39131483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55852577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4278457571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529732486"/>
                    </a:ext>
                  </a:extLst>
                </a:gridCol>
              </a:tblGrid>
              <a:tr h="3407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迴圈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96598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評估程式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 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065792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800" kern="100" dirty="0">
                          <a:effectLst/>
                        </a:rPr>
                        <a:t>星號</a:t>
                      </a:r>
                      <a:r>
                        <a:rPr lang="zh-TW" sz="1800" kern="100" dirty="0" smtClean="0">
                          <a:effectLst/>
                        </a:rPr>
                        <a:t>三角形</a:t>
                      </a:r>
                      <a:r>
                        <a:rPr lang="en-US" altLang="zh-TW" sz="1800" kern="100" dirty="0" smtClean="0">
                          <a:effectLst/>
                        </a:rPr>
                        <a:t>(</a:t>
                      </a:r>
                      <a:r>
                        <a:rPr lang="en-US" altLang="zh-TW" sz="1800" dirty="0" smtClean="0"/>
                        <a:t>155</a:t>
                      </a:r>
                      <a:r>
                        <a:rPr lang="zh-TW" altLang="en-US" sz="1800" dirty="0" smtClean="0"/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38792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閏年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(146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75704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階層</a:t>
                      </a:r>
                      <a:r>
                        <a:rPr lang="zh-TW" sz="1800" kern="100" dirty="0" smtClean="0">
                          <a:effectLst/>
                        </a:rPr>
                        <a:t>計算</a:t>
                      </a:r>
                      <a:r>
                        <a:rPr lang="en-US" altLang="zh-TW" sz="1800" kern="100" dirty="0" smtClean="0">
                          <a:effectLst/>
                        </a:rPr>
                        <a:t>(460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83378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質數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(119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6915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78258" y="1718795"/>
            <a:ext cx="7772400" cy="4132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/>
                </a:solidFill>
                <a:latin typeface="新細明體 (標題)"/>
              </a:rPr>
              <a:t>105</a:t>
            </a:r>
            <a:r>
              <a:rPr lang="zh-TW" altLang="en-US" sz="2400" dirty="0" smtClean="0">
                <a:solidFill>
                  <a:schemeClr val="tx1"/>
                </a:solidFill>
                <a:latin typeface="新細明體 (標題)"/>
              </a:rPr>
              <a:t>學年度「程式設計</a:t>
            </a:r>
            <a:r>
              <a:rPr lang="en-US" altLang="zh-TW" sz="2400" dirty="0" smtClean="0">
                <a:solidFill>
                  <a:schemeClr val="tx1"/>
                </a:solidFill>
                <a:latin typeface="新細明體 (標題)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新細明體 (標題)"/>
              </a:rPr>
              <a:t>一</a:t>
            </a:r>
            <a:r>
              <a:rPr lang="en-US" altLang="zh-TW" sz="2400" dirty="0" smtClean="0">
                <a:solidFill>
                  <a:schemeClr val="tx1"/>
                </a:solidFill>
                <a:latin typeface="新細明體 (標題)"/>
              </a:rPr>
              <a:t>)</a:t>
            </a:r>
            <a:r>
              <a:rPr lang="zh-TW" altLang="en-US" sz="2400" dirty="0" smtClean="0">
                <a:solidFill>
                  <a:schemeClr val="tx1"/>
                </a:solidFill>
                <a:latin typeface="新細明體 (標題)"/>
              </a:rPr>
              <a:t>」</a:t>
            </a:r>
            <a:r>
              <a:rPr lang="zh-TW" altLang="en-US" sz="2400" dirty="0" smtClean="0">
                <a:latin typeface="新細明體 (標題)"/>
              </a:rPr>
              <a:t>評估程式之結構類型</a:t>
            </a:r>
            <a:endParaRPr lang="en-US" altLang="zh-TW" sz="2400" dirty="0" smtClean="0">
              <a:latin typeface="新細明體 (標題)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評估設</a:t>
            </a:r>
            <a:r>
              <a:rPr lang="zh-TW" altLang="en-US" dirty="0"/>
              <a:t>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68651"/>
              </p:ext>
            </p:extLst>
          </p:nvPr>
        </p:nvGraphicFramePr>
        <p:xfrm>
          <a:off x="1592449" y="2235208"/>
          <a:ext cx="8559799" cy="3615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2922">
                  <a:extLst>
                    <a:ext uri="{9D8B030D-6E8A-4147-A177-3AD203B41FA5}">
                      <a16:colId xmlns:a16="http://schemas.microsoft.com/office/drawing/2014/main" val="3937495982"/>
                    </a:ext>
                  </a:extLst>
                </a:gridCol>
                <a:gridCol w="1148653">
                  <a:extLst>
                    <a:ext uri="{9D8B030D-6E8A-4147-A177-3AD203B41FA5}">
                      <a16:colId xmlns:a16="http://schemas.microsoft.com/office/drawing/2014/main" val="1611034216"/>
                    </a:ext>
                  </a:extLst>
                </a:gridCol>
                <a:gridCol w="1302349">
                  <a:extLst>
                    <a:ext uri="{9D8B030D-6E8A-4147-A177-3AD203B41FA5}">
                      <a16:colId xmlns:a16="http://schemas.microsoft.com/office/drawing/2014/main" val="2287466315"/>
                    </a:ext>
                  </a:extLst>
                </a:gridCol>
                <a:gridCol w="1223876">
                  <a:extLst>
                    <a:ext uri="{9D8B030D-6E8A-4147-A177-3AD203B41FA5}">
                      <a16:colId xmlns:a16="http://schemas.microsoft.com/office/drawing/2014/main" val="1191636817"/>
                    </a:ext>
                  </a:extLst>
                </a:gridCol>
                <a:gridCol w="1050683">
                  <a:extLst>
                    <a:ext uri="{9D8B030D-6E8A-4147-A177-3AD203B41FA5}">
                      <a16:colId xmlns:a16="http://schemas.microsoft.com/office/drawing/2014/main" val="153931826"/>
                    </a:ext>
                  </a:extLst>
                </a:gridCol>
                <a:gridCol w="981316">
                  <a:extLst>
                    <a:ext uri="{9D8B030D-6E8A-4147-A177-3AD203B41FA5}">
                      <a16:colId xmlns:a16="http://schemas.microsoft.com/office/drawing/2014/main" val="3828720224"/>
                    </a:ext>
                  </a:extLst>
                </a:gridCol>
              </a:tblGrid>
              <a:tr h="361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迴圈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48022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en-US" sz="1800" kern="100" dirty="0" smtClean="0">
                          <a:effectLst/>
                        </a:rPr>
                        <a:t>評估程式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 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Switch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875901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菱形 </a:t>
                      </a:r>
                      <a:r>
                        <a:rPr lang="en-US" sz="1800" kern="100" dirty="0">
                          <a:effectLst/>
                        </a:rPr>
                        <a:t>(For)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544587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菱形 </a:t>
                      </a:r>
                      <a:r>
                        <a:rPr lang="en-US" sz="1800" kern="100" dirty="0">
                          <a:effectLst/>
                        </a:rPr>
                        <a:t>(While)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1415496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菱形 </a:t>
                      </a:r>
                      <a:r>
                        <a:rPr lang="en-US" sz="1800" kern="100" dirty="0">
                          <a:effectLst/>
                        </a:rPr>
                        <a:t>(Do While)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377454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質數 </a:t>
                      </a:r>
                      <a:r>
                        <a:rPr lang="en-US" sz="1800" kern="100">
                          <a:effectLst/>
                        </a:rPr>
                        <a:t>(for)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3896171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質數 </a:t>
                      </a:r>
                      <a:r>
                        <a:rPr lang="en-US" sz="1800" kern="100">
                          <a:effectLst/>
                        </a:rPr>
                        <a:t>(While)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743762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質數 </a:t>
                      </a:r>
                      <a:r>
                        <a:rPr lang="en-US" sz="1800" kern="100">
                          <a:effectLst/>
                        </a:rPr>
                        <a:t>(Do While)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3588227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閏年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2112598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業績計算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baseline="0" dirty="0" smtClean="0">
                          <a:effectLst/>
                        </a:rPr>
                        <a:t>  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780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77885" y="2500604"/>
            <a:ext cx="6923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Q&amp;A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02192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迴圈</a:t>
            </a:r>
            <a:r>
              <a:rPr lang="zh-TW" altLang="en-US" sz="2000" dirty="0" smtClean="0"/>
              <a:t>撰寫方式</a:t>
            </a:r>
            <a:r>
              <a:rPr lang="en-US" altLang="zh-TW" sz="2000" dirty="0" smtClean="0"/>
              <a:t>:</a:t>
            </a:r>
            <a:r>
              <a:rPr lang="en-US" altLang="zh-TW" dirty="0" smtClean="0"/>
              <a:t>For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 While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迴圈策略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 </a:t>
            </a:r>
            <a:r>
              <a:rPr lang="zh-TW" altLang="en-US" sz="1600" dirty="0" smtClean="0"/>
              <a:t>計數器控制迴圈、哨兵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控制迴圈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迴圈要素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計數器控制迴圈 如圖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一</a:t>
            </a:r>
            <a:r>
              <a:rPr lang="en-US" altLang="zh-TW" sz="1600" dirty="0" smtClean="0"/>
              <a:t>)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計數器控制</a:t>
            </a:r>
            <a:r>
              <a:rPr lang="zh-TW" altLang="en-US" sz="1600" dirty="0" smtClean="0"/>
              <a:t>變數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初</a:t>
            </a:r>
            <a:r>
              <a:rPr lang="zh-TW" altLang="en-US" sz="1600" dirty="0" smtClean="0"/>
              <a:t>始值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終止條件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變化公式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哨兵式控制迴</a:t>
            </a:r>
            <a:r>
              <a:rPr lang="zh-TW" altLang="en-US" sz="1600" dirty="0" smtClean="0"/>
              <a:t>圈 如</a:t>
            </a:r>
            <a:r>
              <a:rPr lang="zh-TW" altLang="en-US" sz="1600" dirty="0"/>
              <a:t>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二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哨兵值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迴圈語意</a:t>
            </a:r>
            <a:r>
              <a:rPr lang="en-US" altLang="zh-TW" sz="20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/>
              <a:t>計數器控制迴圈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迴圈執行次數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哨兵式控制</a:t>
            </a:r>
            <a:r>
              <a:rPr lang="zh-TW" altLang="en-US" sz="1600" dirty="0"/>
              <a:t>迴</a:t>
            </a:r>
            <a:r>
              <a:rPr lang="zh-TW" altLang="en-US" sz="1600" dirty="0" smtClean="0"/>
              <a:t>圈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哨兵</a:t>
            </a:r>
            <a:r>
              <a:rPr lang="zh-TW" altLang="en-US" sz="1600" dirty="0" smtClean="0"/>
              <a:t>條件</a:t>
            </a:r>
            <a:endParaRPr lang="en-US" altLang="zh-TW" sz="16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(2/3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23336" y="3104028"/>
            <a:ext cx="75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18575" y="5249724"/>
            <a:ext cx="76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3763824"/>
            <a:ext cx="3810000" cy="1485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1637178"/>
            <a:ext cx="3800475" cy="14668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學者利用</a:t>
            </a:r>
            <a:r>
              <a:rPr lang="zh-TW" altLang="en-US" dirty="0"/>
              <a:t>「</a:t>
            </a:r>
            <a:r>
              <a:rPr lang="zh-TW" altLang="en-US" dirty="0" smtClean="0"/>
              <a:t>程式碼分析程式結構</a:t>
            </a:r>
            <a:r>
              <a:rPr lang="zh-TW" altLang="en-US" dirty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SIPLeS</a:t>
            </a:r>
            <a:r>
              <a:rPr lang="en-US" altLang="zh-TW" sz="2000" dirty="0"/>
              <a:t>-II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(Xu,1999) 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Li,2007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利用「增強物件導向程式相依圖」：將</a:t>
            </a:r>
            <a:r>
              <a:rPr lang="zh-TW" altLang="en-US" sz="1600" dirty="0"/>
              <a:t>程式碼轉換中介語言結構</a:t>
            </a:r>
            <a:r>
              <a:rPr lang="zh-TW" altLang="en-US" sz="1600" dirty="0" smtClean="0"/>
              <a:t>後 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然後判斷語意。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AnalyesC</a:t>
            </a:r>
            <a:r>
              <a:rPr lang="zh-TW" altLang="en-US" sz="2000" dirty="0" smtClean="0"/>
              <a:t>  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Wu,2007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語意分析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將程式碼轉換相依圖再進行分析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結構分析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分析程式中的控制結構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函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的呼叫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資料結構相似度檢查</a:t>
            </a:r>
            <a:r>
              <a:rPr lang="en-US" altLang="zh-TW" sz="1800" dirty="0" smtClean="0"/>
              <a:t>    </a:t>
            </a:r>
            <a:r>
              <a:rPr lang="zh-TW" altLang="en-US" sz="1800" dirty="0" smtClean="0"/>
              <a:t> 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程式流程結構分析與比較之視覺化</a:t>
            </a:r>
            <a:r>
              <a:rPr lang="zh-TW" altLang="en-US" sz="2000" dirty="0" smtClean="0"/>
              <a:t>機制 </a:t>
            </a:r>
            <a:r>
              <a:rPr lang="en-US" altLang="zh-TW" sz="2000" dirty="0"/>
              <a:t>(</a:t>
            </a:r>
            <a:r>
              <a:rPr lang="zh-TW" altLang="en-US" sz="2000" dirty="0"/>
              <a:t>葉時廷</a:t>
            </a:r>
            <a:r>
              <a:rPr lang="en-US" altLang="zh-TW" sz="2000" dirty="0"/>
              <a:t>,</a:t>
            </a:r>
            <a:r>
              <a:rPr lang="en-US" altLang="zh-TW" sz="2000" dirty="0" smtClean="0"/>
              <a:t>2016)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</a:t>
            </a:r>
            <a:r>
              <a:rPr lang="en-US" altLang="zh-TW" sz="1600" dirty="0" smtClean="0"/>
              <a:t>BNF</a:t>
            </a:r>
            <a:r>
              <a:rPr lang="zh-TW" altLang="en-US" sz="1600" dirty="0" smtClean="0"/>
              <a:t>規則來建立「剖析樹」，來分析學生程式碼流程架構</a:t>
            </a:r>
            <a:endParaRPr lang="en-US" altLang="zh-TW" sz="1600" dirty="0" smtClean="0"/>
          </a:p>
          <a:p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現有利用程式碼分析程式結構的</a:t>
            </a:r>
            <a:r>
              <a:rPr lang="zh-TW" altLang="en-US" sz="2000" dirty="0"/>
              <a:t>研究 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 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/>
              <a:t>只針對「</a:t>
            </a:r>
            <a:r>
              <a:rPr lang="en-US" altLang="zh-TW" dirty="0" err="1"/>
              <a:t>SmallTalk</a:t>
            </a:r>
            <a:r>
              <a:rPr lang="zh-TW" altLang="en-US" dirty="0"/>
              <a:t>」語言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AnalyesC</a:t>
            </a:r>
            <a:r>
              <a:rPr lang="zh-TW" altLang="en-US" dirty="0" smtClean="0"/>
              <a:t> </a:t>
            </a:r>
            <a:r>
              <a:rPr lang="en-US" altLang="zh-TW" dirty="0" smtClean="0"/>
              <a:t>(Wu,2007)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提出「概念」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「</a:t>
            </a:r>
            <a:r>
              <a:rPr lang="zh-TW" altLang="en-US" dirty="0"/>
              <a:t>程式流程結構分析與比較之視覺化機制</a:t>
            </a:r>
            <a:r>
              <a:rPr lang="zh-TW" altLang="en-US" dirty="0" smtClean="0"/>
              <a:t>」</a:t>
            </a:r>
            <a:r>
              <a:rPr lang="en-US" altLang="zh-TW" sz="1600" dirty="0"/>
              <a:t>(</a:t>
            </a:r>
            <a:r>
              <a:rPr lang="zh-TW" altLang="en-US" sz="1600" dirty="0"/>
              <a:t>葉時廷</a:t>
            </a:r>
            <a:r>
              <a:rPr lang="en-US" altLang="zh-TW" sz="1600" dirty="0"/>
              <a:t>,2016</a:t>
            </a:r>
            <a:r>
              <a:rPr lang="en-US" altLang="zh-TW" sz="1600" dirty="0" smtClean="0"/>
              <a:t>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只針對「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流程</a:t>
            </a:r>
            <a:r>
              <a:rPr lang="zh-TW" altLang="en-US" b="1" dirty="0" smtClean="0"/>
              <a:t>結構」</a:t>
            </a:r>
            <a:r>
              <a:rPr lang="zh-TW" altLang="en-US" dirty="0" smtClean="0"/>
              <a:t>以及「</a:t>
            </a:r>
            <a:r>
              <a:rPr lang="zh-TW" altLang="en-US" b="1" dirty="0" smtClean="0"/>
              <a:t>程式流程比較」</a:t>
            </a:r>
            <a:r>
              <a:rPr lang="zh-TW" altLang="en-US" dirty="0" smtClean="0"/>
              <a:t>之</a:t>
            </a:r>
            <a:r>
              <a:rPr lang="zh-TW" altLang="en-US" dirty="0"/>
              <a:t>視覺化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3">
              <a:buFont typeface="Century Gothic" panose="020B0502020202020204" pitchFamily="34" charset="0"/>
              <a:buChar char="χ"/>
            </a:pPr>
            <a:r>
              <a:rPr lang="zh-TW" altLang="en-US" dirty="0" smtClean="0"/>
              <a:t>無法呈現程式碼細部資料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碼</a:t>
            </a:r>
            <a:r>
              <a:rPr lang="zh-TW" altLang="en-US" sz="2000" b="1" dirty="0" smtClean="0"/>
              <a:t>分析</a:t>
            </a:r>
            <a:r>
              <a:rPr lang="zh-TW" altLang="en-US" sz="2000" dirty="0"/>
              <a:t>以及</a:t>
            </a:r>
            <a:r>
              <a:rPr lang="zh-TW" altLang="en-US" sz="2000" b="1" dirty="0" smtClean="0"/>
              <a:t>程式迴圈結構視覺化</a:t>
            </a:r>
            <a:r>
              <a:rPr lang="zh-TW" altLang="en-US" dirty="0"/>
              <a:t>的方式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幫助學生</a:t>
            </a:r>
            <a:r>
              <a:rPr lang="zh-TW" altLang="en-US" sz="2000" dirty="0" smtClean="0"/>
              <a:t>學習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迴圈結構與語意分析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針對迴圈語意的策略，如</a:t>
            </a:r>
            <a:r>
              <a:rPr lang="en-US" altLang="zh-TW" sz="1600" dirty="0" smtClean="0"/>
              <a:t>: </a:t>
            </a:r>
            <a:r>
              <a:rPr lang="zh-TW" altLang="en-US" sz="1600" dirty="0" smtClean="0">
                <a:latin typeface="新細明體 (本文)"/>
              </a:rPr>
              <a:t>計數器</a:t>
            </a:r>
            <a:r>
              <a:rPr lang="zh-TW" altLang="en-US" sz="1600" dirty="0">
                <a:latin typeface="新細明體 (本文)"/>
              </a:rPr>
              <a:t>控制迴</a:t>
            </a:r>
            <a:r>
              <a:rPr lang="zh-TW" altLang="en-US" sz="1600" dirty="0" smtClean="0">
                <a:latin typeface="新細明體 (本文)"/>
              </a:rPr>
              <a:t>圈</a:t>
            </a:r>
            <a:r>
              <a:rPr lang="zh-TW" altLang="en-US" sz="1600" dirty="0" smtClean="0"/>
              <a:t>、</a:t>
            </a:r>
            <a:r>
              <a:rPr lang="zh-TW" altLang="en-US" sz="1600" dirty="0">
                <a:latin typeface="新細明體 (本文)"/>
              </a:rPr>
              <a:t>哨兵式控制迴圈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分析學生程式的迴圈的次數</a:t>
            </a:r>
            <a:endParaRPr lang="en-US" altLang="zh-TW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迴圈語意比較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dirty="0" smtClean="0"/>
              <a:t>比較學生</a:t>
            </a:r>
            <a:r>
              <a:rPr lang="zh-TW" altLang="en-US" dirty="0"/>
              <a:t>迴</a:t>
            </a:r>
            <a:r>
              <a:rPr lang="zh-TW" altLang="en-US" dirty="0" smtClean="0"/>
              <a:t>圈次數以及策略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迴圈語意視覺化 </a:t>
            </a:r>
            <a:r>
              <a:rPr lang="en-US" altLang="zh-TW" sz="1800" dirty="0" smtClean="0"/>
              <a:t>Code Visualization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(Myers, 1990) </a:t>
            </a:r>
          </a:p>
          <a:p>
            <a:pPr lvl="2">
              <a:buFontTx/>
              <a:buChar char="─"/>
            </a:pPr>
            <a:r>
              <a:rPr lang="zh-TW" altLang="en-US" sz="1600" dirty="0" smtClean="0"/>
              <a:t>提供</a:t>
            </a:r>
            <a:r>
              <a:rPr lang="zh-TW" altLang="en-US" sz="1600" dirty="0"/>
              <a:t>更多資訊讓學生更完整的了解程式迴圈使用的</a:t>
            </a:r>
            <a:r>
              <a:rPr lang="zh-TW" altLang="en-US" sz="1600" dirty="0" smtClean="0"/>
              <a:t>策略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研究動機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52600"/>
            <a:ext cx="10800000" cy="4585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開發 </a:t>
            </a:r>
            <a:r>
              <a:rPr lang="zh-TW" altLang="en-US" sz="2400" dirty="0"/>
              <a:t>「程式迴圈結構與語意之分析比較與視覺化機制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宣告變數剖分析機制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策略與要素分析比對機制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策略</a:t>
            </a:r>
            <a:r>
              <a:rPr lang="en-US" altLang="zh-TW" sz="20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</a:t>
            </a:r>
            <a:r>
              <a:rPr lang="zh-TW" altLang="en-US" sz="1900" dirty="0" smtClean="0"/>
              <a:t>圈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計數型控制迴圈</a:t>
            </a:r>
            <a:endParaRPr lang="en-US" altLang="zh-TW" sz="19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結構</a:t>
            </a:r>
            <a:r>
              <a:rPr lang="en-US" altLang="zh-TW" sz="2000" b="1" dirty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哨兵型控制迴圈要素</a:t>
            </a:r>
            <a:r>
              <a:rPr lang="en-US" altLang="zh-TW" sz="1900" dirty="0"/>
              <a:t>:</a:t>
            </a:r>
            <a:r>
              <a:rPr lang="zh-TW" altLang="en-US" sz="1900" dirty="0"/>
              <a:t>哨兵值計</a:t>
            </a:r>
            <a:endParaRPr lang="en-US" altLang="zh-TW" sz="19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</a:t>
            </a:r>
            <a:r>
              <a:rPr lang="zh-TW" altLang="en-US" sz="1900" dirty="0" smtClean="0"/>
              <a:t>迴圈要素</a:t>
            </a:r>
            <a:r>
              <a:rPr lang="en-US" altLang="zh-TW" sz="1900" dirty="0" smtClean="0"/>
              <a:t>:</a:t>
            </a:r>
            <a:r>
              <a:rPr lang="zh-TW" altLang="en-US" sz="1900" dirty="0"/>
              <a:t>計數器控制變數、起始值、終止值、變化公式</a:t>
            </a:r>
            <a:endParaRPr lang="en-US" altLang="zh-TW" sz="19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100" b="1" dirty="0" smtClean="0"/>
              <a:t>語意</a:t>
            </a:r>
            <a:r>
              <a:rPr lang="en-US" altLang="zh-TW" sz="21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迴圈執行次數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哨兵值</a:t>
            </a:r>
            <a:endParaRPr lang="en-US" altLang="zh-TW" sz="19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94932"/>
            <a:ext cx="10800000" cy="4543071"/>
          </a:xfrm>
        </p:spPr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迴圈策略與語意比較機制</a:t>
            </a:r>
            <a:endParaRPr lang="en-US" altLang="zh-TW" sz="24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比較兩種已分析之單一程式迴圈策略與語意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比較兩種已分析之單一程式分支語意</a:t>
            </a:r>
            <a:endParaRPr lang="en-US" altLang="zh-TW" sz="2000" dirty="0" smtClean="0"/>
          </a:p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視覺化機制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視覺化迴圈策略語意、分支語意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目的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幫助老師自動分析正確的學生程式碼結構</a:t>
            </a:r>
            <a:endParaRPr lang="en-US" altLang="zh-TW" sz="20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幫助學生快速了解迴圈流程結構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027308" y="1301827"/>
            <a:ext cx="10274300" cy="4779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初學者在學習程式設計需具備能力 </a:t>
            </a:r>
            <a:r>
              <a:rPr lang="en-US" altLang="zh-TW" dirty="0" smtClean="0"/>
              <a:t>(Robin, 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 2003)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解題策略評估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偵錯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修改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學習程式設計的困難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初學者對程式語法不清楚會造成設計偵錯有困難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duBoulay</a:t>
            </a:r>
            <a:r>
              <a:rPr lang="en-US" altLang="zh-TW" dirty="0" smtClean="0"/>
              <a:t>, 1989)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程式語言抽象</a:t>
            </a:r>
            <a:r>
              <a:rPr lang="en-US" altLang="zh-TW" dirty="0" smtClean="0"/>
              <a:t>,</a:t>
            </a:r>
            <a:r>
              <a:rPr lang="zh-TW" altLang="en-US" dirty="0" smtClean="0"/>
              <a:t>初學者不清楚程式架構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Miline</a:t>
            </a:r>
            <a:r>
              <a:rPr lang="en-US" altLang="zh-TW" dirty="0" smtClean="0"/>
              <a:t>, Rows,2002)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學生無法理</a:t>
            </a:r>
            <a:r>
              <a:rPr lang="zh-TW" altLang="en-US" dirty="0"/>
              <a:t>解</a:t>
            </a:r>
            <a:r>
              <a:rPr lang="zh-TW" altLang="en-US" dirty="0" smtClean="0"/>
              <a:t>迴圈執行狀況</a:t>
            </a:r>
            <a:r>
              <a:rPr lang="en-US" altLang="zh-TW" dirty="0" smtClean="0"/>
              <a:t> (Thompson,2006)</a:t>
            </a:r>
          </a:p>
          <a:p>
            <a:pPr lvl="2">
              <a:buFont typeface="Helvetica" charset="0"/>
              <a:buChar char="−"/>
            </a:pPr>
            <a:r>
              <a:rPr lang="zh-TW" altLang="en-US" dirty="0" smtClean="0"/>
              <a:t>學生無法直接從程式碼中直接看出迴圈執行狀況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0070C0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71438</TotalTime>
  <Words>3736</Words>
  <Application>Microsoft Office PowerPoint</Application>
  <PresentationFormat>寬螢幕</PresentationFormat>
  <Paragraphs>820</Paragraphs>
  <Slides>39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54" baseType="lpstr">
      <vt:lpstr>宋体</vt:lpstr>
      <vt:lpstr>新細明體</vt:lpstr>
      <vt:lpstr>新細明體 (本文)</vt:lpstr>
      <vt:lpstr>新細明體 (標題)</vt:lpstr>
      <vt:lpstr>Arial</vt:lpstr>
      <vt:lpstr>Calibri</vt:lpstr>
      <vt:lpstr>Calibri Light</vt:lpstr>
      <vt:lpstr>Century Gothic</vt:lpstr>
      <vt:lpstr>Consolas</vt:lpstr>
      <vt:lpstr>Helvetica</vt:lpstr>
      <vt:lpstr>Times New Roman</vt:lpstr>
      <vt:lpstr>Wingdings</vt:lpstr>
      <vt:lpstr>Wingdings 2</vt:lpstr>
      <vt:lpstr>HDOfficeLightV0</vt:lpstr>
      <vt:lpstr>回顧</vt:lpstr>
      <vt:lpstr>程式迴圈結構與語意之分析比較與視覺化機制  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黃智鐸</dc:creator>
  <cp:lastModifiedBy>Imnate</cp:lastModifiedBy>
  <cp:revision>466</cp:revision>
  <dcterms:created xsi:type="dcterms:W3CDTF">2016-10-10T03:56:33Z</dcterms:created>
  <dcterms:modified xsi:type="dcterms:W3CDTF">2017-06-14T15:26:56Z</dcterms:modified>
</cp:coreProperties>
</file>