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  <p:sldMasterId id="2147484038" r:id="rId2"/>
  </p:sldMasterIdLst>
  <p:notesMasterIdLst>
    <p:notesMasterId r:id="rId42"/>
  </p:notesMasterIdLst>
  <p:sldIdLst>
    <p:sldId id="256" r:id="rId3"/>
    <p:sldId id="261" r:id="rId4"/>
    <p:sldId id="265" r:id="rId5"/>
    <p:sldId id="277" r:id="rId6"/>
    <p:sldId id="269" r:id="rId7"/>
    <p:sldId id="264" r:id="rId8"/>
    <p:sldId id="263" r:id="rId9"/>
    <p:sldId id="311" r:id="rId10"/>
    <p:sldId id="262" r:id="rId11"/>
    <p:sldId id="266" r:id="rId12"/>
    <p:sldId id="267" r:id="rId13"/>
    <p:sldId id="295" r:id="rId14"/>
    <p:sldId id="310" r:id="rId15"/>
    <p:sldId id="292" r:id="rId16"/>
    <p:sldId id="304" r:id="rId17"/>
    <p:sldId id="289" r:id="rId18"/>
    <p:sldId id="306" r:id="rId19"/>
    <p:sldId id="291" r:id="rId20"/>
    <p:sldId id="268" r:id="rId21"/>
    <p:sldId id="270" r:id="rId22"/>
    <p:sldId id="301" r:id="rId23"/>
    <p:sldId id="307" r:id="rId24"/>
    <p:sldId id="298" r:id="rId25"/>
    <p:sldId id="302" r:id="rId26"/>
    <p:sldId id="308" r:id="rId27"/>
    <p:sldId id="299" r:id="rId28"/>
    <p:sldId id="300" r:id="rId29"/>
    <p:sldId id="312" r:id="rId30"/>
    <p:sldId id="274" r:id="rId31"/>
    <p:sldId id="272" r:id="rId32"/>
    <p:sldId id="309" r:id="rId33"/>
    <p:sldId id="276" r:id="rId34"/>
    <p:sldId id="278" r:id="rId35"/>
    <p:sldId id="279" r:id="rId36"/>
    <p:sldId id="280" r:id="rId37"/>
    <p:sldId id="281" r:id="rId38"/>
    <p:sldId id="286" r:id="rId39"/>
    <p:sldId id="287" r:id="rId40"/>
    <p:sldId id="288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7E4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3805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outlineViewPr>
    <p:cViewPr>
      <p:scale>
        <a:sx n="33" d="100"/>
        <a:sy n="33" d="100"/>
      </p:scale>
      <p:origin x="0" y="-157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1699F-F062-400B-9485-C50D68F6D144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87C0D1D7-3175-422A-910F-16E28FB2F94A}">
      <dgm:prSet custT="1"/>
      <dgm:spPr/>
      <dgm:t>
        <a:bodyPr/>
        <a:lstStyle/>
        <a:p>
          <a:r>
            <a:rPr lang="zh-TW" altLang="en-US" sz="1600" dirty="0" smtClean="0"/>
            <a:t>宣告變數基模</a:t>
          </a:r>
          <a:endParaRPr lang="zh-TW" altLang="en-US" sz="1600" dirty="0"/>
        </a:p>
      </dgm:t>
    </dgm:pt>
    <dgm:pt modelId="{7DA2F957-AC3B-46E4-B4F9-1D016923519E}" type="parTrans" cxnId="{72E9AA00-2BC0-4E5E-8EB1-D1FA7375663A}">
      <dgm:prSet/>
      <dgm:spPr/>
      <dgm:t>
        <a:bodyPr/>
        <a:lstStyle/>
        <a:p>
          <a:endParaRPr lang="zh-TW" altLang="en-US"/>
        </a:p>
      </dgm:t>
    </dgm:pt>
    <dgm:pt modelId="{031968DB-7A6C-4118-8D49-5EA28149C0C0}" type="sibTrans" cxnId="{72E9AA00-2BC0-4E5E-8EB1-D1FA7375663A}">
      <dgm:prSet/>
      <dgm:spPr/>
      <dgm:t>
        <a:bodyPr/>
        <a:lstStyle/>
        <a:p>
          <a:endParaRPr lang="zh-TW" altLang="en-US"/>
        </a:p>
      </dgm:t>
    </dgm:pt>
    <dgm:pt modelId="{F09F8207-192B-4608-8AA4-5A69A5CDEA68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600" b="1" dirty="0" smtClean="0"/>
            <a:t>初始質狀態基模</a:t>
          </a:r>
          <a:endParaRPr lang="zh-TW" altLang="en-US" sz="1600" b="1" dirty="0"/>
        </a:p>
      </dgm:t>
    </dgm:pt>
    <dgm:pt modelId="{F936B849-6EC3-4730-A684-BBA5664E8BBD}" type="parTrans" cxnId="{9C145F5D-74D8-4C85-994C-81159CFF5847}">
      <dgm:prSet/>
      <dgm:spPr/>
      <dgm:t>
        <a:bodyPr/>
        <a:lstStyle/>
        <a:p>
          <a:endParaRPr lang="zh-TW" altLang="en-US"/>
        </a:p>
      </dgm:t>
    </dgm:pt>
    <dgm:pt modelId="{C0E96DEF-FCF3-421E-9C11-63560A8EBC2C}" type="sibTrans" cxnId="{9C145F5D-74D8-4C85-994C-81159CFF5847}">
      <dgm:prSet/>
      <dgm:spPr/>
      <dgm:t>
        <a:bodyPr/>
        <a:lstStyle/>
        <a:p>
          <a:endParaRPr lang="zh-TW" altLang="en-US"/>
        </a:p>
      </dgm:t>
    </dgm:pt>
    <dgm:pt modelId="{C06790A2-67A8-43A6-BAB1-0FDAB980A07A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600" b="1" dirty="0" smtClean="0"/>
            <a:t>變數基模</a:t>
          </a:r>
          <a:endParaRPr lang="zh-TW" altLang="en-US" sz="1600" b="1" dirty="0"/>
        </a:p>
      </dgm:t>
    </dgm:pt>
    <dgm:pt modelId="{688F2F80-2350-4EE3-9868-ABCA17CACE73}" type="parTrans" cxnId="{E3A09334-57BF-4ACA-B7D6-C54F0FA4B5BE}">
      <dgm:prSet/>
      <dgm:spPr/>
      <dgm:t>
        <a:bodyPr/>
        <a:lstStyle/>
        <a:p>
          <a:endParaRPr lang="zh-TW" altLang="en-US"/>
        </a:p>
      </dgm:t>
    </dgm:pt>
    <dgm:pt modelId="{CF523CCE-F4BB-4BAF-96F3-AE3F4ACF1997}" type="sibTrans" cxnId="{E3A09334-57BF-4ACA-B7D6-C54F0FA4B5BE}">
      <dgm:prSet/>
      <dgm:spPr/>
      <dgm:t>
        <a:bodyPr/>
        <a:lstStyle/>
        <a:p>
          <a:endParaRPr lang="zh-TW" altLang="en-US"/>
        </a:p>
      </dgm:t>
    </dgm:pt>
    <dgm:pt modelId="{BAD1A5BF-DA5C-4340-8125-AC13E1AFAF48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600" b="1" dirty="0" smtClean="0"/>
            <a:t>初始值基模</a:t>
          </a:r>
          <a:endParaRPr lang="zh-TW" altLang="en-US" sz="1600" b="1" dirty="0"/>
        </a:p>
      </dgm:t>
    </dgm:pt>
    <dgm:pt modelId="{BEDD8522-B926-45BB-B1E8-D7879D6BE259}" type="parTrans" cxnId="{244D7B96-1BD8-467C-B87B-CE5FFF81DCE6}">
      <dgm:prSet/>
      <dgm:spPr/>
      <dgm:t>
        <a:bodyPr/>
        <a:lstStyle/>
        <a:p>
          <a:endParaRPr lang="zh-TW" altLang="en-US"/>
        </a:p>
      </dgm:t>
    </dgm:pt>
    <dgm:pt modelId="{6D26E51F-F736-46D4-96E9-869D275B117A}" type="sibTrans" cxnId="{244D7B96-1BD8-467C-B87B-CE5FFF81DCE6}">
      <dgm:prSet/>
      <dgm:spPr/>
      <dgm:t>
        <a:bodyPr/>
        <a:lstStyle/>
        <a:p>
          <a:endParaRPr lang="zh-TW" altLang="en-US"/>
        </a:p>
      </dgm:t>
    </dgm:pt>
    <dgm:pt modelId="{A6407D73-0B3F-4210-88BB-7D4B61DFBC58}" type="pres">
      <dgm:prSet presAssocID="{CFD1699F-F062-400B-9485-C50D68F6D1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791B03-6510-4117-A4A3-C4934F694911}" type="pres">
      <dgm:prSet presAssocID="{87C0D1D7-3175-422A-910F-16E28FB2F94A}" presName="parentText" presStyleLbl="node1" presStyleIdx="0" presStyleCnt="1" custScaleY="3202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28695E-0D74-4BBD-BED3-3B056879B508}" type="pres">
      <dgm:prSet presAssocID="{87C0D1D7-3175-422A-910F-16E28FB2F94A}" presName="childText" presStyleLbl="revTx" presStyleIdx="0" presStyleCnt="1">
        <dgm:presLayoutVars>
          <dgm:bulletEnabled val="1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72E9AA00-2BC0-4E5E-8EB1-D1FA7375663A}" srcId="{CFD1699F-F062-400B-9485-C50D68F6D144}" destId="{87C0D1D7-3175-422A-910F-16E28FB2F94A}" srcOrd="0" destOrd="0" parTransId="{7DA2F957-AC3B-46E4-B4F9-1D016923519E}" sibTransId="{031968DB-7A6C-4118-8D49-5EA28149C0C0}"/>
    <dgm:cxn modelId="{44F62D2C-057D-4BF4-9423-596C6DAB49DD}" type="presOf" srcId="{CFD1699F-F062-400B-9485-C50D68F6D144}" destId="{A6407D73-0B3F-4210-88BB-7D4B61DFBC58}" srcOrd="0" destOrd="0" presId="urn:microsoft.com/office/officeart/2005/8/layout/vList2"/>
    <dgm:cxn modelId="{BEF7E58F-EA47-43A0-B05E-3DB94DA729DF}" type="presOf" srcId="{C06790A2-67A8-43A6-BAB1-0FDAB980A07A}" destId="{AC28695E-0D74-4BBD-BED3-3B056879B508}" srcOrd="0" destOrd="1" presId="urn:microsoft.com/office/officeart/2005/8/layout/vList2"/>
    <dgm:cxn modelId="{362B8364-ED4C-4E89-8D27-7B4B8A65DDDD}" type="presOf" srcId="{F09F8207-192B-4608-8AA4-5A69A5CDEA68}" destId="{AC28695E-0D74-4BBD-BED3-3B056879B508}" srcOrd="0" destOrd="0" presId="urn:microsoft.com/office/officeart/2005/8/layout/vList2"/>
    <dgm:cxn modelId="{5C908DB9-43D6-4BDC-BEC7-42EB2B2AA2ED}" type="presOf" srcId="{87C0D1D7-3175-422A-910F-16E28FB2F94A}" destId="{3E791B03-6510-4117-A4A3-C4934F694911}" srcOrd="0" destOrd="0" presId="urn:microsoft.com/office/officeart/2005/8/layout/vList2"/>
    <dgm:cxn modelId="{8AFB8809-F20C-4087-8FB1-A6271A3A79B4}" type="presOf" srcId="{BAD1A5BF-DA5C-4340-8125-AC13E1AFAF48}" destId="{AC28695E-0D74-4BBD-BED3-3B056879B508}" srcOrd="0" destOrd="2" presId="urn:microsoft.com/office/officeart/2005/8/layout/vList2"/>
    <dgm:cxn modelId="{9C145F5D-74D8-4C85-994C-81159CFF5847}" srcId="{87C0D1D7-3175-422A-910F-16E28FB2F94A}" destId="{F09F8207-192B-4608-8AA4-5A69A5CDEA68}" srcOrd="0" destOrd="0" parTransId="{F936B849-6EC3-4730-A684-BBA5664E8BBD}" sibTransId="{C0E96DEF-FCF3-421E-9C11-63560A8EBC2C}"/>
    <dgm:cxn modelId="{E3A09334-57BF-4ACA-B7D6-C54F0FA4B5BE}" srcId="{87C0D1D7-3175-422A-910F-16E28FB2F94A}" destId="{C06790A2-67A8-43A6-BAB1-0FDAB980A07A}" srcOrd="1" destOrd="0" parTransId="{688F2F80-2350-4EE3-9868-ABCA17CACE73}" sibTransId="{CF523CCE-F4BB-4BAF-96F3-AE3F4ACF1997}"/>
    <dgm:cxn modelId="{244D7B96-1BD8-467C-B87B-CE5FFF81DCE6}" srcId="{87C0D1D7-3175-422A-910F-16E28FB2F94A}" destId="{BAD1A5BF-DA5C-4340-8125-AC13E1AFAF48}" srcOrd="2" destOrd="0" parTransId="{BEDD8522-B926-45BB-B1E8-D7879D6BE259}" sibTransId="{6D26E51F-F736-46D4-96E9-869D275B117A}"/>
    <dgm:cxn modelId="{CE28149B-7246-4B4F-8BAF-AC7ACEB91B96}" type="presParOf" srcId="{A6407D73-0B3F-4210-88BB-7D4B61DFBC58}" destId="{3E791B03-6510-4117-A4A3-C4934F694911}" srcOrd="0" destOrd="0" presId="urn:microsoft.com/office/officeart/2005/8/layout/vList2"/>
    <dgm:cxn modelId="{F642E14B-4330-4612-83B1-BCFE2889D3D1}" type="presParOf" srcId="{A6407D73-0B3F-4210-88BB-7D4B61DFBC58}" destId="{AC28695E-0D74-4BBD-BED3-3B056879B5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91B03-6510-4117-A4A3-C4934F694911}">
      <dsp:nvSpPr>
        <dsp:cNvPr id="0" name=""/>
        <dsp:cNvSpPr/>
      </dsp:nvSpPr>
      <dsp:spPr>
        <a:xfrm>
          <a:off x="0" y="1023446"/>
          <a:ext cx="2072131" cy="4018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宣告變數基模</a:t>
          </a:r>
          <a:endParaRPr lang="zh-TW" altLang="en-US" sz="1600" kern="1200" dirty="0"/>
        </a:p>
      </dsp:txBody>
      <dsp:txXfrm>
        <a:off x="19616" y="1043062"/>
        <a:ext cx="2032899" cy="362600"/>
      </dsp:txXfrm>
    </dsp:sp>
    <dsp:sp modelId="{AC28695E-0D74-4BBD-BED3-3B056879B508}">
      <dsp:nvSpPr>
        <dsp:cNvPr id="0" name=""/>
        <dsp:cNvSpPr/>
      </dsp:nvSpPr>
      <dsp:spPr>
        <a:xfrm>
          <a:off x="0" y="1425279"/>
          <a:ext cx="2072131" cy="1110037"/>
        </a:xfrm>
        <a:prstGeom prst="flowChartMultidocument">
          <a:avLst/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7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b="1" kern="1200" dirty="0" smtClean="0"/>
            <a:t>初始質狀態基模</a:t>
          </a:r>
          <a:endParaRPr lang="zh-TW" alt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b="1" kern="1200" dirty="0" smtClean="0"/>
            <a:t>變數基模</a:t>
          </a:r>
          <a:endParaRPr lang="zh-TW" alt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b="1" kern="1200" dirty="0" smtClean="0"/>
            <a:t>初始值基模</a:t>
          </a:r>
          <a:endParaRPr lang="zh-TW" altLang="en-US" sz="1600" b="1" kern="1200" dirty="0"/>
        </a:p>
      </dsp:txBody>
      <dsp:txXfrm>
        <a:off x="0" y="1614139"/>
        <a:ext cx="1783855" cy="879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B3544-D53D-4A2D-A80A-3B249EE064F2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92A5F-747F-4389-92DD-8EA8A2C1A1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80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5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利用</a:t>
            </a:r>
            <a:r>
              <a:rPr lang="zh-TW" altLang="en-US" sz="2000" b="1" dirty="0" smtClean="0"/>
              <a:t>程式視覺化</a:t>
            </a:r>
            <a:r>
              <a:rPr lang="en-US" altLang="zh-TW" sz="2000" dirty="0" smtClean="0"/>
              <a:t>(Programming Visualization)</a:t>
            </a:r>
            <a:r>
              <a:rPr lang="zh-TW" altLang="en-US" sz="2000" dirty="0" smtClean="0"/>
              <a:t>呈現方式輔助學生學習程式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Myers,B.A</a:t>
            </a:r>
            <a:r>
              <a:rPr lang="en-US" altLang="zh-TW" sz="2000" dirty="0" smtClean="0"/>
              <a:t>., 1990)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800" dirty="0" smtClean="0"/>
              <a:t>關聯視覺化呈現</a:t>
            </a:r>
            <a:endParaRPr lang="en-US" altLang="zh-TW" sz="18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/>
              <a:t>資料可視化</a:t>
            </a:r>
            <a:r>
              <a:rPr lang="en-US" altLang="zh-TW" dirty="0" smtClean="0"/>
              <a:t>(Data Visualization)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/>
              <a:t>程式碼可視化</a:t>
            </a:r>
            <a:r>
              <a:rPr lang="en-US" altLang="zh-TW" dirty="0" smtClean="0"/>
              <a:t>(Code Visualization)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0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結構 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迴圈解題策略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計數型控制迴圈</a:t>
            </a:r>
            <a:endParaRPr lang="en-US" altLang="zh-TW" sz="17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迴圈結構要素：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哨兵值計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數型控制迴圈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計數器控制變數、起始值、終止值、變化公式</a:t>
            </a:r>
            <a:endParaRPr lang="en-US" altLang="zh-TW" sz="17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45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結構 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迴圈解題策略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計數型控制迴圈</a:t>
            </a:r>
            <a:endParaRPr lang="en-US" altLang="zh-TW" sz="17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迴圈結構要素：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哨兵值計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數型控制迴圈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計數器控制變數、起始值、終止值、變化公式</a:t>
            </a:r>
            <a:endParaRPr lang="en-US" altLang="zh-TW" sz="17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04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48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增強物件導向程式相依圖</a:t>
            </a:r>
            <a:r>
              <a:rPr lang="en-US" altLang="zh-TW" dirty="0" smtClean="0"/>
              <a:t> (Augmented Object-oriented Program</a:t>
            </a:r>
            <a:r>
              <a:rPr lang="zh-TW" altLang="en-US" dirty="0" smtClean="0"/>
              <a:t> </a:t>
            </a:r>
            <a:r>
              <a:rPr lang="en-US" altLang="zh-TW" dirty="0" smtClean="0"/>
              <a:t>Dependence Graph) </a:t>
            </a:r>
            <a:r>
              <a:rPr lang="zh-TW" altLang="en-US" dirty="0" smtClean="0"/>
              <a:t>為一種程式語意代表；如果兩個程式有相同的增強物件導向程式相依圖</a:t>
            </a:r>
            <a:r>
              <a:rPr lang="en-US" altLang="zh-TW" dirty="0" smtClean="0"/>
              <a:t> </a:t>
            </a:r>
            <a:r>
              <a:rPr lang="zh-TW" altLang="en-US" dirty="0" smtClean="0"/>
              <a:t>表示兩個程式語意相等</a:t>
            </a:r>
            <a:endParaRPr lang="en-US" altLang="zh-TW" dirty="0" smtClean="0"/>
          </a:p>
          <a:p>
            <a:r>
              <a:rPr lang="zh-TW" altLang="en-US" dirty="0" smtClean="0"/>
              <a:t>採用了一種名為物件導向程式依賴關係圖</a:t>
            </a:r>
            <a:r>
              <a:rPr lang="en-US" altLang="zh-CN" dirty="0" smtClean="0"/>
              <a:t>(AOPDG)</a:t>
            </a:r>
            <a:r>
              <a:rPr lang="zh-TW" altLang="en-US" dirty="0" smtClean="0"/>
              <a:t>的結構；基於轉換的程式標準化方法；語義級的程式比較；基於最大可能性的程式查錯方法。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76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3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影印版本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89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8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46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76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98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63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376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99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40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67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91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54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87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3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4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41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1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47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jpeg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403412" y="1147763"/>
            <a:ext cx="11522075" cy="260985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solidFill>
                  <a:schemeClr val="tx1"/>
                </a:solidFill>
              </a:rPr>
              <a:t>程式迴圈結構與語意之分析比較與視覺化機制</a:t>
            </a:r>
            <a:r>
              <a:rPr lang="en-US" altLang="zh-TW" sz="4400" dirty="0" smtClean="0">
                <a:solidFill>
                  <a:schemeClr val="tx1"/>
                </a:solidFill>
              </a:rPr>
              <a:t/>
            </a:r>
            <a:br>
              <a:rPr lang="en-US" altLang="zh-TW" sz="4400" dirty="0" smtClean="0">
                <a:solidFill>
                  <a:schemeClr val="tx1"/>
                </a:solidFill>
              </a:rPr>
            </a:b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1592449" y="3666015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rgbClr val="002060"/>
                </a:solidFill>
              </a:rPr>
              <a:t>   </a:t>
            </a:r>
            <a:r>
              <a:rPr lang="zh-TW" altLang="en-US" sz="2400" dirty="0" smtClean="0">
                <a:solidFill>
                  <a:schemeClr val="tx1"/>
                </a:solidFill>
              </a:rPr>
              <a:t>指導教授 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 周志岳 博士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	</a:t>
            </a:r>
            <a:r>
              <a:rPr lang="zh-TW" altLang="en-US" sz="2400" dirty="0" smtClean="0">
                <a:solidFill>
                  <a:schemeClr val="tx1"/>
                </a:solidFill>
              </a:rPr>
              <a:t>            曾淑芬 博士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報告人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</a:rPr>
              <a:t>黃智鐸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程式迴圈結構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en-US" altLang="zh-TW" dirty="0" smtClean="0"/>
              <a:t>FOR(</a:t>
            </a:r>
            <a:r>
              <a:rPr lang="zh-TW" altLang="en-US" dirty="0" smtClean="0"/>
              <a:t>變數初始值</a:t>
            </a:r>
            <a:r>
              <a:rPr lang="en-US" altLang="zh-TW" dirty="0" smtClean="0"/>
              <a:t>;</a:t>
            </a:r>
            <a:r>
              <a:rPr lang="zh-TW" altLang="en-US" dirty="0" smtClean="0"/>
              <a:t>變數的條件式</a:t>
            </a:r>
            <a:r>
              <a:rPr lang="en-US" altLang="zh-TW" dirty="0" smtClean="0"/>
              <a:t>;</a:t>
            </a:r>
            <a:r>
              <a:rPr lang="zh-TW" altLang="en-US" dirty="0" smtClean="0"/>
              <a:t>每執行一次後變數的變化</a:t>
            </a:r>
            <a:r>
              <a:rPr lang="en-US" altLang="zh-TW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/>
              <a:t>WHILE(</a:t>
            </a:r>
            <a:r>
              <a:rPr lang="zh-TW" altLang="en-US" dirty="0" smtClean="0"/>
              <a:t>條件式</a:t>
            </a:r>
            <a:r>
              <a:rPr lang="en-US" altLang="zh-TW" dirty="0" smtClean="0"/>
              <a:t>)</a:t>
            </a:r>
          </a:p>
          <a:p>
            <a:pPr marL="201168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{</a:t>
            </a:r>
            <a:r>
              <a:rPr lang="zh-TW" altLang="en-US" dirty="0" smtClean="0"/>
              <a:t>成立敘述</a:t>
            </a:r>
            <a:r>
              <a:rPr lang="en-US" altLang="zh-TW" dirty="0" smtClean="0"/>
              <a:t>}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/>
              <a:t>DO{</a:t>
            </a:r>
            <a:r>
              <a:rPr lang="zh-TW" altLang="en-US" dirty="0" smtClean="0"/>
              <a:t>成立敘述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/>
              <a:t> </a:t>
            </a:r>
            <a:r>
              <a:rPr lang="en-US" altLang="zh-TW" dirty="0" smtClean="0"/>
              <a:t>WHILE(</a:t>
            </a:r>
            <a:r>
              <a:rPr lang="zh-TW" altLang="en-US" dirty="0" smtClean="0"/>
              <a:t>條件式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SIPLeS</a:t>
            </a:r>
            <a:r>
              <a:rPr lang="en-US" altLang="zh-TW" dirty="0"/>
              <a:t>-II</a:t>
            </a:r>
            <a:r>
              <a:rPr lang="zh-TW" altLang="en-US" dirty="0"/>
              <a:t>系統</a:t>
            </a:r>
            <a:r>
              <a:rPr lang="en-US" altLang="zh-TW" dirty="0"/>
              <a:t>(Xu, S., &amp; Chee, Y. S. , 1999)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功能</a:t>
            </a:r>
            <a:r>
              <a:rPr lang="en-US" altLang="zh-TW" dirty="0"/>
              <a:t>AOPDG(</a:t>
            </a:r>
            <a:r>
              <a:rPr lang="zh-TW" altLang="en-US" dirty="0"/>
              <a:t>物件</a:t>
            </a:r>
            <a:r>
              <a:rPr lang="zh-TW" altLang="en-US" dirty="0" smtClean="0"/>
              <a:t>導向</a:t>
            </a:r>
            <a:r>
              <a:rPr lang="zh-TW" altLang="en-US" dirty="0"/>
              <a:t>程式</a:t>
            </a:r>
            <a:r>
              <a:rPr lang="zh-TW" altLang="en-US" dirty="0" smtClean="0"/>
              <a:t>依賴</a:t>
            </a:r>
            <a:r>
              <a:rPr lang="zh-TW" altLang="en-US" dirty="0"/>
              <a:t>關係圖</a:t>
            </a:r>
            <a:r>
              <a:rPr lang="en-US" altLang="zh-TW" dirty="0"/>
              <a:t>)</a:t>
            </a:r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缺點</a:t>
            </a:r>
            <a:endParaRPr lang="en-US" altLang="zh-TW" dirty="0"/>
          </a:p>
          <a:p>
            <a:pPr lvl="3">
              <a:buFont typeface="Calibri" panose="020F0502020204030204" pitchFamily="34" charset="0"/>
              <a:buChar char="₋"/>
            </a:pPr>
            <a:r>
              <a:rPr lang="zh-TW" altLang="en-US" dirty="0"/>
              <a:t>不能對交互函數分析</a:t>
            </a:r>
            <a:r>
              <a:rPr lang="en-US" altLang="zh-TW" dirty="0"/>
              <a:t>(inter-procedure)</a:t>
            </a:r>
          </a:p>
          <a:p>
            <a:pPr lvl="3">
              <a:buFont typeface="Calibri" panose="020F0502020204030204" pitchFamily="34" charset="0"/>
              <a:buChar char="₋"/>
            </a:pPr>
            <a:r>
              <a:rPr lang="zh-TW" altLang="en-US" dirty="0"/>
              <a:t>類的層次分析</a:t>
            </a:r>
            <a:r>
              <a:rPr lang="en-US" altLang="zh-TW" dirty="0"/>
              <a:t>(class hierarchy)</a:t>
            </a:r>
          </a:p>
          <a:p>
            <a:pPr lvl="3">
              <a:buFont typeface="Calibri" panose="020F0502020204030204" pitchFamily="34" charset="0"/>
              <a:buChar char="₋"/>
            </a:pPr>
            <a:r>
              <a:rPr lang="zh-TW" altLang="en-US" dirty="0"/>
              <a:t>只能對</a:t>
            </a:r>
            <a:r>
              <a:rPr lang="en-US" altLang="zh-TW" dirty="0" err="1"/>
              <a:t>SmallTalk</a:t>
            </a:r>
            <a:r>
              <a:rPr lang="zh-TW" altLang="en-US" dirty="0"/>
              <a:t>分析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文獻探討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AnalyesC</a:t>
            </a:r>
            <a:r>
              <a:rPr lang="zh-TW" altLang="en-US" dirty="0"/>
              <a:t>利用分析程式碼來分析程式 </a:t>
            </a:r>
            <a:r>
              <a:rPr lang="en-US" altLang="zh-TW" dirty="0"/>
              <a:t>(Wu,Li,Sun,Wang&amp;Lai,2007)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控制結構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函式的呼叫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資料結構的相似度</a:t>
            </a:r>
            <a:endParaRPr lang="en-US" altLang="zh-TW" dirty="0"/>
          </a:p>
          <a:p>
            <a:pPr lvl="1">
              <a:buFont typeface="Calibri" panose="020F0502020204030204" pitchFamily="34" charset="0"/>
              <a:buChar char="₋"/>
            </a:pPr>
            <a:r>
              <a:rPr lang="zh-TW" altLang="en-US" dirty="0"/>
              <a:t>優點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幫助學生學習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幫助老師評估與觀察學生的學習狀況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防止學生作業抄襲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學者開發「程式</a:t>
            </a:r>
            <a:r>
              <a:rPr lang="zh-TW" altLang="en-US" dirty="0"/>
              <a:t>流程結構分析與比較之視覺化</a:t>
            </a:r>
            <a:r>
              <a:rPr lang="zh-TW" altLang="en-US" dirty="0" smtClean="0"/>
              <a:t>機制」 </a:t>
            </a:r>
            <a:r>
              <a:rPr lang="en-US" altLang="zh-TW" dirty="0"/>
              <a:t>(</a:t>
            </a:r>
            <a:r>
              <a:rPr lang="zh-TW" altLang="en-US" dirty="0"/>
              <a:t>葉時廷</a:t>
            </a:r>
            <a:r>
              <a:rPr lang="en-US" altLang="zh-TW" dirty="0"/>
              <a:t>,2016)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程式語法剖析機制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流程結構分析機制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視覺化呈現機制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流程結構比較機制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文獻探討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2126014" y="1422471"/>
            <a:ext cx="8488198" cy="47900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76666" y="1708804"/>
            <a:ext cx="7653047" cy="304946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本系統利用建立單一程式</a:t>
            </a:r>
            <a:r>
              <a:rPr lang="zh-TW" altLang="en-US" b="1" dirty="0" smtClean="0"/>
              <a:t>基模比對</a:t>
            </a:r>
            <a:r>
              <a:rPr lang="en-US" altLang="zh-TW" dirty="0"/>
              <a:t>(</a:t>
            </a:r>
            <a:r>
              <a:rPr lang="en-US" altLang="zh-TW" dirty="0" smtClean="0"/>
              <a:t>Schema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Matching)</a:t>
            </a:r>
            <a:r>
              <a:rPr lang="en-US" altLang="zh-TW" b="1" dirty="0" smtClean="0"/>
              <a:t> </a:t>
            </a:r>
            <a:r>
              <a:rPr lang="zh-TW" altLang="en-US" dirty="0" smtClean="0"/>
              <a:t>分析</a:t>
            </a:r>
            <a:r>
              <a:rPr lang="zh-TW" altLang="en-US" b="1" dirty="0" smtClean="0"/>
              <a:t> 迴</a:t>
            </a:r>
            <a:r>
              <a:rPr lang="zh-TW" altLang="en-US" b="1" dirty="0"/>
              <a:t>圈</a:t>
            </a:r>
            <a:r>
              <a:rPr lang="zh-TW" altLang="en-US" b="1" dirty="0" smtClean="0"/>
              <a:t>策略</a:t>
            </a:r>
            <a:r>
              <a:rPr lang="zh-TW" altLang="en-US" dirty="0" smtClean="0"/>
              <a:t>和</a:t>
            </a:r>
            <a:r>
              <a:rPr lang="zh-TW" altLang="en-US" b="1" dirty="0" smtClean="0"/>
              <a:t>迴圈語意</a:t>
            </a:r>
            <a:endParaRPr lang="en-US" altLang="zh-TW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基模</a:t>
            </a:r>
            <a:r>
              <a:rPr lang="en-US" altLang="zh-TW" sz="2000" dirty="0" smtClean="0"/>
              <a:t>:</a:t>
            </a:r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 smtClean="0"/>
              <a:t>迴</a:t>
            </a:r>
            <a:r>
              <a:rPr lang="zh-TW" altLang="en-US" sz="1900" dirty="0"/>
              <a:t>圈種類基模</a:t>
            </a:r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/>
              <a:t>迴圈要素基模</a:t>
            </a:r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/>
              <a:t>具</a:t>
            </a:r>
            <a:r>
              <a:rPr lang="en-US" altLang="zh-TW" sz="1900" dirty="0"/>
              <a:t>JUMP</a:t>
            </a:r>
            <a:r>
              <a:rPr lang="zh-TW" altLang="en-US" sz="1900" dirty="0"/>
              <a:t>語法迴圈之基模</a:t>
            </a:r>
            <a:endParaRPr lang="en-US" altLang="zh-TW" sz="1900" dirty="0"/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 smtClean="0"/>
              <a:t>宣告</a:t>
            </a:r>
            <a:r>
              <a:rPr lang="zh-TW" altLang="en-US" sz="1900" dirty="0"/>
              <a:t>變數基</a:t>
            </a:r>
            <a:r>
              <a:rPr lang="zh-TW" altLang="en-US" sz="1900" dirty="0" smtClean="0"/>
              <a:t>模</a:t>
            </a:r>
            <a:endParaRPr lang="en-US" altLang="zh-TW" sz="1900" dirty="0" smtClean="0"/>
          </a:p>
          <a:p>
            <a:pPr lvl="4">
              <a:buSzPct val="60000"/>
              <a:buFont typeface="Calibri" pitchFamily="34" charset="0"/>
              <a:buChar char="─"/>
            </a:pPr>
            <a:r>
              <a:rPr lang="zh-TW" altLang="en-US" sz="1900" dirty="0"/>
              <a:t>初始值狀態基模</a:t>
            </a:r>
            <a:endParaRPr lang="en-US" altLang="zh-TW" sz="1900" dirty="0"/>
          </a:p>
          <a:p>
            <a:pPr lvl="4">
              <a:buSzPct val="60000"/>
              <a:buFont typeface="Calibri" pitchFamily="34" charset="0"/>
              <a:buChar char="─"/>
            </a:pPr>
            <a:r>
              <a:rPr lang="zh-TW" altLang="en-US" sz="1900" dirty="0"/>
              <a:t>變數基模</a:t>
            </a:r>
            <a:endParaRPr lang="en-US" altLang="zh-TW" sz="1900" dirty="0"/>
          </a:p>
          <a:p>
            <a:pPr lvl="4">
              <a:buSzPct val="60000"/>
              <a:buFont typeface="Calibri" pitchFamily="34" charset="0"/>
              <a:buChar char="─"/>
            </a:pPr>
            <a:r>
              <a:rPr lang="zh-TW" altLang="en-US" sz="1900" dirty="0"/>
              <a:t>初始值基</a:t>
            </a:r>
            <a:r>
              <a:rPr lang="zh-TW" altLang="en-US" sz="1900" dirty="0" smtClean="0"/>
              <a:t>模</a:t>
            </a:r>
            <a:endParaRPr lang="en-US" altLang="zh-TW" sz="17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2126014" y="1422471"/>
            <a:ext cx="8488198" cy="47900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393491" y="1634067"/>
            <a:ext cx="9541933" cy="37726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en-US" altLang="zh-TW" sz="1800" dirty="0" err="1"/>
              <a:t>Cin</a:t>
            </a:r>
            <a:r>
              <a:rPr lang="zh-TW" altLang="en-US" sz="1800" dirty="0"/>
              <a:t>變數基模</a:t>
            </a:r>
            <a:endParaRPr lang="en-US" altLang="zh-TW" sz="1800" dirty="0"/>
          </a:p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zh-TW" altLang="en-US" sz="1800" dirty="0"/>
              <a:t>迴圈變數使用基模</a:t>
            </a:r>
            <a:endParaRPr lang="en-US" altLang="zh-TW" sz="1800" dirty="0"/>
          </a:p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zh-TW" altLang="en-US" sz="1800" dirty="0"/>
              <a:t>迴圈策略基模</a:t>
            </a:r>
            <a:endParaRPr lang="en-US" altLang="zh-TW" sz="1800" dirty="0"/>
          </a:p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zh-TW" altLang="en-US" sz="1800" dirty="0" smtClean="0"/>
              <a:t>迴</a:t>
            </a:r>
            <a:r>
              <a:rPr lang="zh-TW" altLang="en-US" sz="1800" dirty="0"/>
              <a:t>圈語意基</a:t>
            </a:r>
            <a:r>
              <a:rPr lang="zh-TW" altLang="en-US" sz="1800" dirty="0" smtClean="0"/>
              <a:t>模</a:t>
            </a:r>
            <a:endParaRPr lang="en-US" altLang="zh-TW" sz="1800" dirty="0" smtClean="0"/>
          </a:p>
          <a:p>
            <a:pPr marL="635508" lvl="1" indent="-342900">
              <a:buSzPct val="50000"/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比對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635508" lvl="1" indent="-342900">
              <a:buFont typeface="Calibri" panose="020F0502020204030204" pitchFamily="34" charset="0"/>
              <a:buChar char="─"/>
            </a:pPr>
            <a:r>
              <a:rPr lang="zh-TW" altLang="en-US" dirty="0" smtClean="0"/>
              <a:t>策略比對 </a:t>
            </a:r>
            <a:r>
              <a:rPr lang="en-US" altLang="zh-TW" dirty="0" smtClean="0"/>
              <a:t>-</a:t>
            </a:r>
            <a:r>
              <a:rPr lang="zh-TW" altLang="en-US" dirty="0" smtClean="0"/>
              <a:t> 迴圈種類基模</a:t>
            </a:r>
            <a:r>
              <a:rPr lang="en-US" altLang="zh-TW" dirty="0" smtClean="0"/>
              <a:t>+</a:t>
            </a:r>
            <a:r>
              <a:rPr lang="zh-TW" altLang="en-US" dirty="0" smtClean="0"/>
              <a:t>迴圈要素基模</a:t>
            </a:r>
            <a:r>
              <a:rPr lang="en-US" altLang="zh-TW" dirty="0" smtClean="0"/>
              <a:t>+</a:t>
            </a:r>
            <a:r>
              <a:rPr lang="zh-TW" altLang="en-US" dirty="0"/>
              <a:t>具</a:t>
            </a:r>
            <a:r>
              <a:rPr lang="en-US" altLang="zh-TW" dirty="0"/>
              <a:t>JUMP</a:t>
            </a:r>
            <a:r>
              <a:rPr lang="zh-TW" altLang="en-US" dirty="0"/>
              <a:t>語法迴圈之基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en-US" altLang="zh-TW" dirty="0"/>
              <a:t> </a:t>
            </a:r>
            <a:r>
              <a:rPr lang="en-US" altLang="zh-TW" dirty="0" err="1"/>
              <a:t>Cin</a:t>
            </a:r>
            <a:r>
              <a:rPr lang="zh-TW" altLang="en-US" dirty="0"/>
              <a:t>變數基模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迴圈策略基模</a:t>
            </a:r>
            <a:endParaRPr lang="en-US" altLang="zh-TW" dirty="0" smtClean="0"/>
          </a:p>
          <a:p>
            <a:pPr marL="635508" lvl="1" indent="-342900">
              <a:buFont typeface="Calibri" panose="020F0502020204030204" pitchFamily="34" charset="0"/>
              <a:buChar char="─"/>
            </a:pPr>
            <a:r>
              <a:rPr lang="zh-TW" altLang="en-US" dirty="0" smtClean="0"/>
              <a:t>語意比對 </a:t>
            </a:r>
            <a:r>
              <a:rPr lang="en-US" altLang="zh-TW" dirty="0"/>
              <a:t>-</a:t>
            </a:r>
            <a:r>
              <a:rPr lang="zh-TW" altLang="en-US" dirty="0" smtClean="0"/>
              <a:t> 宣告</a:t>
            </a:r>
            <a:r>
              <a:rPr lang="zh-TW" altLang="en-US" dirty="0"/>
              <a:t>變數基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en-US" altLang="zh-TW" dirty="0" err="1"/>
              <a:t>Cin</a:t>
            </a:r>
            <a:r>
              <a:rPr lang="zh-TW" altLang="en-US" dirty="0"/>
              <a:t>變數基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zh-TW" altLang="en-US" dirty="0"/>
              <a:t>迴圈變數使用基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zh-TW" altLang="en-US" dirty="0"/>
              <a:t>具</a:t>
            </a:r>
            <a:r>
              <a:rPr lang="en-US" altLang="zh-TW" dirty="0"/>
              <a:t>JUMP</a:t>
            </a:r>
            <a:r>
              <a:rPr lang="zh-TW" altLang="en-US" dirty="0"/>
              <a:t>語法迴圈之基</a:t>
            </a:r>
            <a:r>
              <a:rPr lang="zh-TW" altLang="en-US" dirty="0" smtClean="0"/>
              <a:t>模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迴圈語意基模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3067304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3985" y="4271198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896830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592449" y="1200804"/>
            <a:ext cx="718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charset="2"/>
              <a:buChar char="l"/>
            </a:pPr>
            <a:r>
              <a:rPr kumimoji="1" lang="zh-TW" altLang="en-US" dirty="0" smtClean="0"/>
              <a:t>本系統設計採用</a:t>
            </a:r>
            <a:r>
              <a:rPr kumimoji="1" lang="en-US" altLang="zh-TW" dirty="0" smtClean="0"/>
              <a:t>Bottom-Up</a:t>
            </a:r>
            <a:r>
              <a:rPr kumimoji="1" lang="zh-TW" altLang="en-US" dirty="0" smtClean="0"/>
              <a:t>由下往上比對基模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1" y="1618421"/>
            <a:ext cx="10571407" cy="42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392000" y="1200804"/>
            <a:ext cx="10800000" cy="5137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392000" y="1200804"/>
            <a:ext cx="10800000" cy="5137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利用上面單一程式基模</a:t>
            </a:r>
            <a:r>
              <a:rPr lang="zh-TW" altLang="en-US" b="1" dirty="0" smtClean="0"/>
              <a:t>比對</a:t>
            </a:r>
            <a:r>
              <a:rPr lang="zh-TW" altLang="en-US" dirty="0" smtClean="0"/>
              <a:t>產生出來的基模</a:t>
            </a:r>
            <a:r>
              <a:rPr lang="zh-TW" altLang="en-US" b="1" dirty="0"/>
              <a:t>迴圈策略與</a:t>
            </a:r>
            <a:r>
              <a:rPr lang="zh-TW" altLang="en-US" b="1" dirty="0" smtClean="0"/>
              <a:t>語意基模</a:t>
            </a:r>
            <a:endParaRPr lang="en-US" altLang="zh-TW" dirty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b="1" dirty="0" smtClean="0"/>
              <a:t>比較</a:t>
            </a:r>
            <a:r>
              <a:rPr lang="zh-TW" altLang="en-US" dirty="0" smtClean="0"/>
              <a:t>兩個</a:t>
            </a:r>
            <a:r>
              <a:rPr lang="zh-TW" altLang="en-US" b="1" dirty="0" smtClean="0"/>
              <a:t>比對</a:t>
            </a:r>
            <a:r>
              <a:rPr lang="zh-TW" altLang="en-US" dirty="0" smtClean="0"/>
              <a:t>完成</a:t>
            </a:r>
            <a:r>
              <a:rPr lang="zh-TW" altLang="en-US" dirty="0"/>
              <a:t>的</a:t>
            </a:r>
            <a:r>
              <a:rPr lang="zh-TW" altLang="en-US" b="1" dirty="0" smtClean="0"/>
              <a:t>迴圈策略與語意基模</a:t>
            </a:r>
            <a:endParaRPr lang="zh-TW" altLang="en-US" b="1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36" y="1846022"/>
            <a:ext cx="5744243" cy="44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198519"/>
            <a:ext cx="10800000" cy="51372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本系統基模之建立方法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基模建立方法</a:t>
            </a:r>
            <a:r>
              <a:rPr lang="en-US" altLang="zh-TW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迴圈種類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</a:t>
            </a:r>
            <a:r>
              <a:rPr lang="zh-TW" altLang="en-US" sz="1600" dirty="0" smtClean="0"/>
              <a:t>要素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/>
              <a:t>For </a:t>
            </a:r>
            <a:r>
              <a:rPr lang="en-US" altLang="zh-TW" sz="1600" dirty="0" smtClean="0"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sym typeface="Wingdings" panose="05000000000000000000" pitchFamily="2" charset="2"/>
              </a:rPr>
              <a:t>起始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終止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/>
              <a:t>變化公式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Do 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本體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具</a:t>
            </a:r>
            <a:r>
              <a:rPr lang="en-US" altLang="zh-TW" sz="1600" dirty="0"/>
              <a:t>JUMP</a:t>
            </a:r>
            <a:r>
              <a:rPr lang="zh-TW" altLang="en-US" sz="1600" dirty="0"/>
              <a:t>語法迴圈之基</a:t>
            </a:r>
            <a:r>
              <a:rPr lang="zh-TW" altLang="en-US" sz="1600" dirty="0" smtClean="0"/>
              <a:t>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宣告變數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初始值狀態基模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變數基模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初始值基</a:t>
            </a:r>
            <a:r>
              <a:rPr lang="zh-TW" altLang="en-US" sz="1600" dirty="0" smtClean="0"/>
              <a:t>模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變數使用狀態基模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圈變數</a:t>
            </a:r>
            <a:r>
              <a:rPr lang="zh-TW" altLang="en-US" sz="1600" dirty="0" smtClean="0"/>
              <a:t>使用</a:t>
            </a:r>
            <a:r>
              <a:rPr lang="zh-TW" altLang="en-US" sz="1600" dirty="0"/>
              <a:t>基模</a:t>
            </a:r>
            <a:endParaRPr lang="zh-TW" altLang="en-US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迴圈策略基模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計數器型、哨兵型</a:t>
            </a:r>
            <a:r>
              <a:rPr lang="en-US" altLang="zh-TW" sz="16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迴圈語意基模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次數、哨兵值</a:t>
            </a:r>
            <a:r>
              <a:rPr lang="en-US" altLang="zh-TW" sz="1600" dirty="0" smtClean="0"/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29" y="1198519"/>
            <a:ext cx="3457575" cy="3314700"/>
          </a:xfrm>
          <a:prstGeom prst="rect">
            <a:avLst/>
          </a:prstGeom>
        </p:spPr>
      </p:pic>
      <p:sp>
        <p:nvSpPr>
          <p:cNvPr id="12" name="流程圖: 程序 11"/>
          <p:cNvSpPr/>
          <p:nvPr/>
        </p:nvSpPr>
        <p:spPr>
          <a:xfrm>
            <a:off x="8205727" y="1282990"/>
            <a:ext cx="3316778" cy="4682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8205727" y="2601454"/>
            <a:ext cx="1230282" cy="2278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8205726" y="3420135"/>
            <a:ext cx="1361431" cy="96271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13" y="1297183"/>
            <a:ext cx="2047875" cy="1371600"/>
          </a:xfrm>
          <a:prstGeom prst="rect">
            <a:avLst/>
          </a:prstGeom>
        </p:spPr>
      </p:pic>
      <p:cxnSp>
        <p:nvCxnSpPr>
          <p:cNvPr id="29" name="直線接點 28"/>
          <p:cNvCxnSpPr/>
          <p:nvPr/>
        </p:nvCxnSpPr>
        <p:spPr>
          <a:xfrm flipV="1">
            <a:off x="3509629" y="1551395"/>
            <a:ext cx="4696097" cy="562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13" idx="1"/>
          </p:cNvCxnSpPr>
          <p:nvPr/>
        </p:nvCxnSpPr>
        <p:spPr>
          <a:xfrm>
            <a:off x="3509629" y="2116467"/>
            <a:ext cx="4696098" cy="598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509630" y="2113921"/>
            <a:ext cx="4696096" cy="14835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29" y="5212041"/>
            <a:ext cx="4714875" cy="266700"/>
          </a:xfrm>
          <a:prstGeom prst="rect">
            <a:avLst/>
          </a:prstGeom>
        </p:spPr>
      </p:pic>
      <p:sp>
        <p:nvSpPr>
          <p:cNvPr id="36" name="向下箭號 35"/>
          <p:cNvSpPr/>
          <p:nvPr/>
        </p:nvSpPr>
        <p:spPr>
          <a:xfrm>
            <a:off x="9184601" y="4563670"/>
            <a:ext cx="382556" cy="48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0" y="5089221"/>
            <a:ext cx="12033069" cy="213849"/>
          </a:xfrm>
          <a:prstGeom prst="rect">
            <a:avLst/>
          </a:prstGeom>
        </p:spPr>
      </p:pic>
      <p:cxnSp>
        <p:nvCxnSpPr>
          <p:cNvPr id="41" name="直線接點 40"/>
          <p:cNvCxnSpPr/>
          <p:nvPr/>
        </p:nvCxnSpPr>
        <p:spPr>
          <a:xfrm flipV="1">
            <a:off x="3159711" y="1805607"/>
            <a:ext cx="2660102" cy="1918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19813" y="1282989"/>
            <a:ext cx="1830361" cy="131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下箭號 42"/>
          <p:cNvSpPr/>
          <p:nvPr/>
        </p:nvSpPr>
        <p:spPr>
          <a:xfrm>
            <a:off x="6543715" y="2961498"/>
            <a:ext cx="382556" cy="48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15" y="3565343"/>
            <a:ext cx="8485553" cy="714375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5702762" y="2324015"/>
            <a:ext cx="1175267" cy="354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/>
          <p:cNvCxnSpPr>
            <a:endCxn id="46" idx="1"/>
          </p:cNvCxnSpPr>
          <p:nvPr/>
        </p:nvCxnSpPr>
        <p:spPr>
          <a:xfrm flipV="1">
            <a:off x="3044186" y="2501211"/>
            <a:ext cx="2658576" cy="2456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圖片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14" y="3724554"/>
            <a:ext cx="8485554" cy="447675"/>
          </a:xfrm>
          <a:prstGeom prst="rect">
            <a:avLst/>
          </a:prstGeom>
        </p:spPr>
      </p:pic>
      <p:sp>
        <p:nvSpPr>
          <p:cNvPr id="53" name="右大括弧 52"/>
          <p:cNvSpPr/>
          <p:nvPr/>
        </p:nvSpPr>
        <p:spPr>
          <a:xfrm>
            <a:off x="3309525" y="1898623"/>
            <a:ext cx="200105" cy="4659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 rot="10800000">
            <a:off x="5363434" y="5262109"/>
            <a:ext cx="382556" cy="48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右大括弧 58"/>
          <p:cNvSpPr/>
          <p:nvPr/>
        </p:nvSpPr>
        <p:spPr>
          <a:xfrm>
            <a:off x="5040590" y="5382984"/>
            <a:ext cx="200105" cy="4659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11" y="4930391"/>
            <a:ext cx="5988426" cy="257175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0" y="4649468"/>
            <a:ext cx="10353675" cy="276225"/>
          </a:xfrm>
          <a:prstGeom prst="rect">
            <a:avLst/>
          </a:prstGeom>
        </p:spPr>
      </p:pic>
      <p:sp>
        <p:nvSpPr>
          <p:cNvPr id="62" name="標題 1"/>
          <p:cNvSpPr txBox="1">
            <a:spLocks/>
          </p:cNvSpPr>
          <p:nvPr/>
        </p:nvSpPr>
        <p:spPr>
          <a:xfrm>
            <a:off x="3999147" y="-1035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51" y="6027465"/>
            <a:ext cx="2771775" cy="21907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6" grpId="0" animBg="1"/>
      <p:bldP spid="36" grpId="1" animBg="1"/>
      <p:bldP spid="42" grpId="0" animBg="1"/>
      <p:bldP spid="42" grpId="1" animBg="1"/>
      <p:bldP spid="43" grpId="0" animBg="1"/>
      <p:bldP spid="43" grpId="1" animBg="1"/>
      <p:bldP spid="46" grpId="0" animBg="1"/>
      <p:bldP spid="46" grpId="1" animBg="1"/>
      <p:bldP spid="53" grpId="0" animBg="1"/>
      <p:bldP spid="53" grpId="1" animBg="1"/>
      <p:bldP spid="57" grpId="1" animBg="1"/>
      <p:bldP spid="57" grpId="2" animBg="1"/>
      <p:bldP spid="59" grpId="0" animBg="1"/>
      <p:bldP spid="5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198519"/>
            <a:ext cx="10800000" cy="51372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本系統基模之建立方法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基模建立方法</a:t>
            </a:r>
            <a:r>
              <a:rPr lang="en-US" altLang="zh-TW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迴圈種類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</a:t>
            </a:r>
            <a:r>
              <a:rPr lang="zh-TW" altLang="en-US" sz="1600" dirty="0" smtClean="0"/>
              <a:t>要素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/>
              <a:t>For </a:t>
            </a:r>
            <a:r>
              <a:rPr lang="en-US" altLang="zh-TW" sz="1600" dirty="0" smtClean="0"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sym typeface="Wingdings" panose="05000000000000000000" pitchFamily="2" charset="2"/>
              </a:rPr>
              <a:t>起始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終止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/>
              <a:t>變化公式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Do 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本體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具</a:t>
            </a:r>
            <a:r>
              <a:rPr lang="en-US" altLang="zh-TW" sz="1600" dirty="0"/>
              <a:t>JUMP</a:t>
            </a:r>
            <a:r>
              <a:rPr lang="zh-TW" altLang="en-US" sz="1600" dirty="0"/>
              <a:t>語法迴圈之基</a:t>
            </a:r>
            <a:r>
              <a:rPr lang="zh-TW" altLang="en-US" sz="1600" dirty="0" smtClean="0"/>
              <a:t>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宣告變數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初始值狀態基模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變數基模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初始值基</a:t>
            </a:r>
            <a:r>
              <a:rPr lang="zh-TW" altLang="en-US" sz="1600" dirty="0" smtClean="0"/>
              <a:t>模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變數使用狀態基模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圈變數</a:t>
            </a:r>
            <a:r>
              <a:rPr lang="zh-TW" altLang="en-US" sz="1600" dirty="0" smtClean="0"/>
              <a:t>使用</a:t>
            </a:r>
            <a:r>
              <a:rPr lang="zh-TW" altLang="en-US" sz="1600" dirty="0"/>
              <a:t>基模</a:t>
            </a:r>
            <a:endParaRPr lang="zh-TW" altLang="en-US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迴圈策略基模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計數器型、哨兵型</a:t>
            </a:r>
            <a:r>
              <a:rPr lang="en-US" altLang="zh-TW" sz="16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迴圈語意基模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次數、哨兵值</a:t>
            </a:r>
            <a:r>
              <a:rPr lang="en-US" altLang="zh-TW" sz="1600" dirty="0" smtClean="0"/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29" y="1198519"/>
            <a:ext cx="3457575" cy="33147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13" y="1297183"/>
            <a:ext cx="2047875" cy="1371600"/>
          </a:xfrm>
          <a:prstGeom prst="rect">
            <a:avLst/>
          </a:prstGeom>
        </p:spPr>
      </p:pic>
      <p:sp>
        <p:nvSpPr>
          <p:cNvPr id="62" name="標題 1"/>
          <p:cNvSpPr txBox="1">
            <a:spLocks/>
          </p:cNvSpPr>
          <p:nvPr/>
        </p:nvSpPr>
        <p:spPr>
          <a:xfrm>
            <a:off x="3999147" y="-1035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58625"/>
              </p:ext>
            </p:extLst>
          </p:nvPr>
        </p:nvGraphicFramePr>
        <p:xfrm>
          <a:off x="404940" y="1149565"/>
          <a:ext cx="11383834" cy="107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478">
                  <a:extLst>
                    <a:ext uri="{9D8B030D-6E8A-4147-A177-3AD203B41FA5}">
                      <a16:colId xmlns:a16="http://schemas.microsoft.com/office/drawing/2014/main" val="3530836784"/>
                    </a:ext>
                  </a:extLst>
                </a:gridCol>
                <a:gridCol w="1860851">
                  <a:extLst>
                    <a:ext uri="{9D8B030D-6E8A-4147-A177-3AD203B41FA5}">
                      <a16:colId xmlns:a16="http://schemas.microsoft.com/office/drawing/2014/main" val="4223942857"/>
                    </a:ext>
                  </a:extLst>
                </a:gridCol>
                <a:gridCol w="677960">
                  <a:extLst>
                    <a:ext uri="{9D8B030D-6E8A-4147-A177-3AD203B41FA5}">
                      <a16:colId xmlns:a16="http://schemas.microsoft.com/office/drawing/2014/main" val="2942543596"/>
                    </a:ext>
                  </a:extLst>
                </a:gridCol>
                <a:gridCol w="535188">
                  <a:extLst>
                    <a:ext uri="{9D8B030D-6E8A-4147-A177-3AD203B41FA5}">
                      <a16:colId xmlns:a16="http://schemas.microsoft.com/office/drawing/2014/main" val="241295108"/>
                    </a:ext>
                  </a:extLst>
                </a:gridCol>
                <a:gridCol w="2320574">
                  <a:extLst>
                    <a:ext uri="{9D8B030D-6E8A-4147-A177-3AD203B41FA5}">
                      <a16:colId xmlns:a16="http://schemas.microsoft.com/office/drawing/2014/main" val="724704429"/>
                    </a:ext>
                  </a:extLst>
                </a:gridCol>
                <a:gridCol w="569496">
                  <a:extLst>
                    <a:ext uri="{9D8B030D-6E8A-4147-A177-3AD203B41FA5}">
                      <a16:colId xmlns:a16="http://schemas.microsoft.com/office/drawing/2014/main" val="1497926623"/>
                    </a:ext>
                  </a:extLst>
                </a:gridCol>
                <a:gridCol w="809453">
                  <a:extLst>
                    <a:ext uri="{9D8B030D-6E8A-4147-A177-3AD203B41FA5}">
                      <a16:colId xmlns:a16="http://schemas.microsoft.com/office/drawing/2014/main" val="202105563"/>
                    </a:ext>
                  </a:extLst>
                </a:gridCol>
                <a:gridCol w="1227070">
                  <a:extLst>
                    <a:ext uri="{9D8B030D-6E8A-4147-A177-3AD203B41FA5}">
                      <a16:colId xmlns:a16="http://schemas.microsoft.com/office/drawing/2014/main" val="890069261"/>
                    </a:ext>
                  </a:extLst>
                </a:gridCol>
                <a:gridCol w="744167">
                  <a:extLst>
                    <a:ext uri="{9D8B030D-6E8A-4147-A177-3AD203B41FA5}">
                      <a16:colId xmlns:a16="http://schemas.microsoft.com/office/drawing/2014/main" val="1309511443"/>
                    </a:ext>
                  </a:extLst>
                </a:gridCol>
                <a:gridCol w="1105597">
                  <a:extLst>
                    <a:ext uri="{9D8B030D-6E8A-4147-A177-3AD203B41FA5}">
                      <a16:colId xmlns:a16="http://schemas.microsoft.com/office/drawing/2014/main" val="1415527807"/>
                    </a:ext>
                  </a:extLst>
                </a:gridCol>
              </a:tblGrid>
              <a:tr h="339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基模名稱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資料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47215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迴圈種類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For_declare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For_declare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DoWhile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12494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迴圈要素</a:t>
                      </a:r>
                      <a:endParaRPr lang="en-US" altLang="zh-TW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altLang="zh-TW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i = input + q / b + y * z / o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 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altLang="zh-TW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j = input - a * i + q / b + y * z / o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 &gt; 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 --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 &lt;= level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ans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*= 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 &gt; 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6291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5428"/>
              </p:ext>
            </p:extLst>
          </p:nvPr>
        </p:nvGraphicFramePr>
        <p:xfrm>
          <a:off x="404940" y="2156143"/>
          <a:ext cx="11383835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651">
                  <a:extLst>
                    <a:ext uri="{9D8B030D-6E8A-4147-A177-3AD203B41FA5}">
                      <a16:colId xmlns:a16="http://schemas.microsoft.com/office/drawing/2014/main" val="1447154713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786402986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563026908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50293545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605789686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51400660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427464449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304306787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721068848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2738903518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92682285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4201850829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652841212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919146113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355791795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211852689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955319010"/>
                    </a:ext>
                  </a:extLst>
                </a:gridCol>
              </a:tblGrid>
              <a:tr h="867041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宣告變數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a=1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y=22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z=5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n=0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b=100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o =3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q=9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total=1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t=1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input+q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j=input-a*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i+q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34833"/>
                  </a:ext>
                </a:extLst>
              </a:tr>
              <a:tr h="551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宣告變數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切割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z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input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level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total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82586"/>
                  </a:ext>
                </a:extLst>
              </a:tr>
              <a:tr h="7093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初始值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input+q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input-a*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i+q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270310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初始值狀態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2639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Cin</a:t>
                      </a:r>
                      <a:r>
                        <a:rPr lang="zh-TW" altLang="en-US" sz="1400" dirty="0" smtClean="0"/>
                        <a:t>變數使用狀態</a:t>
                      </a:r>
                      <a:endParaRPr lang="en-US" altLang="zh-TW" sz="1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14519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變數使用狀態</a:t>
                      </a:r>
                      <a:r>
                        <a:rPr lang="en-US" altLang="zh-TW" sz="1200" dirty="0" smtClean="0"/>
                        <a:t>(</a:t>
                      </a:r>
                      <a:r>
                        <a:rPr lang="zh-TW" altLang="en-US" sz="1200" dirty="0" smtClean="0"/>
                        <a:t>在</a:t>
                      </a:r>
                      <a:r>
                        <a:rPr lang="en-US" altLang="zh-TW" sz="1200" dirty="0" smtClean="0"/>
                        <a:t>For)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26955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變數使用狀態</a:t>
                      </a:r>
                      <a:r>
                        <a:rPr lang="en-US" altLang="zh-TW" sz="1200" dirty="0" smtClean="0"/>
                        <a:t>(</a:t>
                      </a:r>
                      <a:r>
                        <a:rPr lang="zh-TW" altLang="en-US" sz="1200" dirty="0" smtClean="0"/>
                        <a:t>在</a:t>
                      </a:r>
                      <a:r>
                        <a:rPr lang="en-US" altLang="zh-TW" sz="1200" dirty="0" smtClean="0"/>
                        <a:t>For)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555362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具</a:t>
                      </a:r>
                      <a:r>
                        <a:rPr lang="en-US" altLang="zh-TW" sz="1200" dirty="0" smtClean="0"/>
                        <a:t>JUMP</a:t>
                      </a:r>
                      <a:r>
                        <a:rPr lang="zh-TW" altLang="en-US" sz="1200" dirty="0" smtClean="0"/>
                        <a:t>語法迴圈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DoWhile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&lt;=0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03030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迴圈策略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Sentinel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807060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49" name="群組 48"/>
          <p:cNvGrpSpPr/>
          <p:nvPr/>
        </p:nvGrpSpPr>
        <p:grpSpPr>
          <a:xfrm>
            <a:off x="346841" y="1152882"/>
            <a:ext cx="11531368" cy="5384440"/>
            <a:chOff x="111422" y="-130588"/>
            <a:chExt cx="7046076" cy="4956293"/>
          </a:xfrm>
        </p:grpSpPr>
        <p:sp>
          <p:nvSpPr>
            <p:cNvPr id="50" name="矩形 49"/>
            <p:cNvSpPr/>
            <p:nvPr/>
          </p:nvSpPr>
          <p:spPr>
            <a:xfrm>
              <a:off x="111422" y="365904"/>
              <a:ext cx="7046076" cy="3629864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158024" y="-130588"/>
              <a:ext cx="6926119" cy="4956293"/>
              <a:chOff x="158024" y="-130588"/>
              <a:chExt cx="6926119" cy="4956293"/>
            </a:xfrm>
          </p:grpSpPr>
          <p:sp>
            <p:nvSpPr>
              <p:cNvPr id="52" name="流程圖: 多重文件 51"/>
              <p:cNvSpPr/>
              <p:nvPr/>
            </p:nvSpPr>
            <p:spPr>
              <a:xfrm>
                <a:off x="4891357" y="4145562"/>
                <a:ext cx="806791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14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14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14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3" name="流程圖: 程序 52"/>
              <p:cNvSpPr/>
              <p:nvPr/>
            </p:nvSpPr>
            <p:spPr>
              <a:xfrm>
                <a:off x="158025" y="548704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4" name="流程圖: 程序 53"/>
              <p:cNvSpPr/>
              <p:nvPr/>
            </p:nvSpPr>
            <p:spPr>
              <a:xfrm>
                <a:off x="4099666" y="2568298"/>
                <a:ext cx="1573090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5" name="流程圖: 程序 54"/>
              <p:cNvSpPr/>
              <p:nvPr/>
            </p:nvSpPr>
            <p:spPr>
              <a:xfrm>
                <a:off x="4350353" y="2011709"/>
                <a:ext cx="2670198" cy="268052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20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6" name="流程圖: 程序 55"/>
              <p:cNvSpPr/>
              <p:nvPr/>
            </p:nvSpPr>
            <p:spPr>
              <a:xfrm>
                <a:off x="158024" y="1021707"/>
                <a:ext cx="6926118" cy="263019"/>
              </a:xfrm>
              <a:prstGeom prst="flowChartProcess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0" name="流程圖: 多重文件 59"/>
              <p:cNvSpPr/>
              <p:nvPr/>
            </p:nvSpPr>
            <p:spPr>
              <a:xfrm>
                <a:off x="3270122" y="-130588"/>
                <a:ext cx="725265" cy="49649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105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1" name="流程圖: 多重文件 60"/>
              <p:cNvSpPr/>
              <p:nvPr/>
            </p:nvSpPr>
            <p:spPr>
              <a:xfrm>
                <a:off x="3817955" y="4152644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16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2" name="流程圖: 多重文件 61"/>
              <p:cNvSpPr/>
              <p:nvPr/>
            </p:nvSpPr>
            <p:spPr>
              <a:xfrm>
                <a:off x="5887721" y="4114483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20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6" name="流程圖: 程序 65"/>
              <p:cNvSpPr/>
              <p:nvPr/>
            </p:nvSpPr>
            <p:spPr>
              <a:xfrm>
                <a:off x="5698147" y="2559153"/>
                <a:ext cx="1322403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69" name="流程圖: 程序 68"/>
          <p:cNvSpPr/>
          <p:nvPr/>
        </p:nvSpPr>
        <p:spPr>
          <a:xfrm>
            <a:off x="1269827" y="3460467"/>
            <a:ext cx="4642814" cy="31098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/>
              <a:t>宣告變數剖析</a:t>
            </a:r>
            <a:r>
              <a:rPr lang="zh-TW" altLang="en-US" dirty="0"/>
              <a:t>機制</a:t>
            </a:r>
          </a:p>
        </p:txBody>
      </p:sp>
      <p:sp>
        <p:nvSpPr>
          <p:cNvPr id="71" name="向下箭號 70"/>
          <p:cNvSpPr/>
          <p:nvPr/>
        </p:nvSpPr>
        <p:spPr>
          <a:xfrm>
            <a:off x="5937815" y="1650502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73" name="流程圖: 程序 72"/>
          <p:cNvSpPr/>
          <p:nvPr/>
        </p:nvSpPr>
        <p:spPr>
          <a:xfrm>
            <a:off x="424122" y="4028035"/>
            <a:ext cx="5488519" cy="34396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策略與要素分析比對機制</a:t>
            </a:r>
          </a:p>
        </p:txBody>
      </p:sp>
      <p:sp>
        <p:nvSpPr>
          <p:cNvPr id="78" name="流程圖: 程序 77"/>
          <p:cNvSpPr/>
          <p:nvPr/>
        </p:nvSpPr>
        <p:spPr>
          <a:xfrm>
            <a:off x="427466" y="5237404"/>
            <a:ext cx="5469946" cy="310579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1253823" y="4625203"/>
            <a:ext cx="4658818" cy="34396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zh-TW" altLang="en-US" dirty="0"/>
              <a:t>策略</a:t>
            </a:r>
            <a:r>
              <a:rPr lang="zh-TW" altLang="en-US" dirty="0" smtClean="0"/>
              <a:t>與</a:t>
            </a:r>
            <a:r>
              <a:rPr lang="zh-TW" altLang="en-US" dirty="0"/>
              <a:t>語意比較機制</a:t>
            </a:r>
          </a:p>
        </p:txBody>
      </p:sp>
      <p:sp>
        <p:nvSpPr>
          <p:cNvPr id="83" name="流程圖: 多重文件 82"/>
          <p:cNvSpPr/>
          <p:nvPr/>
        </p:nvSpPr>
        <p:spPr>
          <a:xfrm>
            <a:off x="2067670" y="5798425"/>
            <a:ext cx="2303682" cy="731203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85" name="向下箭號 84"/>
          <p:cNvSpPr/>
          <p:nvPr/>
        </p:nvSpPr>
        <p:spPr>
          <a:xfrm>
            <a:off x="5937814" y="2157526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87" name="向下箭號 86"/>
          <p:cNvSpPr/>
          <p:nvPr/>
        </p:nvSpPr>
        <p:spPr>
          <a:xfrm>
            <a:off x="3326899" y="2699520"/>
            <a:ext cx="317037" cy="802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88" name="向下箭號 87"/>
          <p:cNvSpPr/>
          <p:nvPr/>
        </p:nvSpPr>
        <p:spPr>
          <a:xfrm>
            <a:off x="3326898" y="3762149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89" name="向下箭號 88"/>
          <p:cNvSpPr/>
          <p:nvPr/>
        </p:nvSpPr>
        <p:spPr>
          <a:xfrm>
            <a:off x="3326898" y="4349948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0" name="向下箭號 89"/>
          <p:cNvSpPr/>
          <p:nvPr/>
        </p:nvSpPr>
        <p:spPr>
          <a:xfrm>
            <a:off x="3326898" y="4950502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1" name="向下箭號 90"/>
          <p:cNvSpPr/>
          <p:nvPr/>
        </p:nvSpPr>
        <p:spPr>
          <a:xfrm>
            <a:off x="712767" y="2707082"/>
            <a:ext cx="317037" cy="1359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2" name="向下箭號 91"/>
          <p:cNvSpPr/>
          <p:nvPr/>
        </p:nvSpPr>
        <p:spPr>
          <a:xfrm>
            <a:off x="713759" y="4379035"/>
            <a:ext cx="317037" cy="896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4" name="向下箭號 93"/>
          <p:cNvSpPr/>
          <p:nvPr/>
        </p:nvSpPr>
        <p:spPr>
          <a:xfrm>
            <a:off x="3060992" y="5513659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5" name="向下箭號 94"/>
          <p:cNvSpPr/>
          <p:nvPr/>
        </p:nvSpPr>
        <p:spPr>
          <a:xfrm>
            <a:off x="6895529" y="2699520"/>
            <a:ext cx="317037" cy="1367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6" name="向下箭號 95"/>
          <p:cNvSpPr/>
          <p:nvPr/>
        </p:nvSpPr>
        <p:spPr>
          <a:xfrm>
            <a:off x="8538612" y="3788073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7" name="向下箭號 96"/>
          <p:cNvSpPr/>
          <p:nvPr/>
        </p:nvSpPr>
        <p:spPr>
          <a:xfrm>
            <a:off x="10487344" y="3788073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8" name="向下箭號 97"/>
          <p:cNvSpPr/>
          <p:nvPr/>
        </p:nvSpPr>
        <p:spPr>
          <a:xfrm>
            <a:off x="9376517" y="2707082"/>
            <a:ext cx="317037" cy="773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9" name="向下箭號 98"/>
          <p:cNvSpPr/>
          <p:nvPr/>
        </p:nvSpPr>
        <p:spPr>
          <a:xfrm>
            <a:off x="6921210" y="4413336"/>
            <a:ext cx="317037" cy="1420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0" name="向下箭號 99"/>
          <p:cNvSpPr/>
          <p:nvPr/>
        </p:nvSpPr>
        <p:spPr>
          <a:xfrm>
            <a:off x="8538612" y="4395488"/>
            <a:ext cx="317037" cy="1438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1" name="向下箭號 100"/>
          <p:cNvSpPr/>
          <p:nvPr/>
        </p:nvSpPr>
        <p:spPr>
          <a:xfrm>
            <a:off x="10487288" y="4395487"/>
            <a:ext cx="317037" cy="1438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" name="文字方塊 15"/>
          <p:cNvSpPr txBox="1"/>
          <p:nvPr/>
        </p:nvSpPr>
        <p:spPr>
          <a:xfrm>
            <a:off x="-62195" y="1387416"/>
            <a:ext cx="461665" cy="4950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/>
              <a:t>程式迴圈結構與語意之分析比較與視覺化機制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1828124" y="871612"/>
            <a:ext cx="30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程式流程結構分析與比較之視覺化</a:t>
            </a:r>
            <a:r>
              <a:rPr lang="zh-TW" altLang="en-US" b="1" dirty="0" smtClean="0"/>
              <a:t>機制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葉時廷</a:t>
            </a:r>
            <a:endParaRPr lang="zh-TW" altLang="en-US" b="1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767753" y="-338364"/>
            <a:ext cx="4352925" cy="1293813"/>
          </a:xfrm>
        </p:spPr>
        <p:txBody>
          <a:bodyPr/>
          <a:lstStyle/>
          <a:p>
            <a:pPr algn="ctr"/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489748" y="1633696"/>
            <a:ext cx="2901651" cy="511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研究動機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489748" y="1082449"/>
            <a:ext cx="2901651" cy="5209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研究</a:t>
            </a:r>
            <a:r>
              <a:rPr lang="zh-TW" altLang="en-US" sz="28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489748" y="2185318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研究目</a:t>
            </a:r>
            <a:r>
              <a:rPr lang="zh-TW" altLang="en-US" sz="2800" dirty="0">
                <a:solidFill>
                  <a:schemeClr val="tx1"/>
                </a:solidFill>
              </a:rPr>
              <a:t>的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4489748" y="276669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文獻探討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489748" y="334423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系統設計方</a:t>
            </a:r>
            <a:r>
              <a:rPr lang="zh-TW" altLang="en-US" sz="2400" dirty="0">
                <a:solidFill>
                  <a:schemeClr val="tx1"/>
                </a:solidFill>
              </a:rPr>
              <a:t>法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489748" y="392177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系統設計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4489748" y="449931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評估設計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489748" y="507685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評估結果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4489747" y="565439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結論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圖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735255" y="-7256"/>
            <a:ext cx="3954034" cy="685800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994622" y="0"/>
            <a:ext cx="3196875" cy="6858000"/>
            <a:chOff x="5242662" y="1008620"/>
            <a:chExt cx="6271730" cy="5535966"/>
          </a:xfrm>
        </p:grpSpPr>
        <p:sp>
          <p:nvSpPr>
            <p:cNvPr id="125" name="流程圖: 多重文件 124"/>
            <p:cNvSpPr/>
            <p:nvPr/>
          </p:nvSpPr>
          <p:spPr>
            <a:xfrm>
              <a:off x="5482149" y="1008620"/>
              <a:ext cx="6032243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剖析樹</a:t>
              </a:r>
            </a:p>
          </p:txBody>
        </p:sp>
        <p:sp>
          <p:nvSpPr>
            <p:cNvPr id="126" name="流程圖: 程序 125"/>
            <p:cNvSpPr/>
            <p:nvPr/>
          </p:nvSpPr>
          <p:spPr>
            <a:xfrm>
              <a:off x="5242662" y="2095396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字符分類統</a:t>
              </a:r>
              <a:r>
                <a:rPr lang="zh-TW" altLang="en-US" dirty="0"/>
                <a:t>計</a:t>
              </a:r>
            </a:p>
          </p:txBody>
        </p:sp>
        <p:sp>
          <p:nvSpPr>
            <p:cNvPr id="127" name="流程圖: 程序 126"/>
            <p:cNvSpPr/>
            <p:nvPr/>
          </p:nvSpPr>
          <p:spPr>
            <a:xfrm>
              <a:off x="5242662" y="2965528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函數擷取機制</a:t>
              </a:r>
              <a:endParaRPr lang="zh-TW" altLang="en-US" dirty="0"/>
            </a:p>
          </p:txBody>
        </p:sp>
        <p:sp>
          <p:nvSpPr>
            <p:cNvPr id="128" name="流程圖: 多重文件 127"/>
            <p:cNvSpPr/>
            <p:nvPr/>
          </p:nvSpPr>
          <p:spPr>
            <a:xfrm>
              <a:off x="5242662" y="5575924"/>
              <a:ext cx="2191656" cy="96866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+mn-ea"/>
                </a:rPr>
                <a:t>具有結構資訊</a:t>
              </a:r>
              <a:endParaRPr lang="en-US" altLang="zh-TW" sz="1400" dirty="0" smtClean="0">
                <a:latin typeface="+mn-ea"/>
              </a:endParaRPr>
            </a:p>
            <a:p>
              <a:pPr algn="ctr"/>
              <a:r>
                <a:rPr lang="zh-TW" altLang="en-US" sz="1400" dirty="0" smtClean="0">
                  <a:latin typeface="+mn-ea"/>
                </a:rPr>
                <a:t>之資料結構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129" name="向下箭號 128"/>
            <p:cNvSpPr/>
            <p:nvPr/>
          </p:nvSpPr>
          <p:spPr>
            <a:xfrm>
              <a:off x="6203262" y="1773828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向下箭號 129"/>
            <p:cNvSpPr/>
            <p:nvPr/>
          </p:nvSpPr>
          <p:spPr>
            <a:xfrm>
              <a:off x="6203262" y="2644641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下箭號 130"/>
            <p:cNvSpPr/>
            <p:nvPr/>
          </p:nvSpPr>
          <p:spPr>
            <a:xfrm>
              <a:off x="6203262" y="3515454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流程圖: 程序 131"/>
            <p:cNvSpPr/>
            <p:nvPr/>
          </p:nvSpPr>
          <p:spPr>
            <a:xfrm>
              <a:off x="5242662" y="4705792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層數計算機制</a:t>
              </a:r>
              <a:endParaRPr lang="zh-TW" altLang="en-US" dirty="0"/>
            </a:p>
          </p:txBody>
        </p:sp>
        <p:sp>
          <p:nvSpPr>
            <p:cNvPr id="133" name="流程圖: 程序 132"/>
            <p:cNvSpPr/>
            <p:nvPr/>
          </p:nvSpPr>
          <p:spPr>
            <a:xfrm>
              <a:off x="5242662" y="3835660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索引計算機制</a:t>
              </a:r>
              <a:endParaRPr lang="zh-TW" altLang="en-US" dirty="0"/>
            </a:p>
          </p:txBody>
        </p:sp>
        <p:sp>
          <p:nvSpPr>
            <p:cNvPr id="134" name="向下箭號 133"/>
            <p:cNvSpPr/>
            <p:nvPr/>
          </p:nvSpPr>
          <p:spPr>
            <a:xfrm>
              <a:off x="6203262" y="4386267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向下箭號 134"/>
            <p:cNvSpPr/>
            <p:nvPr/>
          </p:nvSpPr>
          <p:spPr>
            <a:xfrm>
              <a:off x="6203262" y="5257079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6" name="向下箭號 135"/>
          <p:cNvSpPr/>
          <p:nvPr/>
        </p:nvSpPr>
        <p:spPr>
          <a:xfrm>
            <a:off x="3350836" y="824081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程序 136"/>
          <p:cNvSpPr/>
          <p:nvPr/>
        </p:nvSpPr>
        <p:spPr>
          <a:xfrm>
            <a:off x="2560239" y="132250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迴圈種類截取機制</a:t>
            </a:r>
            <a:endParaRPr lang="zh-TW" altLang="en-US" dirty="0"/>
          </a:p>
        </p:txBody>
      </p:sp>
      <p:sp>
        <p:nvSpPr>
          <p:cNvPr id="138" name="流程圖: 程序 137"/>
          <p:cNvSpPr/>
          <p:nvPr/>
        </p:nvSpPr>
        <p:spPr>
          <a:xfrm>
            <a:off x="2560239" y="242655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迴圈要素截取機制</a:t>
            </a:r>
            <a:endParaRPr lang="zh-TW" altLang="en-US" dirty="0"/>
          </a:p>
        </p:txBody>
      </p:sp>
      <p:sp>
        <p:nvSpPr>
          <p:cNvPr id="139" name="向下箭號 138"/>
          <p:cNvSpPr/>
          <p:nvPr/>
        </p:nvSpPr>
        <p:spPr>
          <a:xfrm>
            <a:off x="3350835" y="199254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向下箭號 139"/>
          <p:cNvSpPr/>
          <p:nvPr/>
        </p:nvSpPr>
        <p:spPr>
          <a:xfrm>
            <a:off x="3353059" y="3094312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流程圖: 程序 140"/>
          <p:cNvSpPr/>
          <p:nvPr/>
        </p:nvSpPr>
        <p:spPr>
          <a:xfrm>
            <a:off x="2561423" y="3485331"/>
            <a:ext cx="1630074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哨兵要素截取機制</a:t>
            </a:r>
            <a:endParaRPr lang="zh-TW" altLang="en-US" dirty="0"/>
          </a:p>
        </p:txBody>
      </p:sp>
      <p:sp>
        <p:nvSpPr>
          <p:cNvPr id="142" name="向下箭號 141"/>
          <p:cNvSpPr/>
          <p:nvPr/>
        </p:nvSpPr>
        <p:spPr>
          <a:xfrm>
            <a:off x="3353059" y="418136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流程圖: 程序 142"/>
          <p:cNvSpPr/>
          <p:nvPr/>
        </p:nvSpPr>
        <p:spPr>
          <a:xfrm>
            <a:off x="2564554" y="4560539"/>
            <a:ext cx="1603881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宣告變數截取機制</a:t>
            </a:r>
            <a:endParaRPr lang="zh-TW" altLang="en-US" dirty="0"/>
          </a:p>
        </p:txBody>
      </p:sp>
      <p:sp>
        <p:nvSpPr>
          <p:cNvPr id="144" name="向下箭號 143"/>
          <p:cNvSpPr/>
          <p:nvPr/>
        </p:nvSpPr>
        <p:spPr>
          <a:xfrm>
            <a:off x="2800167" y="5243694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流程圖: 多重文件 144"/>
          <p:cNvSpPr/>
          <p:nvPr/>
        </p:nvSpPr>
        <p:spPr>
          <a:xfrm>
            <a:off x="2217985" y="5693298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89290" y="1238678"/>
            <a:ext cx="1760929" cy="441933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4245939" y="1238678"/>
            <a:ext cx="461665" cy="3762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/>
              <a:t>宣告變數與迴圈及哨兵資訊截取機制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185" name="矩形 184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86" name="群組 185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187" name="流程圖: 多重文件 186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88" name="流程圖: 程序 187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89" name="流程圖: 程序 188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0" name="流程圖: 程序 189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1" name="流程圖: 程序 190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solidFill>
                <a:srgbClr val="97E4FF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2" name="向下箭號 191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3" name="向下箭號 192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4" name="向下箭號 193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5" name="流程圖: 多重文件 194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6" name="流程圖: 多重文件 195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7" name="流程圖: 多重文件 196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8" name="向下箭號 197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9" name="向下箭號 198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200" name="流程圖: 程序 199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201" name="向下箭號 200"/>
          <p:cNvSpPr/>
          <p:nvPr/>
        </p:nvSpPr>
        <p:spPr>
          <a:xfrm>
            <a:off x="10514527" y="2848503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2" name="向下箭號 201"/>
          <p:cNvSpPr/>
          <p:nvPr/>
        </p:nvSpPr>
        <p:spPr>
          <a:xfrm>
            <a:off x="9877971" y="3496670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3" name="流程圖: 程序 202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204" name="向下箭號 203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5" name="流程圖: 程序 204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206" name="向下箭號 205"/>
          <p:cNvSpPr/>
          <p:nvPr/>
        </p:nvSpPr>
        <p:spPr>
          <a:xfrm>
            <a:off x="11029535" y="348754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7" name="向下箭號 206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8" name="向下箭號 207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9" name="向下箭號 208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0" name="流程圖: 程序 209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11" name="向下箭號 210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2" name="向下箭號 211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3" name="向下箭號 212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4" name="流程圖: 程序 213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215" name="流程圖: 多重文件 214"/>
          <p:cNvSpPr/>
          <p:nvPr/>
        </p:nvSpPr>
        <p:spPr>
          <a:xfrm>
            <a:off x="6189220" y="5454318"/>
            <a:ext cx="1202984" cy="68451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16" name="向下箭號 215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cxnSp>
        <p:nvCxnSpPr>
          <p:cNvPr id="3" name="直線接點 2"/>
          <p:cNvCxnSpPr>
            <a:stCxn id="66" idx="2"/>
            <a:endCxn id="191" idx="1"/>
          </p:cNvCxnSpPr>
          <p:nvPr/>
        </p:nvCxnSpPr>
        <p:spPr>
          <a:xfrm flipV="1">
            <a:off x="4689289" y="2713166"/>
            <a:ext cx="630331" cy="7085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9" name="流程圖: 多重文件 218"/>
          <p:cNvSpPr/>
          <p:nvPr/>
        </p:nvSpPr>
        <p:spPr>
          <a:xfrm>
            <a:off x="3283993" y="5685617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220" name="向下箭號 219"/>
          <p:cNvSpPr/>
          <p:nvPr/>
        </p:nvSpPr>
        <p:spPr>
          <a:xfrm>
            <a:off x="3806931" y="5232355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3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104" name="直線圖說文字 2 103"/>
          <p:cNvSpPr/>
          <p:nvPr/>
        </p:nvSpPr>
        <p:spPr>
          <a:xfrm rot="10800000">
            <a:off x="735255" y="-7256"/>
            <a:ext cx="3954034" cy="685800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994621" y="947946"/>
            <a:ext cx="1117148" cy="5910054"/>
            <a:chOff x="5242662" y="1773828"/>
            <a:chExt cx="2191657" cy="4770758"/>
          </a:xfrm>
        </p:grpSpPr>
        <p:sp>
          <p:nvSpPr>
            <p:cNvPr id="126" name="流程圖: 程序 125"/>
            <p:cNvSpPr/>
            <p:nvPr/>
          </p:nvSpPr>
          <p:spPr>
            <a:xfrm>
              <a:off x="5242662" y="2095396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字符分類統</a:t>
              </a:r>
              <a:r>
                <a:rPr lang="zh-TW" altLang="en-US" dirty="0"/>
                <a:t>計</a:t>
              </a:r>
            </a:p>
          </p:txBody>
        </p:sp>
        <p:sp>
          <p:nvSpPr>
            <p:cNvPr id="127" name="流程圖: 程序 126"/>
            <p:cNvSpPr/>
            <p:nvPr/>
          </p:nvSpPr>
          <p:spPr>
            <a:xfrm>
              <a:off x="5242662" y="2965528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函數擷取機制</a:t>
              </a:r>
              <a:endParaRPr lang="zh-TW" altLang="en-US" dirty="0"/>
            </a:p>
          </p:txBody>
        </p:sp>
        <p:sp>
          <p:nvSpPr>
            <p:cNvPr id="128" name="流程圖: 多重文件 127"/>
            <p:cNvSpPr/>
            <p:nvPr/>
          </p:nvSpPr>
          <p:spPr>
            <a:xfrm>
              <a:off x="5242662" y="5575924"/>
              <a:ext cx="2191656" cy="96866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+mn-ea"/>
                </a:rPr>
                <a:t>具有結構資訊</a:t>
              </a:r>
              <a:endParaRPr lang="en-US" altLang="zh-TW" sz="1400" dirty="0" smtClean="0">
                <a:latin typeface="+mn-ea"/>
              </a:endParaRPr>
            </a:p>
            <a:p>
              <a:pPr algn="ctr"/>
              <a:r>
                <a:rPr lang="zh-TW" altLang="en-US" sz="1400" dirty="0" smtClean="0">
                  <a:latin typeface="+mn-ea"/>
                </a:rPr>
                <a:t>之資料結構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129" name="向下箭號 128"/>
            <p:cNvSpPr/>
            <p:nvPr/>
          </p:nvSpPr>
          <p:spPr>
            <a:xfrm>
              <a:off x="6203262" y="1773828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向下箭號 129"/>
            <p:cNvSpPr/>
            <p:nvPr/>
          </p:nvSpPr>
          <p:spPr>
            <a:xfrm>
              <a:off x="6203262" y="2644641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下箭號 130"/>
            <p:cNvSpPr/>
            <p:nvPr/>
          </p:nvSpPr>
          <p:spPr>
            <a:xfrm>
              <a:off x="6203262" y="3515454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流程圖: 程序 131"/>
            <p:cNvSpPr/>
            <p:nvPr/>
          </p:nvSpPr>
          <p:spPr>
            <a:xfrm>
              <a:off x="5242662" y="4705792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層數計算機制</a:t>
              </a:r>
              <a:endParaRPr lang="zh-TW" altLang="en-US" dirty="0"/>
            </a:p>
          </p:txBody>
        </p:sp>
        <p:sp>
          <p:nvSpPr>
            <p:cNvPr id="133" name="流程圖: 程序 132"/>
            <p:cNvSpPr/>
            <p:nvPr/>
          </p:nvSpPr>
          <p:spPr>
            <a:xfrm>
              <a:off x="5242662" y="3835660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索引計算機制</a:t>
              </a:r>
              <a:endParaRPr lang="zh-TW" altLang="en-US" dirty="0"/>
            </a:p>
          </p:txBody>
        </p:sp>
        <p:sp>
          <p:nvSpPr>
            <p:cNvPr id="134" name="向下箭號 133"/>
            <p:cNvSpPr/>
            <p:nvPr/>
          </p:nvSpPr>
          <p:spPr>
            <a:xfrm>
              <a:off x="6203262" y="4386267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向下箭號 134"/>
            <p:cNvSpPr/>
            <p:nvPr/>
          </p:nvSpPr>
          <p:spPr>
            <a:xfrm>
              <a:off x="6203262" y="5257079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2" name="內容版面配置區 2"/>
          <p:cNvSpPr txBox="1">
            <a:spLocks/>
          </p:cNvSpPr>
          <p:nvPr/>
        </p:nvSpPr>
        <p:spPr>
          <a:xfrm>
            <a:off x="4916400" y="1238678"/>
            <a:ext cx="7275600" cy="5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「宣告</a:t>
            </a:r>
            <a:r>
              <a:rPr lang="zh-TW" altLang="en-US" sz="2000" b="1" dirty="0"/>
              <a:t>變數</a:t>
            </a:r>
            <a:r>
              <a:rPr lang="zh-TW" altLang="en-US" sz="2000" b="1" dirty="0" smtClean="0"/>
              <a:t>與迴圈及哨兵</a:t>
            </a:r>
            <a:r>
              <a:rPr lang="zh-TW" altLang="en-US" sz="2000" b="1" dirty="0"/>
              <a:t>資訊截取</a:t>
            </a:r>
            <a:r>
              <a:rPr lang="zh-TW" altLang="en-US" sz="2000" b="1" dirty="0" smtClean="0"/>
              <a:t>機制」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機制功能</a:t>
            </a:r>
            <a:r>
              <a:rPr lang="en-US" altLang="zh-TW" sz="18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/>
              <a:t>迴圈種類截取</a:t>
            </a:r>
            <a:r>
              <a:rPr lang="zh-TW" altLang="en-US" sz="1600" dirty="0" smtClean="0"/>
              <a:t>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用來建立</a:t>
            </a:r>
            <a:r>
              <a:rPr lang="zh-TW" altLang="en-US" sz="1600" b="1" dirty="0" smtClean="0"/>
              <a:t>迴圈種類基模</a:t>
            </a:r>
            <a:endParaRPr lang="en-US" altLang="zh-TW" sz="16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/>
              <a:t>迴圈要素截取機制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用來建立</a:t>
            </a:r>
            <a:r>
              <a:rPr lang="zh-TW" altLang="en-US" sz="1600" b="1" dirty="0" smtClean="0"/>
              <a:t>迴圈要素基模</a:t>
            </a:r>
            <a:endParaRPr lang="en-US" altLang="zh-TW" sz="16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+mn-ea"/>
              </a:rPr>
              <a:t>哨兵要素截取機制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用來建立</a:t>
            </a:r>
            <a:r>
              <a:rPr lang="zh-TW" altLang="en-US" sz="1600" b="1" dirty="0"/>
              <a:t>具</a:t>
            </a:r>
            <a:r>
              <a:rPr lang="en-US" altLang="zh-TW" sz="1600" b="1" dirty="0"/>
              <a:t>JUMP</a:t>
            </a:r>
            <a:r>
              <a:rPr lang="zh-TW" altLang="en-US" sz="1600" b="1" dirty="0"/>
              <a:t>語法迴圈之基</a:t>
            </a:r>
            <a:r>
              <a:rPr lang="zh-TW" altLang="en-US" sz="1600" b="1" dirty="0" smtClean="0"/>
              <a:t>模</a:t>
            </a:r>
            <a:endParaRPr lang="en-US" altLang="zh-TW" sz="16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+mn-ea"/>
              </a:rPr>
              <a:t>宣告變數截取機制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>
                <a:latin typeface="+mn-ea"/>
              </a:rPr>
              <a:t>用來建立</a:t>
            </a:r>
            <a:r>
              <a:rPr lang="zh-TW" altLang="en-US" sz="1600" b="1" dirty="0" smtClean="0">
                <a:latin typeface="+mn-ea"/>
              </a:rPr>
              <a:t>宣告變數基模、</a:t>
            </a:r>
            <a:r>
              <a:rPr lang="en-US" altLang="zh-TW" sz="1600" b="1" dirty="0" err="1" smtClean="0">
                <a:latin typeface="+mn-ea"/>
              </a:rPr>
              <a:t>Cin</a:t>
            </a:r>
            <a:r>
              <a:rPr lang="zh-TW" altLang="en-US" sz="1600" b="1" dirty="0" smtClean="0">
                <a:latin typeface="+mn-ea"/>
              </a:rPr>
              <a:t>變數基模</a:t>
            </a:r>
            <a:endParaRPr lang="en-US" altLang="zh-TW" sz="1600" b="1" dirty="0" smtClean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迴圈種類基模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迴圈要素基模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/>
              <a:t>具</a:t>
            </a:r>
            <a:r>
              <a:rPr lang="en-US" altLang="zh-TW" sz="1600" dirty="0"/>
              <a:t>JUMP</a:t>
            </a:r>
            <a:r>
              <a:rPr lang="zh-TW" altLang="en-US" sz="1600" dirty="0"/>
              <a:t>語法迴圈之基模</a:t>
            </a:r>
            <a:endParaRPr lang="en-US" altLang="zh-TW" sz="1600" dirty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宣告變數基模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變數基模</a:t>
            </a:r>
            <a:endParaRPr lang="zh-TW" altLang="en-US" sz="1600" dirty="0"/>
          </a:p>
        </p:txBody>
      </p:sp>
      <p:sp>
        <p:nvSpPr>
          <p:cNvPr id="90" name="向下箭號 89"/>
          <p:cNvSpPr/>
          <p:nvPr/>
        </p:nvSpPr>
        <p:spPr>
          <a:xfrm>
            <a:off x="3350836" y="824081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流程圖: 程序 90"/>
          <p:cNvSpPr/>
          <p:nvPr/>
        </p:nvSpPr>
        <p:spPr>
          <a:xfrm>
            <a:off x="2560239" y="132250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迴圈種類截取機制</a:t>
            </a:r>
            <a:endParaRPr lang="zh-TW" altLang="en-US" dirty="0"/>
          </a:p>
        </p:txBody>
      </p:sp>
      <p:sp>
        <p:nvSpPr>
          <p:cNvPr id="92" name="流程圖: 程序 91"/>
          <p:cNvSpPr/>
          <p:nvPr/>
        </p:nvSpPr>
        <p:spPr>
          <a:xfrm>
            <a:off x="2560239" y="242655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迴圈要素截取機制</a:t>
            </a:r>
            <a:endParaRPr lang="zh-TW" altLang="en-US" dirty="0"/>
          </a:p>
        </p:txBody>
      </p:sp>
      <p:sp>
        <p:nvSpPr>
          <p:cNvPr id="93" name="向下箭號 92"/>
          <p:cNvSpPr/>
          <p:nvPr/>
        </p:nvSpPr>
        <p:spPr>
          <a:xfrm>
            <a:off x="3350835" y="199254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向下箭號 93"/>
          <p:cNvSpPr/>
          <p:nvPr/>
        </p:nvSpPr>
        <p:spPr>
          <a:xfrm>
            <a:off x="3353059" y="3094312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流程圖: 程序 94"/>
          <p:cNvSpPr/>
          <p:nvPr/>
        </p:nvSpPr>
        <p:spPr>
          <a:xfrm>
            <a:off x="2561423" y="3485331"/>
            <a:ext cx="1630074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哨兵要素截取機制</a:t>
            </a:r>
            <a:endParaRPr lang="zh-TW" altLang="en-US" dirty="0"/>
          </a:p>
        </p:txBody>
      </p:sp>
      <p:sp>
        <p:nvSpPr>
          <p:cNvPr id="96" name="向下箭號 95"/>
          <p:cNvSpPr/>
          <p:nvPr/>
        </p:nvSpPr>
        <p:spPr>
          <a:xfrm>
            <a:off x="3353059" y="418136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流程圖: 程序 96"/>
          <p:cNvSpPr/>
          <p:nvPr/>
        </p:nvSpPr>
        <p:spPr>
          <a:xfrm>
            <a:off x="2564554" y="4560539"/>
            <a:ext cx="162600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宣告變數截取機制</a:t>
            </a:r>
            <a:endParaRPr lang="zh-TW" altLang="en-US" dirty="0"/>
          </a:p>
        </p:txBody>
      </p:sp>
      <p:sp>
        <p:nvSpPr>
          <p:cNvPr id="98" name="向下箭號 97"/>
          <p:cNvSpPr/>
          <p:nvPr/>
        </p:nvSpPr>
        <p:spPr>
          <a:xfrm>
            <a:off x="2800167" y="5243694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流程圖: 多重文件 98"/>
          <p:cNvSpPr/>
          <p:nvPr/>
        </p:nvSpPr>
        <p:spPr>
          <a:xfrm>
            <a:off x="2217985" y="5693298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489290" y="1238678"/>
            <a:ext cx="1760929" cy="441933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4245939" y="1238678"/>
            <a:ext cx="461665" cy="3762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/>
              <a:t>宣告變數與迴圈及哨兵資訊截取機制</a:t>
            </a:r>
          </a:p>
        </p:txBody>
      </p:sp>
      <p:sp>
        <p:nvSpPr>
          <p:cNvPr id="102" name="流程圖: 多重文件 101"/>
          <p:cNvSpPr/>
          <p:nvPr/>
        </p:nvSpPr>
        <p:spPr>
          <a:xfrm>
            <a:off x="3283993" y="5685617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03" name="向下箭號 102"/>
          <p:cNvSpPr/>
          <p:nvPr/>
        </p:nvSpPr>
        <p:spPr>
          <a:xfrm>
            <a:off x="3806931" y="5232355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流程圖: 多重文件 104"/>
          <p:cNvSpPr/>
          <p:nvPr/>
        </p:nvSpPr>
        <p:spPr>
          <a:xfrm>
            <a:off x="1116695" y="0"/>
            <a:ext cx="3074802" cy="94019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剖析樹</a:t>
            </a:r>
          </a:p>
        </p:txBody>
      </p:sp>
      <p:sp>
        <p:nvSpPr>
          <p:cNvPr id="31" name="流程圖: 多重文件 30"/>
          <p:cNvSpPr/>
          <p:nvPr/>
        </p:nvSpPr>
        <p:spPr>
          <a:xfrm>
            <a:off x="4206328" y="1018973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迴圈種類基模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32" name="流程圖: 多重文件 31"/>
          <p:cNvSpPr/>
          <p:nvPr/>
        </p:nvSpPr>
        <p:spPr>
          <a:xfrm>
            <a:off x="4201021" y="2164506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迴圈要素基模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33" name="流程圖: 多重文件 32"/>
          <p:cNvSpPr/>
          <p:nvPr/>
        </p:nvSpPr>
        <p:spPr>
          <a:xfrm>
            <a:off x="4206328" y="3289350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</a:t>
            </a:r>
            <a:r>
              <a:rPr lang="en-US" altLang="zh-TW" sz="1400" dirty="0" smtClean="0">
                <a:latin typeface="+mn-ea"/>
              </a:rPr>
              <a:t>JUMP</a:t>
            </a:r>
            <a:r>
              <a:rPr lang="zh-TW" altLang="en-US" sz="1400" dirty="0" smtClean="0">
                <a:latin typeface="+mn-ea"/>
              </a:rPr>
              <a:t>語法迴圈之基模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34" name="流程圖: 多重文件 33"/>
          <p:cNvSpPr/>
          <p:nvPr/>
        </p:nvSpPr>
        <p:spPr>
          <a:xfrm>
            <a:off x="4198445" y="4329028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宣告變數基模與</a:t>
            </a:r>
            <a:r>
              <a:rPr lang="en-US" altLang="zh-TW" sz="1400" dirty="0" err="1" smtClean="0">
                <a:latin typeface="+mn-ea"/>
              </a:rPr>
              <a:t>Cin</a:t>
            </a:r>
            <a:r>
              <a:rPr lang="zh-TW" altLang="en-US" sz="1400" dirty="0" smtClean="0">
                <a:latin typeface="+mn-ea"/>
              </a:rPr>
              <a:t>變數基模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3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78792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0088" y="36725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6833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397000"/>
            <a:ext cx="11195446" cy="44026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87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迴圈種類基模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6966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56" y="5276447"/>
            <a:ext cx="12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具</a:t>
            </a:r>
            <a:r>
              <a:rPr lang="en-US" altLang="zh-TW" sz="1400" b="1" dirty="0" smtClean="0"/>
              <a:t>JUMP</a:t>
            </a:r>
            <a:r>
              <a:rPr lang="zh-TW" altLang="en-US" sz="1400" b="1" dirty="0" smtClean="0"/>
              <a:t>語法迴圈之基模</a:t>
            </a:r>
            <a:endParaRPr lang="zh-TW" altLang="en-US" sz="1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4866" y="5359565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宣告變數基模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13380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Cin</a:t>
            </a:r>
            <a:r>
              <a:rPr lang="zh-TW" altLang="en-US" sz="1600" b="1" dirty="0" smtClean="0"/>
              <a:t>變數基模</a:t>
            </a:r>
            <a:endParaRPr lang="zh-TW" altLang="en-US" sz="1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5007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6" grpId="0" animBg="1"/>
      <p:bldP spid="4" grpId="0"/>
      <p:bldP spid="11" grpId="0"/>
      <p:bldP spid="12" grpId="0"/>
      <p:bldP spid="13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線圖說文字 2 65"/>
          <p:cNvSpPr/>
          <p:nvPr/>
        </p:nvSpPr>
        <p:spPr>
          <a:xfrm rot="10800000">
            <a:off x="884090" y="1854946"/>
            <a:ext cx="3425070" cy="2955233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3" name="流程圖: 程序 142"/>
          <p:cNvSpPr/>
          <p:nvPr/>
        </p:nvSpPr>
        <p:spPr>
          <a:xfrm>
            <a:off x="1966247" y="2952927"/>
            <a:ext cx="111714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宣告變數切割機制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547633" y="1850849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具有宣告變數之資料結構</a:t>
            </a:r>
          </a:p>
        </p:txBody>
      </p:sp>
      <p:sp>
        <p:nvSpPr>
          <p:cNvPr id="53" name="向下箭號 52"/>
          <p:cNvSpPr/>
          <p:nvPr/>
        </p:nvSpPr>
        <p:spPr>
          <a:xfrm>
            <a:off x="2404171" y="26356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1" name="流程圖: 多重文件 60"/>
          <p:cNvSpPr/>
          <p:nvPr/>
        </p:nvSpPr>
        <p:spPr>
          <a:xfrm>
            <a:off x="1475830" y="3888654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55" name="向下箭號 54"/>
          <p:cNvSpPr/>
          <p:nvPr/>
        </p:nvSpPr>
        <p:spPr>
          <a:xfrm>
            <a:off x="2404873" y="3560359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grpSp>
        <p:nvGrpSpPr>
          <p:cNvPr id="106" name="群組 105"/>
          <p:cNvGrpSpPr/>
          <p:nvPr/>
        </p:nvGrpSpPr>
        <p:grpSpPr>
          <a:xfrm>
            <a:off x="5188590" y="1058180"/>
            <a:ext cx="6885221" cy="5098315"/>
            <a:chOff x="59128" y="-86477"/>
            <a:chExt cx="7166579" cy="5013016"/>
          </a:xfrm>
        </p:grpSpPr>
        <p:sp>
          <p:nvSpPr>
            <p:cNvPr id="107" name="矩形 106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08" name="群組 107"/>
            <p:cNvGrpSpPr/>
            <p:nvPr/>
          </p:nvGrpSpPr>
          <p:grpSpPr>
            <a:xfrm>
              <a:off x="195512" y="-86477"/>
              <a:ext cx="6926118" cy="5013016"/>
              <a:chOff x="195512" y="-86477"/>
              <a:chExt cx="6926118" cy="5013016"/>
            </a:xfrm>
          </p:grpSpPr>
          <p:sp>
            <p:nvSpPr>
              <p:cNvPr id="109" name="流程圖: 多重文件 108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0" name="流程圖: 程序 109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1" name="流程圖: 程序 110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2" name="流程圖: 程序 111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3" name="流程圖: 程序 112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4" name="向下箭號 113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5" name="向下箭號 114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6" name="向下箭號 115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7" name="流程圖: 多重文件 116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8" name="流程圖: 多重文件 117"/>
              <p:cNvSpPr/>
              <p:nvPr/>
            </p:nvSpPr>
            <p:spPr>
              <a:xfrm>
                <a:off x="3485911" y="4247434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9" name="流程圖: 多重文件 118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0" name="向下箭號 119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1" name="向下箭號 120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3" name="流程圖: 程序 122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149" name="向下箭號 148"/>
          <p:cNvSpPr/>
          <p:nvPr/>
        </p:nvSpPr>
        <p:spPr>
          <a:xfrm>
            <a:off x="9838686" y="271618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1" name="向下箭號 150"/>
          <p:cNvSpPr/>
          <p:nvPr/>
        </p:nvSpPr>
        <p:spPr>
          <a:xfrm>
            <a:off x="9410394" y="330986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2" name="流程圖: 程序 151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153" name="向下箭號 152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4" name="流程圖: 程序 153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155" name="向下箭號 154"/>
          <p:cNvSpPr/>
          <p:nvPr/>
        </p:nvSpPr>
        <p:spPr>
          <a:xfrm>
            <a:off x="10265853" y="3321142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6" name="向下箭號 155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7" name="向下箭號 156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8" name="向下箭號 157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9" name="流程圖: 程序 158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60" name="向下箭號 159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1" name="向下箭號 160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2" name="向下箭號 161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3" name="流程圖: 程序 162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164" name="向下箭號 163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5" name="流程圖: 多重文件 164"/>
          <p:cNvSpPr/>
          <p:nvPr/>
        </p:nvSpPr>
        <p:spPr>
          <a:xfrm>
            <a:off x="6201035" y="5464779"/>
            <a:ext cx="1002434" cy="631778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cxnSp>
        <p:nvCxnSpPr>
          <p:cNvPr id="166" name="直線接點 165"/>
          <p:cNvCxnSpPr>
            <a:stCxn id="66" idx="2"/>
            <a:endCxn id="152" idx="1"/>
          </p:cNvCxnSpPr>
          <p:nvPr/>
        </p:nvCxnSpPr>
        <p:spPr>
          <a:xfrm flipV="1">
            <a:off x="4309160" y="3279811"/>
            <a:ext cx="1686249" cy="527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3" name="圖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線圖說文字 2 65"/>
          <p:cNvSpPr/>
          <p:nvPr/>
        </p:nvSpPr>
        <p:spPr>
          <a:xfrm rot="10800000">
            <a:off x="899336" y="1745052"/>
            <a:ext cx="3425070" cy="2955233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3" name="流程圖: 程序 142"/>
          <p:cNvSpPr/>
          <p:nvPr/>
        </p:nvSpPr>
        <p:spPr>
          <a:xfrm>
            <a:off x="1981493" y="2843033"/>
            <a:ext cx="111714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宣告變數切割機制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562879" y="1740955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具有宣告變數之資料結構</a:t>
            </a:r>
          </a:p>
        </p:txBody>
      </p:sp>
      <p:sp>
        <p:nvSpPr>
          <p:cNvPr id="53" name="向下箭號 52"/>
          <p:cNvSpPr/>
          <p:nvPr/>
        </p:nvSpPr>
        <p:spPr>
          <a:xfrm>
            <a:off x="2419417" y="252576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1" name="流程圖: 多重文件 60"/>
          <p:cNvSpPr/>
          <p:nvPr/>
        </p:nvSpPr>
        <p:spPr>
          <a:xfrm>
            <a:off x="1491076" y="3778760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55" name="向下箭號 54"/>
          <p:cNvSpPr/>
          <p:nvPr/>
        </p:nvSpPr>
        <p:spPr>
          <a:xfrm>
            <a:off x="2420119" y="3450465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4916146" y="1200804"/>
            <a:ext cx="7275854" cy="5133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</a:t>
            </a:r>
            <a:r>
              <a:rPr lang="zh-TW" altLang="en-US" sz="2000" dirty="0"/>
              <a:t>宣告變數剖析機制</a:t>
            </a:r>
            <a:r>
              <a:rPr lang="zh-TW" altLang="en-US" sz="2000" b="1" dirty="0" smtClean="0"/>
              <a:t>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機制功能</a:t>
            </a:r>
            <a:r>
              <a:rPr lang="en-US" altLang="zh-TW" sz="18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/>
              <a:t>宣告變數切割機制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將宣告變數的切割分成變數與初始值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偵測是否有初始值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b="1" dirty="0" smtClean="0"/>
              <a:t>宣告變數基模</a:t>
            </a:r>
            <a:endParaRPr lang="en-US" altLang="zh-TW" sz="1600" b="1" dirty="0" smtClean="0"/>
          </a:p>
          <a:p>
            <a:pPr lvl="5">
              <a:buFont typeface="Calibri" pitchFamily="34" charset="0"/>
              <a:buChar char="─"/>
            </a:pPr>
            <a:r>
              <a:rPr lang="zh-TW" altLang="en-US" sz="1600" dirty="0" smtClean="0"/>
              <a:t>初始值狀態基模</a:t>
            </a: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r>
              <a:rPr lang="zh-TW" altLang="en-US" sz="1600" dirty="0" smtClean="0"/>
              <a:t>變數基模</a:t>
            </a: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r>
              <a:rPr lang="zh-TW" altLang="en-US" sz="1600" dirty="0" smtClean="0"/>
              <a:t>初始值基模</a:t>
            </a: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endParaRPr lang="zh-TW" altLang="en-US" sz="1600" dirty="0"/>
          </a:p>
        </p:txBody>
      </p: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3870035245"/>
              </p:ext>
            </p:extLst>
          </p:nvPr>
        </p:nvGraphicFramePr>
        <p:xfrm>
          <a:off x="3037009" y="1200804"/>
          <a:ext cx="2072131" cy="355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2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0" grpId="1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78792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0088" y="36725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6833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397000"/>
            <a:ext cx="11195446" cy="44026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87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迴圈種類基模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6966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56" y="5276447"/>
            <a:ext cx="12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具</a:t>
            </a:r>
            <a:r>
              <a:rPr lang="en-US" altLang="zh-TW" sz="1400" b="1" dirty="0" smtClean="0"/>
              <a:t>JUMP</a:t>
            </a:r>
            <a:r>
              <a:rPr lang="zh-TW" altLang="en-US" sz="1400" b="1" dirty="0" smtClean="0"/>
              <a:t>語法迴圈之基模</a:t>
            </a:r>
            <a:endParaRPr lang="zh-TW" altLang="en-US" sz="1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4866" y="5359565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宣告變數基模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13380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Cin</a:t>
            </a:r>
            <a:r>
              <a:rPr lang="zh-TW" altLang="en-US" sz="1600" b="1" dirty="0" smtClean="0"/>
              <a:t>變數基模</a:t>
            </a:r>
            <a:endParaRPr lang="zh-TW" altLang="en-US" sz="1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5007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241728" y="3362761"/>
            <a:ext cx="15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/>
              <a:t>初始質狀態基模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變數基模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初始值基</a:t>
            </a:r>
            <a:r>
              <a:rPr lang="zh-TW" altLang="en-US" sz="1200" b="1" dirty="0"/>
              <a:t>模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6" grpId="0" animBg="1"/>
      <p:bldP spid="4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圖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052993" y="79117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1" name="流程圖: 多重文件 60"/>
          <p:cNvSpPr/>
          <p:nvPr/>
        </p:nvSpPr>
        <p:spPr>
          <a:xfrm>
            <a:off x="2834894" y="79117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43" name="加號 42"/>
          <p:cNvSpPr/>
          <p:nvPr/>
        </p:nvSpPr>
        <p:spPr>
          <a:xfrm>
            <a:off x="2448397" y="349823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99146" y="33510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流程圖: 決策 45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圖: 決策 49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策略偵測機制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59" name="流程圖: 程序 58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62" name="流程圖: 程序 61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計數型要素比對機制</a:t>
            </a:r>
            <a:endParaRPr lang="zh-TW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向下箭號 64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74" name="流程圖: 程序 73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73" name="向下箭號 72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流程圖: 多重文件 7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6" name="向下箭號 7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125" name="矩形 124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26" name="群組 125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127" name="流程圖: 多重文件 126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8" name="流程圖: 程序 127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9" name="流程圖: 程序 128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0" name="流程圖: 程序 129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1" name="流程圖: 程序 130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2" name="向下箭號 131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3" name="向下箭號 132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4" name="向下箭號 133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5" name="流程圖: 多重文件 134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6" name="流程圖: 多重文件 135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7" name="流程圖: 多重文件 136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8" name="向下箭號 137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9" name="向下箭號 138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40" name="流程圖: 程序 139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141" name="向下箭號 140"/>
          <p:cNvSpPr/>
          <p:nvPr/>
        </p:nvSpPr>
        <p:spPr>
          <a:xfrm>
            <a:off x="9838686" y="271618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42" name="向下箭號 141"/>
          <p:cNvSpPr/>
          <p:nvPr/>
        </p:nvSpPr>
        <p:spPr>
          <a:xfrm>
            <a:off x="9410394" y="330986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44" name="流程圖: 程序 143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程式資訊剖析機制</a:t>
            </a:r>
          </a:p>
        </p:txBody>
      </p:sp>
      <p:sp>
        <p:nvSpPr>
          <p:cNvPr id="146" name="向下箭號 145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47" name="流程圖: 程序 146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149" name="向下箭號 148"/>
          <p:cNvSpPr/>
          <p:nvPr/>
        </p:nvSpPr>
        <p:spPr>
          <a:xfrm>
            <a:off x="10265853" y="3321142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0" name="向下箭號 149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1" name="向下箭號 150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2" name="向下箭號 151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3" name="流程圖: 程序 152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54" name="向下箭號 153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5" name="向下箭號 154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6" name="向下箭號 155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7" name="流程圖: 程序 156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158" name="向下箭號 157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cxnSp>
        <p:nvCxnSpPr>
          <p:cNvPr id="3" name="直線接點 2"/>
          <p:cNvCxnSpPr>
            <a:endCxn id="147" idx="1"/>
          </p:cNvCxnSpPr>
          <p:nvPr/>
        </p:nvCxnSpPr>
        <p:spPr>
          <a:xfrm>
            <a:off x="4773904" y="3309865"/>
            <a:ext cx="545717" cy="54852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9" name="流程圖: 多重文件 158"/>
          <p:cNvSpPr/>
          <p:nvPr/>
        </p:nvSpPr>
        <p:spPr>
          <a:xfrm>
            <a:off x="6249064" y="5491155"/>
            <a:ext cx="1002434" cy="631778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8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1" name="流程圖: 多重文件 60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43" name="加號 42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流程圖: 決策 45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圖: 決策 49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59" name="流程圖: 程序 58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62" name="流程圖: 程序 61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計數型要素比對機制</a:t>
            </a:r>
            <a:endParaRPr lang="zh-TW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向下箭號 64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74" name="流程圖: 程序 73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73" name="向下箭號 72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流程圖: 多重文件 7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6" name="向下箭號 7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60" name="內容版面配置區 2"/>
          <p:cNvSpPr txBox="1">
            <a:spLocks/>
          </p:cNvSpPr>
          <p:nvPr/>
        </p:nvSpPr>
        <p:spPr>
          <a:xfrm>
            <a:off x="4793193" y="1222974"/>
            <a:ext cx="7275600" cy="5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</a:t>
            </a:r>
            <a:r>
              <a:rPr lang="zh-TW" altLang="en-US" sz="2000" dirty="0">
                <a:solidFill>
                  <a:schemeClr val="tx1"/>
                </a:solidFill>
              </a:rPr>
              <a:t>迴</a:t>
            </a:r>
            <a:r>
              <a:rPr lang="zh-TW" altLang="en-US" sz="2000" dirty="0" smtClean="0">
                <a:solidFill>
                  <a:schemeClr val="tx1"/>
                </a:solidFill>
              </a:rPr>
              <a:t>圈分類機制</a:t>
            </a:r>
            <a:r>
              <a:rPr lang="zh-TW" altLang="en-US" sz="2000" b="1" dirty="0" smtClean="0"/>
              <a:t>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b="1" dirty="0" smtClean="0"/>
              <a:t>機制功能</a:t>
            </a:r>
            <a:r>
              <a:rPr lang="en-US" altLang="zh-TW" sz="16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ea"/>
              </a:rPr>
              <a:t>分類迴圈種類</a:t>
            </a:r>
            <a:r>
              <a:rPr lang="en-US" altLang="zh-TW" sz="1600" dirty="0">
                <a:latin typeface="+mj-ea"/>
              </a:rPr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For_declare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For_inital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>
                <a:latin typeface="+mn-ea"/>
              </a:rPr>
              <a:t>While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DoWhile</a:t>
            </a:r>
            <a:endParaRPr lang="en-US" altLang="zh-TW" sz="1600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無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5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1" name="流程圖: 多重文件 60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43" name="加號 42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流程圖: 決策 45"/>
          <p:cNvSpPr/>
          <p:nvPr/>
        </p:nvSpPr>
        <p:spPr>
          <a:xfrm>
            <a:off x="1521042" y="1250592"/>
            <a:ext cx="2181651" cy="695465"/>
          </a:xfrm>
          <a:prstGeom prst="flowChartDecisi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圖: 決策 49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59" name="流程圖: 程序 58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62" name="流程圖: 程序 61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計數型要素比對機制</a:t>
            </a:r>
            <a:endParaRPr lang="zh-TW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向下箭號 64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74" name="流程圖: 程序 73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73" name="向下箭號 72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流程圖: 多重文件 7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6" name="向下箭號 7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60" name="內容版面配置區 2"/>
          <p:cNvSpPr txBox="1">
            <a:spLocks/>
          </p:cNvSpPr>
          <p:nvPr/>
        </p:nvSpPr>
        <p:spPr>
          <a:xfrm>
            <a:off x="4793193" y="1222974"/>
            <a:ext cx="7275600" cy="5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</a:t>
            </a:r>
            <a:r>
              <a:rPr lang="zh-TW" altLang="en-US" sz="2000" dirty="0">
                <a:solidFill>
                  <a:schemeClr val="tx1"/>
                </a:solidFill>
              </a:rPr>
              <a:t>迴</a:t>
            </a:r>
            <a:r>
              <a:rPr lang="zh-TW" altLang="en-US" sz="2000" dirty="0" smtClean="0">
                <a:solidFill>
                  <a:schemeClr val="tx1"/>
                </a:solidFill>
              </a:rPr>
              <a:t>圈分類機制</a:t>
            </a:r>
            <a:r>
              <a:rPr lang="zh-TW" altLang="en-US" sz="2000" b="1" dirty="0" smtClean="0"/>
              <a:t>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b="1" dirty="0" smtClean="0"/>
              <a:t>機制功能</a:t>
            </a:r>
            <a:r>
              <a:rPr lang="en-US" altLang="zh-TW" sz="16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ea"/>
              </a:rPr>
              <a:t>分類迴圈種類</a:t>
            </a:r>
            <a:r>
              <a:rPr lang="en-US" altLang="zh-TW" sz="1600" dirty="0">
                <a:latin typeface="+mj-ea"/>
              </a:rPr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For_declare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For_inital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>
                <a:latin typeface="+mn-ea"/>
              </a:rPr>
              <a:t>While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DoWhile</a:t>
            </a:r>
            <a:endParaRPr lang="en-US" altLang="zh-TW" sz="1600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無</a:t>
            </a:r>
            <a:endParaRPr lang="zh-TW" altLang="en-US" sz="1600" dirty="0"/>
          </a:p>
        </p:txBody>
      </p:sp>
      <p:sp>
        <p:nvSpPr>
          <p:cNvPr id="63" name="內容版面配置區 2"/>
          <p:cNvSpPr txBox="1">
            <a:spLocks/>
          </p:cNvSpPr>
          <p:nvPr/>
        </p:nvSpPr>
        <p:spPr>
          <a:xfrm>
            <a:off x="5044749" y="4006651"/>
            <a:ext cx="6265772" cy="46282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「</a:t>
            </a:r>
            <a:r>
              <a:rPr lang="zh-TW" altLang="en-US" dirty="0" smtClean="0">
                <a:solidFill>
                  <a:schemeClr val="tx1"/>
                </a:solidFill>
              </a:rPr>
              <a:t>策略分析機制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機制功能</a:t>
            </a:r>
            <a:r>
              <a:rPr lang="en-US" altLang="zh-TW" b="1" dirty="0" smtClean="0"/>
              <a:t>:</a:t>
            </a:r>
          </a:p>
          <a:p>
            <a:pPr lvl="2">
              <a:buSzPct val="100000"/>
              <a:buFont typeface="Calibri" pitchFamily="34" charset="0"/>
              <a:buChar char="─"/>
            </a:pPr>
            <a:r>
              <a:rPr lang="zh-TW" altLang="en-US" sz="1600" dirty="0" smtClean="0"/>
              <a:t>比對</a:t>
            </a:r>
            <a:r>
              <a:rPr lang="zh-TW" altLang="en-US" sz="1800" b="1" dirty="0" smtClean="0"/>
              <a:t>具</a:t>
            </a:r>
            <a:r>
              <a:rPr lang="en-US" altLang="zh-TW" sz="1800" b="1" dirty="0" smtClean="0"/>
              <a:t>JUMP</a:t>
            </a:r>
            <a:r>
              <a:rPr lang="zh-TW" altLang="en-US" sz="1800" b="1" dirty="0" smtClean="0"/>
              <a:t>語法迴圈之基模</a:t>
            </a:r>
            <a:r>
              <a:rPr lang="zh-TW" altLang="en-US" sz="1600" dirty="0" smtClean="0"/>
              <a:t>來分析策略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計數型、哨兵型</a:t>
            </a:r>
            <a:r>
              <a:rPr lang="en-US" altLang="zh-TW" sz="1600" dirty="0" smtClean="0"/>
              <a:t>)</a:t>
            </a:r>
          </a:p>
          <a:p>
            <a:pPr lvl="2">
              <a:buSzPct val="100000"/>
              <a:buFont typeface="Calibri" pitchFamily="34" charset="0"/>
              <a:buChar char="─"/>
            </a:pPr>
            <a:r>
              <a:rPr lang="zh-TW" altLang="en-US" sz="1600" dirty="0" smtClean="0"/>
              <a:t>偵測迴圈要素是否有使用其他變數，建立或更新變數使用狀態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產生基模</a:t>
            </a:r>
            <a:r>
              <a:rPr lang="en-US" altLang="zh-TW" b="1" dirty="0" smtClean="0"/>
              <a:t>:</a:t>
            </a:r>
          </a:p>
          <a:p>
            <a:pPr lvl="2">
              <a:buFont typeface="Calibri" pitchFamily="34" charset="0"/>
              <a:buChar char="─"/>
            </a:pPr>
            <a:r>
              <a:rPr lang="zh-TW" altLang="en-US" sz="1600" dirty="0" smtClean="0"/>
              <a:t>迴圈策略基模</a:t>
            </a:r>
            <a:endParaRPr lang="en-US" altLang="zh-TW" dirty="0" smtClean="0"/>
          </a:p>
          <a:p>
            <a:pPr lvl="2">
              <a:buFont typeface="Calibri" pitchFamily="34" charset="0"/>
              <a:buChar char="─"/>
            </a:pPr>
            <a:endParaRPr lang="en-US" altLang="zh-TW" dirty="0" smtClean="0"/>
          </a:p>
        </p:txBody>
      </p:sp>
      <p:sp>
        <p:nvSpPr>
          <p:cNvPr id="34" name="流程圖: 多重文件 33"/>
          <p:cNvSpPr/>
          <p:nvPr/>
        </p:nvSpPr>
        <p:spPr>
          <a:xfrm>
            <a:off x="3745295" y="1976814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迴圈策略基模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94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32" name="內容版面配置區 2"/>
          <p:cNvSpPr>
            <a:spLocks noGrp="1"/>
          </p:cNvSpPr>
          <p:nvPr>
            <p:ph idx="4294967295"/>
          </p:nvPr>
        </p:nvSpPr>
        <p:spPr>
          <a:xfrm>
            <a:off x="4898397" y="1200804"/>
            <a:ext cx="7275600" cy="5133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「</a:t>
            </a:r>
            <a:r>
              <a:rPr lang="zh-TW" altLang="en-US" dirty="0"/>
              <a:t>迴圈計數型分析</a:t>
            </a:r>
            <a:r>
              <a:rPr lang="zh-TW" altLang="en-US" dirty="0" smtClean="0"/>
              <a:t>機制」</a:t>
            </a:r>
            <a:endParaRPr lang="en-US" altLang="zh-TW" dirty="0" smtClean="0"/>
          </a:p>
          <a:p>
            <a:pPr lvl="1">
              <a:buFont typeface="Wingdings" charset="2"/>
              <a:buChar char="Ø"/>
            </a:pPr>
            <a:r>
              <a:rPr lang="zh-TW" altLang="en-US" dirty="0" smtClean="0"/>
              <a:t>機制</a:t>
            </a:r>
            <a:r>
              <a:rPr lang="zh-TW" altLang="en-US" dirty="0"/>
              <a:t>功能</a:t>
            </a:r>
            <a:r>
              <a:rPr lang="en-US" altLang="zh-TW" sz="2600" dirty="0"/>
              <a:t>:</a:t>
            </a:r>
            <a:endParaRPr lang="en-US" altLang="zh-TW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計數型要素切割機制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切割迴圈要素將變數、變數型態、運算符號分開</a:t>
            </a:r>
            <a:endParaRPr lang="en-US" altLang="zh-TW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計數型要素比對機制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/>
              <a:t>將分切割後的要素與</a:t>
            </a:r>
            <a:r>
              <a:rPr lang="zh-TW" altLang="en-US" sz="2000" b="1" dirty="0"/>
              <a:t>宣告變數基模</a:t>
            </a:r>
            <a:r>
              <a:rPr lang="zh-TW" altLang="en-US" sz="1800" dirty="0"/>
              <a:t>、</a:t>
            </a:r>
            <a:r>
              <a:rPr lang="en-US" altLang="zh-TW" sz="2000" b="1" dirty="0" err="1"/>
              <a:t>Cin</a:t>
            </a:r>
            <a:r>
              <a:rPr lang="zh-TW" altLang="en-US" sz="2000" b="1" dirty="0" smtClean="0"/>
              <a:t>變數基</a:t>
            </a:r>
            <a:r>
              <a:rPr lang="zh-TW" altLang="en-US" sz="2000" b="1" dirty="0"/>
              <a:t>模</a:t>
            </a:r>
            <a:r>
              <a:rPr lang="zh-TW" altLang="en-US" sz="1800" dirty="0" smtClean="0"/>
              <a:t>、</a:t>
            </a:r>
            <a:r>
              <a:rPr lang="zh-TW" altLang="en-US" sz="1800" b="1" dirty="0" smtClean="0"/>
              <a:t>迴圈</a:t>
            </a:r>
            <a:r>
              <a:rPr lang="zh-TW" altLang="en-US" sz="2000" b="1" dirty="0" smtClean="0"/>
              <a:t>變數</a:t>
            </a:r>
            <a:r>
              <a:rPr lang="zh-TW" altLang="en-US" sz="2000" b="1" dirty="0"/>
              <a:t>使用狀態基模</a:t>
            </a:r>
            <a:r>
              <a:rPr lang="zh-TW" altLang="en-US" sz="1800" dirty="0"/>
              <a:t>比對</a:t>
            </a:r>
            <a:endParaRPr lang="en-US" altLang="zh-TW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變數比對置換機制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將比對完具有語意資料結構資料進行變數置換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更新或建立宣告變數的使用狀態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產生基模</a:t>
            </a:r>
            <a:r>
              <a:rPr lang="en-US" altLang="zh-TW" sz="2000" dirty="0" smtClean="0"/>
              <a:t>:</a:t>
            </a:r>
            <a:endParaRPr lang="en-US" altLang="zh-TW" sz="2000" dirty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迴圈變數</a:t>
            </a:r>
            <a:r>
              <a:rPr lang="zh-TW" altLang="en-US" sz="1600" dirty="0"/>
              <a:t>使用</a:t>
            </a:r>
            <a:r>
              <a:rPr lang="zh-TW" altLang="en-US" sz="1600" dirty="0" smtClean="0"/>
              <a:t>狀態基模</a:t>
            </a:r>
            <a:endParaRPr lang="en-US" altLang="zh-TW" sz="16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迴圈策略基模</a:t>
            </a:r>
            <a:endParaRPr lang="en-US" altLang="zh-TW" sz="16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迴圈語意基</a:t>
            </a:r>
            <a:r>
              <a:rPr lang="zh-TW" altLang="en-US" sz="1600" dirty="0"/>
              <a:t>模</a:t>
            </a:r>
            <a:endParaRPr lang="en-US" altLang="zh-TW" sz="1600" dirty="0"/>
          </a:p>
          <a:p>
            <a:pPr marL="726948" lvl="2" indent="-342900">
              <a:buFont typeface="+mj-lt"/>
              <a:buAutoNum type="arabicPeriod"/>
            </a:pPr>
            <a:endParaRPr lang="en-US" altLang="zh-TW" sz="1800" dirty="0" smtClean="0"/>
          </a:p>
        </p:txBody>
      </p:sp>
      <p:sp>
        <p:nvSpPr>
          <p:cNvPr id="76" name="直線圖說文字 2 7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流程圖: 多重文件 76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8" name="流程圖: 多重文件 77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9" name="加號 78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1" name="向下箭號 80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2" name="流程圖: 決策 81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流程圖: 決策 82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向下箭號 83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5" name="向下箭號 84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6" name="向下箭號 85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向下箭號 86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8" name="向下箭號 87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9" name="流程圖: 程序 88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90" name="流程圖: 程序 89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91" name="流程圖: 程序 90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00" dirty="0" smtClean="0"/>
              <a:t>計數型要素比對機制</a:t>
            </a:r>
            <a:endParaRPr lang="zh-TW" altLang="en-US" sz="1300" dirty="0"/>
          </a:p>
        </p:txBody>
      </p:sp>
      <p:sp>
        <p:nvSpPr>
          <p:cNvPr id="92" name="矩形 91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3" name="向下箭號 92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99" name="向下箭號 98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106" name="流程圖: 程序 105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107" name="向下箭號 106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08" name="流程圖: 多重文件 107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09" name="向下箭號 108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10" name="向下箭號 109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34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98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對</a:t>
            </a:r>
            <a:r>
              <a:rPr lang="zh-TW" altLang="en-US" sz="2400" dirty="0"/>
              <a:t>初學者來</a:t>
            </a:r>
            <a:r>
              <a:rPr lang="zh-TW" altLang="en-US" sz="2400" dirty="0" smtClean="0"/>
              <a:t>講</a:t>
            </a:r>
            <a:r>
              <a:rPr lang="zh-TW" altLang="en-US" sz="2400" dirty="0"/>
              <a:t>「</a:t>
            </a:r>
            <a:r>
              <a:rPr lang="zh-TW" altLang="en-US" sz="2400" dirty="0" smtClean="0"/>
              <a:t>學習程式語言」困難</a:t>
            </a:r>
            <a:endParaRPr lang="en-US" altLang="zh-TW" sz="24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學習程式語言不具備規劃、撰寫、偵錯能力。</a:t>
            </a:r>
            <a:r>
              <a:rPr lang="en-US" altLang="zh-TW" sz="2000" dirty="0" smtClean="0"/>
              <a:t>(duBoulay,1986)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學生沒有具備「程式規劃」能力，以至於找不到適合解決問題的策略</a:t>
            </a:r>
            <a:r>
              <a:rPr lang="en-US" altLang="zh-TW" sz="2000" dirty="0"/>
              <a:t>(Robin,2003) 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學生沒有具備「程式撰寫」能力，無法將解題策略轉化程式碼</a:t>
            </a:r>
            <a:r>
              <a:rPr lang="en-US" altLang="zh-TW" sz="2000" dirty="0" smtClean="0"/>
              <a:t>(Robin,2003) 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學生沒有具備「程式測試」能力，欠缺預測程式執行的結果以及偵錯能力</a:t>
            </a:r>
            <a:r>
              <a:rPr lang="en-US" altLang="zh-TW" sz="2000" dirty="0" smtClean="0"/>
              <a:t>(Thompson,2006)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ym typeface="Wingdings" panose="05000000000000000000" pitchFamily="2" charset="2"/>
              </a:rPr>
              <a:t>學生</a:t>
            </a:r>
            <a:r>
              <a:rPr lang="zh-TW" altLang="en-US" sz="2400" dirty="0">
                <a:sym typeface="Wingdings" panose="05000000000000000000" pitchFamily="2" charset="2"/>
              </a:rPr>
              <a:t>對於「迴圈」困難</a:t>
            </a:r>
            <a:r>
              <a:rPr lang="en-US" altLang="zh-TW" sz="2400" dirty="0">
                <a:sym typeface="Wingdings" panose="05000000000000000000" pitchFamily="2" charset="2"/>
              </a:rPr>
              <a:t>:</a:t>
            </a:r>
          </a:p>
          <a:p>
            <a:pPr marL="544068" lvl="1" indent="-342900">
              <a:buFont typeface="+mj-lt"/>
              <a:buAutoNum type="alphaUcPeriod"/>
            </a:pPr>
            <a:r>
              <a:rPr lang="zh-TW" altLang="en-US" sz="2000" dirty="0">
                <a:latin typeface="新細明體 (本文)"/>
              </a:rPr>
              <a:t>對迴圈「解題策略」不</a:t>
            </a:r>
            <a:r>
              <a:rPr lang="zh-TW" altLang="en-US" sz="2000" dirty="0" smtClean="0">
                <a:latin typeface="新細明體 (本文)"/>
              </a:rPr>
              <a:t>了解</a:t>
            </a:r>
            <a:endParaRPr lang="en-US" altLang="zh-TW" sz="2000" dirty="0" smtClean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 計數器</a:t>
            </a:r>
            <a:r>
              <a:rPr lang="zh-TW" altLang="en-US" sz="1600" dirty="0">
                <a:latin typeface="新細明體 (本文)"/>
              </a:rPr>
              <a:t>控制迴圈</a:t>
            </a:r>
            <a:endParaRPr lang="en-US" altLang="zh-TW" sz="1600" dirty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 哨兵</a:t>
            </a:r>
            <a:r>
              <a:rPr lang="zh-TW" altLang="en-US" sz="1600" dirty="0">
                <a:latin typeface="新細明體 (本文)"/>
              </a:rPr>
              <a:t>式控制迴圈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endParaRPr lang="en-US" altLang="zh-TW" sz="1600" dirty="0">
              <a:solidFill>
                <a:srgbClr val="FF0000"/>
              </a:solidFill>
              <a:latin typeface="新細明體 (本文)"/>
            </a:endParaRPr>
          </a:p>
          <a:p>
            <a:pPr marL="544068" lvl="1" indent="-342900">
              <a:buFont typeface="+mj-lt"/>
              <a:buAutoNum type="alphaUcPeriod"/>
            </a:pPr>
            <a:r>
              <a:rPr lang="zh-TW" altLang="en-US" sz="2000" dirty="0" smtClean="0">
                <a:latin typeface="新細明體 (本文)"/>
              </a:rPr>
              <a:t>對</a:t>
            </a:r>
            <a:r>
              <a:rPr lang="zh-TW" altLang="en-US" sz="2000" dirty="0">
                <a:latin typeface="新細明體 (本文)"/>
              </a:rPr>
              <a:t>迴圈「語法撰寫」不了解</a:t>
            </a:r>
            <a:endParaRPr lang="en-US" altLang="zh-TW" sz="2000" dirty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>
                <a:latin typeface="新細明體 (本文)"/>
              </a:rPr>
              <a:t>不會設定正確的起始、終止條件，導致迴圈有錯誤的執行</a:t>
            </a:r>
            <a:r>
              <a:rPr lang="zh-TW" altLang="en-US" sz="1600" dirty="0" smtClean="0">
                <a:latin typeface="新細明體 (本文)"/>
              </a:rPr>
              <a:t>次數</a:t>
            </a:r>
            <a:endParaRPr lang="en-US" altLang="zh-TW" sz="1600" dirty="0" smtClean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不會</a:t>
            </a:r>
            <a:r>
              <a:rPr lang="zh-TW" altLang="en-US" sz="1600" dirty="0">
                <a:latin typeface="新細明體 (本文)"/>
              </a:rPr>
              <a:t>設定哨兵式控制</a:t>
            </a:r>
            <a:r>
              <a:rPr lang="zh-TW" altLang="en-US" sz="1600" dirty="0" smtClean="0">
                <a:latin typeface="新細明體 (本文)"/>
              </a:rPr>
              <a:t>迴圈的哨兵值</a:t>
            </a:r>
            <a:endParaRPr lang="en-US" altLang="zh-TW" sz="1600" dirty="0">
              <a:latin typeface="新細明體 (本文)"/>
            </a:endParaRPr>
          </a:p>
          <a:p>
            <a:pPr marL="544068" lvl="1" indent="-342900">
              <a:buFont typeface="+mj-lt"/>
              <a:buAutoNum type="alphaUcPeriod"/>
            </a:pPr>
            <a:r>
              <a:rPr lang="zh-TW" altLang="en-US" sz="2000" dirty="0">
                <a:latin typeface="新細明體 (本文)"/>
              </a:rPr>
              <a:t>對迴圈「語法測試」困難</a:t>
            </a:r>
            <a:endParaRPr lang="en-US" altLang="zh-TW" sz="2000" dirty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>
                <a:latin typeface="新細明體 (本文)"/>
              </a:rPr>
              <a:t>不</a:t>
            </a:r>
            <a:r>
              <a:rPr lang="zh-TW" altLang="en-US" sz="1600" dirty="0" smtClean="0">
                <a:latin typeface="新細明體 (本文)"/>
              </a:rPr>
              <a:t>清楚「</a:t>
            </a:r>
            <a:r>
              <a:rPr lang="zh-TW" altLang="en-US" sz="1600" dirty="0">
                <a:latin typeface="新細明體 (本文)"/>
              </a:rPr>
              <a:t>計數器控制迴圈</a:t>
            </a:r>
            <a:r>
              <a:rPr lang="zh-TW" altLang="en-US" sz="1600" dirty="0" smtClean="0">
                <a:latin typeface="新細明體 (本文)"/>
              </a:rPr>
              <a:t>」將要執行的次數</a:t>
            </a:r>
            <a:endParaRPr lang="en-US" altLang="zh-TW" sz="1600" dirty="0" smtClean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設定錯誤的哨兵值</a:t>
            </a:r>
            <a:endParaRPr lang="zh-TW" altLang="en-US" sz="16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研究背景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3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25" name="內容版面配置區 2"/>
          <p:cNvSpPr>
            <a:spLocks noGrp="1"/>
          </p:cNvSpPr>
          <p:nvPr>
            <p:ph idx="4294967295"/>
          </p:nvPr>
        </p:nvSpPr>
        <p:spPr>
          <a:xfrm>
            <a:off x="4898397" y="1190613"/>
            <a:ext cx="7275600" cy="5133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「哨兵型分析機制」</a:t>
            </a:r>
            <a:endParaRPr lang="en-US" altLang="zh-TW" dirty="0" smtClean="0"/>
          </a:p>
          <a:p>
            <a:pPr lvl="1">
              <a:buFont typeface="Wingdings" charset="2"/>
              <a:buChar char="Ø"/>
            </a:pPr>
            <a:r>
              <a:rPr lang="zh-TW" altLang="en-US" dirty="0" smtClean="0"/>
              <a:t>機制功能</a:t>
            </a:r>
            <a:r>
              <a:rPr lang="en-US" altLang="zh-TW" sz="2600" dirty="0" smtClean="0"/>
              <a:t>:</a:t>
            </a:r>
            <a:endParaRPr lang="en-US" altLang="zh-TW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哨兵型要素切割機制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切割迴圈要素將變數、變數型態、運算符號分開</a:t>
            </a:r>
            <a:endParaRPr lang="en-US" altLang="zh-TW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哨兵型要素比對機制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將分切割後的要素與</a:t>
            </a:r>
            <a:r>
              <a:rPr lang="zh-TW" altLang="en-US" sz="2000" b="1" dirty="0"/>
              <a:t>具</a:t>
            </a:r>
            <a:r>
              <a:rPr lang="en-US" altLang="zh-TW" sz="2000" b="1" dirty="0"/>
              <a:t>JUMP</a:t>
            </a:r>
            <a:r>
              <a:rPr lang="zh-TW" altLang="en-US" sz="2000" b="1" dirty="0"/>
              <a:t>語法迴圈之基</a:t>
            </a:r>
            <a:r>
              <a:rPr lang="zh-TW" altLang="en-US" sz="2000" b="1" dirty="0" smtClean="0"/>
              <a:t>模、</a:t>
            </a:r>
            <a:r>
              <a:rPr lang="en-US" altLang="zh-TW" sz="1800" b="1" dirty="0"/>
              <a:t> </a:t>
            </a:r>
            <a:r>
              <a:rPr lang="en-US" altLang="zh-TW" sz="1800" b="1" dirty="0" err="1"/>
              <a:t>Cin</a:t>
            </a:r>
            <a:r>
              <a:rPr lang="zh-TW" altLang="en-US" sz="1800" b="1" dirty="0"/>
              <a:t>變數基模</a:t>
            </a:r>
            <a:r>
              <a:rPr lang="zh-TW" altLang="en-US" sz="1800" dirty="0" smtClean="0"/>
              <a:t>比對哨兵值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產生基模</a:t>
            </a:r>
            <a:r>
              <a:rPr lang="en-US" altLang="zh-TW" sz="2000" dirty="0" smtClean="0"/>
              <a:t>: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迴圈策略基模</a:t>
            </a:r>
            <a:endParaRPr lang="en-US" altLang="zh-TW" sz="16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迴圈語意基</a:t>
            </a:r>
            <a:r>
              <a:rPr lang="zh-TW" altLang="en-US" sz="1600" dirty="0"/>
              <a:t>模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TW" dirty="0" smtClean="0"/>
          </a:p>
          <a:p>
            <a:pPr marL="292608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2" name="直線圖說文字 2 111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流程圖: 多重文件 112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14" name="流程圖: 多重文件 113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15" name="加號 114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7" name="向下箭號 116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18" name="流程圖: 決策 117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流程圖: 決策 118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向下箭號 119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1" name="向下箭號 120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2" name="向下箭號 121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3" name="向下箭號 122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4" name="向下箭號 123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5" name="流程圖: 程序 124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126" name="流程圖: 程序 125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127" name="流程圖: 程序 126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00" dirty="0" smtClean="0"/>
              <a:t>計數型要素比對機制</a:t>
            </a:r>
            <a:endParaRPr lang="zh-TW" altLang="en-US" sz="1300" dirty="0"/>
          </a:p>
        </p:txBody>
      </p:sp>
      <p:sp>
        <p:nvSpPr>
          <p:cNvPr id="128" name="矩形 127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向下箭號 128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0" name="向下箭號 129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133" name="流程圖: 程序 132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134" name="向下箭號 133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5" name="流程圖: 多重文件 13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36" name="向下箭號 13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7" name="向下箭號 13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8" name="文字方塊 137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33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7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78792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0088" y="36725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6833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397000"/>
            <a:ext cx="11195446" cy="44026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87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迴圈種類基模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6966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56" y="5276447"/>
            <a:ext cx="12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具</a:t>
            </a:r>
            <a:r>
              <a:rPr lang="en-US" altLang="zh-TW" sz="1400" b="1" dirty="0" smtClean="0"/>
              <a:t>JUMP</a:t>
            </a:r>
            <a:r>
              <a:rPr lang="zh-TW" altLang="en-US" sz="1400" b="1" dirty="0" smtClean="0"/>
              <a:t>語法迴圈之基模</a:t>
            </a:r>
            <a:endParaRPr lang="zh-TW" altLang="en-US" sz="1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4866" y="5359565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宣告變數基模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13380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Cin</a:t>
            </a:r>
            <a:r>
              <a:rPr lang="zh-TW" altLang="en-US" sz="1600" b="1" dirty="0" smtClean="0"/>
              <a:t>變數基模</a:t>
            </a:r>
            <a:endParaRPr lang="zh-TW" altLang="en-US" sz="1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5007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241728" y="3362761"/>
            <a:ext cx="15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/>
              <a:t>初始質狀態基模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變數基模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初始值基</a:t>
            </a:r>
            <a:r>
              <a:rPr lang="zh-TW" altLang="en-US" sz="1200" b="1" dirty="0"/>
              <a:t>模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604420" y="3547427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迴圈變數使用基模</a:t>
            </a:r>
            <a:endParaRPr lang="zh-TW" altLang="en-US" sz="1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569666" y="3090033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迴圈策略基模</a:t>
            </a:r>
            <a:endParaRPr lang="zh-TW" altLang="en-US" sz="14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389940" y="2610581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迴圈語意基模</a:t>
            </a:r>
            <a:endParaRPr lang="zh-TW" altLang="en-US" sz="14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74438" y="1470217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迴圈策略與語意</a:t>
            </a:r>
            <a:endParaRPr lang="zh-TW" altLang="en-US" sz="1400" b="1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6" grpId="0" animBg="1"/>
      <p:bldP spid="4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107" name="矩形 106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08" name="群組 107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109" name="流程圖: 多重文件 108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0" name="流程圖: 程序 109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1" name="流程圖: 程序 110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2" name="流程圖: 程序 111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3" name="流程圖: 程序 112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4" name="向下箭號 113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5" name="向下箭號 114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6" name="向下箭號 115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7" name="流程圖: 多重文件 116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8" name="流程圖: 多重文件 117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9" name="流程圖: 多重文件 118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0" name="向下箭號 119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1" name="向下箭號 120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2" name="流程圖: 程序 121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123" name="向下箭號 122"/>
          <p:cNvSpPr/>
          <p:nvPr/>
        </p:nvSpPr>
        <p:spPr>
          <a:xfrm>
            <a:off x="10495375" y="285146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4" name="向下箭號 123"/>
          <p:cNvSpPr/>
          <p:nvPr/>
        </p:nvSpPr>
        <p:spPr>
          <a:xfrm>
            <a:off x="9861147" y="350786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5" name="流程圖: 程序 124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126" name="向下箭號 125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7" name="流程圖: 程序 126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128" name="向下箭號 127"/>
          <p:cNvSpPr/>
          <p:nvPr/>
        </p:nvSpPr>
        <p:spPr>
          <a:xfrm>
            <a:off x="11039068" y="347261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9" name="向下箭號 128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0" name="向下箭號 129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1" name="向下箭號 130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2" name="流程圖: 程序 131"/>
          <p:cNvSpPr/>
          <p:nvPr/>
        </p:nvSpPr>
        <p:spPr>
          <a:xfrm>
            <a:off x="5328298" y="4788007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33" name="向下箭號 132"/>
          <p:cNvSpPr/>
          <p:nvPr/>
        </p:nvSpPr>
        <p:spPr>
          <a:xfrm>
            <a:off x="7261003" y="4568970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4" name="向下箭號 133"/>
          <p:cNvSpPr/>
          <p:nvPr/>
        </p:nvSpPr>
        <p:spPr>
          <a:xfrm>
            <a:off x="5723790" y="4009706"/>
            <a:ext cx="232791" cy="765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5" name="向下箭號 134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6" name="流程圖: 程序 135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137" name="流程圖: 多重文件 136"/>
          <p:cNvSpPr/>
          <p:nvPr/>
        </p:nvSpPr>
        <p:spPr>
          <a:xfrm>
            <a:off x="6189220" y="5454318"/>
            <a:ext cx="1202984" cy="68451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38" name="向下箭號 137"/>
          <p:cNvSpPr/>
          <p:nvPr/>
        </p:nvSpPr>
        <p:spPr>
          <a:xfrm>
            <a:off x="6624909" y="5078756"/>
            <a:ext cx="232791" cy="390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cxnSp>
        <p:nvCxnSpPr>
          <p:cNvPr id="3" name="直線接點 2"/>
          <p:cNvCxnSpPr>
            <a:endCxn id="136" idx="1"/>
          </p:cNvCxnSpPr>
          <p:nvPr/>
        </p:nvCxnSpPr>
        <p:spPr>
          <a:xfrm>
            <a:off x="4110943" y="3783176"/>
            <a:ext cx="1876108" cy="606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直線圖說文字 2 46"/>
          <p:cNvSpPr/>
          <p:nvPr/>
        </p:nvSpPr>
        <p:spPr>
          <a:xfrm rot="10800000">
            <a:off x="1015026" y="1200804"/>
            <a:ext cx="3103239" cy="485071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程序 47"/>
          <p:cNvSpPr/>
          <p:nvPr/>
        </p:nvSpPr>
        <p:spPr>
          <a:xfrm>
            <a:off x="1253304" y="3831874"/>
            <a:ext cx="1625599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次數比較機制</a:t>
            </a:r>
            <a:endParaRPr lang="zh-TW" altLang="en-US" dirty="0"/>
          </a:p>
        </p:txBody>
      </p:sp>
      <p:sp>
        <p:nvSpPr>
          <p:cNvPr id="49" name="向下箭號 48"/>
          <p:cNvSpPr/>
          <p:nvPr/>
        </p:nvSpPr>
        <p:spPr>
          <a:xfrm>
            <a:off x="2485088" y="2167189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0" name="流程圖: 多重文件 49"/>
          <p:cNvSpPr/>
          <p:nvPr/>
        </p:nvSpPr>
        <p:spPr>
          <a:xfrm>
            <a:off x="1495468" y="5167823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具策略</a:t>
            </a:r>
            <a:r>
              <a:rPr lang="zh-TW" altLang="en-US" sz="1600" dirty="0" smtClean="0"/>
              <a:t>與語意比較結果之</a:t>
            </a:r>
            <a:r>
              <a:rPr lang="zh-TW" altLang="en-US" sz="1600" dirty="0"/>
              <a:t>資料結構</a:t>
            </a:r>
          </a:p>
        </p:txBody>
      </p:sp>
      <p:sp>
        <p:nvSpPr>
          <p:cNvPr id="51" name="向下箭號 50"/>
          <p:cNvSpPr/>
          <p:nvPr/>
        </p:nvSpPr>
        <p:spPr>
          <a:xfrm>
            <a:off x="1933517" y="3076892"/>
            <a:ext cx="241300" cy="75498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流程圖: 多重文件 51"/>
          <p:cNvSpPr/>
          <p:nvPr/>
        </p:nvSpPr>
        <p:spPr>
          <a:xfrm>
            <a:off x="1522595" y="1388131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具有策略</a:t>
            </a:r>
            <a:r>
              <a:rPr lang="zh-TW" altLang="en-US" sz="1600" dirty="0"/>
              <a:t>與要素之</a:t>
            </a:r>
            <a:r>
              <a:rPr lang="zh-TW" altLang="en-US" sz="1600" dirty="0" smtClean="0"/>
              <a:t>資料結構</a:t>
            </a:r>
            <a:endParaRPr lang="zh-TW" altLang="en-US" sz="1600" dirty="0"/>
          </a:p>
        </p:txBody>
      </p:sp>
      <p:sp>
        <p:nvSpPr>
          <p:cNvPr id="53" name="向下箭號 52"/>
          <p:cNvSpPr/>
          <p:nvPr/>
        </p:nvSpPr>
        <p:spPr>
          <a:xfrm>
            <a:off x="3008804" y="3076891"/>
            <a:ext cx="241300" cy="2090931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流程圖: 決策 53"/>
          <p:cNvSpPr/>
          <p:nvPr/>
        </p:nvSpPr>
        <p:spPr>
          <a:xfrm>
            <a:off x="1698484" y="2502929"/>
            <a:ext cx="1814508" cy="863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策略比較機制</a:t>
            </a:r>
          </a:p>
        </p:txBody>
      </p:sp>
      <p:sp>
        <p:nvSpPr>
          <p:cNvPr id="55" name="向下箭號 54"/>
          <p:cNvSpPr/>
          <p:nvPr/>
        </p:nvSpPr>
        <p:spPr>
          <a:xfrm>
            <a:off x="1933517" y="4379926"/>
            <a:ext cx="241300" cy="78789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內容版面配置區 2"/>
          <p:cNvSpPr>
            <a:spLocks noGrp="1"/>
          </p:cNvSpPr>
          <p:nvPr>
            <p:ph idx="4294967295"/>
          </p:nvPr>
        </p:nvSpPr>
        <p:spPr>
          <a:xfrm>
            <a:off x="4887730" y="1200804"/>
            <a:ext cx="7275600" cy="5133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「迴圈策略與語意比較機制」</a:t>
            </a:r>
            <a:endParaRPr lang="en-US" altLang="zh-TW" sz="2800" dirty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策略與</a:t>
            </a:r>
            <a:r>
              <a:rPr lang="zh-TW" altLang="en-US" sz="2400" dirty="0"/>
              <a:t>語意</a:t>
            </a:r>
            <a:r>
              <a:rPr lang="zh-TW" altLang="en-US" sz="2400" dirty="0" smtClean="0"/>
              <a:t>比較機制</a:t>
            </a:r>
            <a:endParaRPr lang="en-US" altLang="zh-TW" sz="2400" dirty="0" smtClean="0"/>
          </a:p>
          <a:p>
            <a:pPr marL="761238" lvl="2" indent="-285750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策略比對機制</a:t>
            </a:r>
            <a:endParaRPr lang="en-US" altLang="zh-TW" sz="2000" dirty="0" smtClean="0"/>
          </a:p>
          <a:p>
            <a:pPr marL="761238" lvl="2" indent="-285750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次數比對機制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/>
              <a:t>產生基模</a:t>
            </a:r>
            <a:r>
              <a:rPr lang="en-US" altLang="zh-TW" sz="2000" dirty="0"/>
              <a:t>: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比較之策略與語意基</a:t>
            </a:r>
            <a:r>
              <a:rPr lang="zh-TW" altLang="en-US" sz="1600" dirty="0"/>
              <a:t>模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機制功能</a:t>
            </a:r>
            <a:r>
              <a:rPr lang="en-US" altLang="zh-TW" sz="2000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比較迴圈策略</a:t>
            </a:r>
            <a:endParaRPr lang="en-US" altLang="zh-TW" sz="20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比較語意</a:t>
            </a:r>
            <a:endParaRPr lang="en-US" altLang="zh-TW" sz="2000" dirty="0" smtClean="0"/>
          </a:p>
        </p:txBody>
      </p:sp>
      <p:sp>
        <p:nvSpPr>
          <p:cNvPr id="163" name="直線圖說文字 2 162"/>
          <p:cNvSpPr/>
          <p:nvPr/>
        </p:nvSpPr>
        <p:spPr>
          <a:xfrm rot="10800000">
            <a:off x="1175655" y="475129"/>
            <a:ext cx="3103239" cy="485071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流程圖: 程序 163"/>
          <p:cNvSpPr/>
          <p:nvPr/>
        </p:nvSpPr>
        <p:spPr>
          <a:xfrm>
            <a:off x="1413933" y="3106199"/>
            <a:ext cx="1625599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次數比較機制</a:t>
            </a:r>
            <a:endParaRPr lang="zh-TW" altLang="en-US" dirty="0"/>
          </a:p>
        </p:txBody>
      </p:sp>
      <p:sp>
        <p:nvSpPr>
          <p:cNvPr id="165" name="向下箭號 164"/>
          <p:cNvSpPr/>
          <p:nvPr/>
        </p:nvSpPr>
        <p:spPr>
          <a:xfrm>
            <a:off x="2645717" y="1441514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67" name="流程圖: 多重文件 166"/>
          <p:cNvSpPr/>
          <p:nvPr/>
        </p:nvSpPr>
        <p:spPr>
          <a:xfrm>
            <a:off x="1656097" y="4442148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具策略</a:t>
            </a:r>
            <a:r>
              <a:rPr lang="zh-TW" altLang="en-US" sz="1600" dirty="0" smtClean="0"/>
              <a:t>與語意比較結果之</a:t>
            </a:r>
            <a:r>
              <a:rPr lang="zh-TW" altLang="en-US" sz="1600" dirty="0"/>
              <a:t>資料結構</a:t>
            </a:r>
          </a:p>
        </p:txBody>
      </p:sp>
      <p:sp>
        <p:nvSpPr>
          <p:cNvPr id="168" name="向下箭號 167"/>
          <p:cNvSpPr/>
          <p:nvPr/>
        </p:nvSpPr>
        <p:spPr>
          <a:xfrm>
            <a:off x="2094146" y="2351217"/>
            <a:ext cx="241300" cy="75498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70" name="流程圖: 多重文件 169"/>
          <p:cNvSpPr/>
          <p:nvPr/>
        </p:nvSpPr>
        <p:spPr>
          <a:xfrm>
            <a:off x="1683224" y="662456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具有策略</a:t>
            </a:r>
            <a:r>
              <a:rPr lang="zh-TW" altLang="en-US" sz="1600" dirty="0"/>
              <a:t>與要素之</a:t>
            </a:r>
            <a:r>
              <a:rPr lang="zh-TW" altLang="en-US" sz="1600" dirty="0" smtClean="0"/>
              <a:t>資料結構</a:t>
            </a:r>
            <a:endParaRPr lang="zh-TW" altLang="en-US" sz="1600" dirty="0"/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8" name="向下箭號 17"/>
          <p:cNvSpPr/>
          <p:nvPr/>
        </p:nvSpPr>
        <p:spPr>
          <a:xfrm>
            <a:off x="3169433" y="2351216"/>
            <a:ext cx="241300" cy="2090931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2" name="流程圖: 決策 1"/>
          <p:cNvSpPr/>
          <p:nvPr/>
        </p:nvSpPr>
        <p:spPr>
          <a:xfrm>
            <a:off x="1859113" y="1777254"/>
            <a:ext cx="1814508" cy="863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策略比較機制</a:t>
            </a:r>
          </a:p>
        </p:txBody>
      </p:sp>
      <p:sp>
        <p:nvSpPr>
          <p:cNvPr id="19" name="向下箭號 18"/>
          <p:cNvSpPr/>
          <p:nvPr/>
        </p:nvSpPr>
        <p:spPr>
          <a:xfrm>
            <a:off x="2094146" y="3654251"/>
            <a:ext cx="241300" cy="78789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線圖說文字 2 65"/>
          <p:cNvSpPr/>
          <p:nvPr/>
        </p:nvSpPr>
        <p:spPr>
          <a:xfrm rot="10800000">
            <a:off x="395980" y="1334278"/>
            <a:ext cx="3792411" cy="5103844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下箭號 75"/>
          <p:cNvSpPr/>
          <p:nvPr/>
        </p:nvSpPr>
        <p:spPr>
          <a:xfrm>
            <a:off x="2205746" y="2315248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流程圖: 多重文件 86"/>
          <p:cNvSpPr/>
          <p:nvPr/>
        </p:nvSpPr>
        <p:spPr>
          <a:xfrm>
            <a:off x="1155428" y="5310194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程式迴圈分析圖</a:t>
            </a:r>
          </a:p>
        </p:txBody>
      </p:sp>
      <p:sp>
        <p:nvSpPr>
          <p:cNvPr id="89" name="向下箭號 88"/>
          <p:cNvSpPr/>
          <p:nvPr/>
        </p:nvSpPr>
        <p:spPr>
          <a:xfrm>
            <a:off x="2205746" y="4975351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1017038" y="2658697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資料結構寬度計算機</a:t>
            </a:r>
            <a:r>
              <a:rPr lang="zh-TW" altLang="en-US" dirty="0"/>
              <a:t>制</a:t>
            </a:r>
          </a:p>
        </p:txBody>
      </p:sp>
      <p:sp>
        <p:nvSpPr>
          <p:cNvPr id="53" name="加號 52"/>
          <p:cNvSpPr/>
          <p:nvPr/>
        </p:nvSpPr>
        <p:spPr>
          <a:xfrm>
            <a:off x="2147287" y="1701927"/>
            <a:ext cx="358219" cy="347004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程序 55"/>
          <p:cNvSpPr/>
          <p:nvPr/>
        </p:nvSpPr>
        <p:spPr>
          <a:xfrm>
            <a:off x="1022384" y="3556458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資料結構</a:t>
            </a:r>
            <a:r>
              <a:rPr lang="zh-TW" altLang="en-US" dirty="0" smtClean="0"/>
              <a:t>高度計算機</a:t>
            </a:r>
            <a:r>
              <a:rPr lang="zh-TW" altLang="en-US" dirty="0"/>
              <a:t>制</a:t>
            </a:r>
          </a:p>
        </p:txBody>
      </p:sp>
      <p:sp>
        <p:nvSpPr>
          <p:cNvPr id="57" name="向下箭號 56"/>
          <p:cNvSpPr/>
          <p:nvPr/>
        </p:nvSpPr>
        <p:spPr>
          <a:xfrm>
            <a:off x="2206747" y="3216159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2" name="流程圖: 程序 61"/>
          <p:cNvSpPr/>
          <p:nvPr/>
        </p:nvSpPr>
        <p:spPr>
          <a:xfrm>
            <a:off x="1017038" y="4426495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迴圈分析圖繪製機制</a:t>
            </a:r>
            <a:endParaRPr lang="zh-TW" altLang="en-US" dirty="0"/>
          </a:p>
        </p:txBody>
      </p:sp>
      <p:sp>
        <p:nvSpPr>
          <p:cNvPr id="63" name="向下箭號 62"/>
          <p:cNvSpPr/>
          <p:nvPr/>
        </p:nvSpPr>
        <p:spPr>
          <a:xfrm>
            <a:off x="2210648" y="4097127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67" name="群組 66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68" name="矩形 67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71" name="群組 70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74" name="流程圖: 多重文件 73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5" name="流程圖: 程序 74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7" name="流程圖: 程序 76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8" name="流程圖: 程序 77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9" name="流程圖: 程序 78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0" name="向下箭號 79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1" name="向下箭號 80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2" name="向下箭號 81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3" name="流程圖: 多重文件 82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4" name="流程圖: 多重文件 83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5" name="流程圖: 多重文件 84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6" name="向下箭號 85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8" name="向下箭號 87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90" name="流程圖: 程序 89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91" name="向下箭號 90"/>
          <p:cNvSpPr/>
          <p:nvPr/>
        </p:nvSpPr>
        <p:spPr>
          <a:xfrm>
            <a:off x="10515402" y="2859544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2" name="向下箭號 91"/>
          <p:cNvSpPr/>
          <p:nvPr/>
        </p:nvSpPr>
        <p:spPr>
          <a:xfrm>
            <a:off x="9868133" y="3497436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3" name="流程圖: 程序 92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94" name="向下箭號 93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5" name="流程圖: 程序 94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96" name="向下箭號 95"/>
          <p:cNvSpPr/>
          <p:nvPr/>
        </p:nvSpPr>
        <p:spPr>
          <a:xfrm>
            <a:off x="11050690" y="3506546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7" name="向下箭號 96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8" name="向下箭號 97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9" name="向下箭號 98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0" name="流程圖: 程序 99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迴圈視覺化</a:t>
            </a:r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01" name="向下箭號 100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2" name="向下箭號 101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3" name="向下箭號 102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4" name="流程圖: 程序 103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迴圈結構與語意比較機制</a:t>
            </a:r>
          </a:p>
        </p:txBody>
      </p:sp>
      <p:sp>
        <p:nvSpPr>
          <p:cNvPr id="105" name="流程圖: 多重文件 104"/>
          <p:cNvSpPr/>
          <p:nvPr/>
        </p:nvSpPr>
        <p:spPr>
          <a:xfrm>
            <a:off x="6189220" y="5454318"/>
            <a:ext cx="1202984" cy="68451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06" name="向下箭號 105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8" name="流程圖: 多重文件 107"/>
          <p:cNvSpPr/>
          <p:nvPr/>
        </p:nvSpPr>
        <p:spPr>
          <a:xfrm>
            <a:off x="576172" y="1414927"/>
            <a:ext cx="1629574" cy="90032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具有策略與語意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 smtClean="0">
                <a:latin typeface="+mn-ea"/>
              </a:rPr>
              <a:t>次數</a:t>
            </a:r>
            <a:r>
              <a:rPr lang="zh-TW" altLang="en-US" sz="1400" dirty="0">
                <a:latin typeface="+mn-ea"/>
              </a:rPr>
              <a:t>或哨兵值</a:t>
            </a:r>
            <a:r>
              <a:rPr lang="en-US" altLang="zh-TW" sz="1400" dirty="0">
                <a:latin typeface="+mn-ea"/>
              </a:rPr>
              <a:t>)</a:t>
            </a:r>
            <a:r>
              <a:rPr lang="zh-TW" altLang="en-US" sz="1400" dirty="0">
                <a:latin typeface="+mn-ea"/>
              </a:rPr>
              <a:t>之資料結構</a:t>
            </a:r>
          </a:p>
        </p:txBody>
      </p:sp>
      <p:sp>
        <p:nvSpPr>
          <p:cNvPr id="109" name="流程圖: 多重文件 108"/>
          <p:cNvSpPr/>
          <p:nvPr/>
        </p:nvSpPr>
        <p:spPr>
          <a:xfrm>
            <a:off x="2562195" y="1407296"/>
            <a:ext cx="1543453" cy="870037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具策略與語意比較結果之資料結構</a:t>
            </a:r>
          </a:p>
        </p:txBody>
      </p:sp>
      <p:sp>
        <p:nvSpPr>
          <p:cNvPr id="107" name="矩形 106"/>
          <p:cNvSpPr/>
          <p:nvPr/>
        </p:nvSpPr>
        <p:spPr>
          <a:xfrm>
            <a:off x="497668" y="1414927"/>
            <a:ext cx="3635399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2"/>
          <p:cNvSpPr>
            <a:spLocks noGrp="1"/>
          </p:cNvSpPr>
          <p:nvPr>
            <p:ph idx="4294967295"/>
          </p:nvPr>
        </p:nvSpPr>
        <p:spPr>
          <a:xfrm>
            <a:off x="4892516" y="1200804"/>
            <a:ext cx="7275512" cy="513397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「</a:t>
            </a:r>
            <a:r>
              <a:rPr lang="zh-TW" altLang="en-US" sz="2800" dirty="0" smtClean="0"/>
              <a:t>迴</a:t>
            </a:r>
            <a:r>
              <a:rPr lang="zh-TW" altLang="en-US" sz="2800" dirty="0"/>
              <a:t>圈視覺化分析</a:t>
            </a:r>
            <a:r>
              <a:rPr lang="zh-TW" altLang="en-US" sz="2800" dirty="0" smtClean="0"/>
              <a:t>機制」</a:t>
            </a:r>
            <a:endParaRPr lang="en-US" altLang="zh-TW" sz="2800" dirty="0" smtClean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資料結構寬度計算機制</a:t>
            </a:r>
            <a:endParaRPr lang="en-US" altLang="zh-TW" sz="2400" dirty="0" smtClean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資料結構高度計算</a:t>
            </a:r>
            <a:r>
              <a:rPr lang="zh-TW" altLang="en-US" sz="2400" dirty="0" smtClean="0"/>
              <a:t>機制</a:t>
            </a:r>
            <a:endParaRPr lang="en-US" altLang="zh-TW" sz="2400" dirty="0" smtClean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迴圈分析圖繪製機制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機制功能</a:t>
            </a:r>
            <a:r>
              <a:rPr lang="en-US" altLang="zh-TW" sz="2400" dirty="0" smtClean="0"/>
              <a:t>:</a:t>
            </a:r>
          </a:p>
          <a:p>
            <a:pPr marL="761238" lvl="2" indent="-285750"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計算分析後的資料設定顯示的高度以及寬度並繪製</a:t>
            </a:r>
            <a:endParaRPr lang="en-US" altLang="zh-TW" sz="1800" dirty="0" smtClean="0"/>
          </a:p>
        </p:txBody>
      </p:sp>
      <p:sp>
        <p:nvSpPr>
          <p:cNvPr id="66" name="直線圖說文字 2 65"/>
          <p:cNvSpPr/>
          <p:nvPr/>
        </p:nvSpPr>
        <p:spPr>
          <a:xfrm rot="10800000">
            <a:off x="395980" y="1334278"/>
            <a:ext cx="3792411" cy="5103844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下箭號 75"/>
          <p:cNvSpPr/>
          <p:nvPr/>
        </p:nvSpPr>
        <p:spPr>
          <a:xfrm>
            <a:off x="2205746" y="2315248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流程圖: 多重文件 86"/>
          <p:cNvSpPr/>
          <p:nvPr/>
        </p:nvSpPr>
        <p:spPr>
          <a:xfrm>
            <a:off x="1155428" y="5310194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程式迴圈分析圖</a:t>
            </a:r>
          </a:p>
        </p:txBody>
      </p:sp>
      <p:sp>
        <p:nvSpPr>
          <p:cNvPr id="89" name="向下箭號 88"/>
          <p:cNvSpPr/>
          <p:nvPr/>
        </p:nvSpPr>
        <p:spPr>
          <a:xfrm>
            <a:off x="2205746" y="4975351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1017038" y="2658697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資料結構寬度計算機</a:t>
            </a:r>
            <a:r>
              <a:rPr lang="zh-TW" altLang="en-US" dirty="0"/>
              <a:t>制</a:t>
            </a:r>
          </a:p>
        </p:txBody>
      </p:sp>
      <p:sp>
        <p:nvSpPr>
          <p:cNvPr id="53" name="加號 52"/>
          <p:cNvSpPr/>
          <p:nvPr/>
        </p:nvSpPr>
        <p:spPr>
          <a:xfrm>
            <a:off x="2147287" y="1701927"/>
            <a:ext cx="358219" cy="347004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程序 55"/>
          <p:cNvSpPr/>
          <p:nvPr/>
        </p:nvSpPr>
        <p:spPr>
          <a:xfrm>
            <a:off x="1022384" y="3556458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資料結構</a:t>
            </a:r>
            <a:r>
              <a:rPr lang="zh-TW" altLang="en-US" dirty="0" smtClean="0"/>
              <a:t>高度計算機</a:t>
            </a:r>
            <a:r>
              <a:rPr lang="zh-TW" altLang="en-US" dirty="0"/>
              <a:t>制</a:t>
            </a:r>
          </a:p>
        </p:txBody>
      </p:sp>
      <p:sp>
        <p:nvSpPr>
          <p:cNvPr id="57" name="向下箭號 56"/>
          <p:cNvSpPr/>
          <p:nvPr/>
        </p:nvSpPr>
        <p:spPr>
          <a:xfrm>
            <a:off x="2206747" y="3216159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2" name="流程圖: 程序 61"/>
          <p:cNvSpPr/>
          <p:nvPr/>
        </p:nvSpPr>
        <p:spPr>
          <a:xfrm>
            <a:off x="1017038" y="4426495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迴圈分析圖繪製機制</a:t>
            </a:r>
            <a:endParaRPr lang="zh-TW" altLang="en-US" dirty="0"/>
          </a:p>
        </p:txBody>
      </p:sp>
      <p:sp>
        <p:nvSpPr>
          <p:cNvPr id="63" name="向下箭號 62"/>
          <p:cNvSpPr/>
          <p:nvPr/>
        </p:nvSpPr>
        <p:spPr>
          <a:xfrm>
            <a:off x="2210648" y="4097127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9" name="流程圖: 多重文件 18"/>
          <p:cNvSpPr/>
          <p:nvPr/>
        </p:nvSpPr>
        <p:spPr>
          <a:xfrm>
            <a:off x="576172" y="1414927"/>
            <a:ext cx="1629574" cy="90032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具有策略與語意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 smtClean="0">
                <a:latin typeface="+mn-ea"/>
              </a:rPr>
              <a:t>次數</a:t>
            </a:r>
            <a:r>
              <a:rPr lang="zh-TW" altLang="en-US" sz="1400" dirty="0">
                <a:latin typeface="+mn-ea"/>
              </a:rPr>
              <a:t>或哨兵值</a:t>
            </a:r>
            <a:r>
              <a:rPr lang="en-US" altLang="zh-TW" sz="1400" dirty="0">
                <a:latin typeface="+mn-ea"/>
              </a:rPr>
              <a:t>)</a:t>
            </a:r>
            <a:r>
              <a:rPr lang="zh-TW" altLang="en-US" sz="1400" dirty="0">
                <a:latin typeface="+mn-ea"/>
              </a:rPr>
              <a:t>之資料結構</a:t>
            </a:r>
          </a:p>
        </p:txBody>
      </p:sp>
      <p:sp>
        <p:nvSpPr>
          <p:cNvPr id="20" name="流程圖: 多重文件 19"/>
          <p:cNvSpPr/>
          <p:nvPr/>
        </p:nvSpPr>
        <p:spPr>
          <a:xfrm>
            <a:off x="2505506" y="1408379"/>
            <a:ext cx="1543453" cy="870037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具策略與語意比較結果之資料結構</a:t>
            </a:r>
          </a:p>
        </p:txBody>
      </p:sp>
      <p:sp>
        <p:nvSpPr>
          <p:cNvPr id="18" name="矩形 17"/>
          <p:cNvSpPr/>
          <p:nvPr/>
        </p:nvSpPr>
        <p:spPr>
          <a:xfrm>
            <a:off x="497668" y="1414927"/>
            <a:ext cx="3635399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9546933" cy="51372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評估方法</a:t>
            </a:r>
            <a:endParaRPr lang="en-US" altLang="zh-TW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以元智大學資工系</a:t>
            </a:r>
            <a:r>
              <a:rPr lang="en-US" altLang="zh-TW" sz="2000" dirty="0" smtClean="0"/>
              <a:t>98</a:t>
            </a:r>
            <a:r>
              <a:rPr lang="zh-TW" altLang="en-US" sz="2000" dirty="0" smtClean="0"/>
              <a:t>學年度至</a:t>
            </a:r>
            <a:r>
              <a:rPr lang="en-US" altLang="zh-TW" sz="2000" dirty="0" smtClean="0"/>
              <a:t>103</a:t>
            </a:r>
            <a:r>
              <a:rPr lang="zh-TW" altLang="en-US" sz="2000" dirty="0" smtClean="0"/>
              <a:t>學年度「程式設計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一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」課程學生作業的評估「</a:t>
            </a:r>
            <a:r>
              <a:rPr lang="zh-TW" altLang="en-US" sz="2000" dirty="0"/>
              <a:t>程式迴圈</a:t>
            </a:r>
            <a:r>
              <a:rPr lang="zh-TW" altLang="en-US" sz="2000" dirty="0" smtClean="0"/>
              <a:t>結構與</a:t>
            </a:r>
            <a:r>
              <a:rPr lang="zh-TW" altLang="en-US" sz="2000" dirty="0"/>
              <a:t>語意之分析比較與視覺化</a:t>
            </a:r>
            <a:r>
              <a:rPr lang="zh-TW" altLang="en-US" sz="2000" dirty="0" smtClean="0"/>
              <a:t>機制」之分析迴圈策略與語意正確性</a:t>
            </a:r>
            <a:endParaRPr lang="en-US" altLang="zh-TW" sz="20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/>
              <a:t>評估作業題目：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星號三角形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閏年判斷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階層計算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質數</a:t>
            </a:r>
            <a:r>
              <a:rPr lang="zh-TW" altLang="en-US" sz="2000" dirty="0" smtClean="0"/>
              <a:t>判斷</a:t>
            </a:r>
            <a:endParaRPr lang="en-US" altLang="zh-TW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</a:rPr>
              <a:t>以</a:t>
            </a:r>
            <a:r>
              <a:rPr lang="en-US" altLang="zh-TW" sz="2000" dirty="0" smtClean="0">
                <a:solidFill>
                  <a:schemeClr val="tx1"/>
                </a:solidFill>
              </a:rPr>
              <a:t>105</a:t>
            </a:r>
            <a:r>
              <a:rPr lang="zh-TW" altLang="en-US" sz="2000" dirty="0" smtClean="0">
                <a:solidFill>
                  <a:schemeClr val="tx1"/>
                </a:solidFill>
              </a:rPr>
              <a:t>學年度「</a:t>
            </a:r>
            <a:r>
              <a:rPr lang="zh-TW" altLang="en-US" sz="2000" dirty="0">
                <a:solidFill>
                  <a:schemeClr val="tx1"/>
                </a:solidFill>
              </a:rPr>
              <a:t>程式設計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zh-TW" altLang="en-US" sz="2000" dirty="0">
                <a:solidFill>
                  <a:schemeClr val="tx1"/>
                </a:solidFill>
              </a:rPr>
              <a:t>一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</a:rPr>
              <a:t>」課程每周作業評估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</a:rPr>
              <a:t>利用問卷評估</a:t>
            </a:r>
            <a:r>
              <a:rPr lang="zh-TW" altLang="en-US" sz="2000" dirty="0"/>
              <a:t>「程式迴圈結構與語意之分析比較與視覺化機制」</a:t>
            </a:r>
            <a:r>
              <a:rPr lang="zh-TW" altLang="en-US" sz="2000" dirty="0" smtClean="0"/>
              <a:t>之幫助性</a:t>
            </a:r>
            <a:endParaRPr lang="en-US" altLang="zh-TW" sz="2000" dirty="0" smtClean="0"/>
          </a:p>
          <a:p>
            <a:pPr marL="201168" lvl="1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30438" y="1736725"/>
            <a:ext cx="9961562" cy="41322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+mj-ea"/>
                <a:ea typeface="+mj-ea"/>
              </a:rPr>
              <a:t>98-103</a:t>
            </a:r>
            <a:r>
              <a:rPr lang="zh-TW" altLang="en-US" sz="2400" dirty="0">
                <a:latin typeface="+mj-ea"/>
                <a:ea typeface="+mj-ea"/>
              </a:rPr>
              <a:t>學年度「程式設計</a:t>
            </a:r>
            <a:r>
              <a:rPr lang="en-US" altLang="zh-TW" sz="2400" dirty="0">
                <a:latin typeface="+mj-ea"/>
                <a:ea typeface="+mj-ea"/>
              </a:rPr>
              <a:t>(</a:t>
            </a:r>
            <a:r>
              <a:rPr lang="zh-TW" altLang="en-US" sz="2400" dirty="0">
                <a:latin typeface="+mj-ea"/>
                <a:ea typeface="+mj-ea"/>
              </a:rPr>
              <a:t>一</a:t>
            </a:r>
            <a:r>
              <a:rPr lang="en-US" altLang="zh-TW" sz="2400" dirty="0">
                <a:latin typeface="+mj-ea"/>
                <a:ea typeface="+mj-ea"/>
              </a:rPr>
              <a:t>)</a:t>
            </a:r>
            <a:r>
              <a:rPr lang="zh-TW" altLang="en-US" sz="2400" dirty="0">
                <a:latin typeface="+mj-ea"/>
                <a:ea typeface="+mj-ea"/>
              </a:rPr>
              <a:t>」評估</a:t>
            </a:r>
            <a:r>
              <a:rPr lang="zh-TW" altLang="en-US" sz="2400" dirty="0" smtClean="0">
                <a:latin typeface="+mj-ea"/>
                <a:ea typeface="+mj-ea"/>
              </a:rPr>
              <a:t>程式之結構類型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71556"/>
              </p:ext>
            </p:extLst>
          </p:nvPr>
        </p:nvGraphicFramePr>
        <p:xfrm>
          <a:off x="2892490" y="2503560"/>
          <a:ext cx="6857999" cy="26418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1396">
                  <a:extLst>
                    <a:ext uri="{9D8B030D-6E8A-4147-A177-3AD203B41FA5}">
                      <a16:colId xmlns:a16="http://schemas.microsoft.com/office/drawing/2014/main" val="62024168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391314837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558525778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4278457571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529732486"/>
                    </a:ext>
                  </a:extLst>
                </a:gridCol>
              </a:tblGrid>
              <a:tr h="3407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迴圈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分支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965988"/>
                  </a:ext>
                </a:extLst>
              </a:tr>
              <a:tr h="442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評估程式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FOR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 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IF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6065792"/>
                  </a:ext>
                </a:extLst>
              </a:tr>
              <a:tr h="448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800" kern="100" dirty="0">
                          <a:effectLst/>
                        </a:rPr>
                        <a:t>星號</a:t>
                      </a:r>
                      <a:r>
                        <a:rPr lang="zh-TW" sz="1800" kern="100" dirty="0" smtClean="0">
                          <a:effectLst/>
                        </a:rPr>
                        <a:t>三角形</a:t>
                      </a:r>
                      <a:r>
                        <a:rPr lang="en-US" altLang="zh-TW" sz="1800" kern="100" dirty="0" smtClean="0">
                          <a:effectLst/>
                        </a:rPr>
                        <a:t>(</a:t>
                      </a:r>
                      <a:r>
                        <a:rPr lang="en-US" altLang="zh-TW" sz="1800" dirty="0" smtClean="0"/>
                        <a:t>155</a:t>
                      </a:r>
                      <a:r>
                        <a:rPr lang="zh-TW" altLang="en-US" sz="1800" dirty="0" smtClean="0"/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387920"/>
                  </a:ext>
                </a:extLst>
              </a:tr>
              <a:tr h="448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閏年</a:t>
                      </a:r>
                      <a:r>
                        <a:rPr lang="zh-TW" sz="1800" kern="100" dirty="0" smtClean="0">
                          <a:effectLst/>
                        </a:rPr>
                        <a:t>判斷</a:t>
                      </a:r>
                      <a:r>
                        <a:rPr lang="en-US" altLang="zh-TW" sz="1800" kern="100" dirty="0" smtClean="0">
                          <a:effectLst/>
                        </a:rPr>
                        <a:t>(146</a:t>
                      </a:r>
                      <a:r>
                        <a:rPr lang="zh-TW" altLang="en-US" sz="1800" kern="100" dirty="0" smtClean="0">
                          <a:effectLst/>
                        </a:rPr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757048"/>
                  </a:ext>
                </a:extLst>
              </a:tr>
              <a:tr h="442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階層</a:t>
                      </a:r>
                      <a:r>
                        <a:rPr lang="zh-TW" sz="1800" kern="100" dirty="0" smtClean="0">
                          <a:effectLst/>
                        </a:rPr>
                        <a:t>計算</a:t>
                      </a:r>
                      <a:r>
                        <a:rPr lang="en-US" altLang="zh-TW" sz="1800" kern="100" dirty="0" smtClean="0">
                          <a:effectLst/>
                        </a:rPr>
                        <a:t>(460</a:t>
                      </a:r>
                      <a:r>
                        <a:rPr lang="zh-TW" altLang="en-US" sz="1800" kern="100" dirty="0" smtClean="0">
                          <a:effectLst/>
                        </a:rPr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3833780"/>
                  </a:ext>
                </a:extLst>
              </a:tr>
              <a:tr h="448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質數</a:t>
                      </a:r>
                      <a:r>
                        <a:rPr lang="zh-TW" sz="1800" kern="100" dirty="0" smtClean="0">
                          <a:effectLst/>
                        </a:rPr>
                        <a:t>判斷</a:t>
                      </a:r>
                      <a:r>
                        <a:rPr lang="en-US" altLang="zh-TW" sz="1800" kern="100" dirty="0" smtClean="0">
                          <a:effectLst/>
                        </a:rPr>
                        <a:t>(119</a:t>
                      </a:r>
                      <a:r>
                        <a:rPr lang="zh-TW" altLang="en-US" sz="1800" kern="100" dirty="0" smtClean="0">
                          <a:effectLst/>
                        </a:rPr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86915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78258" y="1718795"/>
            <a:ext cx="7772400" cy="4132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chemeClr val="tx1"/>
                </a:solidFill>
                <a:latin typeface="新細明體 (標題)"/>
              </a:rPr>
              <a:t>105</a:t>
            </a:r>
            <a:r>
              <a:rPr lang="zh-TW" altLang="en-US" sz="2400" dirty="0" smtClean="0">
                <a:solidFill>
                  <a:schemeClr val="tx1"/>
                </a:solidFill>
                <a:latin typeface="新細明體 (標題)"/>
              </a:rPr>
              <a:t>學年度「程式設計</a:t>
            </a:r>
            <a:r>
              <a:rPr lang="en-US" altLang="zh-TW" sz="2400" dirty="0" smtClean="0">
                <a:solidFill>
                  <a:schemeClr val="tx1"/>
                </a:solidFill>
                <a:latin typeface="新細明體 (標題)"/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  <a:latin typeface="新細明體 (標題)"/>
              </a:rPr>
              <a:t>一</a:t>
            </a:r>
            <a:r>
              <a:rPr lang="en-US" altLang="zh-TW" sz="2400" dirty="0" smtClean="0">
                <a:solidFill>
                  <a:schemeClr val="tx1"/>
                </a:solidFill>
                <a:latin typeface="新細明體 (標題)"/>
              </a:rPr>
              <a:t>)</a:t>
            </a:r>
            <a:r>
              <a:rPr lang="zh-TW" altLang="en-US" sz="2400" dirty="0" smtClean="0">
                <a:solidFill>
                  <a:schemeClr val="tx1"/>
                </a:solidFill>
                <a:latin typeface="新細明體 (標題)"/>
              </a:rPr>
              <a:t>」</a:t>
            </a:r>
            <a:r>
              <a:rPr lang="zh-TW" altLang="en-US" sz="2400" dirty="0" smtClean="0">
                <a:latin typeface="新細明體 (標題)"/>
              </a:rPr>
              <a:t>評估程式之結構類型</a:t>
            </a:r>
            <a:endParaRPr lang="en-US" altLang="zh-TW" sz="2400" dirty="0" smtClean="0">
              <a:latin typeface="新細明體 (標題)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評估結果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73017"/>
              </p:ext>
            </p:extLst>
          </p:nvPr>
        </p:nvGraphicFramePr>
        <p:xfrm>
          <a:off x="1727200" y="2235208"/>
          <a:ext cx="8559799" cy="3615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2922">
                  <a:extLst>
                    <a:ext uri="{9D8B030D-6E8A-4147-A177-3AD203B41FA5}">
                      <a16:colId xmlns:a16="http://schemas.microsoft.com/office/drawing/2014/main" val="3937495982"/>
                    </a:ext>
                  </a:extLst>
                </a:gridCol>
                <a:gridCol w="1148653">
                  <a:extLst>
                    <a:ext uri="{9D8B030D-6E8A-4147-A177-3AD203B41FA5}">
                      <a16:colId xmlns:a16="http://schemas.microsoft.com/office/drawing/2014/main" val="1611034216"/>
                    </a:ext>
                  </a:extLst>
                </a:gridCol>
                <a:gridCol w="1302349">
                  <a:extLst>
                    <a:ext uri="{9D8B030D-6E8A-4147-A177-3AD203B41FA5}">
                      <a16:colId xmlns:a16="http://schemas.microsoft.com/office/drawing/2014/main" val="2287466315"/>
                    </a:ext>
                  </a:extLst>
                </a:gridCol>
                <a:gridCol w="1223876">
                  <a:extLst>
                    <a:ext uri="{9D8B030D-6E8A-4147-A177-3AD203B41FA5}">
                      <a16:colId xmlns:a16="http://schemas.microsoft.com/office/drawing/2014/main" val="1191636817"/>
                    </a:ext>
                  </a:extLst>
                </a:gridCol>
                <a:gridCol w="1050683">
                  <a:extLst>
                    <a:ext uri="{9D8B030D-6E8A-4147-A177-3AD203B41FA5}">
                      <a16:colId xmlns:a16="http://schemas.microsoft.com/office/drawing/2014/main" val="153931826"/>
                    </a:ext>
                  </a:extLst>
                </a:gridCol>
                <a:gridCol w="981316">
                  <a:extLst>
                    <a:ext uri="{9D8B030D-6E8A-4147-A177-3AD203B41FA5}">
                      <a16:colId xmlns:a16="http://schemas.microsoft.com/office/drawing/2014/main" val="3828720224"/>
                    </a:ext>
                  </a:extLst>
                </a:gridCol>
              </a:tblGrid>
              <a:tr h="361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迴圈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分支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48022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en-US" sz="1800" kern="100" dirty="0" smtClean="0">
                          <a:effectLst/>
                        </a:rPr>
                        <a:t>評估程式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For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 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If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Switch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8759013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菱形 </a:t>
                      </a:r>
                      <a:r>
                        <a:rPr lang="en-US" sz="1800" kern="100" dirty="0">
                          <a:effectLst/>
                        </a:rPr>
                        <a:t>(For)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5445873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菱形 </a:t>
                      </a:r>
                      <a:r>
                        <a:rPr lang="en-US" sz="1800" kern="100" dirty="0">
                          <a:effectLst/>
                        </a:rPr>
                        <a:t>(While)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1415496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菱形 </a:t>
                      </a:r>
                      <a:r>
                        <a:rPr lang="en-US" sz="1800" kern="100" dirty="0">
                          <a:effectLst/>
                        </a:rPr>
                        <a:t>(Do While)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3774543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質數 </a:t>
                      </a:r>
                      <a:r>
                        <a:rPr lang="en-US" sz="1800" kern="100">
                          <a:effectLst/>
                        </a:rPr>
                        <a:t>(for)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3896171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質數 </a:t>
                      </a:r>
                      <a:r>
                        <a:rPr lang="en-US" sz="1800" kern="100">
                          <a:effectLst/>
                        </a:rPr>
                        <a:t>(While)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7437623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質數 </a:t>
                      </a:r>
                      <a:r>
                        <a:rPr lang="en-US" sz="1800" kern="100">
                          <a:effectLst/>
                        </a:rPr>
                        <a:t>(Do While)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3588227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閏年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2112598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業績計算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baseline="0" dirty="0" smtClean="0">
                          <a:effectLst/>
                        </a:rPr>
                        <a:t>  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780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9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77885" y="2500604"/>
            <a:ext cx="6923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Q&amp;A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021924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/>
              <a:t>迴圈</a:t>
            </a:r>
            <a:r>
              <a:rPr lang="zh-TW" altLang="en-US" sz="2000" dirty="0" smtClean="0"/>
              <a:t>撰寫方式</a:t>
            </a:r>
            <a:r>
              <a:rPr lang="en-US" altLang="zh-TW" sz="2000" dirty="0" smtClean="0"/>
              <a:t>:</a:t>
            </a:r>
            <a:r>
              <a:rPr lang="en-US" altLang="zh-TW" dirty="0" smtClean="0"/>
              <a:t>For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 While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迴圈策略</a:t>
            </a:r>
            <a:r>
              <a:rPr lang="en-US" altLang="zh-TW" sz="2000" dirty="0" smtClean="0"/>
              <a:t>:</a:t>
            </a:r>
            <a:r>
              <a:rPr lang="zh-TW" altLang="en-US" sz="2000" dirty="0"/>
              <a:t> </a:t>
            </a:r>
            <a:r>
              <a:rPr lang="zh-TW" altLang="en-US" sz="1600" dirty="0" smtClean="0"/>
              <a:t>計數器控制迴圈、哨兵</a:t>
            </a:r>
            <a:r>
              <a:rPr lang="zh-TW" altLang="en-US" sz="1600" dirty="0"/>
              <a:t>式</a:t>
            </a:r>
            <a:r>
              <a:rPr lang="zh-TW" altLang="en-US" sz="1600" dirty="0" smtClean="0"/>
              <a:t>控制迴圈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迴圈要素</a:t>
            </a:r>
            <a:r>
              <a:rPr lang="en-US" altLang="zh-TW" sz="2000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計數器控制迴圈 如圖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一</a:t>
            </a:r>
            <a:r>
              <a:rPr lang="en-US" altLang="zh-TW" sz="1600" dirty="0" smtClean="0"/>
              <a:t>)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/>
              <a:t>計數器控制</a:t>
            </a:r>
            <a:r>
              <a:rPr lang="zh-TW" altLang="en-US" sz="1600" dirty="0" smtClean="0"/>
              <a:t>變數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/>
              <a:t>初</a:t>
            </a:r>
            <a:r>
              <a:rPr lang="zh-TW" altLang="en-US" sz="1600" dirty="0" smtClean="0"/>
              <a:t>始值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終止條件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變化公式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哨兵式控制迴</a:t>
            </a:r>
            <a:r>
              <a:rPr lang="zh-TW" altLang="en-US" sz="1600" dirty="0" smtClean="0"/>
              <a:t>圈 如</a:t>
            </a:r>
            <a:r>
              <a:rPr lang="zh-TW" altLang="en-US" sz="1600" dirty="0"/>
              <a:t>圖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二</a:t>
            </a:r>
            <a:r>
              <a:rPr lang="en-US" altLang="zh-TW" sz="1600" dirty="0" smtClean="0"/>
              <a:t>)</a:t>
            </a:r>
            <a:endParaRPr lang="en-US" altLang="zh-TW" sz="16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哨兵值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迴圈語意</a:t>
            </a:r>
            <a:r>
              <a:rPr lang="en-US" altLang="zh-TW" sz="2000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/>
              <a:t>計數器控制迴圈</a:t>
            </a:r>
            <a:endParaRPr lang="en-US" altLang="zh-TW" sz="16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迴圈執行次數</a:t>
            </a:r>
            <a:endParaRPr lang="en-US" altLang="zh-TW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哨兵式控制</a:t>
            </a:r>
            <a:r>
              <a:rPr lang="zh-TW" altLang="en-US" sz="1600" dirty="0"/>
              <a:t>迴</a:t>
            </a:r>
            <a:r>
              <a:rPr lang="zh-TW" altLang="en-US" sz="1600" dirty="0" smtClean="0"/>
              <a:t>圈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/>
              <a:t>哨兵</a:t>
            </a:r>
            <a:r>
              <a:rPr lang="zh-TW" altLang="en-US" sz="1600" dirty="0" smtClean="0"/>
              <a:t>條件</a:t>
            </a:r>
            <a:endParaRPr lang="en-US" altLang="zh-TW" sz="1600" dirty="0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研究背景</a:t>
            </a:r>
            <a:r>
              <a:rPr lang="en-US" altLang="zh-TW" dirty="0"/>
              <a:t>(2/3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23336" y="3104028"/>
            <a:ext cx="75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18575" y="5249724"/>
            <a:ext cx="76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43" y="3763824"/>
            <a:ext cx="3810000" cy="14859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43" y="1637178"/>
            <a:ext cx="3800475" cy="14668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學者利用</a:t>
            </a:r>
            <a:r>
              <a:rPr lang="zh-TW" altLang="en-US" dirty="0"/>
              <a:t>「</a:t>
            </a:r>
            <a:r>
              <a:rPr lang="zh-TW" altLang="en-US" dirty="0" smtClean="0"/>
              <a:t>程式碼分析程式結構</a:t>
            </a:r>
            <a:r>
              <a:rPr lang="zh-TW" altLang="en-US" dirty="0"/>
              <a:t>」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 err="1" smtClean="0"/>
              <a:t>SIPLeS</a:t>
            </a:r>
            <a:r>
              <a:rPr lang="en-US" altLang="zh-TW" sz="2000" dirty="0"/>
              <a:t>-II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(Xu,1999) </a:t>
            </a:r>
            <a:r>
              <a:rPr lang="en-US" altLang="zh-TW" sz="2000" dirty="0"/>
              <a:t>(</a:t>
            </a:r>
            <a:r>
              <a:rPr lang="en-US" altLang="zh-TW" sz="2000" dirty="0" smtClean="0"/>
              <a:t>Li,2007</a:t>
            </a:r>
            <a:r>
              <a:rPr lang="en-US" altLang="zh-TW" sz="2000" dirty="0"/>
              <a:t>)</a:t>
            </a: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利用「增強物件導向程式相依圖」：將</a:t>
            </a:r>
            <a:r>
              <a:rPr lang="zh-TW" altLang="en-US" sz="1600" dirty="0"/>
              <a:t>程式碼轉換中介語言結構</a:t>
            </a:r>
            <a:r>
              <a:rPr lang="zh-TW" altLang="en-US" sz="1600" dirty="0" smtClean="0"/>
              <a:t>後 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然後判斷語意。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 err="1" smtClean="0"/>
              <a:t>AnalyesC</a:t>
            </a:r>
            <a:r>
              <a:rPr lang="zh-TW" altLang="en-US" sz="2000" dirty="0" smtClean="0"/>
              <a:t>  </a:t>
            </a:r>
            <a:r>
              <a:rPr lang="en-US" altLang="zh-TW" sz="2000" dirty="0"/>
              <a:t>(</a:t>
            </a:r>
            <a:r>
              <a:rPr lang="en-US" altLang="zh-TW" sz="2000" dirty="0" smtClean="0"/>
              <a:t>Wu,2007</a:t>
            </a:r>
            <a:r>
              <a:rPr lang="en-US" altLang="zh-TW" sz="2000" dirty="0"/>
              <a:t>)</a:t>
            </a:r>
            <a:endParaRPr lang="en-US" altLang="zh-TW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語意分析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將程式碼轉換相依圖再進行分析</a:t>
            </a:r>
            <a:endParaRPr lang="en-US" altLang="zh-TW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結構分析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分析程式中的控制結構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函</a:t>
            </a:r>
            <a:r>
              <a:rPr lang="zh-TW" altLang="en-US" sz="1600" dirty="0"/>
              <a:t>式</a:t>
            </a:r>
            <a:r>
              <a:rPr lang="zh-TW" altLang="en-US" sz="1600" dirty="0" smtClean="0"/>
              <a:t>的呼叫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資料結構相似度檢查</a:t>
            </a:r>
            <a:r>
              <a:rPr lang="en-US" altLang="zh-TW" sz="1800" dirty="0" smtClean="0"/>
              <a:t>    </a:t>
            </a:r>
            <a:r>
              <a:rPr lang="zh-TW" altLang="en-US" sz="1800" dirty="0" smtClean="0"/>
              <a:t> 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/>
              <a:t>程式流程結構分析與比較之視覺化</a:t>
            </a:r>
            <a:r>
              <a:rPr lang="zh-TW" altLang="en-US" sz="2000" dirty="0" smtClean="0"/>
              <a:t>機制 </a:t>
            </a:r>
            <a:r>
              <a:rPr lang="en-US" altLang="zh-TW" sz="2000" dirty="0"/>
              <a:t>(</a:t>
            </a:r>
            <a:r>
              <a:rPr lang="zh-TW" altLang="en-US" sz="2000" dirty="0"/>
              <a:t>葉時廷</a:t>
            </a:r>
            <a:r>
              <a:rPr lang="en-US" altLang="zh-TW" sz="2000" dirty="0"/>
              <a:t>,</a:t>
            </a:r>
            <a:r>
              <a:rPr lang="en-US" altLang="zh-TW" sz="2000" dirty="0" smtClean="0"/>
              <a:t>2016)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利用</a:t>
            </a:r>
            <a:r>
              <a:rPr lang="en-US" altLang="zh-TW" sz="1600" dirty="0" smtClean="0"/>
              <a:t>BNF</a:t>
            </a:r>
            <a:r>
              <a:rPr lang="zh-TW" altLang="en-US" sz="1600" dirty="0" smtClean="0"/>
              <a:t>規則來建立「剖析樹」，來分析學生程式碼流程架構</a:t>
            </a:r>
            <a:endParaRPr lang="en-US" altLang="zh-TW" sz="1600" dirty="0" smtClean="0"/>
          </a:p>
          <a:p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研究背景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現有利用程式碼分析程式結構的</a:t>
            </a:r>
            <a:r>
              <a:rPr lang="zh-TW" altLang="en-US" sz="2000" dirty="0"/>
              <a:t>研究 </a:t>
            </a:r>
            <a:endParaRPr lang="en-US" altLang="zh-TW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/>
              <a:t>SIPLeS</a:t>
            </a:r>
            <a:r>
              <a:rPr lang="en-US" altLang="zh-TW" dirty="0"/>
              <a:t>-II</a:t>
            </a:r>
            <a:r>
              <a:rPr lang="zh-TW" altLang="en-US" dirty="0"/>
              <a:t> 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dirty="0"/>
              <a:t>只針對「</a:t>
            </a:r>
            <a:r>
              <a:rPr lang="en-US" altLang="zh-TW" dirty="0" err="1"/>
              <a:t>SmallTalk</a:t>
            </a:r>
            <a:r>
              <a:rPr lang="zh-TW" altLang="en-US" dirty="0"/>
              <a:t>」語言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AnalyesC</a:t>
            </a:r>
            <a:r>
              <a:rPr lang="zh-TW" altLang="en-US" dirty="0" smtClean="0"/>
              <a:t> </a:t>
            </a:r>
            <a:r>
              <a:rPr lang="en-US" altLang="zh-TW" dirty="0" smtClean="0"/>
              <a:t>(Wu,2007)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dirty="0" smtClean="0"/>
              <a:t>提出「概念」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「</a:t>
            </a:r>
            <a:r>
              <a:rPr lang="zh-TW" altLang="en-US" dirty="0"/>
              <a:t>程式流程結構分析與比較之視覺化機制</a:t>
            </a:r>
            <a:r>
              <a:rPr lang="zh-TW" altLang="en-US" dirty="0" smtClean="0"/>
              <a:t>」</a:t>
            </a:r>
            <a:r>
              <a:rPr lang="en-US" altLang="zh-TW" sz="1600" dirty="0"/>
              <a:t>(</a:t>
            </a:r>
            <a:r>
              <a:rPr lang="zh-TW" altLang="en-US" sz="1600" dirty="0"/>
              <a:t>葉時廷</a:t>
            </a:r>
            <a:r>
              <a:rPr lang="en-US" altLang="zh-TW" sz="1600" dirty="0"/>
              <a:t>,2016</a:t>
            </a:r>
            <a:r>
              <a:rPr lang="en-US" altLang="zh-TW" sz="1600" dirty="0" smtClean="0"/>
              <a:t>)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dirty="0" smtClean="0"/>
              <a:t>只針對「</a:t>
            </a:r>
            <a:r>
              <a:rPr lang="zh-TW" altLang="en-US" b="1" dirty="0" smtClean="0"/>
              <a:t>程式</a:t>
            </a:r>
            <a:r>
              <a:rPr lang="zh-TW" altLang="en-US" b="1" dirty="0"/>
              <a:t>流程</a:t>
            </a:r>
            <a:r>
              <a:rPr lang="zh-TW" altLang="en-US" b="1" dirty="0" smtClean="0"/>
              <a:t>結構」</a:t>
            </a:r>
            <a:r>
              <a:rPr lang="zh-TW" altLang="en-US" dirty="0" smtClean="0"/>
              <a:t>以及「</a:t>
            </a:r>
            <a:r>
              <a:rPr lang="zh-TW" altLang="en-US" b="1" dirty="0" smtClean="0"/>
              <a:t>程式流程比較」</a:t>
            </a:r>
            <a:r>
              <a:rPr lang="zh-TW" altLang="en-US" dirty="0" smtClean="0"/>
              <a:t>之</a:t>
            </a:r>
            <a:r>
              <a:rPr lang="zh-TW" altLang="en-US" dirty="0"/>
              <a:t>視覺化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3">
              <a:buFont typeface="Century Gothic" panose="020B0502020202020204" pitchFamily="34" charset="0"/>
              <a:buChar char="χ"/>
            </a:pPr>
            <a:r>
              <a:rPr lang="zh-TW" altLang="en-US" dirty="0" smtClean="0"/>
              <a:t>無法呈現程式碼細部資料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利用</a:t>
            </a:r>
            <a:r>
              <a:rPr lang="zh-TW" altLang="en-US" b="1" dirty="0" smtClean="0"/>
              <a:t>程式</a:t>
            </a:r>
            <a:r>
              <a:rPr lang="zh-TW" altLang="en-US" b="1" dirty="0"/>
              <a:t>碼</a:t>
            </a:r>
            <a:r>
              <a:rPr lang="zh-TW" altLang="en-US" sz="2000" b="1" dirty="0" smtClean="0"/>
              <a:t>分析</a:t>
            </a:r>
            <a:r>
              <a:rPr lang="zh-TW" altLang="en-US" sz="2000" dirty="0"/>
              <a:t>以及</a:t>
            </a:r>
            <a:r>
              <a:rPr lang="zh-TW" altLang="en-US" sz="2000" b="1" dirty="0" smtClean="0"/>
              <a:t>程式迴圈結構視覺化</a:t>
            </a:r>
            <a:r>
              <a:rPr lang="zh-TW" altLang="en-US" dirty="0"/>
              <a:t>的方式</a:t>
            </a:r>
            <a:r>
              <a:rPr lang="zh-TW" altLang="en-US" sz="2000" dirty="0" smtClean="0"/>
              <a:t>來</a:t>
            </a:r>
            <a:r>
              <a:rPr lang="zh-TW" altLang="en-US" sz="2000" dirty="0"/>
              <a:t>幫助學生</a:t>
            </a:r>
            <a:r>
              <a:rPr lang="zh-TW" altLang="en-US" sz="2000" dirty="0" smtClean="0"/>
              <a:t>學習</a:t>
            </a:r>
            <a:endParaRPr lang="en-US" altLang="zh-TW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迴圈結構與語意分析</a:t>
            </a:r>
            <a:endParaRPr lang="en-US" altLang="zh-TW" sz="1800" dirty="0" smtClean="0"/>
          </a:p>
          <a:p>
            <a:pPr lvl="2">
              <a:buFontTx/>
              <a:buChar char="─"/>
            </a:pPr>
            <a:r>
              <a:rPr lang="zh-TW" altLang="en-US" sz="1600" dirty="0" smtClean="0"/>
              <a:t>針對迴圈語意的策略，如</a:t>
            </a:r>
            <a:r>
              <a:rPr lang="en-US" altLang="zh-TW" sz="1600" dirty="0" smtClean="0"/>
              <a:t>: </a:t>
            </a:r>
            <a:r>
              <a:rPr lang="zh-TW" altLang="en-US" sz="1600" dirty="0" smtClean="0">
                <a:latin typeface="新細明體 (本文)"/>
              </a:rPr>
              <a:t>計數器</a:t>
            </a:r>
            <a:r>
              <a:rPr lang="zh-TW" altLang="en-US" sz="1600" dirty="0">
                <a:latin typeface="新細明體 (本文)"/>
              </a:rPr>
              <a:t>控制迴</a:t>
            </a:r>
            <a:r>
              <a:rPr lang="zh-TW" altLang="en-US" sz="1600" dirty="0" smtClean="0">
                <a:latin typeface="新細明體 (本文)"/>
              </a:rPr>
              <a:t>圈</a:t>
            </a:r>
            <a:r>
              <a:rPr lang="zh-TW" altLang="en-US" sz="1600" dirty="0" smtClean="0"/>
              <a:t>、</a:t>
            </a:r>
            <a:r>
              <a:rPr lang="zh-TW" altLang="en-US" sz="1600" dirty="0">
                <a:latin typeface="新細明體 (本文)"/>
              </a:rPr>
              <a:t>哨兵式控制迴圈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endParaRPr lang="en-US" altLang="zh-TW" sz="1600" dirty="0" smtClean="0"/>
          </a:p>
          <a:p>
            <a:pPr lvl="2">
              <a:buFontTx/>
              <a:buChar char="─"/>
            </a:pPr>
            <a:r>
              <a:rPr lang="zh-TW" altLang="en-US" sz="1600" dirty="0" smtClean="0"/>
              <a:t>分析學生程式的迴圈的次數</a:t>
            </a:r>
            <a:endParaRPr lang="en-US" altLang="zh-TW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迴圈語意比較</a:t>
            </a:r>
            <a:endParaRPr lang="en-US" altLang="zh-TW" sz="1800" dirty="0" smtClean="0"/>
          </a:p>
          <a:p>
            <a:pPr lvl="2">
              <a:buFontTx/>
              <a:buChar char="─"/>
            </a:pPr>
            <a:r>
              <a:rPr lang="zh-TW" altLang="en-US" dirty="0" smtClean="0"/>
              <a:t>比較學生</a:t>
            </a:r>
            <a:r>
              <a:rPr lang="zh-TW" altLang="en-US" dirty="0"/>
              <a:t>迴</a:t>
            </a:r>
            <a:r>
              <a:rPr lang="zh-TW" altLang="en-US" dirty="0" smtClean="0"/>
              <a:t>圈次數以及策略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迴圈語意視覺化 </a:t>
            </a:r>
            <a:r>
              <a:rPr lang="en-US" altLang="zh-TW" sz="1800" dirty="0" smtClean="0"/>
              <a:t>(Code Visualization,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Myers, 1990) </a:t>
            </a:r>
          </a:p>
          <a:p>
            <a:pPr lvl="2">
              <a:buFontTx/>
              <a:buChar char="─"/>
            </a:pPr>
            <a:r>
              <a:rPr lang="zh-TW" altLang="en-US" sz="1600" dirty="0" smtClean="0"/>
              <a:t>提供</a:t>
            </a:r>
            <a:r>
              <a:rPr lang="zh-TW" altLang="en-US" sz="1600" dirty="0"/>
              <a:t>更多資訊讓學生更完整的了解程式迴圈使用的</a:t>
            </a:r>
            <a:r>
              <a:rPr lang="zh-TW" altLang="en-US" sz="1600" dirty="0" smtClean="0"/>
              <a:t>策略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研究動機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752600"/>
            <a:ext cx="10800000" cy="4585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開發 </a:t>
            </a:r>
            <a:r>
              <a:rPr lang="zh-TW" altLang="en-US" sz="2400" dirty="0"/>
              <a:t>「程式迴圈結構與語意之分析比較與視覺化機制</a:t>
            </a:r>
            <a:r>
              <a:rPr lang="zh-TW" altLang="en-US" sz="2400" dirty="0" smtClean="0"/>
              <a:t>」</a:t>
            </a:r>
            <a:endParaRPr lang="en-US" altLang="zh-TW" sz="2400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sz="2400" dirty="0" smtClean="0"/>
              <a:t>宣告變數剖分析機制</a:t>
            </a:r>
            <a:endParaRPr lang="en-US" altLang="zh-TW" sz="2400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sz="2400" dirty="0" smtClean="0"/>
              <a:t>策略與要素分析比對機制</a:t>
            </a:r>
            <a:endParaRPr lang="en-US" altLang="zh-TW" sz="24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2000" b="1" dirty="0" smtClean="0"/>
              <a:t>策略</a:t>
            </a:r>
            <a:r>
              <a:rPr lang="en-US" altLang="zh-TW" sz="2000" b="1" dirty="0" smtClean="0"/>
              <a:t>: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哨兵型控制迴</a:t>
            </a:r>
            <a:r>
              <a:rPr lang="zh-TW" altLang="en-US" sz="1900" dirty="0" smtClean="0"/>
              <a:t>圈</a:t>
            </a:r>
            <a:endParaRPr lang="en-US" altLang="zh-TW" sz="19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計數型控制迴圈</a:t>
            </a:r>
            <a:endParaRPr lang="en-US" altLang="zh-TW" sz="19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2000" b="1" dirty="0" smtClean="0"/>
              <a:t>結構</a:t>
            </a:r>
            <a:r>
              <a:rPr lang="en-US" altLang="zh-TW" sz="2000" b="1" dirty="0"/>
              <a:t>: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哨兵型控制迴圈要素</a:t>
            </a:r>
            <a:r>
              <a:rPr lang="en-US" altLang="zh-TW" sz="1900" dirty="0"/>
              <a:t>:</a:t>
            </a:r>
            <a:r>
              <a:rPr lang="zh-TW" altLang="en-US" sz="1900" dirty="0"/>
              <a:t>哨兵值計</a:t>
            </a:r>
            <a:endParaRPr lang="en-US" altLang="zh-TW" sz="19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計數型控制</a:t>
            </a:r>
            <a:r>
              <a:rPr lang="zh-TW" altLang="en-US" sz="1900" dirty="0" smtClean="0"/>
              <a:t>迴圈要素</a:t>
            </a:r>
            <a:r>
              <a:rPr lang="en-US" altLang="zh-TW" sz="1900" dirty="0" smtClean="0"/>
              <a:t>:</a:t>
            </a:r>
            <a:r>
              <a:rPr lang="zh-TW" altLang="en-US" sz="1900" dirty="0"/>
              <a:t>計數器控制變數、起始值、終止值、變化公式</a:t>
            </a:r>
            <a:endParaRPr lang="en-US" altLang="zh-TW" sz="19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2100" b="1" dirty="0" smtClean="0"/>
              <a:t>語意</a:t>
            </a:r>
            <a:r>
              <a:rPr lang="en-US" altLang="zh-TW" sz="2100" b="1" dirty="0" smtClean="0"/>
              <a:t>: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 smtClean="0"/>
              <a:t>迴圈執行次數</a:t>
            </a:r>
            <a:endParaRPr lang="en-US" altLang="zh-TW" sz="19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 smtClean="0"/>
              <a:t>哨兵值</a:t>
            </a:r>
            <a:endParaRPr lang="en-US" altLang="zh-TW" sz="1900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研究目的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794932"/>
            <a:ext cx="10800000" cy="4543071"/>
          </a:xfrm>
        </p:spPr>
        <p:txBody>
          <a:bodyPr>
            <a:normAutofit/>
          </a:bodyPr>
          <a:lstStyle/>
          <a:p>
            <a:pPr marL="658368" lvl="1" indent="-457200">
              <a:buFont typeface="+mj-lt"/>
              <a:buAutoNum type="arabicPeriod" startAt="3"/>
            </a:pPr>
            <a:r>
              <a:rPr lang="zh-TW" altLang="en-US" sz="2400" dirty="0" smtClean="0"/>
              <a:t>迴圈策略與語意比較機制</a:t>
            </a:r>
            <a:endParaRPr lang="en-US" altLang="zh-TW" sz="24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比較兩種已分析之單一程式迴圈策略與</a:t>
            </a:r>
            <a:r>
              <a:rPr lang="zh-TW" altLang="en-US" sz="2000" dirty="0" smtClean="0"/>
              <a:t>語意</a:t>
            </a: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比較兩種已分析之單一程式分支語意</a:t>
            </a:r>
            <a:endParaRPr lang="en-US" altLang="zh-TW" sz="2000" dirty="0" smtClean="0"/>
          </a:p>
          <a:p>
            <a:pPr marL="658368" lvl="1" indent="-457200">
              <a:buFont typeface="+mj-lt"/>
              <a:buAutoNum type="arabicPeriod" startAt="3"/>
            </a:pPr>
            <a:r>
              <a:rPr lang="zh-TW" altLang="en-US" sz="2400" dirty="0" smtClean="0"/>
              <a:t>視覺化</a:t>
            </a:r>
            <a:r>
              <a:rPr lang="zh-TW" altLang="en-US" sz="2400" dirty="0" smtClean="0"/>
              <a:t>機制</a:t>
            </a: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視覺化迴圈策略語意、分支語意</a:t>
            </a:r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目的</a:t>
            </a:r>
            <a:endParaRPr lang="en-US" altLang="zh-TW" sz="24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幫助老師自動分析正確的學生程式碼結構</a:t>
            </a:r>
            <a:endParaRPr lang="en-US" altLang="zh-TW" sz="20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幫助學生快速了解迴圈流程結構</a:t>
            </a:r>
            <a:endParaRPr lang="en-US" altLang="zh-TW" sz="2000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研究目的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027308" y="1301827"/>
            <a:ext cx="10274300" cy="4779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初學者在學習程式設計需具備能力 </a:t>
            </a:r>
            <a:r>
              <a:rPr lang="en-US" altLang="zh-TW" dirty="0" smtClean="0"/>
              <a:t>(Robin,</a:t>
            </a:r>
            <a:r>
              <a:rPr lang="en-US" altLang="zh-TW" dirty="0" err="1" smtClean="0"/>
              <a:t>Rountree</a:t>
            </a:r>
            <a:r>
              <a:rPr lang="en-US" altLang="zh-TW" dirty="0" smtClean="0"/>
              <a:t>,&amp;</a:t>
            </a:r>
            <a:r>
              <a:rPr lang="en-US" altLang="zh-TW" dirty="0" err="1" smtClean="0"/>
              <a:t>Rountree</a:t>
            </a:r>
            <a:r>
              <a:rPr lang="en-US" altLang="zh-TW" dirty="0" smtClean="0"/>
              <a:t> 2003)</a:t>
            </a:r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解題策略評估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偵錯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修改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學習程式設計的困難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初學者對程式語法不清楚會造成設計偵錯有困難</a:t>
            </a:r>
            <a:r>
              <a:rPr lang="en-US" altLang="zh-TW" dirty="0" smtClean="0"/>
              <a:t>(duBoulay,1989)</a:t>
            </a:r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程式語言抽象</a:t>
            </a:r>
            <a:r>
              <a:rPr lang="en-US" altLang="zh-TW" dirty="0" smtClean="0"/>
              <a:t>,</a:t>
            </a:r>
            <a:r>
              <a:rPr lang="zh-TW" altLang="en-US" dirty="0" smtClean="0"/>
              <a:t>初學者不清楚程式架構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Miline</a:t>
            </a:r>
            <a:r>
              <a:rPr lang="en-US" altLang="zh-TW" dirty="0" smtClean="0"/>
              <a:t> &amp; Rows,2002)</a:t>
            </a:r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學生無法理</a:t>
            </a:r>
            <a:r>
              <a:rPr lang="zh-TW" altLang="en-US" dirty="0"/>
              <a:t>解</a:t>
            </a:r>
            <a:r>
              <a:rPr lang="zh-TW" altLang="en-US" dirty="0" smtClean="0"/>
              <a:t>迴圈執行狀況</a:t>
            </a:r>
            <a:r>
              <a:rPr lang="en-US" altLang="zh-TW" dirty="0" smtClean="0"/>
              <a:t> (Thompson,2006)</a:t>
            </a:r>
          </a:p>
          <a:p>
            <a:pPr lvl="2">
              <a:buFont typeface="Helvetica" charset="0"/>
              <a:buChar char="−"/>
            </a:pPr>
            <a:r>
              <a:rPr lang="zh-TW" altLang="en-US" dirty="0" smtClean="0"/>
              <a:t>學生無法直接從程式碼中直接看出迴圈執行狀況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文獻探討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自訂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0070C0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69477</TotalTime>
  <Words>3741</Words>
  <Application>Microsoft Office PowerPoint</Application>
  <PresentationFormat>寬螢幕</PresentationFormat>
  <Paragraphs>820</Paragraphs>
  <Slides>39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54" baseType="lpstr">
      <vt:lpstr>SimSun</vt:lpstr>
      <vt:lpstr>新細明體</vt:lpstr>
      <vt:lpstr>新細明體 (本文)</vt:lpstr>
      <vt:lpstr>新細明體 (標題)</vt:lpstr>
      <vt:lpstr>Arial</vt:lpstr>
      <vt:lpstr>Calibri</vt:lpstr>
      <vt:lpstr>Calibri Light</vt:lpstr>
      <vt:lpstr>Century Gothic</vt:lpstr>
      <vt:lpstr>Consolas</vt:lpstr>
      <vt:lpstr>Helvetica</vt:lpstr>
      <vt:lpstr>Times New Roman</vt:lpstr>
      <vt:lpstr>Wingdings</vt:lpstr>
      <vt:lpstr>Wingdings 2</vt:lpstr>
      <vt:lpstr>HDOfficeLightV0</vt:lpstr>
      <vt:lpstr>回顧</vt:lpstr>
      <vt:lpstr>程式迴圈結構與語意之分析比較與視覺化機制  </vt:lpstr>
      <vt:lpstr>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黃智鐸</dc:creator>
  <cp:lastModifiedBy>Imnate</cp:lastModifiedBy>
  <cp:revision>464</cp:revision>
  <dcterms:created xsi:type="dcterms:W3CDTF">2016-10-10T03:56:33Z</dcterms:created>
  <dcterms:modified xsi:type="dcterms:W3CDTF">2017-06-13T05:38:15Z</dcterms:modified>
</cp:coreProperties>
</file>