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  <p:sldMasterId id="2147484038" r:id="rId2"/>
  </p:sldMasterIdLst>
  <p:notesMasterIdLst>
    <p:notesMasterId r:id="rId46"/>
  </p:notesMasterIdLst>
  <p:sldIdLst>
    <p:sldId id="256" r:id="rId3"/>
    <p:sldId id="261" r:id="rId4"/>
    <p:sldId id="265" r:id="rId5"/>
    <p:sldId id="277" r:id="rId6"/>
    <p:sldId id="269" r:id="rId7"/>
    <p:sldId id="264" r:id="rId8"/>
    <p:sldId id="263" r:id="rId9"/>
    <p:sldId id="311" r:id="rId10"/>
    <p:sldId id="262" r:id="rId11"/>
    <p:sldId id="266" r:id="rId12"/>
    <p:sldId id="267" r:id="rId13"/>
    <p:sldId id="295" r:id="rId14"/>
    <p:sldId id="310" r:id="rId15"/>
    <p:sldId id="292" r:id="rId16"/>
    <p:sldId id="304" r:id="rId17"/>
    <p:sldId id="289" r:id="rId18"/>
    <p:sldId id="306" r:id="rId19"/>
    <p:sldId id="291" r:id="rId20"/>
    <p:sldId id="268" r:id="rId21"/>
    <p:sldId id="270" r:id="rId22"/>
    <p:sldId id="301" r:id="rId23"/>
    <p:sldId id="307" r:id="rId24"/>
    <p:sldId id="298" r:id="rId25"/>
    <p:sldId id="302" r:id="rId26"/>
    <p:sldId id="308" r:id="rId27"/>
    <p:sldId id="299" r:id="rId28"/>
    <p:sldId id="300" r:id="rId29"/>
    <p:sldId id="312" r:id="rId30"/>
    <p:sldId id="274" r:id="rId31"/>
    <p:sldId id="272" r:id="rId32"/>
    <p:sldId id="309" r:id="rId33"/>
    <p:sldId id="276" r:id="rId34"/>
    <p:sldId id="278" r:id="rId35"/>
    <p:sldId id="279" r:id="rId36"/>
    <p:sldId id="280" r:id="rId37"/>
    <p:sldId id="281" r:id="rId38"/>
    <p:sldId id="282" r:id="rId39"/>
    <p:sldId id="283" r:id="rId40"/>
    <p:sldId id="284" r:id="rId41"/>
    <p:sldId id="285" r:id="rId42"/>
    <p:sldId id="286" r:id="rId43"/>
    <p:sldId id="287" r:id="rId44"/>
    <p:sldId id="288" r:id="rId4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97E4FF"/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0" autoAdjust="0"/>
    <p:restoredTop sz="93805" autoAdjust="0"/>
  </p:normalViewPr>
  <p:slideViewPr>
    <p:cSldViewPr snapToGrid="0">
      <p:cViewPr varScale="1">
        <p:scale>
          <a:sx n="108" d="100"/>
          <a:sy n="108" d="100"/>
        </p:scale>
        <p:origin x="654" y="120"/>
      </p:cViewPr>
      <p:guideLst/>
    </p:cSldViewPr>
  </p:slideViewPr>
  <p:outlineViewPr>
    <p:cViewPr>
      <p:scale>
        <a:sx n="33" d="100"/>
        <a:sy n="33" d="100"/>
      </p:scale>
      <p:origin x="0" y="-15774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1" d="100"/>
          <a:sy n="91" d="100"/>
        </p:scale>
        <p:origin x="37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D1699F-F062-400B-9485-C50D68F6D144}" type="doc">
      <dgm:prSet loTypeId="urn:microsoft.com/office/officeart/2005/8/layout/vList2" loCatId="list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zh-TW" altLang="en-US"/>
        </a:p>
      </dgm:t>
    </dgm:pt>
    <dgm:pt modelId="{87C0D1D7-3175-422A-910F-16E28FB2F94A}">
      <dgm:prSet custT="1"/>
      <dgm:spPr/>
      <dgm:t>
        <a:bodyPr/>
        <a:lstStyle/>
        <a:p>
          <a:r>
            <a:rPr lang="zh-TW" altLang="en-US" sz="1600" dirty="0" smtClean="0"/>
            <a:t>宣告變數基模</a:t>
          </a:r>
          <a:endParaRPr lang="zh-TW" altLang="en-US" sz="1600" dirty="0"/>
        </a:p>
      </dgm:t>
    </dgm:pt>
    <dgm:pt modelId="{7DA2F957-AC3B-46E4-B4F9-1D016923519E}" type="parTrans" cxnId="{72E9AA00-2BC0-4E5E-8EB1-D1FA7375663A}">
      <dgm:prSet/>
      <dgm:spPr/>
      <dgm:t>
        <a:bodyPr/>
        <a:lstStyle/>
        <a:p>
          <a:endParaRPr lang="zh-TW" altLang="en-US"/>
        </a:p>
      </dgm:t>
    </dgm:pt>
    <dgm:pt modelId="{031968DB-7A6C-4118-8D49-5EA28149C0C0}" type="sibTrans" cxnId="{72E9AA00-2BC0-4E5E-8EB1-D1FA7375663A}">
      <dgm:prSet/>
      <dgm:spPr/>
      <dgm:t>
        <a:bodyPr/>
        <a:lstStyle/>
        <a:p>
          <a:endParaRPr lang="zh-TW" altLang="en-US"/>
        </a:p>
      </dgm:t>
    </dgm:pt>
    <dgm:pt modelId="{F09F8207-192B-4608-8AA4-5A69A5CDEA68}">
      <dgm:prSet custT="1"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r>
            <a:rPr lang="zh-TW" altLang="en-US" sz="1600" b="1" dirty="0" smtClean="0"/>
            <a:t>初始質狀態基模</a:t>
          </a:r>
          <a:endParaRPr lang="zh-TW" altLang="en-US" sz="1600" b="1" dirty="0"/>
        </a:p>
      </dgm:t>
    </dgm:pt>
    <dgm:pt modelId="{F936B849-6EC3-4730-A684-BBA5664E8BBD}" type="parTrans" cxnId="{9C145F5D-74D8-4C85-994C-81159CFF5847}">
      <dgm:prSet/>
      <dgm:spPr/>
      <dgm:t>
        <a:bodyPr/>
        <a:lstStyle/>
        <a:p>
          <a:endParaRPr lang="zh-TW" altLang="en-US"/>
        </a:p>
      </dgm:t>
    </dgm:pt>
    <dgm:pt modelId="{C0E96DEF-FCF3-421E-9C11-63560A8EBC2C}" type="sibTrans" cxnId="{9C145F5D-74D8-4C85-994C-81159CFF5847}">
      <dgm:prSet/>
      <dgm:spPr/>
      <dgm:t>
        <a:bodyPr/>
        <a:lstStyle/>
        <a:p>
          <a:endParaRPr lang="zh-TW" altLang="en-US"/>
        </a:p>
      </dgm:t>
    </dgm:pt>
    <dgm:pt modelId="{C06790A2-67A8-43A6-BAB1-0FDAB980A07A}">
      <dgm:prSet custT="1"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r>
            <a:rPr lang="zh-TW" altLang="en-US" sz="1600" b="1" dirty="0" smtClean="0"/>
            <a:t>變數基模</a:t>
          </a:r>
          <a:endParaRPr lang="zh-TW" altLang="en-US" sz="1600" b="1" dirty="0"/>
        </a:p>
      </dgm:t>
    </dgm:pt>
    <dgm:pt modelId="{688F2F80-2350-4EE3-9868-ABCA17CACE73}" type="parTrans" cxnId="{E3A09334-57BF-4ACA-B7D6-C54F0FA4B5BE}">
      <dgm:prSet/>
      <dgm:spPr/>
      <dgm:t>
        <a:bodyPr/>
        <a:lstStyle/>
        <a:p>
          <a:endParaRPr lang="zh-TW" altLang="en-US"/>
        </a:p>
      </dgm:t>
    </dgm:pt>
    <dgm:pt modelId="{CF523CCE-F4BB-4BAF-96F3-AE3F4ACF1997}" type="sibTrans" cxnId="{E3A09334-57BF-4ACA-B7D6-C54F0FA4B5BE}">
      <dgm:prSet/>
      <dgm:spPr/>
      <dgm:t>
        <a:bodyPr/>
        <a:lstStyle/>
        <a:p>
          <a:endParaRPr lang="zh-TW" altLang="en-US"/>
        </a:p>
      </dgm:t>
    </dgm:pt>
    <dgm:pt modelId="{BAD1A5BF-DA5C-4340-8125-AC13E1AFAF48}">
      <dgm:prSet custT="1"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r>
            <a:rPr lang="zh-TW" altLang="en-US" sz="1600" b="1" dirty="0" smtClean="0"/>
            <a:t>初始值基模</a:t>
          </a:r>
          <a:endParaRPr lang="zh-TW" altLang="en-US" sz="1600" b="1" dirty="0"/>
        </a:p>
      </dgm:t>
    </dgm:pt>
    <dgm:pt modelId="{BEDD8522-B926-45BB-B1E8-D7879D6BE259}" type="parTrans" cxnId="{244D7B96-1BD8-467C-B87B-CE5FFF81DCE6}">
      <dgm:prSet/>
      <dgm:spPr/>
      <dgm:t>
        <a:bodyPr/>
        <a:lstStyle/>
        <a:p>
          <a:endParaRPr lang="zh-TW" altLang="en-US"/>
        </a:p>
      </dgm:t>
    </dgm:pt>
    <dgm:pt modelId="{6D26E51F-F736-46D4-96E9-869D275B117A}" type="sibTrans" cxnId="{244D7B96-1BD8-467C-B87B-CE5FFF81DCE6}">
      <dgm:prSet/>
      <dgm:spPr/>
      <dgm:t>
        <a:bodyPr/>
        <a:lstStyle/>
        <a:p>
          <a:endParaRPr lang="zh-TW" altLang="en-US"/>
        </a:p>
      </dgm:t>
    </dgm:pt>
    <dgm:pt modelId="{A6407D73-0B3F-4210-88BB-7D4B61DFBC58}" type="pres">
      <dgm:prSet presAssocID="{CFD1699F-F062-400B-9485-C50D68F6D14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3E791B03-6510-4117-A4A3-C4934F694911}" type="pres">
      <dgm:prSet presAssocID="{87C0D1D7-3175-422A-910F-16E28FB2F94A}" presName="parentText" presStyleLbl="node1" presStyleIdx="0" presStyleCnt="1" custScaleY="32023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AC28695E-0D74-4BBD-BED3-3B056879B508}" type="pres">
      <dgm:prSet presAssocID="{87C0D1D7-3175-422A-910F-16E28FB2F94A}" presName="childText" presStyleLbl="revTx" presStyleIdx="0" presStyleCnt="1">
        <dgm:presLayoutVars>
          <dgm:bulletEnabled val="1"/>
        </dgm:presLayoutVars>
      </dgm:prSet>
      <dgm:spPr>
        <a:prstGeom prst="flowChartMultidocument">
          <a:avLst/>
        </a:prstGeom>
      </dgm:spPr>
      <dgm:t>
        <a:bodyPr/>
        <a:lstStyle/>
        <a:p>
          <a:endParaRPr lang="zh-TW" altLang="en-US"/>
        </a:p>
      </dgm:t>
    </dgm:pt>
  </dgm:ptLst>
  <dgm:cxnLst>
    <dgm:cxn modelId="{72E9AA00-2BC0-4E5E-8EB1-D1FA7375663A}" srcId="{CFD1699F-F062-400B-9485-C50D68F6D144}" destId="{87C0D1D7-3175-422A-910F-16E28FB2F94A}" srcOrd="0" destOrd="0" parTransId="{7DA2F957-AC3B-46E4-B4F9-1D016923519E}" sibTransId="{031968DB-7A6C-4118-8D49-5EA28149C0C0}"/>
    <dgm:cxn modelId="{44F62D2C-057D-4BF4-9423-596C6DAB49DD}" type="presOf" srcId="{CFD1699F-F062-400B-9485-C50D68F6D144}" destId="{A6407D73-0B3F-4210-88BB-7D4B61DFBC58}" srcOrd="0" destOrd="0" presId="urn:microsoft.com/office/officeart/2005/8/layout/vList2"/>
    <dgm:cxn modelId="{BEF7E58F-EA47-43A0-B05E-3DB94DA729DF}" type="presOf" srcId="{C06790A2-67A8-43A6-BAB1-0FDAB980A07A}" destId="{AC28695E-0D74-4BBD-BED3-3B056879B508}" srcOrd="0" destOrd="1" presId="urn:microsoft.com/office/officeart/2005/8/layout/vList2"/>
    <dgm:cxn modelId="{362B8364-ED4C-4E89-8D27-7B4B8A65DDDD}" type="presOf" srcId="{F09F8207-192B-4608-8AA4-5A69A5CDEA68}" destId="{AC28695E-0D74-4BBD-BED3-3B056879B508}" srcOrd="0" destOrd="0" presId="urn:microsoft.com/office/officeart/2005/8/layout/vList2"/>
    <dgm:cxn modelId="{5C908DB9-43D6-4BDC-BEC7-42EB2B2AA2ED}" type="presOf" srcId="{87C0D1D7-3175-422A-910F-16E28FB2F94A}" destId="{3E791B03-6510-4117-A4A3-C4934F694911}" srcOrd="0" destOrd="0" presId="urn:microsoft.com/office/officeart/2005/8/layout/vList2"/>
    <dgm:cxn modelId="{8AFB8809-F20C-4087-8FB1-A6271A3A79B4}" type="presOf" srcId="{BAD1A5BF-DA5C-4340-8125-AC13E1AFAF48}" destId="{AC28695E-0D74-4BBD-BED3-3B056879B508}" srcOrd="0" destOrd="2" presId="urn:microsoft.com/office/officeart/2005/8/layout/vList2"/>
    <dgm:cxn modelId="{9C145F5D-74D8-4C85-994C-81159CFF5847}" srcId="{87C0D1D7-3175-422A-910F-16E28FB2F94A}" destId="{F09F8207-192B-4608-8AA4-5A69A5CDEA68}" srcOrd="0" destOrd="0" parTransId="{F936B849-6EC3-4730-A684-BBA5664E8BBD}" sibTransId="{C0E96DEF-FCF3-421E-9C11-63560A8EBC2C}"/>
    <dgm:cxn modelId="{E3A09334-57BF-4ACA-B7D6-C54F0FA4B5BE}" srcId="{87C0D1D7-3175-422A-910F-16E28FB2F94A}" destId="{C06790A2-67A8-43A6-BAB1-0FDAB980A07A}" srcOrd="1" destOrd="0" parTransId="{688F2F80-2350-4EE3-9868-ABCA17CACE73}" sibTransId="{CF523CCE-F4BB-4BAF-96F3-AE3F4ACF1997}"/>
    <dgm:cxn modelId="{244D7B96-1BD8-467C-B87B-CE5FFF81DCE6}" srcId="{87C0D1D7-3175-422A-910F-16E28FB2F94A}" destId="{BAD1A5BF-DA5C-4340-8125-AC13E1AFAF48}" srcOrd="2" destOrd="0" parTransId="{BEDD8522-B926-45BB-B1E8-D7879D6BE259}" sibTransId="{6D26E51F-F736-46D4-96E9-869D275B117A}"/>
    <dgm:cxn modelId="{CE28149B-7246-4B4F-8BAF-AC7ACEB91B96}" type="presParOf" srcId="{A6407D73-0B3F-4210-88BB-7D4B61DFBC58}" destId="{3E791B03-6510-4117-A4A3-C4934F694911}" srcOrd="0" destOrd="0" presId="urn:microsoft.com/office/officeart/2005/8/layout/vList2"/>
    <dgm:cxn modelId="{F642E14B-4330-4612-83B1-BCFE2889D3D1}" type="presParOf" srcId="{A6407D73-0B3F-4210-88BB-7D4B61DFBC58}" destId="{AC28695E-0D74-4BBD-BED3-3B056879B508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791B03-6510-4117-A4A3-C4934F694911}">
      <dsp:nvSpPr>
        <dsp:cNvPr id="0" name=""/>
        <dsp:cNvSpPr/>
      </dsp:nvSpPr>
      <dsp:spPr>
        <a:xfrm>
          <a:off x="0" y="1023446"/>
          <a:ext cx="2072131" cy="401832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600" kern="1200" dirty="0" smtClean="0"/>
            <a:t>宣告變數基模</a:t>
          </a:r>
          <a:endParaRPr lang="zh-TW" altLang="en-US" sz="1600" kern="1200" dirty="0"/>
        </a:p>
      </dsp:txBody>
      <dsp:txXfrm>
        <a:off x="19616" y="1043062"/>
        <a:ext cx="2032899" cy="362600"/>
      </dsp:txXfrm>
    </dsp:sp>
    <dsp:sp modelId="{AC28695E-0D74-4BBD-BED3-3B056879B508}">
      <dsp:nvSpPr>
        <dsp:cNvPr id="0" name=""/>
        <dsp:cNvSpPr/>
      </dsp:nvSpPr>
      <dsp:spPr>
        <a:xfrm>
          <a:off x="0" y="1425279"/>
          <a:ext cx="2072131" cy="1110037"/>
        </a:xfrm>
        <a:prstGeom prst="flowChartMultidocument">
          <a:avLst/>
        </a:prstGeom>
        <a:solidFill>
          <a:schemeClr val="bg1"/>
        </a:solidFill>
        <a:ln>
          <a:solidFill>
            <a:schemeClr val="tx1"/>
          </a:solidFill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790" tIns="20320" rIns="113792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TW" altLang="en-US" sz="1600" b="1" kern="1200" dirty="0" smtClean="0"/>
            <a:t>初始質狀態基模</a:t>
          </a:r>
          <a:endParaRPr lang="zh-TW" altLang="en-US" sz="1600" b="1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TW" altLang="en-US" sz="1600" b="1" kern="1200" dirty="0" smtClean="0"/>
            <a:t>變數基模</a:t>
          </a:r>
          <a:endParaRPr lang="zh-TW" altLang="en-US" sz="1600" b="1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TW" altLang="en-US" sz="1600" b="1" kern="1200" dirty="0" smtClean="0"/>
            <a:t>初始值基模</a:t>
          </a:r>
          <a:endParaRPr lang="zh-TW" altLang="en-US" sz="1600" b="1" kern="1200" dirty="0"/>
        </a:p>
      </dsp:txBody>
      <dsp:txXfrm>
        <a:off x="0" y="1614139"/>
        <a:ext cx="1783855" cy="8791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6B3544-D53D-4A2D-A80A-3B249EE064F2}" type="datetimeFigureOut">
              <a:rPr lang="zh-TW" altLang="en-US" smtClean="0"/>
              <a:t>2017/3/3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F92A5F-747F-4389-92DD-8EA8A2C1A1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58042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F92A5F-747F-4389-92DD-8EA8A2C1A125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32538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TW" altLang="en-US" sz="2000" dirty="0" smtClean="0"/>
              <a:t>利用</a:t>
            </a:r>
            <a:r>
              <a:rPr lang="zh-TW" altLang="en-US" sz="2000" b="1" dirty="0" smtClean="0"/>
              <a:t>程式視覺化</a:t>
            </a:r>
            <a:r>
              <a:rPr lang="en-US" altLang="zh-TW" sz="2000" dirty="0" smtClean="0"/>
              <a:t>(Programming Visualization)</a:t>
            </a:r>
            <a:r>
              <a:rPr lang="zh-TW" altLang="en-US" sz="2000" dirty="0" smtClean="0"/>
              <a:t>呈現方式輔助學生學習程式</a:t>
            </a:r>
            <a:r>
              <a:rPr lang="en-US" altLang="zh-TW" sz="2000" dirty="0" smtClean="0"/>
              <a:t>(</a:t>
            </a:r>
            <a:r>
              <a:rPr lang="en-US" altLang="zh-TW" sz="2000" dirty="0" err="1" smtClean="0"/>
              <a:t>Myers,B.A</a:t>
            </a:r>
            <a:r>
              <a:rPr lang="en-US" altLang="zh-TW" sz="2000" dirty="0" smtClean="0"/>
              <a:t>., 1990)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zh-TW" altLang="en-US" sz="1800" dirty="0" smtClean="0"/>
              <a:t>關聯視覺化呈現</a:t>
            </a:r>
            <a:endParaRPr lang="en-US" altLang="zh-TW" sz="1800" dirty="0" smtClean="0"/>
          </a:p>
          <a:p>
            <a:pPr lvl="2">
              <a:buFont typeface="Wingdings" panose="05000000000000000000" pitchFamily="2" charset="2"/>
              <a:buChar char="u"/>
            </a:pPr>
            <a:r>
              <a:rPr lang="zh-TW" altLang="en-US" dirty="0" smtClean="0"/>
              <a:t>資料可視化</a:t>
            </a:r>
            <a:r>
              <a:rPr lang="en-US" altLang="zh-TW" dirty="0" smtClean="0"/>
              <a:t>(Data Visualization)</a:t>
            </a:r>
          </a:p>
          <a:p>
            <a:pPr lvl="2">
              <a:buFont typeface="Wingdings" panose="05000000000000000000" pitchFamily="2" charset="2"/>
              <a:buChar char="u"/>
            </a:pPr>
            <a:r>
              <a:rPr lang="zh-TW" altLang="en-US" dirty="0" smtClean="0"/>
              <a:t>程式碼可視化</a:t>
            </a:r>
            <a:r>
              <a:rPr lang="en-US" altLang="zh-TW" dirty="0" smtClean="0"/>
              <a:t>(Code Visualization)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F92A5F-747F-4389-92DD-8EA8A2C1A125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23093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zh-TW" altLang="en-US" sz="2400" dirty="0" smtClean="0"/>
              <a:t>結構 </a:t>
            </a:r>
            <a:endParaRPr lang="en-US" altLang="zh-TW" sz="2400" dirty="0" smtClean="0"/>
          </a:p>
          <a:p>
            <a:pPr lvl="1">
              <a:buFont typeface="Wingdings" panose="05000000000000000000" pitchFamily="2" charset="2"/>
              <a:buChar char="u"/>
            </a:pPr>
            <a:r>
              <a:rPr lang="zh-TW" altLang="en-US" sz="2200" dirty="0" smtClean="0"/>
              <a:t>迴圈解題策略</a:t>
            </a:r>
            <a:endParaRPr lang="en-US" altLang="zh-TW" sz="2200" dirty="0" smtClean="0"/>
          </a:p>
          <a:p>
            <a:pPr lvl="2">
              <a:buFont typeface="Wingdings" panose="05000000000000000000" pitchFamily="2" charset="2"/>
              <a:buChar char="u"/>
            </a:pPr>
            <a:r>
              <a:rPr lang="zh-TW" altLang="en-US" sz="1700" dirty="0" smtClean="0"/>
              <a:t>哨兵型控制迴圈</a:t>
            </a:r>
            <a:endParaRPr lang="en-US" altLang="zh-TW" sz="1700" dirty="0" smtClean="0"/>
          </a:p>
          <a:p>
            <a:pPr lvl="2">
              <a:buFont typeface="Wingdings" panose="05000000000000000000" pitchFamily="2" charset="2"/>
              <a:buChar char="u"/>
            </a:pPr>
            <a:r>
              <a:rPr lang="zh-TW" altLang="en-US" sz="1700" dirty="0" smtClean="0"/>
              <a:t>計數型控制迴圈</a:t>
            </a:r>
            <a:endParaRPr lang="en-US" altLang="zh-TW" sz="1700" dirty="0" smtClean="0"/>
          </a:p>
          <a:p>
            <a:pPr lvl="1">
              <a:buFont typeface="Wingdings" panose="05000000000000000000" pitchFamily="2" charset="2"/>
              <a:buChar char="u"/>
            </a:pPr>
            <a:r>
              <a:rPr lang="zh-TW" altLang="en-US" sz="2200" dirty="0" smtClean="0"/>
              <a:t>迴圈結構要素：</a:t>
            </a:r>
            <a:endParaRPr lang="en-US" altLang="zh-TW" sz="2200" dirty="0" smtClean="0"/>
          </a:p>
          <a:p>
            <a:pPr lvl="2">
              <a:buFont typeface="Wingdings" panose="05000000000000000000" pitchFamily="2" charset="2"/>
              <a:buChar char="u"/>
            </a:pPr>
            <a:r>
              <a:rPr lang="zh-TW" altLang="en-US" sz="1700" dirty="0" smtClean="0"/>
              <a:t>哨兵型控制迴圈</a:t>
            </a:r>
            <a:r>
              <a:rPr lang="en-US" altLang="zh-TW" sz="1700" dirty="0" smtClean="0"/>
              <a:t>:</a:t>
            </a:r>
            <a:r>
              <a:rPr lang="zh-TW" altLang="en-US" sz="1700" dirty="0" smtClean="0"/>
              <a:t>哨兵值計</a:t>
            </a:r>
            <a:endParaRPr lang="en-US" altLang="zh-TW" sz="1700" dirty="0" smtClean="0"/>
          </a:p>
          <a:p>
            <a:pPr lvl="2">
              <a:buFont typeface="Wingdings" panose="05000000000000000000" pitchFamily="2" charset="2"/>
              <a:buChar char="u"/>
            </a:pPr>
            <a:r>
              <a:rPr lang="zh-TW" altLang="en-US" sz="1700" dirty="0" smtClean="0"/>
              <a:t>數型控制迴圈</a:t>
            </a:r>
            <a:r>
              <a:rPr lang="en-US" altLang="zh-TW" sz="1700" dirty="0" smtClean="0"/>
              <a:t>:</a:t>
            </a:r>
            <a:r>
              <a:rPr lang="zh-TW" altLang="en-US" sz="1700" dirty="0" smtClean="0"/>
              <a:t>計數器控制變數、起始值、終止值、變化公式</a:t>
            </a:r>
            <a:endParaRPr lang="en-US" altLang="zh-TW" sz="1700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F92A5F-747F-4389-92DD-8EA8A2C1A125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24515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zh-TW" altLang="en-US" sz="2400" dirty="0" smtClean="0"/>
              <a:t>結構 </a:t>
            </a:r>
            <a:endParaRPr lang="en-US" altLang="zh-TW" sz="2400" dirty="0" smtClean="0"/>
          </a:p>
          <a:p>
            <a:pPr lvl="1">
              <a:buFont typeface="Wingdings" panose="05000000000000000000" pitchFamily="2" charset="2"/>
              <a:buChar char="u"/>
            </a:pPr>
            <a:r>
              <a:rPr lang="zh-TW" altLang="en-US" sz="2200" dirty="0" smtClean="0"/>
              <a:t>迴圈解題策略</a:t>
            </a:r>
            <a:endParaRPr lang="en-US" altLang="zh-TW" sz="2200" dirty="0" smtClean="0"/>
          </a:p>
          <a:p>
            <a:pPr lvl="2">
              <a:buFont typeface="Wingdings" panose="05000000000000000000" pitchFamily="2" charset="2"/>
              <a:buChar char="u"/>
            </a:pPr>
            <a:r>
              <a:rPr lang="zh-TW" altLang="en-US" sz="1700" dirty="0" smtClean="0"/>
              <a:t>哨兵型控制迴圈</a:t>
            </a:r>
            <a:endParaRPr lang="en-US" altLang="zh-TW" sz="1700" dirty="0" smtClean="0"/>
          </a:p>
          <a:p>
            <a:pPr lvl="2">
              <a:buFont typeface="Wingdings" panose="05000000000000000000" pitchFamily="2" charset="2"/>
              <a:buChar char="u"/>
            </a:pPr>
            <a:r>
              <a:rPr lang="zh-TW" altLang="en-US" sz="1700" dirty="0" smtClean="0"/>
              <a:t>計數型控制迴圈</a:t>
            </a:r>
            <a:endParaRPr lang="en-US" altLang="zh-TW" sz="1700" dirty="0" smtClean="0"/>
          </a:p>
          <a:p>
            <a:pPr lvl="1">
              <a:buFont typeface="Wingdings" panose="05000000000000000000" pitchFamily="2" charset="2"/>
              <a:buChar char="u"/>
            </a:pPr>
            <a:r>
              <a:rPr lang="zh-TW" altLang="en-US" sz="2200" dirty="0" smtClean="0"/>
              <a:t>迴圈結構要素：</a:t>
            </a:r>
            <a:endParaRPr lang="en-US" altLang="zh-TW" sz="2200" dirty="0" smtClean="0"/>
          </a:p>
          <a:p>
            <a:pPr lvl="2">
              <a:buFont typeface="Wingdings" panose="05000000000000000000" pitchFamily="2" charset="2"/>
              <a:buChar char="u"/>
            </a:pPr>
            <a:r>
              <a:rPr lang="zh-TW" altLang="en-US" sz="1700" dirty="0" smtClean="0"/>
              <a:t>哨兵型控制迴圈</a:t>
            </a:r>
            <a:r>
              <a:rPr lang="en-US" altLang="zh-TW" sz="1700" dirty="0" smtClean="0"/>
              <a:t>:</a:t>
            </a:r>
            <a:r>
              <a:rPr lang="zh-TW" altLang="en-US" sz="1700" dirty="0" smtClean="0"/>
              <a:t>哨兵值計</a:t>
            </a:r>
            <a:endParaRPr lang="en-US" altLang="zh-TW" sz="1700" dirty="0" smtClean="0"/>
          </a:p>
          <a:p>
            <a:pPr lvl="2">
              <a:buFont typeface="Wingdings" panose="05000000000000000000" pitchFamily="2" charset="2"/>
              <a:buChar char="u"/>
            </a:pPr>
            <a:r>
              <a:rPr lang="zh-TW" altLang="en-US" sz="1700" dirty="0" smtClean="0"/>
              <a:t>數型控制迴圈</a:t>
            </a:r>
            <a:r>
              <a:rPr lang="en-US" altLang="zh-TW" sz="1700" dirty="0" smtClean="0"/>
              <a:t>:</a:t>
            </a:r>
            <a:r>
              <a:rPr lang="zh-TW" altLang="en-US" sz="1700" dirty="0" smtClean="0"/>
              <a:t>計數器控制變數、起始值、終止值、變化公式</a:t>
            </a:r>
            <a:endParaRPr lang="en-US" altLang="zh-TW" sz="1700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F92A5F-747F-4389-92DD-8EA8A2C1A125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00449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F92A5F-747F-4389-92DD-8EA8A2C1A125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34839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增強物件導向程式相依圖</a:t>
            </a:r>
            <a:r>
              <a:rPr lang="en-US" altLang="zh-TW" dirty="0" smtClean="0"/>
              <a:t> (Augmented Object-oriented Program</a:t>
            </a:r>
            <a:r>
              <a:rPr lang="zh-TW" altLang="en-US" dirty="0" smtClean="0"/>
              <a:t> </a:t>
            </a:r>
            <a:r>
              <a:rPr lang="en-US" altLang="zh-TW" dirty="0" smtClean="0"/>
              <a:t>Dependence Graph) </a:t>
            </a:r>
            <a:r>
              <a:rPr lang="zh-TW" altLang="en-US" dirty="0" smtClean="0"/>
              <a:t>為一種程式語意代表；如果兩個程式有相同的增強物件導向程式相依圖</a:t>
            </a:r>
            <a:r>
              <a:rPr lang="en-US" altLang="zh-TW" dirty="0" smtClean="0"/>
              <a:t> </a:t>
            </a:r>
            <a:r>
              <a:rPr lang="zh-TW" altLang="en-US" dirty="0" smtClean="0"/>
              <a:t>表示兩個程式語意相等</a:t>
            </a:r>
            <a:endParaRPr lang="en-US" altLang="zh-TW" dirty="0" smtClean="0"/>
          </a:p>
          <a:p>
            <a:r>
              <a:rPr lang="zh-TW" altLang="en-US" dirty="0" smtClean="0"/>
              <a:t>採用了一種名為物件導向程式依賴關係圖</a:t>
            </a:r>
            <a:r>
              <a:rPr lang="en-US" altLang="zh-CN" dirty="0" smtClean="0"/>
              <a:t>(AOPDG)</a:t>
            </a:r>
            <a:r>
              <a:rPr lang="zh-TW" altLang="en-US" dirty="0" smtClean="0"/>
              <a:t>的結構；基於轉換的程式標準化方法；語義級的程式比較；基於最大可能性的程式查錯方法。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F92A5F-747F-4389-92DD-8EA8A2C1A125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67666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F92A5F-747F-4389-92DD-8EA8A2C1A125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97376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影印版本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F92A5F-747F-4389-92DD-8EA8A2C1A125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28943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F92A5F-747F-4389-92DD-8EA8A2C1A125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9802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D6E20-EA43-49D4-B762-DD2366DD2386}" type="datetimeFigureOut">
              <a:rPr lang="zh-TW" altLang="en-US" smtClean="0"/>
              <a:t>2017/3/3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33AF9-D96D-4C9C-B87A-CA1DA8810F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4462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D6E20-EA43-49D4-B762-DD2366DD2386}" type="datetimeFigureOut">
              <a:rPr lang="zh-TW" altLang="en-US" smtClean="0"/>
              <a:t>2017/3/3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33AF9-D96D-4C9C-B87A-CA1DA8810F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913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D6E20-EA43-49D4-B762-DD2366DD2386}" type="datetimeFigureOut">
              <a:rPr lang="zh-TW" altLang="en-US" smtClean="0"/>
              <a:t>2017/3/3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33AF9-D96D-4C9C-B87A-CA1DA8810F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67644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D6E20-EA43-49D4-B762-DD2366DD2386}" type="datetimeFigureOut">
              <a:rPr lang="zh-TW" altLang="en-US" smtClean="0"/>
              <a:t>2017/3/3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33AF9-D96D-4C9C-B87A-CA1DA8810F35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89988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D6E20-EA43-49D4-B762-DD2366DD2386}" type="datetimeFigureOut">
              <a:rPr lang="zh-TW" altLang="en-US" smtClean="0"/>
              <a:t>2017/3/3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33AF9-D96D-4C9C-B87A-CA1DA8810F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26337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D6E20-EA43-49D4-B762-DD2366DD2386}" type="datetimeFigureOut">
              <a:rPr lang="zh-TW" altLang="en-US" smtClean="0"/>
              <a:t>2017/3/3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33AF9-D96D-4C9C-B87A-CA1DA8810F35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4498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D6E20-EA43-49D4-B762-DD2366DD2386}" type="datetimeFigureOut">
              <a:rPr lang="zh-TW" altLang="en-US" smtClean="0"/>
              <a:t>2017/3/3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33AF9-D96D-4C9C-B87A-CA1DA8810F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83766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D6E20-EA43-49D4-B762-DD2366DD2386}" type="datetimeFigureOut">
              <a:rPr lang="zh-TW" altLang="en-US" smtClean="0"/>
              <a:t>2017/3/3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33AF9-D96D-4C9C-B87A-CA1DA8810F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39987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D6E20-EA43-49D4-B762-DD2366DD2386}" type="datetimeFigureOut">
              <a:rPr lang="zh-TW" altLang="en-US" smtClean="0"/>
              <a:t>2017/3/3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33AF9-D96D-4C9C-B87A-CA1DA8810F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24044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D6E20-EA43-49D4-B762-DD2366DD2386}" type="datetimeFigureOut">
              <a:rPr lang="zh-TW" altLang="en-US" smtClean="0"/>
              <a:t>2017/3/3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33AF9-D96D-4C9C-B87A-CA1DA8810F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96797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4ED6E20-EA43-49D4-B762-DD2366DD2386}" type="datetimeFigureOut">
              <a:rPr lang="zh-TW" altLang="en-US" smtClean="0"/>
              <a:t>2017/3/3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1E33AF9-D96D-4C9C-B87A-CA1DA8810F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4918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D6E20-EA43-49D4-B762-DD2366DD2386}" type="datetimeFigureOut">
              <a:rPr lang="zh-TW" altLang="en-US" smtClean="0"/>
              <a:t>2017/3/3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33AF9-D96D-4C9C-B87A-CA1DA8810F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05541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D6E20-EA43-49D4-B762-DD2366DD2386}" type="datetimeFigureOut">
              <a:rPr lang="zh-TW" altLang="en-US" smtClean="0"/>
              <a:t>2017/3/3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33AF9-D96D-4C9C-B87A-CA1DA8810F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78703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D6E20-EA43-49D4-B762-DD2366DD2386}" type="datetimeFigureOut">
              <a:rPr lang="zh-TW" altLang="en-US" smtClean="0"/>
              <a:t>2017/3/3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33AF9-D96D-4C9C-B87A-CA1DA8810F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16353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D6E20-EA43-49D4-B762-DD2366DD2386}" type="datetimeFigureOut">
              <a:rPr lang="zh-TW" altLang="en-US" smtClean="0"/>
              <a:t>2017/3/3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33AF9-D96D-4C9C-B87A-CA1DA8810F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53461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D6E20-EA43-49D4-B762-DD2366DD2386}" type="datetimeFigureOut">
              <a:rPr lang="zh-TW" altLang="en-US" smtClean="0"/>
              <a:t>2017/3/3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33AF9-D96D-4C9C-B87A-CA1DA8810F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317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D6E20-EA43-49D4-B762-DD2366DD2386}" type="datetimeFigureOut">
              <a:rPr lang="zh-TW" altLang="en-US" smtClean="0"/>
              <a:t>2017/3/3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33AF9-D96D-4C9C-B87A-CA1DA8810F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4419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D6E20-EA43-49D4-B762-DD2366DD2386}" type="datetimeFigureOut">
              <a:rPr lang="zh-TW" altLang="en-US" smtClean="0"/>
              <a:t>2017/3/3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33AF9-D96D-4C9C-B87A-CA1DA8810F35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02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D6E20-EA43-49D4-B762-DD2366DD2386}" type="datetimeFigureOut">
              <a:rPr lang="zh-TW" altLang="en-US" smtClean="0"/>
              <a:t>2017/3/3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33AF9-D96D-4C9C-B87A-CA1DA8810F35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523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D6E20-EA43-49D4-B762-DD2366DD2386}" type="datetimeFigureOut">
              <a:rPr lang="zh-TW" altLang="en-US" smtClean="0"/>
              <a:t>2017/3/3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33AF9-D96D-4C9C-B87A-CA1DA8810F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5153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D6E20-EA43-49D4-B762-DD2366DD2386}" type="datetimeFigureOut">
              <a:rPr lang="zh-TW" altLang="en-US" smtClean="0"/>
              <a:t>2017/3/3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33AF9-D96D-4C9C-B87A-CA1DA8810F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923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D6E20-EA43-49D4-B762-DD2366DD2386}" type="datetimeFigureOut">
              <a:rPr lang="zh-TW" altLang="en-US" smtClean="0"/>
              <a:t>2017/3/3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33AF9-D96D-4C9C-B87A-CA1DA8810F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6592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4ED6E20-EA43-49D4-B762-DD2366DD2386}" type="datetimeFigureOut">
              <a:rPr lang="zh-TW" altLang="en-US" smtClean="0"/>
              <a:t>2017/3/3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E33AF9-D96D-4C9C-B87A-CA1DA8810F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5470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4ED6E20-EA43-49D4-B762-DD2366DD2386}" type="datetimeFigureOut">
              <a:rPr lang="zh-TW" altLang="en-US" smtClean="0"/>
              <a:t>2017/3/3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1E33AF9-D96D-4C9C-B87A-CA1DA8810F35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9177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9" r:id="rId1"/>
    <p:sldLayoutId id="2147484040" r:id="rId2"/>
    <p:sldLayoutId id="2147484041" r:id="rId3"/>
    <p:sldLayoutId id="2147484042" r:id="rId4"/>
    <p:sldLayoutId id="2147484043" r:id="rId5"/>
    <p:sldLayoutId id="2147484044" r:id="rId6"/>
    <p:sldLayoutId id="2147484045" r:id="rId7"/>
    <p:sldLayoutId id="2147484046" r:id="rId8"/>
    <p:sldLayoutId id="2147484047" r:id="rId9"/>
    <p:sldLayoutId id="2147484048" r:id="rId10"/>
    <p:sldLayoutId id="214748404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3" Type="http://schemas.openxmlformats.org/officeDocument/2006/relationships/image" Target="../media/image6.jpg"/><Relationship Id="rId7" Type="http://schemas.openxmlformats.org/officeDocument/2006/relationships/image" Target="../media/image10.jpg"/><Relationship Id="rId12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9.jpg"/><Relationship Id="rId11" Type="http://schemas.openxmlformats.org/officeDocument/2006/relationships/image" Target="../media/image14.jpg"/><Relationship Id="rId5" Type="http://schemas.openxmlformats.org/officeDocument/2006/relationships/image" Target="../media/image8.jpg"/><Relationship Id="rId10" Type="http://schemas.openxmlformats.org/officeDocument/2006/relationships/image" Target="../media/image13.jpg"/><Relationship Id="rId4" Type="http://schemas.openxmlformats.org/officeDocument/2006/relationships/image" Target="../media/image7.jpg"/><Relationship Id="rId9" Type="http://schemas.openxmlformats.org/officeDocument/2006/relationships/image" Target="../media/image12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.jpeg"/><Relationship Id="rId4" Type="http://schemas.openxmlformats.org/officeDocument/2006/relationships/image" Target="../media/image7.jp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8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8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.jpe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8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 idx="4294967295"/>
          </p:nvPr>
        </p:nvSpPr>
        <p:spPr>
          <a:xfrm>
            <a:off x="403412" y="1147763"/>
            <a:ext cx="11522075" cy="2609850"/>
          </a:xfrm>
        </p:spPr>
        <p:txBody>
          <a:bodyPr>
            <a:normAutofit/>
          </a:bodyPr>
          <a:lstStyle/>
          <a:p>
            <a:pPr algn="ctr"/>
            <a:r>
              <a:rPr lang="zh-TW" altLang="en-US" sz="4400" dirty="0" smtClean="0">
                <a:solidFill>
                  <a:schemeClr val="tx1"/>
                </a:solidFill>
              </a:rPr>
              <a:t>程式迴圈結構與語意之分析比較與視覺化機制</a:t>
            </a:r>
            <a:r>
              <a:rPr lang="en-US" altLang="zh-TW" sz="4400" dirty="0" smtClean="0">
                <a:solidFill>
                  <a:schemeClr val="tx1"/>
                </a:solidFill>
              </a:rPr>
              <a:t/>
            </a:r>
            <a:br>
              <a:rPr lang="en-US" altLang="zh-TW" sz="4400" dirty="0" smtClean="0">
                <a:solidFill>
                  <a:schemeClr val="tx1"/>
                </a:solidFill>
              </a:rPr>
            </a:br>
            <a:r>
              <a:rPr lang="en-US" altLang="zh-TW" sz="4400" dirty="0" smtClean="0"/>
              <a:t/>
            </a:r>
            <a:br>
              <a:rPr lang="en-US" altLang="zh-TW" sz="4400" dirty="0" smtClean="0"/>
            </a:br>
            <a:endParaRPr lang="zh-TW" altLang="en-US" sz="44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4294967295"/>
          </p:nvPr>
        </p:nvSpPr>
        <p:spPr>
          <a:xfrm>
            <a:off x="1592449" y="3666015"/>
            <a:ext cx="9144000" cy="1655762"/>
          </a:xfrm>
        </p:spPr>
        <p:txBody>
          <a:bodyPr>
            <a:normAutofit/>
          </a:bodyPr>
          <a:lstStyle/>
          <a:p>
            <a:pPr algn="ctr"/>
            <a:r>
              <a:rPr lang="zh-TW" altLang="en-US" sz="2400" dirty="0" smtClean="0">
                <a:solidFill>
                  <a:srgbClr val="002060"/>
                </a:solidFill>
              </a:rPr>
              <a:t>   </a:t>
            </a:r>
            <a:r>
              <a:rPr lang="zh-TW" altLang="en-US" sz="2400" dirty="0" smtClean="0">
                <a:solidFill>
                  <a:schemeClr val="tx1"/>
                </a:solidFill>
              </a:rPr>
              <a:t>指導教授 </a:t>
            </a:r>
            <a:r>
              <a:rPr lang="en-US" altLang="zh-TW" sz="2400" dirty="0" smtClean="0">
                <a:solidFill>
                  <a:schemeClr val="tx1"/>
                </a:solidFill>
              </a:rPr>
              <a:t>:</a:t>
            </a:r>
            <a:r>
              <a:rPr lang="zh-TW" altLang="en-US" sz="2400" dirty="0" smtClean="0">
                <a:solidFill>
                  <a:schemeClr val="tx1"/>
                </a:solidFill>
              </a:rPr>
              <a:t> 周志岳 博士</a:t>
            </a:r>
            <a:endParaRPr lang="en-US" altLang="zh-TW" sz="24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TW" sz="2400" dirty="0" smtClean="0">
                <a:solidFill>
                  <a:schemeClr val="tx1"/>
                </a:solidFill>
              </a:rPr>
              <a:t>	</a:t>
            </a:r>
            <a:r>
              <a:rPr lang="zh-TW" altLang="en-US" sz="2400" dirty="0" smtClean="0">
                <a:solidFill>
                  <a:schemeClr val="tx1"/>
                </a:solidFill>
              </a:rPr>
              <a:t>            曾淑芬 博士</a:t>
            </a:r>
            <a:endParaRPr lang="en-US" altLang="zh-TW" dirty="0">
              <a:solidFill>
                <a:schemeClr val="tx1"/>
              </a:solidFill>
            </a:endParaRPr>
          </a:p>
          <a:p>
            <a:pPr algn="ctr"/>
            <a:r>
              <a:rPr lang="zh-TW" altLang="en-US" sz="2400" dirty="0" smtClean="0">
                <a:solidFill>
                  <a:schemeClr val="tx1"/>
                </a:solidFill>
              </a:rPr>
              <a:t>報告人</a:t>
            </a:r>
            <a:r>
              <a:rPr lang="en-US" altLang="zh-TW" dirty="0">
                <a:solidFill>
                  <a:schemeClr val="tx1"/>
                </a:solidFill>
              </a:rPr>
              <a:t>:</a:t>
            </a:r>
            <a:r>
              <a:rPr lang="zh-TW" altLang="en-US" dirty="0">
                <a:solidFill>
                  <a:schemeClr val="tx1"/>
                </a:solidFill>
              </a:rPr>
              <a:t> </a:t>
            </a:r>
            <a:r>
              <a:rPr lang="zh-TW" altLang="en-US" dirty="0" smtClean="0">
                <a:solidFill>
                  <a:schemeClr val="tx1"/>
                </a:solidFill>
              </a:rPr>
              <a:t>黃</a:t>
            </a:r>
            <a:r>
              <a:rPr lang="zh-TW" altLang="en-US" sz="2400" dirty="0" smtClean="0">
                <a:solidFill>
                  <a:schemeClr val="tx1"/>
                </a:solidFill>
              </a:rPr>
              <a:t>智鐸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92449" cy="308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500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4294967295"/>
          </p:nvPr>
        </p:nvSpPr>
        <p:spPr>
          <a:xfrm>
            <a:off x="1392000" y="1200804"/>
            <a:ext cx="10800000" cy="51372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TW" altLang="en-US" dirty="0" smtClean="0"/>
              <a:t>程式迴圈結構</a:t>
            </a:r>
            <a:endParaRPr lang="en-US" altLang="zh-TW" dirty="0" smtClean="0"/>
          </a:p>
          <a:p>
            <a:pPr lvl="1">
              <a:buFont typeface="Arial" charset="0"/>
              <a:buChar char="•"/>
            </a:pPr>
            <a:r>
              <a:rPr lang="en-US" altLang="zh-TW" dirty="0" smtClean="0"/>
              <a:t>FOR(</a:t>
            </a:r>
            <a:r>
              <a:rPr lang="zh-TW" altLang="en-US" dirty="0" smtClean="0"/>
              <a:t>變數初始值</a:t>
            </a:r>
            <a:r>
              <a:rPr lang="en-US" altLang="zh-TW" dirty="0" smtClean="0"/>
              <a:t>;</a:t>
            </a:r>
            <a:r>
              <a:rPr lang="zh-TW" altLang="en-US" dirty="0" smtClean="0"/>
              <a:t>變數的條件式</a:t>
            </a:r>
            <a:r>
              <a:rPr lang="en-US" altLang="zh-TW" dirty="0" smtClean="0"/>
              <a:t>;</a:t>
            </a:r>
            <a:r>
              <a:rPr lang="zh-TW" altLang="en-US" dirty="0" smtClean="0"/>
              <a:t>每執行一次後變數的變化</a:t>
            </a:r>
            <a:r>
              <a:rPr lang="en-US" altLang="zh-TW" dirty="0" smtClean="0"/>
              <a:t>)</a:t>
            </a:r>
          </a:p>
          <a:p>
            <a:pPr lvl="1">
              <a:buFont typeface="Arial" charset="0"/>
              <a:buChar char="•"/>
            </a:pPr>
            <a:r>
              <a:rPr lang="en-US" altLang="zh-TW" dirty="0" smtClean="0"/>
              <a:t>WHILE(</a:t>
            </a:r>
            <a:r>
              <a:rPr lang="zh-TW" altLang="en-US" dirty="0" smtClean="0"/>
              <a:t>條件式</a:t>
            </a:r>
            <a:r>
              <a:rPr lang="en-US" altLang="zh-TW" dirty="0" smtClean="0"/>
              <a:t>)</a:t>
            </a:r>
          </a:p>
          <a:p>
            <a:pPr marL="201168" lvl="1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        {</a:t>
            </a:r>
            <a:r>
              <a:rPr lang="zh-TW" altLang="en-US" dirty="0" smtClean="0"/>
              <a:t>成立敘述</a:t>
            </a:r>
            <a:r>
              <a:rPr lang="en-US" altLang="zh-TW" dirty="0" smtClean="0"/>
              <a:t>}</a:t>
            </a:r>
          </a:p>
          <a:p>
            <a:pPr lvl="1">
              <a:buFont typeface="Arial" charset="0"/>
              <a:buChar char="•"/>
            </a:pPr>
            <a:r>
              <a:rPr lang="en-US" altLang="zh-TW" dirty="0" smtClean="0"/>
              <a:t>DO{</a:t>
            </a:r>
            <a:r>
              <a:rPr lang="zh-TW" altLang="en-US" dirty="0" smtClean="0"/>
              <a:t>成立敘述</a:t>
            </a:r>
            <a:r>
              <a:rPr lang="en-US" altLang="zh-TW" dirty="0" smtClean="0"/>
              <a:t>}</a:t>
            </a:r>
            <a:endParaRPr lang="en-US" altLang="zh-TW" dirty="0"/>
          </a:p>
          <a:p>
            <a:pPr marL="201168" lvl="1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</a:t>
            </a:r>
            <a:r>
              <a:rPr lang="en-US" altLang="zh-TW" dirty="0"/>
              <a:t> </a:t>
            </a:r>
            <a:r>
              <a:rPr lang="en-US" altLang="zh-TW" dirty="0" smtClean="0"/>
              <a:t>WHILE(</a:t>
            </a:r>
            <a:r>
              <a:rPr lang="zh-TW" altLang="en-US" dirty="0" smtClean="0"/>
              <a:t>條件式</a:t>
            </a:r>
            <a:r>
              <a:rPr lang="en-US" altLang="zh-TW" dirty="0" smtClean="0"/>
              <a:t>)</a:t>
            </a:r>
            <a:endParaRPr lang="en-US" altLang="zh-TW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dirty="0" err="1"/>
              <a:t>SIPLeS</a:t>
            </a:r>
            <a:r>
              <a:rPr lang="en-US" altLang="zh-TW" dirty="0"/>
              <a:t>-II</a:t>
            </a:r>
            <a:r>
              <a:rPr lang="zh-TW" altLang="en-US" dirty="0"/>
              <a:t>系統</a:t>
            </a:r>
            <a:r>
              <a:rPr lang="en-US" altLang="zh-TW" dirty="0"/>
              <a:t>(Xu, S., &amp; Chee, Y. S. , 1999)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zh-TW" altLang="en-US" dirty="0"/>
              <a:t>功能</a:t>
            </a:r>
            <a:r>
              <a:rPr lang="en-US" altLang="zh-TW" dirty="0"/>
              <a:t>AOPDG(</a:t>
            </a:r>
            <a:r>
              <a:rPr lang="zh-TW" altLang="en-US" dirty="0"/>
              <a:t>物件</a:t>
            </a:r>
            <a:r>
              <a:rPr lang="zh-TW" altLang="en-US" dirty="0" smtClean="0"/>
              <a:t>導向</a:t>
            </a:r>
            <a:r>
              <a:rPr lang="zh-TW" altLang="en-US" dirty="0"/>
              <a:t>程式</a:t>
            </a:r>
            <a:r>
              <a:rPr lang="zh-TW" altLang="en-US" dirty="0" smtClean="0"/>
              <a:t>依賴</a:t>
            </a:r>
            <a:r>
              <a:rPr lang="zh-TW" altLang="en-US" dirty="0"/>
              <a:t>關係圖</a:t>
            </a:r>
            <a:r>
              <a:rPr lang="en-US" altLang="zh-TW" dirty="0"/>
              <a:t>)</a:t>
            </a:r>
          </a:p>
          <a:p>
            <a:pPr lvl="2">
              <a:buFont typeface="Calibri" panose="020F0502020204030204" pitchFamily="34" charset="0"/>
              <a:buChar char="₋"/>
            </a:pPr>
            <a:r>
              <a:rPr lang="zh-TW" altLang="en-US" dirty="0"/>
              <a:t>缺點</a:t>
            </a:r>
            <a:endParaRPr lang="en-US" altLang="zh-TW" dirty="0"/>
          </a:p>
          <a:p>
            <a:pPr lvl="3">
              <a:buFont typeface="Calibri" panose="020F0502020204030204" pitchFamily="34" charset="0"/>
              <a:buChar char="₋"/>
            </a:pPr>
            <a:r>
              <a:rPr lang="zh-TW" altLang="en-US" dirty="0"/>
              <a:t>不能對交互函數分析</a:t>
            </a:r>
            <a:r>
              <a:rPr lang="en-US" altLang="zh-TW" dirty="0"/>
              <a:t>(inter-procedure)</a:t>
            </a:r>
          </a:p>
          <a:p>
            <a:pPr lvl="3">
              <a:buFont typeface="Calibri" panose="020F0502020204030204" pitchFamily="34" charset="0"/>
              <a:buChar char="₋"/>
            </a:pPr>
            <a:r>
              <a:rPr lang="zh-TW" altLang="en-US" dirty="0"/>
              <a:t>類的層次分析</a:t>
            </a:r>
            <a:r>
              <a:rPr lang="en-US" altLang="zh-TW" dirty="0"/>
              <a:t>(class hierarchy)</a:t>
            </a:r>
          </a:p>
          <a:p>
            <a:pPr lvl="3">
              <a:buFont typeface="Calibri" panose="020F0502020204030204" pitchFamily="34" charset="0"/>
              <a:buChar char="₋"/>
            </a:pPr>
            <a:r>
              <a:rPr lang="zh-TW" altLang="en-US" dirty="0"/>
              <a:t>只能對</a:t>
            </a:r>
            <a:r>
              <a:rPr lang="en-US" altLang="zh-TW" dirty="0" err="1"/>
              <a:t>SmallTalk</a:t>
            </a:r>
            <a:r>
              <a:rPr lang="zh-TW" altLang="en-US" dirty="0"/>
              <a:t>分析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3987996" y="-93009"/>
            <a:ext cx="4352925" cy="12938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dirty="0"/>
              <a:t>文獻探討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92449" cy="308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148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4294967295"/>
          </p:nvPr>
        </p:nvSpPr>
        <p:spPr>
          <a:xfrm>
            <a:off x="1392000" y="1200804"/>
            <a:ext cx="10800000" cy="51372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TW" dirty="0" err="1"/>
              <a:t>AnalyesC</a:t>
            </a:r>
            <a:r>
              <a:rPr lang="zh-TW" altLang="en-US" dirty="0"/>
              <a:t>利用分析程式碼來分析程式 </a:t>
            </a:r>
            <a:r>
              <a:rPr lang="en-US" altLang="zh-TW" dirty="0"/>
              <a:t>(Wu,Li,Sun,Wang&amp;Lai,2007)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zh-TW" altLang="en-US" dirty="0"/>
              <a:t>控制結構</a:t>
            </a:r>
            <a:endParaRPr lang="en-US" altLang="zh-TW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zh-TW" altLang="en-US" dirty="0"/>
              <a:t>函式的呼叫</a:t>
            </a:r>
            <a:endParaRPr lang="en-US" altLang="zh-TW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zh-TW" altLang="en-US" dirty="0"/>
              <a:t>資料結構的相似度</a:t>
            </a:r>
            <a:endParaRPr lang="en-US" altLang="zh-TW" dirty="0"/>
          </a:p>
          <a:p>
            <a:pPr lvl="1">
              <a:buFont typeface="Calibri" panose="020F0502020204030204" pitchFamily="34" charset="0"/>
              <a:buChar char="₋"/>
            </a:pPr>
            <a:r>
              <a:rPr lang="zh-TW" altLang="en-US" dirty="0"/>
              <a:t>優點</a:t>
            </a:r>
            <a:endParaRPr lang="en-US" altLang="zh-TW" dirty="0"/>
          </a:p>
          <a:p>
            <a:pPr lvl="2">
              <a:buFont typeface="Calibri" panose="020F0502020204030204" pitchFamily="34" charset="0"/>
              <a:buChar char="₋"/>
            </a:pPr>
            <a:r>
              <a:rPr lang="zh-TW" altLang="en-US" dirty="0"/>
              <a:t>幫助學生學習</a:t>
            </a:r>
            <a:endParaRPr lang="en-US" altLang="zh-TW" dirty="0"/>
          </a:p>
          <a:p>
            <a:pPr lvl="2">
              <a:buFont typeface="Calibri" panose="020F0502020204030204" pitchFamily="34" charset="0"/>
              <a:buChar char="₋"/>
            </a:pPr>
            <a:r>
              <a:rPr lang="zh-TW" altLang="en-US" dirty="0"/>
              <a:t>幫助老師評估與觀察學生的學習狀況</a:t>
            </a:r>
            <a:endParaRPr lang="en-US" altLang="zh-TW" dirty="0"/>
          </a:p>
          <a:p>
            <a:pPr lvl="2">
              <a:buFont typeface="Calibri" panose="020F0502020204030204" pitchFamily="34" charset="0"/>
              <a:buChar char="₋"/>
            </a:pPr>
            <a:r>
              <a:rPr lang="zh-TW" altLang="en-US" dirty="0"/>
              <a:t>防止學生作業抄襲</a:t>
            </a:r>
            <a:endParaRPr lang="en-US" altLang="zh-TW" dirty="0"/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dirty="0" smtClean="0"/>
              <a:t>學者開發「程式</a:t>
            </a:r>
            <a:r>
              <a:rPr lang="zh-TW" altLang="en-US" dirty="0"/>
              <a:t>流程結構分析與比較之視覺化</a:t>
            </a:r>
            <a:r>
              <a:rPr lang="zh-TW" altLang="en-US" dirty="0" smtClean="0"/>
              <a:t>機制」 </a:t>
            </a:r>
            <a:r>
              <a:rPr lang="en-US" altLang="zh-TW" dirty="0"/>
              <a:t>(</a:t>
            </a:r>
            <a:r>
              <a:rPr lang="zh-TW" altLang="en-US" dirty="0"/>
              <a:t>葉時廷</a:t>
            </a:r>
            <a:r>
              <a:rPr lang="en-US" altLang="zh-TW" dirty="0"/>
              <a:t>,2016)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zh-TW" altLang="en-US" dirty="0" smtClean="0"/>
              <a:t>程式語法剖析機制</a:t>
            </a:r>
            <a:endParaRPr lang="en-US" altLang="zh-TW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zh-TW" altLang="en-US" dirty="0" smtClean="0"/>
              <a:t>流程結構分析機制</a:t>
            </a:r>
            <a:endParaRPr lang="en-US" altLang="zh-TW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zh-TW" altLang="en-US" dirty="0" smtClean="0"/>
              <a:t>視覺化呈現機制</a:t>
            </a:r>
            <a:endParaRPr lang="en-US" altLang="zh-TW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zh-TW" altLang="en-US" dirty="0" smtClean="0"/>
              <a:t>流程結構比較機制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3987996" y="-93009"/>
            <a:ext cx="4352925" cy="12938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dirty="0"/>
              <a:t>文獻探討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92449" cy="308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338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3987996" y="-93009"/>
            <a:ext cx="4352925" cy="12938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dirty="0"/>
              <a:t>系統設計方法</a:t>
            </a:r>
          </a:p>
        </p:txBody>
      </p:sp>
      <p:sp>
        <p:nvSpPr>
          <p:cNvPr id="3" name="內容版面配置區 2"/>
          <p:cNvSpPr txBox="1">
            <a:spLocks/>
          </p:cNvSpPr>
          <p:nvPr/>
        </p:nvSpPr>
        <p:spPr>
          <a:xfrm>
            <a:off x="2126014" y="1422471"/>
            <a:ext cx="8488198" cy="479007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1476666" y="1708804"/>
            <a:ext cx="7653047" cy="3049463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zh-TW" altLang="en-US" dirty="0" smtClean="0"/>
              <a:t>本系統利用建立單一程式</a:t>
            </a:r>
            <a:r>
              <a:rPr lang="zh-TW" altLang="en-US" b="1" dirty="0" smtClean="0"/>
              <a:t>基模比對</a:t>
            </a:r>
            <a:r>
              <a:rPr lang="en-US" altLang="zh-TW" dirty="0"/>
              <a:t>(</a:t>
            </a:r>
            <a:r>
              <a:rPr lang="en-US" altLang="zh-TW" dirty="0" smtClean="0"/>
              <a:t>Schema</a:t>
            </a:r>
            <a:r>
              <a:rPr lang="zh-TW" altLang="en-US" dirty="0" smtClean="0"/>
              <a:t> </a:t>
            </a:r>
            <a:r>
              <a:rPr lang="en-US" altLang="zh-TW" dirty="0" smtClean="0"/>
              <a:t>Matching)</a:t>
            </a:r>
            <a:r>
              <a:rPr lang="en-US" altLang="zh-TW" b="1" dirty="0" smtClean="0"/>
              <a:t> </a:t>
            </a:r>
            <a:r>
              <a:rPr lang="zh-TW" altLang="en-US" dirty="0" smtClean="0"/>
              <a:t>分析</a:t>
            </a:r>
            <a:r>
              <a:rPr lang="zh-TW" altLang="en-US" b="1" dirty="0" smtClean="0"/>
              <a:t> 迴</a:t>
            </a:r>
            <a:r>
              <a:rPr lang="zh-TW" altLang="en-US" b="1" dirty="0"/>
              <a:t>圈</a:t>
            </a:r>
            <a:r>
              <a:rPr lang="zh-TW" altLang="en-US" b="1" dirty="0" smtClean="0"/>
              <a:t>策略</a:t>
            </a:r>
            <a:r>
              <a:rPr lang="zh-TW" altLang="en-US" dirty="0" smtClean="0"/>
              <a:t>和</a:t>
            </a:r>
            <a:r>
              <a:rPr lang="zh-TW" altLang="en-US" b="1" dirty="0" smtClean="0"/>
              <a:t>迴圈語意</a:t>
            </a:r>
            <a:endParaRPr lang="en-US" altLang="zh-TW" b="1" dirty="0" smtClean="0"/>
          </a:p>
          <a:p>
            <a:pPr lvl="1">
              <a:buFont typeface="Wingdings" panose="05000000000000000000" pitchFamily="2" charset="2"/>
              <a:buChar char="l"/>
            </a:pPr>
            <a:endParaRPr lang="en-US" altLang="zh-TW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zh-TW" altLang="en-US" sz="2000" dirty="0" smtClean="0"/>
              <a:t>基模</a:t>
            </a:r>
            <a:r>
              <a:rPr lang="en-US" altLang="zh-TW" sz="2000" dirty="0" smtClean="0"/>
              <a:t>:</a:t>
            </a:r>
          </a:p>
          <a:p>
            <a:pPr marL="818388" lvl="2" indent="-342900">
              <a:buSzPct val="100000"/>
              <a:buFont typeface="+mj-lt"/>
              <a:buAutoNum type="arabicPeriod"/>
            </a:pPr>
            <a:r>
              <a:rPr lang="zh-TW" altLang="en-US" sz="1900" dirty="0" smtClean="0"/>
              <a:t>迴</a:t>
            </a:r>
            <a:r>
              <a:rPr lang="zh-TW" altLang="en-US" sz="1900" dirty="0"/>
              <a:t>圈種類基模</a:t>
            </a:r>
          </a:p>
          <a:p>
            <a:pPr marL="818388" lvl="2" indent="-342900">
              <a:buSzPct val="100000"/>
              <a:buFont typeface="+mj-lt"/>
              <a:buAutoNum type="arabicPeriod"/>
            </a:pPr>
            <a:r>
              <a:rPr lang="zh-TW" altLang="en-US" sz="1900" dirty="0"/>
              <a:t>迴圈要素基模</a:t>
            </a:r>
          </a:p>
          <a:p>
            <a:pPr marL="818388" lvl="2" indent="-342900">
              <a:buSzPct val="100000"/>
              <a:buFont typeface="+mj-lt"/>
              <a:buAutoNum type="arabicPeriod"/>
            </a:pPr>
            <a:r>
              <a:rPr lang="zh-TW" altLang="en-US" sz="1900" dirty="0"/>
              <a:t>具</a:t>
            </a:r>
            <a:r>
              <a:rPr lang="en-US" altLang="zh-TW" sz="1900" dirty="0"/>
              <a:t>JUMP</a:t>
            </a:r>
            <a:r>
              <a:rPr lang="zh-TW" altLang="en-US" sz="1900" dirty="0"/>
              <a:t>語法迴圈之基模</a:t>
            </a:r>
            <a:endParaRPr lang="en-US" altLang="zh-TW" sz="1900" dirty="0"/>
          </a:p>
          <a:p>
            <a:pPr marL="818388" lvl="2" indent="-342900">
              <a:buSzPct val="100000"/>
              <a:buFont typeface="+mj-lt"/>
              <a:buAutoNum type="arabicPeriod"/>
            </a:pPr>
            <a:r>
              <a:rPr lang="zh-TW" altLang="en-US" sz="1900" dirty="0" smtClean="0"/>
              <a:t>宣告</a:t>
            </a:r>
            <a:r>
              <a:rPr lang="zh-TW" altLang="en-US" sz="1900" dirty="0"/>
              <a:t>變數基</a:t>
            </a:r>
            <a:r>
              <a:rPr lang="zh-TW" altLang="en-US" sz="1900" dirty="0" smtClean="0"/>
              <a:t>模</a:t>
            </a:r>
            <a:endParaRPr lang="en-US" altLang="zh-TW" sz="1900" dirty="0" smtClean="0"/>
          </a:p>
          <a:p>
            <a:pPr lvl="4">
              <a:buSzPct val="60000"/>
              <a:buFont typeface="Calibri" pitchFamily="34" charset="0"/>
              <a:buChar char="─"/>
            </a:pPr>
            <a:r>
              <a:rPr lang="zh-TW" altLang="en-US" sz="1900" dirty="0"/>
              <a:t>初始值狀態基模</a:t>
            </a:r>
            <a:endParaRPr lang="en-US" altLang="zh-TW" sz="1900" dirty="0"/>
          </a:p>
          <a:p>
            <a:pPr lvl="4">
              <a:buSzPct val="60000"/>
              <a:buFont typeface="Calibri" pitchFamily="34" charset="0"/>
              <a:buChar char="─"/>
            </a:pPr>
            <a:r>
              <a:rPr lang="zh-TW" altLang="en-US" sz="1900" dirty="0"/>
              <a:t>變數基模</a:t>
            </a:r>
            <a:endParaRPr lang="en-US" altLang="zh-TW" sz="1900" dirty="0"/>
          </a:p>
          <a:p>
            <a:pPr lvl="4">
              <a:buSzPct val="60000"/>
              <a:buFont typeface="Calibri" pitchFamily="34" charset="0"/>
              <a:buChar char="─"/>
            </a:pPr>
            <a:r>
              <a:rPr lang="zh-TW" altLang="en-US" sz="1900" dirty="0"/>
              <a:t>初始值基</a:t>
            </a:r>
            <a:r>
              <a:rPr lang="zh-TW" altLang="en-US" sz="1900" dirty="0" smtClean="0"/>
              <a:t>模</a:t>
            </a:r>
            <a:endParaRPr lang="en-US" altLang="zh-TW" sz="1700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92449" cy="308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392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3987996" y="-93009"/>
            <a:ext cx="4352925" cy="12938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dirty="0"/>
              <a:t>系統設計方法</a:t>
            </a:r>
          </a:p>
        </p:txBody>
      </p:sp>
      <p:sp>
        <p:nvSpPr>
          <p:cNvPr id="3" name="內容版面配置區 2"/>
          <p:cNvSpPr txBox="1">
            <a:spLocks/>
          </p:cNvSpPr>
          <p:nvPr/>
        </p:nvSpPr>
        <p:spPr>
          <a:xfrm>
            <a:off x="2126014" y="1422471"/>
            <a:ext cx="8488198" cy="479007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1393491" y="1634067"/>
            <a:ext cx="9541933" cy="377260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818388" lvl="2" indent="-342900">
              <a:buSzPct val="100000"/>
              <a:buFont typeface="+mj-lt"/>
              <a:buAutoNum type="arabicPeriod" startAt="5"/>
            </a:pPr>
            <a:r>
              <a:rPr lang="en-US" altLang="zh-TW" sz="1800" dirty="0" err="1"/>
              <a:t>Cin</a:t>
            </a:r>
            <a:r>
              <a:rPr lang="zh-TW" altLang="en-US" sz="1800" dirty="0"/>
              <a:t>變數基模</a:t>
            </a:r>
            <a:endParaRPr lang="en-US" altLang="zh-TW" sz="1800" dirty="0"/>
          </a:p>
          <a:p>
            <a:pPr marL="818388" lvl="2" indent="-342900">
              <a:buSzPct val="100000"/>
              <a:buFont typeface="+mj-lt"/>
              <a:buAutoNum type="arabicPeriod" startAt="5"/>
            </a:pPr>
            <a:r>
              <a:rPr lang="zh-TW" altLang="en-US" sz="1800" dirty="0"/>
              <a:t>迴圈變數使用基模</a:t>
            </a:r>
            <a:endParaRPr lang="en-US" altLang="zh-TW" sz="1800" dirty="0"/>
          </a:p>
          <a:p>
            <a:pPr marL="818388" lvl="2" indent="-342900">
              <a:buSzPct val="100000"/>
              <a:buFont typeface="+mj-lt"/>
              <a:buAutoNum type="arabicPeriod" startAt="5"/>
            </a:pPr>
            <a:r>
              <a:rPr lang="zh-TW" altLang="en-US" sz="1800" dirty="0"/>
              <a:t>迴圈策略基模</a:t>
            </a:r>
            <a:endParaRPr lang="en-US" altLang="zh-TW" sz="1800" dirty="0"/>
          </a:p>
          <a:p>
            <a:pPr marL="818388" lvl="2" indent="-342900">
              <a:buSzPct val="100000"/>
              <a:buFont typeface="+mj-lt"/>
              <a:buAutoNum type="arabicPeriod" startAt="5"/>
            </a:pPr>
            <a:r>
              <a:rPr lang="zh-TW" altLang="en-US" sz="1800" dirty="0" smtClean="0"/>
              <a:t>迴</a:t>
            </a:r>
            <a:r>
              <a:rPr lang="zh-TW" altLang="en-US" sz="1800" dirty="0"/>
              <a:t>圈語意基</a:t>
            </a:r>
            <a:r>
              <a:rPr lang="zh-TW" altLang="en-US" sz="1800" dirty="0" smtClean="0"/>
              <a:t>模</a:t>
            </a:r>
            <a:endParaRPr lang="en-US" altLang="zh-TW" sz="1800" dirty="0" smtClean="0"/>
          </a:p>
          <a:p>
            <a:pPr marL="635508" lvl="1" indent="-342900">
              <a:buSzPct val="50000"/>
              <a:buFont typeface="Wingdings" panose="05000000000000000000" pitchFamily="2" charset="2"/>
              <a:buChar char="l"/>
            </a:pPr>
            <a:endParaRPr lang="en-US" altLang="zh-TW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zh-TW" altLang="en-US" dirty="0" smtClean="0"/>
              <a:t>比對</a:t>
            </a:r>
            <a:r>
              <a:rPr lang="en-US" altLang="zh-TW" dirty="0" smtClean="0"/>
              <a:t>:</a:t>
            </a:r>
            <a:endParaRPr lang="en-US" altLang="zh-TW" dirty="0"/>
          </a:p>
          <a:p>
            <a:pPr marL="635508" lvl="1" indent="-342900">
              <a:buFont typeface="Calibri" panose="020F0502020204030204" pitchFamily="34" charset="0"/>
              <a:buChar char="─"/>
            </a:pPr>
            <a:r>
              <a:rPr lang="zh-TW" altLang="en-US" dirty="0" smtClean="0"/>
              <a:t>策略比對 </a:t>
            </a:r>
            <a:r>
              <a:rPr lang="en-US" altLang="zh-TW" dirty="0" smtClean="0"/>
              <a:t>-</a:t>
            </a:r>
            <a:r>
              <a:rPr lang="zh-TW" altLang="en-US" dirty="0" smtClean="0"/>
              <a:t> 迴圈種類基模</a:t>
            </a:r>
            <a:r>
              <a:rPr lang="en-US" altLang="zh-TW" dirty="0" smtClean="0"/>
              <a:t>+</a:t>
            </a:r>
            <a:r>
              <a:rPr lang="zh-TW" altLang="en-US" dirty="0" smtClean="0"/>
              <a:t>迴圈要素基模</a:t>
            </a:r>
            <a:r>
              <a:rPr lang="en-US" altLang="zh-TW" dirty="0" smtClean="0"/>
              <a:t>+</a:t>
            </a:r>
            <a:r>
              <a:rPr lang="zh-TW" altLang="en-US" dirty="0"/>
              <a:t>具</a:t>
            </a:r>
            <a:r>
              <a:rPr lang="en-US" altLang="zh-TW" dirty="0"/>
              <a:t>JUMP</a:t>
            </a:r>
            <a:r>
              <a:rPr lang="zh-TW" altLang="en-US" dirty="0"/>
              <a:t>語法迴圈之基</a:t>
            </a:r>
            <a:r>
              <a:rPr lang="zh-TW" altLang="en-US" dirty="0" smtClean="0"/>
              <a:t>模</a:t>
            </a:r>
            <a:r>
              <a:rPr lang="en-US" altLang="zh-TW" dirty="0" smtClean="0"/>
              <a:t>+</a:t>
            </a:r>
            <a:r>
              <a:rPr lang="en-US" altLang="zh-TW" dirty="0"/>
              <a:t> </a:t>
            </a:r>
            <a:r>
              <a:rPr lang="en-US" altLang="zh-TW" dirty="0" err="1"/>
              <a:t>Cin</a:t>
            </a:r>
            <a:r>
              <a:rPr lang="zh-TW" altLang="en-US" dirty="0"/>
              <a:t>變數基模</a:t>
            </a:r>
            <a:r>
              <a:rPr lang="en-US" altLang="zh-TW" dirty="0" smtClean="0"/>
              <a:t>-&gt; </a:t>
            </a:r>
            <a:r>
              <a:rPr lang="zh-TW" altLang="en-US" dirty="0" smtClean="0"/>
              <a:t>迴圈策略基模</a:t>
            </a:r>
            <a:endParaRPr lang="en-US" altLang="zh-TW" dirty="0" smtClean="0"/>
          </a:p>
          <a:p>
            <a:pPr marL="635508" lvl="1" indent="-342900">
              <a:buFont typeface="Calibri" panose="020F0502020204030204" pitchFamily="34" charset="0"/>
              <a:buChar char="─"/>
            </a:pPr>
            <a:r>
              <a:rPr lang="zh-TW" altLang="en-US" dirty="0" smtClean="0"/>
              <a:t>語意比對 </a:t>
            </a:r>
            <a:r>
              <a:rPr lang="en-US" altLang="zh-TW" dirty="0"/>
              <a:t>-</a:t>
            </a:r>
            <a:r>
              <a:rPr lang="zh-TW" altLang="en-US" dirty="0" smtClean="0"/>
              <a:t> 宣告</a:t>
            </a:r>
            <a:r>
              <a:rPr lang="zh-TW" altLang="en-US" dirty="0"/>
              <a:t>變數基</a:t>
            </a:r>
            <a:r>
              <a:rPr lang="zh-TW" altLang="en-US" dirty="0" smtClean="0"/>
              <a:t>模</a:t>
            </a:r>
            <a:r>
              <a:rPr lang="en-US" altLang="zh-TW" dirty="0" smtClean="0"/>
              <a:t>+</a:t>
            </a:r>
            <a:r>
              <a:rPr lang="en-US" altLang="zh-TW" dirty="0" err="1"/>
              <a:t>Cin</a:t>
            </a:r>
            <a:r>
              <a:rPr lang="zh-TW" altLang="en-US" dirty="0"/>
              <a:t>變數基</a:t>
            </a:r>
            <a:r>
              <a:rPr lang="zh-TW" altLang="en-US" dirty="0" smtClean="0"/>
              <a:t>模</a:t>
            </a:r>
            <a:r>
              <a:rPr lang="en-US" altLang="zh-TW" dirty="0" smtClean="0"/>
              <a:t>+</a:t>
            </a:r>
            <a:r>
              <a:rPr lang="zh-TW" altLang="en-US" dirty="0"/>
              <a:t>迴圈變數使用基</a:t>
            </a:r>
            <a:r>
              <a:rPr lang="zh-TW" altLang="en-US" dirty="0" smtClean="0"/>
              <a:t>模</a:t>
            </a:r>
            <a:r>
              <a:rPr lang="en-US" altLang="zh-TW" dirty="0" smtClean="0"/>
              <a:t>+</a:t>
            </a:r>
            <a:r>
              <a:rPr lang="zh-TW" altLang="en-US" dirty="0"/>
              <a:t>具</a:t>
            </a:r>
            <a:r>
              <a:rPr lang="en-US" altLang="zh-TW" dirty="0"/>
              <a:t>JUMP</a:t>
            </a:r>
            <a:r>
              <a:rPr lang="zh-TW" altLang="en-US" dirty="0"/>
              <a:t>語法迴圈之基</a:t>
            </a:r>
            <a:r>
              <a:rPr lang="zh-TW" altLang="en-US" dirty="0" smtClean="0"/>
              <a:t>模 </a:t>
            </a:r>
            <a:r>
              <a:rPr lang="en-US" altLang="zh-TW" dirty="0" smtClean="0"/>
              <a:t>-&gt; </a:t>
            </a:r>
            <a:r>
              <a:rPr lang="zh-TW" altLang="en-US" dirty="0" smtClean="0"/>
              <a:t>迴圈語意基模</a:t>
            </a:r>
            <a:r>
              <a:rPr lang="en-US" altLang="zh-TW" dirty="0" smtClean="0"/>
              <a:t> </a:t>
            </a:r>
            <a:endParaRPr lang="en-US" altLang="zh-TW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92449" cy="308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884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/>
          <p:cNvSpPr txBox="1">
            <a:spLocks/>
          </p:cNvSpPr>
          <p:nvPr/>
        </p:nvSpPr>
        <p:spPr>
          <a:xfrm>
            <a:off x="3987996" y="-93009"/>
            <a:ext cx="4352925" cy="12938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dirty="0"/>
              <a:t>系統設計方法</a:t>
            </a:r>
          </a:p>
        </p:txBody>
      </p:sp>
      <p:cxnSp>
        <p:nvCxnSpPr>
          <p:cNvPr id="70" name="直線單箭頭接點 69"/>
          <p:cNvCxnSpPr/>
          <p:nvPr/>
        </p:nvCxnSpPr>
        <p:spPr>
          <a:xfrm flipH="1" flipV="1">
            <a:off x="531287" y="1200804"/>
            <a:ext cx="5323" cy="475001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橢圓 70"/>
          <p:cNvSpPr/>
          <p:nvPr/>
        </p:nvSpPr>
        <p:spPr>
          <a:xfrm>
            <a:off x="420088" y="2890788"/>
            <a:ext cx="214604" cy="18269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橢圓 71"/>
          <p:cNvSpPr/>
          <p:nvPr/>
        </p:nvSpPr>
        <p:spPr>
          <a:xfrm>
            <a:off x="426646" y="3862882"/>
            <a:ext cx="214604" cy="18269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4" name="橢圓 73"/>
          <p:cNvSpPr/>
          <p:nvPr/>
        </p:nvSpPr>
        <p:spPr>
          <a:xfrm>
            <a:off x="423093" y="5441672"/>
            <a:ext cx="214604" cy="18269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6" name="橢圓 75"/>
          <p:cNvSpPr/>
          <p:nvPr/>
        </p:nvSpPr>
        <p:spPr>
          <a:xfrm>
            <a:off x="420088" y="1811664"/>
            <a:ext cx="214604" cy="18269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886" y="1683305"/>
            <a:ext cx="11441079" cy="4099428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92449" cy="308543"/>
          </a:xfrm>
          <a:prstGeom prst="rect">
            <a:avLst/>
          </a:prstGeom>
        </p:spPr>
      </p:pic>
      <p:sp>
        <p:nvSpPr>
          <p:cNvPr id="2" name="文字方塊 1"/>
          <p:cNvSpPr txBox="1"/>
          <p:nvPr/>
        </p:nvSpPr>
        <p:spPr>
          <a:xfrm>
            <a:off x="1592449" y="1200804"/>
            <a:ext cx="7180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0B0F0"/>
              </a:buClr>
              <a:buFont typeface="Wingdings" charset="2"/>
              <a:buChar char="l"/>
            </a:pPr>
            <a:r>
              <a:rPr kumimoji="1" lang="zh-TW" altLang="en-US" dirty="0" smtClean="0"/>
              <a:t>本系統設計採用</a:t>
            </a:r>
            <a:r>
              <a:rPr kumimoji="1" lang="en-US" altLang="zh-TW" dirty="0" smtClean="0"/>
              <a:t>Bottom-Up</a:t>
            </a:r>
            <a:r>
              <a:rPr kumimoji="1" lang="zh-TW" altLang="en-US" dirty="0" smtClean="0"/>
              <a:t>由下往上比對基模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17140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3987996" y="-93009"/>
            <a:ext cx="4352925" cy="12938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dirty="0"/>
              <a:t>系統設計方法</a:t>
            </a:r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1392000" y="1200804"/>
            <a:ext cx="10800000" cy="51372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endParaRPr lang="en-US" altLang="zh-TW" dirty="0"/>
          </a:p>
        </p:txBody>
      </p:sp>
      <p:sp>
        <p:nvSpPr>
          <p:cNvPr id="6" name="內容版面配置區 2"/>
          <p:cNvSpPr txBox="1">
            <a:spLocks/>
          </p:cNvSpPr>
          <p:nvPr/>
        </p:nvSpPr>
        <p:spPr>
          <a:xfrm>
            <a:off x="1392000" y="1200804"/>
            <a:ext cx="10800000" cy="51372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zh-TW" altLang="en-US" dirty="0" smtClean="0"/>
              <a:t>利用上面單一程式基模</a:t>
            </a:r>
            <a:r>
              <a:rPr lang="zh-TW" altLang="en-US" b="1" dirty="0" smtClean="0"/>
              <a:t>比對</a:t>
            </a:r>
            <a:r>
              <a:rPr lang="zh-TW" altLang="en-US" dirty="0" smtClean="0"/>
              <a:t>產生出來的基模</a:t>
            </a:r>
            <a:r>
              <a:rPr lang="zh-TW" altLang="en-US" b="1" dirty="0"/>
              <a:t>迴圈策略與</a:t>
            </a:r>
            <a:r>
              <a:rPr lang="zh-TW" altLang="en-US" b="1" dirty="0" smtClean="0"/>
              <a:t>語意基模</a:t>
            </a:r>
            <a:endParaRPr lang="en-US" altLang="zh-TW" dirty="0"/>
          </a:p>
          <a:p>
            <a:pPr lvl="1">
              <a:buFont typeface="Calibri" panose="020F0502020204030204" pitchFamily="34" charset="0"/>
              <a:buChar char="─"/>
            </a:pPr>
            <a:r>
              <a:rPr lang="zh-TW" altLang="en-US" b="1" dirty="0" smtClean="0"/>
              <a:t>比較</a:t>
            </a:r>
            <a:r>
              <a:rPr lang="zh-TW" altLang="en-US" dirty="0" smtClean="0"/>
              <a:t>兩個</a:t>
            </a:r>
            <a:r>
              <a:rPr lang="zh-TW" altLang="en-US" b="1" dirty="0" smtClean="0"/>
              <a:t>比對</a:t>
            </a:r>
            <a:r>
              <a:rPr lang="zh-TW" altLang="en-US" dirty="0" smtClean="0"/>
              <a:t>完成</a:t>
            </a:r>
            <a:r>
              <a:rPr lang="zh-TW" altLang="en-US" dirty="0"/>
              <a:t>的</a:t>
            </a:r>
            <a:r>
              <a:rPr lang="zh-TW" altLang="en-US" b="1" dirty="0" smtClean="0"/>
              <a:t>迴圈策略與語意基模</a:t>
            </a:r>
            <a:endParaRPr lang="zh-TW" altLang="en-US" b="1" dirty="0"/>
          </a:p>
          <a:p>
            <a:pPr lvl="1">
              <a:buFont typeface="Wingdings" panose="05000000000000000000" pitchFamily="2" charset="2"/>
              <a:buChar char="l"/>
            </a:pPr>
            <a:endParaRPr lang="en-US" altLang="zh-TW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1146" y="1828801"/>
            <a:ext cx="5664924" cy="4509204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4415134" y="4902200"/>
            <a:ext cx="461665" cy="169333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TW" altLang="en-US" dirty="0" smtClean="0"/>
              <a:t>基模比對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7217601" y="4902199"/>
            <a:ext cx="461665" cy="169333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TW" altLang="en-US" dirty="0" smtClean="0"/>
              <a:t>基模比對</a:t>
            </a:r>
            <a:endParaRPr lang="zh-TW" altLang="en-US" dirty="0"/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92449" cy="308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444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4294967295"/>
          </p:nvPr>
        </p:nvSpPr>
        <p:spPr>
          <a:xfrm>
            <a:off x="1392000" y="1198519"/>
            <a:ext cx="10800000" cy="5137200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本系統基模之建立方法</a:t>
            </a:r>
            <a:r>
              <a:rPr lang="en-US" altLang="zh-TW" dirty="0" smtClean="0"/>
              <a:t>: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zh-TW" altLang="en-US" dirty="0" smtClean="0"/>
              <a:t>基模建立方法</a:t>
            </a:r>
            <a:r>
              <a:rPr lang="en-US" altLang="zh-TW" dirty="0" smtClean="0"/>
              <a:t>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zh-TW" altLang="en-US" sz="1600" dirty="0" smtClean="0"/>
              <a:t>迴圈種類</a:t>
            </a:r>
            <a:r>
              <a:rPr lang="zh-TW" altLang="en-US" sz="1600" dirty="0"/>
              <a:t>基模</a:t>
            </a:r>
            <a:endParaRPr lang="en-US" altLang="zh-TW" sz="1600" dirty="0" smtClean="0"/>
          </a:p>
          <a:p>
            <a:pPr lvl="2">
              <a:buFont typeface="Wingdings" panose="05000000000000000000" pitchFamily="2" charset="2"/>
              <a:buChar char="Ø"/>
            </a:pPr>
            <a:r>
              <a:rPr lang="zh-TW" altLang="en-US" sz="1600" dirty="0" smtClean="0"/>
              <a:t>迴</a:t>
            </a:r>
            <a:r>
              <a:rPr lang="zh-TW" altLang="en-US" sz="1600" dirty="0"/>
              <a:t>圈</a:t>
            </a:r>
            <a:r>
              <a:rPr lang="zh-TW" altLang="en-US" sz="1600" dirty="0" smtClean="0"/>
              <a:t>要素</a:t>
            </a:r>
            <a:r>
              <a:rPr lang="zh-TW" altLang="en-US" sz="1600" dirty="0"/>
              <a:t>基模</a:t>
            </a:r>
            <a:endParaRPr lang="en-US" altLang="zh-TW" sz="1600" dirty="0"/>
          </a:p>
          <a:p>
            <a:pPr marL="909828" lvl="3" indent="-342900">
              <a:buFont typeface="+mj-lt"/>
              <a:buAutoNum type="arabicPeriod"/>
            </a:pPr>
            <a:r>
              <a:rPr lang="en-US" altLang="zh-TW" sz="1600" dirty="0" smtClean="0"/>
              <a:t>For </a:t>
            </a:r>
            <a:r>
              <a:rPr lang="en-US" altLang="zh-TW" sz="1600" dirty="0" smtClean="0">
                <a:sym typeface="Wingdings" panose="05000000000000000000" pitchFamily="2" charset="2"/>
              </a:rPr>
              <a:t>:</a:t>
            </a:r>
            <a:r>
              <a:rPr lang="zh-TW" altLang="en-US" sz="1600" dirty="0" smtClean="0">
                <a:sym typeface="Wingdings" panose="05000000000000000000" pitchFamily="2" charset="2"/>
              </a:rPr>
              <a:t>起始</a:t>
            </a:r>
            <a:r>
              <a:rPr lang="en-US" altLang="zh-TW" sz="1600" dirty="0" smtClean="0">
                <a:sym typeface="Wingdings" panose="05000000000000000000" pitchFamily="2" charset="2"/>
              </a:rPr>
              <a:t>,</a:t>
            </a:r>
            <a:r>
              <a:rPr lang="zh-TW" altLang="en-US" sz="1600" dirty="0" smtClean="0">
                <a:sym typeface="Wingdings" panose="05000000000000000000" pitchFamily="2" charset="2"/>
              </a:rPr>
              <a:t>終止</a:t>
            </a:r>
            <a:r>
              <a:rPr lang="en-US" altLang="zh-TW" sz="1600" dirty="0" smtClean="0">
                <a:sym typeface="Wingdings" panose="05000000000000000000" pitchFamily="2" charset="2"/>
              </a:rPr>
              <a:t>,</a:t>
            </a:r>
            <a:r>
              <a:rPr lang="zh-TW" altLang="en-US" sz="1600" dirty="0"/>
              <a:t>變化公式</a:t>
            </a:r>
            <a:endParaRPr lang="en-US" altLang="zh-TW" sz="1600" dirty="0" smtClean="0">
              <a:sym typeface="Wingdings" panose="05000000000000000000" pitchFamily="2" charset="2"/>
            </a:endParaRPr>
          </a:p>
          <a:p>
            <a:pPr marL="909828" lvl="3" indent="-342900">
              <a:buFont typeface="+mj-lt"/>
              <a:buAutoNum type="arabicPeriod"/>
            </a:pPr>
            <a:r>
              <a:rPr lang="en-US" altLang="zh-TW" sz="1600" dirty="0" smtClean="0">
                <a:sym typeface="Wingdings" panose="05000000000000000000" pitchFamily="2" charset="2"/>
              </a:rPr>
              <a:t>While :</a:t>
            </a:r>
            <a:r>
              <a:rPr lang="zh-TW" altLang="en-US" sz="1600" dirty="0" smtClean="0">
                <a:sym typeface="Wingdings" panose="05000000000000000000" pitchFamily="2" charset="2"/>
              </a:rPr>
              <a:t>條件運算式</a:t>
            </a:r>
            <a:endParaRPr lang="en-US" altLang="zh-TW" sz="1600" dirty="0" smtClean="0">
              <a:sym typeface="Wingdings" panose="05000000000000000000" pitchFamily="2" charset="2"/>
            </a:endParaRPr>
          </a:p>
          <a:p>
            <a:pPr marL="909828" lvl="3" indent="-342900">
              <a:buFont typeface="+mj-lt"/>
              <a:buAutoNum type="arabicPeriod"/>
            </a:pPr>
            <a:r>
              <a:rPr lang="en-US" altLang="zh-TW" sz="1600" dirty="0" smtClean="0">
                <a:sym typeface="Wingdings" panose="05000000000000000000" pitchFamily="2" charset="2"/>
              </a:rPr>
              <a:t>Do While :</a:t>
            </a:r>
            <a:r>
              <a:rPr lang="zh-TW" altLang="en-US" sz="1600" dirty="0" smtClean="0">
                <a:sym typeface="Wingdings" panose="05000000000000000000" pitchFamily="2" charset="2"/>
              </a:rPr>
              <a:t>本體</a:t>
            </a:r>
            <a:r>
              <a:rPr lang="en-US" altLang="zh-TW" sz="1600" dirty="0" smtClean="0">
                <a:sym typeface="Wingdings" panose="05000000000000000000" pitchFamily="2" charset="2"/>
              </a:rPr>
              <a:t>,</a:t>
            </a:r>
            <a:r>
              <a:rPr lang="zh-TW" altLang="en-US" sz="1600" dirty="0" smtClean="0">
                <a:sym typeface="Wingdings" panose="05000000000000000000" pitchFamily="2" charset="2"/>
              </a:rPr>
              <a:t>條件運算式</a:t>
            </a:r>
            <a:endParaRPr lang="en-US" altLang="zh-TW" sz="1600" dirty="0" smtClean="0"/>
          </a:p>
          <a:p>
            <a:pPr lvl="2">
              <a:buFont typeface="Wingdings" panose="05000000000000000000" pitchFamily="2" charset="2"/>
              <a:buChar char="Ø"/>
            </a:pPr>
            <a:r>
              <a:rPr lang="zh-TW" altLang="en-US" sz="1600" dirty="0"/>
              <a:t>具</a:t>
            </a:r>
            <a:r>
              <a:rPr lang="en-US" altLang="zh-TW" sz="1600" dirty="0"/>
              <a:t>JUMP</a:t>
            </a:r>
            <a:r>
              <a:rPr lang="zh-TW" altLang="en-US" sz="1600" dirty="0"/>
              <a:t>語法迴圈之基</a:t>
            </a:r>
            <a:r>
              <a:rPr lang="zh-TW" altLang="en-US" sz="1600" dirty="0" smtClean="0"/>
              <a:t>模</a:t>
            </a:r>
            <a:endParaRPr lang="en-US" altLang="zh-TW" sz="1600" dirty="0" smtClean="0"/>
          </a:p>
          <a:p>
            <a:pPr lvl="2">
              <a:buFont typeface="Wingdings" panose="05000000000000000000" pitchFamily="2" charset="2"/>
              <a:buChar char="Ø"/>
            </a:pPr>
            <a:r>
              <a:rPr lang="zh-TW" altLang="en-US" sz="1600" dirty="0" smtClean="0"/>
              <a:t>宣告變數</a:t>
            </a:r>
            <a:r>
              <a:rPr lang="zh-TW" altLang="en-US" sz="1600" dirty="0"/>
              <a:t>基模</a:t>
            </a:r>
            <a:endParaRPr lang="en-US" altLang="zh-TW" sz="1600" dirty="0"/>
          </a:p>
          <a:p>
            <a:pPr marL="909828" lvl="3" indent="-342900">
              <a:buFont typeface="+mj-lt"/>
              <a:buAutoNum type="arabicPeriod"/>
            </a:pPr>
            <a:r>
              <a:rPr lang="zh-TW" altLang="en-US" sz="1600" dirty="0"/>
              <a:t>初始值狀態基模</a:t>
            </a:r>
            <a:endParaRPr lang="en-US" altLang="zh-TW" sz="1600" dirty="0"/>
          </a:p>
          <a:p>
            <a:pPr marL="909828" lvl="3" indent="-342900">
              <a:buFont typeface="+mj-lt"/>
              <a:buAutoNum type="arabicPeriod"/>
            </a:pPr>
            <a:r>
              <a:rPr lang="zh-TW" altLang="en-US" sz="1600" dirty="0"/>
              <a:t>變數基模</a:t>
            </a:r>
            <a:endParaRPr lang="en-US" altLang="zh-TW" sz="1600" dirty="0"/>
          </a:p>
          <a:p>
            <a:pPr marL="909828" lvl="3" indent="-342900">
              <a:buFont typeface="+mj-lt"/>
              <a:buAutoNum type="arabicPeriod"/>
            </a:pPr>
            <a:r>
              <a:rPr lang="zh-TW" altLang="en-US" sz="1600" dirty="0"/>
              <a:t>初始值基</a:t>
            </a:r>
            <a:r>
              <a:rPr lang="zh-TW" altLang="en-US" sz="1600" dirty="0" smtClean="0"/>
              <a:t>模</a:t>
            </a:r>
            <a:endParaRPr lang="en-US" altLang="zh-TW" sz="1600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zh-TW" sz="1600" dirty="0" err="1" smtClean="0"/>
              <a:t>Cin</a:t>
            </a:r>
            <a:r>
              <a:rPr lang="zh-TW" altLang="en-US" sz="1600" dirty="0" smtClean="0"/>
              <a:t>變數</a:t>
            </a:r>
            <a:r>
              <a:rPr lang="zh-TW" altLang="en-US" sz="1600" dirty="0"/>
              <a:t>基模</a:t>
            </a:r>
            <a:endParaRPr lang="en-US" altLang="zh-TW" sz="1600" dirty="0" smtClean="0"/>
          </a:p>
          <a:p>
            <a:pPr marL="909828" lvl="3" indent="-342900">
              <a:buFont typeface="+mj-lt"/>
              <a:buAutoNum type="arabicPeriod"/>
            </a:pPr>
            <a:r>
              <a:rPr lang="en-US" altLang="zh-TW" sz="1600" dirty="0" err="1" smtClean="0"/>
              <a:t>Cin</a:t>
            </a:r>
            <a:r>
              <a:rPr lang="zh-TW" altLang="en-US" sz="1600" dirty="0" smtClean="0"/>
              <a:t>變數使用狀態基模</a:t>
            </a:r>
            <a:endParaRPr lang="en-US" altLang="zh-TW" sz="1600" dirty="0" smtClean="0"/>
          </a:p>
          <a:p>
            <a:pPr lvl="2">
              <a:buFont typeface="Wingdings" panose="05000000000000000000" pitchFamily="2" charset="2"/>
              <a:buChar char="Ø"/>
            </a:pPr>
            <a:r>
              <a:rPr lang="zh-TW" altLang="en-US" sz="1600" dirty="0" smtClean="0"/>
              <a:t>迴</a:t>
            </a:r>
            <a:r>
              <a:rPr lang="zh-TW" altLang="en-US" sz="1600" dirty="0"/>
              <a:t>圈變數</a:t>
            </a:r>
            <a:r>
              <a:rPr lang="zh-TW" altLang="en-US" sz="1600" dirty="0" smtClean="0"/>
              <a:t>使用</a:t>
            </a:r>
            <a:r>
              <a:rPr lang="zh-TW" altLang="en-US" sz="1600" dirty="0"/>
              <a:t>基模</a:t>
            </a:r>
            <a:endParaRPr lang="zh-TW" altLang="en-US" sz="1600" dirty="0" smtClean="0"/>
          </a:p>
          <a:p>
            <a:pPr lvl="2">
              <a:buFont typeface="Wingdings" panose="05000000000000000000" pitchFamily="2" charset="2"/>
              <a:buChar char="Ø"/>
            </a:pPr>
            <a:r>
              <a:rPr lang="zh-TW" altLang="en-US" sz="1600" dirty="0" smtClean="0"/>
              <a:t>迴圈策略基模</a:t>
            </a:r>
            <a:r>
              <a:rPr lang="en-US" altLang="zh-TW" sz="1600" dirty="0" smtClean="0"/>
              <a:t>(</a:t>
            </a:r>
            <a:r>
              <a:rPr lang="zh-TW" altLang="en-US" sz="1600" dirty="0" smtClean="0"/>
              <a:t>計數器型、哨兵型</a:t>
            </a:r>
            <a:r>
              <a:rPr lang="en-US" altLang="zh-TW" sz="1600" dirty="0" smtClean="0"/>
              <a:t>)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zh-TW" altLang="en-US" sz="1600" dirty="0" smtClean="0"/>
              <a:t>迴圈語意基模</a:t>
            </a:r>
            <a:r>
              <a:rPr lang="en-US" altLang="zh-TW" sz="1600" dirty="0" smtClean="0"/>
              <a:t>(</a:t>
            </a:r>
            <a:r>
              <a:rPr lang="zh-TW" altLang="en-US" sz="1600" dirty="0" smtClean="0"/>
              <a:t>次數、哨兵值</a:t>
            </a:r>
            <a:r>
              <a:rPr lang="en-US" altLang="zh-TW" sz="1600" dirty="0" smtClean="0"/>
              <a:t>)</a:t>
            </a: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5329" y="1198519"/>
            <a:ext cx="3457575" cy="3314700"/>
          </a:xfrm>
          <a:prstGeom prst="rect">
            <a:avLst/>
          </a:prstGeom>
        </p:spPr>
      </p:pic>
      <p:sp>
        <p:nvSpPr>
          <p:cNvPr id="12" name="流程圖: 程序 11"/>
          <p:cNvSpPr/>
          <p:nvPr/>
        </p:nvSpPr>
        <p:spPr>
          <a:xfrm>
            <a:off x="8205727" y="1282990"/>
            <a:ext cx="3316778" cy="468260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流程圖: 程序 12"/>
          <p:cNvSpPr/>
          <p:nvPr/>
        </p:nvSpPr>
        <p:spPr>
          <a:xfrm>
            <a:off x="8205727" y="2601454"/>
            <a:ext cx="1230282" cy="227868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流程圖: 程序 13"/>
          <p:cNvSpPr/>
          <p:nvPr/>
        </p:nvSpPr>
        <p:spPr>
          <a:xfrm>
            <a:off x="8205726" y="3420135"/>
            <a:ext cx="1361431" cy="962718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7" name="圖片 2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9813" y="1297183"/>
            <a:ext cx="2047875" cy="1371600"/>
          </a:xfrm>
          <a:prstGeom prst="rect">
            <a:avLst/>
          </a:prstGeom>
        </p:spPr>
      </p:pic>
      <p:cxnSp>
        <p:nvCxnSpPr>
          <p:cNvPr id="29" name="直線接點 28"/>
          <p:cNvCxnSpPr/>
          <p:nvPr/>
        </p:nvCxnSpPr>
        <p:spPr>
          <a:xfrm flipV="1">
            <a:off x="3509629" y="1551395"/>
            <a:ext cx="4696097" cy="56252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/>
          <p:cNvCxnSpPr>
            <a:endCxn id="13" idx="1"/>
          </p:cNvCxnSpPr>
          <p:nvPr/>
        </p:nvCxnSpPr>
        <p:spPr>
          <a:xfrm>
            <a:off x="3509629" y="2116467"/>
            <a:ext cx="4696098" cy="59892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/>
          <p:cNvCxnSpPr/>
          <p:nvPr/>
        </p:nvCxnSpPr>
        <p:spPr>
          <a:xfrm>
            <a:off x="3509630" y="2113921"/>
            <a:ext cx="4696096" cy="148359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圖片 3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8029" y="5212041"/>
            <a:ext cx="4714875" cy="266700"/>
          </a:xfrm>
          <a:prstGeom prst="rect">
            <a:avLst/>
          </a:prstGeom>
        </p:spPr>
      </p:pic>
      <p:sp>
        <p:nvSpPr>
          <p:cNvPr id="36" name="向下箭號 35"/>
          <p:cNvSpPr/>
          <p:nvPr/>
        </p:nvSpPr>
        <p:spPr>
          <a:xfrm>
            <a:off x="9184601" y="4563670"/>
            <a:ext cx="382556" cy="4899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9" name="圖片 3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860" y="5089221"/>
            <a:ext cx="12033069" cy="213849"/>
          </a:xfrm>
          <a:prstGeom prst="rect">
            <a:avLst/>
          </a:prstGeom>
        </p:spPr>
      </p:pic>
      <p:cxnSp>
        <p:nvCxnSpPr>
          <p:cNvPr id="41" name="直線接點 40"/>
          <p:cNvCxnSpPr/>
          <p:nvPr/>
        </p:nvCxnSpPr>
        <p:spPr>
          <a:xfrm flipV="1">
            <a:off x="3159711" y="1805607"/>
            <a:ext cx="2660102" cy="191894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5819813" y="1282989"/>
            <a:ext cx="1830361" cy="13184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向下箭號 42"/>
          <p:cNvSpPr/>
          <p:nvPr/>
        </p:nvSpPr>
        <p:spPr>
          <a:xfrm>
            <a:off x="6543715" y="2961498"/>
            <a:ext cx="382556" cy="4899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5" name="圖片 4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3515" y="3565343"/>
            <a:ext cx="8485553" cy="714375"/>
          </a:xfrm>
          <a:prstGeom prst="rect">
            <a:avLst/>
          </a:prstGeom>
        </p:spPr>
      </p:pic>
      <p:sp>
        <p:nvSpPr>
          <p:cNvPr id="46" name="矩形 45"/>
          <p:cNvSpPr/>
          <p:nvPr/>
        </p:nvSpPr>
        <p:spPr>
          <a:xfrm>
            <a:off x="5702762" y="2324015"/>
            <a:ext cx="1175267" cy="3543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7" name="直線接點 46"/>
          <p:cNvCxnSpPr>
            <a:endCxn id="46" idx="1"/>
          </p:cNvCxnSpPr>
          <p:nvPr/>
        </p:nvCxnSpPr>
        <p:spPr>
          <a:xfrm flipV="1">
            <a:off x="3044186" y="2501211"/>
            <a:ext cx="2658576" cy="245636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圖片 4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3514" y="3724554"/>
            <a:ext cx="8485554" cy="447675"/>
          </a:xfrm>
          <a:prstGeom prst="rect">
            <a:avLst/>
          </a:prstGeom>
        </p:spPr>
      </p:pic>
      <p:sp>
        <p:nvSpPr>
          <p:cNvPr id="53" name="右大括弧 52"/>
          <p:cNvSpPr/>
          <p:nvPr/>
        </p:nvSpPr>
        <p:spPr>
          <a:xfrm>
            <a:off x="3309525" y="1898623"/>
            <a:ext cx="200105" cy="465956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向下箭號 56"/>
          <p:cNvSpPr/>
          <p:nvPr/>
        </p:nvSpPr>
        <p:spPr>
          <a:xfrm rot="10800000">
            <a:off x="5363434" y="5262109"/>
            <a:ext cx="382556" cy="4899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右大括弧 58"/>
          <p:cNvSpPr/>
          <p:nvPr/>
        </p:nvSpPr>
        <p:spPr>
          <a:xfrm>
            <a:off x="5040590" y="5382984"/>
            <a:ext cx="200105" cy="465956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0" name="圖片 5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9711" y="4930391"/>
            <a:ext cx="5988426" cy="257175"/>
          </a:xfrm>
          <a:prstGeom prst="rect">
            <a:avLst/>
          </a:prstGeom>
        </p:spPr>
      </p:pic>
      <p:pic>
        <p:nvPicPr>
          <p:cNvPr id="61" name="圖片 6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800" y="4649468"/>
            <a:ext cx="10353675" cy="276225"/>
          </a:xfrm>
          <a:prstGeom prst="rect">
            <a:avLst/>
          </a:prstGeom>
        </p:spPr>
      </p:pic>
      <p:sp>
        <p:nvSpPr>
          <p:cNvPr id="62" name="標題 1"/>
          <p:cNvSpPr txBox="1">
            <a:spLocks/>
          </p:cNvSpPr>
          <p:nvPr/>
        </p:nvSpPr>
        <p:spPr>
          <a:xfrm>
            <a:off x="3999147" y="-103539"/>
            <a:ext cx="4352925" cy="12938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dirty="0"/>
              <a:t>系統設計方法</a:t>
            </a:r>
          </a:p>
        </p:txBody>
      </p:sp>
      <p:pic>
        <p:nvPicPr>
          <p:cNvPr id="66" name="圖片 65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6751" y="6027465"/>
            <a:ext cx="2771775" cy="219075"/>
          </a:xfrm>
          <a:prstGeom prst="rect">
            <a:avLst/>
          </a:prstGeom>
        </p:spPr>
      </p:pic>
      <p:pic>
        <p:nvPicPr>
          <p:cNvPr id="28" name="圖片 27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92449" cy="308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051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500"/>
                            </p:stCondLst>
                            <p:childTnLst>
                              <p:par>
                                <p:cTn id="1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1000"/>
                            </p:stCondLst>
                            <p:childTnLst>
                              <p:par>
                                <p:cTn id="1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36" grpId="0" animBg="1"/>
      <p:bldP spid="36" grpId="1" animBg="1"/>
      <p:bldP spid="42" grpId="0" animBg="1"/>
      <p:bldP spid="42" grpId="1" animBg="1"/>
      <p:bldP spid="43" grpId="0" animBg="1"/>
      <p:bldP spid="43" grpId="1" animBg="1"/>
      <p:bldP spid="46" grpId="0" animBg="1"/>
      <p:bldP spid="46" grpId="1" animBg="1"/>
      <p:bldP spid="53" grpId="0" animBg="1"/>
      <p:bldP spid="53" grpId="1" animBg="1"/>
      <p:bldP spid="57" grpId="1" animBg="1"/>
      <p:bldP spid="57" grpId="2" animBg="1"/>
      <p:bldP spid="59" grpId="0" animBg="1"/>
      <p:bldP spid="59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4294967295"/>
          </p:nvPr>
        </p:nvSpPr>
        <p:spPr>
          <a:xfrm>
            <a:off x="1392000" y="1198519"/>
            <a:ext cx="10800000" cy="5137200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本系統基模之建立方法</a:t>
            </a:r>
            <a:r>
              <a:rPr lang="en-US" altLang="zh-TW" dirty="0" smtClean="0"/>
              <a:t>: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zh-TW" altLang="en-US" dirty="0" smtClean="0"/>
              <a:t>基模建立方法</a:t>
            </a:r>
            <a:r>
              <a:rPr lang="en-US" altLang="zh-TW" dirty="0" smtClean="0"/>
              <a:t>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zh-TW" altLang="en-US" sz="1600" dirty="0" smtClean="0"/>
              <a:t>迴圈種類</a:t>
            </a:r>
            <a:r>
              <a:rPr lang="zh-TW" altLang="en-US" sz="1600" dirty="0"/>
              <a:t>基模</a:t>
            </a:r>
            <a:endParaRPr lang="en-US" altLang="zh-TW" sz="1600" dirty="0" smtClean="0"/>
          </a:p>
          <a:p>
            <a:pPr lvl="2">
              <a:buFont typeface="Wingdings" panose="05000000000000000000" pitchFamily="2" charset="2"/>
              <a:buChar char="Ø"/>
            </a:pPr>
            <a:r>
              <a:rPr lang="zh-TW" altLang="en-US" sz="1600" dirty="0" smtClean="0"/>
              <a:t>迴</a:t>
            </a:r>
            <a:r>
              <a:rPr lang="zh-TW" altLang="en-US" sz="1600" dirty="0"/>
              <a:t>圈</a:t>
            </a:r>
            <a:r>
              <a:rPr lang="zh-TW" altLang="en-US" sz="1600" dirty="0" smtClean="0"/>
              <a:t>要素</a:t>
            </a:r>
            <a:r>
              <a:rPr lang="zh-TW" altLang="en-US" sz="1600" dirty="0"/>
              <a:t>基模</a:t>
            </a:r>
            <a:endParaRPr lang="en-US" altLang="zh-TW" sz="1600" dirty="0"/>
          </a:p>
          <a:p>
            <a:pPr marL="909828" lvl="3" indent="-342900">
              <a:buFont typeface="+mj-lt"/>
              <a:buAutoNum type="arabicPeriod"/>
            </a:pPr>
            <a:r>
              <a:rPr lang="en-US" altLang="zh-TW" sz="1600" dirty="0" smtClean="0"/>
              <a:t>For </a:t>
            </a:r>
            <a:r>
              <a:rPr lang="en-US" altLang="zh-TW" sz="1600" dirty="0" smtClean="0">
                <a:sym typeface="Wingdings" panose="05000000000000000000" pitchFamily="2" charset="2"/>
              </a:rPr>
              <a:t>:</a:t>
            </a:r>
            <a:r>
              <a:rPr lang="zh-TW" altLang="en-US" sz="1600" dirty="0" smtClean="0">
                <a:sym typeface="Wingdings" panose="05000000000000000000" pitchFamily="2" charset="2"/>
              </a:rPr>
              <a:t>起始</a:t>
            </a:r>
            <a:r>
              <a:rPr lang="en-US" altLang="zh-TW" sz="1600" dirty="0" smtClean="0">
                <a:sym typeface="Wingdings" panose="05000000000000000000" pitchFamily="2" charset="2"/>
              </a:rPr>
              <a:t>,</a:t>
            </a:r>
            <a:r>
              <a:rPr lang="zh-TW" altLang="en-US" sz="1600" dirty="0" smtClean="0">
                <a:sym typeface="Wingdings" panose="05000000000000000000" pitchFamily="2" charset="2"/>
              </a:rPr>
              <a:t>終止</a:t>
            </a:r>
            <a:r>
              <a:rPr lang="en-US" altLang="zh-TW" sz="1600" dirty="0" smtClean="0">
                <a:sym typeface="Wingdings" panose="05000000000000000000" pitchFamily="2" charset="2"/>
              </a:rPr>
              <a:t>,</a:t>
            </a:r>
            <a:r>
              <a:rPr lang="zh-TW" altLang="en-US" sz="1600" dirty="0"/>
              <a:t>變化公式</a:t>
            </a:r>
            <a:endParaRPr lang="en-US" altLang="zh-TW" sz="1600" dirty="0" smtClean="0">
              <a:sym typeface="Wingdings" panose="05000000000000000000" pitchFamily="2" charset="2"/>
            </a:endParaRPr>
          </a:p>
          <a:p>
            <a:pPr marL="909828" lvl="3" indent="-342900">
              <a:buFont typeface="+mj-lt"/>
              <a:buAutoNum type="arabicPeriod"/>
            </a:pPr>
            <a:r>
              <a:rPr lang="en-US" altLang="zh-TW" sz="1600" dirty="0" smtClean="0">
                <a:sym typeface="Wingdings" panose="05000000000000000000" pitchFamily="2" charset="2"/>
              </a:rPr>
              <a:t>While :</a:t>
            </a:r>
            <a:r>
              <a:rPr lang="zh-TW" altLang="en-US" sz="1600" dirty="0" smtClean="0">
                <a:sym typeface="Wingdings" panose="05000000000000000000" pitchFamily="2" charset="2"/>
              </a:rPr>
              <a:t>條件運算式</a:t>
            </a:r>
            <a:endParaRPr lang="en-US" altLang="zh-TW" sz="1600" dirty="0" smtClean="0">
              <a:sym typeface="Wingdings" panose="05000000000000000000" pitchFamily="2" charset="2"/>
            </a:endParaRPr>
          </a:p>
          <a:p>
            <a:pPr marL="909828" lvl="3" indent="-342900">
              <a:buFont typeface="+mj-lt"/>
              <a:buAutoNum type="arabicPeriod"/>
            </a:pPr>
            <a:r>
              <a:rPr lang="en-US" altLang="zh-TW" sz="1600" dirty="0" smtClean="0">
                <a:sym typeface="Wingdings" panose="05000000000000000000" pitchFamily="2" charset="2"/>
              </a:rPr>
              <a:t>Do While :</a:t>
            </a:r>
            <a:r>
              <a:rPr lang="zh-TW" altLang="en-US" sz="1600" dirty="0" smtClean="0">
                <a:sym typeface="Wingdings" panose="05000000000000000000" pitchFamily="2" charset="2"/>
              </a:rPr>
              <a:t>本體</a:t>
            </a:r>
            <a:r>
              <a:rPr lang="en-US" altLang="zh-TW" sz="1600" dirty="0" smtClean="0">
                <a:sym typeface="Wingdings" panose="05000000000000000000" pitchFamily="2" charset="2"/>
              </a:rPr>
              <a:t>,</a:t>
            </a:r>
            <a:r>
              <a:rPr lang="zh-TW" altLang="en-US" sz="1600" dirty="0" smtClean="0">
                <a:sym typeface="Wingdings" panose="05000000000000000000" pitchFamily="2" charset="2"/>
              </a:rPr>
              <a:t>條件運算式</a:t>
            </a:r>
            <a:endParaRPr lang="en-US" altLang="zh-TW" sz="1600" dirty="0" smtClean="0"/>
          </a:p>
          <a:p>
            <a:pPr lvl="2">
              <a:buFont typeface="Wingdings" panose="05000000000000000000" pitchFamily="2" charset="2"/>
              <a:buChar char="Ø"/>
            </a:pPr>
            <a:r>
              <a:rPr lang="zh-TW" altLang="en-US" sz="1600" dirty="0"/>
              <a:t>具</a:t>
            </a:r>
            <a:r>
              <a:rPr lang="en-US" altLang="zh-TW" sz="1600" dirty="0"/>
              <a:t>JUMP</a:t>
            </a:r>
            <a:r>
              <a:rPr lang="zh-TW" altLang="en-US" sz="1600" dirty="0"/>
              <a:t>語法迴圈之基</a:t>
            </a:r>
            <a:r>
              <a:rPr lang="zh-TW" altLang="en-US" sz="1600" dirty="0" smtClean="0"/>
              <a:t>模</a:t>
            </a:r>
            <a:endParaRPr lang="en-US" altLang="zh-TW" sz="1600" dirty="0" smtClean="0"/>
          </a:p>
          <a:p>
            <a:pPr lvl="2">
              <a:buFont typeface="Wingdings" panose="05000000000000000000" pitchFamily="2" charset="2"/>
              <a:buChar char="Ø"/>
            </a:pPr>
            <a:r>
              <a:rPr lang="zh-TW" altLang="en-US" sz="1600" dirty="0" smtClean="0"/>
              <a:t>宣告變數</a:t>
            </a:r>
            <a:r>
              <a:rPr lang="zh-TW" altLang="en-US" sz="1600" dirty="0"/>
              <a:t>基模</a:t>
            </a:r>
            <a:endParaRPr lang="en-US" altLang="zh-TW" sz="1600" dirty="0"/>
          </a:p>
          <a:p>
            <a:pPr marL="909828" lvl="3" indent="-342900">
              <a:buFont typeface="+mj-lt"/>
              <a:buAutoNum type="arabicPeriod"/>
            </a:pPr>
            <a:r>
              <a:rPr lang="zh-TW" altLang="en-US" sz="1600" dirty="0"/>
              <a:t>初始值狀態基模</a:t>
            </a:r>
            <a:endParaRPr lang="en-US" altLang="zh-TW" sz="1600" dirty="0"/>
          </a:p>
          <a:p>
            <a:pPr marL="909828" lvl="3" indent="-342900">
              <a:buFont typeface="+mj-lt"/>
              <a:buAutoNum type="arabicPeriod"/>
            </a:pPr>
            <a:r>
              <a:rPr lang="zh-TW" altLang="en-US" sz="1600" dirty="0"/>
              <a:t>變數基模</a:t>
            </a:r>
            <a:endParaRPr lang="en-US" altLang="zh-TW" sz="1600" dirty="0"/>
          </a:p>
          <a:p>
            <a:pPr marL="909828" lvl="3" indent="-342900">
              <a:buFont typeface="+mj-lt"/>
              <a:buAutoNum type="arabicPeriod"/>
            </a:pPr>
            <a:r>
              <a:rPr lang="zh-TW" altLang="en-US" sz="1600" dirty="0"/>
              <a:t>初始值基</a:t>
            </a:r>
            <a:r>
              <a:rPr lang="zh-TW" altLang="en-US" sz="1600" dirty="0" smtClean="0"/>
              <a:t>模</a:t>
            </a:r>
            <a:endParaRPr lang="en-US" altLang="zh-TW" sz="1600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zh-TW" sz="1600" dirty="0" err="1" smtClean="0"/>
              <a:t>Cin</a:t>
            </a:r>
            <a:r>
              <a:rPr lang="zh-TW" altLang="en-US" sz="1600" dirty="0" smtClean="0"/>
              <a:t>變數</a:t>
            </a:r>
            <a:r>
              <a:rPr lang="zh-TW" altLang="en-US" sz="1600" dirty="0"/>
              <a:t>基模</a:t>
            </a:r>
            <a:endParaRPr lang="en-US" altLang="zh-TW" sz="1600" dirty="0" smtClean="0"/>
          </a:p>
          <a:p>
            <a:pPr marL="909828" lvl="3" indent="-342900">
              <a:buFont typeface="+mj-lt"/>
              <a:buAutoNum type="arabicPeriod"/>
            </a:pPr>
            <a:r>
              <a:rPr lang="en-US" altLang="zh-TW" sz="1600" dirty="0" err="1" smtClean="0"/>
              <a:t>Cin</a:t>
            </a:r>
            <a:r>
              <a:rPr lang="zh-TW" altLang="en-US" sz="1600" dirty="0" smtClean="0"/>
              <a:t>變數使用狀態基模</a:t>
            </a:r>
            <a:endParaRPr lang="en-US" altLang="zh-TW" sz="1600" dirty="0" smtClean="0"/>
          </a:p>
          <a:p>
            <a:pPr lvl="2">
              <a:buFont typeface="Wingdings" panose="05000000000000000000" pitchFamily="2" charset="2"/>
              <a:buChar char="Ø"/>
            </a:pPr>
            <a:r>
              <a:rPr lang="zh-TW" altLang="en-US" sz="1600" dirty="0" smtClean="0"/>
              <a:t>迴</a:t>
            </a:r>
            <a:r>
              <a:rPr lang="zh-TW" altLang="en-US" sz="1600" dirty="0"/>
              <a:t>圈變數</a:t>
            </a:r>
            <a:r>
              <a:rPr lang="zh-TW" altLang="en-US" sz="1600" dirty="0" smtClean="0"/>
              <a:t>使用</a:t>
            </a:r>
            <a:r>
              <a:rPr lang="zh-TW" altLang="en-US" sz="1600" dirty="0"/>
              <a:t>基模</a:t>
            </a:r>
            <a:endParaRPr lang="zh-TW" altLang="en-US" sz="1600" dirty="0" smtClean="0"/>
          </a:p>
          <a:p>
            <a:pPr lvl="2">
              <a:buFont typeface="Wingdings" panose="05000000000000000000" pitchFamily="2" charset="2"/>
              <a:buChar char="Ø"/>
            </a:pPr>
            <a:r>
              <a:rPr lang="zh-TW" altLang="en-US" sz="1600" dirty="0" smtClean="0"/>
              <a:t>迴圈策略基模</a:t>
            </a:r>
            <a:r>
              <a:rPr lang="en-US" altLang="zh-TW" sz="1600" dirty="0" smtClean="0"/>
              <a:t>(</a:t>
            </a:r>
            <a:r>
              <a:rPr lang="zh-TW" altLang="en-US" sz="1600" dirty="0" smtClean="0"/>
              <a:t>計數器型、哨兵型</a:t>
            </a:r>
            <a:r>
              <a:rPr lang="en-US" altLang="zh-TW" sz="1600" dirty="0" smtClean="0"/>
              <a:t>)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zh-TW" altLang="en-US" sz="1600" dirty="0" smtClean="0"/>
              <a:t>迴圈語意基模</a:t>
            </a:r>
            <a:r>
              <a:rPr lang="en-US" altLang="zh-TW" sz="1600" dirty="0" smtClean="0"/>
              <a:t>(</a:t>
            </a:r>
            <a:r>
              <a:rPr lang="zh-TW" altLang="en-US" sz="1600" dirty="0" smtClean="0"/>
              <a:t>次數、哨兵值</a:t>
            </a:r>
            <a:r>
              <a:rPr lang="en-US" altLang="zh-TW" sz="1600" dirty="0" smtClean="0"/>
              <a:t>)</a:t>
            </a: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5329" y="1198519"/>
            <a:ext cx="3457575" cy="3314700"/>
          </a:xfrm>
          <a:prstGeom prst="rect">
            <a:avLst/>
          </a:prstGeom>
        </p:spPr>
      </p:pic>
      <p:pic>
        <p:nvPicPr>
          <p:cNvPr id="27" name="圖片 2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9813" y="1297183"/>
            <a:ext cx="2047875" cy="1371600"/>
          </a:xfrm>
          <a:prstGeom prst="rect">
            <a:avLst/>
          </a:prstGeom>
        </p:spPr>
      </p:pic>
      <p:sp>
        <p:nvSpPr>
          <p:cNvPr id="62" name="標題 1"/>
          <p:cNvSpPr txBox="1">
            <a:spLocks/>
          </p:cNvSpPr>
          <p:nvPr/>
        </p:nvSpPr>
        <p:spPr>
          <a:xfrm>
            <a:off x="3999147" y="-103539"/>
            <a:ext cx="4352925" cy="12938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dirty="0"/>
              <a:t>系統設計方法</a:t>
            </a:r>
          </a:p>
        </p:txBody>
      </p:sp>
      <p:pic>
        <p:nvPicPr>
          <p:cNvPr id="28" name="圖片 2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92449" cy="308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083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/>
          <p:cNvSpPr txBox="1">
            <a:spLocks/>
          </p:cNvSpPr>
          <p:nvPr/>
        </p:nvSpPr>
        <p:spPr>
          <a:xfrm>
            <a:off x="3987996" y="-93009"/>
            <a:ext cx="4352925" cy="12938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dirty="0"/>
              <a:t>系統設計方法</a:t>
            </a: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1958625"/>
              </p:ext>
            </p:extLst>
          </p:nvPr>
        </p:nvGraphicFramePr>
        <p:xfrm>
          <a:off x="404940" y="1149565"/>
          <a:ext cx="11383834" cy="10748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3478">
                  <a:extLst>
                    <a:ext uri="{9D8B030D-6E8A-4147-A177-3AD203B41FA5}">
                      <a16:colId xmlns:a16="http://schemas.microsoft.com/office/drawing/2014/main" val="3530836784"/>
                    </a:ext>
                  </a:extLst>
                </a:gridCol>
                <a:gridCol w="1860851">
                  <a:extLst>
                    <a:ext uri="{9D8B030D-6E8A-4147-A177-3AD203B41FA5}">
                      <a16:colId xmlns:a16="http://schemas.microsoft.com/office/drawing/2014/main" val="4223942857"/>
                    </a:ext>
                  </a:extLst>
                </a:gridCol>
                <a:gridCol w="677960">
                  <a:extLst>
                    <a:ext uri="{9D8B030D-6E8A-4147-A177-3AD203B41FA5}">
                      <a16:colId xmlns:a16="http://schemas.microsoft.com/office/drawing/2014/main" val="2942543596"/>
                    </a:ext>
                  </a:extLst>
                </a:gridCol>
                <a:gridCol w="535188">
                  <a:extLst>
                    <a:ext uri="{9D8B030D-6E8A-4147-A177-3AD203B41FA5}">
                      <a16:colId xmlns:a16="http://schemas.microsoft.com/office/drawing/2014/main" val="241295108"/>
                    </a:ext>
                  </a:extLst>
                </a:gridCol>
                <a:gridCol w="2320574">
                  <a:extLst>
                    <a:ext uri="{9D8B030D-6E8A-4147-A177-3AD203B41FA5}">
                      <a16:colId xmlns:a16="http://schemas.microsoft.com/office/drawing/2014/main" val="724704429"/>
                    </a:ext>
                  </a:extLst>
                </a:gridCol>
                <a:gridCol w="569496">
                  <a:extLst>
                    <a:ext uri="{9D8B030D-6E8A-4147-A177-3AD203B41FA5}">
                      <a16:colId xmlns:a16="http://schemas.microsoft.com/office/drawing/2014/main" val="1497926623"/>
                    </a:ext>
                  </a:extLst>
                </a:gridCol>
                <a:gridCol w="809453">
                  <a:extLst>
                    <a:ext uri="{9D8B030D-6E8A-4147-A177-3AD203B41FA5}">
                      <a16:colId xmlns:a16="http://schemas.microsoft.com/office/drawing/2014/main" val="202105563"/>
                    </a:ext>
                  </a:extLst>
                </a:gridCol>
                <a:gridCol w="1227070">
                  <a:extLst>
                    <a:ext uri="{9D8B030D-6E8A-4147-A177-3AD203B41FA5}">
                      <a16:colId xmlns:a16="http://schemas.microsoft.com/office/drawing/2014/main" val="890069261"/>
                    </a:ext>
                  </a:extLst>
                </a:gridCol>
                <a:gridCol w="744167">
                  <a:extLst>
                    <a:ext uri="{9D8B030D-6E8A-4147-A177-3AD203B41FA5}">
                      <a16:colId xmlns:a16="http://schemas.microsoft.com/office/drawing/2014/main" val="1309511443"/>
                    </a:ext>
                  </a:extLst>
                </a:gridCol>
                <a:gridCol w="1105597">
                  <a:extLst>
                    <a:ext uri="{9D8B030D-6E8A-4147-A177-3AD203B41FA5}">
                      <a16:colId xmlns:a16="http://schemas.microsoft.com/office/drawing/2014/main" val="1415527807"/>
                    </a:ext>
                  </a:extLst>
                </a:gridCol>
              </a:tblGrid>
              <a:tr h="3397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0" dirty="0" smtClean="0">
                          <a:solidFill>
                            <a:schemeClr val="tx1"/>
                          </a:solidFill>
                        </a:rPr>
                        <a:t>基模名稱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gridSpan="9">
                  <a:txBody>
                    <a:bodyPr/>
                    <a:lstStyle/>
                    <a:p>
                      <a:pPr algn="ctr"/>
                      <a:r>
                        <a:rPr lang="zh-TW" altLang="en-US" b="0" dirty="0" smtClean="0">
                          <a:solidFill>
                            <a:schemeClr val="tx1"/>
                          </a:solidFill>
                        </a:rPr>
                        <a:t>資料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5547215"/>
                  </a:ext>
                </a:extLst>
              </a:tr>
              <a:tr h="35452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0" dirty="0" smtClean="0">
                          <a:solidFill>
                            <a:schemeClr val="tx1"/>
                          </a:solidFill>
                        </a:rPr>
                        <a:t>迴圈種類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TW" sz="16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For_declare</a:t>
                      </a:r>
                      <a:endParaRPr lang="zh-TW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TW" sz="16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For_declare</a:t>
                      </a:r>
                      <a:endParaRPr lang="zh-TW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While</a:t>
                      </a:r>
                      <a:endParaRPr lang="zh-TW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6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DoWhile</a:t>
                      </a:r>
                      <a:endParaRPr lang="zh-TW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2712494"/>
                  </a:ext>
                </a:extLst>
              </a:tr>
              <a:tr h="35452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/>
                        <a:t>迴圈要素</a:t>
                      </a:r>
                      <a:endParaRPr lang="en-US" altLang="zh-TW" sz="1600" dirty="0" smtClean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altLang="zh-TW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 i = input + q / b + y * z / o</a:t>
                      </a:r>
                      <a:endParaRPr lang="zh-TW" altLang="en-US" sz="11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zh-TW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&gt; 0</a:t>
                      </a:r>
                      <a:endParaRPr lang="zh-TW" alt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zh-TW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--</a:t>
                      </a:r>
                      <a:endParaRPr lang="zh-TW" alt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altLang="zh-TW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 j = input - a * i + q / b + y * z / o</a:t>
                      </a:r>
                      <a:endParaRPr lang="zh-TW" altLang="en-US" sz="11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 &gt; 0</a:t>
                      </a:r>
                      <a:endParaRPr lang="zh-TW" alt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 --</a:t>
                      </a:r>
                      <a:endParaRPr lang="zh-TW" alt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zh-TW" sz="11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 &lt;= level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ans</a:t>
                      </a:r>
                      <a:r>
                        <a:rPr lang="en-US" altLang="zh-TW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*= </a:t>
                      </a:r>
                      <a:r>
                        <a:rPr lang="en-US" altLang="zh-TW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endParaRPr lang="zh-TW" alt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zh-TW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-- &gt; 0</a:t>
                      </a:r>
                      <a:endParaRPr lang="zh-TW" alt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8629101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325428"/>
              </p:ext>
            </p:extLst>
          </p:nvPr>
        </p:nvGraphicFramePr>
        <p:xfrm>
          <a:off x="404940" y="2156143"/>
          <a:ext cx="11383835" cy="463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0651">
                  <a:extLst>
                    <a:ext uri="{9D8B030D-6E8A-4147-A177-3AD203B41FA5}">
                      <a16:colId xmlns:a16="http://schemas.microsoft.com/office/drawing/2014/main" val="1447154713"/>
                    </a:ext>
                  </a:extLst>
                </a:gridCol>
                <a:gridCol w="615824">
                  <a:extLst>
                    <a:ext uri="{9D8B030D-6E8A-4147-A177-3AD203B41FA5}">
                      <a16:colId xmlns:a16="http://schemas.microsoft.com/office/drawing/2014/main" val="3786402986"/>
                    </a:ext>
                  </a:extLst>
                </a:gridCol>
                <a:gridCol w="615824">
                  <a:extLst>
                    <a:ext uri="{9D8B030D-6E8A-4147-A177-3AD203B41FA5}">
                      <a16:colId xmlns:a16="http://schemas.microsoft.com/office/drawing/2014/main" val="3563026908"/>
                    </a:ext>
                  </a:extLst>
                </a:gridCol>
                <a:gridCol w="615824">
                  <a:extLst>
                    <a:ext uri="{9D8B030D-6E8A-4147-A177-3AD203B41FA5}">
                      <a16:colId xmlns:a16="http://schemas.microsoft.com/office/drawing/2014/main" val="502935454"/>
                    </a:ext>
                  </a:extLst>
                </a:gridCol>
                <a:gridCol w="615824">
                  <a:extLst>
                    <a:ext uri="{9D8B030D-6E8A-4147-A177-3AD203B41FA5}">
                      <a16:colId xmlns:a16="http://schemas.microsoft.com/office/drawing/2014/main" val="605789686"/>
                    </a:ext>
                  </a:extLst>
                </a:gridCol>
                <a:gridCol w="615824">
                  <a:extLst>
                    <a:ext uri="{9D8B030D-6E8A-4147-A177-3AD203B41FA5}">
                      <a16:colId xmlns:a16="http://schemas.microsoft.com/office/drawing/2014/main" val="1514006604"/>
                    </a:ext>
                  </a:extLst>
                </a:gridCol>
                <a:gridCol w="615824">
                  <a:extLst>
                    <a:ext uri="{9D8B030D-6E8A-4147-A177-3AD203B41FA5}">
                      <a16:colId xmlns:a16="http://schemas.microsoft.com/office/drawing/2014/main" val="4274644494"/>
                    </a:ext>
                  </a:extLst>
                </a:gridCol>
                <a:gridCol w="615824">
                  <a:extLst>
                    <a:ext uri="{9D8B030D-6E8A-4147-A177-3AD203B41FA5}">
                      <a16:colId xmlns:a16="http://schemas.microsoft.com/office/drawing/2014/main" val="1304306787"/>
                    </a:ext>
                  </a:extLst>
                </a:gridCol>
                <a:gridCol w="615824">
                  <a:extLst>
                    <a:ext uri="{9D8B030D-6E8A-4147-A177-3AD203B41FA5}">
                      <a16:colId xmlns:a16="http://schemas.microsoft.com/office/drawing/2014/main" val="3721068848"/>
                    </a:ext>
                  </a:extLst>
                </a:gridCol>
                <a:gridCol w="615824">
                  <a:extLst>
                    <a:ext uri="{9D8B030D-6E8A-4147-A177-3AD203B41FA5}">
                      <a16:colId xmlns:a16="http://schemas.microsoft.com/office/drawing/2014/main" val="2738903518"/>
                    </a:ext>
                  </a:extLst>
                </a:gridCol>
                <a:gridCol w="615824">
                  <a:extLst>
                    <a:ext uri="{9D8B030D-6E8A-4147-A177-3AD203B41FA5}">
                      <a16:colId xmlns:a16="http://schemas.microsoft.com/office/drawing/2014/main" val="3926822854"/>
                    </a:ext>
                  </a:extLst>
                </a:gridCol>
                <a:gridCol w="615824">
                  <a:extLst>
                    <a:ext uri="{9D8B030D-6E8A-4147-A177-3AD203B41FA5}">
                      <a16:colId xmlns:a16="http://schemas.microsoft.com/office/drawing/2014/main" val="4201850829"/>
                    </a:ext>
                  </a:extLst>
                </a:gridCol>
                <a:gridCol w="615824">
                  <a:extLst>
                    <a:ext uri="{9D8B030D-6E8A-4147-A177-3AD203B41FA5}">
                      <a16:colId xmlns:a16="http://schemas.microsoft.com/office/drawing/2014/main" val="1652841212"/>
                    </a:ext>
                  </a:extLst>
                </a:gridCol>
                <a:gridCol w="615824">
                  <a:extLst>
                    <a:ext uri="{9D8B030D-6E8A-4147-A177-3AD203B41FA5}">
                      <a16:colId xmlns:a16="http://schemas.microsoft.com/office/drawing/2014/main" val="3919146113"/>
                    </a:ext>
                  </a:extLst>
                </a:gridCol>
                <a:gridCol w="615824">
                  <a:extLst>
                    <a:ext uri="{9D8B030D-6E8A-4147-A177-3AD203B41FA5}">
                      <a16:colId xmlns:a16="http://schemas.microsoft.com/office/drawing/2014/main" val="1355791795"/>
                    </a:ext>
                  </a:extLst>
                </a:gridCol>
                <a:gridCol w="615824">
                  <a:extLst>
                    <a:ext uri="{9D8B030D-6E8A-4147-A177-3AD203B41FA5}">
                      <a16:colId xmlns:a16="http://schemas.microsoft.com/office/drawing/2014/main" val="3211852689"/>
                    </a:ext>
                  </a:extLst>
                </a:gridCol>
                <a:gridCol w="615824">
                  <a:extLst>
                    <a:ext uri="{9D8B030D-6E8A-4147-A177-3AD203B41FA5}">
                      <a16:colId xmlns:a16="http://schemas.microsoft.com/office/drawing/2014/main" val="955319010"/>
                    </a:ext>
                  </a:extLst>
                </a:gridCol>
              </a:tblGrid>
              <a:tr h="867041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0" dirty="0" smtClean="0">
                          <a:solidFill>
                            <a:schemeClr val="tx1"/>
                          </a:solidFill>
                        </a:rPr>
                        <a:t>宣告變數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 smtClean="0">
                          <a:solidFill>
                            <a:schemeClr val="tx1"/>
                          </a:solidFill>
                        </a:rPr>
                        <a:t>a=1</a:t>
                      </a:r>
                      <a:endParaRPr lang="zh-TW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 smtClean="0">
                          <a:solidFill>
                            <a:schemeClr val="tx1"/>
                          </a:solidFill>
                        </a:rPr>
                        <a:t>y=22</a:t>
                      </a:r>
                      <a:r>
                        <a:rPr lang="en-US" altLang="zh-TW" sz="14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zh-TW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 smtClean="0">
                          <a:solidFill>
                            <a:schemeClr val="tx1"/>
                          </a:solidFill>
                        </a:rPr>
                        <a:t>z=5</a:t>
                      </a:r>
                      <a:r>
                        <a:rPr lang="en-US" altLang="zh-TW" sz="14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zh-TW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 smtClean="0">
                          <a:solidFill>
                            <a:schemeClr val="tx1"/>
                          </a:solidFill>
                        </a:rPr>
                        <a:t>n=0</a:t>
                      </a:r>
                      <a:r>
                        <a:rPr lang="en-US" altLang="zh-TW" sz="14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zh-TW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 smtClean="0">
                          <a:solidFill>
                            <a:schemeClr val="tx1"/>
                          </a:solidFill>
                        </a:rPr>
                        <a:t>b=100 </a:t>
                      </a:r>
                      <a:endParaRPr lang="zh-TW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 smtClean="0">
                          <a:solidFill>
                            <a:schemeClr val="tx1"/>
                          </a:solidFill>
                        </a:rPr>
                        <a:t>o =3</a:t>
                      </a:r>
                      <a:endParaRPr lang="zh-TW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 smtClean="0">
                          <a:solidFill>
                            <a:schemeClr val="tx1"/>
                          </a:solidFill>
                        </a:rPr>
                        <a:t>k</a:t>
                      </a:r>
                      <a:endParaRPr lang="zh-TW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 smtClean="0">
                          <a:solidFill>
                            <a:schemeClr val="tx1"/>
                          </a:solidFill>
                        </a:rPr>
                        <a:t>q=9</a:t>
                      </a:r>
                      <a:endParaRPr lang="zh-TW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 smtClean="0">
                          <a:solidFill>
                            <a:schemeClr val="tx1"/>
                          </a:solidFill>
                        </a:rPr>
                        <a:t>input</a:t>
                      </a:r>
                      <a:endParaRPr lang="zh-TW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TW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zh-TW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 smtClean="0">
                          <a:solidFill>
                            <a:schemeClr val="tx1"/>
                          </a:solidFill>
                        </a:rPr>
                        <a:t>level</a:t>
                      </a:r>
                      <a:endParaRPr lang="zh-TW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 smtClean="0">
                          <a:solidFill>
                            <a:schemeClr val="tx1"/>
                          </a:solidFill>
                        </a:rPr>
                        <a:t>total=1</a:t>
                      </a:r>
                      <a:endParaRPr lang="zh-TW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 smtClean="0">
                          <a:solidFill>
                            <a:schemeClr val="tx1"/>
                          </a:solidFill>
                        </a:rPr>
                        <a:t>t=1</a:t>
                      </a:r>
                      <a:endParaRPr lang="zh-TW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err="1" smtClean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</a:rPr>
                        <a:t>=</a:t>
                      </a:r>
                      <a:r>
                        <a:rPr lang="en-US" altLang="zh-TW" sz="12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input+q</a:t>
                      </a:r>
                      <a:r>
                        <a:rPr lang="en-US" altLang="zh-TW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altLang="zh-TW" sz="12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b+y</a:t>
                      </a:r>
                      <a:r>
                        <a:rPr lang="en-US" altLang="zh-TW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*z/o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j=input-a*</a:t>
                      </a:r>
                      <a:r>
                        <a:rPr lang="en-US" altLang="zh-TW" sz="12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i+q</a:t>
                      </a:r>
                      <a:r>
                        <a:rPr lang="en-US" altLang="zh-TW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altLang="zh-TW" sz="12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b+y</a:t>
                      </a:r>
                      <a:r>
                        <a:rPr lang="en-US" altLang="zh-TW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*z/o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2934833"/>
                  </a:ext>
                </a:extLst>
              </a:tr>
              <a:tr h="551754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宣告變數</a:t>
                      </a:r>
                      <a:endParaRPr lang="en-US" altLang="zh-TW" dirty="0" smtClean="0"/>
                    </a:p>
                    <a:p>
                      <a:pPr algn="ctr"/>
                      <a:r>
                        <a:rPr lang="en-US" altLang="zh-TW" dirty="0" smtClean="0"/>
                        <a:t>(</a:t>
                      </a:r>
                      <a:r>
                        <a:rPr lang="zh-TW" altLang="en-US" dirty="0" smtClean="0"/>
                        <a:t>切割</a:t>
                      </a:r>
                      <a:r>
                        <a:rPr lang="en-US" altLang="zh-TW" dirty="0" smtClean="0"/>
                        <a:t>)</a:t>
                      </a:r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a</a:t>
                      </a:r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y</a:t>
                      </a:r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z</a:t>
                      </a:r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n</a:t>
                      </a:r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b</a:t>
                      </a:r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o</a:t>
                      </a:r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k</a:t>
                      </a:r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w</a:t>
                      </a:r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input</a:t>
                      </a:r>
                      <a:endParaRPr lang="zh-TW" altLang="en-US" sz="14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c</a:t>
                      </a:r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e</a:t>
                      </a:r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level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total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t</a:t>
                      </a:r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i</a:t>
                      </a:r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j</a:t>
                      </a:r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7082586"/>
                  </a:ext>
                </a:extLst>
              </a:tr>
              <a:tr h="709397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初始值</a:t>
                      </a:r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22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5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100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3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Null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9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Null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Null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Null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Null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input+q</a:t>
                      </a:r>
                      <a:r>
                        <a:rPr lang="en-US" altLang="zh-TW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altLang="zh-TW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b+y</a:t>
                      </a:r>
                      <a:r>
                        <a:rPr lang="en-US" altLang="zh-TW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*z/o</a:t>
                      </a:r>
                      <a:endParaRPr lang="zh-TW" altLang="en-US" sz="12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input-a*</a:t>
                      </a:r>
                      <a:r>
                        <a:rPr lang="en-US" altLang="zh-TW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i+q</a:t>
                      </a:r>
                      <a:r>
                        <a:rPr lang="en-US" altLang="zh-TW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altLang="zh-TW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b+y</a:t>
                      </a:r>
                      <a:r>
                        <a:rPr lang="en-US" altLang="zh-TW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*z/o</a:t>
                      </a:r>
                      <a:endParaRPr lang="zh-TW" altLang="en-US" sz="12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2270310"/>
                  </a:ext>
                </a:extLst>
              </a:tr>
              <a:tr h="315288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初始值狀態</a:t>
                      </a:r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562639"/>
                  </a:ext>
                </a:extLst>
              </a:tr>
              <a:tr h="28901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err="1" smtClean="0"/>
                        <a:t>Cin</a:t>
                      </a:r>
                      <a:r>
                        <a:rPr lang="zh-TW" altLang="en-US" sz="1400" dirty="0" smtClean="0"/>
                        <a:t>變數使用狀態</a:t>
                      </a:r>
                      <a:endParaRPr lang="en-US" altLang="zh-TW" sz="1400" dirty="0" smtClean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4114519"/>
                  </a:ext>
                </a:extLst>
              </a:tr>
              <a:tr h="315288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/>
                        <a:t>變數使用狀態</a:t>
                      </a:r>
                      <a:r>
                        <a:rPr lang="en-US" altLang="zh-TW" sz="1200" dirty="0" smtClean="0"/>
                        <a:t>(</a:t>
                      </a:r>
                      <a:r>
                        <a:rPr lang="zh-TW" altLang="en-US" sz="1200" dirty="0" smtClean="0"/>
                        <a:t>在</a:t>
                      </a:r>
                      <a:r>
                        <a:rPr lang="en-US" altLang="zh-TW" sz="1200" dirty="0" smtClean="0"/>
                        <a:t>For)</a:t>
                      </a:r>
                      <a:endParaRPr lang="zh-TW" alt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lang="zh-TW" altLang="en-US" sz="1600" dirty="0" smtClean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lang="zh-TW" altLang="en-US" sz="1600" dirty="0" smtClean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lang="zh-TW" altLang="en-US" sz="1600" dirty="0" smtClean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lang="zh-TW" altLang="en-US" sz="1600" dirty="0" smtClean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lang="zh-TW" altLang="en-US" sz="1600" dirty="0" smtClean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lang="zh-TW" altLang="en-US" sz="1600" dirty="0" smtClean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lang="zh-TW" altLang="en-US" sz="1600" dirty="0" smtClean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lang="zh-TW" altLang="en-US" sz="1600" dirty="0" smtClean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lang="zh-TW" altLang="en-US" sz="1600" dirty="0" smtClean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lang="zh-TW" altLang="en-US" sz="1600" dirty="0" smtClean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lang="zh-TW" altLang="en-US" sz="1600" dirty="0" smtClean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lang="zh-TW" altLang="en-US" sz="1600" dirty="0" smtClean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lang="zh-TW" altLang="en-US" sz="1600" dirty="0" smtClean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lang="zh-TW" altLang="en-US" sz="1600" dirty="0" smtClean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endParaRPr lang="zh-TW" altLang="en-US" sz="1800" dirty="0" smtClean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lang="zh-TW" altLang="en-US" sz="1600" dirty="0" smtClean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726955"/>
                  </a:ext>
                </a:extLst>
              </a:tr>
              <a:tr h="31528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 smtClean="0"/>
                        <a:t>變數使用狀態</a:t>
                      </a:r>
                      <a:r>
                        <a:rPr lang="en-US" altLang="zh-TW" sz="1200" dirty="0" smtClean="0"/>
                        <a:t>(</a:t>
                      </a:r>
                      <a:r>
                        <a:rPr lang="zh-TW" altLang="en-US" sz="1200" dirty="0" smtClean="0"/>
                        <a:t>在</a:t>
                      </a:r>
                      <a:r>
                        <a:rPr lang="en-US" altLang="zh-TW" sz="1200" dirty="0" smtClean="0"/>
                        <a:t>For)</a:t>
                      </a:r>
                      <a:endParaRPr lang="zh-TW" altLang="en-US" sz="12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lang="zh-TW" altLang="en-US" sz="1600" dirty="0" smtClean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lang="zh-TW" altLang="en-US" sz="1600" dirty="0" smtClean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lang="zh-TW" altLang="en-US" sz="1600" dirty="0" smtClean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lang="zh-TW" altLang="en-US" sz="1600" dirty="0" smtClean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lang="zh-TW" altLang="en-US" sz="1600" dirty="0" smtClean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lang="zh-TW" altLang="en-US" sz="1600" dirty="0" smtClean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lang="zh-TW" altLang="en-US" sz="1600" dirty="0" smtClean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lang="zh-TW" altLang="en-US" sz="1600" dirty="0" smtClean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lang="zh-TW" altLang="en-US" sz="1600" dirty="0" smtClean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lang="zh-TW" altLang="en-US" sz="1600" dirty="0" smtClean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lang="zh-TW" altLang="en-US" sz="1600" dirty="0" smtClean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lang="zh-TW" altLang="en-US" sz="1600" dirty="0" smtClean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lang="zh-TW" altLang="en-US" sz="1600" dirty="0" smtClean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lang="zh-TW" altLang="en-US" sz="1600" dirty="0" smtClean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endParaRPr lang="zh-TW" altLang="en-US" sz="1800" dirty="0" smtClean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endParaRPr lang="zh-TW" altLang="en-US" sz="1800" dirty="0" smtClean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9555362"/>
                  </a:ext>
                </a:extLst>
              </a:tr>
              <a:tr h="31528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 smtClean="0"/>
                        <a:t>具</a:t>
                      </a:r>
                      <a:r>
                        <a:rPr lang="en-US" altLang="zh-TW" sz="1200" dirty="0" smtClean="0"/>
                        <a:t>JUMP</a:t>
                      </a:r>
                      <a:r>
                        <a:rPr lang="zh-TW" altLang="en-US" sz="1200" dirty="0" smtClean="0"/>
                        <a:t>語法迴圈</a:t>
                      </a:r>
                      <a:endParaRPr lang="zh-TW" alt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DoWhile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If</a:t>
                      </a:r>
                      <a:endParaRPr lang="zh-TW" altLang="en-US" sz="1600" dirty="0" smtClean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600" dirty="0" smtClean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600" dirty="0" smtClean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600" dirty="0" smtClean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600" dirty="0" smtClean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&lt;=0</a:t>
                      </a:r>
                      <a:endParaRPr lang="zh-TW" altLang="en-US" sz="1600" dirty="0" smtClean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600" dirty="0" smtClean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600" dirty="0" smtClean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600" dirty="0" smtClean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600" dirty="0" smtClean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600" dirty="0" smtClean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break</a:t>
                      </a:r>
                      <a:endParaRPr lang="zh-TW" altLang="en-US" sz="1600" dirty="0" smtClean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600" dirty="0" smtClean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600" dirty="0" smtClean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800" dirty="0" smtClean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800" dirty="0" smtClean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2503030"/>
                  </a:ext>
                </a:extLst>
              </a:tr>
              <a:tr h="31528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迴圈策略</a:t>
                      </a:r>
                      <a:endParaRPr lang="zh-TW" altLang="en-US" dirty="0" smtClean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altLang="zh-TW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Counter Loop</a:t>
                      </a:r>
                      <a:endParaRPr lang="zh-TW" altLang="en-US" sz="1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altLang="zh-TW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Counter Loop</a:t>
                      </a:r>
                      <a:endParaRPr lang="zh-TW" altLang="en-US" sz="1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Counter Loop</a:t>
                      </a:r>
                      <a:endParaRPr lang="zh-TW" altLang="en-US" sz="1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TW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Sentinel Loop</a:t>
                      </a:r>
                      <a:endParaRPr lang="zh-TW" altLang="en-US" sz="1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9807060"/>
                  </a:ext>
                </a:extLst>
              </a:tr>
            </a:tbl>
          </a:graphicData>
        </a:graphic>
      </p:graphicFrame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92449" cy="308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977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標題 1"/>
          <p:cNvSpPr txBox="1">
            <a:spLocks/>
          </p:cNvSpPr>
          <p:nvPr/>
        </p:nvSpPr>
        <p:spPr>
          <a:xfrm>
            <a:off x="3987996" y="-93009"/>
            <a:ext cx="4352925" cy="12938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dirty="0" smtClean="0"/>
              <a:t>系統設計</a:t>
            </a:r>
            <a:endParaRPr lang="zh-TW" altLang="en-US" dirty="0"/>
          </a:p>
        </p:txBody>
      </p:sp>
      <p:grpSp>
        <p:nvGrpSpPr>
          <p:cNvPr id="49" name="群組 48"/>
          <p:cNvGrpSpPr/>
          <p:nvPr/>
        </p:nvGrpSpPr>
        <p:grpSpPr>
          <a:xfrm>
            <a:off x="346841" y="1152882"/>
            <a:ext cx="11531368" cy="5384440"/>
            <a:chOff x="111422" y="-130588"/>
            <a:chExt cx="7046076" cy="4956293"/>
          </a:xfrm>
        </p:grpSpPr>
        <p:sp>
          <p:nvSpPr>
            <p:cNvPr id="50" name="矩形 49"/>
            <p:cNvSpPr/>
            <p:nvPr/>
          </p:nvSpPr>
          <p:spPr>
            <a:xfrm>
              <a:off x="111422" y="365904"/>
              <a:ext cx="7046076" cy="3629864"/>
            </a:xfrm>
            <a:prstGeom prst="rect">
              <a:avLst/>
            </a:prstGeom>
            <a:ln w="57150">
              <a:solidFill>
                <a:schemeClr val="accent4"/>
              </a:solidFill>
              <a:prstDash val="sys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zh-TW" altLang="en-US" sz="1350"/>
            </a:p>
          </p:txBody>
        </p:sp>
        <p:grpSp>
          <p:nvGrpSpPr>
            <p:cNvPr id="51" name="群組 50"/>
            <p:cNvGrpSpPr/>
            <p:nvPr/>
          </p:nvGrpSpPr>
          <p:grpSpPr>
            <a:xfrm>
              <a:off x="158024" y="-130588"/>
              <a:ext cx="6926119" cy="4956293"/>
              <a:chOff x="158024" y="-130588"/>
              <a:chExt cx="6926119" cy="4956293"/>
            </a:xfrm>
          </p:grpSpPr>
          <p:sp>
            <p:nvSpPr>
              <p:cNvPr id="52" name="流程圖: 多重文件 51"/>
              <p:cNvSpPr/>
              <p:nvPr/>
            </p:nvSpPr>
            <p:spPr>
              <a:xfrm>
                <a:off x="4891357" y="4145562"/>
                <a:ext cx="806791" cy="680143"/>
              </a:xfrm>
              <a:prstGeom prst="flowChartMultidocumen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400" dirty="0">
                    <a:solidFill>
                      <a:srgbClr val="000000"/>
                    </a:solidFill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兩程式結構</a:t>
                </a:r>
                <a:endParaRPr lang="zh-TW" altLang="en-US" sz="1400" dirty="0">
                  <a:latin typeface="新細明體" panose="02020500000000000000" pitchFamily="18" charset="-120"/>
                  <a:ea typeface="新細明體" panose="02020500000000000000" pitchFamily="18" charset="-120"/>
                  <a:cs typeface="新細明體" panose="02020500000000000000" pitchFamily="18" charset="-120"/>
                </a:endParaRPr>
              </a:p>
              <a:p>
                <a:pPr algn="ctr"/>
                <a:r>
                  <a:rPr lang="zh-TW" altLang="en-US" sz="1400" dirty="0">
                    <a:solidFill>
                      <a:srgbClr val="000000"/>
                    </a:solidFill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比較流程圖</a:t>
                </a:r>
                <a:endParaRPr lang="zh-TW" altLang="en-US" sz="1400" dirty="0">
                  <a:latin typeface="新細明體" panose="02020500000000000000" pitchFamily="18" charset="-120"/>
                  <a:ea typeface="新細明體" panose="02020500000000000000" pitchFamily="18" charset="-120"/>
                  <a:cs typeface="新細明體" panose="02020500000000000000" pitchFamily="18" charset="-120"/>
                </a:endParaRPr>
              </a:p>
            </p:txBody>
          </p:sp>
          <p:sp>
            <p:nvSpPr>
              <p:cNvPr id="53" name="流程圖: 程序 52"/>
              <p:cNvSpPr/>
              <p:nvPr/>
            </p:nvSpPr>
            <p:spPr>
              <a:xfrm>
                <a:off x="158025" y="548704"/>
                <a:ext cx="6926118" cy="264521"/>
              </a:xfrm>
              <a:prstGeom prst="flowChartProcess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2000" dirty="0">
                    <a:solidFill>
                      <a:srgbClr val="000000"/>
                    </a:solidFill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程式語法剖析機制</a:t>
                </a:r>
                <a:endParaRPr lang="zh-TW" altLang="en-US" sz="1200" dirty="0">
                  <a:latin typeface="新細明體" panose="02020500000000000000" pitchFamily="18" charset="-120"/>
                  <a:ea typeface="新細明體" panose="02020500000000000000" pitchFamily="18" charset="-120"/>
                  <a:cs typeface="新細明體" panose="02020500000000000000" pitchFamily="18" charset="-120"/>
                </a:endParaRPr>
              </a:p>
            </p:txBody>
          </p:sp>
          <p:sp>
            <p:nvSpPr>
              <p:cNvPr id="54" name="流程圖: 程序 53"/>
              <p:cNvSpPr/>
              <p:nvPr/>
            </p:nvSpPr>
            <p:spPr>
              <a:xfrm>
                <a:off x="4099666" y="2568298"/>
                <a:ext cx="1573090" cy="285883"/>
              </a:xfrm>
              <a:prstGeom prst="flowChartProcess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dirty="0">
                    <a:solidFill>
                      <a:srgbClr val="000000"/>
                    </a:solidFill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視覺化呈現機制</a:t>
                </a:r>
                <a:endParaRPr lang="zh-TW" altLang="en-US" dirty="0">
                  <a:latin typeface="新細明體" panose="02020500000000000000" pitchFamily="18" charset="-120"/>
                  <a:ea typeface="新細明體" panose="02020500000000000000" pitchFamily="18" charset="-120"/>
                  <a:cs typeface="新細明體" panose="02020500000000000000" pitchFamily="18" charset="-120"/>
                </a:endParaRPr>
              </a:p>
            </p:txBody>
          </p:sp>
          <p:sp>
            <p:nvSpPr>
              <p:cNvPr id="55" name="流程圖: 程序 54"/>
              <p:cNvSpPr/>
              <p:nvPr/>
            </p:nvSpPr>
            <p:spPr>
              <a:xfrm>
                <a:off x="4350353" y="2011709"/>
                <a:ext cx="2670198" cy="268052"/>
              </a:xfrm>
              <a:prstGeom prst="flowChartProcess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2000" dirty="0">
                    <a:solidFill>
                      <a:srgbClr val="000000"/>
                    </a:solidFill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流程結構比較機制</a:t>
                </a:r>
                <a:endParaRPr lang="zh-TW" altLang="en-US" sz="2000" dirty="0">
                  <a:latin typeface="新細明體" panose="02020500000000000000" pitchFamily="18" charset="-120"/>
                  <a:ea typeface="新細明體" panose="02020500000000000000" pitchFamily="18" charset="-120"/>
                  <a:cs typeface="新細明體" panose="02020500000000000000" pitchFamily="18" charset="-120"/>
                </a:endParaRPr>
              </a:p>
            </p:txBody>
          </p:sp>
          <p:sp>
            <p:nvSpPr>
              <p:cNvPr id="56" name="流程圖: 程序 55"/>
              <p:cNvSpPr/>
              <p:nvPr/>
            </p:nvSpPr>
            <p:spPr>
              <a:xfrm>
                <a:off x="158024" y="1021707"/>
                <a:ext cx="6926118" cy="263019"/>
              </a:xfrm>
              <a:prstGeom prst="flowChartProcess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2000" dirty="0">
                    <a:solidFill>
                      <a:srgbClr val="000000"/>
                    </a:solidFill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流程結構分析機制</a:t>
                </a:r>
                <a:endParaRPr lang="zh-TW" altLang="en-US" sz="1200" dirty="0">
                  <a:latin typeface="新細明體" panose="02020500000000000000" pitchFamily="18" charset="-120"/>
                  <a:ea typeface="新細明體" panose="02020500000000000000" pitchFamily="18" charset="-120"/>
                  <a:cs typeface="新細明體" panose="02020500000000000000" pitchFamily="18" charset="-120"/>
                </a:endParaRPr>
              </a:p>
            </p:txBody>
          </p:sp>
          <p:sp>
            <p:nvSpPr>
              <p:cNvPr id="60" name="流程圖: 多重文件 59"/>
              <p:cNvSpPr/>
              <p:nvPr/>
            </p:nvSpPr>
            <p:spPr>
              <a:xfrm>
                <a:off x="3270122" y="-130588"/>
                <a:ext cx="725265" cy="496491"/>
              </a:xfrm>
              <a:prstGeom prst="flowChartMultidocumen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600">
                    <a:solidFill>
                      <a:srgbClr val="000000"/>
                    </a:solidFill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學生程式</a:t>
                </a:r>
                <a:endParaRPr lang="zh-TW" altLang="en-US" sz="1050">
                  <a:latin typeface="新細明體" panose="02020500000000000000" pitchFamily="18" charset="-120"/>
                  <a:ea typeface="新細明體" panose="02020500000000000000" pitchFamily="18" charset="-120"/>
                  <a:cs typeface="新細明體" panose="02020500000000000000" pitchFamily="18" charset="-120"/>
                </a:endParaRPr>
              </a:p>
            </p:txBody>
          </p:sp>
          <p:sp>
            <p:nvSpPr>
              <p:cNvPr id="61" name="流程圖: 多重文件 60"/>
              <p:cNvSpPr/>
              <p:nvPr/>
            </p:nvSpPr>
            <p:spPr>
              <a:xfrm>
                <a:off x="3817955" y="4152644"/>
                <a:ext cx="967540" cy="673061"/>
              </a:xfrm>
              <a:prstGeom prst="flowChartMultidocumen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600" dirty="0">
                    <a:solidFill>
                      <a:srgbClr val="000000"/>
                    </a:solidFill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程式流程結構圖</a:t>
                </a:r>
                <a:endParaRPr lang="zh-TW" altLang="en-US" sz="1600" dirty="0">
                  <a:latin typeface="新細明體" panose="02020500000000000000" pitchFamily="18" charset="-120"/>
                  <a:ea typeface="新細明體" panose="02020500000000000000" pitchFamily="18" charset="-120"/>
                  <a:cs typeface="新細明體" panose="02020500000000000000" pitchFamily="18" charset="-120"/>
                </a:endParaRPr>
              </a:p>
            </p:txBody>
          </p:sp>
          <p:sp>
            <p:nvSpPr>
              <p:cNvPr id="62" name="流程圖: 多重文件 61"/>
              <p:cNvSpPr/>
              <p:nvPr/>
            </p:nvSpPr>
            <p:spPr>
              <a:xfrm>
                <a:off x="5887721" y="4114483"/>
                <a:ext cx="967423" cy="667330"/>
              </a:xfrm>
              <a:prstGeom prst="flowChartMultidocumen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2000" dirty="0">
                    <a:solidFill>
                      <a:srgbClr val="000000"/>
                    </a:solidFill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程式分群結果</a:t>
                </a:r>
                <a:endParaRPr lang="zh-TW" altLang="en-US" sz="2000" dirty="0">
                  <a:latin typeface="新細明體" panose="02020500000000000000" pitchFamily="18" charset="-120"/>
                  <a:ea typeface="新細明體" panose="02020500000000000000" pitchFamily="18" charset="-120"/>
                  <a:cs typeface="新細明體" panose="02020500000000000000" pitchFamily="18" charset="-120"/>
                </a:endParaRPr>
              </a:p>
            </p:txBody>
          </p:sp>
          <p:sp>
            <p:nvSpPr>
              <p:cNvPr id="66" name="流程圖: 程序 65"/>
              <p:cNvSpPr/>
              <p:nvPr/>
            </p:nvSpPr>
            <p:spPr>
              <a:xfrm>
                <a:off x="5698147" y="2559153"/>
                <a:ext cx="1322403" cy="285883"/>
              </a:xfrm>
              <a:prstGeom prst="flowChartProcess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dirty="0">
                    <a:solidFill>
                      <a:srgbClr val="000000"/>
                    </a:solidFill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流程結構分群機制</a:t>
                </a:r>
                <a:endParaRPr lang="zh-TW" altLang="en-US" dirty="0">
                  <a:latin typeface="新細明體" panose="02020500000000000000" pitchFamily="18" charset="-120"/>
                  <a:ea typeface="新細明體" panose="02020500000000000000" pitchFamily="18" charset="-120"/>
                  <a:cs typeface="新細明體" panose="02020500000000000000" pitchFamily="18" charset="-120"/>
                </a:endParaRPr>
              </a:p>
            </p:txBody>
          </p:sp>
        </p:grpSp>
      </p:grpSp>
      <p:sp>
        <p:nvSpPr>
          <p:cNvPr id="69" name="流程圖: 程序 68"/>
          <p:cNvSpPr/>
          <p:nvPr/>
        </p:nvSpPr>
        <p:spPr>
          <a:xfrm>
            <a:off x="1269827" y="3460467"/>
            <a:ext cx="4642814" cy="310981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dirty="0" smtClean="0"/>
              <a:t>宣告變數剖析</a:t>
            </a:r>
            <a:r>
              <a:rPr lang="zh-TW" altLang="en-US" dirty="0"/>
              <a:t>機制</a:t>
            </a:r>
          </a:p>
        </p:txBody>
      </p:sp>
      <p:sp>
        <p:nvSpPr>
          <p:cNvPr id="71" name="向下箭號 70"/>
          <p:cNvSpPr/>
          <p:nvPr/>
        </p:nvSpPr>
        <p:spPr>
          <a:xfrm>
            <a:off x="5937815" y="1650502"/>
            <a:ext cx="317037" cy="28690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1350"/>
          </a:p>
        </p:txBody>
      </p:sp>
      <p:sp>
        <p:nvSpPr>
          <p:cNvPr id="73" name="流程圖: 程序 72"/>
          <p:cNvSpPr/>
          <p:nvPr/>
        </p:nvSpPr>
        <p:spPr>
          <a:xfrm>
            <a:off x="424122" y="4028035"/>
            <a:ext cx="5488519" cy="343967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dirty="0"/>
              <a:t>策略與要素分析比對機制</a:t>
            </a:r>
          </a:p>
        </p:txBody>
      </p:sp>
      <p:sp>
        <p:nvSpPr>
          <p:cNvPr id="78" name="流程圖: 程序 77"/>
          <p:cNvSpPr/>
          <p:nvPr/>
        </p:nvSpPr>
        <p:spPr>
          <a:xfrm>
            <a:off x="427466" y="5237404"/>
            <a:ext cx="5469946" cy="310579"/>
          </a:xfrm>
          <a:prstGeom prst="flowChartProcess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視覺化呈現機制</a:t>
            </a:r>
            <a:endParaRPr lang="zh-TW" altLang="en-US" dirty="0"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</p:txBody>
      </p:sp>
      <p:sp>
        <p:nvSpPr>
          <p:cNvPr id="82" name="流程圖: 程序 81"/>
          <p:cNvSpPr/>
          <p:nvPr/>
        </p:nvSpPr>
        <p:spPr>
          <a:xfrm>
            <a:off x="1253823" y="4625203"/>
            <a:ext cx="4658818" cy="343967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dirty="0"/>
              <a:t>迴</a:t>
            </a:r>
            <a:r>
              <a:rPr lang="zh-TW" altLang="en-US" dirty="0" smtClean="0"/>
              <a:t>圈</a:t>
            </a:r>
            <a:r>
              <a:rPr lang="zh-TW" altLang="en-US" dirty="0"/>
              <a:t>策略</a:t>
            </a:r>
            <a:r>
              <a:rPr lang="zh-TW" altLang="en-US" dirty="0" smtClean="0"/>
              <a:t>與</a:t>
            </a:r>
            <a:r>
              <a:rPr lang="zh-TW" altLang="en-US" dirty="0"/>
              <a:t>語意比較機制</a:t>
            </a:r>
          </a:p>
        </p:txBody>
      </p:sp>
      <p:sp>
        <p:nvSpPr>
          <p:cNvPr id="83" name="流程圖: 多重文件 82"/>
          <p:cNvSpPr/>
          <p:nvPr/>
        </p:nvSpPr>
        <p:spPr>
          <a:xfrm>
            <a:off x="2067670" y="5798425"/>
            <a:ext cx="2303682" cy="731203"/>
          </a:xfrm>
          <a:prstGeom prst="flowChartMulti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程式迴圈策略與語意分析圖</a:t>
            </a:r>
            <a:endParaRPr lang="zh-TW" altLang="en-US" dirty="0"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</p:txBody>
      </p:sp>
      <p:sp>
        <p:nvSpPr>
          <p:cNvPr id="85" name="向下箭號 84"/>
          <p:cNvSpPr/>
          <p:nvPr/>
        </p:nvSpPr>
        <p:spPr>
          <a:xfrm>
            <a:off x="5937814" y="2157526"/>
            <a:ext cx="317037" cy="28690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1350"/>
          </a:p>
        </p:txBody>
      </p:sp>
      <p:sp>
        <p:nvSpPr>
          <p:cNvPr id="87" name="向下箭號 86"/>
          <p:cNvSpPr/>
          <p:nvPr/>
        </p:nvSpPr>
        <p:spPr>
          <a:xfrm>
            <a:off x="3326899" y="2699520"/>
            <a:ext cx="317037" cy="80266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1350"/>
          </a:p>
        </p:txBody>
      </p:sp>
      <p:sp>
        <p:nvSpPr>
          <p:cNvPr id="88" name="向下箭號 87"/>
          <p:cNvSpPr/>
          <p:nvPr/>
        </p:nvSpPr>
        <p:spPr>
          <a:xfrm>
            <a:off x="3326898" y="3762149"/>
            <a:ext cx="317037" cy="28690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1350"/>
          </a:p>
        </p:txBody>
      </p:sp>
      <p:sp>
        <p:nvSpPr>
          <p:cNvPr id="89" name="向下箭號 88"/>
          <p:cNvSpPr/>
          <p:nvPr/>
        </p:nvSpPr>
        <p:spPr>
          <a:xfrm>
            <a:off x="3326898" y="4349948"/>
            <a:ext cx="317037" cy="28690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1350"/>
          </a:p>
        </p:txBody>
      </p:sp>
      <p:sp>
        <p:nvSpPr>
          <p:cNvPr id="90" name="向下箭號 89"/>
          <p:cNvSpPr/>
          <p:nvPr/>
        </p:nvSpPr>
        <p:spPr>
          <a:xfrm>
            <a:off x="3326898" y="4950502"/>
            <a:ext cx="317037" cy="28690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1350"/>
          </a:p>
        </p:txBody>
      </p:sp>
      <p:sp>
        <p:nvSpPr>
          <p:cNvPr id="91" name="向下箭號 90"/>
          <p:cNvSpPr/>
          <p:nvPr/>
        </p:nvSpPr>
        <p:spPr>
          <a:xfrm>
            <a:off x="712767" y="2707082"/>
            <a:ext cx="317037" cy="13599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1350"/>
          </a:p>
        </p:txBody>
      </p:sp>
      <p:sp>
        <p:nvSpPr>
          <p:cNvPr id="92" name="向下箭號 91"/>
          <p:cNvSpPr/>
          <p:nvPr/>
        </p:nvSpPr>
        <p:spPr>
          <a:xfrm>
            <a:off x="713759" y="4379035"/>
            <a:ext cx="317037" cy="8960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1350"/>
          </a:p>
        </p:txBody>
      </p:sp>
      <p:sp>
        <p:nvSpPr>
          <p:cNvPr id="94" name="向下箭號 93"/>
          <p:cNvSpPr/>
          <p:nvPr/>
        </p:nvSpPr>
        <p:spPr>
          <a:xfrm>
            <a:off x="3060992" y="5513659"/>
            <a:ext cx="317037" cy="28690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1350"/>
          </a:p>
        </p:txBody>
      </p:sp>
      <p:sp>
        <p:nvSpPr>
          <p:cNvPr id="95" name="向下箭號 94"/>
          <p:cNvSpPr/>
          <p:nvPr/>
        </p:nvSpPr>
        <p:spPr>
          <a:xfrm>
            <a:off x="6895529" y="2699520"/>
            <a:ext cx="317037" cy="136754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1350"/>
          </a:p>
        </p:txBody>
      </p:sp>
      <p:sp>
        <p:nvSpPr>
          <p:cNvPr id="96" name="向下箭號 95"/>
          <p:cNvSpPr/>
          <p:nvPr/>
        </p:nvSpPr>
        <p:spPr>
          <a:xfrm>
            <a:off x="8538612" y="3788073"/>
            <a:ext cx="317037" cy="28690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1350"/>
          </a:p>
        </p:txBody>
      </p:sp>
      <p:sp>
        <p:nvSpPr>
          <p:cNvPr id="97" name="向下箭號 96"/>
          <p:cNvSpPr/>
          <p:nvPr/>
        </p:nvSpPr>
        <p:spPr>
          <a:xfrm>
            <a:off x="10487344" y="3788073"/>
            <a:ext cx="317037" cy="28690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1350"/>
          </a:p>
        </p:txBody>
      </p:sp>
      <p:sp>
        <p:nvSpPr>
          <p:cNvPr id="98" name="向下箭號 97"/>
          <p:cNvSpPr/>
          <p:nvPr/>
        </p:nvSpPr>
        <p:spPr>
          <a:xfrm>
            <a:off x="9376517" y="2707082"/>
            <a:ext cx="317037" cy="77315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1350"/>
          </a:p>
        </p:txBody>
      </p:sp>
      <p:sp>
        <p:nvSpPr>
          <p:cNvPr id="99" name="向下箭號 98"/>
          <p:cNvSpPr/>
          <p:nvPr/>
        </p:nvSpPr>
        <p:spPr>
          <a:xfrm>
            <a:off x="6921210" y="4413336"/>
            <a:ext cx="317037" cy="14209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1350"/>
          </a:p>
        </p:txBody>
      </p:sp>
      <p:sp>
        <p:nvSpPr>
          <p:cNvPr id="100" name="向下箭號 99"/>
          <p:cNvSpPr/>
          <p:nvPr/>
        </p:nvSpPr>
        <p:spPr>
          <a:xfrm>
            <a:off x="8538612" y="4395488"/>
            <a:ext cx="317037" cy="143879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1350"/>
          </a:p>
        </p:txBody>
      </p:sp>
      <p:sp>
        <p:nvSpPr>
          <p:cNvPr id="101" name="向下箭號 100"/>
          <p:cNvSpPr/>
          <p:nvPr/>
        </p:nvSpPr>
        <p:spPr>
          <a:xfrm>
            <a:off x="10487288" y="4395487"/>
            <a:ext cx="317037" cy="143879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1350"/>
          </a:p>
        </p:txBody>
      </p:sp>
      <p:sp>
        <p:nvSpPr>
          <p:cNvPr id="16" name="文字方塊 15"/>
          <p:cNvSpPr txBox="1"/>
          <p:nvPr/>
        </p:nvSpPr>
        <p:spPr>
          <a:xfrm>
            <a:off x="-62195" y="1387416"/>
            <a:ext cx="461665" cy="495060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TW" altLang="en-US" b="1" dirty="0"/>
              <a:t>程式迴圈結構與語意之分析比較與視覺化機制</a:t>
            </a:r>
          </a:p>
        </p:txBody>
      </p:sp>
      <p:sp>
        <p:nvSpPr>
          <p:cNvPr id="17" name="文字方塊 16"/>
          <p:cNvSpPr txBox="1"/>
          <p:nvPr/>
        </p:nvSpPr>
        <p:spPr>
          <a:xfrm>
            <a:off x="11828124" y="871612"/>
            <a:ext cx="3048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/>
              <a:t>程式流程結構分析與比較之視覺化</a:t>
            </a:r>
            <a:r>
              <a:rPr lang="zh-TW" altLang="en-US" b="1" dirty="0" smtClean="0"/>
              <a:t>機制</a:t>
            </a:r>
            <a:endParaRPr lang="en-US" altLang="zh-TW" b="1" dirty="0" smtClean="0"/>
          </a:p>
          <a:p>
            <a:endParaRPr lang="en-US" altLang="zh-TW" b="1" dirty="0" smtClean="0"/>
          </a:p>
          <a:p>
            <a:r>
              <a:rPr lang="zh-TW" altLang="en-US" b="1" dirty="0" smtClean="0"/>
              <a:t>葉時廷</a:t>
            </a:r>
            <a:endParaRPr lang="zh-TW" altLang="en-US" b="1" dirty="0"/>
          </a:p>
        </p:txBody>
      </p:sp>
      <p:pic>
        <p:nvPicPr>
          <p:cNvPr id="38" name="圖片 3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92449" cy="308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739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3767753" y="-338364"/>
            <a:ext cx="4352925" cy="1293813"/>
          </a:xfrm>
        </p:spPr>
        <p:txBody>
          <a:bodyPr/>
          <a:lstStyle/>
          <a:p>
            <a:pPr algn="ctr"/>
            <a:r>
              <a:rPr lang="zh-TW" altLang="en-US" dirty="0" smtClean="0"/>
              <a:t>大綱</a:t>
            </a:r>
            <a:endParaRPr lang="zh-TW" altLang="en-US" dirty="0"/>
          </a:p>
        </p:txBody>
      </p:sp>
      <p:sp>
        <p:nvSpPr>
          <p:cNvPr id="6" name="圓角矩形 5"/>
          <p:cNvSpPr/>
          <p:nvPr/>
        </p:nvSpPr>
        <p:spPr>
          <a:xfrm>
            <a:off x="4718349" y="1668742"/>
            <a:ext cx="2508885" cy="58052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 smtClean="0">
                <a:solidFill>
                  <a:schemeClr val="tx1"/>
                </a:solidFill>
              </a:rPr>
              <a:t>研究動機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7" name="圓角矩形 6"/>
          <p:cNvSpPr/>
          <p:nvPr/>
        </p:nvSpPr>
        <p:spPr>
          <a:xfrm>
            <a:off x="4718349" y="955449"/>
            <a:ext cx="2508885" cy="59086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 smtClean="0">
                <a:solidFill>
                  <a:schemeClr val="tx1"/>
                </a:solidFill>
              </a:rPr>
              <a:t>研究</a:t>
            </a:r>
            <a:r>
              <a:rPr lang="zh-TW" altLang="en-US" sz="2800" dirty="0">
                <a:solidFill>
                  <a:schemeClr val="tx1"/>
                </a:solidFill>
              </a:rPr>
              <a:t>背景</a:t>
            </a:r>
          </a:p>
        </p:txBody>
      </p:sp>
      <p:sp>
        <p:nvSpPr>
          <p:cNvPr id="8" name="圓角矩形 7"/>
          <p:cNvSpPr/>
          <p:nvPr/>
        </p:nvSpPr>
        <p:spPr>
          <a:xfrm>
            <a:off x="4718349" y="2371694"/>
            <a:ext cx="2508885" cy="60917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 smtClean="0">
                <a:solidFill>
                  <a:schemeClr val="tx1"/>
                </a:solidFill>
              </a:rPr>
              <a:t>研究目</a:t>
            </a:r>
            <a:r>
              <a:rPr lang="zh-TW" altLang="en-US" sz="2800" dirty="0">
                <a:solidFill>
                  <a:schemeClr val="tx1"/>
                </a:solidFill>
              </a:rPr>
              <a:t>的</a:t>
            </a:r>
          </a:p>
        </p:txBody>
      </p:sp>
      <p:sp>
        <p:nvSpPr>
          <p:cNvPr id="9" name="圓角矩形 8"/>
          <p:cNvSpPr/>
          <p:nvPr/>
        </p:nvSpPr>
        <p:spPr>
          <a:xfrm>
            <a:off x="4718349" y="3103297"/>
            <a:ext cx="2508885" cy="60917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 smtClean="0">
                <a:solidFill>
                  <a:schemeClr val="tx1"/>
                </a:solidFill>
              </a:rPr>
              <a:t>文獻探討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10" name="圓角矩形 9"/>
          <p:cNvSpPr/>
          <p:nvPr/>
        </p:nvSpPr>
        <p:spPr>
          <a:xfrm>
            <a:off x="4718349" y="3831501"/>
            <a:ext cx="2508885" cy="60917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 smtClean="0">
                <a:solidFill>
                  <a:schemeClr val="tx1"/>
                </a:solidFill>
              </a:rPr>
              <a:t>系統設計方</a:t>
            </a:r>
            <a:r>
              <a:rPr lang="zh-TW" altLang="en-US" sz="2800" dirty="0">
                <a:solidFill>
                  <a:schemeClr val="tx1"/>
                </a:solidFill>
              </a:rPr>
              <a:t>法</a:t>
            </a:r>
          </a:p>
        </p:txBody>
      </p:sp>
      <p:sp>
        <p:nvSpPr>
          <p:cNvPr id="11" name="圓角矩形 10"/>
          <p:cNvSpPr/>
          <p:nvPr/>
        </p:nvSpPr>
        <p:spPr>
          <a:xfrm>
            <a:off x="4718349" y="4559705"/>
            <a:ext cx="2508885" cy="60917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 smtClean="0">
                <a:solidFill>
                  <a:schemeClr val="tx1"/>
                </a:solidFill>
              </a:rPr>
              <a:t>系統設計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pic>
        <p:nvPicPr>
          <p:cNvPr id="14" name="圖片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92449" cy="308543"/>
          </a:xfrm>
          <a:prstGeom prst="rect">
            <a:avLst/>
          </a:prstGeom>
        </p:spPr>
      </p:pic>
      <p:sp>
        <p:nvSpPr>
          <p:cNvPr id="12" name="圓角矩形 11"/>
          <p:cNvSpPr/>
          <p:nvPr/>
        </p:nvSpPr>
        <p:spPr>
          <a:xfrm>
            <a:off x="4718349" y="5287909"/>
            <a:ext cx="2508885" cy="60917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 smtClean="0">
                <a:solidFill>
                  <a:schemeClr val="tx1"/>
                </a:solidFill>
              </a:rPr>
              <a:t>評估設計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13" name="圓角矩形 12"/>
          <p:cNvSpPr/>
          <p:nvPr/>
        </p:nvSpPr>
        <p:spPr>
          <a:xfrm>
            <a:off x="4718349" y="6016113"/>
            <a:ext cx="2508885" cy="60917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 smtClean="0">
                <a:solidFill>
                  <a:schemeClr val="tx1"/>
                </a:solidFill>
              </a:rPr>
              <a:t>預期成果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130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圖片 6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92449" cy="308543"/>
          </a:xfrm>
          <a:prstGeom prst="rect">
            <a:avLst/>
          </a:prstGeom>
        </p:spPr>
      </p:pic>
      <p:sp>
        <p:nvSpPr>
          <p:cNvPr id="66" name="直線圖說文字 2 65"/>
          <p:cNvSpPr/>
          <p:nvPr/>
        </p:nvSpPr>
        <p:spPr>
          <a:xfrm rot="10800000">
            <a:off x="735255" y="-7256"/>
            <a:ext cx="3954034" cy="6858000"/>
          </a:xfrm>
          <a:prstGeom prst="borderCallout2">
            <a:avLst>
              <a:gd name="adj1" fmla="val 61559"/>
              <a:gd name="adj2" fmla="val 191"/>
              <a:gd name="adj3" fmla="val 61686"/>
              <a:gd name="adj4" fmla="val 23"/>
              <a:gd name="adj5" fmla="val 62380"/>
              <a:gd name="adj6" fmla="val -57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2" name="標題 1"/>
          <p:cNvSpPr txBox="1">
            <a:spLocks/>
          </p:cNvSpPr>
          <p:nvPr/>
        </p:nvSpPr>
        <p:spPr>
          <a:xfrm>
            <a:off x="3987996" y="-93009"/>
            <a:ext cx="4352925" cy="12938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dirty="0" smtClean="0"/>
              <a:t>系統設計</a:t>
            </a:r>
            <a:endParaRPr lang="zh-TW" altLang="en-US" dirty="0"/>
          </a:p>
        </p:txBody>
      </p:sp>
      <p:grpSp>
        <p:nvGrpSpPr>
          <p:cNvPr id="124" name="群組 123"/>
          <p:cNvGrpSpPr/>
          <p:nvPr/>
        </p:nvGrpSpPr>
        <p:grpSpPr>
          <a:xfrm>
            <a:off x="994622" y="0"/>
            <a:ext cx="3196875" cy="6858000"/>
            <a:chOff x="5242662" y="1008620"/>
            <a:chExt cx="6271730" cy="5535966"/>
          </a:xfrm>
        </p:grpSpPr>
        <p:sp>
          <p:nvSpPr>
            <p:cNvPr id="125" name="流程圖: 多重文件 124"/>
            <p:cNvSpPr/>
            <p:nvPr/>
          </p:nvSpPr>
          <p:spPr>
            <a:xfrm>
              <a:off x="5482149" y="1008620"/>
              <a:ext cx="6032243" cy="758952"/>
            </a:xfrm>
            <a:prstGeom prst="flowChartMultidocumen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dirty="0"/>
                <a:t>剖析樹</a:t>
              </a:r>
            </a:p>
          </p:txBody>
        </p:sp>
        <p:sp>
          <p:nvSpPr>
            <p:cNvPr id="126" name="流程圖: 程序 125"/>
            <p:cNvSpPr/>
            <p:nvPr/>
          </p:nvSpPr>
          <p:spPr>
            <a:xfrm>
              <a:off x="5242662" y="2095396"/>
              <a:ext cx="2191657" cy="542308"/>
            </a:xfrm>
            <a:prstGeom prst="flowChartProcess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/>
                <a:t>字符分類統</a:t>
              </a:r>
              <a:r>
                <a:rPr lang="zh-TW" altLang="en-US" dirty="0"/>
                <a:t>計</a:t>
              </a:r>
            </a:p>
          </p:txBody>
        </p:sp>
        <p:sp>
          <p:nvSpPr>
            <p:cNvPr id="127" name="流程圖: 程序 126"/>
            <p:cNvSpPr/>
            <p:nvPr/>
          </p:nvSpPr>
          <p:spPr>
            <a:xfrm>
              <a:off x="5242662" y="2965528"/>
              <a:ext cx="2191657" cy="542308"/>
            </a:xfrm>
            <a:prstGeom prst="flowChartProcess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/>
                <a:t>函數擷取機制</a:t>
              </a:r>
              <a:endParaRPr lang="zh-TW" altLang="en-US" dirty="0"/>
            </a:p>
          </p:txBody>
        </p:sp>
        <p:sp>
          <p:nvSpPr>
            <p:cNvPr id="128" name="流程圖: 多重文件 127"/>
            <p:cNvSpPr/>
            <p:nvPr/>
          </p:nvSpPr>
          <p:spPr>
            <a:xfrm>
              <a:off x="5242662" y="5575924"/>
              <a:ext cx="2191656" cy="968662"/>
            </a:xfrm>
            <a:prstGeom prst="flowChartMultidocumen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 smtClean="0">
                  <a:latin typeface="+mn-ea"/>
                </a:rPr>
                <a:t>具有結構資訊</a:t>
              </a:r>
              <a:endParaRPr lang="en-US" altLang="zh-TW" sz="1400" dirty="0" smtClean="0">
                <a:latin typeface="+mn-ea"/>
              </a:endParaRPr>
            </a:p>
            <a:p>
              <a:pPr algn="ctr"/>
              <a:r>
                <a:rPr lang="zh-TW" altLang="en-US" sz="1400" dirty="0" smtClean="0">
                  <a:latin typeface="+mn-ea"/>
                </a:rPr>
                <a:t>之資料結構</a:t>
              </a:r>
              <a:endParaRPr lang="zh-TW" altLang="en-US" sz="1400" dirty="0">
                <a:latin typeface="+mn-ea"/>
              </a:endParaRPr>
            </a:p>
          </p:txBody>
        </p:sp>
        <p:sp>
          <p:nvSpPr>
            <p:cNvPr id="129" name="向下箭號 128"/>
            <p:cNvSpPr/>
            <p:nvPr/>
          </p:nvSpPr>
          <p:spPr>
            <a:xfrm>
              <a:off x="6203262" y="1773828"/>
              <a:ext cx="270456" cy="321863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0" name="向下箭號 129"/>
            <p:cNvSpPr/>
            <p:nvPr/>
          </p:nvSpPr>
          <p:spPr>
            <a:xfrm>
              <a:off x="6203262" y="2644641"/>
              <a:ext cx="270456" cy="321863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1" name="向下箭號 130"/>
            <p:cNvSpPr/>
            <p:nvPr/>
          </p:nvSpPr>
          <p:spPr>
            <a:xfrm>
              <a:off x="6203262" y="3515454"/>
              <a:ext cx="270456" cy="321863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2" name="流程圖: 程序 131"/>
            <p:cNvSpPr/>
            <p:nvPr/>
          </p:nvSpPr>
          <p:spPr>
            <a:xfrm>
              <a:off x="5242662" y="4705792"/>
              <a:ext cx="2191657" cy="542308"/>
            </a:xfrm>
            <a:prstGeom prst="flowChartProcess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/>
                <a:t>層數計算機制</a:t>
              </a:r>
              <a:endParaRPr lang="zh-TW" altLang="en-US" dirty="0"/>
            </a:p>
          </p:txBody>
        </p:sp>
        <p:sp>
          <p:nvSpPr>
            <p:cNvPr id="133" name="流程圖: 程序 132"/>
            <p:cNvSpPr/>
            <p:nvPr/>
          </p:nvSpPr>
          <p:spPr>
            <a:xfrm>
              <a:off x="5242662" y="3835660"/>
              <a:ext cx="2191657" cy="542308"/>
            </a:xfrm>
            <a:prstGeom prst="flowChartProcess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/>
                <a:t>索引計算機制</a:t>
              </a:r>
              <a:endParaRPr lang="zh-TW" altLang="en-US" dirty="0"/>
            </a:p>
          </p:txBody>
        </p:sp>
        <p:sp>
          <p:nvSpPr>
            <p:cNvPr id="134" name="向下箭號 133"/>
            <p:cNvSpPr/>
            <p:nvPr/>
          </p:nvSpPr>
          <p:spPr>
            <a:xfrm>
              <a:off x="6203262" y="4386267"/>
              <a:ext cx="270456" cy="321863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5" name="向下箭號 134"/>
            <p:cNvSpPr/>
            <p:nvPr/>
          </p:nvSpPr>
          <p:spPr>
            <a:xfrm>
              <a:off x="6203262" y="5257079"/>
              <a:ext cx="270456" cy="321863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36" name="向下箭號 135"/>
          <p:cNvSpPr/>
          <p:nvPr/>
        </p:nvSpPr>
        <p:spPr>
          <a:xfrm>
            <a:off x="3350836" y="824081"/>
            <a:ext cx="137859" cy="3987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7" name="流程圖: 程序 136"/>
          <p:cNvSpPr/>
          <p:nvPr/>
        </p:nvSpPr>
        <p:spPr>
          <a:xfrm>
            <a:off x="2560239" y="1322501"/>
            <a:ext cx="1631258" cy="671816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迴圈種類截取機制</a:t>
            </a:r>
            <a:endParaRPr lang="zh-TW" altLang="en-US" dirty="0"/>
          </a:p>
        </p:txBody>
      </p:sp>
      <p:sp>
        <p:nvSpPr>
          <p:cNvPr id="138" name="流程圖: 程序 137"/>
          <p:cNvSpPr/>
          <p:nvPr/>
        </p:nvSpPr>
        <p:spPr>
          <a:xfrm>
            <a:off x="2560239" y="2426551"/>
            <a:ext cx="1631258" cy="671816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迴圈要素截取機制</a:t>
            </a:r>
            <a:endParaRPr lang="zh-TW" altLang="en-US" dirty="0"/>
          </a:p>
        </p:txBody>
      </p:sp>
      <p:sp>
        <p:nvSpPr>
          <p:cNvPr id="139" name="向下箭號 138"/>
          <p:cNvSpPr/>
          <p:nvPr/>
        </p:nvSpPr>
        <p:spPr>
          <a:xfrm>
            <a:off x="3350835" y="1992540"/>
            <a:ext cx="137859" cy="3987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0" name="向下箭號 139"/>
          <p:cNvSpPr/>
          <p:nvPr/>
        </p:nvSpPr>
        <p:spPr>
          <a:xfrm>
            <a:off x="3353059" y="3094312"/>
            <a:ext cx="137859" cy="3987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1" name="流程圖: 程序 140"/>
          <p:cNvSpPr/>
          <p:nvPr/>
        </p:nvSpPr>
        <p:spPr>
          <a:xfrm>
            <a:off x="2561423" y="3485331"/>
            <a:ext cx="1630074" cy="671816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哨兵要素截取機制</a:t>
            </a:r>
            <a:endParaRPr lang="zh-TW" altLang="en-US" dirty="0"/>
          </a:p>
        </p:txBody>
      </p:sp>
      <p:sp>
        <p:nvSpPr>
          <p:cNvPr id="142" name="向下箭號 141"/>
          <p:cNvSpPr/>
          <p:nvPr/>
        </p:nvSpPr>
        <p:spPr>
          <a:xfrm>
            <a:off x="3353059" y="4181360"/>
            <a:ext cx="137859" cy="3987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3" name="流程圖: 程序 142"/>
          <p:cNvSpPr/>
          <p:nvPr/>
        </p:nvSpPr>
        <p:spPr>
          <a:xfrm>
            <a:off x="2564554" y="4560539"/>
            <a:ext cx="1603881" cy="671816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宣告變數截取機制</a:t>
            </a:r>
            <a:endParaRPr lang="zh-TW" altLang="en-US" dirty="0"/>
          </a:p>
        </p:txBody>
      </p:sp>
      <p:sp>
        <p:nvSpPr>
          <p:cNvPr id="144" name="向下箭號 143"/>
          <p:cNvSpPr/>
          <p:nvPr/>
        </p:nvSpPr>
        <p:spPr>
          <a:xfrm>
            <a:off x="2800167" y="5243694"/>
            <a:ext cx="137859" cy="3987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5" name="流程圖: 多重文件 144"/>
          <p:cNvSpPr/>
          <p:nvPr/>
        </p:nvSpPr>
        <p:spPr>
          <a:xfrm>
            <a:off x="2217985" y="5693298"/>
            <a:ext cx="1139100" cy="1199986"/>
          </a:xfrm>
          <a:prstGeom prst="flowChartMulti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latin typeface="+mn-ea"/>
              </a:rPr>
              <a:t>具有迴圈哨兵資訊之資料結構</a:t>
            </a:r>
            <a:endParaRPr lang="zh-TW" altLang="en-US" sz="1400" dirty="0">
              <a:latin typeface="+mn-ea"/>
            </a:endParaRPr>
          </a:p>
        </p:txBody>
      </p:sp>
      <p:sp>
        <p:nvSpPr>
          <p:cNvPr id="146" name="矩形 145"/>
          <p:cNvSpPr/>
          <p:nvPr/>
        </p:nvSpPr>
        <p:spPr>
          <a:xfrm>
            <a:off x="2489290" y="1238678"/>
            <a:ext cx="1760929" cy="4419336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147" name="文字方塊 146"/>
          <p:cNvSpPr txBox="1"/>
          <p:nvPr/>
        </p:nvSpPr>
        <p:spPr>
          <a:xfrm>
            <a:off x="4245939" y="1238678"/>
            <a:ext cx="461665" cy="376293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TW" altLang="en-US" b="1" dirty="0"/>
              <a:t>宣告變數與迴圈及哨兵資訊截取機制</a:t>
            </a:r>
          </a:p>
        </p:txBody>
      </p:sp>
      <p:grpSp>
        <p:nvGrpSpPr>
          <p:cNvPr id="184" name="群組 183"/>
          <p:cNvGrpSpPr/>
          <p:nvPr/>
        </p:nvGrpSpPr>
        <p:grpSpPr>
          <a:xfrm>
            <a:off x="5188590" y="1058180"/>
            <a:ext cx="6885221" cy="5119786"/>
            <a:chOff x="59128" y="-86477"/>
            <a:chExt cx="7166579" cy="5034128"/>
          </a:xfrm>
        </p:grpSpPr>
        <p:sp>
          <p:nvSpPr>
            <p:cNvPr id="185" name="矩形 184"/>
            <p:cNvSpPr/>
            <p:nvPr/>
          </p:nvSpPr>
          <p:spPr>
            <a:xfrm>
              <a:off x="59128" y="696958"/>
              <a:ext cx="7166579" cy="3570088"/>
            </a:xfrm>
            <a:prstGeom prst="rect">
              <a:avLst/>
            </a:prstGeom>
            <a:ln w="57150">
              <a:solidFill>
                <a:schemeClr val="accent4"/>
              </a:solidFill>
              <a:prstDash val="sys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zh-TW" altLang="en-US" sz="1350"/>
            </a:p>
          </p:txBody>
        </p:sp>
        <p:grpSp>
          <p:nvGrpSpPr>
            <p:cNvPr id="186" name="群組 185"/>
            <p:cNvGrpSpPr/>
            <p:nvPr/>
          </p:nvGrpSpPr>
          <p:grpSpPr>
            <a:xfrm>
              <a:off x="195512" y="-86477"/>
              <a:ext cx="6926118" cy="5034128"/>
              <a:chOff x="195512" y="-86477"/>
              <a:chExt cx="6926118" cy="5034128"/>
            </a:xfrm>
          </p:grpSpPr>
          <p:sp>
            <p:nvSpPr>
              <p:cNvPr id="187" name="流程圖: 多重文件 186"/>
              <p:cNvSpPr/>
              <p:nvPr/>
            </p:nvSpPr>
            <p:spPr>
              <a:xfrm>
                <a:off x="4484113" y="4246396"/>
                <a:ext cx="1119502" cy="680143"/>
              </a:xfrm>
              <a:prstGeom prst="flowChartMultidocumen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863" dirty="0">
                    <a:solidFill>
                      <a:srgbClr val="000000"/>
                    </a:solidFill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兩程式結構</a:t>
                </a:r>
                <a:endParaRPr lang="zh-TW" altLang="en-US" sz="863" dirty="0">
                  <a:latin typeface="新細明體" panose="02020500000000000000" pitchFamily="18" charset="-120"/>
                  <a:ea typeface="新細明體" panose="02020500000000000000" pitchFamily="18" charset="-120"/>
                  <a:cs typeface="新細明體" panose="02020500000000000000" pitchFamily="18" charset="-120"/>
                </a:endParaRPr>
              </a:p>
              <a:p>
                <a:pPr algn="ctr"/>
                <a:r>
                  <a:rPr lang="zh-TW" altLang="en-US" sz="863" dirty="0">
                    <a:solidFill>
                      <a:srgbClr val="000000"/>
                    </a:solidFill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比較流程圖</a:t>
                </a:r>
                <a:endParaRPr lang="zh-TW" altLang="en-US" sz="863" dirty="0">
                  <a:latin typeface="新細明體" panose="02020500000000000000" pitchFamily="18" charset="-120"/>
                  <a:ea typeface="新細明體" panose="02020500000000000000" pitchFamily="18" charset="-120"/>
                  <a:cs typeface="新細明體" panose="02020500000000000000" pitchFamily="18" charset="-120"/>
                </a:endParaRPr>
              </a:p>
            </p:txBody>
          </p:sp>
          <p:sp>
            <p:nvSpPr>
              <p:cNvPr id="188" name="流程圖: 程序 187"/>
              <p:cNvSpPr/>
              <p:nvPr/>
            </p:nvSpPr>
            <p:spPr>
              <a:xfrm>
                <a:off x="195512" y="891667"/>
                <a:ext cx="6926118" cy="264521"/>
              </a:xfrm>
              <a:prstGeom prst="flowChartProcess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350" dirty="0">
                    <a:solidFill>
                      <a:srgbClr val="000000"/>
                    </a:solidFill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程式語法剖析機制</a:t>
                </a:r>
                <a:endParaRPr lang="zh-TW" altLang="en-US" sz="900" dirty="0">
                  <a:latin typeface="新細明體" panose="02020500000000000000" pitchFamily="18" charset="-120"/>
                  <a:ea typeface="新細明體" panose="02020500000000000000" pitchFamily="18" charset="-120"/>
                  <a:cs typeface="新細明體" panose="02020500000000000000" pitchFamily="18" charset="-120"/>
                </a:endParaRPr>
              </a:p>
            </p:txBody>
          </p:sp>
          <p:sp>
            <p:nvSpPr>
              <p:cNvPr id="189" name="流程圖: 程序 188"/>
              <p:cNvSpPr/>
              <p:nvPr/>
            </p:nvSpPr>
            <p:spPr>
              <a:xfrm>
                <a:off x="3632755" y="2591405"/>
                <a:ext cx="1689512" cy="285883"/>
              </a:xfrm>
              <a:prstGeom prst="flowChartProcess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200" dirty="0">
                    <a:solidFill>
                      <a:srgbClr val="000000"/>
                    </a:solidFill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視覺化呈現機制</a:t>
                </a:r>
                <a:endParaRPr lang="zh-TW" altLang="en-US" sz="1200" dirty="0">
                  <a:latin typeface="新細明體" panose="02020500000000000000" pitchFamily="18" charset="-120"/>
                  <a:ea typeface="新細明體" panose="02020500000000000000" pitchFamily="18" charset="-120"/>
                  <a:cs typeface="新細明體" panose="02020500000000000000" pitchFamily="18" charset="-120"/>
                </a:endParaRPr>
              </a:p>
            </p:txBody>
          </p:sp>
          <p:sp>
            <p:nvSpPr>
              <p:cNvPr id="190" name="流程圖: 程序 189"/>
              <p:cNvSpPr/>
              <p:nvPr/>
            </p:nvSpPr>
            <p:spPr>
              <a:xfrm>
                <a:off x="4429488" y="1938018"/>
                <a:ext cx="2670198" cy="373950"/>
              </a:xfrm>
              <a:prstGeom prst="flowChartProcess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200" dirty="0">
                    <a:solidFill>
                      <a:srgbClr val="000000"/>
                    </a:solidFill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流程結構比較機制</a:t>
                </a:r>
                <a:endParaRPr lang="zh-TW" altLang="en-US" sz="1200" dirty="0">
                  <a:latin typeface="新細明體" panose="02020500000000000000" pitchFamily="18" charset="-120"/>
                  <a:ea typeface="新細明體" panose="02020500000000000000" pitchFamily="18" charset="-120"/>
                  <a:cs typeface="新細明體" panose="02020500000000000000" pitchFamily="18" charset="-120"/>
                </a:endParaRPr>
              </a:p>
            </p:txBody>
          </p:sp>
          <p:sp>
            <p:nvSpPr>
              <p:cNvPr id="191" name="流程圖: 程序 190"/>
              <p:cNvSpPr/>
              <p:nvPr/>
            </p:nvSpPr>
            <p:spPr>
              <a:xfrm>
                <a:off x="195512" y="1409310"/>
                <a:ext cx="6926118" cy="263019"/>
              </a:xfrm>
              <a:prstGeom prst="flowChartProcess">
                <a:avLst/>
              </a:prstGeom>
              <a:solidFill>
                <a:srgbClr val="97E4FF"/>
              </a:solidFill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350" dirty="0">
                    <a:solidFill>
                      <a:srgbClr val="000000"/>
                    </a:solidFill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流程結構分析機制</a:t>
                </a:r>
                <a:endParaRPr lang="zh-TW" altLang="en-US" sz="900" dirty="0">
                  <a:latin typeface="新細明體" panose="02020500000000000000" pitchFamily="18" charset="-120"/>
                  <a:ea typeface="新細明體" panose="02020500000000000000" pitchFamily="18" charset="-120"/>
                  <a:cs typeface="新細明體" panose="02020500000000000000" pitchFamily="18" charset="-120"/>
                </a:endParaRPr>
              </a:p>
            </p:txBody>
          </p:sp>
          <p:sp>
            <p:nvSpPr>
              <p:cNvPr id="192" name="向下箭號 191"/>
              <p:cNvSpPr/>
              <p:nvPr/>
            </p:nvSpPr>
            <p:spPr>
              <a:xfrm>
                <a:off x="3371405" y="1148758"/>
                <a:ext cx="270456" cy="271694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TW" altLang="en-US" sz="1350"/>
              </a:p>
            </p:txBody>
          </p:sp>
          <p:sp>
            <p:nvSpPr>
              <p:cNvPr id="193" name="向下箭號 192"/>
              <p:cNvSpPr/>
              <p:nvPr/>
            </p:nvSpPr>
            <p:spPr>
              <a:xfrm>
                <a:off x="3859850" y="1679873"/>
                <a:ext cx="271278" cy="902948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TW" altLang="en-US" sz="1350"/>
              </a:p>
            </p:txBody>
          </p:sp>
          <p:sp>
            <p:nvSpPr>
              <p:cNvPr id="194" name="向下箭號 193"/>
              <p:cNvSpPr/>
              <p:nvPr/>
            </p:nvSpPr>
            <p:spPr>
              <a:xfrm>
                <a:off x="4911984" y="2885873"/>
                <a:ext cx="270456" cy="1388718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TW" altLang="en-US" sz="1350"/>
              </a:p>
            </p:txBody>
          </p:sp>
          <p:sp>
            <p:nvSpPr>
              <p:cNvPr id="195" name="流程圖: 多重文件 194"/>
              <p:cNvSpPr/>
              <p:nvPr/>
            </p:nvSpPr>
            <p:spPr>
              <a:xfrm>
                <a:off x="2800153" y="-86477"/>
                <a:ext cx="1716833" cy="771016"/>
              </a:xfrm>
              <a:prstGeom prst="flowChartMultidocumen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350">
                    <a:solidFill>
                      <a:srgbClr val="000000"/>
                    </a:solidFill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學生程式</a:t>
                </a:r>
                <a:endParaRPr lang="zh-TW" altLang="en-US" sz="900">
                  <a:latin typeface="新細明體" panose="02020500000000000000" pitchFamily="18" charset="-120"/>
                  <a:ea typeface="新細明體" panose="02020500000000000000" pitchFamily="18" charset="-120"/>
                  <a:cs typeface="新細明體" panose="02020500000000000000" pitchFamily="18" charset="-120"/>
                </a:endParaRPr>
              </a:p>
            </p:txBody>
          </p:sp>
          <p:sp>
            <p:nvSpPr>
              <p:cNvPr id="196" name="流程圖: 多重文件 195"/>
              <p:cNvSpPr/>
              <p:nvPr/>
            </p:nvSpPr>
            <p:spPr>
              <a:xfrm>
                <a:off x="3506633" y="4274590"/>
                <a:ext cx="967540" cy="673061"/>
              </a:xfrm>
              <a:prstGeom prst="flowChartMultidocumen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900" dirty="0">
                    <a:solidFill>
                      <a:srgbClr val="000000"/>
                    </a:solidFill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程式流程結構圖</a:t>
                </a:r>
                <a:endParaRPr lang="zh-TW" altLang="en-US" sz="900" dirty="0">
                  <a:latin typeface="新細明體" panose="02020500000000000000" pitchFamily="18" charset="-120"/>
                  <a:ea typeface="新細明體" panose="02020500000000000000" pitchFamily="18" charset="-120"/>
                  <a:cs typeface="新細明體" panose="02020500000000000000" pitchFamily="18" charset="-120"/>
                </a:endParaRPr>
              </a:p>
            </p:txBody>
          </p:sp>
          <p:sp>
            <p:nvSpPr>
              <p:cNvPr id="197" name="流程圖: 多重文件 196"/>
              <p:cNvSpPr/>
              <p:nvPr/>
            </p:nvSpPr>
            <p:spPr>
              <a:xfrm>
                <a:off x="5790274" y="4238975"/>
                <a:ext cx="967423" cy="667330"/>
              </a:xfrm>
              <a:prstGeom prst="flowChartMultidocumen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050" dirty="0">
                    <a:solidFill>
                      <a:srgbClr val="000000"/>
                    </a:solidFill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程式分群結果</a:t>
                </a:r>
                <a:endParaRPr lang="zh-TW" altLang="en-US" sz="1050" dirty="0">
                  <a:latin typeface="新細明體" panose="02020500000000000000" pitchFamily="18" charset="-120"/>
                  <a:ea typeface="新細明體" panose="02020500000000000000" pitchFamily="18" charset="-120"/>
                  <a:cs typeface="新細明體" panose="02020500000000000000" pitchFamily="18" charset="-120"/>
                </a:endParaRPr>
              </a:p>
            </p:txBody>
          </p:sp>
          <p:sp>
            <p:nvSpPr>
              <p:cNvPr id="198" name="向下箭號 197"/>
              <p:cNvSpPr/>
              <p:nvPr/>
            </p:nvSpPr>
            <p:spPr>
              <a:xfrm>
                <a:off x="3853584" y="2877287"/>
                <a:ext cx="270456" cy="1397303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TW" altLang="en-US" sz="1350"/>
              </a:p>
            </p:txBody>
          </p:sp>
          <p:sp>
            <p:nvSpPr>
              <p:cNvPr id="199" name="向下箭號 198"/>
              <p:cNvSpPr/>
              <p:nvPr/>
            </p:nvSpPr>
            <p:spPr>
              <a:xfrm>
                <a:off x="6138758" y="2877289"/>
                <a:ext cx="270456" cy="1441929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TW" altLang="en-US" sz="1350"/>
              </a:p>
            </p:txBody>
          </p:sp>
          <p:sp>
            <p:nvSpPr>
              <p:cNvPr id="200" name="流程圖: 程序 199"/>
              <p:cNvSpPr/>
              <p:nvPr/>
            </p:nvSpPr>
            <p:spPr>
              <a:xfrm>
                <a:off x="5376252" y="2591405"/>
                <a:ext cx="1745378" cy="285883"/>
              </a:xfrm>
              <a:prstGeom prst="flowChartProcess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200" dirty="0">
                    <a:solidFill>
                      <a:srgbClr val="000000"/>
                    </a:solidFill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流程結構分群機制</a:t>
                </a:r>
                <a:endParaRPr lang="zh-TW" altLang="en-US" sz="1200" dirty="0">
                  <a:latin typeface="新細明體" panose="02020500000000000000" pitchFamily="18" charset="-120"/>
                  <a:ea typeface="新細明體" panose="02020500000000000000" pitchFamily="18" charset="-120"/>
                  <a:cs typeface="新細明體" panose="02020500000000000000" pitchFamily="18" charset="-120"/>
                </a:endParaRPr>
              </a:p>
            </p:txBody>
          </p:sp>
        </p:grpSp>
      </p:grpSp>
      <p:sp>
        <p:nvSpPr>
          <p:cNvPr id="201" name="向下箭號 200"/>
          <p:cNvSpPr/>
          <p:nvPr/>
        </p:nvSpPr>
        <p:spPr>
          <a:xfrm>
            <a:off x="10514527" y="2848503"/>
            <a:ext cx="232791" cy="2750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1350"/>
          </a:p>
        </p:txBody>
      </p:sp>
      <p:sp>
        <p:nvSpPr>
          <p:cNvPr id="202" name="向下箭號 201"/>
          <p:cNvSpPr/>
          <p:nvPr/>
        </p:nvSpPr>
        <p:spPr>
          <a:xfrm>
            <a:off x="9877971" y="3496670"/>
            <a:ext cx="232791" cy="2750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1350"/>
          </a:p>
        </p:txBody>
      </p:sp>
      <p:sp>
        <p:nvSpPr>
          <p:cNvPr id="203" name="流程圖: 程序 202"/>
          <p:cNvSpPr/>
          <p:nvPr/>
        </p:nvSpPr>
        <p:spPr>
          <a:xfrm>
            <a:off x="5995409" y="3118809"/>
            <a:ext cx="2424479" cy="322004"/>
          </a:xfrm>
          <a:prstGeom prst="flowChartProcess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350" dirty="0" smtClean="0"/>
              <a:t>宣告變數剖析</a:t>
            </a:r>
            <a:r>
              <a:rPr lang="zh-TW" altLang="en-US" sz="1350" dirty="0"/>
              <a:t>機制</a:t>
            </a:r>
          </a:p>
        </p:txBody>
      </p:sp>
      <p:sp>
        <p:nvSpPr>
          <p:cNvPr id="204" name="向下箭號 203"/>
          <p:cNvSpPr/>
          <p:nvPr/>
        </p:nvSpPr>
        <p:spPr>
          <a:xfrm>
            <a:off x="7261755" y="2854585"/>
            <a:ext cx="232791" cy="2750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1350"/>
          </a:p>
        </p:txBody>
      </p:sp>
      <p:sp>
        <p:nvSpPr>
          <p:cNvPr id="205" name="流程圖: 程序 204"/>
          <p:cNvSpPr/>
          <p:nvPr/>
        </p:nvSpPr>
        <p:spPr>
          <a:xfrm>
            <a:off x="5319621" y="3697386"/>
            <a:ext cx="3100268" cy="322004"/>
          </a:xfrm>
          <a:prstGeom prst="flowChartProcess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350" dirty="0"/>
              <a:t>策略與要素分析比對機制</a:t>
            </a:r>
          </a:p>
        </p:txBody>
      </p:sp>
      <p:sp>
        <p:nvSpPr>
          <p:cNvPr id="206" name="向下箭號 205"/>
          <p:cNvSpPr/>
          <p:nvPr/>
        </p:nvSpPr>
        <p:spPr>
          <a:xfrm>
            <a:off x="11029535" y="3487549"/>
            <a:ext cx="232791" cy="2750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1350"/>
          </a:p>
        </p:txBody>
      </p:sp>
      <p:sp>
        <p:nvSpPr>
          <p:cNvPr id="207" name="向下箭號 206"/>
          <p:cNvSpPr/>
          <p:nvPr/>
        </p:nvSpPr>
        <p:spPr>
          <a:xfrm>
            <a:off x="8308359" y="1723593"/>
            <a:ext cx="232791" cy="27631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1350"/>
          </a:p>
        </p:txBody>
      </p:sp>
      <p:sp>
        <p:nvSpPr>
          <p:cNvPr id="208" name="向下箭號 207"/>
          <p:cNvSpPr/>
          <p:nvPr/>
        </p:nvSpPr>
        <p:spPr>
          <a:xfrm>
            <a:off x="7261003" y="3443418"/>
            <a:ext cx="232791" cy="2750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1350"/>
          </a:p>
        </p:txBody>
      </p:sp>
      <p:sp>
        <p:nvSpPr>
          <p:cNvPr id="209" name="向下箭號 208"/>
          <p:cNvSpPr/>
          <p:nvPr/>
        </p:nvSpPr>
        <p:spPr>
          <a:xfrm>
            <a:off x="5728367" y="2854584"/>
            <a:ext cx="232791" cy="88975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1350"/>
          </a:p>
        </p:txBody>
      </p:sp>
      <p:sp>
        <p:nvSpPr>
          <p:cNvPr id="210" name="流程圖: 程序 209"/>
          <p:cNvSpPr/>
          <p:nvPr/>
        </p:nvSpPr>
        <p:spPr>
          <a:xfrm>
            <a:off x="5319621" y="4741422"/>
            <a:ext cx="3105646" cy="290748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視覺化呈現機制</a:t>
            </a:r>
            <a:endParaRPr lang="zh-TW" altLang="en-US" sz="1200" dirty="0"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</p:txBody>
      </p:sp>
      <p:sp>
        <p:nvSpPr>
          <p:cNvPr id="211" name="向下箭號 210"/>
          <p:cNvSpPr/>
          <p:nvPr/>
        </p:nvSpPr>
        <p:spPr>
          <a:xfrm>
            <a:off x="7230115" y="4529565"/>
            <a:ext cx="232791" cy="2295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1350"/>
          </a:p>
        </p:txBody>
      </p:sp>
      <p:sp>
        <p:nvSpPr>
          <p:cNvPr id="212" name="向下箭號 211"/>
          <p:cNvSpPr/>
          <p:nvPr/>
        </p:nvSpPr>
        <p:spPr>
          <a:xfrm>
            <a:off x="5723790" y="4009706"/>
            <a:ext cx="232791" cy="6971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1350"/>
          </a:p>
        </p:txBody>
      </p:sp>
      <p:sp>
        <p:nvSpPr>
          <p:cNvPr id="213" name="向下箭號 212"/>
          <p:cNvSpPr/>
          <p:nvPr/>
        </p:nvSpPr>
        <p:spPr>
          <a:xfrm>
            <a:off x="7261003" y="3998734"/>
            <a:ext cx="232791" cy="2295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1350"/>
          </a:p>
        </p:txBody>
      </p:sp>
      <p:sp>
        <p:nvSpPr>
          <p:cNvPr id="214" name="流程圖: 程序 213"/>
          <p:cNvSpPr/>
          <p:nvPr/>
        </p:nvSpPr>
        <p:spPr>
          <a:xfrm>
            <a:off x="5987051" y="4228275"/>
            <a:ext cx="2432837" cy="322004"/>
          </a:xfrm>
          <a:prstGeom prst="flowChartProcess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350" dirty="0"/>
              <a:t>迴</a:t>
            </a:r>
            <a:r>
              <a:rPr lang="zh-TW" altLang="en-US" sz="1350" dirty="0" smtClean="0"/>
              <a:t>圈</a:t>
            </a:r>
            <a:r>
              <a:rPr lang="zh-TW" altLang="en-US" sz="1350" dirty="0"/>
              <a:t>策略</a:t>
            </a:r>
            <a:r>
              <a:rPr lang="zh-TW" altLang="en-US" sz="1350" dirty="0" smtClean="0"/>
              <a:t>與</a:t>
            </a:r>
            <a:r>
              <a:rPr lang="zh-TW" altLang="en-US" sz="1350" dirty="0"/>
              <a:t>語意比較機制</a:t>
            </a:r>
          </a:p>
        </p:txBody>
      </p:sp>
      <p:sp>
        <p:nvSpPr>
          <p:cNvPr id="215" name="流程圖: 多重文件 214"/>
          <p:cNvSpPr/>
          <p:nvPr/>
        </p:nvSpPr>
        <p:spPr>
          <a:xfrm>
            <a:off x="6189220" y="5454318"/>
            <a:ext cx="1202984" cy="684514"/>
          </a:xfrm>
          <a:prstGeom prst="flowChartMulti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900" dirty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程式迴圈策略與語意分析圖</a:t>
            </a:r>
            <a:endParaRPr lang="zh-TW" altLang="en-US" sz="900" dirty="0"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</p:txBody>
      </p:sp>
      <p:sp>
        <p:nvSpPr>
          <p:cNvPr id="216" name="向下箭號 215"/>
          <p:cNvSpPr/>
          <p:nvPr/>
        </p:nvSpPr>
        <p:spPr>
          <a:xfrm>
            <a:off x="6624909" y="5019690"/>
            <a:ext cx="232791" cy="44953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1350"/>
          </a:p>
        </p:txBody>
      </p:sp>
      <p:cxnSp>
        <p:nvCxnSpPr>
          <p:cNvPr id="3" name="直線接點 2"/>
          <p:cNvCxnSpPr>
            <a:stCxn id="66" idx="2"/>
            <a:endCxn id="191" idx="1"/>
          </p:cNvCxnSpPr>
          <p:nvPr/>
        </p:nvCxnSpPr>
        <p:spPr>
          <a:xfrm flipV="1">
            <a:off x="4689289" y="2713166"/>
            <a:ext cx="630331" cy="70857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9" name="流程圖: 多重文件 218"/>
          <p:cNvSpPr/>
          <p:nvPr/>
        </p:nvSpPr>
        <p:spPr>
          <a:xfrm>
            <a:off x="3283993" y="5685617"/>
            <a:ext cx="1139100" cy="1199986"/>
          </a:xfrm>
          <a:prstGeom prst="flowChartMulti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latin typeface="+mn-ea"/>
              </a:rPr>
              <a:t>具有宣告變數之資料結構</a:t>
            </a:r>
            <a:endParaRPr lang="zh-TW" altLang="en-US" sz="1400" dirty="0">
              <a:latin typeface="+mn-ea"/>
            </a:endParaRPr>
          </a:p>
        </p:txBody>
      </p:sp>
      <p:sp>
        <p:nvSpPr>
          <p:cNvPr id="220" name="向下箭號 219"/>
          <p:cNvSpPr/>
          <p:nvPr/>
        </p:nvSpPr>
        <p:spPr>
          <a:xfrm>
            <a:off x="3806931" y="5232355"/>
            <a:ext cx="137859" cy="3987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5310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圖片 3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92449" cy="308543"/>
          </a:xfrm>
          <a:prstGeom prst="rect">
            <a:avLst/>
          </a:prstGeom>
        </p:spPr>
      </p:pic>
      <p:sp>
        <p:nvSpPr>
          <p:cNvPr id="104" name="直線圖說文字 2 103"/>
          <p:cNvSpPr/>
          <p:nvPr/>
        </p:nvSpPr>
        <p:spPr>
          <a:xfrm rot="10800000">
            <a:off x="735255" y="-7256"/>
            <a:ext cx="3954034" cy="6858000"/>
          </a:xfrm>
          <a:prstGeom prst="borderCallout2">
            <a:avLst>
              <a:gd name="adj1" fmla="val 61559"/>
              <a:gd name="adj2" fmla="val 191"/>
              <a:gd name="adj3" fmla="val 61686"/>
              <a:gd name="adj4" fmla="val 23"/>
              <a:gd name="adj5" fmla="val 62380"/>
              <a:gd name="adj6" fmla="val -57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2" name="標題 1"/>
          <p:cNvSpPr txBox="1">
            <a:spLocks/>
          </p:cNvSpPr>
          <p:nvPr/>
        </p:nvSpPr>
        <p:spPr>
          <a:xfrm>
            <a:off x="3987996" y="-93009"/>
            <a:ext cx="4352925" cy="12938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dirty="0" smtClean="0"/>
              <a:t>系統設計</a:t>
            </a:r>
            <a:endParaRPr lang="zh-TW" altLang="en-US" dirty="0"/>
          </a:p>
        </p:txBody>
      </p:sp>
      <p:grpSp>
        <p:nvGrpSpPr>
          <p:cNvPr id="124" name="群組 123"/>
          <p:cNvGrpSpPr/>
          <p:nvPr/>
        </p:nvGrpSpPr>
        <p:grpSpPr>
          <a:xfrm>
            <a:off x="994621" y="947946"/>
            <a:ext cx="1117148" cy="5910054"/>
            <a:chOff x="5242662" y="1773828"/>
            <a:chExt cx="2191657" cy="4770758"/>
          </a:xfrm>
        </p:grpSpPr>
        <p:sp>
          <p:nvSpPr>
            <p:cNvPr id="126" name="流程圖: 程序 125"/>
            <p:cNvSpPr/>
            <p:nvPr/>
          </p:nvSpPr>
          <p:spPr>
            <a:xfrm>
              <a:off x="5242662" y="2095396"/>
              <a:ext cx="2191657" cy="542308"/>
            </a:xfrm>
            <a:prstGeom prst="flowChartProcess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/>
                <a:t>字符分類統</a:t>
              </a:r>
              <a:r>
                <a:rPr lang="zh-TW" altLang="en-US" dirty="0"/>
                <a:t>計</a:t>
              </a:r>
            </a:p>
          </p:txBody>
        </p:sp>
        <p:sp>
          <p:nvSpPr>
            <p:cNvPr id="127" name="流程圖: 程序 126"/>
            <p:cNvSpPr/>
            <p:nvPr/>
          </p:nvSpPr>
          <p:spPr>
            <a:xfrm>
              <a:off x="5242662" y="2965528"/>
              <a:ext cx="2191657" cy="542308"/>
            </a:xfrm>
            <a:prstGeom prst="flowChartProcess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/>
                <a:t>函數擷取機制</a:t>
              </a:r>
              <a:endParaRPr lang="zh-TW" altLang="en-US" dirty="0"/>
            </a:p>
          </p:txBody>
        </p:sp>
        <p:sp>
          <p:nvSpPr>
            <p:cNvPr id="128" name="流程圖: 多重文件 127"/>
            <p:cNvSpPr/>
            <p:nvPr/>
          </p:nvSpPr>
          <p:spPr>
            <a:xfrm>
              <a:off x="5242662" y="5575924"/>
              <a:ext cx="2191656" cy="968662"/>
            </a:xfrm>
            <a:prstGeom prst="flowChartMultidocumen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 smtClean="0">
                  <a:latin typeface="+mn-ea"/>
                </a:rPr>
                <a:t>具有結構資訊</a:t>
              </a:r>
              <a:endParaRPr lang="en-US" altLang="zh-TW" sz="1400" dirty="0" smtClean="0">
                <a:latin typeface="+mn-ea"/>
              </a:endParaRPr>
            </a:p>
            <a:p>
              <a:pPr algn="ctr"/>
              <a:r>
                <a:rPr lang="zh-TW" altLang="en-US" sz="1400" dirty="0" smtClean="0">
                  <a:latin typeface="+mn-ea"/>
                </a:rPr>
                <a:t>之資料結構</a:t>
              </a:r>
              <a:endParaRPr lang="zh-TW" altLang="en-US" sz="1400" dirty="0">
                <a:latin typeface="+mn-ea"/>
              </a:endParaRPr>
            </a:p>
          </p:txBody>
        </p:sp>
        <p:sp>
          <p:nvSpPr>
            <p:cNvPr id="129" name="向下箭號 128"/>
            <p:cNvSpPr/>
            <p:nvPr/>
          </p:nvSpPr>
          <p:spPr>
            <a:xfrm>
              <a:off x="6203262" y="1773828"/>
              <a:ext cx="270456" cy="321863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0" name="向下箭號 129"/>
            <p:cNvSpPr/>
            <p:nvPr/>
          </p:nvSpPr>
          <p:spPr>
            <a:xfrm>
              <a:off x="6203262" y="2644641"/>
              <a:ext cx="270456" cy="321863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1" name="向下箭號 130"/>
            <p:cNvSpPr/>
            <p:nvPr/>
          </p:nvSpPr>
          <p:spPr>
            <a:xfrm>
              <a:off x="6203262" y="3515454"/>
              <a:ext cx="270456" cy="321863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2" name="流程圖: 程序 131"/>
            <p:cNvSpPr/>
            <p:nvPr/>
          </p:nvSpPr>
          <p:spPr>
            <a:xfrm>
              <a:off x="5242662" y="4705792"/>
              <a:ext cx="2191657" cy="542308"/>
            </a:xfrm>
            <a:prstGeom prst="flowChartProcess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/>
                <a:t>層數計算機制</a:t>
              </a:r>
              <a:endParaRPr lang="zh-TW" altLang="en-US" dirty="0"/>
            </a:p>
          </p:txBody>
        </p:sp>
        <p:sp>
          <p:nvSpPr>
            <p:cNvPr id="133" name="流程圖: 程序 132"/>
            <p:cNvSpPr/>
            <p:nvPr/>
          </p:nvSpPr>
          <p:spPr>
            <a:xfrm>
              <a:off x="5242662" y="3835660"/>
              <a:ext cx="2191657" cy="542308"/>
            </a:xfrm>
            <a:prstGeom prst="flowChartProcess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/>
                <a:t>索引計算機制</a:t>
              </a:r>
              <a:endParaRPr lang="zh-TW" altLang="en-US" dirty="0"/>
            </a:p>
          </p:txBody>
        </p:sp>
        <p:sp>
          <p:nvSpPr>
            <p:cNvPr id="134" name="向下箭號 133"/>
            <p:cNvSpPr/>
            <p:nvPr/>
          </p:nvSpPr>
          <p:spPr>
            <a:xfrm>
              <a:off x="6203262" y="4386267"/>
              <a:ext cx="270456" cy="321863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5" name="向下箭號 134"/>
            <p:cNvSpPr/>
            <p:nvPr/>
          </p:nvSpPr>
          <p:spPr>
            <a:xfrm>
              <a:off x="6203262" y="5257079"/>
              <a:ext cx="270456" cy="321863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62" name="內容版面配置區 2"/>
          <p:cNvSpPr txBox="1">
            <a:spLocks/>
          </p:cNvSpPr>
          <p:nvPr/>
        </p:nvSpPr>
        <p:spPr>
          <a:xfrm>
            <a:off x="4916400" y="1238678"/>
            <a:ext cx="7275600" cy="51336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anose="05000000000000000000" pitchFamily="2" charset="2"/>
              <a:buChar char="l"/>
            </a:pPr>
            <a:r>
              <a:rPr lang="zh-TW" altLang="en-US" sz="2000" b="1" dirty="0" smtClean="0"/>
              <a:t>「宣告</a:t>
            </a:r>
            <a:r>
              <a:rPr lang="zh-TW" altLang="en-US" sz="2000" b="1" dirty="0"/>
              <a:t>變數</a:t>
            </a:r>
            <a:r>
              <a:rPr lang="zh-TW" altLang="en-US" sz="2000" b="1" dirty="0" smtClean="0"/>
              <a:t>與迴圈及哨兵</a:t>
            </a:r>
            <a:r>
              <a:rPr lang="zh-TW" altLang="en-US" sz="2000" b="1" dirty="0"/>
              <a:t>資訊截取</a:t>
            </a:r>
            <a:r>
              <a:rPr lang="zh-TW" altLang="en-US" sz="2000" b="1" dirty="0" smtClean="0"/>
              <a:t>機制」 </a:t>
            </a:r>
            <a:endParaRPr lang="en-US" altLang="zh-TW" sz="2000" b="1" dirty="0" smtClean="0"/>
          </a:p>
          <a:p>
            <a:pPr lvl="2">
              <a:buFont typeface="Wingdings" panose="05000000000000000000" pitchFamily="2" charset="2"/>
              <a:buChar char="Ø"/>
            </a:pPr>
            <a:r>
              <a:rPr lang="zh-TW" altLang="en-US" sz="1800" b="1" dirty="0" smtClean="0"/>
              <a:t>機制功能</a:t>
            </a:r>
            <a:r>
              <a:rPr lang="en-US" altLang="zh-TW" sz="1800" b="1" dirty="0" smtClean="0"/>
              <a:t>: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zh-TW" altLang="en-US" sz="1600" dirty="0"/>
              <a:t>迴圈種類截取</a:t>
            </a:r>
            <a:r>
              <a:rPr lang="zh-TW" altLang="en-US" sz="1600" dirty="0" smtClean="0"/>
              <a:t>機制</a:t>
            </a:r>
            <a:endParaRPr lang="en-US" altLang="zh-TW" sz="1600" dirty="0" smtClean="0">
              <a:latin typeface="+mn-ea"/>
            </a:endParaRPr>
          </a:p>
          <a:p>
            <a:pPr lvl="4">
              <a:buFont typeface="Calibri" pitchFamily="34" charset="0"/>
              <a:buChar char="─"/>
            </a:pPr>
            <a:r>
              <a:rPr lang="zh-TW" altLang="en-US" sz="1600" dirty="0" smtClean="0"/>
              <a:t>用來建立</a:t>
            </a:r>
            <a:r>
              <a:rPr lang="zh-TW" altLang="en-US" sz="1600" b="1" dirty="0" smtClean="0"/>
              <a:t>迴圈種類基模</a:t>
            </a:r>
            <a:endParaRPr lang="en-US" altLang="zh-TW" sz="1600" b="1" dirty="0"/>
          </a:p>
          <a:p>
            <a:pPr lvl="3">
              <a:buFont typeface="Arial" panose="020B0604020202020204" pitchFamily="34" charset="0"/>
              <a:buChar char="•"/>
            </a:pPr>
            <a:r>
              <a:rPr lang="zh-TW" altLang="en-US" sz="1600" dirty="0"/>
              <a:t>迴圈要素截取機制</a:t>
            </a:r>
            <a:endParaRPr lang="en-US" altLang="zh-TW" sz="1600" dirty="0" smtClean="0">
              <a:latin typeface="+mn-ea"/>
            </a:endParaRPr>
          </a:p>
          <a:p>
            <a:pPr lvl="4">
              <a:buFont typeface="Calibri" pitchFamily="34" charset="0"/>
              <a:buChar char="─"/>
            </a:pPr>
            <a:r>
              <a:rPr lang="zh-TW" altLang="en-US" sz="1600" dirty="0" smtClean="0"/>
              <a:t>用來建立</a:t>
            </a:r>
            <a:r>
              <a:rPr lang="zh-TW" altLang="en-US" sz="1600" b="1" dirty="0" smtClean="0"/>
              <a:t>迴圈要素基模</a:t>
            </a:r>
            <a:endParaRPr lang="en-US" altLang="zh-TW" sz="1600" b="1" dirty="0"/>
          </a:p>
          <a:p>
            <a:pPr lvl="3">
              <a:buFont typeface="Arial" panose="020B0604020202020204" pitchFamily="34" charset="0"/>
              <a:buChar char="•"/>
            </a:pPr>
            <a:r>
              <a:rPr lang="zh-TW" altLang="en-US" sz="1600" dirty="0" smtClean="0">
                <a:latin typeface="+mn-ea"/>
              </a:rPr>
              <a:t>哨兵要素截取機制</a:t>
            </a:r>
            <a:endParaRPr lang="en-US" altLang="zh-TW" sz="1600" dirty="0" smtClean="0">
              <a:latin typeface="+mn-ea"/>
            </a:endParaRPr>
          </a:p>
          <a:p>
            <a:pPr lvl="4">
              <a:buFont typeface="Calibri" pitchFamily="34" charset="0"/>
              <a:buChar char="─"/>
            </a:pPr>
            <a:r>
              <a:rPr lang="zh-TW" altLang="en-US" sz="1600" dirty="0" smtClean="0"/>
              <a:t>用來建立</a:t>
            </a:r>
            <a:r>
              <a:rPr lang="zh-TW" altLang="en-US" sz="1600" b="1" dirty="0"/>
              <a:t>具</a:t>
            </a:r>
            <a:r>
              <a:rPr lang="en-US" altLang="zh-TW" sz="1600" b="1" dirty="0"/>
              <a:t>JUMP</a:t>
            </a:r>
            <a:r>
              <a:rPr lang="zh-TW" altLang="en-US" sz="1600" b="1" dirty="0"/>
              <a:t>語法迴圈之基</a:t>
            </a:r>
            <a:r>
              <a:rPr lang="zh-TW" altLang="en-US" sz="1600" b="1" dirty="0" smtClean="0"/>
              <a:t>模</a:t>
            </a:r>
            <a:endParaRPr lang="en-US" altLang="zh-TW" sz="1600" b="1" dirty="0"/>
          </a:p>
          <a:p>
            <a:pPr lvl="3">
              <a:buFont typeface="Arial" panose="020B0604020202020204" pitchFamily="34" charset="0"/>
              <a:buChar char="•"/>
            </a:pPr>
            <a:r>
              <a:rPr lang="zh-TW" altLang="en-US" sz="1600" dirty="0" smtClean="0">
                <a:latin typeface="+mn-ea"/>
              </a:rPr>
              <a:t>宣告變數截取機制</a:t>
            </a:r>
            <a:endParaRPr lang="en-US" altLang="zh-TW" sz="1600" dirty="0">
              <a:latin typeface="+mn-ea"/>
            </a:endParaRPr>
          </a:p>
          <a:p>
            <a:pPr lvl="4">
              <a:buFont typeface="Calibri" pitchFamily="34" charset="0"/>
              <a:buChar char="─"/>
            </a:pPr>
            <a:r>
              <a:rPr lang="zh-TW" altLang="en-US" sz="1600" dirty="0" smtClean="0">
                <a:latin typeface="+mn-ea"/>
              </a:rPr>
              <a:t>用來建立</a:t>
            </a:r>
            <a:r>
              <a:rPr lang="zh-TW" altLang="en-US" sz="1600" b="1" dirty="0" smtClean="0">
                <a:latin typeface="+mn-ea"/>
              </a:rPr>
              <a:t>宣告變數基模、</a:t>
            </a:r>
            <a:r>
              <a:rPr lang="en-US" altLang="zh-TW" sz="1600" b="1" dirty="0" err="1" smtClean="0">
                <a:latin typeface="+mn-ea"/>
              </a:rPr>
              <a:t>Cin</a:t>
            </a:r>
            <a:r>
              <a:rPr lang="zh-TW" altLang="en-US" sz="1600" b="1" dirty="0" smtClean="0">
                <a:latin typeface="+mn-ea"/>
              </a:rPr>
              <a:t>變數基模</a:t>
            </a:r>
            <a:endParaRPr lang="en-US" altLang="zh-TW" sz="1600" b="1" dirty="0" smtClean="0">
              <a:latin typeface="+mn-ea"/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zh-TW" altLang="en-US" sz="1800" b="1" dirty="0" smtClean="0"/>
              <a:t>產生基模</a:t>
            </a:r>
            <a:r>
              <a:rPr lang="en-US" altLang="zh-TW" sz="1800" b="1" dirty="0" smtClean="0"/>
              <a:t>:</a:t>
            </a:r>
          </a:p>
          <a:p>
            <a:pPr lvl="4">
              <a:buFont typeface="Calibri" pitchFamily="34" charset="0"/>
              <a:buChar char="─"/>
            </a:pPr>
            <a:r>
              <a:rPr lang="zh-TW" altLang="en-US" sz="1600" dirty="0" smtClean="0"/>
              <a:t>迴圈種類基模</a:t>
            </a:r>
            <a:endParaRPr lang="en-US" altLang="zh-TW" sz="1600" dirty="0" smtClean="0"/>
          </a:p>
          <a:p>
            <a:pPr lvl="4">
              <a:buFont typeface="Calibri" pitchFamily="34" charset="0"/>
              <a:buChar char="─"/>
            </a:pPr>
            <a:r>
              <a:rPr lang="zh-TW" altLang="en-US" sz="1600" dirty="0" smtClean="0"/>
              <a:t>迴圈要素基模</a:t>
            </a:r>
            <a:endParaRPr lang="en-US" altLang="zh-TW" sz="1600" dirty="0" smtClean="0"/>
          </a:p>
          <a:p>
            <a:pPr lvl="4">
              <a:buFont typeface="Calibri" pitchFamily="34" charset="0"/>
              <a:buChar char="─"/>
            </a:pPr>
            <a:r>
              <a:rPr lang="zh-TW" altLang="en-US" sz="1600" dirty="0"/>
              <a:t>具</a:t>
            </a:r>
            <a:r>
              <a:rPr lang="en-US" altLang="zh-TW" sz="1600" dirty="0"/>
              <a:t>JUMP</a:t>
            </a:r>
            <a:r>
              <a:rPr lang="zh-TW" altLang="en-US" sz="1600" dirty="0"/>
              <a:t>語法迴圈之基模</a:t>
            </a:r>
            <a:endParaRPr lang="en-US" altLang="zh-TW" sz="1600" dirty="0"/>
          </a:p>
          <a:p>
            <a:pPr lvl="4">
              <a:buFont typeface="Calibri" pitchFamily="34" charset="0"/>
              <a:buChar char="─"/>
            </a:pPr>
            <a:r>
              <a:rPr lang="zh-TW" altLang="en-US" sz="1600" dirty="0" smtClean="0"/>
              <a:t>宣告變數基模</a:t>
            </a:r>
            <a:endParaRPr lang="en-US" altLang="zh-TW" sz="1600" dirty="0" smtClean="0"/>
          </a:p>
          <a:p>
            <a:pPr lvl="4">
              <a:buFont typeface="Calibri" pitchFamily="34" charset="0"/>
              <a:buChar char="─"/>
            </a:pPr>
            <a:r>
              <a:rPr lang="en-US" altLang="zh-TW" sz="1600" dirty="0" err="1" smtClean="0"/>
              <a:t>Cin</a:t>
            </a:r>
            <a:r>
              <a:rPr lang="zh-TW" altLang="en-US" sz="1600" dirty="0" smtClean="0"/>
              <a:t>變數基模</a:t>
            </a:r>
            <a:endParaRPr lang="zh-TW" altLang="en-US" sz="1600" dirty="0"/>
          </a:p>
        </p:txBody>
      </p:sp>
      <p:sp>
        <p:nvSpPr>
          <p:cNvPr id="90" name="向下箭號 89"/>
          <p:cNvSpPr/>
          <p:nvPr/>
        </p:nvSpPr>
        <p:spPr>
          <a:xfrm>
            <a:off x="3350836" y="824081"/>
            <a:ext cx="137859" cy="3987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1" name="流程圖: 程序 90"/>
          <p:cNvSpPr/>
          <p:nvPr/>
        </p:nvSpPr>
        <p:spPr>
          <a:xfrm>
            <a:off x="2560239" y="1322501"/>
            <a:ext cx="1631258" cy="671816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迴圈種類截取機制</a:t>
            </a:r>
            <a:endParaRPr lang="zh-TW" altLang="en-US" dirty="0"/>
          </a:p>
        </p:txBody>
      </p:sp>
      <p:sp>
        <p:nvSpPr>
          <p:cNvPr id="92" name="流程圖: 程序 91"/>
          <p:cNvSpPr/>
          <p:nvPr/>
        </p:nvSpPr>
        <p:spPr>
          <a:xfrm>
            <a:off x="2560239" y="2426551"/>
            <a:ext cx="1631258" cy="671816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迴圈要素截取機制</a:t>
            </a:r>
            <a:endParaRPr lang="zh-TW" altLang="en-US" dirty="0"/>
          </a:p>
        </p:txBody>
      </p:sp>
      <p:sp>
        <p:nvSpPr>
          <p:cNvPr id="93" name="向下箭號 92"/>
          <p:cNvSpPr/>
          <p:nvPr/>
        </p:nvSpPr>
        <p:spPr>
          <a:xfrm>
            <a:off x="3350835" y="1992540"/>
            <a:ext cx="137859" cy="3987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4" name="向下箭號 93"/>
          <p:cNvSpPr/>
          <p:nvPr/>
        </p:nvSpPr>
        <p:spPr>
          <a:xfrm>
            <a:off x="3353059" y="3094312"/>
            <a:ext cx="137859" cy="3987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5" name="流程圖: 程序 94"/>
          <p:cNvSpPr/>
          <p:nvPr/>
        </p:nvSpPr>
        <p:spPr>
          <a:xfrm>
            <a:off x="2561423" y="3485331"/>
            <a:ext cx="1630074" cy="671816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哨兵要素截取機制</a:t>
            </a:r>
            <a:endParaRPr lang="zh-TW" altLang="en-US" dirty="0"/>
          </a:p>
        </p:txBody>
      </p:sp>
      <p:sp>
        <p:nvSpPr>
          <p:cNvPr id="96" name="向下箭號 95"/>
          <p:cNvSpPr/>
          <p:nvPr/>
        </p:nvSpPr>
        <p:spPr>
          <a:xfrm>
            <a:off x="3353059" y="4181360"/>
            <a:ext cx="137859" cy="3987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7" name="流程圖: 程序 96"/>
          <p:cNvSpPr/>
          <p:nvPr/>
        </p:nvSpPr>
        <p:spPr>
          <a:xfrm>
            <a:off x="2564554" y="4560539"/>
            <a:ext cx="1626008" cy="671816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宣告變數截取機制</a:t>
            </a:r>
            <a:endParaRPr lang="zh-TW" altLang="en-US" dirty="0"/>
          </a:p>
        </p:txBody>
      </p:sp>
      <p:sp>
        <p:nvSpPr>
          <p:cNvPr id="98" name="向下箭號 97"/>
          <p:cNvSpPr/>
          <p:nvPr/>
        </p:nvSpPr>
        <p:spPr>
          <a:xfrm>
            <a:off x="2800167" y="5243694"/>
            <a:ext cx="137859" cy="3987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9" name="流程圖: 多重文件 98"/>
          <p:cNvSpPr/>
          <p:nvPr/>
        </p:nvSpPr>
        <p:spPr>
          <a:xfrm>
            <a:off x="2217985" y="5693298"/>
            <a:ext cx="1139100" cy="1199986"/>
          </a:xfrm>
          <a:prstGeom prst="flowChartMulti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latin typeface="+mn-ea"/>
              </a:rPr>
              <a:t>具有迴圈哨兵資訊之資料結構</a:t>
            </a:r>
            <a:endParaRPr lang="zh-TW" altLang="en-US" sz="1400" dirty="0">
              <a:latin typeface="+mn-ea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2489290" y="1238678"/>
            <a:ext cx="1760929" cy="4419336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101" name="文字方塊 100"/>
          <p:cNvSpPr txBox="1"/>
          <p:nvPr/>
        </p:nvSpPr>
        <p:spPr>
          <a:xfrm>
            <a:off x="4245939" y="1238678"/>
            <a:ext cx="461665" cy="376293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TW" altLang="en-US" b="1" dirty="0"/>
              <a:t>宣告變數與迴圈及哨兵資訊截取機制</a:t>
            </a:r>
          </a:p>
        </p:txBody>
      </p:sp>
      <p:sp>
        <p:nvSpPr>
          <p:cNvPr id="102" name="流程圖: 多重文件 101"/>
          <p:cNvSpPr/>
          <p:nvPr/>
        </p:nvSpPr>
        <p:spPr>
          <a:xfrm>
            <a:off x="3283993" y="5685617"/>
            <a:ext cx="1139100" cy="1199986"/>
          </a:xfrm>
          <a:prstGeom prst="flowChartMulti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latin typeface="+mn-ea"/>
              </a:rPr>
              <a:t>具有宣告變數之資料結構</a:t>
            </a:r>
            <a:endParaRPr lang="zh-TW" altLang="en-US" sz="1400" dirty="0">
              <a:latin typeface="+mn-ea"/>
            </a:endParaRPr>
          </a:p>
        </p:txBody>
      </p:sp>
      <p:sp>
        <p:nvSpPr>
          <p:cNvPr id="103" name="向下箭號 102"/>
          <p:cNvSpPr/>
          <p:nvPr/>
        </p:nvSpPr>
        <p:spPr>
          <a:xfrm>
            <a:off x="3806931" y="5232355"/>
            <a:ext cx="137859" cy="3987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5" name="流程圖: 多重文件 104"/>
          <p:cNvSpPr/>
          <p:nvPr/>
        </p:nvSpPr>
        <p:spPr>
          <a:xfrm>
            <a:off x="1116695" y="0"/>
            <a:ext cx="3074802" cy="940196"/>
          </a:xfrm>
          <a:prstGeom prst="flowChartMulti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剖析樹</a:t>
            </a:r>
          </a:p>
        </p:txBody>
      </p:sp>
      <p:sp>
        <p:nvSpPr>
          <p:cNvPr id="31" name="流程圖: 多重文件 30"/>
          <p:cNvSpPr/>
          <p:nvPr/>
        </p:nvSpPr>
        <p:spPr>
          <a:xfrm>
            <a:off x="4206328" y="1018973"/>
            <a:ext cx="1139100" cy="1199986"/>
          </a:xfrm>
          <a:prstGeom prst="flowChartMulti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latin typeface="+mn-ea"/>
              </a:rPr>
              <a:t>迴圈種類基模</a:t>
            </a:r>
            <a:endParaRPr lang="zh-TW" altLang="en-US" sz="1400" dirty="0">
              <a:latin typeface="+mn-ea"/>
            </a:endParaRPr>
          </a:p>
        </p:txBody>
      </p:sp>
      <p:sp>
        <p:nvSpPr>
          <p:cNvPr id="32" name="流程圖: 多重文件 31"/>
          <p:cNvSpPr/>
          <p:nvPr/>
        </p:nvSpPr>
        <p:spPr>
          <a:xfrm>
            <a:off x="4201021" y="2164506"/>
            <a:ext cx="1139100" cy="1199986"/>
          </a:xfrm>
          <a:prstGeom prst="flowChartMulti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latin typeface="+mn-ea"/>
              </a:rPr>
              <a:t>迴圈要素基模</a:t>
            </a:r>
            <a:endParaRPr lang="zh-TW" altLang="en-US" sz="1400" dirty="0">
              <a:latin typeface="+mn-ea"/>
            </a:endParaRPr>
          </a:p>
        </p:txBody>
      </p:sp>
      <p:sp>
        <p:nvSpPr>
          <p:cNvPr id="33" name="流程圖: 多重文件 32"/>
          <p:cNvSpPr/>
          <p:nvPr/>
        </p:nvSpPr>
        <p:spPr>
          <a:xfrm>
            <a:off x="4206328" y="3289350"/>
            <a:ext cx="1139100" cy="1199986"/>
          </a:xfrm>
          <a:prstGeom prst="flowChartMulti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latin typeface="+mn-ea"/>
              </a:rPr>
              <a:t>具</a:t>
            </a:r>
            <a:r>
              <a:rPr lang="en-US" altLang="zh-TW" sz="1400" dirty="0" smtClean="0">
                <a:latin typeface="+mn-ea"/>
              </a:rPr>
              <a:t>JUMP</a:t>
            </a:r>
            <a:r>
              <a:rPr lang="zh-TW" altLang="en-US" sz="1400" dirty="0" smtClean="0">
                <a:latin typeface="+mn-ea"/>
              </a:rPr>
              <a:t>語法迴圈之基模</a:t>
            </a:r>
            <a:endParaRPr lang="zh-TW" altLang="en-US" sz="1400" dirty="0">
              <a:latin typeface="+mn-ea"/>
            </a:endParaRPr>
          </a:p>
        </p:txBody>
      </p:sp>
      <p:sp>
        <p:nvSpPr>
          <p:cNvPr id="34" name="流程圖: 多重文件 33"/>
          <p:cNvSpPr/>
          <p:nvPr/>
        </p:nvSpPr>
        <p:spPr>
          <a:xfrm>
            <a:off x="4198445" y="4329028"/>
            <a:ext cx="1139100" cy="1199986"/>
          </a:xfrm>
          <a:prstGeom prst="flowChartMulti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latin typeface="+mn-ea"/>
              </a:rPr>
              <a:t>宣告變數基模與</a:t>
            </a:r>
            <a:r>
              <a:rPr lang="en-US" altLang="zh-TW" sz="1400" dirty="0" err="1" smtClean="0">
                <a:latin typeface="+mn-ea"/>
              </a:rPr>
              <a:t>Cin</a:t>
            </a:r>
            <a:r>
              <a:rPr lang="zh-TW" altLang="en-US" sz="1400" dirty="0" smtClean="0">
                <a:latin typeface="+mn-ea"/>
              </a:rPr>
              <a:t>變數基模</a:t>
            </a:r>
            <a:endParaRPr lang="zh-TW" altLang="en-US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26319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/>
          <p:cNvSpPr txBox="1">
            <a:spLocks/>
          </p:cNvSpPr>
          <p:nvPr/>
        </p:nvSpPr>
        <p:spPr>
          <a:xfrm>
            <a:off x="3987996" y="-93009"/>
            <a:ext cx="4352925" cy="12938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dirty="0"/>
              <a:t>系統設計方法</a:t>
            </a:r>
          </a:p>
        </p:txBody>
      </p:sp>
      <p:cxnSp>
        <p:nvCxnSpPr>
          <p:cNvPr id="70" name="直線單箭頭接點 69"/>
          <p:cNvCxnSpPr/>
          <p:nvPr/>
        </p:nvCxnSpPr>
        <p:spPr>
          <a:xfrm flipH="1" flipV="1">
            <a:off x="531287" y="1200804"/>
            <a:ext cx="5323" cy="475001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橢圓 70"/>
          <p:cNvSpPr/>
          <p:nvPr/>
        </p:nvSpPr>
        <p:spPr>
          <a:xfrm>
            <a:off x="420088" y="2787922"/>
            <a:ext cx="214604" cy="18269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橢圓 71"/>
          <p:cNvSpPr/>
          <p:nvPr/>
        </p:nvSpPr>
        <p:spPr>
          <a:xfrm>
            <a:off x="420088" y="3672505"/>
            <a:ext cx="214604" cy="18269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4" name="橢圓 73"/>
          <p:cNvSpPr/>
          <p:nvPr/>
        </p:nvSpPr>
        <p:spPr>
          <a:xfrm>
            <a:off x="423093" y="5441672"/>
            <a:ext cx="214604" cy="18269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6" name="橢圓 75"/>
          <p:cNvSpPr/>
          <p:nvPr/>
        </p:nvSpPr>
        <p:spPr>
          <a:xfrm>
            <a:off x="420088" y="1683305"/>
            <a:ext cx="214604" cy="18269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886" y="1397000"/>
            <a:ext cx="11195446" cy="4402667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794876" y="5363744"/>
            <a:ext cx="1568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b="1" dirty="0" smtClean="0"/>
              <a:t>迴圈種類基模</a:t>
            </a:r>
            <a:endParaRPr lang="zh-TW" altLang="en-US" sz="1600" b="1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2569666" y="5363744"/>
            <a:ext cx="1568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b="1" dirty="0" smtClean="0"/>
              <a:t>迴圈要素基模</a:t>
            </a:r>
            <a:endParaRPr lang="zh-TW" altLang="en-US" sz="1600" b="1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4344456" y="5276447"/>
            <a:ext cx="1259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b="1" dirty="0" smtClean="0"/>
              <a:t>具</a:t>
            </a:r>
            <a:r>
              <a:rPr lang="en-US" altLang="zh-TW" sz="1400" b="1" dirty="0" smtClean="0"/>
              <a:t>JUMP</a:t>
            </a:r>
            <a:r>
              <a:rPr lang="zh-TW" altLang="en-US" sz="1400" b="1" dirty="0" smtClean="0"/>
              <a:t>語法迴圈之基模</a:t>
            </a:r>
            <a:endParaRPr lang="zh-TW" altLang="en-US" sz="1400" b="1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7344866" y="5359565"/>
            <a:ext cx="1568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b="1" dirty="0" smtClean="0"/>
              <a:t>宣告變數基模</a:t>
            </a:r>
            <a:endParaRPr lang="zh-TW" altLang="en-US" sz="1600" b="1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8913380" y="3516650"/>
            <a:ext cx="1568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 err="1" smtClean="0"/>
              <a:t>Cin</a:t>
            </a:r>
            <a:r>
              <a:rPr lang="zh-TW" altLang="en-US" sz="1600" b="1" dirty="0" smtClean="0"/>
              <a:t>變數基模</a:t>
            </a:r>
            <a:endParaRPr lang="zh-TW" altLang="en-US" sz="1600" b="1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10475007" y="3516650"/>
            <a:ext cx="1568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b="1" dirty="0" smtClean="0"/>
              <a:t>迴圈要素基模</a:t>
            </a:r>
            <a:endParaRPr lang="zh-TW" altLang="en-US" sz="1600" b="1" dirty="0"/>
          </a:p>
        </p:txBody>
      </p:sp>
      <p:pic>
        <p:nvPicPr>
          <p:cNvPr id="17" name="圖片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92449" cy="308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816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72" grpId="0" animBg="1"/>
      <p:bldP spid="74" grpId="0" animBg="1"/>
      <p:bldP spid="76" grpId="0" animBg="1"/>
      <p:bldP spid="4" grpId="0"/>
      <p:bldP spid="11" grpId="0"/>
      <p:bldP spid="12" grpId="0"/>
      <p:bldP spid="13" grpId="0"/>
      <p:bldP spid="15" grpId="0"/>
      <p:bldP spid="1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直線圖說文字 2 65"/>
          <p:cNvSpPr/>
          <p:nvPr/>
        </p:nvSpPr>
        <p:spPr>
          <a:xfrm rot="10800000">
            <a:off x="884090" y="1854946"/>
            <a:ext cx="3425070" cy="2955233"/>
          </a:xfrm>
          <a:prstGeom prst="borderCallout2">
            <a:avLst>
              <a:gd name="adj1" fmla="val 61559"/>
              <a:gd name="adj2" fmla="val 191"/>
              <a:gd name="adj3" fmla="val 61686"/>
              <a:gd name="adj4" fmla="val 23"/>
              <a:gd name="adj5" fmla="val 62380"/>
              <a:gd name="adj6" fmla="val -57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2" name="標題 1"/>
          <p:cNvSpPr txBox="1">
            <a:spLocks/>
          </p:cNvSpPr>
          <p:nvPr/>
        </p:nvSpPr>
        <p:spPr>
          <a:xfrm>
            <a:off x="3987996" y="-93009"/>
            <a:ext cx="4352925" cy="12938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dirty="0" smtClean="0"/>
              <a:t>系統設計</a:t>
            </a:r>
            <a:endParaRPr lang="zh-TW" altLang="en-US" dirty="0"/>
          </a:p>
        </p:txBody>
      </p:sp>
      <p:sp>
        <p:nvSpPr>
          <p:cNvPr id="143" name="流程圖: 程序 142"/>
          <p:cNvSpPr/>
          <p:nvPr/>
        </p:nvSpPr>
        <p:spPr>
          <a:xfrm>
            <a:off x="1966247" y="2952927"/>
            <a:ext cx="1117148" cy="671816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宣告變數切割機制</a:t>
            </a:r>
            <a:endParaRPr lang="zh-TW" altLang="en-US" dirty="0"/>
          </a:p>
        </p:txBody>
      </p:sp>
      <p:sp>
        <p:nvSpPr>
          <p:cNvPr id="145" name="流程圖: 多重文件 144"/>
          <p:cNvSpPr/>
          <p:nvPr/>
        </p:nvSpPr>
        <p:spPr>
          <a:xfrm>
            <a:off x="1547633" y="1850849"/>
            <a:ext cx="2097982" cy="888417"/>
          </a:xfrm>
          <a:prstGeom prst="flowChartMulti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+mn-ea"/>
              </a:rPr>
              <a:t>具有宣告變數之資料結構</a:t>
            </a:r>
          </a:p>
        </p:txBody>
      </p:sp>
      <p:sp>
        <p:nvSpPr>
          <p:cNvPr id="53" name="向下箭號 52"/>
          <p:cNvSpPr/>
          <p:nvPr/>
        </p:nvSpPr>
        <p:spPr>
          <a:xfrm>
            <a:off x="2404171" y="2635661"/>
            <a:ext cx="241300" cy="328295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/>
          </a:p>
        </p:txBody>
      </p:sp>
      <p:sp>
        <p:nvSpPr>
          <p:cNvPr id="61" name="流程圖: 多重文件 60"/>
          <p:cNvSpPr/>
          <p:nvPr/>
        </p:nvSpPr>
        <p:spPr>
          <a:xfrm>
            <a:off x="1475830" y="3888654"/>
            <a:ext cx="2097982" cy="888417"/>
          </a:xfrm>
          <a:prstGeom prst="flowChartMulti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latin typeface="+mn-ea"/>
              </a:rPr>
              <a:t>具有宣告變數狀態資資料結構</a:t>
            </a:r>
            <a:endParaRPr lang="zh-TW" altLang="en-US" sz="1400" dirty="0">
              <a:latin typeface="+mn-ea"/>
            </a:endParaRPr>
          </a:p>
        </p:txBody>
      </p:sp>
      <p:sp>
        <p:nvSpPr>
          <p:cNvPr id="55" name="向下箭號 54"/>
          <p:cNvSpPr/>
          <p:nvPr/>
        </p:nvSpPr>
        <p:spPr>
          <a:xfrm>
            <a:off x="2404873" y="3560359"/>
            <a:ext cx="241300" cy="328295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/>
          </a:p>
        </p:txBody>
      </p:sp>
      <p:grpSp>
        <p:nvGrpSpPr>
          <p:cNvPr id="106" name="群組 105"/>
          <p:cNvGrpSpPr/>
          <p:nvPr/>
        </p:nvGrpSpPr>
        <p:grpSpPr>
          <a:xfrm>
            <a:off x="5188590" y="1058180"/>
            <a:ext cx="6885221" cy="5098315"/>
            <a:chOff x="59128" y="-86477"/>
            <a:chExt cx="7166579" cy="5013016"/>
          </a:xfrm>
        </p:grpSpPr>
        <p:sp>
          <p:nvSpPr>
            <p:cNvPr id="107" name="矩形 106"/>
            <p:cNvSpPr/>
            <p:nvPr/>
          </p:nvSpPr>
          <p:spPr>
            <a:xfrm>
              <a:off x="59128" y="696958"/>
              <a:ext cx="7166579" cy="3570088"/>
            </a:xfrm>
            <a:prstGeom prst="rect">
              <a:avLst/>
            </a:prstGeom>
            <a:ln w="57150">
              <a:solidFill>
                <a:schemeClr val="accent4"/>
              </a:solidFill>
              <a:prstDash val="sys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zh-TW" altLang="en-US" sz="1350"/>
            </a:p>
          </p:txBody>
        </p:sp>
        <p:grpSp>
          <p:nvGrpSpPr>
            <p:cNvPr id="108" name="群組 107"/>
            <p:cNvGrpSpPr/>
            <p:nvPr/>
          </p:nvGrpSpPr>
          <p:grpSpPr>
            <a:xfrm>
              <a:off x="195512" y="-86477"/>
              <a:ext cx="6926118" cy="5013016"/>
              <a:chOff x="195512" y="-86477"/>
              <a:chExt cx="6926118" cy="5013016"/>
            </a:xfrm>
          </p:grpSpPr>
          <p:sp>
            <p:nvSpPr>
              <p:cNvPr id="109" name="流程圖: 多重文件 108"/>
              <p:cNvSpPr/>
              <p:nvPr/>
            </p:nvSpPr>
            <p:spPr>
              <a:xfrm>
                <a:off x="4484113" y="4246396"/>
                <a:ext cx="1119502" cy="680143"/>
              </a:xfrm>
              <a:prstGeom prst="flowChartMultidocumen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863" dirty="0">
                    <a:solidFill>
                      <a:srgbClr val="000000"/>
                    </a:solidFill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兩程式結構</a:t>
                </a:r>
                <a:endParaRPr lang="zh-TW" altLang="en-US" sz="863" dirty="0">
                  <a:latin typeface="新細明體" panose="02020500000000000000" pitchFamily="18" charset="-120"/>
                  <a:ea typeface="新細明體" panose="02020500000000000000" pitchFamily="18" charset="-120"/>
                  <a:cs typeface="新細明體" panose="02020500000000000000" pitchFamily="18" charset="-120"/>
                </a:endParaRPr>
              </a:p>
              <a:p>
                <a:pPr algn="ctr"/>
                <a:r>
                  <a:rPr lang="zh-TW" altLang="en-US" sz="863" dirty="0">
                    <a:solidFill>
                      <a:srgbClr val="000000"/>
                    </a:solidFill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比較流程圖</a:t>
                </a:r>
                <a:endParaRPr lang="zh-TW" altLang="en-US" sz="863" dirty="0">
                  <a:latin typeface="新細明體" panose="02020500000000000000" pitchFamily="18" charset="-120"/>
                  <a:ea typeface="新細明體" panose="02020500000000000000" pitchFamily="18" charset="-120"/>
                  <a:cs typeface="新細明體" panose="02020500000000000000" pitchFamily="18" charset="-120"/>
                </a:endParaRPr>
              </a:p>
            </p:txBody>
          </p:sp>
          <p:sp>
            <p:nvSpPr>
              <p:cNvPr id="110" name="流程圖: 程序 109"/>
              <p:cNvSpPr/>
              <p:nvPr/>
            </p:nvSpPr>
            <p:spPr>
              <a:xfrm>
                <a:off x="195512" y="891667"/>
                <a:ext cx="6926118" cy="264521"/>
              </a:xfrm>
              <a:prstGeom prst="flowChartProcess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350" dirty="0">
                    <a:solidFill>
                      <a:srgbClr val="000000"/>
                    </a:solidFill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程式語法剖析機制</a:t>
                </a:r>
                <a:endParaRPr lang="zh-TW" altLang="en-US" sz="900" dirty="0">
                  <a:latin typeface="新細明體" panose="02020500000000000000" pitchFamily="18" charset="-120"/>
                  <a:ea typeface="新細明體" panose="02020500000000000000" pitchFamily="18" charset="-120"/>
                  <a:cs typeface="新細明體" panose="02020500000000000000" pitchFamily="18" charset="-120"/>
                </a:endParaRPr>
              </a:p>
            </p:txBody>
          </p:sp>
          <p:sp>
            <p:nvSpPr>
              <p:cNvPr id="111" name="流程圖: 程序 110"/>
              <p:cNvSpPr/>
              <p:nvPr/>
            </p:nvSpPr>
            <p:spPr>
              <a:xfrm>
                <a:off x="3632755" y="2591405"/>
                <a:ext cx="1689512" cy="285883"/>
              </a:xfrm>
              <a:prstGeom prst="flowChartProcess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200" dirty="0">
                    <a:solidFill>
                      <a:srgbClr val="000000"/>
                    </a:solidFill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視覺化呈現機制</a:t>
                </a:r>
                <a:endParaRPr lang="zh-TW" altLang="en-US" sz="1200" dirty="0">
                  <a:latin typeface="新細明體" panose="02020500000000000000" pitchFamily="18" charset="-120"/>
                  <a:ea typeface="新細明體" panose="02020500000000000000" pitchFamily="18" charset="-120"/>
                  <a:cs typeface="新細明體" panose="02020500000000000000" pitchFamily="18" charset="-120"/>
                </a:endParaRPr>
              </a:p>
            </p:txBody>
          </p:sp>
          <p:sp>
            <p:nvSpPr>
              <p:cNvPr id="112" name="流程圖: 程序 111"/>
              <p:cNvSpPr/>
              <p:nvPr/>
            </p:nvSpPr>
            <p:spPr>
              <a:xfrm>
                <a:off x="4429488" y="1938018"/>
                <a:ext cx="2670198" cy="373950"/>
              </a:xfrm>
              <a:prstGeom prst="flowChartProcess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200" dirty="0">
                    <a:solidFill>
                      <a:srgbClr val="000000"/>
                    </a:solidFill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流程結構比較機制</a:t>
                </a:r>
                <a:endParaRPr lang="zh-TW" altLang="en-US" sz="1200" dirty="0">
                  <a:latin typeface="新細明體" panose="02020500000000000000" pitchFamily="18" charset="-120"/>
                  <a:ea typeface="新細明體" panose="02020500000000000000" pitchFamily="18" charset="-120"/>
                  <a:cs typeface="新細明體" panose="02020500000000000000" pitchFamily="18" charset="-120"/>
                </a:endParaRPr>
              </a:p>
            </p:txBody>
          </p:sp>
          <p:sp>
            <p:nvSpPr>
              <p:cNvPr id="113" name="流程圖: 程序 112"/>
              <p:cNvSpPr/>
              <p:nvPr/>
            </p:nvSpPr>
            <p:spPr>
              <a:xfrm>
                <a:off x="195512" y="1409310"/>
                <a:ext cx="6926118" cy="263019"/>
              </a:xfrm>
              <a:prstGeom prst="flowChartProcess">
                <a:avLst/>
              </a:prstGeom>
              <a:noFill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350" dirty="0">
                    <a:solidFill>
                      <a:srgbClr val="000000"/>
                    </a:solidFill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流程結構分析機制</a:t>
                </a:r>
                <a:endParaRPr lang="zh-TW" altLang="en-US" sz="900" dirty="0">
                  <a:latin typeface="新細明體" panose="02020500000000000000" pitchFamily="18" charset="-120"/>
                  <a:ea typeface="新細明體" panose="02020500000000000000" pitchFamily="18" charset="-120"/>
                  <a:cs typeface="新細明體" panose="02020500000000000000" pitchFamily="18" charset="-120"/>
                </a:endParaRPr>
              </a:p>
            </p:txBody>
          </p:sp>
          <p:sp>
            <p:nvSpPr>
              <p:cNvPr id="114" name="向下箭號 113"/>
              <p:cNvSpPr/>
              <p:nvPr/>
            </p:nvSpPr>
            <p:spPr>
              <a:xfrm>
                <a:off x="3371405" y="1148758"/>
                <a:ext cx="270456" cy="271694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TW" altLang="en-US" sz="1350"/>
              </a:p>
            </p:txBody>
          </p:sp>
          <p:sp>
            <p:nvSpPr>
              <p:cNvPr id="115" name="向下箭號 114"/>
              <p:cNvSpPr/>
              <p:nvPr/>
            </p:nvSpPr>
            <p:spPr>
              <a:xfrm>
                <a:off x="3859850" y="1679873"/>
                <a:ext cx="271278" cy="902948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TW" altLang="en-US" sz="1350"/>
              </a:p>
            </p:txBody>
          </p:sp>
          <p:sp>
            <p:nvSpPr>
              <p:cNvPr id="116" name="向下箭號 115"/>
              <p:cNvSpPr/>
              <p:nvPr/>
            </p:nvSpPr>
            <p:spPr>
              <a:xfrm>
                <a:off x="4911984" y="2885873"/>
                <a:ext cx="270456" cy="1388718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TW" altLang="en-US" sz="1350"/>
              </a:p>
            </p:txBody>
          </p:sp>
          <p:sp>
            <p:nvSpPr>
              <p:cNvPr id="117" name="流程圖: 多重文件 116"/>
              <p:cNvSpPr/>
              <p:nvPr/>
            </p:nvSpPr>
            <p:spPr>
              <a:xfrm>
                <a:off x="2800153" y="-86477"/>
                <a:ext cx="1716833" cy="771016"/>
              </a:xfrm>
              <a:prstGeom prst="flowChartMultidocumen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350">
                    <a:solidFill>
                      <a:srgbClr val="000000"/>
                    </a:solidFill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學生程式</a:t>
                </a:r>
                <a:endParaRPr lang="zh-TW" altLang="en-US" sz="900">
                  <a:latin typeface="新細明體" panose="02020500000000000000" pitchFamily="18" charset="-120"/>
                  <a:ea typeface="新細明體" panose="02020500000000000000" pitchFamily="18" charset="-120"/>
                  <a:cs typeface="新細明體" panose="02020500000000000000" pitchFamily="18" charset="-120"/>
                </a:endParaRPr>
              </a:p>
            </p:txBody>
          </p:sp>
          <p:sp>
            <p:nvSpPr>
              <p:cNvPr id="118" name="流程圖: 多重文件 117"/>
              <p:cNvSpPr/>
              <p:nvPr/>
            </p:nvSpPr>
            <p:spPr>
              <a:xfrm>
                <a:off x="3485911" y="4247434"/>
                <a:ext cx="967540" cy="673061"/>
              </a:xfrm>
              <a:prstGeom prst="flowChartMultidocumen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900" dirty="0">
                    <a:solidFill>
                      <a:srgbClr val="000000"/>
                    </a:solidFill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程式流程結構圖</a:t>
                </a:r>
                <a:endParaRPr lang="zh-TW" altLang="en-US" sz="900" dirty="0">
                  <a:latin typeface="新細明體" panose="02020500000000000000" pitchFamily="18" charset="-120"/>
                  <a:ea typeface="新細明體" panose="02020500000000000000" pitchFamily="18" charset="-120"/>
                  <a:cs typeface="新細明體" panose="02020500000000000000" pitchFamily="18" charset="-120"/>
                </a:endParaRPr>
              </a:p>
            </p:txBody>
          </p:sp>
          <p:sp>
            <p:nvSpPr>
              <p:cNvPr id="119" name="流程圖: 多重文件 118"/>
              <p:cNvSpPr/>
              <p:nvPr/>
            </p:nvSpPr>
            <p:spPr>
              <a:xfrm>
                <a:off x="5790274" y="4238975"/>
                <a:ext cx="967423" cy="667330"/>
              </a:xfrm>
              <a:prstGeom prst="flowChartMultidocumen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050" dirty="0">
                    <a:solidFill>
                      <a:srgbClr val="000000"/>
                    </a:solidFill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程式分群結果</a:t>
                </a:r>
                <a:endParaRPr lang="zh-TW" altLang="en-US" sz="1050" dirty="0">
                  <a:latin typeface="新細明體" panose="02020500000000000000" pitchFamily="18" charset="-120"/>
                  <a:ea typeface="新細明體" panose="02020500000000000000" pitchFamily="18" charset="-120"/>
                  <a:cs typeface="新細明體" panose="02020500000000000000" pitchFamily="18" charset="-120"/>
                </a:endParaRPr>
              </a:p>
            </p:txBody>
          </p:sp>
          <p:sp>
            <p:nvSpPr>
              <p:cNvPr id="120" name="向下箭號 119"/>
              <p:cNvSpPr/>
              <p:nvPr/>
            </p:nvSpPr>
            <p:spPr>
              <a:xfrm>
                <a:off x="3853584" y="2877287"/>
                <a:ext cx="270456" cy="1397303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TW" altLang="en-US" sz="1350"/>
              </a:p>
            </p:txBody>
          </p:sp>
          <p:sp>
            <p:nvSpPr>
              <p:cNvPr id="121" name="向下箭號 120"/>
              <p:cNvSpPr/>
              <p:nvPr/>
            </p:nvSpPr>
            <p:spPr>
              <a:xfrm>
                <a:off x="6138758" y="2877289"/>
                <a:ext cx="270456" cy="1441929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TW" altLang="en-US" sz="1350"/>
              </a:p>
            </p:txBody>
          </p:sp>
          <p:sp>
            <p:nvSpPr>
              <p:cNvPr id="123" name="流程圖: 程序 122"/>
              <p:cNvSpPr/>
              <p:nvPr/>
            </p:nvSpPr>
            <p:spPr>
              <a:xfrm>
                <a:off x="5376252" y="2591405"/>
                <a:ext cx="1745378" cy="285883"/>
              </a:xfrm>
              <a:prstGeom prst="flowChartProcess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200" dirty="0">
                    <a:solidFill>
                      <a:srgbClr val="000000"/>
                    </a:solidFill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流程結構分群機制</a:t>
                </a:r>
                <a:endParaRPr lang="zh-TW" altLang="en-US" sz="1200" dirty="0">
                  <a:latin typeface="新細明體" panose="02020500000000000000" pitchFamily="18" charset="-120"/>
                  <a:ea typeface="新細明體" panose="02020500000000000000" pitchFamily="18" charset="-120"/>
                  <a:cs typeface="新細明體" panose="02020500000000000000" pitchFamily="18" charset="-120"/>
                </a:endParaRPr>
              </a:p>
            </p:txBody>
          </p:sp>
        </p:grpSp>
      </p:grpSp>
      <p:sp>
        <p:nvSpPr>
          <p:cNvPr id="149" name="向下箭號 148"/>
          <p:cNvSpPr/>
          <p:nvPr/>
        </p:nvSpPr>
        <p:spPr>
          <a:xfrm>
            <a:off x="9838686" y="2716188"/>
            <a:ext cx="232791" cy="2750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1350"/>
          </a:p>
        </p:txBody>
      </p:sp>
      <p:sp>
        <p:nvSpPr>
          <p:cNvPr id="151" name="向下箭號 150"/>
          <p:cNvSpPr/>
          <p:nvPr/>
        </p:nvSpPr>
        <p:spPr>
          <a:xfrm>
            <a:off x="9410394" y="3309865"/>
            <a:ext cx="232791" cy="2750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1350"/>
          </a:p>
        </p:txBody>
      </p:sp>
      <p:sp>
        <p:nvSpPr>
          <p:cNvPr id="152" name="流程圖: 程序 151"/>
          <p:cNvSpPr/>
          <p:nvPr/>
        </p:nvSpPr>
        <p:spPr>
          <a:xfrm>
            <a:off x="5995409" y="3118809"/>
            <a:ext cx="2424479" cy="322004"/>
          </a:xfrm>
          <a:prstGeom prst="flowChartProcess">
            <a:avLst/>
          </a:prstGeom>
          <a:solidFill>
            <a:srgbClr val="97E4FF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350" dirty="0" smtClean="0"/>
              <a:t>宣告變數剖析</a:t>
            </a:r>
            <a:r>
              <a:rPr lang="zh-TW" altLang="en-US" sz="1350" dirty="0"/>
              <a:t>機制</a:t>
            </a:r>
          </a:p>
        </p:txBody>
      </p:sp>
      <p:sp>
        <p:nvSpPr>
          <p:cNvPr id="153" name="向下箭號 152"/>
          <p:cNvSpPr/>
          <p:nvPr/>
        </p:nvSpPr>
        <p:spPr>
          <a:xfrm>
            <a:off x="7261755" y="2854585"/>
            <a:ext cx="232791" cy="2750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1350"/>
          </a:p>
        </p:txBody>
      </p:sp>
      <p:sp>
        <p:nvSpPr>
          <p:cNvPr id="154" name="流程圖: 程序 153"/>
          <p:cNvSpPr/>
          <p:nvPr/>
        </p:nvSpPr>
        <p:spPr>
          <a:xfrm>
            <a:off x="5319621" y="3697386"/>
            <a:ext cx="3100268" cy="322004"/>
          </a:xfrm>
          <a:prstGeom prst="flowChartProcess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350" dirty="0"/>
              <a:t>策略與要素分析比對機制</a:t>
            </a:r>
          </a:p>
        </p:txBody>
      </p:sp>
      <p:sp>
        <p:nvSpPr>
          <p:cNvPr id="155" name="向下箭號 154"/>
          <p:cNvSpPr/>
          <p:nvPr/>
        </p:nvSpPr>
        <p:spPr>
          <a:xfrm>
            <a:off x="10265853" y="3321142"/>
            <a:ext cx="232791" cy="2750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1350"/>
          </a:p>
        </p:txBody>
      </p:sp>
      <p:sp>
        <p:nvSpPr>
          <p:cNvPr id="156" name="向下箭號 155"/>
          <p:cNvSpPr/>
          <p:nvPr/>
        </p:nvSpPr>
        <p:spPr>
          <a:xfrm>
            <a:off x="8308359" y="1723593"/>
            <a:ext cx="232791" cy="27631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1350"/>
          </a:p>
        </p:txBody>
      </p:sp>
      <p:sp>
        <p:nvSpPr>
          <p:cNvPr id="157" name="向下箭號 156"/>
          <p:cNvSpPr/>
          <p:nvPr/>
        </p:nvSpPr>
        <p:spPr>
          <a:xfrm>
            <a:off x="7261003" y="3443418"/>
            <a:ext cx="232791" cy="2750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1350"/>
          </a:p>
        </p:txBody>
      </p:sp>
      <p:sp>
        <p:nvSpPr>
          <p:cNvPr id="158" name="向下箭號 157"/>
          <p:cNvSpPr/>
          <p:nvPr/>
        </p:nvSpPr>
        <p:spPr>
          <a:xfrm>
            <a:off x="5728367" y="2854584"/>
            <a:ext cx="232791" cy="88975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1350"/>
          </a:p>
        </p:txBody>
      </p:sp>
      <p:sp>
        <p:nvSpPr>
          <p:cNvPr id="159" name="流程圖: 程序 158"/>
          <p:cNvSpPr/>
          <p:nvPr/>
        </p:nvSpPr>
        <p:spPr>
          <a:xfrm>
            <a:off x="5319621" y="4741422"/>
            <a:ext cx="3105646" cy="290748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視覺化呈現機制</a:t>
            </a:r>
            <a:endParaRPr lang="zh-TW" altLang="en-US" sz="1200" dirty="0"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</p:txBody>
      </p:sp>
      <p:sp>
        <p:nvSpPr>
          <p:cNvPr id="160" name="向下箭號 159"/>
          <p:cNvSpPr/>
          <p:nvPr/>
        </p:nvSpPr>
        <p:spPr>
          <a:xfrm>
            <a:off x="7230115" y="4529565"/>
            <a:ext cx="232791" cy="2295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1350"/>
          </a:p>
        </p:txBody>
      </p:sp>
      <p:sp>
        <p:nvSpPr>
          <p:cNvPr id="161" name="向下箭號 160"/>
          <p:cNvSpPr/>
          <p:nvPr/>
        </p:nvSpPr>
        <p:spPr>
          <a:xfrm>
            <a:off x="5723790" y="4009706"/>
            <a:ext cx="232791" cy="6971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1350"/>
          </a:p>
        </p:txBody>
      </p:sp>
      <p:sp>
        <p:nvSpPr>
          <p:cNvPr id="162" name="向下箭號 161"/>
          <p:cNvSpPr/>
          <p:nvPr/>
        </p:nvSpPr>
        <p:spPr>
          <a:xfrm>
            <a:off x="7261003" y="3998734"/>
            <a:ext cx="232791" cy="2295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1350"/>
          </a:p>
        </p:txBody>
      </p:sp>
      <p:sp>
        <p:nvSpPr>
          <p:cNvPr id="163" name="流程圖: 程序 162"/>
          <p:cNvSpPr/>
          <p:nvPr/>
        </p:nvSpPr>
        <p:spPr>
          <a:xfrm>
            <a:off x="5987051" y="4228275"/>
            <a:ext cx="2432837" cy="322004"/>
          </a:xfrm>
          <a:prstGeom prst="flowChartProcess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350" dirty="0"/>
              <a:t>迴</a:t>
            </a:r>
            <a:r>
              <a:rPr lang="zh-TW" altLang="en-US" sz="1350" dirty="0" smtClean="0"/>
              <a:t>圈</a:t>
            </a:r>
            <a:r>
              <a:rPr lang="zh-TW" altLang="en-US" sz="1350" dirty="0"/>
              <a:t>策略</a:t>
            </a:r>
            <a:r>
              <a:rPr lang="zh-TW" altLang="en-US" sz="1350" dirty="0" smtClean="0"/>
              <a:t>與</a:t>
            </a:r>
            <a:r>
              <a:rPr lang="zh-TW" altLang="en-US" sz="1350" dirty="0"/>
              <a:t>語意比較機制</a:t>
            </a:r>
          </a:p>
        </p:txBody>
      </p:sp>
      <p:sp>
        <p:nvSpPr>
          <p:cNvPr id="164" name="向下箭號 163"/>
          <p:cNvSpPr/>
          <p:nvPr/>
        </p:nvSpPr>
        <p:spPr>
          <a:xfrm>
            <a:off x="6624909" y="5019690"/>
            <a:ext cx="232791" cy="44953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1350"/>
          </a:p>
        </p:txBody>
      </p:sp>
      <p:sp>
        <p:nvSpPr>
          <p:cNvPr id="165" name="流程圖: 多重文件 164"/>
          <p:cNvSpPr/>
          <p:nvPr/>
        </p:nvSpPr>
        <p:spPr>
          <a:xfrm>
            <a:off x="6201035" y="5464779"/>
            <a:ext cx="1002434" cy="631778"/>
          </a:xfrm>
          <a:prstGeom prst="flowChartMulti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900" dirty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程式迴圈策略與語意分析圖</a:t>
            </a:r>
            <a:endParaRPr lang="zh-TW" altLang="en-US" sz="900" dirty="0"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</p:txBody>
      </p:sp>
      <p:cxnSp>
        <p:nvCxnSpPr>
          <p:cNvPr id="166" name="直線接點 165"/>
          <p:cNvCxnSpPr>
            <a:stCxn id="66" idx="2"/>
            <a:endCxn id="152" idx="1"/>
          </p:cNvCxnSpPr>
          <p:nvPr/>
        </p:nvCxnSpPr>
        <p:spPr>
          <a:xfrm flipV="1">
            <a:off x="4309160" y="3279811"/>
            <a:ext cx="1686249" cy="52751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43" name="圖片 4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92449" cy="308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206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直線圖說文字 2 65"/>
          <p:cNvSpPr/>
          <p:nvPr/>
        </p:nvSpPr>
        <p:spPr>
          <a:xfrm rot="10800000">
            <a:off x="899336" y="1745052"/>
            <a:ext cx="3425070" cy="2955233"/>
          </a:xfrm>
          <a:prstGeom prst="borderCallout2">
            <a:avLst>
              <a:gd name="adj1" fmla="val 61559"/>
              <a:gd name="adj2" fmla="val 191"/>
              <a:gd name="adj3" fmla="val 61686"/>
              <a:gd name="adj4" fmla="val 23"/>
              <a:gd name="adj5" fmla="val 62380"/>
              <a:gd name="adj6" fmla="val -57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2" name="標題 1"/>
          <p:cNvSpPr txBox="1">
            <a:spLocks/>
          </p:cNvSpPr>
          <p:nvPr/>
        </p:nvSpPr>
        <p:spPr>
          <a:xfrm>
            <a:off x="3987996" y="-93009"/>
            <a:ext cx="4352925" cy="12938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dirty="0" smtClean="0"/>
              <a:t>系統設計</a:t>
            </a:r>
            <a:endParaRPr lang="zh-TW" altLang="en-US" dirty="0"/>
          </a:p>
        </p:txBody>
      </p:sp>
      <p:sp>
        <p:nvSpPr>
          <p:cNvPr id="143" name="流程圖: 程序 142"/>
          <p:cNvSpPr/>
          <p:nvPr/>
        </p:nvSpPr>
        <p:spPr>
          <a:xfrm>
            <a:off x="1981493" y="2843033"/>
            <a:ext cx="1117148" cy="671816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宣告變數切割機制</a:t>
            </a:r>
            <a:endParaRPr lang="zh-TW" altLang="en-US" dirty="0"/>
          </a:p>
        </p:txBody>
      </p:sp>
      <p:sp>
        <p:nvSpPr>
          <p:cNvPr id="145" name="流程圖: 多重文件 144"/>
          <p:cNvSpPr/>
          <p:nvPr/>
        </p:nvSpPr>
        <p:spPr>
          <a:xfrm>
            <a:off x="1562879" y="1740955"/>
            <a:ext cx="2097982" cy="888417"/>
          </a:xfrm>
          <a:prstGeom prst="flowChartMulti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+mn-ea"/>
              </a:rPr>
              <a:t>具有宣告變數之資料結構</a:t>
            </a:r>
          </a:p>
        </p:txBody>
      </p:sp>
      <p:sp>
        <p:nvSpPr>
          <p:cNvPr id="53" name="向下箭號 52"/>
          <p:cNvSpPr/>
          <p:nvPr/>
        </p:nvSpPr>
        <p:spPr>
          <a:xfrm>
            <a:off x="2419417" y="2525767"/>
            <a:ext cx="241300" cy="328295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/>
          </a:p>
        </p:txBody>
      </p:sp>
      <p:sp>
        <p:nvSpPr>
          <p:cNvPr id="61" name="流程圖: 多重文件 60"/>
          <p:cNvSpPr/>
          <p:nvPr/>
        </p:nvSpPr>
        <p:spPr>
          <a:xfrm>
            <a:off x="1491076" y="3778760"/>
            <a:ext cx="2097982" cy="888417"/>
          </a:xfrm>
          <a:prstGeom prst="flowChartMulti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latin typeface="+mn-ea"/>
              </a:rPr>
              <a:t>具有宣告變數狀態資資料結構</a:t>
            </a:r>
            <a:endParaRPr lang="zh-TW" altLang="en-US" sz="1400" dirty="0">
              <a:latin typeface="+mn-ea"/>
            </a:endParaRPr>
          </a:p>
        </p:txBody>
      </p:sp>
      <p:sp>
        <p:nvSpPr>
          <p:cNvPr id="55" name="向下箭號 54"/>
          <p:cNvSpPr/>
          <p:nvPr/>
        </p:nvSpPr>
        <p:spPr>
          <a:xfrm>
            <a:off x="2420119" y="3450465"/>
            <a:ext cx="241300" cy="328295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/>
          </a:p>
        </p:txBody>
      </p:sp>
      <p:sp>
        <p:nvSpPr>
          <p:cNvPr id="43" name="內容版面配置區 2"/>
          <p:cNvSpPr txBox="1">
            <a:spLocks/>
          </p:cNvSpPr>
          <p:nvPr/>
        </p:nvSpPr>
        <p:spPr>
          <a:xfrm>
            <a:off x="4916146" y="1200804"/>
            <a:ext cx="7275854" cy="513308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anose="05000000000000000000" pitchFamily="2" charset="2"/>
              <a:buChar char="l"/>
            </a:pPr>
            <a:r>
              <a:rPr lang="zh-TW" altLang="en-US" sz="2000" b="1" dirty="0" smtClean="0"/>
              <a:t>「</a:t>
            </a:r>
            <a:r>
              <a:rPr lang="zh-TW" altLang="en-US" sz="2000" dirty="0"/>
              <a:t>宣告變數剖析機制</a:t>
            </a:r>
            <a:r>
              <a:rPr lang="zh-TW" altLang="en-US" sz="2000" b="1" dirty="0" smtClean="0"/>
              <a:t>」 </a:t>
            </a:r>
            <a:endParaRPr lang="en-US" altLang="zh-TW" sz="2000" b="1" dirty="0" smtClean="0"/>
          </a:p>
          <a:p>
            <a:pPr lvl="2">
              <a:buFont typeface="Wingdings" panose="05000000000000000000" pitchFamily="2" charset="2"/>
              <a:buChar char="Ø"/>
            </a:pPr>
            <a:r>
              <a:rPr lang="zh-TW" altLang="en-US" sz="1800" b="1" dirty="0" smtClean="0"/>
              <a:t>機制功能</a:t>
            </a:r>
            <a:r>
              <a:rPr lang="en-US" altLang="zh-TW" sz="1800" b="1" dirty="0" smtClean="0"/>
              <a:t>: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zh-TW" altLang="en-US" sz="1600" dirty="0"/>
              <a:t>宣告變數切割機制</a:t>
            </a:r>
            <a:endParaRPr lang="en-US" altLang="zh-TW" sz="1600" dirty="0" smtClean="0">
              <a:latin typeface="+mn-ea"/>
            </a:endParaRPr>
          </a:p>
          <a:p>
            <a:pPr lvl="4">
              <a:buFont typeface="Calibri" pitchFamily="34" charset="0"/>
              <a:buChar char="─"/>
            </a:pPr>
            <a:r>
              <a:rPr lang="zh-TW" altLang="en-US" sz="1600" dirty="0" smtClean="0"/>
              <a:t>將宣告變數的切割分成變數與初始值</a:t>
            </a:r>
            <a:endParaRPr lang="en-US" altLang="zh-TW" sz="1600" dirty="0" smtClean="0"/>
          </a:p>
          <a:p>
            <a:pPr lvl="4">
              <a:buFont typeface="Calibri" pitchFamily="34" charset="0"/>
              <a:buChar char="─"/>
            </a:pPr>
            <a:r>
              <a:rPr lang="zh-TW" altLang="en-US" sz="1600" dirty="0" smtClean="0"/>
              <a:t>偵測是否有初始值</a:t>
            </a:r>
            <a:endParaRPr lang="en-US" altLang="zh-TW" sz="1600" dirty="0" smtClean="0"/>
          </a:p>
          <a:p>
            <a:pPr lvl="2">
              <a:buFont typeface="Wingdings" panose="05000000000000000000" pitchFamily="2" charset="2"/>
              <a:buChar char="Ø"/>
            </a:pPr>
            <a:r>
              <a:rPr lang="zh-TW" altLang="en-US" sz="1800" b="1" dirty="0" smtClean="0"/>
              <a:t>產生基模</a:t>
            </a:r>
            <a:r>
              <a:rPr lang="en-US" altLang="zh-TW" sz="1800" b="1" dirty="0" smtClean="0"/>
              <a:t>:</a:t>
            </a:r>
          </a:p>
          <a:p>
            <a:pPr lvl="4">
              <a:buFont typeface="Calibri" pitchFamily="34" charset="0"/>
              <a:buChar char="─"/>
            </a:pPr>
            <a:r>
              <a:rPr lang="zh-TW" altLang="en-US" sz="1600" b="1" dirty="0" smtClean="0"/>
              <a:t>宣告變數基模</a:t>
            </a:r>
            <a:endParaRPr lang="en-US" altLang="zh-TW" sz="1600" b="1" dirty="0" smtClean="0"/>
          </a:p>
          <a:p>
            <a:pPr lvl="5">
              <a:buFont typeface="Calibri" pitchFamily="34" charset="0"/>
              <a:buChar char="─"/>
            </a:pPr>
            <a:r>
              <a:rPr lang="zh-TW" altLang="en-US" sz="1600" dirty="0" smtClean="0"/>
              <a:t>初始值狀態基模</a:t>
            </a:r>
            <a:endParaRPr lang="en-US" altLang="zh-TW" sz="1600" dirty="0" smtClean="0"/>
          </a:p>
          <a:p>
            <a:pPr lvl="5">
              <a:buFont typeface="Calibri" pitchFamily="34" charset="0"/>
              <a:buChar char="─"/>
            </a:pPr>
            <a:r>
              <a:rPr lang="zh-TW" altLang="en-US" sz="1600" dirty="0" smtClean="0"/>
              <a:t>變數基模</a:t>
            </a:r>
            <a:endParaRPr lang="en-US" altLang="zh-TW" sz="1600" dirty="0" smtClean="0"/>
          </a:p>
          <a:p>
            <a:pPr lvl="5">
              <a:buFont typeface="Calibri" pitchFamily="34" charset="0"/>
              <a:buChar char="─"/>
            </a:pPr>
            <a:r>
              <a:rPr lang="zh-TW" altLang="en-US" sz="1600" dirty="0" smtClean="0"/>
              <a:t>初始值基模</a:t>
            </a:r>
            <a:endParaRPr lang="en-US" altLang="zh-TW" sz="1600" dirty="0" smtClean="0"/>
          </a:p>
          <a:p>
            <a:pPr lvl="5">
              <a:buFont typeface="Calibri" pitchFamily="34" charset="0"/>
              <a:buChar char="─"/>
            </a:pPr>
            <a:endParaRPr lang="en-US" altLang="zh-TW" sz="1600" dirty="0" smtClean="0"/>
          </a:p>
          <a:p>
            <a:pPr lvl="5">
              <a:buFont typeface="Calibri" pitchFamily="34" charset="0"/>
              <a:buChar char="─"/>
            </a:pPr>
            <a:endParaRPr lang="en-US" altLang="zh-TW" sz="1600" dirty="0" smtClean="0"/>
          </a:p>
          <a:p>
            <a:pPr lvl="5">
              <a:buFont typeface="Calibri" pitchFamily="34" charset="0"/>
              <a:buChar char="─"/>
            </a:pPr>
            <a:endParaRPr lang="zh-TW" altLang="en-US" sz="1600" dirty="0"/>
          </a:p>
        </p:txBody>
      </p:sp>
      <p:graphicFrame>
        <p:nvGraphicFramePr>
          <p:cNvPr id="10" name="資料庫圖表 9"/>
          <p:cNvGraphicFramePr/>
          <p:nvPr>
            <p:extLst>
              <p:ext uri="{D42A27DB-BD31-4B8C-83A1-F6EECF244321}">
                <p14:modId xmlns:p14="http://schemas.microsoft.com/office/powerpoint/2010/main" val="3870035245"/>
              </p:ext>
            </p:extLst>
          </p:nvPr>
        </p:nvGraphicFramePr>
        <p:xfrm>
          <a:off x="3037009" y="1200804"/>
          <a:ext cx="2072131" cy="35587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3" name="圖片 1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92449" cy="308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328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>
        <p:bldAsOne/>
      </p:bldGraphic>
      <p:bldGraphic spid="10" grpId="1">
        <p:bldAsOne/>
      </p:bldGraphic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/>
          <p:cNvSpPr txBox="1">
            <a:spLocks/>
          </p:cNvSpPr>
          <p:nvPr/>
        </p:nvSpPr>
        <p:spPr>
          <a:xfrm>
            <a:off x="3987996" y="-93009"/>
            <a:ext cx="4352925" cy="12938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dirty="0"/>
              <a:t>系統設計方法</a:t>
            </a:r>
          </a:p>
        </p:txBody>
      </p:sp>
      <p:cxnSp>
        <p:nvCxnSpPr>
          <p:cNvPr id="70" name="直線單箭頭接點 69"/>
          <p:cNvCxnSpPr/>
          <p:nvPr/>
        </p:nvCxnSpPr>
        <p:spPr>
          <a:xfrm flipH="1" flipV="1">
            <a:off x="531287" y="1200804"/>
            <a:ext cx="5323" cy="475001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橢圓 70"/>
          <p:cNvSpPr/>
          <p:nvPr/>
        </p:nvSpPr>
        <p:spPr>
          <a:xfrm>
            <a:off x="420088" y="2787922"/>
            <a:ext cx="214604" cy="18269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橢圓 71"/>
          <p:cNvSpPr/>
          <p:nvPr/>
        </p:nvSpPr>
        <p:spPr>
          <a:xfrm>
            <a:off x="420088" y="3672505"/>
            <a:ext cx="214604" cy="18269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4" name="橢圓 73"/>
          <p:cNvSpPr/>
          <p:nvPr/>
        </p:nvSpPr>
        <p:spPr>
          <a:xfrm>
            <a:off x="423093" y="5441672"/>
            <a:ext cx="214604" cy="18269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6" name="橢圓 75"/>
          <p:cNvSpPr/>
          <p:nvPr/>
        </p:nvSpPr>
        <p:spPr>
          <a:xfrm>
            <a:off x="420088" y="1683305"/>
            <a:ext cx="214604" cy="18269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886" y="1397000"/>
            <a:ext cx="11195446" cy="4402667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794876" y="5363744"/>
            <a:ext cx="1568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b="1" dirty="0" smtClean="0"/>
              <a:t>迴圈種類基模</a:t>
            </a:r>
            <a:endParaRPr lang="zh-TW" altLang="en-US" sz="1600" b="1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2569666" y="5363744"/>
            <a:ext cx="1568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b="1" dirty="0" smtClean="0"/>
              <a:t>迴圈要素基模</a:t>
            </a:r>
            <a:endParaRPr lang="zh-TW" altLang="en-US" sz="1600" b="1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4344456" y="5276447"/>
            <a:ext cx="1259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b="1" dirty="0" smtClean="0"/>
              <a:t>具</a:t>
            </a:r>
            <a:r>
              <a:rPr lang="en-US" altLang="zh-TW" sz="1400" b="1" dirty="0" smtClean="0"/>
              <a:t>JUMP</a:t>
            </a:r>
            <a:r>
              <a:rPr lang="zh-TW" altLang="en-US" sz="1400" b="1" dirty="0" smtClean="0"/>
              <a:t>語法迴圈之基模</a:t>
            </a:r>
            <a:endParaRPr lang="zh-TW" altLang="en-US" sz="1400" b="1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7344866" y="5359565"/>
            <a:ext cx="1568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b="1" dirty="0" smtClean="0"/>
              <a:t>宣告變數基模</a:t>
            </a:r>
            <a:endParaRPr lang="zh-TW" altLang="en-US" sz="1600" b="1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8913380" y="3516650"/>
            <a:ext cx="1568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 err="1" smtClean="0"/>
              <a:t>Cin</a:t>
            </a:r>
            <a:r>
              <a:rPr lang="zh-TW" altLang="en-US" sz="1600" b="1" dirty="0" smtClean="0"/>
              <a:t>變數基模</a:t>
            </a:r>
            <a:endParaRPr lang="zh-TW" altLang="en-US" sz="1600" b="1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10475007" y="3516650"/>
            <a:ext cx="1568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b="1" dirty="0" smtClean="0"/>
              <a:t>迴圈要素基模</a:t>
            </a:r>
            <a:endParaRPr lang="zh-TW" altLang="en-US" sz="1600" b="1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7241728" y="3362761"/>
            <a:ext cx="1568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b="1" dirty="0" smtClean="0"/>
              <a:t>初始質狀態基模</a:t>
            </a:r>
            <a:endParaRPr lang="en-US" altLang="zh-TW" sz="1200" b="1" dirty="0" smtClean="0"/>
          </a:p>
          <a:p>
            <a:pPr algn="ctr"/>
            <a:r>
              <a:rPr lang="zh-TW" altLang="en-US" sz="1200" b="1" dirty="0" smtClean="0"/>
              <a:t>變數基模</a:t>
            </a:r>
            <a:endParaRPr lang="en-US" altLang="zh-TW" sz="1200" b="1" dirty="0" smtClean="0"/>
          </a:p>
          <a:p>
            <a:pPr algn="ctr"/>
            <a:r>
              <a:rPr lang="zh-TW" altLang="en-US" sz="1200" b="1" dirty="0" smtClean="0"/>
              <a:t>初始值基</a:t>
            </a:r>
            <a:r>
              <a:rPr lang="zh-TW" altLang="en-US" sz="1200" b="1" dirty="0"/>
              <a:t>模</a:t>
            </a:r>
          </a:p>
        </p:txBody>
      </p:sp>
      <p:pic>
        <p:nvPicPr>
          <p:cNvPr id="18" name="圖片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92449" cy="308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816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72" grpId="0" animBg="1"/>
      <p:bldP spid="74" grpId="0" animBg="1"/>
      <p:bldP spid="76" grpId="0" animBg="1"/>
      <p:bldP spid="4" grpId="0"/>
      <p:bldP spid="11" grpId="0"/>
      <p:bldP spid="12" grpId="0"/>
      <p:bldP spid="13" grpId="0"/>
      <p:bldP spid="15" grpId="0"/>
      <p:bldP spid="16" grpId="0"/>
      <p:bldP spid="1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圖片 6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92449" cy="308543"/>
          </a:xfrm>
          <a:prstGeom prst="rect">
            <a:avLst/>
          </a:prstGeom>
        </p:spPr>
      </p:pic>
      <p:sp>
        <p:nvSpPr>
          <p:cNvPr id="66" name="直線圖說文字 2 65"/>
          <p:cNvSpPr/>
          <p:nvPr/>
        </p:nvSpPr>
        <p:spPr>
          <a:xfrm rot="10800000">
            <a:off x="363894" y="-8"/>
            <a:ext cx="4410010" cy="6858001"/>
          </a:xfrm>
          <a:prstGeom prst="borderCallout2">
            <a:avLst>
              <a:gd name="adj1" fmla="val 61559"/>
              <a:gd name="adj2" fmla="val 191"/>
              <a:gd name="adj3" fmla="val 61686"/>
              <a:gd name="adj4" fmla="val 23"/>
              <a:gd name="adj5" fmla="val 62380"/>
              <a:gd name="adj6" fmla="val -57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2" name="標題 1"/>
          <p:cNvSpPr txBox="1">
            <a:spLocks/>
          </p:cNvSpPr>
          <p:nvPr/>
        </p:nvSpPr>
        <p:spPr>
          <a:xfrm>
            <a:off x="3987996" y="-93009"/>
            <a:ext cx="4352925" cy="12938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dirty="0" smtClean="0"/>
              <a:t>系統設計</a:t>
            </a:r>
            <a:endParaRPr lang="zh-TW" altLang="en-US" dirty="0"/>
          </a:p>
        </p:txBody>
      </p:sp>
      <p:sp>
        <p:nvSpPr>
          <p:cNvPr id="145" name="流程圖: 多重文件 144"/>
          <p:cNvSpPr/>
          <p:nvPr/>
        </p:nvSpPr>
        <p:spPr>
          <a:xfrm>
            <a:off x="1052993" y="79117"/>
            <a:ext cx="1367126" cy="888417"/>
          </a:xfrm>
          <a:prstGeom prst="flowChartMulti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latin typeface="+mn-ea"/>
              </a:rPr>
              <a:t>具有迴圈哨兵資訊之資料結構</a:t>
            </a:r>
            <a:endParaRPr lang="zh-TW" altLang="en-US" sz="1400" dirty="0">
              <a:latin typeface="+mn-ea"/>
            </a:endParaRPr>
          </a:p>
        </p:txBody>
      </p:sp>
      <p:sp>
        <p:nvSpPr>
          <p:cNvPr id="61" name="流程圖: 多重文件 60"/>
          <p:cNvSpPr/>
          <p:nvPr/>
        </p:nvSpPr>
        <p:spPr>
          <a:xfrm>
            <a:off x="2834894" y="79117"/>
            <a:ext cx="1395084" cy="888417"/>
          </a:xfrm>
          <a:prstGeom prst="flowChartMulti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latin typeface="+mn-ea"/>
              </a:rPr>
              <a:t>具有宣告變數狀態資資料結構</a:t>
            </a:r>
            <a:endParaRPr lang="zh-TW" altLang="en-US" sz="1400" dirty="0">
              <a:latin typeface="+mn-ea"/>
            </a:endParaRPr>
          </a:p>
        </p:txBody>
      </p:sp>
      <p:sp>
        <p:nvSpPr>
          <p:cNvPr id="43" name="加號 42"/>
          <p:cNvSpPr/>
          <p:nvPr/>
        </p:nvSpPr>
        <p:spPr>
          <a:xfrm>
            <a:off x="2448397" y="349823"/>
            <a:ext cx="358219" cy="347004"/>
          </a:xfrm>
          <a:prstGeom prst="mathPlus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矩形 43"/>
          <p:cNvSpPr/>
          <p:nvPr/>
        </p:nvSpPr>
        <p:spPr>
          <a:xfrm>
            <a:off x="999146" y="33510"/>
            <a:ext cx="3230832" cy="934024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45" name="向下箭號 44"/>
          <p:cNvSpPr/>
          <p:nvPr/>
        </p:nvSpPr>
        <p:spPr>
          <a:xfrm>
            <a:off x="2491220" y="902631"/>
            <a:ext cx="241300" cy="328295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/>
          </a:p>
        </p:txBody>
      </p:sp>
      <p:sp>
        <p:nvSpPr>
          <p:cNvPr id="46" name="流程圖: 決策 45"/>
          <p:cNvSpPr/>
          <p:nvPr/>
        </p:nvSpPr>
        <p:spPr>
          <a:xfrm>
            <a:off x="1521042" y="1235539"/>
            <a:ext cx="2181651" cy="695465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solidFill>
                  <a:schemeClr val="tx1"/>
                </a:solidFill>
              </a:rPr>
              <a:t>迴圈分類機制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50" name="流程圖: 決策 49"/>
          <p:cNvSpPr/>
          <p:nvPr/>
        </p:nvSpPr>
        <p:spPr>
          <a:xfrm>
            <a:off x="1521042" y="2184213"/>
            <a:ext cx="2181651" cy="695465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solidFill>
                  <a:schemeClr val="tx1"/>
                </a:solidFill>
              </a:rPr>
              <a:t>策略偵測機制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51" name="向下箭號 50"/>
          <p:cNvSpPr/>
          <p:nvPr/>
        </p:nvSpPr>
        <p:spPr>
          <a:xfrm>
            <a:off x="2496395" y="1893461"/>
            <a:ext cx="241300" cy="328295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/>
          </a:p>
        </p:txBody>
      </p:sp>
      <p:sp>
        <p:nvSpPr>
          <p:cNvPr id="52" name="向下箭號 51"/>
          <p:cNvSpPr/>
          <p:nvPr/>
        </p:nvSpPr>
        <p:spPr>
          <a:xfrm>
            <a:off x="1456565" y="1645267"/>
            <a:ext cx="241300" cy="864668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/>
          </a:p>
        </p:txBody>
      </p:sp>
      <p:sp>
        <p:nvSpPr>
          <p:cNvPr id="54" name="向下箭號 53"/>
          <p:cNvSpPr/>
          <p:nvPr/>
        </p:nvSpPr>
        <p:spPr>
          <a:xfrm>
            <a:off x="3510434" y="1645266"/>
            <a:ext cx="241300" cy="864669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/>
          </a:p>
        </p:txBody>
      </p:sp>
      <p:sp>
        <p:nvSpPr>
          <p:cNvPr id="56" name="向下箭號 55"/>
          <p:cNvSpPr/>
          <p:nvPr/>
        </p:nvSpPr>
        <p:spPr>
          <a:xfrm>
            <a:off x="1470857" y="2585308"/>
            <a:ext cx="241300" cy="864668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/>
          </a:p>
        </p:txBody>
      </p:sp>
      <p:sp>
        <p:nvSpPr>
          <p:cNvPr id="57" name="向下箭號 56"/>
          <p:cNvSpPr/>
          <p:nvPr/>
        </p:nvSpPr>
        <p:spPr>
          <a:xfrm>
            <a:off x="3508050" y="2585308"/>
            <a:ext cx="241300" cy="864668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/>
          </a:p>
        </p:txBody>
      </p:sp>
      <p:sp>
        <p:nvSpPr>
          <p:cNvPr id="58" name="流程圖: 程序 57"/>
          <p:cNvSpPr/>
          <p:nvPr/>
        </p:nvSpPr>
        <p:spPr>
          <a:xfrm>
            <a:off x="715654" y="3507480"/>
            <a:ext cx="1651284" cy="542308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/>
              <a:t>計數型要素切割機制</a:t>
            </a:r>
            <a:endParaRPr lang="zh-TW" altLang="en-US" sz="1400" dirty="0"/>
          </a:p>
        </p:txBody>
      </p:sp>
      <p:sp>
        <p:nvSpPr>
          <p:cNvPr id="59" name="流程圖: 程序 58"/>
          <p:cNvSpPr/>
          <p:nvPr/>
        </p:nvSpPr>
        <p:spPr>
          <a:xfrm>
            <a:off x="720566" y="5186528"/>
            <a:ext cx="1651284" cy="542308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/>
              <a:t>變數比對置換</a:t>
            </a:r>
            <a:r>
              <a:rPr lang="zh-TW" altLang="en-US" sz="1400" dirty="0"/>
              <a:t>機制</a:t>
            </a:r>
          </a:p>
        </p:txBody>
      </p:sp>
      <p:sp>
        <p:nvSpPr>
          <p:cNvPr id="62" name="流程圖: 程序 61"/>
          <p:cNvSpPr/>
          <p:nvPr/>
        </p:nvSpPr>
        <p:spPr>
          <a:xfrm>
            <a:off x="715654" y="4347004"/>
            <a:ext cx="1651284" cy="542308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/>
              <a:t>計數型要素比對機制</a:t>
            </a:r>
            <a:endParaRPr lang="zh-TW" altLang="en-US" sz="1400" dirty="0"/>
          </a:p>
        </p:txBody>
      </p:sp>
      <p:sp>
        <p:nvSpPr>
          <p:cNvPr id="64" name="矩形 63"/>
          <p:cNvSpPr/>
          <p:nvPr/>
        </p:nvSpPr>
        <p:spPr>
          <a:xfrm>
            <a:off x="662473" y="3465905"/>
            <a:ext cx="1757646" cy="2262931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65" name="向下箭號 64"/>
          <p:cNvSpPr/>
          <p:nvPr/>
        </p:nvSpPr>
        <p:spPr>
          <a:xfrm>
            <a:off x="1457812" y="4022264"/>
            <a:ext cx="241300" cy="328295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/>
          </a:p>
        </p:txBody>
      </p:sp>
      <p:sp>
        <p:nvSpPr>
          <p:cNvPr id="67" name="向下箭號 66"/>
          <p:cNvSpPr/>
          <p:nvPr/>
        </p:nvSpPr>
        <p:spPr>
          <a:xfrm>
            <a:off x="1436554" y="4875337"/>
            <a:ext cx="241300" cy="328295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/>
          </a:p>
        </p:txBody>
      </p:sp>
      <p:sp>
        <p:nvSpPr>
          <p:cNvPr id="70" name="矩形 69"/>
          <p:cNvSpPr/>
          <p:nvPr/>
        </p:nvSpPr>
        <p:spPr>
          <a:xfrm>
            <a:off x="2726071" y="3458477"/>
            <a:ext cx="1757646" cy="1479992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71" name="流程圖: 程序 70"/>
          <p:cNvSpPr/>
          <p:nvPr/>
        </p:nvSpPr>
        <p:spPr>
          <a:xfrm>
            <a:off x="2785478" y="3507480"/>
            <a:ext cx="1650086" cy="542308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/>
              <a:t>哨兵型要素切割機制</a:t>
            </a:r>
            <a:endParaRPr lang="zh-TW" altLang="en-US" sz="1400" dirty="0"/>
          </a:p>
        </p:txBody>
      </p:sp>
      <p:sp>
        <p:nvSpPr>
          <p:cNvPr id="74" name="流程圖: 程序 73"/>
          <p:cNvSpPr/>
          <p:nvPr/>
        </p:nvSpPr>
        <p:spPr>
          <a:xfrm>
            <a:off x="2789827" y="4350559"/>
            <a:ext cx="1650086" cy="542308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/>
              <a:t>哨兵型要素比對機制</a:t>
            </a:r>
            <a:endParaRPr lang="zh-TW" altLang="en-US" sz="1400" dirty="0"/>
          </a:p>
        </p:txBody>
      </p:sp>
      <p:sp>
        <p:nvSpPr>
          <p:cNvPr id="73" name="向下箭號 72"/>
          <p:cNvSpPr/>
          <p:nvPr/>
        </p:nvSpPr>
        <p:spPr>
          <a:xfrm>
            <a:off x="3503995" y="4006651"/>
            <a:ext cx="241300" cy="328295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/>
          </a:p>
        </p:txBody>
      </p:sp>
      <p:sp>
        <p:nvSpPr>
          <p:cNvPr id="75" name="流程圖: 多重文件 74"/>
          <p:cNvSpPr/>
          <p:nvPr/>
        </p:nvSpPr>
        <p:spPr>
          <a:xfrm>
            <a:off x="1119673" y="5964619"/>
            <a:ext cx="2868323" cy="888417"/>
          </a:xfrm>
          <a:prstGeom prst="flowChartMulti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latin typeface="+mn-ea"/>
              </a:rPr>
              <a:t>具有策略與語意                   </a:t>
            </a:r>
            <a:r>
              <a:rPr lang="en-US" altLang="zh-TW" sz="1400" dirty="0" smtClean="0">
                <a:latin typeface="+mn-ea"/>
              </a:rPr>
              <a:t>(</a:t>
            </a:r>
            <a:r>
              <a:rPr lang="zh-TW" altLang="en-US" sz="1400" dirty="0">
                <a:latin typeface="+mn-ea"/>
              </a:rPr>
              <a:t>次</a:t>
            </a:r>
            <a:r>
              <a:rPr lang="zh-TW" altLang="en-US" sz="1400" dirty="0" smtClean="0">
                <a:latin typeface="+mn-ea"/>
              </a:rPr>
              <a:t>數或哨兵值</a:t>
            </a:r>
            <a:r>
              <a:rPr lang="en-US" altLang="zh-TW" sz="1400" dirty="0" smtClean="0">
                <a:latin typeface="+mn-ea"/>
              </a:rPr>
              <a:t>)</a:t>
            </a:r>
            <a:r>
              <a:rPr lang="zh-TW" altLang="en-US" sz="1400" dirty="0" smtClean="0">
                <a:latin typeface="+mn-ea"/>
              </a:rPr>
              <a:t>之資料結構</a:t>
            </a:r>
            <a:endParaRPr lang="zh-TW" altLang="en-US" sz="1400" dirty="0">
              <a:latin typeface="+mn-ea"/>
            </a:endParaRPr>
          </a:p>
        </p:txBody>
      </p:sp>
      <p:sp>
        <p:nvSpPr>
          <p:cNvPr id="76" name="向下箭號 75"/>
          <p:cNvSpPr/>
          <p:nvPr/>
        </p:nvSpPr>
        <p:spPr>
          <a:xfrm>
            <a:off x="1420646" y="5760451"/>
            <a:ext cx="241300" cy="328295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/>
          </a:p>
        </p:txBody>
      </p:sp>
      <p:sp>
        <p:nvSpPr>
          <p:cNvPr id="77" name="向下箭號 76"/>
          <p:cNvSpPr/>
          <p:nvPr/>
        </p:nvSpPr>
        <p:spPr>
          <a:xfrm>
            <a:off x="3482344" y="4970596"/>
            <a:ext cx="241300" cy="1118150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/>
          </a:p>
        </p:txBody>
      </p:sp>
      <p:sp>
        <p:nvSpPr>
          <p:cNvPr id="80" name="文字方塊 79"/>
          <p:cNvSpPr txBox="1"/>
          <p:nvPr/>
        </p:nvSpPr>
        <p:spPr>
          <a:xfrm>
            <a:off x="249127" y="3556380"/>
            <a:ext cx="461665" cy="222803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TW" altLang="en-US" dirty="0" smtClean="0"/>
              <a:t>迴圈計數型分析機制</a:t>
            </a:r>
            <a:endParaRPr lang="zh-TW" altLang="en-US" dirty="0"/>
          </a:p>
        </p:txBody>
      </p:sp>
      <p:sp>
        <p:nvSpPr>
          <p:cNvPr id="83" name="文字方塊 82"/>
          <p:cNvSpPr txBox="1"/>
          <p:nvPr/>
        </p:nvSpPr>
        <p:spPr>
          <a:xfrm>
            <a:off x="4403775" y="3365383"/>
            <a:ext cx="461665" cy="222803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TW" altLang="en-US" dirty="0" smtClean="0"/>
              <a:t>哨兵型分析機制</a:t>
            </a:r>
            <a:endParaRPr lang="zh-TW" altLang="en-US" dirty="0"/>
          </a:p>
        </p:txBody>
      </p:sp>
      <p:grpSp>
        <p:nvGrpSpPr>
          <p:cNvPr id="124" name="群組 123"/>
          <p:cNvGrpSpPr/>
          <p:nvPr/>
        </p:nvGrpSpPr>
        <p:grpSpPr>
          <a:xfrm>
            <a:off x="5188590" y="1058180"/>
            <a:ext cx="6885221" cy="5119786"/>
            <a:chOff x="59128" y="-86477"/>
            <a:chExt cx="7166579" cy="5034128"/>
          </a:xfrm>
        </p:grpSpPr>
        <p:sp>
          <p:nvSpPr>
            <p:cNvPr id="125" name="矩形 124"/>
            <p:cNvSpPr/>
            <p:nvPr/>
          </p:nvSpPr>
          <p:spPr>
            <a:xfrm>
              <a:off x="59128" y="696958"/>
              <a:ext cx="7166579" cy="3570088"/>
            </a:xfrm>
            <a:prstGeom prst="rect">
              <a:avLst/>
            </a:prstGeom>
            <a:ln w="57150">
              <a:solidFill>
                <a:schemeClr val="accent4"/>
              </a:solidFill>
              <a:prstDash val="sys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zh-TW" altLang="en-US" sz="1350"/>
            </a:p>
          </p:txBody>
        </p:sp>
        <p:grpSp>
          <p:nvGrpSpPr>
            <p:cNvPr id="126" name="群組 125"/>
            <p:cNvGrpSpPr/>
            <p:nvPr/>
          </p:nvGrpSpPr>
          <p:grpSpPr>
            <a:xfrm>
              <a:off x="195512" y="-86477"/>
              <a:ext cx="6926118" cy="5034128"/>
              <a:chOff x="195512" y="-86477"/>
              <a:chExt cx="6926118" cy="5034128"/>
            </a:xfrm>
          </p:grpSpPr>
          <p:sp>
            <p:nvSpPr>
              <p:cNvPr id="127" name="流程圖: 多重文件 126"/>
              <p:cNvSpPr/>
              <p:nvPr/>
            </p:nvSpPr>
            <p:spPr>
              <a:xfrm>
                <a:off x="4484113" y="4246396"/>
                <a:ext cx="1119502" cy="680143"/>
              </a:xfrm>
              <a:prstGeom prst="flowChartMultidocumen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863" dirty="0">
                    <a:solidFill>
                      <a:srgbClr val="000000"/>
                    </a:solidFill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兩程式結構</a:t>
                </a:r>
                <a:endParaRPr lang="zh-TW" altLang="en-US" sz="863" dirty="0">
                  <a:latin typeface="新細明體" panose="02020500000000000000" pitchFamily="18" charset="-120"/>
                  <a:ea typeface="新細明體" panose="02020500000000000000" pitchFamily="18" charset="-120"/>
                  <a:cs typeface="新細明體" panose="02020500000000000000" pitchFamily="18" charset="-120"/>
                </a:endParaRPr>
              </a:p>
              <a:p>
                <a:pPr algn="ctr"/>
                <a:r>
                  <a:rPr lang="zh-TW" altLang="en-US" sz="863" dirty="0">
                    <a:solidFill>
                      <a:srgbClr val="000000"/>
                    </a:solidFill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比較流程圖</a:t>
                </a:r>
                <a:endParaRPr lang="zh-TW" altLang="en-US" sz="863" dirty="0">
                  <a:latin typeface="新細明體" panose="02020500000000000000" pitchFamily="18" charset="-120"/>
                  <a:ea typeface="新細明體" panose="02020500000000000000" pitchFamily="18" charset="-120"/>
                  <a:cs typeface="新細明體" panose="02020500000000000000" pitchFamily="18" charset="-120"/>
                </a:endParaRPr>
              </a:p>
            </p:txBody>
          </p:sp>
          <p:sp>
            <p:nvSpPr>
              <p:cNvPr id="128" name="流程圖: 程序 127"/>
              <p:cNvSpPr/>
              <p:nvPr/>
            </p:nvSpPr>
            <p:spPr>
              <a:xfrm>
                <a:off x="195512" y="891667"/>
                <a:ext cx="6926118" cy="264521"/>
              </a:xfrm>
              <a:prstGeom prst="flowChartProcess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350" dirty="0">
                    <a:solidFill>
                      <a:srgbClr val="000000"/>
                    </a:solidFill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程式語法剖析機制</a:t>
                </a:r>
                <a:endParaRPr lang="zh-TW" altLang="en-US" sz="900" dirty="0">
                  <a:latin typeface="新細明體" panose="02020500000000000000" pitchFamily="18" charset="-120"/>
                  <a:ea typeface="新細明體" panose="02020500000000000000" pitchFamily="18" charset="-120"/>
                  <a:cs typeface="新細明體" panose="02020500000000000000" pitchFamily="18" charset="-120"/>
                </a:endParaRPr>
              </a:p>
            </p:txBody>
          </p:sp>
          <p:sp>
            <p:nvSpPr>
              <p:cNvPr id="129" name="流程圖: 程序 128"/>
              <p:cNvSpPr/>
              <p:nvPr/>
            </p:nvSpPr>
            <p:spPr>
              <a:xfrm>
                <a:off x="3632755" y="2591405"/>
                <a:ext cx="1689512" cy="285883"/>
              </a:xfrm>
              <a:prstGeom prst="flowChartProcess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200" dirty="0">
                    <a:solidFill>
                      <a:srgbClr val="000000"/>
                    </a:solidFill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視覺化呈現機制</a:t>
                </a:r>
                <a:endParaRPr lang="zh-TW" altLang="en-US" sz="1200" dirty="0">
                  <a:latin typeface="新細明體" panose="02020500000000000000" pitchFamily="18" charset="-120"/>
                  <a:ea typeface="新細明體" panose="02020500000000000000" pitchFamily="18" charset="-120"/>
                  <a:cs typeface="新細明體" panose="02020500000000000000" pitchFamily="18" charset="-120"/>
                </a:endParaRPr>
              </a:p>
            </p:txBody>
          </p:sp>
          <p:sp>
            <p:nvSpPr>
              <p:cNvPr id="130" name="流程圖: 程序 129"/>
              <p:cNvSpPr/>
              <p:nvPr/>
            </p:nvSpPr>
            <p:spPr>
              <a:xfrm>
                <a:off x="4429488" y="1938018"/>
                <a:ext cx="2670198" cy="373950"/>
              </a:xfrm>
              <a:prstGeom prst="flowChartProcess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200" dirty="0">
                    <a:solidFill>
                      <a:srgbClr val="000000"/>
                    </a:solidFill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流程結構比較機制</a:t>
                </a:r>
                <a:endParaRPr lang="zh-TW" altLang="en-US" sz="1200" dirty="0">
                  <a:latin typeface="新細明體" panose="02020500000000000000" pitchFamily="18" charset="-120"/>
                  <a:ea typeface="新細明體" panose="02020500000000000000" pitchFamily="18" charset="-120"/>
                  <a:cs typeface="新細明體" panose="02020500000000000000" pitchFamily="18" charset="-120"/>
                </a:endParaRPr>
              </a:p>
            </p:txBody>
          </p:sp>
          <p:sp>
            <p:nvSpPr>
              <p:cNvPr id="131" name="流程圖: 程序 130"/>
              <p:cNvSpPr/>
              <p:nvPr/>
            </p:nvSpPr>
            <p:spPr>
              <a:xfrm>
                <a:off x="195512" y="1409310"/>
                <a:ext cx="6926118" cy="263019"/>
              </a:xfrm>
              <a:prstGeom prst="flowChartProcess">
                <a:avLst/>
              </a:prstGeom>
              <a:noFill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350" dirty="0">
                    <a:solidFill>
                      <a:srgbClr val="000000"/>
                    </a:solidFill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流程結構分析機制</a:t>
                </a:r>
                <a:endParaRPr lang="zh-TW" altLang="en-US" sz="900" dirty="0">
                  <a:latin typeface="新細明體" panose="02020500000000000000" pitchFamily="18" charset="-120"/>
                  <a:ea typeface="新細明體" panose="02020500000000000000" pitchFamily="18" charset="-120"/>
                  <a:cs typeface="新細明體" panose="02020500000000000000" pitchFamily="18" charset="-120"/>
                </a:endParaRPr>
              </a:p>
            </p:txBody>
          </p:sp>
          <p:sp>
            <p:nvSpPr>
              <p:cNvPr id="132" name="向下箭號 131"/>
              <p:cNvSpPr/>
              <p:nvPr/>
            </p:nvSpPr>
            <p:spPr>
              <a:xfrm>
                <a:off x="3371405" y="1148758"/>
                <a:ext cx="270456" cy="271694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TW" altLang="en-US" sz="1350"/>
              </a:p>
            </p:txBody>
          </p:sp>
          <p:sp>
            <p:nvSpPr>
              <p:cNvPr id="133" name="向下箭號 132"/>
              <p:cNvSpPr/>
              <p:nvPr/>
            </p:nvSpPr>
            <p:spPr>
              <a:xfrm>
                <a:off x="3859850" y="1679873"/>
                <a:ext cx="271278" cy="902948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TW" altLang="en-US" sz="1350"/>
              </a:p>
            </p:txBody>
          </p:sp>
          <p:sp>
            <p:nvSpPr>
              <p:cNvPr id="134" name="向下箭號 133"/>
              <p:cNvSpPr/>
              <p:nvPr/>
            </p:nvSpPr>
            <p:spPr>
              <a:xfrm>
                <a:off x="4911984" y="2885873"/>
                <a:ext cx="270456" cy="1388718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TW" altLang="en-US" sz="1350"/>
              </a:p>
            </p:txBody>
          </p:sp>
          <p:sp>
            <p:nvSpPr>
              <p:cNvPr id="135" name="流程圖: 多重文件 134"/>
              <p:cNvSpPr/>
              <p:nvPr/>
            </p:nvSpPr>
            <p:spPr>
              <a:xfrm>
                <a:off x="2800153" y="-86477"/>
                <a:ext cx="1716833" cy="771016"/>
              </a:xfrm>
              <a:prstGeom prst="flowChartMultidocumen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350">
                    <a:solidFill>
                      <a:srgbClr val="000000"/>
                    </a:solidFill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學生程式</a:t>
                </a:r>
                <a:endParaRPr lang="zh-TW" altLang="en-US" sz="900">
                  <a:latin typeface="新細明體" panose="02020500000000000000" pitchFamily="18" charset="-120"/>
                  <a:ea typeface="新細明體" panose="02020500000000000000" pitchFamily="18" charset="-120"/>
                  <a:cs typeface="新細明體" panose="02020500000000000000" pitchFamily="18" charset="-120"/>
                </a:endParaRPr>
              </a:p>
            </p:txBody>
          </p:sp>
          <p:sp>
            <p:nvSpPr>
              <p:cNvPr id="136" name="流程圖: 多重文件 135"/>
              <p:cNvSpPr/>
              <p:nvPr/>
            </p:nvSpPr>
            <p:spPr>
              <a:xfrm>
                <a:off x="3506633" y="4274590"/>
                <a:ext cx="967540" cy="673061"/>
              </a:xfrm>
              <a:prstGeom prst="flowChartMultidocumen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900" dirty="0">
                    <a:solidFill>
                      <a:srgbClr val="000000"/>
                    </a:solidFill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程式流程結構圖</a:t>
                </a:r>
                <a:endParaRPr lang="zh-TW" altLang="en-US" sz="900" dirty="0">
                  <a:latin typeface="新細明體" panose="02020500000000000000" pitchFamily="18" charset="-120"/>
                  <a:ea typeface="新細明體" panose="02020500000000000000" pitchFamily="18" charset="-120"/>
                  <a:cs typeface="新細明體" panose="02020500000000000000" pitchFamily="18" charset="-120"/>
                </a:endParaRPr>
              </a:p>
            </p:txBody>
          </p:sp>
          <p:sp>
            <p:nvSpPr>
              <p:cNvPr id="137" name="流程圖: 多重文件 136"/>
              <p:cNvSpPr/>
              <p:nvPr/>
            </p:nvSpPr>
            <p:spPr>
              <a:xfrm>
                <a:off x="5790274" y="4238975"/>
                <a:ext cx="967423" cy="667330"/>
              </a:xfrm>
              <a:prstGeom prst="flowChartMultidocumen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050" dirty="0">
                    <a:solidFill>
                      <a:srgbClr val="000000"/>
                    </a:solidFill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程式分群結果</a:t>
                </a:r>
                <a:endParaRPr lang="zh-TW" altLang="en-US" sz="1050" dirty="0">
                  <a:latin typeface="新細明體" panose="02020500000000000000" pitchFamily="18" charset="-120"/>
                  <a:ea typeface="新細明體" panose="02020500000000000000" pitchFamily="18" charset="-120"/>
                  <a:cs typeface="新細明體" panose="02020500000000000000" pitchFamily="18" charset="-120"/>
                </a:endParaRPr>
              </a:p>
            </p:txBody>
          </p:sp>
          <p:sp>
            <p:nvSpPr>
              <p:cNvPr id="138" name="向下箭號 137"/>
              <p:cNvSpPr/>
              <p:nvPr/>
            </p:nvSpPr>
            <p:spPr>
              <a:xfrm>
                <a:off x="3853584" y="2877287"/>
                <a:ext cx="270456" cy="1397303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TW" altLang="en-US" sz="1350"/>
              </a:p>
            </p:txBody>
          </p:sp>
          <p:sp>
            <p:nvSpPr>
              <p:cNvPr id="139" name="向下箭號 138"/>
              <p:cNvSpPr/>
              <p:nvPr/>
            </p:nvSpPr>
            <p:spPr>
              <a:xfrm>
                <a:off x="6138758" y="2877289"/>
                <a:ext cx="270456" cy="1441929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TW" altLang="en-US" sz="1350"/>
              </a:p>
            </p:txBody>
          </p:sp>
          <p:sp>
            <p:nvSpPr>
              <p:cNvPr id="140" name="流程圖: 程序 139"/>
              <p:cNvSpPr/>
              <p:nvPr/>
            </p:nvSpPr>
            <p:spPr>
              <a:xfrm>
                <a:off x="5376252" y="2591405"/>
                <a:ext cx="1745378" cy="285883"/>
              </a:xfrm>
              <a:prstGeom prst="flowChartProcess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200" dirty="0">
                    <a:solidFill>
                      <a:srgbClr val="000000"/>
                    </a:solidFill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流程結構分群機制</a:t>
                </a:r>
                <a:endParaRPr lang="zh-TW" altLang="en-US" sz="1200" dirty="0">
                  <a:latin typeface="新細明體" panose="02020500000000000000" pitchFamily="18" charset="-120"/>
                  <a:ea typeface="新細明體" panose="02020500000000000000" pitchFamily="18" charset="-120"/>
                  <a:cs typeface="新細明體" panose="02020500000000000000" pitchFamily="18" charset="-120"/>
                </a:endParaRPr>
              </a:p>
            </p:txBody>
          </p:sp>
        </p:grpSp>
      </p:grpSp>
      <p:sp>
        <p:nvSpPr>
          <p:cNvPr id="141" name="向下箭號 140"/>
          <p:cNvSpPr/>
          <p:nvPr/>
        </p:nvSpPr>
        <p:spPr>
          <a:xfrm>
            <a:off x="9838686" y="2716188"/>
            <a:ext cx="232791" cy="2750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1350"/>
          </a:p>
        </p:txBody>
      </p:sp>
      <p:sp>
        <p:nvSpPr>
          <p:cNvPr id="142" name="向下箭號 141"/>
          <p:cNvSpPr/>
          <p:nvPr/>
        </p:nvSpPr>
        <p:spPr>
          <a:xfrm>
            <a:off x="9410394" y="3309865"/>
            <a:ext cx="232791" cy="2750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1350"/>
          </a:p>
        </p:txBody>
      </p:sp>
      <p:sp>
        <p:nvSpPr>
          <p:cNvPr id="144" name="流程圖: 程序 143"/>
          <p:cNvSpPr/>
          <p:nvPr/>
        </p:nvSpPr>
        <p:spPr>
          <a:xfrm>
            <a:off x="5995409" y="3118809"/>
            <a:ext cx="2424479" cy="322004"/>
          </a:xfrm>
          <a:prstGeom prst="flowChartProcess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350" dirty="0"/>
              <a:t>程式資訊剖析機制</a:t>
            </a:r>
          </a:p>
        </p:txBody>
      </p:sp>
      <p:sp>
        <p:nvSpPr>
          <p:cNvPr id="146" name="向下箭號 145"/>
          <p:cNvSpPr/>
          <p:nvPr/>
        </p:nvSpPr>
        <p:spPr>
          <a:xfrm>
            <a:off x="7261755" y="2854585"/>
            <a:ext cx="232791" cy="2750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1350"/>
          </a:p>
        </p:txBody>
      </p:sp>
      <p:sp>
        <p:nvSpPr>
          <p:cNvPr id="147" name="流程圖: 程序 146"/>
          <p:cNvSpPr/>
          <p:nvPr/>
        </p:nvSpPr>
        <p:spPr>
          <a:xfrm>
            <a:off x="5319621" y="3697386"/>
            <a:ext cx="3100268" cy="322004"/>
          </a:xfrm>
          <a:prstGeom prst="flowChartProcess">
            <a:avLst/>
          </a:prstGeom>
          <a:solidFill>
            <a:srgbClr val="97E4FF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350" dirty="0"/>
              <a:t>策略與要素分析比對機制</a:t>
            </a:r>
          </a:p>
        </p:txBody>
      </p:sp>
      <p:sp>
        <p:nvSpPr>
          <p:cNvPr id="149" name="向下箭號 148"/>
          <p:cNvSpPr/>
          <p:nvPr/>
        </p:nvSpPr>
        <p:spPr>
          <a:xfrm>
            <a:off x="10265853" y="3321142"/>
            <a:ext cx="232791" cy="2750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1350"/>
          </a:p>
        </p:txBody>
      </p:sp>
      <p:sp>
        <p:nvSpPr>
          <p:cNvPr id="150" name="向下箭號 149"/>
          <p:cNvSpPr/>
          <p:nvPr/>
        </p:nvSpPr>
        <p:spPr>
          <a:xfrm>
            <a:off x="8308359" y="1723593"/>
            <a:ext cx="232791" cy="27631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1350"/>
          </a:p>
        </p:txBody>
      </p:sp>
      <p:sp>
        <p:nvSpPr>
          <p:cNvPr id="151" name="向下箭號 150"/>
          <p:cNvSpPr/>
          <p:nvPr/>
        </p:nvSpPr>
        <p:spPr>
          <a:xfrm>
            <a:off x="7261003" y="3443418"/>
            <a:ext cx="232791" cy="2750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1350"/>
          </a:p>
        </p:txBody>
      </p:sp>
      <p:sp>
        <p:nvSpPr>
          <p:cNvPr id="152" name="向下箭號 151"/>
          <p:cNvSpPr/>
          <p:nvPr/>
        </p:nvSpPr>
        <p:spPr>
          <a:xfrm>
            <a:off x="5728367" y="2854584"/>
            <a:ext cx="232791" cy="88975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1350"/>
          </a:p>
        </p:txBody>
      </p:sp>
      <p:sp>
        <p:nvSpPr>
          <p:cNvPr id="153" name="流程圖: 程序 152"/>
          <p:cNvSpPr/>
          <p:nvPr/>
        </p:nvSpPr>
        <p:spPr>
          <a:xfrm>
            <a:off x="5319621" y="4741422"/>
            <a:ext cx="3105646" cy="290748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視覺化呈現機制</a:t>
            </a:r>
            <a:endParaRPr lang="zh-TW" altLang="en-US" sz="1200" dirty="0"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</p:txBody>
      </p:sp>
      <p:sp>
        <p:nvSpPr>
          <p:cNvPr id="154" name="向下箭號 153"/>
          <p:cNvSpPr/>
          <p:nvPr/>
        </p:nvSpPr>
        <p:spPr>
          <a:xfrm>
            <a:off x="7230115" y="4529565"/>
            <a:ext cx="232791" cy="2295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1350"/>
          </a:p>
        </p:txBody>
      </p:sp>
      <p:sp>
        <p:nvSpPr>
          <p:cNvPr id="155" name="向下箭號 154"/>
          <p:cNvSpPr/>
          <p:nvPr/>
        </p:nvSpPr>
        <p:spPr>
          <a:xfrm>
            <a:off x="5723790" y="4009706"/>
            <a:ext cx="232791" cy="6971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1350"/>
          </a:p>
        </p:txBody>
      </p:sp>
      <p:sp>
        <p:nvSpPr>
          <p:cNvPr id="156" name="向下箭號 155"/>
          <p:cNvSpPr/>
          <p:nvPr/>
        </p:nvSpPr>
        <p:spPr>
          <a:xfrm>
            <a:off x="7261003" y="3998734"/>
            <a:ext cx="232791" cy="2295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1350"/>
          </a:p>
        </p:txBody>
      </p:sp>
      <p:sp>
        <p:nvSpPr>
          <p:cNvPr id="157" name="流程圖: 程序 156"/>
          <p:cNvSpPr/>
          <p:nvPr/>
        </p:nvSpPr>
        <p:spPr>
          <a:xfrm>
            <a:off x="5987051" y="4228275"/>
            <a:ext cx="2432837" cy="322004"/>
          </a:xfrm>
          <a:prstGeom prst="flowChartProcess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350" dirty="0"/>
              <a:t>迴</a:t>
            </a:r>
            <a:r>
              <a:rPr lang="zh-TW" altLang="en-US" sz="1350" dirty="0" smtClean="0"/>
              <a:t>圈</a:t>
            </a:r>
            <a:r>
              <a:rPr lang="zh-TW" altLang="en-US" sz="1350" dirty="0"/>
              <a:t>策略</a:t>
            </a:r>
            <a:r>
              <a:rPr lang="zh-TW" altLang="en-US" sz="1350" dirty="0" smtClean="0"/>
              <a:t>與</a:t>
            </a:r>
            <a:r>
              <a:rPr lang="zh-TW" altLang="en-US" sz="1350" dirty="0"/>
              <a:t>語意比較機制</a:t>
            </a:r>
          </a:p>
        </p:txBody>
      </p:sp>
      <p:sp>
        <p:nvSpPr>
          <p:cNvPr id="158" name="向下箭號 157"/>
          <p:cNvSpPr/>
          <p:nvPr/>
        </p:nvSpPr>
        <p:spPr>
          <a:xfrm>
            <a:off x="6624909" y="5019690"/>
            <a:ext cx="232791" cy="44953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1350"/>
          </a:p>
        </p:txBody>
      </p:sp>
      <p:cxnSp>
        <p:nvCxnSpPr>
          <p:cNvPr id="3" name="直線接點 2"/>
          <p:cNvCxnSpPr>
            <a:endCxn id="147" idx="1"/>
          </p:cNvCxnSpPr>
          <p:nvPr/>
        </p:nvCxnSpPr>
        <p:spPr>
          <a:xfrm>
            <a:off x="4773904" y="3309865"/>
            <a:ext cx="545717" cy="548523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9" name="流程圖: 多重文件 158"/>
          <p:cNvSpPr/>
          <p:nvPr/>
        </p:nvSpPr>
        <p:spPr>
          <a:xfrm>
            <a:off x="6249064" y="5491155"/>
            <a:ext cx="1002434" cy="631778"/>
          </a:xfrm>
          <a:prstGeom prst="flowChartMulti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900" dirty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程式迴圈策略與語意分析圖</a:t>
            </a:r>
            <a:endParaRPr lang="zh-TW" altLang="en-US" sz="900" dirty="0"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33837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圖片 3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92449" cy="308543"/>
          </a:xfrm>
          <a:prstGeom prst="rect">
            <a:avLst/>
          </a:prstGeom>
        </p:spPr>
      </p:pic>
      <p:sp>
        <p:nvSpPr>
          <p:cNvPr id="66" name="直線圖說文字 2 65"/>
          <p:cNvSpPr/>
          <p:nvPr/>
        </p:nvSpPr>
        <p:spPr>
          <a:xfrm rot="10800000">
            <a:off x="363894" y="-8"/>
            <a:ext cx="4410010" cy="6858001"/>
          </a:xfrm>
          <a:prstGeom prst="borderCallout2">
            <a:avLst>
              <a:gd name="adj1" fmla="val 61559"/>
              <a:gd name="adj2" fmla="val 191"/>
              <a:gd name="adj3" fmla="val 61686"/>
              <a:gd name="adj4" fmla="val 23"/>
              <a:gd name="adj5" fmla="val 62380"/>
              <a:gd name="adj6" fmla="val -57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2" name="標題 1"/>
          <p:cNvSpPr txBox="1">
            <a:spLocks/>
          </p:cNvSpPr>
          <p:nvPr/>
        </p:nvSpPr>
        <p:spPr>
          <a:xfrm>
            <a:off x="3987996" y="-70839"/>
            <a:ext cx="4352925" cy="12938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dirty="0" smtClean="0"/>
              <a:t>系統設計</a:t>
            </a:r>
            <a:endParaRPr lang="zh-TW" altLang="en-US" dirty="0"/>
          </a:p>
        </p:txBody>
      </p:sp>
      <p:sp>
        <p:nvSpPr>
          <p:cNvPr id="145" name="流程圖: 多重文件 144"/>
          <p:cNvSpPr/>
          <p:nvPr/>
        </p:nvSpPr>
        <p:spPr>
          <a:xfrm>
            <a:off x="1052993" y="0"/>
            <a:ext cx="1367126" cy="888417"/>
          </a:xfrm>
          <a:prstGeom prst="flowChartMulti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latin typeface="+mn-ea"/>
              </a:rPr>
              <a:t>具有迴圈哨兵資訊之資料結構</a:t>
            </a:r>
            <a:endParaRPr lang="zh-TW" altLang="en-US" sz="1400" dirty="0">
              <a:latin typeface="+mn-ea"/>
            </a:endParaRPr>
          </a:p>
        </p:txBody>
      </p:sp>
      <p:sp>
        <p:nvSpPr>
          <p:cNvPr id="61" name="流程圖: 多重文件 60"/>
          <p:cNvSpPr/>
          <p:nvPr/>
        </p:nvSpPr>
        <p:spPr>
          <a:xfrm>
            <a:off x="2834894" y="0"/>
            <a:ext cx="1395084" cy="888417"/>
          </a:xfrm>
          <a:prstGeom prst="flowChartMulti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latin typeface="+mn-ea"/>
              </a:rPr>
              <a:t>具有宣告變數狀態資資料結構</a:t>
            </a:r>
            <a:endParaRPr lang="zh-TW" altLang="en-US" sz="1400" dirty="0">
              <a:latin typeface="+mn-ea"/>
            </a:endParaRPr>
          </a:p>
        </p:txBody>
      </p:sp>
      <p:sp>
        <p:nvSpPr>
          <p:cNvPr id="43" name="加號 42"/>
          <p:cNvSpPr/>
          <p:nvPr/>
        </p:nvSpPr>
        <p:spPr>
          <a:xfrm>
            <a:off x="2448397" y="270706"/>
            <a:ext cx="358219" cy="347004"/>
          </a:xfrm>
          <a:prstGeom prst="mathPlus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矩形 43"/>
          <p:cNvSpPr/>
          <p:nvPr/>
        </p:nvSpPr>
        <p:spPr>
          <a:xfrm>
            <a:off x="999146" y="-45607"/>
            <a:ext cx="3230832" cy="934024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45" name="向下箭號 44"/>
          <p:cNvSpPr/>
          <p:nvPr/>
        </p:nvSpPr>
        <p:spPr>
          <a:xfrm>
            <a:off x="2491220" y="902631"/>
            <a:ext cx="241300" cy="328295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/>
          </a:p>
        </p:txBody>
      </p:sp>
      <p:sp>
        <p:nvSpPr>
          <p:cNvPr id="46" name="流程圖: 決策 45"/>
          <p:cNvSpPr/>
          <p:nvPr/>
        </p:nvSpPr>
        <p:spPr>
          <a:xfrm>
            <a:off x="1521042" y="1235539"/>
            <a:ext cx="2181651" cy="695465"/>
          </a:xfrm>
          <a:prstGeom prst="flowChartDecision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solidFill>
                  <a:schemeClr val="tx1"/>
                </a:solidFill>
              </a:rPr>
              <a:t>迴圈分類機制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50" name="流程圖: 決策 49"/>
          <p:cNvSpPr/>
          <p:nvPr/>
        </p:nvSpPr>
        <p:spPr>
          <a:xfrm>
            <a:off x="1521042" y="2184213"/>
            <a:ext cx="2181651" cy="695465"/>
          </a:xfrm>
          <a:prstGeom prst="flowChartDecision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solidFill>
                  <a:schemeClr val="tx1"/>
                </a:solidFill>
              </a:rPr>
              <a:t>策略分析機制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51" name="向下箭號 50"/>
          <p:cNvSpPr/>
          <p:nvPr/>
        </p:nvSpPr>
        <p:spPr>
          <a:xfrm>
            <a:off x="2496395" y="1893461"/>
            <a:ext cx="241300" cy="328295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/>
          </a:p>
        </p:txBody>
      </p:sp>
      <p:sp>
        <p:nvSpPr>
          <p:cNvPr id="52" name="向下箭號 51"/>
          <p:cNvSpPr/>
          <p:nvPr/>
        </p:nvSpPr>
        <p:spPr>
          <a:xfrm>
            <a:off x="1456565" y="1645267"/>
            <a:ext cx="241300" cy="864668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/>
          </a:p>
        </p:txBody>
      </p:sp>
      <p:sp>
        <p:nvSpPr>
          <p:cNvPr id="54" name="向下箭號 53"/>
          <p:cNvSpPr/>
          <p:nvPr/>
        </p:nvSpPr>
        <p:spPr>
          <a:xfrm>
            <a:off x="3510434" y="1645266"/>
            <a:ext cx="241300" cy="864669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/>
          </a:p>
        </p:txBody>
      </p:sp>
      <p:sp>
        <p:nvSpPr>
          <p:cNvPr id="56" name="向下箭號 55"/>
          <p:cNvSpPr/>
          <p:nvPr/>
        </p:nvSpPr>
        <p:spPr>
          <a:xfrm>
            <a:off x="1470857" y="2585308"/>
            <a:ext cx="241300" cy="864668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/>
          </a:p>
        </p:txBody>
      </p:sp>
      <p:sp>
        <p:nvSpPr>
          <p:cNvPr id="57" name="向下箭號 56"/>
          <p:cNvSpPr/>
          <p:nvPr/>
        </p:nvSpPr>
        <p:spPr>
          <a:xfrm>
            <a:off x="3508050" y="2585308"/>
            <a:ext cx="241300" cy="864668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/>
          </a:p>
        </p:txBody>
      </p:sp>
      <p:sp>
        <p:nvSpPr>
          <p:cNvPr id="58" name="流程圖: 程序 57"/>
          <p:cNvSpPr/>
          <p:nvPr/>
        </p:nvSpPr>
        <p:spPr>
          <a:xfrm>
            <a:off x="715654" y="3507480"/>
            <a:ext cx="1651284" cy="542308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/>
              <a:t>計數型要素切割機制</a:t>
            </a:r>
            <a:endParaRPr lang="zh-TW" altLang="en-US" sz="1400" dirty="0"/>
          </a:p>
        </p:txBody>
      </p:sp>
      <p:sp>
        <p:nvSpPr>
          <p:cNvPr id="59" name="流程圖: 程序 58"/>
          <p:cNvSpPr/>
          <p:nvPr/>
        </p:nvSpPr>
        <p:spPr>
          <a:xfrm>
            <a:off x="720566" y="5186528"/>
            <a:ext cx="1651284" cy="542308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/>
              <a:t>變數比對置換</a:t>
            </a:r>
            <a:r>
              <a:rPr lang="zh-TW" altLang="en-US" sz="1400" dirty="0"/>
              <a:t>機制</a:t>
            </a:r>
          </a:p>
        </p:txBody>
      </p:sp>
      <p:sp>
        <p:nvSpPr>
          <p:cNvPr id="62" name="流程圖: 程序 61"/>
          <p:cNvSpPr/>
          <p:nvPr/>
        </p:nvSpPr>
        <p:spPr>
          <a:xfrm>
            <a:off x="715654" y="4347004"/>
            <a:ext cx="1651284" cy="542308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/>
              <a:t>計數型要素比對機制</a:t>
            </a:r>
            <a:endParaRPr lang="zh-TW" altLang="en-US" sz="1400" dirty="0"/>
          </a:p>
        </p:txBody>
      </p:sp>
      <p:sp>
        <p:nvSpPr>
          <p:cNvPr id="64" name="矩形 63"/>
          <p:cNvSpPr/>
          <p:nvPr/>
        </p:nvSpPr>
        <p:spPr>
          <a:xfrm>
            <a:off x="662473" y="3465905"/>
            <a:ext cx="1757646" cy="2262931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65" name="向下箭號 64"/>
          <p:cNvSpPr/>
          <p:nvPr/>
        </p:nvSpPr>
        <p:spPr>
          <a:xfrm>
            <a:off x="1457812" y="4022264"/>
            <a:ext cx="241300" cy="328295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/>
          </a:p>
        </p:txBody>
      </p:sp>
      <p:sp>
        <p:nvSpPr>
          <p:cNvPr id="67" name="向下箭號 66"/>
          <p:cNvSpPr/>
          <p:nvPr/>
        </p:nvSpPr>
        <p:spPr>
          <a:xfrm>
            <a:off x="1436554" y="4875337"/>
            <a:ext cx="241300" cy="328295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/>
          </a:p>
        </p:txBody>
      </p:sp>
      <p:sp>
        <p:nvSpPr>
          <p:cNvPr id="70" name="矩形 69"/>
          <p:cNvSpPr/>
          <p:nvPr/>
        </p:nvSpPr>
        <p:spPr>
          <a:xfrm>
            <a:off x="2726071" y="3458477"/>
            <a:ext cx="1757646" cy="1479992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71" name="流程圖: 程序 70"/>
          <p:cNvSpPr/>
          <p:nvPr/>
        </p:nvSpPr>
        <p:spPr>
          <a:xfrm>
            <a:off x="2785478" y="3507480"/>
            <a:ext cx="1650086" cy="542308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/>
              <a:t>哨兵型要素切割機制</a:t>
            </a:r>
            <a:endParaRPr lang="zh-TW" altLang="en-US" sz="1400" dirty="0"/>
          </a:p>
        </p:txBody>
      </p:sp>
      <p:sp>
        <p:nvSpPr>
          <p:cNvPr id="74" name="流程圖: 程序 73"/>
          <p:cNvSpPr/>
          <p:nvPr/>
        </p:nvSpPr>
        <p:spPr>
          <a:xfrm>
            <a:off x="2789827" y="4350559"/>
            <a:ext cx="1650086" cy="542308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/>
              <a:t>哨兵型要素比對機制</a:t>
            </a:r>
            <a:endParaRPr lang="zh-TW" altLang="en-US" sz="1400" dirty="0"/>
          </a:p>
        </p:txBody>
      </p:sp>
      <p:sp>
        <p:nvSpPr>
          <p:cNvPr id="73" name="向下箭號 72"/>
          <p:cNvSpPr/>
          <p:nvPr/>
        </p:nvSpPr>
        <p:spPr>
          <a:xfrm>
            <a:off x="3503995" y="4006651"/>
            <a:ext cx="241300" cy="328295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/>
          </a:p>
        </p:txBody>
      </p:sp>
      <p:sp>
        <p:nvSpPr>
          <p:cNvPr id="75" name="流程圖: 多重文件 74"/>
          <p:cNvSpPr/>
          <p:nvPr/>
        </p:nvSpPr>
        <p:spPr>
          <a:xfrm>
            <a:off x="1119673" y="5964619"/>
            <a:ext cx="2868323" cy="888417"/>
          </a:xfrm>
          <a:prstGeom prst="flowChartMulti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latin typeface="+mn-ea"/>
              </a:rPr>
              <a:t>具有策略與語意                   </a:t>
            </a:r>
            <a:r>
              <a:rPr lang="en-US" altLang="zh-TW" sz="1400" dirty="0" smtClean="0">
                <a:latin typeface="+mn-ea"/>
              </a:rPr>
              <a:t>(</a:t>
            </a:r>
            <a:r>
              <a:rPr lang="zh-TW" altLang="en-US" sz="1400" dirty="0">
                <a:latin typeface="+mn-ea"/>
              </a:rPr>
              <a:t>次</a:t>
            </a:r>
            <a:r>
              <a:rPr lang="zh-TW" altLang="en-US" sz="1400" dirty="0" smtClean="0">
                <a:latin typeface="+mn-ea"/>
              </a:rPr>
              <a:t>數或哨兵值</a:t>
            </a:r>
            <a:r>
              <a:rPr lang="en-US" altLang="zh-TW" sz="1400" dirty="0" smtClean="0">
                <a:latin typeface="+mn-ea"/>
              </a:rPr>
              <a:t>)</a:t>
            </a:r>
            <a:r>
              <a:rPr lang="zh-TW" altLang="en-US" sz="1400" dirty="0" smtClean="0">
                <a:latin typeface="+mn-ea"/>
              </a:rPr>
              <a:t>之資料結構</a:t>
            </a:r>
            <a:endParaRPr lang="zh-TW" altLang="en-US" sz="1400" dirty="0">
              <a:latin typeface="+mn-ea"/>
            </a:endParaRPr>
          </a:p>
        </p:txBody>
      </p:sp>
      <p:sp>
        <p:nvSpPr>
          <p:cNvPr id="76" name="向下箭號 75"/>
          <p:cNvSpPr/>
          <p:nvPr/>
        </p:nvSpPr>
        <p:spPr>
          <a:xfrm>
            <a:off x="1420646" y="5760451"/>
            <a:ext cx="241300" cy="328295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/>
          </a:p>
        </p:txBody>
      </p:sp>
      <p:sp>
        <p:nvSpPr>
          <p:cNvPr id="77" name="向下箭號 76"/>
          <p:cNvSpPr/>
          <p:nvPr/>
        </p:nvSpPr>
        <p:spPr>
          <a:xfrm>
            <a:off x="3482344" y="4970596"/>
            <a:ext cx="241300" cy="1118150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/>
          </a:p>
        </p:txBody>
      </p:sp>
      <p:sp>
        <p:nvSpPr>
          <p:cNvPr id="80" name="文字方塊 79"/>
          <p:cNvSpPr txBox="1"/>
          <p:nvPr/>
        </p:nvSpPr>
        <p:spPr>
          <a:xfrm>
            <a:off x="249127" y="3556380"/>
            <a:ext cx="461665" cy="222803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TW" altLang="en-US" dirty="0" smtClean="0"/>
              <a:t>迴圈計數型分析機制</a:t>
            </a:r>
            <a:endParaRPr lang="zh-TW" altLang="en-US" dirty="0"/>
          </a:p>
        </p:txBody>
      </p:sp>
      <p:sp>
        <p:nvSpPr>
          <p:cNvPr id="83" name="文字方塊 82"/>
          <p:cNvSpPr txBox="1"/>
          <p:nvPr/>
        </p:nvSpPr>
        <p:spPr>
          <a:xfrm>
            <a:off x="4403775" y="3365383"/>
            <a:ext cx="461665" cy="222803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TW" altLang="en-US" dirty="0" smtClean="0"/>
              <a:t>哨兵型分析機制</a:t>
            </a:r>
            <a:endParaRPr lang="zh-TW" altLang="en-US" dirty="0"/>
          </a:p>
        </p:txBody>
      </p:sp>
      <p:sp>
        <p:nvSpPr>
          <p:cNvPr id="60" name="內容版面配置區 2"/>
          <p:cNvSpPr txBox="1">
            <a:spLocks/>
          </p:cNvSpPr>
          <p:nvPr/>
        </p:nvSpPr>
        <p:spPr>
          <a:xfrm>
            <a:off x="4793193" y="1222974"/>
            <a:ext cx="7275600" cy="51336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anose="05000000000000000000" pitchFamily="2" charset="2"/>
              <a:buChar char="l"/>
            </a:pPr>
            <a:r>
              <a:rPr lang="zh-TW" altLang="en-US" sz="2000" b="1" dirty="0" smtClean="0"/>
              <a:t>「</a:t>
            </a:r>
            <a:r>
              <a:rPr lang="zh-TW" altLang="en-US" sz="2000" dirty="0">
                <a:solidFill>
                  <a:schemeClr val="tx1"/>
                </a:solidFill>
              </a:rPr>
              <a:t>迴</a:t>
            </a:r>
            <a:r>
              <a:rPr lang="zh-TW" altLang="en-US" sz="2000" dirty="0" smtClean="0">
                <a:solidFill>
                  <a:schemeClr val="tx1"/>
                </a:solidFill>
              </a:rPr>
              <a:t>圈分類機制</a:t>
            </a:r>
            <a:r>
              <a:rPr lang="zh-TW" altLang="en-US" sz="2000" b="1" dirty="0" smtClean="0"/>
              <a:t>」 </a:t>
            </a:r>
            <a:endParaRPr lang="en-US" altLang="zh-TW" sz="2000" b="1" dirty="0" smtClean="0"/>
          </a:p>
          <a:p>
            <a:pPr lvl="2">
              <a:buFont typeface="Wingdings" panose="05000000000000000000" pitchFamily="2" charset="2"/>
              <a:buChar char="Ø"/>
            </a:pPr>
            <a:r>
              <a:rPr lang="zh-TW" altLang="en-US" sz="1600" b="1" dirty="0" smtClean="0"/>
              <a:t>機制功能</a:t>
            </a:r>
            <a:r>
              <a:rPr lang="en-US" altLang="zh-TW" sz="1600" b="1" dirty="0" smtClean="0"/>
              <a:t>: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zh-TW" altLang="en-US" sz="1600" dirty="0">
                <a:latin typeface="+mj-ea"/>
              </a:rPr>
              <a:t>分類迴圈種類</a:t>
            </a:r>
            <a:r>
              <a:rPr lang="en-US" altLang="zh-TW" sz="1600" dirty="0">
                <a:latin typeface="+mj-ea"/>
              </a:rPr>
              <a:t>:</a:t>
            </a:r>
          </a:p>
          <a:p>
            <a:pPr lvl="4">
              <a:buFont typeface="Calibri" pitchFamily="34" charset="0"/>
              <a:buChar char="─"/>
            </a:pPr>
            <a:r>
              <a:rPr lang="en-US" altLang="zh-TW" sz="1600" dirty="0" err="1">
                <a:latin typeface="+mn-ea"/>
              </a:rPr>
              <a:t>For_declare</a:t>
            </a:r>
            <a:endParaRPr lang="en-US" altLang="zh-TW" sz="1600" dirty="0">
              <a:latin typeface="+mn-ea"/>
            </a:endParaRPr>
          </a:p>
          <a:p>
            <a:pPr lvl="4">
              <a:buFont typeface="Calibri" pitchFamily="34" charset="0"/>
              <a:buChar char="─"/>
            </a:pPr>
            <a:r>
              <a:rPr lang="en-US" altLang="zh-TW" sz="1600" dirty="0" err="1">
                <a:latin typeface="+mn-ea"/>
              </a:rPr>
              <a:t>For_inital</a:t>
            </a:r>
            <a:endParaRPr lang="en-US" altLang="zh-TW" sz="1600" dirty="0">
              <a:latin typeface="+mn-ea"/>
            </a:endParaRPr>
          </a:p>
          <a:p>
            <a:pPr lvl="4">
              <a:buFont typeface="Calibri" pitchFamily="34" charset="0"/>
              <a:buChar char="─"/>
            </a:pPr>
            <a:r>
              <a:rPr lang="en-US" altLang="zh-TW" sz="1600" dirty="0">
                <a:latin typeface="+mn-ea"/>
              </a:rPr>
              <a:t>While</a:t>
            </a:r>
          </a:p>
          <a:p>
            <a:pPr lvl="4">
              <a:buFont typeface="Calibri" pitchFamily="34" charset="0"/>
              <a:buChar char="─"/>
            </a:pPr>
            <a:r>
              <a:rPr lang="en-US" altLang="zh-TW" sz="1600" dirty="0" err="1">
                <a:latin typeface="+mn-ea"/>
              </a:rPr>
              <a:t>DoWhile</a:t>
            </a:r>
            <a:endParaRPr lang="en-US" altLang="zh-TW" sz="1600" dirty="0">
              <a:latin typeface="+mn-ea"/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zh-TW" altLang="en-US" sz="1800" b="1" dirty="0" smtClean="0"/>
              <a:t>產生基模</a:t>
            </a:r>
            <a:r>
              <a:rPr lang="en-US" altLang="zh-TW" sz="1800" b="1" dirty="0" smtClean="0"/>
              <a:t>:</a:t>
            </a:r>
          </a:p>
          <a:p>
            <a:pPr lvl="4">
              <a:buFont typeface="Calibri" pitchFamily="34" charset="0"/>
              <a:buChar char="─"/>
            </a:pPr>
            <a:r>
              <a:rPr lang="zh-TW" altLang="en-US" sz="1600" dirty="0" smtClean="0"/>
              <a:t>無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84577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圖片 3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92449" cy="308543"/>
          </a:xfrm>
          <a:prstGeom prst="rect">
            <a:avLst/>
          </a:prstGeom>
        </p:spPr>
      </p:pic>
      <p:sp>
        <p:nvSpPr>
          <p:cNvPr id="66" name="直線圖說文字 2 65"/>
          <p:cNvSpPr/>
          <p:nvPr/>
        </p:nvSpPr>
        <p:spPr>
          <a:xfrm rot="10800000">
            <a:off x="363894" y="-8"/>
            <a:ext cx="4410010" cy="6858001"/>
          </a:xfrm>
          <a:prstGeom prst="borderCallout2">
            <a:avLst>
              <a:gd name="adj1" fmla="val 61559"/>
              <a:gd name="adj2" fmla="val 191"/>
              <a:gd name="adj3" fmla="val 61686"/>
              <a:gd name="adj4" fmla="val 23"/>
              <a:gd name="adj5" fmla="val 62380"/>
              <a:gd name="adj6" fmla="val -57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2" name="標題 1"/>
          <p:cNvSpPr txBox="1">
            <a:spLocks/>
          </p:cNvSpPr>
          <p:nvPr/>
        </p:nvSpPr>
        <p:spPr>
          <a:xfrm>
            <a:off x="3987996" y="-70839"/>
            <a:ext cx="4352925" cy="12938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dirty="0" smtClean="0"/>
              <a:t>系統設計</a:t>
            </a:r>
            <a:endParaRPr lang="zh-TW" altLang="en-US" dirty="0"/>
          </a:p>
        </p:txBody>
      </p:sp>
      <p:sp>
        <p:nvSpPr>
          <p:cNvPr id="145" name="流程圖: 多重文件 144"/>
          <p:cNvSpPr/>
          <p:nvPr/>
        </p:nvSpPr>
        <p:spPr>
          <a:xfrm>
            <a:off x="1052993" y="0"/>
            <a:ext cx="1367126" cy="888417"/>
          </a:xfrm>
          <a:prstGeom prst="flowChartMulti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latin typeface="+mn-ea"/>
              </a:rPr>
              <a:t>具有迴圈哨兵資訊之資料結構</a:t>
            </a:r>
            <a:endParaRPr lang="zh-TW" altLang="en-US" sz="1400" dirty="0">
              <a:latin typeface="+mn-ea"/>
            </a:endParaRPr>
          </a:p>
        </p:txBody>
      </p:sp>
      <p:sp>
        <p:nvSpPr>
          <p:cNvPr id="61" name="流程圖: 多重文件 60"/>
          <p:cNvSpPr/>
          <p:nvPr/>
        </p:nvSpPr>
        <p:spPr>
          <a:xfrm>
            <a:off x="2834894" y="0"/>
            <a:ext cx="1395084" cy="888417"/>
          </a:xfrm>
          <a:prstGeom prst="flowChartMulti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latin typeface="+mn-ea"/>
              </a:rPr>
              <a:t>具有宣告變數狀態資資料結構</a:t>
            </a:r>
            <a:endParaRPr lang="zh-TW" altLang="en-US" sz="1400" dirty="0">
              <a:latin typeface="+mn-ea"/>
            </a:endParaRPr>
          </a:p>
        </p:txBody>
      </p:sp>
      <p:sp>
        <p:nvSpPr>
          <p:cNvPr id="43" name="加號 42"/>
          <p:cNvSpPr/>
          <p:nvPr/>
        </p:nvSpPr>
        <p:spPr>
          <a:xfrm>
            <a:off x="2448397" y="270706"/>
            <a:ext cx="358219" cy="347004"/>
          </a:xfrm>
          <a:prstGeom prst="mathPlus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矩形 43"/>
          <p:cNvSpPr/>
          <p:nvPr/>
        </p:nvSpPr>
        <p:spPr>
          <a:xfrm>
            <a:off x="999146" y="-45607"/>
            <a:ext cx="3230832" cy="934024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45" name="向下箭號 44"/>
          <p:cNvSpPr/>
          <p:nvPr/>
        </p:nvSpPr>
        <p:spPr>
          <a:xfrm>
            <a:off x="2491220" y="902631"/>
            <a:ext cx="241300" cy="328295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/>
          </a:p>
        </p:txBody>
      </p:sp>
      <p:sp>
        <p:nvSpPr>
          <p:cNvPr id="46" name="流程圖: 決策 45"/>
          <p:cNvSpPr/>
          <p:nvPr/>
        </p:nvSpPr>
        <p:spPr>
          <a:xfrm>
            <a:off x="1521042" y="1250592"/>
            <a:ext cx="2181651" cy="695465"/>
          </a:xfrm>
          <a:prstGeom prst="flowChartDecision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solidFill>
                  <a:schemeClr val="tx1"/>
                </a:solidFill>
              </a:rPr>
              <a:t>迴圈分類機制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50" name="流程圖: 決策 49"/>
          <p:cNvSpPr/>
          <p:nvPr/>
        </p:nvSpPr>
        <p:spPr>
          <a:xfrm>
            <a:off x="1521042" y="2184213"/>
            <a:ext cx="2181651" cy="695465"/>
          </a:xfrm>
          <a:prstGeom prst="flowChartDecision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solidFill>
                  <a:schemeClr val="tx1"/>
                </a:solidFill>
              </a:rPr>
              <a:t>策略分析機制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51" name="向下箭號 50"/>
          <p:cNvSpPr/>
          <p:nvPr/>
        </p:nvSpPr>
        <p:spPr>
          <a:xfrm>
            <a:off x="2496395" y="1893461"/>
            <a:ext cx="241300" cy="328295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/>
          </a:p>
        </p:txBody>
      </p:sp>
      <p:sp>
        <p:nvSpPr>
          <p:cNvPr id="52" name="向下箭號 51"/>
          <p:cNvSpPr/>
          <p:nvPr/>
        </p:nvSpPr>
        <p:spPr>
          <a:xfrm>
            <a:off x="1456565" y="1645267"/>
            <a:ext cx="241300" cy="864668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/>
          </a:p>
        </p:txBody>
      </p:sp>
      <p:sp>
        <p:nvSpPr>
          <p:cNvPr id="54" name="向下箭號 53"/>
          <p:cNvSpPr/>
          <p:nvPr/>
        </p:nvSpPr>
        <p:spPr>
          <a:xfrm>
            <a:off x="3510434" y="1645266"/>
            <a:ext cx="241300" cy="864669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/>
          </a:p>
        </p:txBody>
      </p:sp>
      <p:sp>
        <p:nvSpPr>
          <p:cNvPr id="56" name="向下箭號 55"/>
          <p:cNvSpPr/>
          <p:nvPr/>
        </p:nvSpPr>
        <p:spPr>
          <a:xfrm>
            <a:off x="1470857" y="2585308"/>
            <a:ext cx="241300" cy="864668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/>
          </a:p>
        </p:txBody>
      </p:sp>
      <p:sp>
        <p:nvSpPr>
          <p:cNvPr id="57" name="向下箭號 56"/>
          <p:cNvSpPr/>
          <p:nvPr/>
        </p:nvSpPr>
        <p:spPr>
          <a:xfrm>
            <a:off x="3508050" y="2585308"/>
            <a:ext cx="241300" cy="864668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/>
          </a:p>
        </p:txBody>
      </p:sp>
      <p:sp>
        <p:nvSpPr>
          <p:cNvPr id="58" name="流程圖: 程序 57"/>
          <p:cNvSpPr/>
          <p:nvPr/>
        </p:nvSpPr>
        <p:spPr>
          <a:xfrm>
            <a:off x="715654" y="3507480"/>
            <a:ext cx="1651284" cy="542308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/>
              <a:t>計數型要素切割機制</a:t>
            </a:r>
            <a:endParaRPr lang="zh-TW" altLang="en-US" sz="1400" dirty="0"/>
          </a:p>
        </p:txBody>
      </p:sp>
      <p:sp>
        <p:nvSpPr>
          <p:cNvPr id="59" name="流程圖: 程序 58"/>
          <p:cNvSpPr/>
          <p:nvPr/>
        </p:nvSpPr>
        <p:spPr>
          <a:xfrm>
            <a:off x="720566" y="5186528"/>
            <a:ext cx="1651284" cy="542308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/>
              <a:t>變數比對置換</a:t>
            </a:r>
            <a:r>
              <a:rPr lang="zh-TW" altLang="en-US" sz="1400" dirty="0"/>
              <a:t>機制</a:t>
            </a:r>
          </a:p>
        </p:txBody>
      </p:sp>
      <p:sp>
        <p:nvSpPr>
          <p:cNvPr id="62" name="流程圖: 程序 61"/>
          <p:cNvSpPr/>
          <p:nvPr/>
        </p:nvSpPr>
        <p:spPr>
          <a:xfrm>
            <a:off x="715654" y="4347004"/>
            <a:ext cx="1651284" cy="542308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/>
              <a:t>計數型要素比對機制</a:t>
            </a:r>
            <a:endParaRPr lang="zh-TW" altLang="en-US" sz="1400" dirty="0"/>
          </a:p>
        </p:txBody>
      </p:sp>
      <p:sp>
        <p:nvSpPr>
          <p:cNvPr id="64" name="矩形 63"/>
          <p:cNvSpPr/>
          <p:nvPr/>
        </p:nvSpPr>
        <p:spPr>
          <a:xfrm>
            <a:off x="662473" y="3465905"/>
            <a:ext cx="1757646" cy="2262931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65" name="向下箭號 64"/>
          <p:cNvSpPr/>
          <p:nvPr/>
        </p:nvSpPr>
        <p:spPr>
          <a:xfrm>
            <a:off x="1457812" y="4022264"/>
            <a:ext cx="241300" cy="328295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/>
          </a:p>
        </p:txBody>
      </p:sp>
      <p:sp>
        <p:nvSpPr>
          <p:cNvPr id="67" name="向下箭號 66"/>
          <p:cNvSpPr/>
          <p:nvPr/>
        </p:nvSpPr>
        <p:spPr>
          <a:xfrm>
            <a:off x="1436554" y="4875337"/>
            <a:ext cx="241300" cy="328295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/>
          </a:p>
        </p:txBody>
      </p:sp>
      <p:sp>
        <p:nvSpPr>
          <p:cNvPr id="70" name="矩形 69"/>
          <p:cNvSpPr/>
          <p:nvPr/>
        </p:nvSpPr>
        <p:spPr>
          <a:xfrm>
            <a:off x="2726071" y="3458477"/>
            <a:ext cx="1757646" cy="1479992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71" name="流程圖: 程序 70"/>
          <p:cNvSpPr/>
          <p:nvPr/>
        </p:nvSpPr>
        <p:spPr>
          <a:xfrm>
            <a:off x="2785478" y="3507480"/>
            <a:ext cx="1650086" cy="542308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/>
              <a:t>哨兵型要素切割機制</a:t>
            </a:r>
            <a:endParaRPr lang="zh-TW" altLang="en-US" sz="1400" dirty="0"/>
          </a:p>
        </p:txBody>
      </p:sp>
      <p:sp>
        <p:nvSpPr>
          <p:cNvPr id="74" name="流程圖: 程序 73"/>
          <p:cNvSpPr/>
          <p:nvPr/>
        </p:nvSpPr>
        <p:spPr>
          <a:xfrm>
            <a:off x="2789827" y="4350559"/>
            <a:ext cx="1650086" cy="542308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/>
              <a:t>哨兵型要素比對機制</a:t>
            </a:r>
            <a:endParaRPr lang="zh-TW" altLang="en-US" sz="1400" dirty="0"/>
          </a:p>
        </p:txBody>
      </p:sp>
      <p:sp>
        <p:nvSpPr>
          <p:cNvPr id="73" name="向下箭號 72"/>
          <p:cNvSpPr/>
          <p:nvPr/>
        </p:nvSpPr>
        <p:spPr>
          <a:xfrm>
            <a:off x="3503995" y="4006651"/>
            <a:ext cx="241300" cy="328295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/>
          </a:p>
        </p:txBody>
      </p:sp>
      <p:sp>
        <p:nvSpPr>
          <p:cNvPr id="75" name="流程圖: 多重文件 74"/>
          <p:cNvSpPr/>
          <p:nvPr/>
        </p:nvSpPr>
        <p:spPr>
          <a:xfrm>
            <a:off x="1119673" y="5964619"/>
            <a:ext cx="2868323" cy="888417"/>
          </a:xfrm>
          <a:prstGeom prst="flowChartMulti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latin typeface="+mn-ea"/>
              </a:rPr>
              <a:t>具有策略與語意                   </a:t>
            </a:r>
            <a:r>
              <a:rPr lang="en-US" altLang="zh-TW" sz="1400" dirty="0" smtClean="0">
                <a:latin typeface="+mn-ea"/>
              </a:rPr>
              <a:t>(</a:t>
            </a:r>
            <a:r>
              <a:rPr lang="zh-TW" altLang="en-US" sz="1400" dirty="0">
                <a:latin typeface="+mn-ea"/>
              </a:rPr>
              <a:t>次</a:t>
            </a:r>
            <a:r>
              <a:rPr lang="zh-TW" altLang="en-US" sz="1400" dirty="0" smtClean="0">
                <a:latin typeface="+mn-ea"/>
              </a:rPr>
              <a:t>數或哨兵值</a:t>
            </a:r>
            <a:r>
              <a:rPr lang="en-US" altLang="zh-TW" sz="1400" dirty="0" smtClean="0">
                <a:latin typeface="+mn-ea"/>
              </a:rPr>
              <a:t>)</a:t>
            </a:r>
            <a:r>
              <a:rPr lang="zh-TW" altLang="en-US" sz="1400" dirty="0" smtClean="0">
                <a:latin typeface="+mn-ea"/>
              </a:rPr>
              <a:t>之資料結構</a:t>
            </a:r>
            <a:endParaRPr lang="zh-TW" altLang="en-US" sz="1400" dirty="0">
              <a:latin typeface="+mn-ea"/>
            </a:endParaRPr>
          </a:p>
        </p:txBody>
      </p:sp>
      <p:sp>
        <p:nvSpPr>
          <p:cNvPr id="76" name="向下箭號 75"/>
          <p:cNvSpPr/>
          <p:nvPr/>
        </p:nvSpPr>
        <p:spPr>
          <a:xfrm>
            <a:off x="1420646" y="5760451"/>
            <a:ext cx="241300" cy="328295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/>
          </a:p>
        </p:txBody>
      </p:sp>
      <p:sp>
        <p:nvSpPr>
          <p:cNvPr id="77" name="向下箭號 76"/>
          <p:cNvSpPr/>
          <p:nvPr/>
        </p:nvSpPr>
        <p:spPr>
          <a:xfrm>
            <a:off x="3482344" y="4970596"/>
            <a:ext cx="241300" cy="1118150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/>
          </a:p>
        </p:txBody>
      </p:sp>
      <p:sp>
        <p:nvSpPr>
          <p:cNvPr id="80" name="文字方塊 79"/>
          <p:cNvSpPr txBox="1"/>
          <p:nvPr/>
        </p:nvSpPr>
        <p:spPr>
          <a:xfrm>
            <a:off x="249127" y="3556380"/>
            <a:ext cx="461665" cy="222803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TW" altLang="en-US" dirty="0" smtClean="0"/>
              <a:t>迴圈計數型分析機制</a:t>
            </a:r>
            <a:endParaRPr lang="zh-TW" altLang="en-US" dirty="0"/>
          </a:p>
        </p:txBody>
      </p:sp>
      <p:sp>
        <p:nvSpPr>
          <p:cNvPr id="83" name="文字方塊 82"/>
          <p:cNvSpPr txBox="1"/>
          <p:nvPr/>
        </p:nvSpPr>
        <p:spPr>
          <a:xfrm>
            <a:off x="4403775" y="3365383"/>
            <a:ext cx="461665" cy="222803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TW" altLang="en-US" dirty="0" smtClean="0"/>
              <a:t>哨兵型分析機制</a:t>
            </a:r>
            <a:endParaRPr lang="zh-TW" altLang="en-US" dirty="0"/>
          </a:p>
        </p:txBody>
      </p:sp>
      <p:sp>
        <p:nvSpPr>
          <p:cNvPr id="60" name="內容版面配置區 2"/>
          <p:cNvSpPr txBox="1">
            <a:spLocks/>
          </p:cNvSpPr>
          <p:nvPr/>
        </p:nvSpPr>
        <p:spPr>
          <a:xfrm>
            <a:off x="4793193" y="1222974"/>
            <a:ext cx="7275600" cy="51336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anose="05000000000000000000" pitchFamily="2" charset="2"/>
              <a:buChar char="l"/>
            </a:pPr>
            <a:r>
              <a:rPr lang="zh-TW" altLang="en-US" sz="2000" b="1" dirty="0" smtClean="0"/>
              <a:t>「</a:t>
            </a:r>
            <a:r>
              <a:rPr lang="zh-TW" altLang="en-US" sz="2000" dirty="0">
                <a:solidFill>
                  <a:schemeClr val="tx1"/>
                </a:solidFill>
              </a:rPr>
              <a:t>迴</a:t>
            </a:r>
            <a:r>
              <a:rPr lang="zh-TW" altLang="en-US" sz="2000" dirty="0" smtClean="0">
                <a:solidFill>
                  <a:schemeClr val="tx1"/>
                </a:solidFill>
              </a:rPr>
              <a:t>圈分類機制</a:t>
            </a:r>
            <a:r>
              <a:rPr lang="zh-TW" altLang="en-US" sz="2000" b="1" dirty="0" smtClean="0"/>
              <a:t>」 </a:t>
            </a:r>
            <a:endParaRPr lang="en-US" altLang="zh-TW" sz="2000" b="1" dirty="0" smtClean="0"/>
          </a:p>
          <a:p>
            <a:pPr lvl="2">
              <a:buFont typeface="Wingdings" panose="05000000000000000000" pitchFamily="2" charset="2"/>
              <a:buChar char="Ø"/>
            </a:pPr>
            <a:r>
              <a:rPr lang="zh-TW" altLang="en-US" sz="1600" b="1" dirty="0" smtClean="0"/>
              <a:t>機制功能</a:t>
            </a:r>
            <a:r>
              <a:rPr lang="en-US" altLang="zh-TW" sz="1600" b="1" dirty="0" smtClean="0"/>
              <a:t>: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zh-TW" altLang="en-US" sz="1600" dirty="0">
                <a:latin typeface="+mj-ea"/>
              </a:rPr>
              <a:t>分類迴圈種類</a:t>
            </a:r>
            <a:r>
              <a:rPr lang="en-US" altLang="zh-TW" sz="1600" dirty="0">
                <a:latin typeface="+mj-ea"/>
              </a:rPr>
              <a:t>:</a:t>
            </a:r>
          </a:p>
          <a:p>
            <a:pPr lvl="4">
              <a:buFont typeface="Calibri" pitchFamily="34" charset="0"/>
              <a:buChar char="─"/>
            </a:pPr>
            <a:r>
              <a:rPr lang="en-US" altLang="zh-TW" sz="1600" dirty="0" err="1">
                <a:latin typeface="+mn-ea"/>
              </a:rPr>
              <a:t>For_declare</a:t>
            </a:r>
            <a:endParaRPr lang="en-US" altLang="zh-TW" sz="1600" dirty="0">
              <a:latin typeface="+mn-ea"/>
            </a:endParaRPr>
          </a:p>
          <a:p>
            <a:pPr lvl="4">
              <a:buFont typeface="Calibri" pitchFamily="34" charset="0"/>
              <a:buChar char="─"/>
            </a:pPr>
            <a:r>
              <a:rPr lang="en-US" altLang="zh-TW" sz="1600" dirty="0" err="1">
                <a:latin typeface="+mn-ea"/>
              </a:rPr>
              <a:t>For_inital</a:t>
            </a:r>
            <a:endParaRPr lang="en-US" altLang="zh-TW" sz="1600" dirty="0">
              <a:latin typeface="+mn-ea"/>
            </a:endParaRPr>
          </a:p>
          <a:p>
            <a:pPr lvl="4">
              <a:buFont typeface="Calibri" pitchFamily="34" charset="0"/>
              <a:buChar char="─"/>
            </a:pPr>
            <a:r>
              <a:rPr lang="en-US" altLang="zh-TW" sz="1600" dirty="0">
                <a:latin typeface="+mn-ea"/>
              </a:rPr>
              <a:t>While</a:t>
            </a:r>
          </a:p>
          <a:p>
            <a:pPr lvl="4">
              <a:buFont typeface="Calibri" pitchFamily="34" charset="0"/>
              <a:buChar char="─"/>
            </a:pPr>
            <a:r>
              <a:rPr lang="en-US" altLang="zh-TW" sz="1600" dirty="0" err="1">
                <a:latin typeface="+mn-ea"/>
              </a:rPr>
              <a:t>DoWhile</a:t>
            </a:r>
            <a:endParaRPr lang="en-US" altLang="zh-TW" sz="1600" dirty="0">
              <a:latin typeface="+mn-ea"/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zh-TW" altLang="en-US" sz="1800" b="1" dirty="0" smtClean="0"/>
              <a:t>產生基模</a:t>
            </a:r>
            <a:r>
              <a:rPr lang="en-US" altLang="zh-TW" sz="1800" b="1" dirty="0" smtClean="0"/>
              <a:t>:</a:t>
            </a:r>
          </a:p>
          <a:p>
            <a:pPr lvl="4">
              <a:buFont typeface="Calibri" pitchFamily="34" charset="0"/>
              <a:buChar char="─"/>
            </a:pPr>
            <a:r>
              <a:rPr lang="zh-TW" altLang="en-US" sz="1600" dirty="0" smtClean="0"/>
              <a:t>無</a:t>
            </a:r>
            <a:endParaRPr lang="zh-TW" altLang="en-US" sz="1600" dirty="0"/>
          </a:p>
        </p:txBody>
      </p:sp>
      <p:sp>
        <p:nvSpPr>
          <p:cNvPr id="63" name="內容版面配置區 2"/>
          <p:cNvSpPr txBox="1">
            <a:spLocks/>
          </p:cNvSpPr>
          <p:nvPr/>
        </p:nvSpPr>
        <p:spPr>
          <a:xfrm>
            <a:off x="5044749" y="4006651"/>
            <a:ext cx="6265772" cy="462824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zh-TW" altLang="en-US" dirty="0" smtClean="0"/>
              <a:t>「</a:t>
            </a:r>
            <a:r>
              <a:rPr lang="zh-TW" altLang="en-US" dirty="0" smtClean="0">
                <a:solidFill>
                  <a:schemeClr val="tx1"/>
                </a:solidFill>
              </a:rPr>
              <a:t>策略分析機制</a:t>
            </a:r>
            <a:r>
              <a:rPr lang="zh-TW" altLang="en-US" dirty="0" smtClean="0"/>
              <a:t>」</a:t>
            </a:r>
            <a:endParaRPr lang="en-US" altLang="zh-TW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b="1" dirty="0" smtClean="0"/>
              <a:t>機制功能</a:t>
            </a:r>
            <a:r>
              <a:rPr lang="en-US" altLang="zh-TW" b="1" dirty="0" smtClean="0"/>
              <a:t>:</a:t>
            </a:r>
          </a:p>
          <a:p>
            <a:pPr lvl="2">
              <a:buSzPct val="100000"/>
              <a:buFont typeface="Calibri" pitchFamily="34" charset="0"/>
              <a:buChar char="─"/>
            </a:pPr>
            <a:r>
              <a:rPr lang="zh-TW" altLang="en-US" sz="1600" dirty="0" smtClean="0"/>
              <a:t>比對</a:t>
            </a:r>
            <a:r>
              <a:rPr lang="zh-TW" altLang="en-US" sz="1800" b="1" dirty="0" smtClean="0"/>
              <a:t>具</a:t>
            </a:r>
            <a:r>
              <a:rPr lang="en-US" altLang="zh-TW" sz="1800" b="1" dirty="0" smtClean="0"/>
              <a:t>JUMP</a:t>
            </a:r>
            <a:r>
              <a:rPr lang="zh-TW" altLang="en-US" sz="1800" b="1" dirty="0" smtClean="0"/>
              <a:t>語法迴圈之基模</a:t>
            </a:r>
            <a:r>
              <a:rPr lang="zh-TW" altLang="en-US" sz="1600" dirty="0" smtClean="0"/>
              <a:t>來分析策略</a:t>
            </a:r>
            <a:r>
              <a:rPr lang="en-US" altLang="zh-TW" sz="1600" dirty="0" smtClean="0"/>
              <a:t>(</a:t>
            </a:r>
            <a:r>
              <a:rPr lang="zh-TW" altLang="en-US" sz="1600" dirty="0" smtClean="0"/>
              <a:t>計數型、哨兵型</a:t>
            </a:r>
            <a:r>
              <a:rPr lang="en-US" altLang="zh-TW" sz="1600" dirty="0" smtClean="0"/>
              <a:t>)</a:t>
            </a:r>
          </a:p>
          <a:p>
            <a:pPr lvl="2">
              <a:buSzPct val="100000"/>
              <a:buFont typeface="Calibri" pitchFamily="34" charset="0"/>
              <a:buChar char="─"/>
            </a:pPr>
            <a:r>
              <a:rPr lang="zh-TW" altLang="en-US" sz="1600" dirty="0" smtClean="0"/>
              <a:t>偵測迴圈要素是否有使用其他變數，建立或更新變數使用狀態</a:t>
            </a:r>
            <a:endParaRPr lang="en-US" altLang="zh-TW" sz="16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b="1" dirty="0" smtClean="0"/>
              <a:t>產生基模</a:t>
            </a:r>
            <a:r>
              <a:rPr lang="en-US" altLang="zh-TW" b="1" dirty="0" smtClean="0"/>
              <a:t>:</a:t>
            </a:r>
          </a:p>
          <a:p>
            <a:pPr lvl="2">
              <a:buFont typeface="Calibri" pitchFamily="34" charset="0"/>
              <a:buChar char="─"/>
            </a:pPr>
            <a:r>
              <a:rPr lang="zh-TW" altLang="en-US" sz="1600" dirty="0" smtClean="0"/>
              <a:t>迴圈策略基模</a:t>
            </a:r>
            <a:endParaRPr lang="en-US" altLang="zh-TW" dirty="0" smtClean="0"/>
          </a:p>
          <a:p>
            <a:pPr lvl="2">
              <a:buFont typeface="Calibri" pitchFamily="34" charset="0"/>
              <a:buChar char="─"/>
            </a:pPr>
            <a:endParaRPr lang="en-US" altLang="zh-TW" dirty="0" smtClean="0"/>
          </a:p>
        </p:txBody>
      </p:sp>
      <p:sp>
        <p:nvSpPr>
          <p:cNvPr id="34" name="流程圖: 多重文件 33"/>
          <p:cNvSpPr/>
          <p:nvPr/>
        </p:nvSpPr>
        <p:spPr>
          <a:xfrm>
            <a:off x="3745295" y="1976814"/>
            <a:ext cx="1139100" cy="1199986"/>
          </a:xfrm>
          <a:prstGeom prst="flowChartMulti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latin typeface="+mn-ea"/>
              </a:rPr>
              <a:t>迴圈策略基模</a:t>
            </a:r>
            <a:endParaRPr lang="zh-TW" altLang="en-US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49480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圖片 3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92449" cy="308543"/>
          </a:xfrm>
          <a:prstGeom prst="rect">
            <a:avLst/>
          </a:prstGeom>
        </p:spPr>
      </p:pic>
      <p:sp>
        <p:nvSpPr>
          <p:cNvPr id="32" name="內容版面配置區 2"/>
          <p:cNvSpPr>
            <a:spLocks noGrp="1"/>
          </p:cNvSpPr>
          <p:nvPr>
            <p:ph idx="4294967295"/>
          </p:nvPr>
        </p:nvSpPr>
        <p:spPr>
          <a:xfrm>
            <a:off x="4898397" y="1200804"/>
            <a:ext cx="7275600" cy="51336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TW" altLang="en-US" dirty="0" smtClean="0"/>
              <a:t>「</a:t>
            </a:r>
            <a:r>
              <a:rPr lang="zh-TW" altLang="en-US" dirty="0"/>
              <a:t>迴圈計數型分析</a:t>
            </a:r>
            <a:r>
              <a:rPr lang="zh-TW" altLang="en-US" dirty="0" smtClean="0"/>
              <a:t>機制」</a:t>
            </a:r>
            <a:endParaRPr lang="en-US" altLang="zh-TW" dirty="0" smtClean="0"/>
          </a:p>
          <a:p>
            <a:pPr lvl="1">
              <a:buFont typeface="Wingdings" charset="2"/>
              <a:buChar char="Ø"/>
            </a:pPr>
            <a:r>
              <a:rPr lang="zh-TW" altLang="en-US" dirty="0" smtClean="0"/>
              <a:t>機制</a:t>
            </a:r>
            <a:r>
              <a:rPr lang="zh-TW" altLang="en-US" dirty="0"/>
              <a:t>功能</a:t>
            </a:r>
            <a:r>
              <a:rPr lang="en-US" altLang="zh-TW" sz="2600" dirty="0"/>
              <a:t>:</a:t>
            </a:r>
            <a:endParaRPr lang="en-US" altLang="zh-TW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zh-TW" altLang="en-US" sz="1800" dirty="0" smtClean="0"/>
              <a:t>計數型要素切割機制</a:t>
            </a:r>
            <a:endParaRPr lang="en-US" altLang="zh-TW" sz="1800" dirty="0" smtClean="0"/>
          </a:p>
          <a:p>
            <a:pPr lvl="3">
              <a:buSzPct val="80000"/>
              <a:buFont typeface="Calibri" panose="020F0502020204030204" pitchFamily="34" charset="0"/>
              <a:buChar char="─"/>
            </a:pPr>
            <a:r>
              <a:rPr lang="zh-TW" altLang="en-US" sz="1800" dirty="0" smtClean="0"/>
              <a:t>切割迴圈要素將變數、變數型態、運算符號分開</a:t>
            </a:r>
            <a:endParaRPr lang="en-US" altLang="zh-TW" sz="1800" dirty="0" smtClean="0"/>
          </a:p>
          <a:p>
            <a:pPr lvl="2">
              <a:buFont typeface="Arial" panose="020B0604020202020204" pitchFamily="34" charset="0"/>
              <a:buChar char="•"/>
            </a:pPr>
            <a:r>
              <a:rPr lang="zh-TW" altLang="en-US" sz="1800" dirty="0" smtClean="0"/>
              <a:t>計數型要素比對機制</a:t>
            </a:r>
            <a:endParaRPr lang="en-US" altLang="zh-TW" sz="1800" dirty="0" smtClean="0"/>
          </a:p>
          <a:p>
            <a:pPr lvl="3">
              <a:buSzPct val="80000"/>
              <a:buFont typeface="Calibri" panose="020F0502020204030204" pitchFamily="34" charset="0"/>
              <a:buChar char="─"/>
            </a:pPr>
            <a:r>
              <a:rPr lang="zh-TW" altLang="en-US" sz="1800" dirty="0"/>
              <a:t>將分切割後的要素與</a:t>
            </a:r>
            <a:r>
              <a:rPr lang="zh-TW" altLang="en-US" sz="2000" b="1" dirty="0"/>
              <a:t>宣告變數基模</a:t>
            </a:r>
            <a:r>
              <a:rPr lang="zh-TW" altLang="en-US" sz="1800" dirty="0"/>
              <a:t>、</a:t>
            </a:r>
            <a:r>
              <a:rPr lang="en-US" altLang="zh-TW" sz="2000" b="1" dirty="0" err="1"/>
              <a:t>Cin</a:t>
            </a:r>
            <a:r>
              <a:rPr lang="zh-TW" altLang="en-US" sz="2000" b="1" dirty="0" smtClean="0"/>
              <a:t>變數基</a:t>
            </a:r>
            <a:r>
              <a:rPr lang="zh-TW" altLang="en-US" sz="2000" b="1" dirty="0"/>
              <a:t>模</a:t>
            </a:r>
            <a:r>
              <a:rPr lang="zh-TW" altLang="en-US" sz="1800" dirty="0" smtClean="0"/>
              <a:t>、</a:t>
            </a:r>
            <a:r>
              <a:rPr lang="zh-TW" altLang="en-US" sz="1800" b="1" dirty="0" smtClean="0"/>
              <a:t>迴圈</a:t>
            </a:r>
            <a:r>
              <a:rPr lang="zh-TW" altLang="en-US" sz="2000" b="1" dirty="0" smtClean="0"/>
              <a:t>變數</a:t>
            </a:r>
            <a:r>
              <a:rPr lang="zh-TW" altLang="en-US" sz="2000" b="1" dirty="0"/>
              <a:t>使用狀態基模</a:t>
            </a:r>
            <a:r>
              <a:rPr lang="zh-TW" altLang="en-US" sz="1800" dirty="0"/>
              <a:t>比對</a:t>
            </a:r>
            <a:endParaRPr lang="en-US" altLang="zh-TW" sz="1800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zh-TW" altLang="en-US" sz="1800" dirty="0" smtClean="0"/>
              <a:t>變數比對置換機制</a:t>
            </a:r>
            <a:endParaRPr lang="en-US" altLang="zh-TW" sz="1800" dirty="0" smtClean="0"/>
          </a:p>
          <a:p>
            <a:pPr lvl="3">
              <a:buSzPct val="80000"/>
              <a:buFont typeface="Calibri" panose="020F0502020204030204" pitchFamily="34" charset="0"/>
              <a:buChar char="─"/>
            </a:pPr>
            <a:r>
              <a:rPr lang="zh-TW" altLang="en-US" sz="1800" dirty="0" smtClean="0"/>
              <a:t>將比對完具有語意資料結構資料進行變數置換</a:t>
            </a:r>
            <a:endParaRPr lang="en-US" altLang="zh-TW" sz="1800" dirty="0" smtClean="0"/>
          </a:p>
          <a:p>
            <a:pPr lvl="3">
              <a:buSzPct val="80000"/>
              <a:buFont typeface="Calibri" panose="020F0502020204030204" pitchFamily="34" charset="0"/>
              <a:buChar char="─"/>
            </a:pPr>
            <a:r>
              <a:rPr lang="zh-TW" altLang="en-US" sz="1800" dirty="0" smtClean="0"/>
              <a:t>更新或建立宣告變數的使用狀態</a:t>
            </a:r>
            <a:endParaRPr lang="en-US" altLang="zh-TW" sz="18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sz="2000" dirty="0" smtClean="0"/>
              <a:t>產生基模</a:t>
            </a:r>
            <a:r>
              <a:rPr lang="en-US" altLang="zh-TW" sz="2000" dirty="0" smtClean="0"/>
              <a:t>:</a:t>
            </a:r>
            <a:endParaRPr lang="en-US" altLang="zh-TW" sz="2000" dirty="0"/>
          </a:p>
          <a:p>
            <a:pPr lvl="2">
              <a:buFont typeface="Calibri" panose="020F0502020204030204" pitchFamily="34" charset="0"/>
              <a:buChar char="─"/>
            </a:pPr>
            <a:r>
              <a:rPr lang="zh-TW" altLang="en-US" sz="1600" dirty="0" smtClean="0"/>
              <a:t>迴圈變數</a:t>
            </a:r>
            <a:r>
              <a:rPr lang="zh-TW" altLang="en-US" sz="1600" dirty="0"/>
              <a:t>使用</a:t>
            </a:r>
            <a:r>
              <a:rPr lang="zh-TW" altLang="en-US" sz="1600" dirty="0" smtClean="0"/>
              <a:t>狀態基模</a:t>
            </a:r>
            <a:endParaRPr lang="en-US" altLang="zh-TW" sz="1600" dirty="0" smtClean="0"/>
          </a:p>
          <a:p>
            <a:pPr lvl="2">
              <a:buFont typeface="Calibri" panose="020F0502020204030204" pitchFamily="34" charset="0"/>
              <a:buChar char="─"/>
            </a:pPr>
            <a:r>
              <a:rPr lang="zh-TW" altLang="en-US" sz="1600" dirty="0" smtClean="0"/>
              <a:t>迴圈策略基模</a:t>
            </a:r>
            <a:endParaRPr lang="en-US" altLang="zh-TW" sz="1600" dirty="0" smtClean="0"/>
          </a:p>
          <a:p>
            <a:pPr lvl="2">
              <a:buFont typeface="Calibri" panose="020F0502020204030204" pitchFamily="34" charset="0"/>
              <a:buChar char="─"/>
            </a:pPr>
            <a:r>
              <a:rPr lang="zh-TW" altLang="en-US" sz="1600" dirty="0" smtClean="0"/>
              <a:t>迴圈語意基</a:t>
            </a:r>
            <a:r>
              <a:rPr lang="zh-TW" altLang="en-US" sz="1600" dirty="0"/>
              <a:t>模</a:t>
            </a:r>
            <a:endParaRPr lang="en-US" altLang="zh-TW" sz="1600" dirty="0"/>
          </a:p>
          <a:p>
            <a:pPr marL="726948" lvl="2" indent="-342900">
              <a:buFont typeface="+mj-lt"/>
              <a:buAutoNum type="arabicPeriod"/>
            </a:pPr>
            <a:endParaRPr lang="en-US" altLang="zh-TW" sz="1800" dirty="0" smtClean="0"/>
          </a:p>
        </p:txBody>
      </p:sp>
      <p:sp>
        <p:nvSpPr>
          <p:cNvPr id="76" name="直線圖說文字 2 75"/>
          <p:cNvSpPr/>
          <p:nvPr/>
        </p:nvSpPr>
        <p:spPr>
          <a:xfrm rot="10800000">
            <a:off x="363894" y="-8"/>
            <a:ext cx="4410010" cy="6858001"/>
          </a:xfrm>
          <a:prstGeom prst="borderCallout2">
            <a:avLst>
              <a:gd name="adj1" fmla="val 61559"/>
              <a:gd name="adj2" fmla="val 191"/>
              <a:gd name="adj3" fmla="val 61686"/>
              <a:gd name="adj4" fmla="val 23"/>
              <a:gd name="adj5" fmla="val 62380"/>
              <a:gd name="adj6" fmla="val -57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流程圖: 多重文件 76"/>
          <p:cNvSpPr/>
          <p:nvPr/>
        </p:nvSpPr>
        <p:spPr>
          <a:xfrm>
            <a:off x="1052993" y="0"/>
            <a:ext cx="1367126" cy="888417"/>
          </a:xfrm>
          <a:prstGeom prst="flowChartMulti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latin typeface="+mn-ea"/>
              </a:rPr>
              <a:t>具有迴圈哨兵資訊之資料結構</a:t>
            </a:r>
            <a:endParaRPr lang="zh-TW" altLang="en-US" sz="1400" dirty="0">
              <a:latin typeface="+mn-ea"/>
            </a:endParaRPr>
          </a:p>
        </p:txBody>
      </p:sp>
      <p:sp>
        <p:nvSpPr>
          <p:cNvPr id="78" name="流程圖: 多重文件 77"/>
          <p:cNvSpPr/>
          <p:nvPr/>
        </p:nvSpPr>
        <p:spPr>
          <a:xfrm>
            <a:off x="2834894" y="0"/>
            <a:ext cx="1395084" cy="888417"/>
          </a:xfrm>
          <a:prstGeom prst="flowChartMulti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latin typeface="+mn-ea"/>
              </a:rPr>
              <a:t>具有宣告變數狀態資資料結構</a:t>
            </a:r>
            <a:endParaRPr lang="zh-TW" altLang="en-US" sz="1400" dirty="0">
              <a:latin typeface="+mn-ea"/>
            </a:endParaRPr>
          </a:p>
        </p:txBody>
      </p:sp>
      <p:sp>
        <p:nvSpPr>
          <p:cNvPr id="79" name="加號 78"/>
          <p:cNvSpPr/>
          <p:nvPr/>
        </p:nvSpPr>
        <p:spPr>
          <a:xfrm>
            <a:off x="2448397" y="270706"/>
            <a:ext cx="358219" cy="347004"/>
          </a:xfrm>
          <a:prstGeom prst="mathPlus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" name="矩形 79"/>
          <p:cNvSpPr/>
          <p:nvPr/>
        </p:nvSpPr>
        <p:spPr>
          <a:xfrm>
            <a:off x="999146" y="-45607"/>
            <a:ext cx="3230832" cy="934024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81" name="向下箭號 80"/>
          <p:cNvSpPr/>
          <p:nvPr/>
        </p:nvSpPr>
        <p:spPr>
          <a:xfrm>
            <a:off x="2491220" y="902631"/>
            <a:ext cx="241300" cy="328295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/>
          </a:p>
        </p:txBody>
      </p:sp>
      <p:sp>
        <p:nvSpPr>
          <p:cNvPr id="82" name="流程圖: 決策 81"/>
          <p:cNvSpPr/>
          <p:nvPr/>
        </p:nvSpPr>
        <p:spPr>
          <a:xfrm>
            <a:off x="1521042" y="1235539"/>
            <a:ext cx="2181651" cy="695465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solidFill>
                  <a:schemeClr val="tx1"/>
                </a:solidFill>
              </a:rPr>
              <a:t>迴圈分類機制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83" name="流程圖: 決策 82"/>
          <p:cNvSpPr/>
          <p:nvPr/>
        </p:nvSpPr>
        <p:spPr>
          <a:xfrm>
            <a:off x="1521042" y="2184213"/>
            <a:ext cx="2181651" cy="695465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solidFill>
                  <a:schemeClr val="tx1"/>
                </a:solidFill>
              </a:rPr>
              <a:t>策略分析機制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84" name="向下箭號 83"/>
          <p:cNvSpPr/>
          <p:nvPr/>
        </p:nvSpPr>
        <p:spPr>
          <a:xfrm>
            <a:off x="2496395" y="1893461"/>
            <a:ext cx="241300" cy="328295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/>
          </a:p>
        </p:txBody>
      </p:sp>
      <p:sp>
        <p:nvSpPr>
          <p:cNvPr id="85" name="向下箭號 84"/>
          <p:cNvSpPr/>
          <p:nvPr/>
        </p:nvSpPr>
        <p:spPr>
          <a:xfrm>
            <a:off x="1456565" y="1645267"/>
            <a:ext cx="241300" cy="864668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/>
          </a:p>
        </p:txBody>
      </p:sp>
      <p:sp>
        <p:nvSpPr>
          <p:cNvPr id="86" name="向下箭號 85"/>
          <p:cNvSpPr/>
          <p:nvPr/>
        </p:nvSpPr>
        <p:spPr>
          <a:xfrm>
            <a:off x="3510434" y="1645266"/>
            <a:ext cx="241300" cy="864669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/>
          </a:p>
        </p:txBody>
      </p:sp>
      <p:sp>
        <p:nvSpPr>
          <p:cNvPr id="87" name="向下箭號 86"/>
          <p:cNvSpPr/>
          <p:nvPr/>
        </p:nvSpPr>
        <p:spPr>
          <a:xfrm>
            <a:off x="1470857" y="2585308"/>
            <a:ext cx="241300" cy="864668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/>
          </a:p>
        </p:txBody>
      </p:sp>
      <p:sp>
        <p:nvSpPr>
          <p:cNvPr id="88" name="向下箭號 87"/>
          <p:cNvSpPr/>
          <p:nvPr/>
        </p:nvSpPr>
        <p:spPr>
          <a:xfrm>
            <a:off x="3508050" y="2585308"/>
            <a:ext cx="241300" cy="864668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/>
          </a:p>
        </p:txBody>
      </p:sp>
      <p:sp>
        <p:nvSpPr>
          <p:cNvPr id="89" name="流程圖: 程序 88"/>
          <p:cNvSpPr/>
          <p:nvPr/>
        </p:nvSpPr>
        <p:spPr>
          <a:xfrm>
            <a:off x="715654" y="3507480"/>
            <a:ext cx="1651284" cy="542308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/>
              <a:t>計數型要素切割機制</a:t>
            </a:r>
            <a:endParaRPr lang="zh-TW" altLang="en-US" sz="1400" dirty="0"/>
          </a:p>
        </p:txBody>
      </p:sp>
      <p:sp>
        <p:nvSpPr>
          <p:cNvPr id="90" name="流程圖: 程序 89"/>
          <p:cNvSpPr/>
          <p:nvPr/>
        </p:nvSpPr>
        <p:spPr>
          <a:xfrm>
            <a:off x="720566" y="5186528"/>
            <a:ext cx="1651284" cy="542308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/>
              <a:t>變數比對置換</a:t>
            </a:r>
            <a:r>
              <a:rPr lang="zh-TW" altLang="en-US" sz="1400" dirty="0"/>
              <a:t>機制</a:t>
            </a:r>
          </a:p>
        </p:txBody>
      </p:sp>
      <p:sp>
        <p:nvSpPr>
          <p:cNvPr id="91" name="流程圖: 程序 90"/>
          <p:cNvSpPr/>
          <p:nvPr/>
        </p:nvSpPr>
        <p:spPr>
          <a:xfrm>
            <a:off x="715654" y="4347004"/>
            <a:ext cx="1651284" cy="542308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300" dirty="0" smtClean="0"/>
              <a:t>計數型要素比對機制</a:t>
            </a:r>
            <a:endParaRPr lang="zh-TW" altLang="en-US" sz="1300" dirty="0"/>
          </a:p>
        </p:txBody>
      </p:sp>
      <p:sp>
        <p:nvSpPr>
          <p:cNvPr id="92" name="矩形 91"/>
          <p:cNvSpPr/>
          <p:nvPr/>
        </p:nvSpPr>
        <p:spPr>
          <a:xfrm>
            <a:off x="662473" y="3465905"/>
            <a:ext cx="1757646" cy="2262931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93" name="向下箭號 92"/>
          <p:cNvSpPr/>
          <p:nvPr/>
        </p:nvSpPr>
        <p:spPr>
          <a:xfrm>
            <a:off x="1457812" y="4022264"/>
            <a:ext cx="241300" cy="328295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/>
          </a:p>
        </p:txBody>
      </p:sp>
      <p:sp>
        <p:nvSpPr>
          <p:cNvPr id="99" name="向下箭號 98"/>
          <p:cNvSpPr/>
          <p:nvPr/>
        </p:nvSpPr>
        <p:spPr>
          <a:xfrm>
            <a:off x="1436554" y="4875337"/>
            <a:ext cx="241300" cy="328295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/>
          </a:p>
        </p:txBody>
      </p:sp>
      <p:sp>
        <p:nvSpPr>
          <p:cNvPr id="103" name="矩形 102"/>
          <p:cNvSpPr/>
          <p:nvPr/>
        </p:nvSpPr>
        <p:spPr>
          <a:xfrm>
            <a:off x="2726071" y="3458477"/>
            <a:ext cx="1757646" cy="1479992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104" name="流程圖: 程序 103"/>
          <p:cNvSpPr/>
          <p:nvPr/>
        </p:nvSpPr>
        <p:spPr>
          <a:xfrm>
            <a:off x="2785478" y="3507480"/>
            <a:ext cx="1650086" cy="542308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/>
              <a:t>哨兵型要素切割機制</a:t>
            </a:r>
            <a:endParaRPr lang="zh-TW" altLang="en-US" sz="1400" dirty="0"/>
          </a:p>
        </p:txBody>
      </p:sp>
      <p:sp>
        <p:nvSpPr>
          <p:cNvPr id="106" name="流程圖: 程序 105"/>
          <p:cNvSpPr/>
          <p:nvPr/>
        </p:nvSpPr>
        <p:spPr>
          <a:xfrm>
            <a:off x="2789827" y="4350559"/>
            <a:ext cx="1650086" cy="542308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/>
              <a:t>哨兵型要素比對機制</a:t>
            </a:r>
            <a:endParaRPr lang="zh-TW" altLang="en-US" sz="1400" dirty="0"/>
          </a:p>
        </p:txBody>
      </p:sp>
      <p:sp>
        <p:nvSpPr>
          <p:cNvPr id="107" name="向下箭號 106"/>
          <p:cNvSpPr/>
          <p:nvPr/>
        </p:nvSpPr>
        <p:spPr>
          <a:xfrm>
            <a:off x="3503995" y="4006651"/>
            <a:ext cx="241300" cy="328295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/>
          </a:p>
        </p:txBody>
      </p:sp>
      <p:sp>
        <p:nvSpPr>
          <p:cNvPr id="108" name="流程圖: 多重文件 107"/>
          <p:cNvSpPr/>
          <p:nvPr/>
        </p:nvSpPr>
        <p:spPr>
          <a:xfrm>
            <a:off x="1119673" y="5964619"/>
            <a:ext cx="2868323" cy="888417"/>
          </a:xfrm>
          <a:prstGeom prst="flowChartMulti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latin typeface="+mn-ea"/>
              </a:rPr>
              <a:t>具有策略與語意                   </a:t>
            </a:r>
            <a:r>
              <a:rPr lang="en-US" altLang="zh-TW" sz="1400" dirty="0" smtClean="0">
                <a:latin typeface="+mn-ea"/>
              </a:rPr>
              <a:t>(</a:t>
            </a:r>
            <a:r>
              <a:rPr lang="zh-TW" altLang="en-US" sz="1400" dirty="0">
                <a:latin typeface="+mn-ea"/>
              </a:rPr>
              <a:t>次</a:t>
            </a:r>
            <a:r>
              <a:rPr lang="zh-TW" altLang="en-US" sz="1400" dirty="0" smtClean="0">
                <a:latin typeface="+mn-ea"/>
              </a:rPr>
              <a:t>數或哨兵值</a:t>
            </a:r>
            <a:r>
              <a:rPr lang="en-US" altLang="zh-TW" sz="1400" dirty="0" smtClean="0">
                <a:latin typeface="+mn-ea"/>
              </a:rPr>
              <a:t>)</a:t>
            </a:r>
            <a:r>
              <a:rPr lang="zh-TW" altLang="en-US" sz="1400" dirty="0" smtClean="0">
                <a:latin typeface="+mn-ea"/>
              </a:rPr>
              <a:t>之資料結構</a:t>
            </a:r>
            <a:endParaRPr lang="zh-TW" altLang="en-US" sz="1400" dirty="0">
              <a:latin typeface="+mn-ea"/>
            </a:endParaRPr>
          </a:p>
        </p:txBody>
      </p:sp>
      <p:sp>
        <p:nvSpPr>
          <p:cNvPr id="109" name="向下箭號 108"/>
          <p:cNvSpPr/>
          <p:nvPr/>
        </p:nvSpPr>
        <p:spPr>
          <a:xfrm>
            <a:off x="1420646" y="5760451"/>
            <a:ext cx="241300" cy="328295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/>
          </a:p>
        </p:txBody>
      </p:sp>
      <p:sp>
        <p:nvSpPr>
          <p:cNvPr id="110" name="向下箭號 109"/>
          <p:cNvSpPr/>
          <p:nvPr/>
        </p:nvSpPr>
        <p:spPr>
          <a:xfrm>
            <a:off x="3482344" y="4970596"/>
            <a:ext cx="241300" cy="1118150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/>
          </a:p>
        </p:txBody>
      </p:sp>
      <p:sp>
        <p:nvSpPr>
          <p:cNvPr id="111" name="文字方塊 110"/>
          <p:cNvSpPr txBox="1"/>
          <p:nvPr/>
        </p:nvSpPr>
        <p:spPr>
          <a:xfrm>
            <a:off x="249127" y="3556380"/>
            <a:ext cx="461665" cy="222803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TW" altLang="en-US" dirty="0" smtClean="0"/>
              <a:t>迴圈計數型分析機制</a:t>
            </a:r>
            <a:endParaRPr lang="zh-TW" altLang="en-US" dirty="0"/>
          </a:p>
        </p:txBody>
      </p:sp>
      <p:sp>
        <p:nvSpPr>
          <p:cNvPr id="112" name="文字方塊 111"/>
          <p:cNvSpPr txBox="1"/>
          <p:nvPr/>
        </p:nvSpPr>
        <p:spPr>
          <a:xfrm>
            <a:off x="4403775" y="3365383"/>
            <a:ext cx="461665" cy="222803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TW" altLang="en-US" dirty="0" smtClean="0"/>
              <a:t>哨兵型分析機制</a:t>
            </a:r>
            <a:endParaRPr lang="zh-TW" altLang="en-US" dirty="0"/>
          </a:p>
        </p:txBody>
      </p:sp>
      <p:sp>
        <p:nvSpPr>
          <p:cNvPr id="34" name="標題 1"/>
          <p:cNvSpPr txBox="1">
            <a:spLocks/>
          </p:cNvSpPr>
          <p:nvPr/>
        </p:nvSpPr>
        <p:spPr>
          <a:xfrm>
            <a:off x="3987996" y="-70839"/>
            <a:ext cx="4352925" cy="12938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dirty="0" smtClean="0"/>
              <a:t>系統設計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89883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4294967295"/>
          </p:nvPr>
        </p:nvSpPr>
        <p:spPr>
          <a:xfrm>
            <a:off x="1392000" y="1200804"/>
            <a:ext cx="10800000" cy="51372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TW" altLang="en-US" sz="2400" dirty="0" smtClean="0"/>
              <a:t>對</a:t>
            </a:r>
            <a:r>
              <a:rPr lang="zh-TW" altLang="en-US" sz="2400" dirty="0"/>
              <a:t>初學者來</a:t>
            </a:r>
            <a:r>
              <a:rPr lang="zh-TW" altLang="en-US" sz="2400" dirty="0" smtClean="0"/>
              <a:t>講</a:t>
            </a:r>
            <a:r>
              <a:rPr lang="zh-TW" altLang="en-US" sz="2400" dirty="0"/>
              <a:t>「</a:t>
            </a:r>
            <a:r>
              <a:rPr lang="zh-TW" altLang="en-US" sz="2400" dirty="0" smtClean="0"/>
              <a:t>學習程式語言」困難</a:t>
            </a:r>
            <a:endParaRPr lang="en-US" altLang="zh-TW" sz="2400" dirty="0" smtClean="0"/>
          </a:p>
          <a:p>
            <a:pPr lvl="1">
              <a:buFont typeface="Calibri" panose="020F0502020204030204" pitchFamily="34" charset="0"/>
              <a:buChar char="─"/>
            </a:pPr>
            <a:r>
              <a:rPr lang="zh-TW" altLang="en-US" sz="2000" dirty="0" smtClean="0"/>
              <a:t>學習程式語言不具備規劃、撰寫、偵錯能力。</a:t>
            </a:r>
            <a:r>
              <a:rPr lang="en-US" altLang="zh-TW" sz="2000" dirty="0" smtClean="0"/>
              <a:t>(duBoulay,1986)</a:t>
            </a:r>
          </a:p>
          <a:p>
            <a:pPr lvl="1">
              <a:buFont typeface="Calibri" panose="020F0502020204030204" pitchFamily="34" charset="0"/>
              <a:buChar char="─"/>
            </a:pPr>
            <a:r>
              <a:rPr lang="zh-TW" altLang="en-US" sz="2000" dirty="0" smtClean="0"/>
              <a:t>學生沒有具備「程式規劃」能力，以至於找不到適合解決問題的策略</a:t>
            </a:r>
            <a:r>
              <a:rPr lang="en-US" altLang="zh-TW" sz="2000" dirty="0"/>
              <a:t>(Robin,2003) </a:t>
            </a:r>
          </a:p>
          <a:p>
            <a:pPr lvl="1">
              <a:buFont typeface="Calibri" panose="020F0502020204030204" pitchFamily="34" charset="0"/>
              <a:buChar char="─"/>
            </a:pPr>
            <a:r>
              <a:rPr lang="zh-TW" altLang="en-US" sz="2000" dirty="0" smtClean="0"/>
              <a:t>學生沒有具備「程式撰寫」能力，無法將解題策略轉化程式碼</a:t>
            </a:r>
            <a:r>
              <a:rPr lang="en-US" altLang="zh-TW" sz="2000" dirty="0" smtClean="0"/>
              <a:t>(Robin,2003) </a:t>
            </a:r>
          </a:p>
          <a:p>
            <a:pPr lvl="1">
              <a:buFont typeface="Calibri" panose="020F0502020204030204" pitchFamily="34" charset="0"/>
              <a:buChar char="─"/>
            </a:pPr>
            <a:r>
              <a:rPr lang="zh-TW" altLang="en-US" sz="2000" dirty="0" smtClean="0"/>
              <a:t>學生沒有具備「程式測試」能力，欠缺預測程式執行的結果以及偵錯能力</a:t>
            </a:r>
            <a:r>
              <a:rPr lang="en-US" altLang="zh-TW" sz="2000" dirty="0" smtClean="0"/>
              <a:t>(Thompson,2006)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sz="2400" dirty="0" smtClean="0">
                <a:sym typeface="Wingdings" panose="05000000000000000000" pitchFamily="2" charset="2"/>
              </a:rPr>
              <a:t>學生</a:t>
            </a:r>
            <a:r>
              <a:rPr lang="zh-TW" altLang="en-US" sz="2400" dirty="0">
                <a:sym typeface="Wingdings" panose="05000000000000000000" pitchFamily="2" charset="2"/>
              </a:rPr>
              <a:t>對於「迴圈」困難</a:t>
            </a:r>
            <a:r>
              <a:rPr lang="en-US" altLang="zh-TW" sz="2400" dirty="0">
                <a:sym typeface="Wingdings" panose="05000000000000000000" pitchFamily="2" charset="2"/>
              </a:rPr>
              <a:t>:</a:t>
            </a:r>
          </a:p>
          <a:p>
            <a:pPr marL="544068" lvl="1" indent="-342900">
              <a:buFont typeface="+mj-lt"/>
              <a:buAutoNum type="alphaUcPeriod"/>
            </a:pPr>
            <a:r>
              <a:rPr lang="zh-TW" altLang="en-US" sz="2000" dirty="0">
                <a:latin typeface="新細明體 (本文)"/>
              </a:rPr>
              <a:t>對迴圈「解題策略」不</a:t>
            </a:r>
            <a:r>
              <a:rPr lang="zh-TW" altLang="en-US" sz="2000" dirty="0" smtClean="0">
                <a:latin typeface="新細明體 (本文)"/>
              </a:rPr>
              <a:t>了解</a:t>
            </a:r>
            <a:endParaRPr lang="en-US" altLang="zh-TW" sz="2000" dirty="0" smtClean="0">
              <a:latin typeface="新細明體 (本文)"/>
            </a:endParaRPr>
          </a:p>
          <a:p>
            <a:pPr lvl="2">
              <a:buSzPct val="80000"/>
              <a:buFontTx/>
              <a:buChar char="─"/>
            </a:pPr>
            <a:r>
              <a:rPr lang="zh-TW" altLang="en-US" sz="1600" dirty="0" smtClean="0">
                <a:latin typeface="新細明體 (本文)"/>
              </a:rPr>
              <a:t> 計數器</a:t>
            </a:r>
            <a:r>
              <a:rPr lang="zh-TW" altLang="en-US" sz="1600" dirty="0">
                <a:latin typeface="新細明體 (本文)"/>
              </a:rPr>
              <a:t>控制迴圈</a:t>
            </a:r>
            <a:endParaRPr lang="en-US" altLang="zh-TW" sz="1600" dirty="0">
              <a:latin typeface="新細明體 (本文)"/>
            </a:endParaRPr>
          </a:p>
          <a:p>
            <a:pPr lvl="2">
              <a:buSzPct val="80000"/>
              <a:buFontTx/>
              <a:buChar char="─"/>
            </a:pPr>
            <a:r>
              <a:rPr lang="zh-TW" altLang="en-US" sz="1600" dirty="0" smtClean="0">
                <a:latin typeface="新細明體 (本文)"/>
              </a:rPr>
              <a:t> 哨兵</a:t>
            </a:r>
            <a:r>
              <a:rPr lang="zh-TW" altLang="en-US" sz="1600" dirty="0">
                <a:latin typeface="新細明體 (本文)"/>
              </a:rPr>
              <a:t>式控制迴圈</a:t>
            </a:r>
            <a:r>
              <a:rPr lang="zh-TW" altLang="en-US" sz="1600" dirty="0">
                <a:solidFill>
                  <a:srgbClr val="FF0000"/>
                </a:solidFill>
              </a:rPr>
              <a:t> </a:t>
            </a:r>
            <a:endParaRPr lang="en-US" altLang="zh-TW" sz="1600" dirty="0">
              <a:solidFill>
                <a:srgbClr val="FF0000"/>
              </a:solidFill>
              <a:latin typeface="新細明體 (本文)"/>
            </a:endParaRPr>
          </a:p>
          <a:p>
            <a:pPr marL="544068" lvl="1" indent="-342900">
              <a:buFont typeface="+mj-lt"/>
              <a:buAutoNum type="alphaUcPeriod"/>
            </a:pPr>
            <a:r>
              <a:rPr lang="zh-TW" altLang="en-US" sz="2000" dirty="0" smtClean="0">
                <a:latin typeface="新細明體 (本文)"/>
              </a:rPr>
              <a:t>對</a:t>
            </a:r>
            <a:r>
              <a:rPr lang="zh-TW" altLang="en-US" sz="2000" dirty="0">
                <a:latin typeface="新細明體 (本文)"/>
              </a:rPr>
              <a:t>迴圈「語法撰寫」不了解</a:t>
            </a:r>
            <a:endParaRPr lang="en-US" altLang="zh-TW" sz="2000" dirty="0">
              <a:latin typeface="新細明體 (本文)"/>
            </a:endParaRPr>
          </a:p>
          <a:p>
            <a:pPr lvl="2">
              <a:buSzPct val="80000"/>
              <a:buFontTx/>
              <a:buChar char="─"/>
            </a:pPr>
            <a:r>
              <a:rPr lang="zh-TW" altLang="en-US" sz="1600" dirty="0">
                <a:latin typeface="新細明體 (本文)"/>
              </a:rPr>
              <a:t>不會設定正確的起始、終止條件，導致迴圈有錯誤的執行</a:t>
            </a:r>
            <a:r>
              <a:rPr lang="zh-TW" altLang="en-US" sz="1600" dirty="0" smtClean="0">
                <a:latin typeface="新細明體 (本文)"/>
              </a:rPr>
              <a:t>次數</a:t>
            </a:r>
            <a:endParaRPr lang="en-US" altLang="zh-TW" sz="1600" dirty="0" smtClean="0">
              <a:latin typeface="新細明體 (本文)"/>
            </a:endParaRPr>
          </a:p>
          <a:p>
            <a:pPr lvl="2">
              <a:buSzPct val="80000"/>
              <a:buFontTx/>
              <a:buChar char="─"/>
            </a:pPr>
            <a:r>
              <a:rPr lang="zh-TW" altLang="en-US" sz="1600" dirty="0" smtClean="0">
                <a:latin typeface="新細明體 (本文)"/>
              </a:rPr>
              <a:t>不會</a:t>
            </a:r>
            <a:r>
              <a:rPr lang="zh-TW" altLang="en-US" sz="1600" dirty="0">
                <a:latin typeface="新細明體 (本文)"/>
              </a:rPr>
              <a:t>設定哨兵式控制</a:t>
            </a:r>
            <a:r>
              <a:rPr lang="zh-TW" altLang="en-US" sz="1600" dirty="0" smtClean="0">
                <a:latin typeface="新細明體 (本文)"/>
              </a:rPr>
              <a:t>迴圈的哨兵值</a:t>
            </a:r>
            <a:endParaRPr lang="en-US" altLang="zh-TW" sz="1600" dirty="0">
              <a:latin typeface="新細明體 (本文)"/>
            </a:endParaRPr>
          </a:p>
          <a:p>
            <a:pPr marL="544068" lvl="1" indent="-342900">
              <a:buFont typeface="+mj-lt"/>
              <a:buAutoNum type="alphaUcPeriod"/>
            </a:pPr>
            <a:r>
              <a:rPr lang="zh-TW" altLang="en-US" sz="2000" dirty="0">
                <a:latin typeface="新細明體 (本文)"/>
              </a:rPr>
              <a:t>對迴圈「語法測試」困難</a:t>
            </a:r>
            <a:endParaRPr lang="en-US" altLang="zh-TW" sz="2000" dirty="0">
              <a:latin typeface="新細明體 (本文)"/>
            </a:endParaRPr>
          </a:p>
          <a:p>
            <a:pPr lvl="2">
              <a:buSzPct val="80000"/>
              <a:buFontTx/>
              <a:buChar char="─"/>
            </a:pPr>
            <a:r>
              <a:rPr lang="zh-TW" altLang="en-US" sz="1600" dirty="0">
                <a:latin typeface="新細明體 (本文)"/>
              </a:rPr>
              <a:t>不</a:t>
            </a:r>
            <a:r>
              <a:rPr lang="zh-TW" altLang="en-US" sz="1600" dirty="0" smtClean="0">
                <a:latin typeface="新細明體 (本文)"/>
              </a:rPr>
              <a:t>清楚「</a:t>
            </a:r>
            <a:r>
              <a:rPr lang="zh-TW" altLang="en-US" sz="1600" dirty="0">
                <a:latin typeface="新細明體 (本文)"/>
              </a:rPr>
              <a:t>計數器控制迴圈</a:t>
            </a:r>
            <a:r>
              <a:rPr lang="zh-TW" altLang="en-US" sz="1600" dirty="0" smtClean="0">
                <a:latin typeface="新細明體 (本文)"/>
              </a:rPr>
              <a:t>」將要執行的次數</a:t>
            </a:r>
            <a:endParaRPr lang="en-US" altLang="zh-TW" sz="1600" dirty="0" smtClean="0">
              <a:latin typeface="新細明體 (本文)"/>
            </a:endParaRPr>
          </a:p>
          <a:p>
            <a:pPr lvl="2">
              <a:buSzPct val="80000"/>
              <a:buFontTx/>
              <a:buChar char="─"/>
            </a:pPr>
            <a:r>
              <a:rPr lang="zh-TW" altLang="en-US" sz="1600" dirty="0" smtClean="0">
                <a:latin typeface="新細明體 (本文)"/>
              </a:rPr>
              <a:t>設定錯誤的哨兵值</a:t>
            </a:r>
            <a:endParaRPr lang="zh-TW" altLang="en-US" sz="1600" dirty="0"/>
          </a:p>
        </p:txBody>
      </p:sp>
      <p:sp>
        <p:nvSpPr>
          <p:cNvPr id="5" name="標題 1"/>
          <p:cNvSpPr txBox="1">
            <a:spLocks/>
          </p:cNvSpPr>
          <p:nvPr/>
        </p:nvSpPr>
        <p:spPr>
          <a:xfrm>
            <a:off x="3987996" y="-93009"/>
            <a:ext cx="4352925" cy="12938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dirty="0"/>
              <a:t>研究背景</a:t>
            </a:r>
            <a:r>
              <a:rPr lang="en-US" altLang="zh-TW" dirty="0"/>
              <a:t>(1/3)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92449" cy="308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737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圖片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92449" cy="308543"/>
          </a:xfrm>
          <a:prstGeom prst="rect">
            <a:avLst/>
          </a:prstGeom>
        </p:spPr>
      </p:pic>
      <p:sp>
        <p:nvSpPr>
          <p:cNvPr id="25" name="內容版面配置區 2"/>
          <p:cNvSpPr>
            <a:spLocks noGrp="1"/>
          </p:cNvSpPr>
          <p:nvPr>
            <p:ph idx="4294967295"/>
          </p:nvPr>
        </p:nvSpPr>
        <p:spPr>
          <a:xfrm>
            <a:off x="4898397" y="1190613"/>
            <a:ext cx="7275600" cy="5133600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dirty="0" smtClean="0"/>
              <a:t>「哨兵型分析機制」</a:t>
            </a:r>
            <a:endParaRPr lang="en-US" altLang="zh-TW" dirty="0" smtClean="0"/>
          </a:p>
          <a:p>
            <a:pPr lvl="1">
              <a:buFont typeface="Wingdings" charset="2"/>
              <a:buChar char="Ø"/>
            </a:pPr>
            <a:r>
              <a:rPr lang="zh-TW" altLang="en-US" dirty="0" smtClean="0"/>
              <a:t>機制功能</a:t>
            </a:r>
            <a:r>
              <a:rPr lang="en-US" altLang="zh-TW" sz="2600" dirty="0" smtClean="0"/>
              <a:t>:</a:t>
            </a:r>
            <a:endParaRPr lang="en-US" altLang="zh-TW" dirty="0" smtClean="0"/>
          </a:p>
          <a:p>
            <a:pPr lvl="2">
              <a:buFont typeface="Arial" panose="020B0604020202020204" pitchFamily="34" charset="0"/>
              <a:buChar char="•"/>
            </a:pPr>
            <a:r>
              <a:rPr lang="zh-TW" altLang="en-US" sz="1800" dirty="0" smtClean="0"/>
              <a:t>哨兵型要素切割機制</a:t>
            </a:r>
            <a:endParaRPr lang="en-US" altLang="zh-TW" sz="1800" dirty="0" smtClean="0"/>
          </a:p>
          <a:p>
            <a:pPr lvl="3">
              <a:buSzPct val="80000"/>
              <a:buFont typeface="Calibri" panose="020F0502020204030204" pitchFamily="34" charset="0"/>
              <a:buChar char="─"/>
            </a:pPr>
            <a:r>
              <a:rPr lang="zh-TW" altLang="en-US" sz="1800" dirty="0" smtClean="0"/>
              <a:t>切割迴圈要素將變數、變數型態、運算符號分開</a:t>
            </a:r>
            <a:endParaRPr lang="en-US" altLang="zh-TW" sz="1800" dirty="0" smtClean="0"/>
          </a:p>
          <a:p>
            <a:pPr lvl="2">
              <a:buFont typeface="Arial" panose="020B0604020202020204" pitchFamily="34" charset="0"/>
              <a:buChar char="•"/>
            </a:pPr>
            <a:r>
              <a:rPr lang="zh-TW" altLang="en-US" sz="1800" dirty="0" smtClean="0"/>
              <a:t>哨兵型要素比對機制</a:t>
            </a:r>
            <a:endParaRPr lang="en-US" altLang="zh-TW" sz="1800" dirty="0" smtClean="0"/>
          </a:p>
          <a:p>
            <a:pPr lvl="3">
              <a:buSzPct val="80000"/>
              <a:buFont typeface="Calibri" panose="020F0502020204030204" pitchFamily="34" charset="0"/>
              <a:buChar char="─"/>
            </a:pPr>
            <a:r>
              <a:rPr lang="zh-TW" altLang="en-US" sz="1800" dirty="0" smtClean="0"/>
              <a:t>將分切割後的要素與</a:t>
            </a:r>
            <a:r>
              <a:rPr lang="zh-TW" altLang="en-US" sz="2000" b="1" dirty="0"/>
              <a:t>具</a:t>
            </a:r>
            <a:r>
              <a:rPr lang="en-US" altLang="zh-TW" sz="2000" b="1" dirty="0"/>
              <a:t>JUMP</a:t>
            </a:r>
            <a:r>
              <a:rPr lang="zh-TW" altLang="en-US" sz="2000" b="1" dirty="0"/>
              <a:t>語法迴圈之基</a:t>
            </a:r>
            <a:r>
              <a:rPr lang="zh-TW" altLang="en-US" sz="2000" b="1" dirty="0" smtClean="0"/>
              <a:t>模、</a:t>
            </a:r>
            <a:r>
              <a:rPr lang="en-US" altLang="zh-TW" sz="1800" b="1" dirty="0"/>
              <a:t> </a:t>
            </a:r>
            <a:r>
              <a:rPr lang="en-US" altLang="zh-TW" sz="1800" b="1" dirty="0" err="1"/>
              <a:t>Cin</a:t>
            </a:r>
            <a:r>
              <a:rPr lang="zh-TW" altLang="en-US" sz="1800" b="1" dirty="0"/>
              <a:t>變數基模</a:t>
            </a:r>
            <a:r>
              <a:rPr lang="zh-TW" altLang="en-US" sz="1800" dirty="0" smtClean="0"/>
              <a:t>比對哨兵值</a:t>
            </a:r>
            <a:endParaRPr lang="en-US" altLang="zh-TW" sz="18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sz="2000" dirty="0" smtClean="0"/>
              <a:t>產生基模</a:t>
            </a:r>
            <a:r>
              <a:rPr lang="en-US" altLang="zh-TW" sz="2000" dirty="0" smtClean="0"/>
              <a:t>:</a:t>
            </a:r>
          </a:p>
          <a:p>
            <a:pPr lvl="2">
              <a:buFont typeface="Calibri" panose="020F0502020204030204" pitchFamily="34" charset="0"/>
              <a:buChar char="─"/>
            </a:pPr>
            <a:r>
              <a:rPr lang="zh-TW" altLang="en-US" sz="1600" dirty="0" smtClean="0"/>
              <a:t>迴圈策略基模</a:t>
            </a:r>
            <a:endParaRPr lang="en-US" altLang="zh-TW" sz="1600" dirty="0" smtClean="0"/>
          </a:p>
          <a:p>
            <a:pPr lvl="2">
              <a:buFont typeface="Calibri" panose="020F0502020204030204" pitchFamily="34" charset="0"/>
              <a:buChar char="─"/>
            </a:pPr>
            <a:r>
              <a:rPr lang="zh-TW" altLang="en-US" sz="1600" dirty="0" smtClean="0"/>
              <a:t>迴圈語意基</a:t>
            </a:r>
            <a:r>
              <a:rPr lang="zh-TW" altLang="en-US" sz="1600" dirty="0"/>
              <a:t>模</a:t>
            </a:r>
            <a:endParaRPr lang="en-US" altLang="zh-TW" sz="1800" dirty="0" smtClean="0"/>
          </a:p>
          <a:p>
            <a:pPr lvl="1">
              <a:buFont typeface="Wingdings" panose="05000000000000000000" pitchFamily="2" charset="2"/>
              <a:buChar char="p"/>
            </a:pPr>
            <a:endParaRPr lang="en-US" altLang="zh-TW" dirty="0" smtClean="0"/>
          </a:p>
          <a:p>
            <a:pPr marL="292608" lvl="1" indent="0">
              <a:buNone/>
            </a:pP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112" name="直線圖說文字 2 111"/>
          <p:cNvSpPr/>
          <p:nvPr/>
        </p:nvSpPr>
        <p:spPr>
          <a:xfrm rot="10800000">
            <a:off x="363894" y="-8"/>
            <a:ext cx="4410010" cy="6858001"/>
          </a:xfrm>
          <a:prstGeom prst="borderCallout2">
            <a:avLst>
              <a:gd name="adj1" fmla="val 61559"/>
              <a:gd name="adj2" fmla="val 191"/>
              <a:gd name="adj3" fmla="val 61686"/>
              <a:gd name="adj4" fmla="val 23"/>
              <a:gd name="adj5" fmla="val 62380"/>
              <a:gd name="adj6" fmla="val -57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3" name="流程圖: 多重文件 112"/>
          <p:cNvSpPr/>
          <p:nvPr/>
        </p:nvSpPr>
        <p:spPr>
          <a:xfrm>
            <a:off x="1052993" y="0"/>
            <a:ext cx="1367126" cy="888417"/>
          </a:xfrm>
          <a:prstGeom prst="flowChartMulti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latin typeface="+mn-ea"/>
              </a:rPr>
              <a:t>具有迴圈哨兵資訊之資料結構</a:t>
            </a:r>
            <a:endParaRPr lang="zh-TW" altLang="en-US" sz="1400" dirty="0">
              <a:latin typeface="+mn-ea"/>
            </a:endParaRPr>
          </a:p>
        </p:txBody>
      </p:sp>
      <p:sp>
        <p:nvSpPr>
          <p:cNvPr id="114" name="流程圖: 多重文件 113"/>
          <p:cNvSpPr/>
          <p:nvPr/>
        </p:nvSpPr>
        <p:spPr>
          <a:xfrm>
            <a:off x="2834894" y="0"/>
            <a:ext cx="1395084" cy="888417"/>
          </a:xfrm>
          <a:prstGeom prst="flowChartMulti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latin typeface="+mn-ea"/>
              </a:rPr>
              <a:t>具有宣告變數狀態資資料結構</a:t>
            </a:r>
            <a:endParaRPr lang="zh-TW" altLang="en-US" sz="1400" dirty="0">
              <a:latin typeface="+mn-ea"/>
            </a:endParaRPr>
          </a:p>
        </p:txBody>
      </p:sp>
      <p:sp>
        <p:nvSpPr>
          <p:cNvPr id="115" name="加號 114"/>
          <p:cNvSpPr/>
          <p:nvPr/>
        </p:nvSpPr>
        <p:spPr>
          <a:xfrm>
            <a:off x="2448397" y="270706"/>
            <a:ext cx="358219" cy="347004"/>
          </a:xfrm>
          <a:prstGeom prst="mathPlus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6" name="矩形 115"/>
          <p:cNvSpPr/>
          <p:nvPr/>
        </p:nvSpPr>
        <p:spPr>
          <a:xfrm>
            <a:off x="999146" y="-45607"/>
            <a:ext cx="3230832" cy="934024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117" name="向下箭號 116"/>
          <p:cNvSpPr/>
          <p:nvPr/>
        </p:nvSpPr>
        <p:spPr>
          <a:xfrm>
            <a:off x="2491220" y="902631"/>
            <a:ext cx="241300" cy="328295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/>
          </a:p>
        </p:txBody>
      </p:sp>
      <p:sp>
        <p:nvSpPr>
          <p:cNvPr id="118" name="流程圖: 決策 117"/>
          <p:cNvSpPr/>
          <p:nvPr/>
        </p:nvSpPr>
        <p:spPr>
          <a:xfrm>
            <a:off x="1521042" y="1235539"/>
            <a:ext cx="2181651" cy="695465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solidFill>
                  <a:schemeClr val="tx1"/>
                </a:solidFill>
              </a:rPr>
              <a:t>迴圈分類機制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19" name="流程圖: 決策 118"/>
          <p:cNvSpPr/>
          <p:nvPr/>
        </p:nvSpPr>
        <p:spPr>
          <a:xfrm>
            <a:off x="1521042" y="2184213"/>
            <a:ext cx="2181651" cy="695465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solidFill>
                  <a:schemeClr val="tx1"/>
                </a:solidFill>
              </a:rPr>
              <a:t>策略分析機制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20" name="向下箭號 119"/>
          <p:cNvSpPr/>
          <p:nvPr/>
        </p:nvSpPr>
        <p:spPr>
          <a:xfrm>
            <a:off x="2496395" y="1893461"/>
            <a:ext cx="241300" cy="328295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/>
          </a:p>
        </p:txBody>
      </p:sp>
      <p:sp>
        <p:nvSpPr>
          <p:cNvPr id="121" name="向下箭號 120"/>
          <p:cNvSpPr/>
          <p:nvPr/>
        </p:nvSpPr>
        <p:spPr>
          <a:xfrm>
            <a:off x="1456565" y="1645267"/>
            <a:ext cx="241300" cy="864668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/>
          </a:p>
        </p:txBody>
      </p:sp>
      <p:sp>
        <p:nvSpPr>
          <p:cNvPr id="122" name="向下箭號 121"/>
          <p:cNvSpPr/>
          <p:nvPr/>
        </p:nvSpPr>
        <p:spPr>
          <a:xfrm>
            <a:off x="3510434" y="1645266"/>
            <a:ext cx="241300" cy="864669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/>
          </a:p>
        </p:txBody>
      </p:sp>
      <p:sp>
        <p:nvSpPr>
          <p:cNvPr id="123" name="向下箭號 122"/>
          <p:cNvSpPr/>
          <p:nvPr/>
        </p:nvSpPr>
        <p:spPr>
          <a:xfrm>
            <a:off x="1470857" y="2585308"/>
            <a:ext cx="241300" cy="864668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/>
          </a:p>
        </p:txBody>
      </p:sp>
      <p:sp>
        <p:nvSpPr>
          <p:cNvPr id="124" name="向下箭號 123"/>
          <p:cNvSpPr/>
          <p:nvPr/>
        </p:nvSpPr>
        <p:spPr>
          <a:xfrm>
            <a:off x="3508050" y="2585308"/>
            <a:ext cx="241300" cy="864668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/>
          </a:p>
        </p:txBody>
      </p:sp>
      <p:sp>
        <p:nvSpPr>
          <p:cNvPr id="125" name="流程圖: 程序 124"/>
          <p:cNvSpPr/>
          <p:nvPr/>
        </p:nvSpPr>
        <p:spPr>
          <a:xfrm>
            <a:off x="715654" y="3507480"/>
            <a:ext cx="1651284" cy="542308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/>
              <a:t>計數型要素切割機制</a:t>
            </a:r>
            <a:endParaRPr lang="zh-TW" altLang="en-US" sz="1400" dirty="0"/>
          </a:p>
        </p:txBody>
      </p:sp>
      <p:sp>
        <p:nvSpPr>
          <p:cNvPr id="126" name="流程圖: 程序 125"/>
          <p:cNvSpPr/>
          <p:nvPr/>
        </p:nvSpPr>
        <p:spPr>
          <a:xfrm>
            <a:off x="720566" y="5186528"/>
            <a:ext cx="1651284" cy="542308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/>
              <a:t>變數比對置換</a:t>
            </a:r>
            <a:r>
              <a:rPr lang="zh-TW" altLang="en-US" sz="1400" dirty="0"/>
              <a:t>機制</a:t>
            </a:r>
          </a:p>
        </p:txBody>
      </p:sp>
      <p:sp>
        <p:nvSpPr>
          <p:cNvPr id="127" name="流程圖: 程序 126"/>
          <p:cNvSpPr/>
          <p:nvPr/>
        </p:nvSpPr>
        <p:spPr>
          <a:xfrm>
            <a:off x="715654" y="4347004"/>
            <a:ext cx="1651284" cy="542308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300" dirty="0" smtClean="0"/>
              <a:t>計數型要素比對機制</a:t>
            </a:r>
            <a:endParaRPr lang="zh-TW" altLang="en-US" sz="1300" dirty="0"/>
          </a:p>
        </p:txBody>
      </p:sp>
      <p:sp>
        <p:nvSpPr>
          <p:cNvPr id="128" name="矩形 127"/>
          <p:cNvSpPr/>
          <p:nvPr/>
        </p:nvSpPr>
        <p:spPr>
          <a:xfrm>
            <a:off x="662473" y="3465905"/>
            <a:ext cx="1757646" cy="2262931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129" name="向下箭號 128"/>
          <p:cNvSpPr/>
          <p:nvPr/>
        </p:nvSpPr>
        <p:spPr>
          <a:xfrm>
            <a:off x="1457812" y="4022264"/>
            <a:ext cx="241300" cy="328295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/>
          </a:p>
        </p:txBody>
      </p:sp>
      <p:sp>
        <p:nvSpPr>
          <p:cNvPr id="130" name="向下箭號 129"/>
          <p:cNvSpPr/>
          <p:nvPr/>
        </p:nvSpPr>
        <p:spPr>
          <a:xfrm>
            <a:off x="1436554" y="4875337"/>
            <a:ext cx="241300" cy="328295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/>
          </a:p>
        </p:txBody>
      </p:sp>
      <p:sp>
        <p:nvSpPr>
          <p:cNvPr id="131" name="矩形 130"/>
          <p:cNvSpPr/>
          <p:nvPr/>
        </p:nvSpPr>
        <p:spPr>
          <a:xfrm>
            <a:off x="2726071" y="3458477"/>
            <a:ext cx="1757646" cy="1479992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2785478" y="3507480"/>
            <a:ext cx="1650086" cy="542308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/>
              <a:t>哨兵型要素切割機制</a:t>
            </a:r>
            <a:endParaRPr lang="zh-TW" altLang="en-US" sz="1400" dirty="0"/>
          </a:p>
        </p:txBody>
      </p:sp>
      <p:sp>
        <p:nvSpPr>
          <p:cNvPr id="133" name="流程圖: 程序 132"/>
          <p:cNvSpPr/>
          <p:nvPr/>
        </p:nvSpPr>
        <p:spPr>
          <a:xfrm>
            <a:off x="2789827" y="4350559"/>
            <a:ext cx="1650086" cy="542308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/>
              <a:t>哨兵型要素比對機制</a:t>
            </a:r>
            <a:endParaRPr lang="zh-TW" altLang="en-US" sz="1400" dirty="0"/>
          </a:p>
        </p:txBody>
      </p:sp>
      <p:sp>
        <p:nvSpPr>
          <p:cNvPr id="134" name="向下箭號 133"/>
          <p:cNvSpPr/>
          <p:nvPr/>
        </p:nvSpPr>
        <p:spPr>
          <a:xfrm>
            <a:off x="3503995" y="4006651"/>
            <a:ext cx="241300" cy="328295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/>
          </a:p>
        </p:txBody>
      </p:sp>
      <p:sp>
        <p:nvSpPr>
          <p:cNvPr id="135" name="流程圖: 多重文件 134"/>
          <p:cNvSpPr/>
          <p:nvPr/>
        </p:nvSpPr>
        <p:spPr>
          <a:xfrm>
            <a:off x="1119673" y="5964619"/>
            <a:ext cx="2868323" cy="888417"/>
          </a:xfrm>
          <a:prstGeom prst="flowChartMulti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latin typeface="+mn-ea"/>
              </a:rPr>
              <a:t>具有策略與語意                   </a:t>
            </a:r>
            <a:r>
              <a:rPr lang="en-US" altLang="zh-TW" sz="1400" dirty="0" smtClean="0">
                <a:latin typeface="+mn-ea"/>
              </a:rPr>
              <a:t>(</a:t>
            </a:r>
            <a:r>
              <a:rPr lang="zh-TW" altLang="en-US" sz="1400" dirty="0">
                <a:latin typeface="+mn-ea"/>
              </a:rPr>
              <a:t>次</a:t>
            </a:r>
            <a:r>
              <a:rPr lang="zh-TW" altLang="en-US" sz="1400" dirty="0" smtClean="0">
                <a:latin typeface="+mn-ea"/>
              </a:rPr>
              <a:t>數或哨兵值</a:t>
            </a:r>
            <a:r>
              <a:rPr lang="en-US" altLang="zh-TW" sz="1400" dirty="0" smtClean="0">
                <a:latin typeface="+mn-ea"/>
              </a:rPr>
              <a:t>)</a:t>
            </a:r>
            <a:r>
              <a:rPr lang="zh-TW" altLang="en-US" sz="1400" dirty="0" smtClean="0">
                <a:latin typeface="+mn-ea"/>
              </a:rPr>
              <a:t>之資料結構</a:t>
            </a:r>
            <a:endParaRPr lang="zh-TW" altLang="en-US" sz="1400" dirty="0">
              <a:latin typeface="+mn-ea"/>
            </a:endParaRPr>
          </a:p>
        </p:txBody>
      </p:sp>
      <p:sp>
        <p:nvSpPr>
          <p:cNvPr id="136" name="向下箭號 135"/>
          <p:cNvSpPr/>
          <p:nvPr/>
        </p:nvSpPr>
        <p:spPr>
          <a:xfrm>
            <a:off x="1420646" y="5760451"/>
            <a:ext cx="241300" cy="328295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/>
          </a:p>
        </p:txBody>
      </p:sp>
      <p:sp>
        <p:nvSpPr>
          <p:cNvPr id="137" name="向下箭號 136"/>
          <p:cNvSpPr/>
          <p:nvPr/>
        </p:nvSpPr>
        <p:spPr>
          <a:xfrm>
            <a:off x="3482344" y="4970596"/>
            <a:ext cx="241300" cy="1118150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/>
          </a:p>
        </p:txBody>
      </p:sp>
      <p:sp>
        <p:nvSpPr>
          <p:cNvPr id="138" name="文字方塊 137"/>
          <p:cNvSpPr txBox="1"/>
          <p:nvPr/>
        </p:nvSpPr>
        <p:spPr>
          <a:xfrm>
            <a:off x="249127" y="3556380"/>
            <a:ext cx="461665" cy="222803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TW" altLang="en-US" dirty="0" smtClean="0"/>
              <a:t>迴圈計數型分析機制</a:t>
            </a:r>
            <a:endParaRPr lang="zh-TW" altLang="en-US" dirty="0"/>
          </a:p>
        </p:txBody>
      </p:sp>
      <p:sp>
        <p:nvSpPr>
          <p:cNvPr id="139" name="文字方塊 138"/>
          <p:cNvSpPr txBox="1"/>
          <p:nvPr/>
        </p:nvSpPr>
        <p:spPr>
          <a:xfrm>
            <a:off x="4403775" y="3365383"/>
            <a:ext cx="461665" cy="222803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TW" altLang="en-US" dirty="0" smtClean="0"/>
              <a:t>哨兵型分析機制</a:t>
            </a:r>
            <a:endParaRPr lang="zh-TW" altLang="en-US" dirty="0"/>
          </a:p>
        </p:txBody>
      </p:sp>
      <p:sp>
        <p:nvSpPr>
          <p:cNvPr id="33" name="標題 1"/>
          <p:cNvSpPr txBox="1">
            <a:spLocks/>
          </p:cNvSpPr>
          <p:nvPr/>
        </p:nvSpPr>
        <p:spPr>
          <a:xfrm>
            <a:off x="3987996" y="-70839"/>
            <a:ext cx="4352925" cy="12938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dirty="0" smtClean="0"/>
              <a:t>系統設計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14713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/>
          <p:cNvSpPr txBox="1">
            <a:spLocks/>
          </p:cNvSpPr>
          <p:nvPr/>
        </p:nvSpPr>
        <p:spPr>
          <a:xfrm>
            <a:off x="3987996" y="-93009"/>
            <a:ext cx="4352925" cy="12938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dirty="0"/>
              <a:t>系統設計方法</a:t>
            </a:r>
          </a:p>
        </p:txBody>
      </p:sp>
      <p:cxnSp>
        <p:nvCxnSpPr>
          <p:cNvPr id="70" name="直線單箭頭接點 69"/>
          <p:cNvCxnSpPr/>
          <p:nvPr/>
        </p:nvCxnSpPr>
        <p:spPr>
          <a:xfrm flipH="1" flipV="1">
            <a:off x="531287" y="1200804"/>
            <a:ext cx="5323" cy="475001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橢圓 70"/>
          <p:cNvSpPr/>
          <p:nvPr/>
        </p:nvSpPr>
        <p:spPr>
          <a:xfrm>
            <a:off x="420088" y="2787922"/>
            <a:ext cx="214604" cy="18269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橢圓 71"/>
          <p:cNvSpPr/>
          <p:nvPr/>
        </p:nvSpPr>
        <p:spPr>
          <a:xfrm>
            <a:off x="420088" y="3672505"/>
            <a:ext cx="214604" cy="18269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4" name="橢圓 73"/>
          <p:cNvSpPr/>
          <p:nvPr/>
        </p:nvSpPr>
        <p:spPr>
          <a:xfrm>
            <a:off x="423093" y="5441672"/>
            <a:ext cx="214604" cy="18269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6" name="橢圓 75"/>
          <p:cNvSpPr/>
          <p:nvPr/>
        </p:nvSpPr>
        <p:spPr>
          <a:xfrm>
            <a:off x="420088" y="1683305"/>
            <a:ext cx="214604" cy="18269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886" y="1397000"/>
            <a:ext cx="11195446" cy="4402667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794876" y="5363744"/>
            <a:ext cx="1568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b="1" dirty="0" smtClean="0"/>
              <a:t>迴圈種類基模</a:t>
            </a:r>
            <a:endParaRPr lang="zh-TW" altLang="en-US" sz="1600" b="1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2569666" y="5363744"/>
            <a:ext cx="1568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b="1" dirty="0" smtClean="0"/>
              <a:t>迴圈要素基模</a:t>
            </a:r>
            <a:endParaRPr lang="zh-TW" altLang="en-US" sz="1600" b="1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4344456" y="5276447"/>
            <a:ext cx="1259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b="1" dirty="0" smtClean="0"/>
              <a:t>具</a:t>
            </a:r>
            <a:r>
              <a:rPr lang="en-US" altLang="zh-TW" sz="1400" b="1" dirty="0" smtClean="0"/>
              <a:t>JUMP</a:t>
            </a:r>
            <a:r>
              <a:rPr lang="zh-TW" altLang="en-US" sz="1400" b="1" dirty="0" smtClean="0"/>
              <a:t>語法迴圈之基模</a:t>
            </a:r>
            <a:endParaRPr lang="zh-TW" altLang="en-US" sz="1400" b="1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7344866" y="5359565"/>
            <a:ext cx="1568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b="1" dirty="0" smtClean="0"/>
              <a:t>宣告變數基模</a:t>
            </a:r>
            <a:endParaRPr lang="zh-TW" altLang="en-US" sz="1600" b="1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8913380" y="3516650"/>
            <a:ext cx="1568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 err="1" smtClean="0"/>
              <a:t>Cin</a:t>
            </a:r>
            <a:r>
              <a:rPr lang="zh-TW" altLang="en-US" sz="1600" b="1" dirty="0" smtClean="0"/>
              <a:t>變數基模</a:t>
            </a:r>
            <a:endParaRPr lang="zh-TW" altLang="en-US" sz="1600" b="1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10475007" y="3516650"/>
            <a:ext cx="1568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b="1" dirty="0" smtClean="0"/>
              <a:t>迴圈要素基模</a:t>
            </a:r>
            <a:endParaRPr lang="zh-TW" altLang="en-US" sz="1600" b="1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7241728" y="3362761"/>
            <a:ext cx="1568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b="1" dirty="0" smtClean="0"/>
              <a:t>初始質狀態基模</a:t>
            </a:r>
            <a:endParaRPr lang="en-US" altLang="zh-TW" sz="1200" b="1" dirty="0" smtClean="0"/>
          </a:p>
          <a:p>
            <a:pPr algn="ctr"/>
            <a:r>
              <a:rPr lang="zh-TW" altLang="en-US" sz="1200" b="1" dirty="0" smtClean="0"/>
              <a:t>變數基模</a:t>
            </a:r>
            <a:endParaRPr lang="en-US" altLang="zh-TW" sz="1200" b="1" dirty="0" smtClean="0"/>
          </a:p>
          <a:p>
            <a:pPr algn="ctr"/>
            <a:r>
              <a:rPr lang="zh-TW" altLang="en-US" sz="1200" b="1" dirty="0" smtClean="0"/>
              <a:t>初始值基</a:t>
            </a:r>
            <a:r>
              <a:rPr lang="zh-TW" altLang="en-US" sz="1200" b="1" dirty="0"/>
              <a:t>模</a:t>
            </a:r>
          </a:p>
        </p:txBody>
      </p:sp>
      <p:sp>
        <p:nvSpPr>
          <p:cNvPr id="18" name="文字方塊 17"/>
          <p:cNvSpPr txBox="1"/>
          <p:nvPr/>
        </p:nvSpPr>
        <p:spPr>
          <a:xfrm>
            <a:off x="5604420" y="3547427"/>
            <a:ext cx="19019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b="1" dirty="0" smtClean="0"/>
              <a:t>迴圈變數使用基模</a:t>
            </a:r>
            <a:endParaRPr lang="zh-TW" altLang="en-US" sz="1400" b="1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2569666" y="3090033"/>
            <a:ext cx="19019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b="1" dirty="0" smtClean="0"/>
              <a:t>迴圈策略基模</a:t>
            </a:r>
            <a:endParaRPr lang="zh-TW" altLang="en-US" sz="1400" b="1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7389940" y="2610581"/>
            <a:ext cx="19019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b="1" dirty="0" smtClean="0"/>
              <a:t>迴圈語意基模</a:t>
            </a:r>
            <a:endParaRPr lang="zh-TW" altLang="en-US" sz="1400" b="1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4974438" y="1470217"/>
            <a:ext cx="19019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b="1" dirty="0" smtClean="0"/>
              <a:t>迴圈策略與語意</a:t>
            </a:r>
            <a:endParaRPr lang="zh-TW" altLang="en-US" sz="1400" b="1" dirty="0"/>
          </a:p>
        </p:txBody>
      </p:sp>
      <p:pic>
        <p:nvPicPr>
          <p:cNvPr id="22" name="圖片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92449" cy="308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462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72" grpId="0" animBg="1"/>
      <p:bldP spid="74" grpId="0" animBg="1"/>
      <p:bldP spid="76" grpId="0" animBg="1"/>
      <p:bldP spid="4" grpId="0"/>
      <p:bldP spid="11" grpId="0"/>
      <p:bldP spid="12" grpId="0"/>
      <p:bldP spid="13" grpId="0"/>
      <p:bldP spid="15" grpId="0"/>
      <p:bldP spid="16" grpId="0"/>
      <p:bldP spid="17" grpId="0"/>
      <p:bldP spid="18" grpId="0"/>
      <p:bldP spid="19" grpId="0"/>
      <p:bldP spid="20" grpId="0"/>
      <p:bldP spid="2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標題 1"/>
          <p:cNvSpPr txBox="1">
            <a:spLocks/>
          </p:cNvSpPr>
          <p:nvPr/>
        </p:nvSpPr>
        <p:spPr>
          <a:xfrm>
            <a:off x="3987996" y="-93009"/>
            <a:ext cx="4352925" cy="12938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dirty="0" smtClean="0"/>
              <a:t>系統設計</a:t>
            </a:r>
            <a:endParaRPr lang="zh-TW" altLang="en-US" dirty="0"/>
          </a:p>
        </p:txBody>
      </p:sp>
      <p:grpSp>
        <p:nvGrpSpPr>
          <p:cNvPr id="106" name="群組 105"/>
          <p:cNvGrpSpPr/>
          <p:nvPr/>
        </p:nvGrpSpPr>
        <p:grpSpPr>
          <a:xfrm>
            <a:off x="5188590" y="1058180"/>
            <a:ext cx="6885221" cy="5119786"/>
            <a:chOff x="59128" y="-86477"/>
            <a:chExt cx="7166579" cy="5034128"/>
          </a:xfrm>
        </p:grpSpPr>
        <p:sp>
          <p:nvSpPr>
            <p:cNvPr id="107" name="矩形 106"/>
            <p:cNvSpPr/>
            <p:nvPr/>
          </p:nvSpPr>
          <p:spPr>
            <a:xfrm>
              <a:off x="59128" y="696958"/>
              <a:ext cx="7166579" cy="3570088"/>
            </a:xfrm>
            <a:prstGeom prst="rect">
              <a:avLst/>
            </a:prstGeom>
            <a:ln w="57150">
              <a:solidFill>
                <a:schemeClr val="accent4"/>
              </a:solidFill>
              <a:prstDash val="sys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zh-TW" altLang="en-US" sz="1350"/>
            </a:p>
          </p:txBody>
        </p:sp>
        <p:grpSp>
          <p:nvGrpSpPr>
            <p:cNvPr id="108" name="群組 107"/>
            <p:cNvGrpSpPr/>
            <p:nvPr/>
          </p:nvGrpSpPr>
          <p:grpSpPr>
            <a:xfrm>
              <a:off x="195512" y="-86477"/>
              <a:ext cx="6926118" cy="5034128"/>
              <a:chOff x="195512" y="-86477"/>
              <a:chExt cx="6926118" cy="5034128"/>
            </a:xfrm>
          </p:grpSpPr>
          <p:sp>
            <p:nvSpPr>
              <p:cNvPr id="109" name="流程圖: 多重文件 108"/>
              <p:cNvSpPr/>
              <p:nvPr/>
            </p:nvSpPr>
            <p:spPr>
              <a:xfrm>
                <a:off x="4484113" y="4246396"/>
                <a:ext cx="1119502" cy="680143"/>
              </a:xfrm>
              <a:prstGeom prst="flowChartMultidocumen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863" dirty="0">
                    <a:solidFill>
                      <a:srgbClr val="000000"/>
                    </a:solidFill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兩程式結構</a:t>
                </a:r>
                <a:endParaRPr lang="zh-TW" altLang="en-US" sz="863" dirty="0">
                  <a:latin typeface="新細明體" panose="02020500000000000000" pitchFamily="18" charset="-120"/>
                  <a:ea typeface="新細明體" panose="02020500000000000000" pitchFamily="18" charset="-120"/>
                  <a:cs typeface="新細明體" panose="02020500000000000000" pitchFamily="18" charset="-120"/>
                </a:endParaRPr>
              </a:p>
              <a:p>
                <a:pPr algn="ctr"/>
                <a:r>
                  <a:rPr lang="zh-TW" altLang="en-US" sz="863" dirty="0">
                    <a:solidFill>
                      <a:srgbClr val="000000"/>
                    </a:solidFill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比較流程圖</a:t>
                </a:r>
                <a:endParaRPr lang="zh-TW" altLang="en-US" sz="863" dirty="0">
                  <a:latin typeface="新細明體" panose="02020500000000000000" pitchFamily="18" charset="-120"/>
                  <a:ea typeface="新細明體" panose="02020500000000000000" pitchFamily="18" charset="-120"/>
                  <a:cs typeface="新細明體" panose="02020500000000000000" pitchFamily="18" charset="-120"/>
                </a:endParaRPr>
              </a:p>
            </p:txBody>
          </p:sp>
          <p:sp>
            <p:nvSpPr>
              <p:cNvPr id="110" name="流程圖: 程序 109"/>
              <p:cNvSpPr/>
              <p:nvPr/>
            </p:nvSpPr>
            <p:spPr>
              <a:xfrm>
                <a:off x="195512" y="891667"/>
                <a:ext cx="6926118" cy="264521"/>
              </a:xfrm>
              <a:prstGeom prst="flowChartProcess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350" dirty="0">
                    <a:solidFill>
                      <a:srgbClr val="000000"/>
                    </a:solidFill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程式語法剖析機制</a:t>
                </a:r>
                <a:endParaRPr lang="zh-TW" altLang="en-US" sz="900" dirty="0">
                  <a:latin typeface="新細明體" panose="02020500000000000000" pitchFamily="18" charset="-120"/>
                  <a:ea typeface="新細明體" panose="02020500000000000000" pitchFamily="18" charset="-120"/>
                  <a:cs typeface="新細明體" panose="02020500000000000000" pitchFamily="18" charset="-120"/>
                </a:endParaRPr>
              </a:p>
            </p:txBody>
          </p:sp>
          <p:sp>
            <p:nvSpPr>
              <p:cNvPr id="111" name="流程圖: 程序 110"/>
              <p:cNvSpPr/>
              <p:nvPr/>
            </p:nvSpPr>
            <p:spPr>
              <a:xfrm>
                <a:off x="3632755" y="2591405"/>
                <a:ext cx="1689512" cy="285883"/>
              </a:xfrm>
              <a:prstGeom prst="flowChartProcess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200" dirty="0">
                    <a:solidFill>
                      <a:srgbClr val="000000"/>
                    </a:solidFill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視覺化呈現機制</a:t>
                </a:r>
                <a:endParaRPr lang="zh-TW" altLang="en-US" sz="1200" dirty="0">
                  <a:latin typeface="新細明體" panose="02020500000000000000" pitchFamily="18" charset="-120"/>
                  <a:ea typeface="新細明體" panose="02020500000000000000" pitchFamily="18" charset="-120"/>
                  <a:cs typeface="新細明體" panose="02020500000000000000" pitchFamily="18" charset="-120"/>
                </a:endParaRPr>
              </a:p>
            </p:txBody>
          </p:sp>
          <p:sp>
            <p:nvSpPr>
              <p:cNvPr id="112" name="流程圖: 程序 111"/>
              <p:cNvSpPr/>
              <p:nvPr/>
            </p:nvSpPr>
            <p:spPr>
              <a:xfrm>
                <a:off x="4429488" y="1938018"/>
                <a:ext cx="2670198" cy="373950"/>
              </a:xfrm>
              <a:prstGeom prst="flowChartProcess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200" dirty="0">
                    <a:solidFill>
                      <a:srgbClr val="000000"/>
                    </a:solidFill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流程結構比較機制</a:t>
                </a:r>
                <a:endParaRPr lang="zh-TW" altLang="en-US" sz="1200" dirty="0">
                  <a:latin typeface="新細明體" panose="02020500000000000000" pitchFamily="18" charset="-120"/>
                  <a:ea typeface="新細明體" panose="02020500000000000000" pitchFamily="18" charset="-120"/>
                  <a:cs typeface="新細明體" panose="02020500000000000000" pitchFamily="18" charset="-120"/>
                </a:endParaRPr>
              </a:p>
            </p:txBody>
          </p:sp>
          <p:sp>
            <p:nvSpPr>
              <p:cNvPr id="113" name="流程圖: 程序 112"/>
              <p:cNvSpPr/>
              <p:nvPr/>
            </p:nvSpPr>
            <p:spPr>
              <a:xfrm>
                <a:off x="195512" y="1409310"/>
                <a:ext cx="6926118" cy="263019"/>
              </a:xfrm>
              <a:prstGeom prst="flowChartProcess">
                <a:avLst/>
              </a:prstGeom>
              <a:noFill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350" dirty="0">
                    <a:solidFill>
                      <a:srgbClr val="000000"/>
                    </a:solidFill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流程結構分析機制</a:t>
                </a:r>
                <a:endParaRPr lang="zh-TW" altLang="en-US" sz="900" dirty="0">
                  <a:latin typeface="新細明體" panose="02020500000000000000" pitchFamily="18" charset="-120"/>
                  <a:ea typeface="新細明體" panose="02020500000000000000" pitchFamily="18" charset="-120"/>
                  <a:cs typeface="新細明體" panose="02020500000000000000" pitchFamily="18" charset="-120"/>
                </a:endParaRPr>
              </a:p>
            </p:txBody>
          </p:sp>
          <p:sp>
            <p:nvSpPr>
              <p:cNvPr id="114" name="向下箭號 113"/>
              <p:cNvSpPr/>
              <p:nvPr/>
            </p:nvSpPr>
            <p:spPr>
              <a:xfrm>
                <a:off x="3371405" y="1148758"/>
                <a:ext cx="270456" cy="271694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TW" altLang="en-US" sz="1350"/>
              </a:p>
            </p:txBody>
          </p:sp>
          <p:sp>
            <p:nvSpPr>
              <p:cNvPr id="115" name="向下箭號 114"/>
              <p:cNvSpPr/>
              <p:nvPr/>
            </p:nvSpPr>
            <p:spPr>
              <a:xfrm>
                <a:off x="3859850" y="1679873"/>
                <a:ext cx="271278" cy="902948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TW" altLang="en-US" sz="1350"/>
              </a:p>
            </p:txBody>
          </p:sp>
          <p:sp>
            <p:nvSpPr>
              <p:cNvPr id="116" name="向下箭號 115"/>
              <p:cNvSpPr/>
              <p:nvPr/>
            </p:nvSpPr>
            <p:spPr>
              <a:xfrm>
                <a:off x="4911984" y="2885873"/>
                <a:ext cx="270456" cy="1388718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TW" altLang="en-US" sz="1350"/>
              </a:p>
            </p:txBody>
          </p:sp>
          <p:sp>
            <p:nvSpPr>
              <p:cNvPr id="117" name="流程圖: 多重文件 116"/>
              <p:cNvSpPr/>
              <p:nvPr/>
            </p:nvSpPr>
            <p:spPr>
              <a:xfrm>
                <a:off x="2800153" y="-86477"/>
                <a:ext cx="1716833" cy="771016"/>
              </a:xfrm>
              <a:prstGeom prst="flowChartMultidocumen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350">
                    <a:solidFill>
                      <a:srgbClr val="000000"/>
                    </a:solidFill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學生程式</a:t>
                </a:r>
                <a:endParaRPr lang="zh-TW" altLang="en-US" sz="900">
                  <a:latin typeface="新細明體" panose="02020500000000000000" pitchFamily="18" charset="-120"/>
                  <a:ea typeface="新細明體" panose="02020500000000000000" pitchFamily="18" charset="-120"/>
                  <a:cs typeface="新細明體" panose="02020500000000000000" pitchFamily="18" charset="-120"/>
                </a:endParaRPr>
              </a:p>
            </p:txBody>
          </p:sp>
          <p:sp>
            <p:nvSpPr>
              <p:cNvPr id="118" name="流程圖: 多重文件 117"/>
              <p:cNvSpPr/>
              <p:nvPr/>
            </p:nvSpPr>
            <p:spPr>
              <a:xfrm>
                <a:off x="3506633" y="4274590"/>
                <a:ext cx="967540" cy="673061"/>
              </a:xfrm>
              <a:prstGeom prst="flowChartMultidocumen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900" dirty="0">
                    <a:solidFill>
                      <a:srgbClr val="000000"/>
                    </a:solidFill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程式流程結構圖</a:t>
                </a:r>
                <a:endParaRPr lang="zh-TW" altLang="en-US" sz="900" dirty="0">
                  <a:latin typeface="新細明體" panose="02020500000000000000" pitchFamily="18" charset="-120"/>
                  <a:ea typeface="新細明體" panose="02020500000000000000" pitchFamily="18" charset="-120"/>
                  <a:cs typeface="新細明體" panose="02020500000000000000" pitchFamily="18" charset="-120"/>
                </a:endParaRPr>
              </a:p>
            </p:txBody>
          </p:sp>
          <p:sp>
            <p:nvSpPr>
              <p:cNvPr id="119" name="流程圖: 多重文件 118"/>
              <p:cNvSpPr/>
              <p:nvPr/>
            </p:nvSpPr>
            <p:spPr>
              <a:xfrm>
                <a:off x="5790274" y="4238975"/>
                <a:ext cx="967423" cy="667330"/>
              </a:xfrm>
              <a:prstGeom prst="flowChartMultidocumen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050" dirty="0">
                    <a:solidFill>
                      <a:srgbClr val="000000"/>
                    </a:solidFill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程式分群結果</a:t>
                </a:r>
                <a:endParaRPr lang="zh-TW" altLang="en-US" sz="1050" dirty="0">
                  <a:latin typeface="新細明體" panose="02020500000000000000" pitchFamily="18" charset="-120"/>
                  <a:ea typeface="新細明體" panose="02020500000000000000" pitchFamily="18" charset="-120"/>
                  <a:cs typeface="新細明體" panose="02020500000000000000" pitchFamily="18" charset="-120"/>
                </a:endParaRPr>
              </a:p>
            </p:txBody>
          </p:sp>
          <p:sp>
            <p:nvSpPr>
              <p:cNvPr id="120" name="向下箭號 119"/>
              <p:cNvSpPr/>
              <p:nvPr/>
            </p:nvSpPr>
            <p:spPr>
              <a:xfrm>
                <a:off x="3853584" y="2877287"/>
                <a:ext cx="270456" cy="1397303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TW" altLang="en-US" sz="1350"/>
              </a:p>
            </p:txBody>
          </p:sp>
          <p:sp>
            <p:nvSpPr>
              <p:cNvPr id="121" name="向下箭號 120"/>
              <p:cNvSpPr/>
              <p:nvPr/>
            </p:nvSpPr>
            <p:spPr>
              <a:xfrm>
                <a:off x="6138758" y="2877289"/>
                <a:ext cx="270456" cy="1441929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TW" altLang="en-US" sz="1350"/>
              </a:p>
            </p:txBody>
          </p:sp>
          <p:sp>
            <p:nvSpPr>
              <p:cNvPr id="122" name="流程圖: 程序 121"/>
              <p:cNvSpPr/>
              <p:nvPr/>
            </p:nvSpPr>
            <p:spPr>
              <a:xfrm>
                <a:off x="5376252" y="2591405"/>
                <a:ext cx="1745378" cy="285883"/>
              </a:xfrm>
              <a:prstGeom prst="flowChartProcess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200" dirty="0">
                    <a:solidFill>
                      <a:srgbClr val="000000"/>
                    </a:solidFill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流程結構分群機制</a:t>
                </a:r>
                <a:endParaRPr lang="zh-TW" altLang="en-US" sz="1200" dirty="0">
                  <a:latin typeface="新細明體" panose="02020500000000000000" pitchFamily="18" charset="-120"/>
                  <a:ea typeface="新細明體" panose="02020500000000000000" pitchFamily="18" charset="-120"/>
                  <a:cs typeface="新細明體" panose="02020500000000000000" pitchFamily="18" charset="-120"/>
                </a:endParaRPr>
              </a:p>
            </p:txBody>
          </p:sp>
        </p:grpSp>
      </p:grpSp>
      <p:sp>
        <p:nvSpPr>
          <p:cNvPr id="123" name="向下箭號 122"/>
          <p:cNvSpPr/>
          <p:nvPr/>
        </p:nvSpPr>
        <p:spPr>
          <a:xfrm>
            <a:off x="10495375" y="2851469"/>
            <a:ext cx="232791" cy="2750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1350"/>
          </a:p>
        </p:txBody>
      </p:sp>
      <p:sp>
        <p:nvSpPr>
          <p:cNvPr id="124" name="向下箭號 123"/>
          <p:cNvSpPr/>
          <p:nvPr/>
        </p:nvSpPr>
        <p:spPr>
          <a:xfrm>
            <a:off x="9861147" y="3507869"/>
            <a:ext cx="232791" cy="2750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1350"/>
          </a:p>
        </p:txBody>
      </p:sp>
      <p:sp>
        <p:nvSpPr>
          <p:cNvPr id="125" name="流程圖: 程序 124"/>
          <p:cNvSpPr/>
          <p:nvPr/>
        </p:nvSpPr>
        <p:spPr>
          <a:xfrm>
            <a:off x="5995409" y="3118809"/>
            <a:ext cx="2424479" cy="322004"/>
          </a:xfrm>
          <a:prstGeom prst="flowChartProcess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350" dirty="0" smtClean="0"/>
              <a:t>宣告變數剖析</a:t>
            </a:r>
            <a:r>
              <a:rPr lang="zh-TW" altLang="en-US" sz="1350" dirty="0"/>
              <a:t>機制</a:t>
            </a:r>
          </a:p>
        </p:txBody>
      </p:sp>
      <p:sp>
        <p:nvSpPr>
          <p:cNvPr id="126" name="向下箭號 125"/>
          <p:cNvSpPr/>
          <p:nvPr/>
        </p:nvSpPr>
        <p:spPr>
          <a:xfrm>
            <a:off x="7261755" y="2854585"/>
            <a:ext cx="232791" cy="2750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1350"/>
          </a:p>
        </p:txBody>
      </p:sp>
      <p:sp>
        <p:nvSpPr>
          <p:cNvPr id="127" name="流程圖: 程序 126"/>
          <p:cNvSpPr/>
          <p:nvPr/>
        </p:nvSpPr>
        <p:spPr>
          <a:xfrm>
            <a:off x="5319621" y="3697386"/>
            <a:ext cx="3100268" cy="322004"/>
          </a:xfrm>
          <a:prstGeom prst="flowChartProcess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350" dirty="0"/>
              <a:t>策略與要素分析比對機制</a:t>
            </a:r>
          </a:p>
        </p:txBody>
      </p:sp>
      <p:sp>
        <p:nvSpPr>
          <p:cNvPr id="128" name="向下箭號 127"/>
          <p:cNvSpPr/>
          <p:nvPr/>
        </p:nvSpPr>
        <p:spPr>
          <a:xfrm>
            <a:off x="11039068" y="3472619"/>
            <a:ext cx="232791" cy="2750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1350"/>
          </a:p>
        </p:txBody>
      </p:sp>
      <p:sp>
        <p:nvSpPr>
          <p:cNvPr id="129" name="向下箭號 128"/>
          <p:cNvSpPr/>
          <p:nvPr/>
        </p:nvSpPr>
        <p:spPr>
          <a:xfrm>
            <a:off x="8308359" y="1723593"/>
            <a:ext cx="232791" cy="27631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1350"/>
          </a:p>
        </p:txBody>
      </p:sp>
      <p:sp>
        <p:nvSpPr>
          <p:cNvPr id="130" name="向下箭號 129"/>
          <p:cNvSpPr/>
          <p:nvPr/>
        </p:nvSpPr>
        <p:spPr>
          <a:xfrm>
            <a:off x="7261003" y="3443418"/>
            <a:ext cx="232791" cy="2750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1350"/>
          </a:p>
        </p:txBody>
      </p:sp>
      <p:sp>
        <p:nvSpPr>
          <p:cNvPr id="131" name="向下箭號 130"/>
          <p:cNvSpPr/>
          <p:nvPr/>
        </p:nvSpPr>
        <p:spPr>
          <a:xfrm>
            <a:off x="5728367" y="2854584"/>
            <a:ext cx="232791" cy="88975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1350"/>
          </a:p>
        </p:txBody>
      </p:sp>
      <p:sp>
        <p:nvSpPr>
          <p:cNvPr id="132" name="流程圖: 程序 131"/>
          <p:cNvSpPr/>
          <p:nvPr/>
        </p:nvSpPr>
        <p:spPr>
          <a:xfrm>
            <a:off x="5328298" y="4788007"/>
            <a:ext cx="3105646" cy="290748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視覺化呈現機制</a:t>
            </a:r>
            <a:endParaRPr lang="zh-TW" altLang="en-US" sz="1200" dirty="0"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</p:txBody>
      </p:sp>
      <p:sp>
        <p:nvSpPr>
          <p:cNvPr id="133" name="向下箭號 132"/>
          <p:cNvSpPr/>
          <p:nvPr/>
        </p:nvSpPr>
        <p:spPr>
          <a:xfrm>
            <a:off x="7261003" y="4568970"/>
            <a:ext cx="232791" cy="2295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1350"/>
          </a:p>
        </p:txBody>
      </p:sp>
      <p:sp>
        <p:nvSpPr>
          <p:cNvPr id="134" name="向下箭號 133"/>
          <p:cNvSpPr/>
          <p:nvPr/>
        </p:nvSpPr>
        <p:spPr>
          <a:xfrm>
            <a:off x="5723790" y="4009706"/>
            <a:ext cx="232791" cy="7654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1350"/>
          </a:p>
        </p:txBody>
      </p:sp>
      <p:sp>
        <p:nvSpPr>
          <p:cNvPr id="135" name="向下箭號 134"/>
          <p:cNvSpPr/>
          <p:nvPr/>
        </p:nvSpPr>
        <p:spPr>
          <a:xfrm>
            <a:off x="7261003" y="3998734"/>
            <a:ext cx="232791" cy="2295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1350"/>
          </a:p>
        </p:txBody>
      </p:sp>
      <p:sp>
        <p:nvSpPr>
          <p:cNvPr id="136" name="流程圖: 程序 135"/>
          <p:cNvSpPr/>
          <p:nvPr/>
        </p:nvSpPr>
        <p:spPr>
          <a:xfrm>
            <a:off x="5987051" y="4228275"/>
            <a:ext cx="2432837" cy="322004"/>
          </a:xfrm>
          <a:prstGeom prst="flowChartProcess">
            <a:avLst/>
          </a:prstGeom>
          <a:solidFill>
            <a:srgbClr val="97E4FF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350" dirty="0"/>
              <a:t>迴</a:t>
            </a:r>
            <a:r>
              <a:rPr lang="zh-TW" altLang="en-US" sz="1350" dirty="0" smtClean="0"/>
              <a:t>圈</a:t>
            </a:r>
            <a:r>
              <a:rPr lang="zh-TW" altLang="en-US" sz="1350" dirty="0"/>
              <a:t>策略</a:t>
            </a:r>
            <a:r>
              <a:rPr lang="zh-TW" altLang="en-US" sz="1350" dirty="0" smtClean="0"/>
              <a:t>與</a:t>
            </a:r>
            <a:r>
              <a:rPr lang="zh-TW" altLang="en-US" sz="1350" dirty="0"/>
              <a:t>語意比較機制</a:t>
            </a:r>
          </a:p>
        </p:txBody>
      </p:sp>
      <p:sp>
        <p:nvSpPr>
          <p:cNvPr id="137" name="流程圖: 多重文件 136"/>
          <p:cNvSpPr/>
          <p:nvPr/>
        </p:nvSpPr>
        <p:spPr>
          <a:xfrm>
            <a:off x="6189220" y="5454318"/>
            <a:ext cx="1202984" cy="684514"/>
          </a:xfrm>
          <a:prstGeom prst="flowChartMulti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900" dirty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程式迴圈策略與語意分析圖</a:t>
            </a:r>
            <a:endParaRPr lang="zh-TW" altLang="en-US" sz="900" dirty="0"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</p:txBody>
      </p:sp>
      <p:sp>
        <p:nvSpPr>
          <p:cNvPr id="138" name="向下箭號 137"/>
          <p:cNvSpPr/>
          <p:nvPr/>
        </p:nvSpPr>
        <p:spPr>
          <a:xfrm>
            <a:off x="6624909" y="5078756"/>
            <a:ext cx="232791" cy="3904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1350"/>
          </a:p>
        </p:txBody>
      </p:sp>
      <p:cxnSp>
        <p:nvCxnSpPr>
          <p:cNvPr id="3" name="直線接點 2"/>
          <p:cNvCxnSpPr>
            <a:endCxn id="136" idx="1"/>
          </p:cNvCxnSpPr>
          <p:nvPr/>
        </p:nvCxnSpPr>
        <p:spPr>
          <a:xfrm>
            <a:off x="4110943" y="3783176"/>
            <a:ext cx="1876108" cy="606101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7" name="直線圖說文字 2 46"/>
          <p:cNvSpPr/>
          <p:nvPr/>
        </p:nvSpPr>
        <p:spPr>
          <a:xfrm rot="10800000">
            <a:off x="1015026" y="1200804"/>
            <a:ext cx="3103239" cy="4850710"/>
          </a:xfrm>
          <a:prstGeom prst="borderCallout2">
            <a:avLst>
              <a:gd name="adj1" fmla="val 61559"/>
              <a:gd name="adj2" fmla="val 191"/>
              <a:gd name="adj3" fmla="val 61686"/>
              <a:gd name="adj4" fmla="val 23"/>
              <a:gd name="adj5" fmla="val 62380"/>
              <a:gd name="adj6" fmla="val -57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流程圖: 程序 47"/>
          <p:cNvSpPr/>
          <p:nvPr/>
        </p:nvSpPr>
        <p:spPr>
          <a:xfrm>
            <a:off x="1253304" y="3831874"/>
            <a:ext cx="1625599" cy="542308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次數比較機制</a:t>
            </a:r>
            <a:endParaRPr lang="zh-TW" altLang="en-US" dirty="0"/>
          </a:p>
        </p:txBody>
      </p:sp>
      <p:sp>
        <p:nvSpPr>
          <p:cNvPr id="49" name="向下箭號 48"/>
          <p:cNvSpPr/>
          <p:nvPr/>
        </p:nvSpPr>
        <p:spPr>
          <a:xfrm>
            <a:off x="2485088" y="2167189"/>
            <a:ext cx="241300" cy="328295"/>
          </a:xfrm>
          <a:prstGeom prst="downArrow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/>
          </a:p>
        </p:txBody>
      </p:sp>
      <p:sp>
        <p:nvSpPr>
          <p:cNvPr id="50" name="流程圖: 多重文件 49"/>
          <p:cNvSpPr/>
          <p:nvPr/>
        </p:nvSpPr>
        <p:spPr>
          <a:xfrm>
            <a:off x="1495468" y="5167823"/>
            <a:ext cx="2304772" cy="806376"/>
          </a:xfrm>
          <a:prstGeom prst="flowChartMultidocumen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600" dirty="0"/>
              <a:t>具策略</a:t>
            </a:r>
            <a:r>
              <a:rPr lang="zh-TW" altLang="en-US" sz="1600" dirty="0" smtClean="0"/>
              <a:t>與語意比較結果之</a:t>
            </a:r>
            <a:r>
              <a:rPr lang="zh-TW" altLang="en-US" sz="1600" dirty="0"/>
              <a:t>資料結構</a:t>
            </a:r>
          </a:p>
        </p:txBody>
      </p:sp>
      <p:sp>
        <p:nvSpPr>
          <p:cNvPr id="51" name="向下箭號 50"/>
          <p:cNvSpPr/>
          <p:nvPr/>
        </p:nvSpPr>
        <p:spPr>
          <a:xfrm>
            <a:off x="1933517" y="3076892"/>
            <a:ext cx="241300" cy="754982"/>
          </a:xfrm>
          <a:prstGeom prst="downArrow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/>
          </a:p>
        </p:txBody>
      </p:sp>
      <p:sp>
        <p:nvSpPr>
          <p:cNvPr id="52" name="流程圖: 多重文件 51"/>
          <p:cNvSpPr/>
          <p:nvPr/>
        </p:nvSpPr>
        <p:spPr>
          <a:xfrm>
            <a:off x="1522595" y="1388131"/>
            <a:ext cx="2304772" cy="806376"/>
          </a:xfrm>
          <a:prstGeom prst="flowChartMultidocumen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/>
              <a:t>具有策略</a:t>
            </a:r>
            <a:r>
              <a:rPr lang="zh-TW" altLang="en-US" sz="1600" dirty="0"/>
              <a:t>與要素之</a:t>
            </a:r>
            <a:r>
              <a:rPr lang="zh-TW" altLang="en-US" sz="1600" dirty="0" smtClean="0"/>
              <a:t>資料結構</a:t>
            </a:r>
            <a:endParaRPr lang="zh-TW" altLang="en-US" sz="1600" dirty="0"/>
          </a:p>
        </p:txBody>
      </p:sp>
      <p:sp>
        <p:nvSpPr>
          <p:cNvPr id="53" name="向下箭號 52"/>
          <p:cNvSpPr/>
          <p:nvPr/>
        </p:nvSpPr>
        <p:spPr>
          <a:xfrm>
            <a:off x="3008804" y="3076891"/>
            <a:ext cx="241300" cy="2090931"/>
          </a:xfrm>
          <a:prstGeom prst="downArrow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/>
          </a:p>
        </p:txBody>
      </p:sp>
      <p:sp>
        <p:nvSpPr>
          <p:cNvPr id="54" name="流程圖: 決策 53"/>
          <p:cNvSpPr/>
          <p:nvPr/>
        </p:nvSpPr>
        <p:spPr>
          <a:xfrm>
            <a:off x="1698484" y="2502929"/>
            <a:ext cx="1814508" cy="863600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策略比較機制</a:t>
            </a:r>
          </a:p>
        </p:txBody>
      </p:sp>
      <p:sp>
        <p:nvSpPr>
          <p:cNvPr id="55" name="向下箭號 54"/>
          <p:cNvSpPr/>
          <p:nvPr/>
        </p:nvSpPr>
        <p:spPr>
          <a:xfrm>
            <a:off x="1933517" y="4379926"/>
            <a:ext cx="241300" cy="787896"/>
          </a:xfrm>
          <a:prstGeom prst="downArrow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/>
          </a:p>
        </p:txBody>
      </p:sp>
      <p:pic>
        <p:nvPicPr>
          <p:cNvPr id="56" name="圖片 5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92449" cy="308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566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內容版面配置區 2"/>
          <p:cNvSpPr>
            <a:spLocks noGrp="1"/>
          </p:cNvSpPr>
          <p:nvPr>
            <p:ph idx="4294967295"/>
          </p:nvPr>
        </p:nvSpPr>
        <p:spPr>
          <a:xfrm>
            <a:off x="4887730" y="1200804"/>
            <a:ext cx="7275600" cy="5133600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2800" dirty="0" smtClean="0"/>
              <a:t>「迴圈策略與語意比較機制」</a:t>
            </a:r>
            <a:endParaRPr lang="en-US" altLang="zh-TW" sz="2800" dirty="0"/>
          </a:p>
          <a:p>
            <a:pPr marL="578358" lvl="1" indent="-285750">
              <a:buFont typeface="Wingdings" panose="05000000000000000000" pitchFamily="2" charset="2"/>
              <a:buChar char="l"/>
            </a:pPr>
            <a:r>
              <a:rPr lang="zh-TW" altLang="en-US" sz="2400" dirty="0" smtClean="0"/>
              <a:t>策略與</a:t>
            </a:r>
            <a:r>
              <a:rPr lang="zh-TW" altLang="en-US" sz="2400" dirty="0"/>
              <a:t>語意</a:t>
            </a:r>
            <a:r>
              <a:rPr lang="zh-TW" altLang="en-US" sz="2400" dirty="0" smtClean="0"/>
              <a:t>比較機制</a:t>
            </a:r>
            <a:endParaRPr lang="en-US" altLang="zh-TW" sz="2400" dirty="0" smtClean="0"/>
          </a:p>
          <a:p>
            <a:pPr marL="761238" lvl="2" indent="-285750">
              <a:buFont typeface="Calibri" panose="020F0502020204030204" pitchFamily="34" charset="0"/>
              <a:buChar char="─"/>
            </a:pPr>
            <a:r>
              <a:rPr lang="zh-TW" altLang="en-US" sz="2000" dirty="0" smtClean="0"/>
              <a:t>策略比對機制</a:t>
            </a:r>
            <a:endParaRPr lang="en-US" altLang="zh-TW" sz="2000" dirty="0" smtClean="0"/>
          </a:p>
          <a:p>
            <a:pPr marL="761238" lvl="2" indent="-285750">
              <a:buFont typeface="Calibri" panose="020F0502020204030204" pitchFamily="34" charset="0"/>
              <a:buChar char="─"/>
            </a:pPr>
            <a:r>
              <a:rPr lang="zh-TW" altLang="en-US" sz="2000" dirty="0" smtClean="0"/>
              <a:t>次數比對機制</a:t>
            </a:r>
            <a:endParaRPr lang="en-US" altLang="zh-TW" sz="20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sz="2000" dirty="0"/>
              <a:t>產生基模</a:t>
            </a:r>
            <a:r>
              <a:rPr lang="en-US" altLang="zh-TW" sz="2000" dirty="0"/>
              <a:t>:</a:t>
            </a:r>
          </a:p>
          <a:p>
            <a:pPr lvl="2">
              <a:buFont typeface="Calibri" panose="020F0502020204030204" pitchFamily="34" charset="0"/>
              <a:buChar char="─"/>
            </a:pPr>
            <a:r>
              <a:rPr lang="zh-TW" altLang="en-US" sz="1600" dirty="0" smtClean="0"/>
              <a:t>比較之策略與語意基</a:t>
            </a:r>
            <a:r>
              <a:rPr lang="zh-TW" altLang="en-US" sz="1600" dirty="0"/>
              <a:t>模</a:t>
            </a:r>
            <a:endParaRPr lang="en-US" altLang="zh-TW" sz="24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sz="2000" dirty="0" smtClean="0"/>
              <a:t>機制功能</a:t>
            </a:r>
            <a:r>
              <a:rPr lang="en-US" altLang="zh-TW" sz="2000" dirty="0" smtClean="0"/>
              <a:t>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zh-TW" altLang="en-US" sz="2000" dirty="0" smtClean="0"/>
              <a:t>比較迴圈策略</a:t>
            </a:r>
            <a:endParaRPr lang="en-US" altLang="zh-TW" sz="2000" dirty="0" smtClean="0"/>
          </a:p>
          <a:p>
            <a:pPr lvl="2">
              <a:buFont typeface="Wingdings" panose="05000000000000000000" pitchFamily="2" charset="2"/>
              <a:buChar char="Ø"/>
            </a:pPr>
            <a:r>
              <a:rPr lang="zh-TW" altLang="en-US" sz="2000" dirty="0" smtClean="0"/>
              <a:t>比較語意</a:t>
            </a:r>
            <a:endParaRPr lang="en-US" altLang="zh-TW" sz="2000" dirty="0" smtClean="0"/>
          </a:p>
        </p:txBody>
      </p:sp>
      <p:sp>
        <p:nvSpPr>
          <p:cNvPr id="163" name="直線圖說文字 2 162"/>
          <p:cNvSpPr/>
          <p:nvPr/>
        </p:nvSpPr>
        <p:spPr>
          <a:xfrm rot="10800000">
            <a:off x="1175655" y="475129"/>
            <a:ext cx="3103239" cy="4850710"/>
          </a:xfrm>
          <a:prstGeom prst="borderCallout2">
            <a:avLst>
              <a:gd name="adj1" fmla="val 61559"/>
              <a:gd name="adj2" fmla="val 191"/>
              <a:gd name="adj3" fmla="val 61686"/>
              <a:gd name="adj4" fmla="val 23"/>
              <a:gd name="adj5" fmla="val 62380"/>
              <a:gd name="adj6" fmla="val -57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4" name="流程圖: 程序 163"/>
          <p:cNvSpPr/>
          <p:nvPr/>
        </p:nvSpPr>
        <p:spPr>
          <a:xfrm>
            <a:off x="1413933" y="3106199"/>
            <a:ext cx="1625599" cy="542308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次數比較機制</a:t>
            </a:r>
            <a:endParaRPr lang="zh-TW" altLang="en-US" dirty="0"/>
          </a:p>
        </p:txBody>
      </p:sp>
      <p:sp>
        <p:nvSpPr>
          <p:cNvPr id="165" name="向下箭號 164"/>
          <p:cNvSpPr/>
          <p:nvPr/>
        </p:nvSpPr>
        <p:spPr>
          <a:xfrm>
            <a:off x="2645717" y="1441514"/>
            <a:ext cx="241300" cy="328295"/>
          </a:xfrm>
          <a:prstGeom prst="downArrow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/>
          </a:p>
        </p:txBody>
      </p:sp>
      <p:sp>
        <p:nvSpPr>
          <p:cNvPr id="167" name="流程圖: 多重文件 166"/>
          <p:cNvSpPr/>
          <p:nvPr/>
        </p:nvSpPr>
        <p:spPr>
          <a:xfrm>
            <a:off x="1656097" y="4442148"/>
            <a:ext cx="2304772" cy="806376"/>
          </a:xfrm>
          <a:prstGeom prst="flowChartMultidocumen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600" dirty="0"/>
              <a:t>具策略</a:t>
            </a:r>
            <a:r>
              <a:rPr lang="zh-TW" altLang="en-US" sz="1600" dirty="0" smtClean="0"/>
              <a:t>與語意比較結果之</a:t>
            </a:r>
            <a:r>
              <a:rPr lang="zh-TW" altLang="en-US" sz="1600" dirty="0"/>
              <a:t>資料結構</a:t>
            </a:r>
          </a:p>
        </p:txBody>
      </p:sp>
      <p:sp>
        <p:nvSpPr>
          <p:cNvPr id="168" name="向下箭號 167"/>
          <p:cNvSpPr/>
          <p:nvPr/>
        </p:nvSpPr>
        <p:spPr>
          <a:xfrm>
            <a:off x="2094146" y="2351217"/>
            <a:ext cx="241300" cy="754982"/>
          </a:xfrm>
          <a:prstGeom prst="downArrow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/>
          </a:p>
        </p:txBody>
      </p:sp>
      <p:sp>
        <p:nvSpPr>
          <p:cNvPr id="170" name="流程圖: 多重文件 169"/>
          <p:cNvSpPr/>
          <p:nvPr/>
        </p:nvSpPr>
        <p:spPr>
          <a:xfrm>
            <a:off x="1683224" y="662456"/>
            <a:ext cx="2304772" cy="806376"/>
          </a:xfrm>
          <a:prstGeom prst="flowChartMultidocumen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/>
              <a:t>具有策略</a:t>
            </a:r>
            <a:r>
              <a:rPr lang="zh-TW" altLang="en-US" sz="1600" dirty="0"/>
              <a:t>與要素之</a:t>
            </a:r>
            <a:r>
              <a:rPr lang="zh-TW" altLang="en-US" sz="1600" dirty="0" smtClean="0"/>
              <a:t>資料結構</a:t>
            </a:r>
            <a:endParaRPr lang="zh-TW" altLang="en-US" sz="1600" dirty="0"/>
          </a:p>
        </p:txBody>
      </p:sp>
      <p:sp>
        <p:nvSpPr>
          <p:cNvPr id="16" name="標題 1"/>
          <p:cNvSpPr txBox="1">
            <a:spLocks/>
          </p:cNvSpPr>
          <p:nvPr/>
        </p:nvSpPr>
        <p:spPr>
          <a:xfrm>
            <a:off x="3987996" y="-93009"/>
            <a:ext cx="4352925" cy="12938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dirty="0" smtClean="0"/>
              <a:t>系統設計</a:t>
            </a:r>
            <a:endParaRPr lang="zh-TW" altLang="en-US" dirty="0"/>
          </a:p>
        </p:txBody>
      </p:sp>
      <p:sp>
        <p:nvSpPr>
          <p:cNvPr id="18" name="向下箭號 17"/>
          <p:cNvSpPr/>
          <p:nvPr/>
        </p:nvSpPr>
        <p:spPr>
          <a:xfrm>
            <a:off x="3169433" y="2351216"/>
            <a:ext cx="241300" cy="2090931"/>
          </a:xfrm>
          <a:prstGeom prst="downArrow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/>
          </a:p>
        </p:txBody>
      </p:sp>
      <p:sp>
        <p:nvSpPr>
          <p:cNvPr id="2" name="流程圖: 決策 1"/>
          <p:cNvSpPr/>
          <p:nvPr/>
        </p:nvSpPr>
        <p:spPr>
          <a:xfrm>
            <a:off x="1859113" y="1777254"/>
            <a:ext cx="1814508" cy="863600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策略比較機制</a:t>
            </a:r>
          </a:p>
        </p:txBody>
      </p:sp>
      <p:sp>
        <p:nvSpPr>
          <p:cNvPr id="19" name="向下箭號 18"/>
          <p:cNvSpPr/>
          <p:nvPr/>
        </p:nvSpPr>
        <p:spPr>
          <a:xfrm>
            <a:off x="2094146" y="3654251"/>
            <a:ext cx="241300" cy="787896"/>
          </a:xfrm>
          <a:prstGeom prst="downArrow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/>
          </a:p>
        </p:txBody>
      </p:sp>
      <p:pic>
        <p:nvPicPr>
          <p:cNvPr id="21" name="圖片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92449" cy="308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681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直線圖說文字 2 65"/>
          <p:cNvSpPr/>
          <p:nvPr/>
        </p:nvSpPr>
        <p:spPr>
          <a:xfrm rot="10800000">
            <a:off x="395980" y="1334278"/>
            <a:ext cx="3792411" cy="5103844"/>
          </a:xfrm>
          <a:prstGeom prst="borderCallout2">
            <a:avLst>
              <a:gd name="adj1" fmla="val 61559"/>
              <a:gd name="adj2" fmla="val 191"/>
              <a:gd name="adj3" fmla="val 61686"/>
              <a:gd name="adj4" fmla="val 23"/>
              <a:gd name="adj5" fmla="val 62380"/>
              <a:gd name="adj6" fmla="val -57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6" name="向下箭號 75"/>
          <p:cNvSpPr/>
          <p:nvPr/>
        </p:nvSpPr>
        <p:spPr>
          <a:xfrm>
            <a:off x="2205746" y="2315248"/>
            <a:ext cx="241300" cy="328295"/>
          </a:xfrm>
          <a:prstGeom prst="downArrow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/>
          </a:p>
        </p:txBody>
      </p:sp>
      <p:sp>
        <p:nvSpPr>
          <p:cNvPr id="87" name="流程圖: 多重文件 86"/>
          <p:cNvSpPr/>
          <p:nvPr/>
        </p:nvSpPr>
        <p:spPr>
          <a:xfrm>
            <a:off x="1155428" y="5310194"/>
            <a:ext cx="2304772" cy="806376"/>
          </a:xfrm>
          <a:prstGeom prst="flowChartMultidocumen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600" dirty="0"/>
              <a:t>程式迴圈分析圖</a:t>
            </a:r>
          </a:p>
        </p:txBody>
      </p:sp>
      <p:sp>
        <p:nvSpPr>
          <p:cNvPr id="89" name="向下箭號 88"/>
          <p:cNvSpPr/>
          <p:nvPr/>
        </p:nvSpPr>
        <p:spPr>
          <a:xfrm>
            <a:off x="2205746" y="4975351"/>
            <a:ext cx="241300" cy="328295"/>
          </a:xfrm>
          <a:prstGeom prst="downArrow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/>
          </a:p>
        </p:txBody>
      </p:sp>
      <p:sp>
        <p:nvSpPr>
          <p:cNvPr id="58" name="流程圖: 程序 57"/>
          <p:cNvSpPr/>
          <p:nvPr/>
        </p:nvSpPr>
        <p:spPr>
          <a:xfrm>
            <a:off x="1017038" y="2658697"/>
            <a:ext cx="2603240" cy="542308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資料結構寬度計算機</a:t>
            </a:r>
            <a:r>
              <a:rPr lang="zh-TW" altLang="en-US" dirty="0"/>
              <a:t>制</a:t>
            </a:r>
          </a:p>
        </p:txBody>
      </p:sp>
      <p:sp>
        <p:nvSpPr>
          <p:cNvPr id="53" name="加號 52"/>
          <p:cNvSpPr/>
          <p:nvPr/>
        </p:nvSpPr>
        <p:spPr>
          <a:xfrm>
            <a:off x="2147287" y="1701927"/>
            <a:ext cx="358219" cy="347004"/>
          </a:xfrm>
          <a:prstGeom prst="mathPlus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流程圖: 程序 55"/>
          <p:cNvSpPr/>
          <p:nvPr/>
        </p:nvSpPr>
        <p:spPr>
          <a:xfrm>
            <a:off x="1022384" y="3556458"/>
            <a:ext cx="2603240" cy="542308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資料結構</a:t>
            </a:r>
            <a:r>
              <a:rPr lang="zh-TW" altLang="en-US" dirty="0" smtClean="0"/>
              <a:t>高度計算機</a:t>
            </a:r>
            <a:r>
              <a:rPr lang="zh-TW" altLang="en-US" dirty="0"/>
              <a:t>制</a:t>
            </a:r>
          </a:p>
        </p:txBody>
      </p:sp>
      <p:sp>
        <p:nvSpPr>
          <p:cNvPr id="57" name="向下箭號 56"/>
          <p:cNvSpPr/>
          <p:nvPr/>
        </p:nvSpPr>
        <p:spPr>
          <a:xfrm>
            <a:off x="2206747" y="3216159"/>
            <a:ext cx="241300" cy="328295"/>
          </a:xfrm>
          <a:prstGeom prst="downArrow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/>
          </a:p>
        </p:txBody>
      </p:sp>
      <p:sp>
        <p:nvSpPr>
          <p:cNvPr id="62" name="流程圖: 程序 61"/>
          <p:cNvSpPr/>
          <p:nvPr/>
        </p:nvSpPr>
        <p:spPr>
          <a:xfrm>
            <a:off x="1017038" y="4426495"/>
            <a:ext cx="2603240" cy="542308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迴圈分析圖繪製機制</a:t>
            </a:r>
            <a:endParaRPr lang="zh-TW" altLang="en-US" dirty="0"/>
          </a:p>
        </p:txBody>
      </p:sp>
      <p:sp>
        <p:nvSpPr>
          <p:cNvPr id="63" name="向下箭號 62"/>
          <p:cNvSpPr/>
          <p:nvPr/>
        </p:nvSpPr>
        <p:spPr>
          <a:xfrm>
            <a:off x="2210648" y="4097127"/>
            <a:ext cx="241300" cy="328295"/>
          </a:xfrm>
          <a:prstGeom prst="downArrow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/>
          </a:p>
        </p:txBody>
      </p:sp>
      <p:sp>
        <p:nvSpPr>
          <p:cNvPr id="65" name="標題 1"/>
          <p:cNvSpPr txBox="1">
            <a:spLocks/>
          </p:cNvSpPr>
          <p:nvPr/>
        </p:nvSpPr>
        <p:spPr>
          <a:xfrm>
            <a:off x="3987996" y="-93009"/>
            <a:ext cx="4352925" cy="12938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dirty="0" smtClean="0"/>
              <a:t>系統設計</a:t>
            </a:r>
            <a:endParaRPr lang="zh-TW" altLang="en-US" dirty="0"/>
          </a:p>
        </p:txBody>
      </p:sp>
      <p:grpSp>
        <p:nvGrpSpPr>
          <p:cNvPr id="67" name="群組 66"/>
          <p:cNvGrpSpPr/>
          <p:nvPr/>
        </p:nvGrpSpPr>
        <p:grpSpPr>
          <a:xfrm>
            <a:off x="5188590" y="1058180"/>
            <a:ext cx="6885221" cy="5119786"/>
            <a:chOff x="59128" y="-86477"/>
            <a:chExt cx="7166579" cy="5034128"/>
          </a:xfrm>
        </p:grpSpPr>
        <p:sp>
          <p:nvSpPr>
            <p:cNvPr id="68" name="矩形 67"/>
            <p:cNvSpPr/>
            <p:nvPr/>
          </p:nvSpPr>
          <p:spPr>
            <a:xfrm>
              <a:off x="59128" y="696958"/>
              <a:ext cx="7166579" cy="3570088"/>
            </a:xfrm>
            <a:prstGeom prst="rect">
              <a:avLst/>
            </a:prstGeom>
            <a:ln w="57150">
              <a:solidFill>
                <a:schemeClr val="accent4"/>
              </a:solidFill>
              <a:prstDash val="sys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zh-TW" altLang="en-US" sz="1350"/>
            </a:p>
          </p:txBody>
        </p:sp>
        <p:grpSp>
          <p:nvGrpSpPr>
            <p:cNvPr id="71" name="群組 70"/>
            <p:cNvGrpSpPr/>
            <p:nvPr/>
          </p:nvGrpSpPr>
          <p:grpSpPr>
            <a:xfrm>
              <a:off x="195512" y="-86477"/>
              <a:ext cx="6926118" cy="5034128"/>
              <a:chOff x="195512" y="-86477"/>
              <a:chExt cx="6926118" cy="5034128"/>
            </a:xfrm>
          </p:grpSpPr>
          <p:sp>
            <p:nvSpPr>
              <p:cNvPr id="74" name="流程圖: 多重文件 73"/>
              <p:cNvSpPr/>
              <p:nvPr/>
            </p:nvSpPr>
            <p:spPr>
              <a:xfrm>
                <a:off x="4484113" y="4246396"/>
                <a:ext cx="1119502" cy="680143"/>
              </a:xfrm>
              <a:prstGeom prst="flowChartMultidocumen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863" dirty="0">
                    <a:solidFill>
                      <a:srgbClr val="000000"/>
                    </a:solidFill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兩程式結構</a:t>
                </a:r>
                <a:endParaRPr lang="zh-TW" altLang="en-US" sz="863" dirty="0">
                  <a:latin typeface="新細明體" panose="02020500000000000000" pitchFamily="18" charset="-120"/>
                  <a:ea typeface="新細明體" panose="02020500000000000000" pitchFamily="18" charset="-120"/>
                  <a:cs typeface="新細明體" panose="02020500000000000000" pitchFamily="18" charset="-120"/>
                </a:endParaRPr>
              </a:p>
              <a:p>
                <a:pPr algn="ctr"/>
                <a:r>
                  <a:rPr lang="zh-TW" altLang="en-US" sz="863" dirty="0">
                    <a:solidFill>
                      <a:srgbClr val="000000"/>
                    </a:solidFill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比較流程圖</a:t>
                </a:r>
                <a:endParaRPr lang="zh-TW" altLang="en-US" sz="863" dirty="0">
                  <a:latin typeface="新細明體" panose="02020500000000000000" pitchFamily="18" charset="-120"/>
                  <a:ea typeface="新細明體" panose="02020500000000000000" pitchFamily="18" charset="-120"/>
                  <a:cs typeface="新細明體" panose="02020500000000000000" pitchFamily="18" charset="-120"/>
                </a:endParaRPr>
              </a:p>
            </p:txBody>
          </p:sp>
          <p:sp>
            <p:nvSpPr>
              <p:cNvPr id="75" name="流程圖: 程序 74"/>
              <p:cNvSpPr/>
              <p:nvPr/>
            </p:nvSpPr>
            <p:spPr>
              <a:xfrm>
                <a:off x="195512" y="891667"/>
                <a:ext cx="6926118" cy="264521"/>
              </a:xfrm>
              <a:prstGeom prst="flowChartProcess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350" dirty="0">
                    <a:solidFill>
                      <a:srgbClr val="000000"/>
                    </a:solidFill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程式語法剖析機制</a:t>
                </a:r>
                <a:endParaRPr lang="zh-TW" altLang="en-US" sz="900" dirty="0">
                  <a:latin typeface="新細明體" panose="02020500000000000000" pitchFamily="18" charset="-120"/>
                  <a:ea typeface="新細明體" panose="02020500000000000000" pitchFamily="18" charset="-120"/>
                  <a:cs typeface="新細明體" panose="02020500000000000000" pitchFamily="18" charset="-120"/>
                </a:endParaRPr>
              </a:p>
            </p:txBody>
          </p:sp>
          <p:sp>
            <p:nvSpPr>
              <p:cNvPr id="77" name="流程圖: 程序 76"/>
              <p:cNvSpPr/>
              <p:nvPr/>
            </p:nvSpPr>
            <p:spPr>
              <a:xfrm>
                <a:off x="3632755" y="2591405"/>
                <a:ext cx="1689512" cy="285883"/>
              </a:xfrm>
              <a:prstGeom prst="flowChartProcess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200" dirty="0">
                    <a:solidFill>
                      <a:srgbClr val="000000"/>
                    </a:solidFill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視覺化呈現機制</a:t>
                </a:r>
                <a:endParaRPr lang="zh-TW" altLang="en-US" sz="1200" dirty="0">
                  <a:latin typeface="新細明體" panose="02020500000000000000" pitchFamily="18" charset="-120"/>
                  <a:ea typeface="新細明體" panose="02020500000000000000" pitchFamily="18" charset="-120"/>
                  <a:cs typeface="新細明體" panose="02020500000000000000" pitchFamily="18" charset="-120"/>
                </a:endParaRPr>
              </a:p>
            </p:txBody>
          </p:sp>
          <p:sp>
            <p:nvSpPr>
              <p:cNvPr id="78" name="流程圖: 程序 77"/>
              <p:cNvSpPr/>
              <p:nvPr/>
            </p:nvSpPr>
            <p:spPr>
              <a:xfrm>
                <a:off x="4429488" y="1938018"/>
                <a:ext cx="2670198" cy="373950"/>
              </a:xfrm>
              <a:prstGeom prst="flowChartProcess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200" dirty="0">
                    <a:solidFill>
                      <a:srgbClr val="000000"/>
                    </a:solidFill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流程結構比較機制</a:t>
                </a:r>
                <a:endParaRPr lang="zh-TW" altLang="en-US" sz="1200" dirty="0">
                  <a:latin typeface="新細明體" panose="02020500000000000000" pitchFamily="18" charset="-120"/>
                  <a:ea typeface="新細明體" panose="02020500000000000000" pitchFamily="18" charset="-120"/>
                  <a:cs typeface="新細明體" panose="02020500000000000000" pitchFamily="18" charset="-120"/>
                </a:endParaRPr>
              </a:p>
            </p:txBody>
          </p:sp>
          <p:sp>
            <p:nvSpPr>
              <p:cNvPr id="79" name="流程圖: 程序 78"/>
              <p:cNvSpPr/>
              <p:nvPr/>
            </p:nvSpPr>
            <p:spPr>
              <a:xfrm>
                <a:off x="195512" y="1409310"/>
                <a:ext cx="6926118" cy="263019"/>
              </a:xfrm>
              <a:prstGeom prst="flowChartProcess">
                <a:avLst/>
              </a:prstGeom>
              <a:noFill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350" dirty="0">
                    <a:solidFill>
                      <a:srgbClr val="000000"/>
                    </a:solidFill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流程結構分析機制</a:t>
                </a:r>
                <a:endParaRPr lang="zh-TW" altLang="en-US" sz="900" dirty="0">
                  <a:latin typeface="新細明體" panose="02020500000000000000" pitchFamily="18" charset="-120"/>
                  <a:ea typeface="新細明體" panose="02020500000000000000" pitchFamily="18" charset="-120"/>
                  <a:cs typeface="新細明體" panose="02020500000000000000" pitchFamily="18" charset="-120"/>
                </a:endParaRPr>
              </a:p>
            </p:txBody>
          </p:sp>
          <p:sp>
            <p:nvSpPr>
              <p:cNvPr id="80" name="向下箭號 79"/>
              <p:cNvSpPr/>
              <p:nvPr/>
            </p:nvSpPr>
            <p:spPr>
              <a:xfrm>
                <a:off x="3371405" y="1148758"/>
                <a:ext cx="270456" cy="271694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TW" altLang="en-US" sz="1350"/>
              </a:p>
            </p:txBody>
          </p:sp>
          <p:sp>
            <p:nvSpPr>
              <p:cNvPr id="81" name="向下箭號 80"/>
              <p:cNvSpPr/>
              <p:nvPr/>
            </p:nvSpPr>
            <p:spPr>
              <a:xfrm>
                <a:off x="3859850" y="1679873"/>
                <a:ext cx="271278" cy="902948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TW" altLang="en-US" sz="1350"/>
              </a:p>
            </p:txBody>
          </p:sp>
          <p:sp>
            <p:nvSpPr>
              <p:cNvPr id="82" name="向下箭號 81"/>
              <p:cNvSpPr/>
              <p:nvPr/>
            </p:nvSpPr>
            <p:spPr>
              <a:xfrm>
                <a:off x="4911984" y="2885873"/>
                <a:ext cx="270456" cy="1388718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TW" altLang="en-US" sz="1350"/>
              </a:p>
            </p:txBody>
          </p:sp>
          <p:sp>
            <p:nvSpPr>
              <p:cNvPr id="83" name="流程圖: 多重文件 82"/>
              <p:cNvSpPr/>
              <p:nvPr/>
            </p:nvSpPr>
            <p:spPr>
              <a:xfrm>
                <a:off x="2800153" y="-86477"/>
                <a:ext cx="1716833" cy="771016"/>
              </a:xfrm>
              <a:prstGeom prst="flowChartMultidocumen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350">
                    <a:solidFill>
                      <a:srgbClr val="000000"/>
                    </a:solidFill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學生程式</a:t>
                </a:r>
                <a:endParaRPr lang="zh-TW" altLang="en-US" sz="900">
                  <a:latin typeface="新細明體" panose="02020500000000000000" pitchFamily="18" charset="-120"/>
                  <a:ea typeface="新細明體" panose="02020500000000000000" pitchFamily="18" charset="-120"/>
                  <a:cs typeface="新細明體" panose="02020500000000000000" pitchFamily="18" charset="-120"/>
                </a:endParaRPr>
              </a:p>
            </p:txBody>
          </p:sp>
          <p:sp>
            <p:nvSpPr>
              <p:cNvPr id="84" name="流程圖: 多重文件 83"/>
              <p:cNvSpPr/>
              <p:nvPr/>
            </p:nvSpPr>
            <p:spPr>
              <a:xfrm>
                <a:off x="3506633" y="4274590"/>
                <a:ext cx="967540" cy="673061"/>
              </a:xfrm>
              <a:prstGeom prst="flowChartMultidocumen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900" dirty="0">
                    <a:solidFill>
                      <a:srgbClr val="000000"/>
                    </a:solidFill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程式流程結構圖</a:t>
                </a:r>
                <a:endParaRPr lang="zh-TW" altLang="en-US" sz="900" dirty="0">
                  <a:latin typeface="新細明體" panose="02020500000000000000" pitchFamily="18" charset="-120"/>
                  <a:ea typeface="新細明體" panose="02020500000000000000" pitchFamily="18" charset="-120"/>
                  <a:cs typeface="新細明體" panose="02020500000000000000" pitchFamily="18" charset="-120"/>
                </a:endParaRPr>
              </a:p>
            </p:txBody>
          </p:sp>
          <p:sp>
            <p:nvSpPr>
              <p:cNvPr id="85" name="流程圖: 多重文件 84"/>
              <p:cNvSpPr/>
              <p:nvPr/>
            </p:nvSpPr>
            <p:spPr>
              <a:xfrm>
                <a:off x="5790274" y="4238975"/>
                <a:ext cx="967423" cy="667330"/>
              </a:xfrm>
              <a:prstGeom prst="flowChartMultidocumen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050" dirty="0">
                    <a:solidFill>
                      <a:srgbClr val="000000"/>
                    </a:solidFill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程式分群結果</a:t>
                </a:r>
                <a:endParaRPr lang="zh-TW" altLang="en-US" sz="1050" dirty="0">
                  <a:latin typeface="新細明體" panose="02020500000000000000" pitchFamily="18" charset="-120"/>
                  <a:ea typeface="新細明體" panose="02020500000000000000" pitchFamily="18" charset="-120"/>
                  <a:cs typeface="新細明體" panose="02020500000000000000" pitchFamily="18" charset="-120"/>
                </a:endParaRPr>
              </a:p>
            </p:txBody>
          </p:sp>
          <p:sp>
            <p:nvSpPr>
              <p:cNvPr id="86" name="向下箭號 85"/>
              <p:cNvSpPr/>
              <p:nvPr/>
            </p:nvSpPr>
            <p:spPr>
              <a:xfrm>
                <a:off x="3853584" y="2877287"/>
                <a:ext cx="270456" cy="1397303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TW" altLang="en-US" sz="1350"/>
              </a:p>
            </p:txBody>
          </p:sp>
          <p:sp>
            <p:nvSpPr>
              <p:cNvPr id="88" name="向下箭號 87"/>
              <p:cNvSpPr/>
              <p:nvPr/>
            </p:nvSpPr>
            <p:spPr>
              <a:xfrm>
                <a:off x="6138758" y="2877289"/>
                <a:ext cx="270456" cy="1441929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TW" altLang="en-US" sz="1350"/>
              </a:p>
            </p:txBody>
          </p:sp>
          <p:sp>
            <p:nvSpPr>
              <p:cNvPr id="90" name="流程圖: 程序 89"/>
              <p:cNvSpPr/>
              <p:nvPr/>
            </p:nvSpPr>
            <p:spPr>
              <a:xfrm>
                <a:off x="5376252" y="2591405"/>
                <a:ext cx="1745378" cy="285883"/>
              </a:xfrm>
              <a:prstGeom prst="flowChartProcess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200" dirty="0">
                    <a:solidFill>
                      <a:srgbClr val="000000"/>
                    </a:solidFill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流程結構分群機制</a:t>
                </a:r>
                <a:endParaRPr lang="zh-TW" altLang="en-US" sz="1200" dirty="0">
                  <a:latin typeface="新細明體" panose="02020500000000000000" pitchFamily="18" charset="-120"/>
                  <a:ea typeface="新細明體" panose="02020500000000000000" pitchFamily="18" charset="-120"/>
                  <a:cs typeface="新細明體" panose="02020500000000000000" pitchFamily="18" charset="-120"/>
                </a:endParaRPr>
              </a:p>
            </p:txBody>
          </p:sp>
        </p:grpSp>
      </p:grpSp>
      <p:sp>
        <p:nvSpPr>
          <p:cNvPr id="91" name="向下箭號 90"/>
          <p:cNvSpPr/>
          <p:nvPr/>
        </p:nvSpPr>
        <p:spPr>
          <a:xfrm>
            <a:off x="10515402" y="2859544"/>
            <a:ext cx="232791" cy="2750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1350"/>
          </a:p>
        </p:txBody>
      </p:sp>
      <p:sp>
        <p:nvSpPr>
          <p:cNvPr id="92" name="向下箭號 91"/>
          <p:cNvSpPr/>
          <p:nvPr/>
        </p:nvSpPr>
        <p:spPr>
          <a:xfrm>
            <a:off x="9868133" y="3497436"/>
            <a:ext cx="232791" cy="2750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1350"/>
          </a:p>
        </p:txBody>
      </p:sp>
      <p:sp>
        <p:nvSpPr>
          <p:cNvPr id="93" name="流程圖: 程序 92"/>
          <p:cNvSpPr/>
          <p:nvPr/>
        </p:nvSpPr>
        <p:spPr>
          <a:xfrm>
            <a:off x="5995409" y="3118809"/>
            <a:ext cx="2424479" cy="322004"/>
          </a:xfrm>
          <a:prstGeom prst="flowChartProcess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350" dirty="0" smtClean="0"/>
              <a:t>宣告變數剖析</a:t>
            </a:r>
            <a:r>
              <a:rPr lang="zh-TW" altLang="en-US" sz="1350" dirty="0"/>
              <a:t>機制</a:t>
            </a:r>
          </a:p>
        </p:txBody>
      </p:sp>
      <p:sp>
        <p:nvSpPr>
          <p:cNvPr id="94" name="向下箭號 93"/>
          <p:cNvSpPr/>
          <p:nvPr/>
        </p:nvSpPr>
        <p:spPr>
          <a:xfrm>
            <a:off x="7261755" y="2854585"/>
            <a:ext cx="232791" cy="2750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1350"/>
          </a:p>
        </p:txBody>
      </p:sp>
      <p:sp>
        <p:nvSpPr>
          <p:cNvPr id="95" name="流程圖: 程序 94"/>
          <p:cNvSpPr/>
          <p:nvPr/>
        </p:nvSpPr>
        <p:spPr>
          <a:xfrm>
            <a:off x="5319621" y="3697386"/>
            <a:ext cx="3100268" cy="322004"/>
          </a:xfrm>
          <a:prstGeom prst="flowChartProcess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350" dirty="0"/>
              <a:t>策略與要素分析比對機制</a:t>
            </a:r>
          </a:p>
        </p:txBody>
      </p:sp>
      <p:sp>
        <p:nvSpPr>
          <p:cNvPr id="96" name="向下箭號 95"/>
          <p:cNvSpPr/>
          <p:nvPr/>
        </p:nvSpPr>
        <p:spPr>
          <a:xfrm>
            <a:off x="11050690" y="3506546"/>
            <a:ext cx="232791" cy="2750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1350"/>
          </a:p>
        </p:txBody>
      </p:sp>
      <p:sp>
        <p:nvSpPr>
          <p:cNvPr id="97" name="向下箭號 96"/>
          <p:cNvSpPr/>
          <p:nvPr/>
        </p:nvSpPr>
        <p:spPr>
          <a:xfrm>
            <a:off x="8308359" y="1723593"/>
            <a:ext cx="232791" cy="27631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1350"/>
          </a:p>
        </p:txBody>
      </p:sp>
      <p:sp>
        <p:nvSpPr>
          <p:cNvPr id="98" name="向下箭號 97"/>
          <p:cNvSpPr/>
          <p:nvPr/>
        </p:nvSpPr>
        <p:spPr>
          <a:xfrm>
            <a:off x="7261003" y="3443418"/>
            <a:ext cx="232791" cy="2750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1350"/>
          </a:p>
        </p:txBody>
      </p:sp>
      <p:sp>
        <p:nvSpPr>
          <p:cNvPr id="99" name="向下箭號 98"/>
          <p:cNvSpPr/>
          <p:nvPr/>
        </p:nvSpPr>
        <p:spPr>
          <a:xfrm>
            <a:off x="5728367" y="2854584"/>
            <a:ext cx="232791" cy="88975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1350"/>
          </a:p>
        </p:txBody>
      </p:sp>
      <p:sp>
        <p:nvSpPr>
          <p:cNvPr id="100" name="流程圖: 程序 99"/>
          <p:cNvSpPr/>
          <p:nvPr/>
        </p:nvSpPr>
        <p:spPr>
          <a:xfrm>
            <a:off x="5319621" y="4741422"/>
            <a:ext cx="3105646" cy="290748"/>
          </a:xfrm>
          <a:prstGeom prst="flowChartProcess">
            <a:avLst/>
          </a:prstGeom>
          <a:solidFill>
            <a:srgbClr val="97E4FF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迴圈視覺化</a:t>
            </a:r>
            <a:r>
              <a:rPr lang="zh-TW" altLang="en-US" sz="1200" dirty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呈現機制</a:t>
            </a:r>
            <a:endParaRPr lang="zh-TW" altLang="en-US" sz="1200" dirty="0"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</p:txBody>
      </p:sp>
      <p:sp>
        <p:nvSpPr>
          <p:cNvPr id="101" name="向下箭號 100"/>
          <p:cNvSpPr/>
          <p:nvPr/>
        </p:nvSpPr>
        <p:spPr>
          <a:xfrm>
            <a:off x="7230115" y="4529565"/>
            <a:ext cx="232791" cy="2295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1350"/>
          </a:p>
        </p:txBody>
      </p:sp>
      <p:sp>
        <p:nvSpPr>
          <p:cNvPr id="102" name="向下箭號 101"/>
          <p:cNvSpPr/>
          <p:nvPr/>
        </p:nvSpPr>
        <p:spPr>
          <a:xfrm>
            <a:off x="5723790" y="4009706"/>
            <a:ext cx="232791" cy="6971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1350"/>
          </a:p>
        </p:txBody>
      </p:sp>
      <p:sp>
        <p:nvSpPr>
          <p:cNvPr id="103" name="向下箭號 102"/>
          <p:cNvSpPr/>
          <p:nvPr/>
        </p:nvSpPr>
        <p:spPr>
          <a:xfrm>
            <a:off x="7261003" y="3998734"/>
            <a:ext cx="232791" cy="2295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1350"/>
          </a:p>
        </p:txBody>
      </p:sp>
      <p:sp>
        <p:nvSpPr>
          <p:cNvPr id="104" name="流程圖: 程序 103"/>
          <p:cNvSpPr/>
          <p:nvPr/>
        </p:nvSpPr>
        <p:spPr>
          <a:xfrm>
            <a:off x="5987051" y="4228275"/>
            <a:ext cx="2432837" cy="322004"/>
          </a:xfrm>
          <a:prstGeom prst="flowChartProcess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350" dirty="0"/>
              <a:t>迴圈結構與語意比較機制</a:t>
            </a:r>
          </a:p>
        </p:txBody>
      </p:sp>
      <p:sp>
        <p:nvSpPr>
          <p:cNvPr id="105" name="流程圖: 多重文件 104"/>
          <p:cNvSpPr/>
          <p:nvPr/>
        </p:nvSpPr>
        <p:spPr>
          <a:xfrm>
            <a:off x="6189220" y="5454318"/>
            <a:ext cx="1202984" cy="684514"/>
          </a:xfrm>
          <a:prstGeom prst="flowChartMulti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900" dirty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程式迴圈策略與語意分析圖</a:t>
            </a:r>
            <a:endParaRPr lang="zh-TW" altLang="en-US" sz="900" dirty="0"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</p:txBody>
      </p:sp>
      <p:sp>
        <p:nvSpPr>
          <p:cNvPr id="106" name="向下箭號 105"/>
          <p:cNvSpPr/>
          <p:nvPr/>
        </p:nvSpPr>
        <p:spPr>
          <a:xfrm>
            <a:off x="6624909" y="5019690"/>
            <a:ext cx="232791" cy="44953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1350"/>
          </a:p>
        </p:txBody>
      </p:sp>
      <p:sp>
        <p:nvSpPr>
          <p:cNvPr id="108" name="流程圖: 多重文件 107"/>
          <p:cNvSpPr/>
          <p:nvPr/>
        </p:nvSpPr>
        <p:spPr>
          <a:xfrm>
            <a:off x="576172" y="1414927"/>
            <a:ext cx="1629574" cy="900321"/>
          </a:xfrm>
          <a:prstGeom prst="flowChartMultidocumen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+mn-ea"/>
              </a:rPr>
              <a:t>具有策略與語意 </a:t>
            </a:r>
            <a:r>
              <a:rPr lang="en-US" altLang="zh-TW" sz="1400" dirty="0" smtClean="0">
                <a:latin typeface="+mn-ea"/>
              </a:rPr>
              <a:t>(</a:t>
            </a:r>
            <a:r>
              <a:rPr lang="zh-TW" altLang="en-US" sz="1400" dirty="0" smtClean="0">
                <a:latin typeface="+mn-ea"/>
              </a:rPr>
              <a:t>次數</a:t>
            </a:r>
            <a:r>
              <a:rPr lang="zh-TW" altLang="en-US" sz="1400" dirty="0">
                <a:latin typeface="+mn-ea"/>
              </a:rPr>
              <a:t>或哨兵值</a:t>
            </a:r>
            <a:r>
              <a:rPr lang="en-US" altLang="zh-TW" sz="1400" dirty="0">
                <a:latin typeface="+mn-ea"/>
              </a:rPr>
              <a:t>)</a:t>
            </a:r>
            <a:r>
              <a:rPr lang="zh-TW" altLang="en-US" sz="1400" dirty="0">
                <a:latin typeface="+mn-ea"/>
              </a:rPr>
              <a:t>之資料結構</a:t>
            </a:r>
          </a:p>
        </p:txBody>
      </p:sp>
      <p:sp>
        <p:nvSpPr>
          <p:cNvPr id="109" name="流程圖: 多重文件 108"/>
          <p:cNvSpPr/>
          <p:nvPr/>
        </p:nvSpPr>
        <p:spPr>
          <a:xfrm>
            <a:off x="2562195" y="1407296"/>
            <a:ext cx="1543453" cy="870037"/>
          </a:xfrm>
          <a:prstGeom prst="flowChartMultidocumen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/>
              <a:t>具策略與語意比較結果之資料結構</a:t>
            </a:r>
          </a:p>
        </p:txBody>
      </p:sp>
      <p:sp>
        <p:nvSpPr>
          <p:cNvPr id="107" name="矩形 106"/>
          <p:cNvSpPr/>
          <p:nvPr/>
        </p:nvSpPr>
        <p:spPr>
          <a:xfrm>
            <a:off x="497668" y="1414927"/>
            <a:ext cx="3635399" cy="934024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00" dirty="0">
              <a:solidFill>
                <a:sysClr val="windowText" lastClr="000000"/>
              </a:solidFill>
            </a:endParaRPr>
          </a:p>
        </p:txBody>
      </p:sp>
      <p:pic>
        <p:nvPicPr>
          <p:cNvPr id="49" name="圖片 4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92449" cy="308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307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內容版面配置區 2"/>
          <p:cNvSpPr>
            <a:spLocks noGrp="1"/>
          </p:cNvSpPr>
          <p:nvPr>
            <p:ph idx="4294967295"/>
          </p:nvPr>
        </p:nvSpPr>
        <p:spPr>
          <a:xfrm>
            <a:off x="4892516" y="1200804"/>
            <a:ext cx="7275512" cy="5133975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2800" dirty="0"/>
              <a:t>「</a:t>
            </a:r>
            <a:r>
              <a:rPr lang="zh-TW" altLang="en-US" sz="2800" dirty="0" smtClean="0"/>
              <a:t>迴</a:t>
            </a:r>
            <a:r>
              <a:rPr lang="zh-TW" altLang="en-US" sz="2800" dirty="0"/>
              <a:t>圈視覺化分析</a:t>
            </a:r>
            <a:r>
              <a:rPr lang="zh-TW" altLang="en-US" sz="2800" dirty="0" smtClean="0"/>
              <a:t>機制」</a:t>
            </a:r>
            <a:endParaRPr lang="en-US" altLang="zh-TW" sz="2800" dirty="0" smtClean="0"/>
          </a:p>
          <a:p>
            <a:pPr marL="578358" lvl="1" indent="-285750">
              <a:buFont typeface="Wingdings" panose="05000000000000000000" pitchFamily="2" charset="2"/>
              <a:buChar char="l"/>
            </a:pPr>
            <a:r>
              <a:rPr lang="zh-TW" altLang="en-US" sz="2400" dirty="0" smtClean="0"/>
              <a:t>資料結構寬度計算機制</a:t>
            </a:r>
            <a:endParaRPr lang="en-US" altLang="zh-TW" sz="2400" dirty="0" smtClean="0"/>
          </a:p>
          <a:p>
            <a:pPr marL="578358" lvl="1" indent="-285750">
              <a:buFont typeface="Wingdings" panose="05000000000000000000" pitchFamily="2" charset="2"/>
              <a:buChar char="l"/>
            </a:pPr>
            <a:r>
              <a:rPr lang="zh-TW" altLang="en-US" sz="2400" dirty="0"/>
              <a:t>資料結構高度計算</a:t>
            </a:r>
            <a:r>
              <a:rPr lang="zh-TW" altLang="en-US" sz="2400" dirty="0" smtClean="0"/>
              <a:t>機制</a:t>
            </a:r>
            <a:endParaRPr lang="en-US" altLang="zh-TW" sz="2400" dirty="0" smtClean="0"/>
          </a:p>
          <a:p>
            <a:pPr marL="578358" lvl="1" indent="-285750">
              <a:buFont typeface="Wingdings" panose="05000000000000000000" pitchFamily="2" charset="2"/>
              <a:buChar char="l"/>
            </a:pPr>
            <a:r>
              <a:rPr lang="zh-TW" altLang="en-US" sz="2400" dirty="0"/>
              <a:t>迴圈分析圖繪製機制</a:t>
            </a:r>
          </a:p>
          <a:p>
            <a:pPr marL="578358" lvl="1" indent="-285750">
              <a:buFont typeface="Wingdings" panose="05000000000000000000" pitchFamily="2" charset="2"/>
              <a:buChar char="Ø"/>
            </a:pPr>
            <a:r>
              <a:rPr lang="zh-TW" altLang="en-US" sz="2400" dirty="0" smtClean="0"/>
              <a:t>機制功能</a:t>
            </a:r>
            <a:r>
              <a:rPr lang="en-US" altLang="zh-TW" sz="2400" dirty="0" smtClean="0"/>
              <a:t>:</a:t>
            </a:r>
          </a:p>
          <a:p>
            <a:pPr marL="761238" lvl="2" indent="-285750">
              <a:buFont typeface="Calibri" panose="020F0502020204030204" pitchFamily="34" charset="0"/>
              <a:buChar char="─"/>
            </a:pPr>
            <a:r>
              <a:rPr lang="zh-TW" altLang="en-US" sz="1800" dirty="0" smtClean="0"/>
              <a:t>計算分析後的資料設定顯示的高度以及寬度並繪製</a:t>
            </a:r>
            <a:endParaRPr lang="en-US" altLang="zh-TW" sz="1800" dirty="0" smtClean="0"/>
          </a:p>
        </p:txBody>
      </p:sp>
      <p:sp>
        <p:nvSpPr>
          <p:cNvPr id="66" name="直線圖說文字 2 65"/>
          <p:cNvSpPr/>
          <p:nvPr/>
        </p:nvSpPr>
        <p:spPr>
          <a:xfrm rot="10800000">
            <a:off x="395980" y="1334278"/>
            <a:ext cx="3792411" cy="5103844"/>
          </a:xfrm>
          <a:prstGeom prst="borderCallout2">
            <a:avLst>
              <a:gd name="adj1" fmla="val 61559"/>
              <a:gd name="adj2" fmla="val 191"/>
              <a:gd name="adj3" fmla="val 61686"/>
              <a:gd name="adj4" fmla="val 23"/>
              <a:gd name="adj5" fmla="val 62380"/>
              <a:gd name="adj6" fmla="val -57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6" name="向下箭號 75"/>
          <p:cNvSpPr/>
          <p:nvPr/>
        </p:nvSpPr>
        <p:spPr>
          <a:xfrm>
            <a:off x="2205746" y="2315248"/>
            <a:ext cx="241300" cy="328295"/>
          </a:xfrm>
          <a:prstGeom prst="downArrow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/>
          </a:p>
        </p:txBody>
      </p:sp>
      <p:sp>
        <p:nvSpPr>
          <p:cNvPr id="87" name="流程圖: 多重文件 86"/>
          <p:cNvSpPr/>
          <p:nvPr/>
        </p:nvSpPr>
        <p:spPr>
          <a:xfrm>
            <a:off x="1155428" y="5310194"/>
            <a:ext cx="2304772" cy="806376"/>
          </a:xfrm>
          <a:prstGeom prst="flowChartMultidocumen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600" dirty="0"/>
              <a:t>程式迴圈分析圖</a:t>
            </a:r>
          </a:p>
        </p:txBody>
      </p:sp>
      <p:sp>
        <p:nvSpPr>
          <p:cNvPr id="89" name="向下箭號 88"/>
          <p:cNvSpPr/>
          <p:nvPr/>
        </p:nvSpPr>
        <p:spPr>
          <a:xfrm>
            <a:off x="2205746" y="4975351"/>
            <a:ext cx="241300" cy="328295"/>
          </a:xfrm>
          <a:prstGeom prst="downArrow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/>
          </a:p>
        </p:txBody>
      </p:sp>
      <p:sp>
        <p:nvSpPr>
          <p:cNvPr id="58" name="流程圖: 程序 57"/>
          <p:cNvSpPr/>
          <p:nvPr/>
        </p:nvSpPr>
        <p:spPr>
          <a:xfrm>
            <a:off x="1017038" y="2658697"/>
            <a:ext cx="2603240" cy="542308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資料結構寬度計算機</a:t>
            </a:r>
            <a:r>
              <a:rPr lang="zh-TW" altLang="en-US" dirty="0"/>
              <a:t>制</a:t>
            </a:r>
          </a:p>
        </p:txBody>
      </p:sp>
      <p:sp>
        <p:nvSpPr>
          <p:cNvPr id="53" name="加號 52"/>
          <p:cNvSpPr/>
          <p:nvPr/>
        </p:nvSpPr>
        <p:spPr>
          <a:xfrm>
            <a:off x="2147287" y="1701927"/>
            <a:ext cx="358219" cy="347004"/>
          </a:xfrm>
          <a:prstGeom prst="mathPlus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流程圖: 程序 55"/>
          <p:cNvSpPr/>
          <p:nvPr/>
        </p:nvSpPr>
        <p:spPr>
          <a:xfrm>
            <a:off x="1022384" y="3556458"/>
            <a:ext cx="2603240" cy="542308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資料結構</a:t>
            </a:r>
            <a:r>
              <a:rPr lang="zh-TW" altLang="en-US" dirty="0" smtClean="0"/>
              <a:t>高度計算機</a:t>
            </a:r>
            <a:r>
              <a:rPr lang="zh-TW" altLang="en-US" dirty="0"/>
              <a:t>制</a:t>
            </a:r>
          </a:p>
        </p:txBody>
      </p:sp>
      <p:sp>
        <p:nvSpPr>
          <p:cNvPr id="57" name="向下箭號 56"/>
          <p:cNvSpPr/>
          <p:nvPr/>
        </p:nvSpPr>
        <p:spPr>
          <a:xfrm>
            <a:off x="2206747" y="3216159"/>
            <a:ext cx="241300" cy="328295"/>
          </a:xfrm>
          <a:prstGeom prst="downArrow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/>
          </a:p>
        </p:txBody>
      </p:sp>
      <p:sp>
        <p:nvSpPr>
          <p:cNvPr id="62" name="流程圖: 程序 61"/>
          <p:cNvSpPr/>
          <p:nvPr/>
        </p:nvSpPr>
        <p:spPr>
          <a:xfrm>
            <a:off x="1017038" y="4426495"/>
            <a:ext cx="2603240" cy="542308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迴圈分析圖繪製機制</a:t>
            </a:r>
            <a:endParaRPr lang="zh-TW" altLang="en-US" dirty="0"/>
          </a:p>
        </p:txBody>
      </p:sp>
      <p:sp>
        <p:nvSpPr>
          <p:cNvPr id="63" name="向下箭號 62"/>
          <p:cNvSpPr/>
          <p:nvPr/>
        </p:nvSpPr>
        <p:spPr>
          <a:xfrm>
            <a:off x="2210648" y="4097127"/>
            <a:ext cx="241300" cy="328295"/>
          </a:xfrm>
          <a:prstGeom prst="downArrow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/>
          </a:p>
        </p:txBody>
      </p:sp>
      <p:sp>
        <p:nvSpPr>
          <p:cNvPr id="17" name="標題 1"/>
          <p:cNvSpPr txBox="1">
            <a:spLocks/>
          </p:cNvSpPr>
          <p:nvPr/>
        </p:nvSpPr>
        <p:spPr>
          <a:xfrm>
            <a:off x="3987996" y="-93009"/>
            <a:ext cx="4352925" cy="12938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dirty="0" smtClean="0"/>
              <a:t>系統設計</a:t>
            </a:r>
            <a:endParaRPr lang="zh-TW" altLang="en-US" dirty="0"/>
          </a:p>
        </p:txBody>
      </p:sp>
      <p:sp>
        <p:nvSpPr>
          <p:cNvPr id="19" name="流程圖: 多重文件 18"/>
          <p:cNvSpPr/>
          <p:nvPr/>
        </p:nvSpPr>
        <p:spPr>
          <a:xfrm>
            <a:off x="576172" y="1414927"/>
            <a:ext cx="1629574" cy="900321"/>
          </a:xfrm>
          <a:prstGeom prst="flowChartMultidocumen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+mn-ea"/>
              </a:rPr>
              <a:t>具有策略與語意 </a:t>
            </a:r>
            <a:r>
              <a:rPr lang="en-US" altLang="zh-TW" sz="1400" dirty="0" smtClean="0">
                <a:latin typeface="+mn-ea"/>
              </a:rPr>
              <a:t>(</a:t>
            </a:r>
            <a:r>
              <a:rPr lang="zh-TW" altLang="en-US" sz="1400" dirty="0" smtClean="0">
                <a:latin typeface="+mn-ea"/>
              </a:rPr>
              <a:t>次數</a:t>
            </a:r>
            <a:r>
              <a:rPr lang="zh-TW" altLang="en-US" sz="1400" dirty="0">
                <a:latin typeface="+mn-ea"/>
              </a:rPr>
              <a:t>或哨兵值</a:t>
            </a:r>
            <a:r>
              <a:rPr lang="en-US" altLang="zh-TW" sz="1400" dirty="0">
                <a:latin typeface="+mn-ea"/>
              </a:rPr>
              <a:t>)</a:t>
            </a:r>
            <a:r>
              <a:rPr lang="zh-TW" altLang="en-US" sz="1400" dirty="0">
                <a:latin typeface="+mn-ea"/>
              </a:rPr>
              <a:t>之資料結構</a:t>
            </a:r>
          </a:p>
        </p:txBody>
      </p:sp>
      <p:sp>
        <p:nvSpPr>
          <p:cNvPr id="20" name="流程圖: 多重文件 19"/>
          <p:cNvSpPr/>
          <p:nvPr/>
        </p:nvSpPr>
        <p:spPr>
          <a:xfrm>
            <a:off x="2505506" y="1408379"/>
            <a:ext cx="1543453" cy="870037"/>
          </a:xfrm>
          <a:prstGeom prst="flowChartMultidocumen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/>
              <a:t>具策略與語意比較結果之資料結構</a:t>
            </a:r>
          </a:p>
        </p:txBody>
      </p:sp>
      <p:sp>
        <p:nvSpPr>
          <p:cNvPr id="18" name="矩形 17"/>
          <p:cNvSpPr/>
          <p:nvPr/>
        </p:nvSpPr>
        <p:spPr>
          <a:xfrm>
            <a:off x="497668" y="1414927"/>
            <a:ext cx="3635399" cy="934024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00" dirty="0">
              <a:solidFill>
                <a:sysClr val="windowText" lastClr="000000"/>
              </a:solidFill>
            </a:endParaRPr>
          </a:p>
        </p:txBody>
      </p:sp>
      <p:pic>
        <p:nvPicPr>
          <p:cNvPr id="21" name="圖片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92449" cy="308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313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4294967295"/>
          </p:nvPr>
        </p:nvSpPr>
        <p:spPr>
          <a:xfrm>
            <a:off x="1392000" y="1200804"/>
            <a:ext cx="9546933" cy="5137200"/>
          </a:xfrm>
        </p:spPr>
        <p:txBody>
          <a:bodyPr/>
          <a:lstStyle/>
          <a:p>
            <a:pPr lvl="1">
              <a:buFont typeface="Wingdings" panose="05000000000000000000" pitchFamily="2" charset="2"/>
              <a:buChar char="l"/>
            </a:pPr>
            <a:r>
              <a:rPr lang="zh-TW" altLang="en-US" sz="2000" dirty="0" smtClean="0"/>
              <a:t>評估方法</a:t>
            </a:r>
            <a:endParaRPr lang="en-US" altLang="zh-TW" sz="2000" dirty="0" smtClean="0"/>
          </a:p>
          <a:p>
            <a:pPr lvl="2">
              <a:buFont typeface="Arial" panose="020B0604020202020204" pitchFamily="34" charset="0"/>
              <a:buChar char="•"/>
            </a:pPr>
            <a:r>
              <a:rPr lang="zh-TW" altLang="en-US" sz="2000" dirty="0" smtClean="0"/>
              <a:t>以元智大學資工系</a:t>
            </a:r>
            <a:r>
              <a:rPr lang="en-US" altLang="zh-TW" sz="2000" dirty="0" smtClean="0"/>
              <a:t>98</a:t>
            </a:r>
            <a:r>
              <a:rPr lang="zh-TW" altLang="en-US" sz="2000" dirty="0" smtClean="0"/>
              <a:t>學年度至</a:t>
            </a:r>
            <a:r>
              <a:rPr lang="en-US" altLang="zh-TW" sz="2000" dirty="0" smtClean="0"/>
              <a:t>103</a:t>
            </a:r>
            <a:r>
              <a:rPr lang="zh-TW" altLang="en-US" sz="2000" dirty="0" smtClean="0"/>
              <a:t>學年度「程式設計</a:t>
            </a:r>
            <a:r>
              <a:rPr lang="en-US" altLang="zh-TW" sz="2000" dirty="0" smtClean="0"/>
              <a:t>(</a:t>
            </a:r>
            <a:r>
              <a:rPr lang="zh-TW" altLang="en-US" sz="2000" dirty="0" smtClean="0"/>
              <a:t>一</a:t>
            </a:r>
            <a:r>
              <a:rPr lang="en-US" altLang="zh-TW" sz="2000" dirty="0" smtClean="0"/>
              <a:t>)</a:t>
            </a:r>
            <a:r>
              <a:rPr lang="zh-TW" altLang="en-US" sz="2000" dirty="0" smtClean="0"/>
              <a:t>」課程學生作業的評估「</a:t>
            </a:r>
            <a:r>
              <a:rPr lang="zh-TW" altLang="en-US" sz="2000" dirty="0"/>
              <a:t>程式迴圈</a:t>
            </a:r>
            <a:r>
              <a:rPr lang="zh-TW" altLang="en-US" sz="2000" dirty="0" smtClean="0"/>
              <a:t>結構與</a:t>
            </a:r>
            <a:r>
              <a:rPr lang="zh-TW" altLang="en-US" sz="2000" dirty="0"/>
              <a:t>語意之分析比較與視覺化</a:t>
            </a:r>
            <a:r>
              <a:rPr lang="zh-TW" altLang="en-US" sz="2000" dirty="0" smtClean="0"/>
              <a:t>機制」之分析迴圈策略與語意正確性</a:t>
            </a:r>
            <a:endParaRPr lang="en-US" altLang="zh-TW" sz="2000" dirty="0" smtClean="0"/>
          </a:p>
          <a:p>
            <a:pPr lvl="2">
              <a:buFont typeface="Wingdings" panose="05000000000000000000" pitchFamily="2" charset="2"/>
              <a:buChar char="Ø"/>
            </a:pPr>
            <a:r>
              <a:rPr lang="zh-TW" altLang="en-US" sz="2000" dirty="0"/>
              <a:t>評估作業題目：</a:t>
            </a:r>
            <a:endParaRPr lang="en-US" altLang="zh-TW" sz="2000" dirty="0"/>
          </a:p>
          <a:p>
            <a:pPr lvl="3">
              <a:buFont typeface="Calibri" panose="020F0502020204030204" pitchFamily="34" charset="0"/>
              <a:buChar char="─"/>
            </a:pPr>
            <a:r>
              <a:rPr lang="zh-TW" altLang="en-US" sz="2000" dirty="0"/>
              <a:t>星號三角形</a:t>
            </a:r>
            <a:endParaRPr lang="en-US" altLang="zh-TW" sz="2000" dirty="0"/>
          </a:p>
          <a:p>
            <a:pPr lvl="3">
              <a:buFont typeface="Calibri" panose="020F0502020204030204" pitchFamily="34" charset="0"/>
              <a:buChar char="─"/>
            </a:pPr>
            <a:r>
              <a:rPr lang="zh-TW" altLang="en-US" sz="2000" dirty="0"/>
              <a:t>閏年判斷</a:t>
            </a:r>
            <a:endParaRPr lang="en-US" altLang="zh-TW" sz="2000" dirty="0"/>
          </a:p>
          <a:p>
            <a:pPr lvl="3">
              <a:buFont typeface="Calibri" panose="020F0502020204030204" pitchFamily="34" charset="0"/>
              <a:buChar char="─"/>
            </a:pPr>
            <a:r>
              <a:rPr lang="zh-TW" altLang="en-US" sz="2000" dirty="0"/>
              <a:t>階層計算</a:t>
            </a:r>
            <a:endParaRPr lang="en-US" altLang="zh-TW" sz="2000" dirty="0"/>
          </a:p>
          <a:p>
            <a:pPr lvl="3">
              <a:buFont typeface="Calibri" panose="020F0502020204030204" pitchFamily="34" charset="0"/>
              <a:buChar char="─"/>
            </a:pPr>
            <a:r>
              <a:rPr lang="zh-TW" altLang="en-US" sz="2000" dirty="0"/>
              <a:t>質數</a:t>
            </a:r>
            <a:r>
              <a:rPr lang="zh-TW" altLang="en-US" sz="2000" dirty="0" smtClean="0"/>
              <a:t>判斷</a:t>
            </a:r>
            <a:endParaRPr lang="en-US" altLang="zh-TW" sz="2000" dirty="0" smtClean="0"/>
          </a:p>
          <a:p>
            <a:pPr lvl="2">
              <a:buFont typeface="Arial" panose="020B0604020202020204" pitchFamily="34" charset="0"/>
              <a:buChar char="•"/>
            </a:pPr>
            <a:r>
              <a:rPr lang="zh-TW" altLang="en-US" sz="2000" dirty="0" smtClean="0">
                <a:solidFill>
                  <a:schemeClr val="tx1"/>
                </a:solidFill>
              </a:rPr>
              <a:t>以</a:t>
            </a:r>
            <a:r>
              <a:rPr lang="en-US" altLang="zh-TW" sz="2000" dirty="0" smtClean="0">
                <a:solidFill>
                  <a:schemeClr val="tx1"/>
                </a:solidFill>
              </a:rPr>
              <a:t>105</a:t>
            </a:r>
            <a:r>
              <a:rPr lang="zh-TW" altLang="en-US" sz="2000" dirty="0" smtClean="0">
                <a:solidFill>
                  <a:schemeClr val="tx1"/>
                </a:solidFill>
              </a:rPr>
              <a:t>學年度「</a:t>
            </a:r>
            <a:r>
              <a:rPr lang="zh-TW" altLang="en-US" sz="2000" dirty="0">
                <a:solidFill>
                  <a:schemeClr val="tx1"/>
                </a:solidFill>
              </a:rPr>
              <a:t>程式設計</a:t>
            </a:r>
            <a:r>
              <a:rPr lang="en-US" altLang="zh-TW" sz="2000" dirty="0">
                <a:solidFill>
                  <a:schemeClr val="tx1"/>
                </a:solidFill>
              </a:rPr>
              <a:t>(</a:t>
            </a:r>
            <a:r>
              <a:rPr lang="zh-TW" altLang="en-US" sz="2000" dirty="0">
                <a:solidFill>
                  <a:schemeClr val="tx1"/>
                </a:solidFill>
              </a:rPr>
              <a:t>一</a:t>
            </a:r>
            <a:r>
              <a:rPr lang="en-US" altLang="zh-TW" sz="2000" dirty="0">
                <a:solidFill>
                  <a:schemeClr val="tx1"/>
                </a:solidFill>
              </a:rPr>
              <a:t>)</a:t>
            </a:r>
            <a:r>
              <a:rPr lang="zh-TW" altLang="en-US" sz="2000" dirty="0" smtClean="0">
                <a:solidFill>
                  <a:schemeClr val="tx1"/>
                </a:solidFill>
              </a:rPr>
              <a:t>」課程每周作業評估</a:t>
            </a:r>
            <a:endParaRPr lang="en-US" altLang="zh-TW" sz="2000" dirty="0" smtClean="0">
              <a:solidFill>
                <a:schemeClr val="tx1"/>
              </a:solidFill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zh-TW" altLang="en-US" sz="2000" dirty="0" smtClean="0">
                <a:solidFill>
                  <a:schemeClr val="tx1"/>
                </a:solidFill>
              </a:rPr>
              <a:t>利用問卷評估</a:t>
            </a:r>
            <a:r>
              <a:rPr lang="zh-TW" altLang="en-US" sz="2000" dirty="0"/>
              <a:t>「程式迴圈結構與語意之分析比較與視覺化機制」</a:t>
            </a:r>
            <a:r>
              <a:rPr lang="zh-TW" altLang="en-US" sz="2000" dirty="0" smtClean="0"/>
              <a:t>之幫助性</a:t>
            </a:r>
            <a:endParaRPr lang="en-US" altLang="zh-TW" sz="2000" dirty="0" smtClean="0"/>
          </a:p>
          <a:p>
            <a:pPr marL="201168" lvl="1" indent="0">
              <a:buNone/>
            </a:pPr>
            <a:endParaRPr lang="en-US" altLang="zh-TW" sz="2400" dirty="0" smtClean="0"/>
          </a:p>
          <a:p>
            <a:pPr marL="0" indent="0">
              <a:buNone/>
            </a:pP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3987996" y="-93009"/>
            <a:ext cx="4352925" cy="12938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dirty="0"/>
              <a:t>評估</a:t>
            </a:r>
            <a:r>
              <a:rPr lang="zh-TW" altLang="en-US" dirty="0" smtClean="0"/>
              <a:t>設計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92449" cy="308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043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4294967295"/>
          </p:nvPr>
        </p:nvSpPr>
        <p:spPr>
          <a:xfrm>
            <a:off x="2230438" y="1736725"/>
            <a:ext cx="9961562" cy="4551363"/>
          </a:xfrm>
        </p:spPr>
        <p:txBody>
          <a:bodyPr/>
          <a:lstStyle/>
          <a:p>
            <a:pPr lvl="1">
              <a:buFont typeface="Wingdings" panose="05000000000000000000" pitchFamily="2" charset="2"/>
              <a:buChar char="l"/>
            </a:pPr>
            <a:r>
              <a:rPr lang="zh-TW" altLang="en-US" sz="2800" dirty="0" smtClean="0"/>
              <a:t>星號三角形</a:t>
            </a:r>
            <a:endParaRPr lang="en-US" altLang="zh-TW" sz="2800" dirty="0" smtClean="0"/>
          </a:p>
          <a:p>
            <a:pPr lvl="2">
              <a:buFont typeface="Calibri" panose="020F0502020204030204" pitchFamily="34" charset="0"/>
              <a:buChar char="─"/>
            </a:pPr>
            <a:r>
              <a:rPr lang="zh-TW" altLang="en-US" sz="2000" dirty="0" smtClean="0"/>
              <a:t>依據輸入的值利用星號</a:t>
            </a:r>
            <a:r>
              <a:rPr lang="en-US" altLang="zh-TW" sz="2000" dirty="0" smtClean="0"/>
              <a:t>(</a:t>
            </a:r>
            <a:r>
              <a:rPr lang="zh-TW" altLang="en-US" sz="2000" dirty="0" smtClean="0"/>
              <a:t>＊</a:t>
            </a:r>
            <a:r>
              <a:rPr lang="en-US" altLang="zh-TW" sz="2000" dirty="0" smtClean="0"/>
              <a:t>)</a:t>
            </a:r>
            <a:r>
              <a:rPr lang="zh-TW" altLang="en-US" sz="2000" dirty="0" smtClean="0"/>
              <a:t>來畫出一個倒直角三角形</a:t>
            </a:r>
            <a:endParaRPr lang="en-US" altLang="zh-TW" sz="2000" dirty="0" smtClean="0"/>
          </a:p>
          <a:p>
            <a:pPr marL="0" indent="0">
              <a:buNone/>
            </a:pP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9323" y="2603921"/>
            <a:ext cx="2817844" cy="4151442"/>
          </a:xfrm>
          <a:prstGeom prst="rect">
            <a:avLst/>
          </a:prstGeom>
        </p:spPr>
      </p:pic>
      <p:sp>
        <p:nvSpPr>
          <p:cNvPr id="5" name="標題 1"/>
          <p:cNvSpPr txBox="1">
            <a:spLocks/>
          </p:cNvSpPr>
          <p:nvPr/>
        </p:nvSpPr>
        <p:spPr>
          <a:xfrm>
            <a:off x="3987996" y="-93009"/>
            <a:ext cx="4352925" cy="12938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dirty="0"/>
              <a:t>評估</a:t>
            </a:r>
            <a:r>
              <a:rPr lang="zh-TW" altLang="en-US" dirty="0" smtClean="0"/>
              <a:t>設計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92449" cy="308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294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4294967295"/>
          </p:nvPr>
        </p:nvSpPr>
        <p:spPr>
          <a:xfrm>
            <a:off x="2230438" y="1736725"/>
            <a:ext cx="9961562" cy="4551363"/>
          </a:xfrm>
        </p:spPr>
        <p:txBody>
          <a:bodyPr/>
          <a:lstStyle/>
          <a:p>
            <a:pPr lvl="1">
              <a:buFont typeface="Wingdings" panose="05000000000000000000" pitchFamily="2" charset="2"/>
              <a:buChar char="l"/>
            </a:pPr>
            <a:r>
              <a:rPr lang="zh-TW" altLang="en-US" sz="2800" dirty="0" smtClean="0"/>
              <a:t>閏年判斷</a:t>
            </a:r>
            <a:endParaRPr lang="en-US" altLang="zh-TW" sz="2800" dirty="0" smtClean="0"/>
          </a:p>
          <a:p>
            <a:pPr lvl="2">
              <a:buFont typeface="Calibri" panose="020F0502020204030204" pitchFamily="34" charset="0"/>
              <a:buChar char="─"/>
            </a:pPr>
            <a:r>
              <a:rPr lang="zh-TW" altLang="en-US" sz="2000" dirty="0" smtClean="0"/>
              <a:t>依據輸入的值來判斷是否為閏年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9702" y="3249677"/>
            <a:ext cx="9563016" cy="1135711"/>
          </a:xfrm>
          <a:prstGeom prst="rect">
            <a:avLst/>
          </a:prstGeom>
        </p:spPr>
      </p:pic>
      <p:sp>
        <p:nvSpPr>
          <p:cNvPr id="5" name="標題 1"/>
          <p:cNvSpPr txBox="1">
            <a:spLocks/>
          </p:cNvSpPr>
          <p:nvPr/>
        </p:nvSpPr>
        <p:spPr>
          <a:xfrm>
            <a:off x="3987996" y="-93009"/>
            <a:ext cx="4352925" cy="12938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dirty="0"/>
              <a:t>評估</a:t>
            </a:r>
            <a:r>
              <a:rPr lang="zh-TW" altLang="en-US" dirty="0" smtClean="0"/>
              <a:t>設計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92449" cy="308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886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4294967295"/>
          </p:nvPr>
        </p:nvSpPr>
        <p:spPr>
          <a:xfrm>
            <a:off x="2230438" y="1736725"/>
            <a:ext cx="9961562" cy="4551363"/>
          </a:xfrm>
        </p:spPr>
        <p:txBody>
          <a:bodyPr/>
          <a:lstStyle/>
          <a:p>
            <a:pPr lvl="1">
              <a:buFont typeface="Wingdings" panose="05000000000000000000" pitchFamily="2" charset="2"/>
              <a:buChar char="l"/>
            </a:pPr>
            <a:r>
              <a:rPr lang="zh-TW" altLang="en-US" sz="2800" dirty="0" smtClean="0"/>
              <a:t>階層計算</a:t>
            </a:r>
            <a:endParaRPr lang="en-US" altLang="zh-TW" sz="2800" dirty="0" smtClean="0"/>
          </a:p>
          <a:p>
            <a:pPr lvl="2">
              <a:buFont typeface="Calibri" panose="020F0502020204030204" pitchFamily="34" charset="0"/>
              <a:buChar char="─"/>
            </a:pPr>
            <a:r>
              <a:rPr lang="zh-TW" altLang="en-US" sz="2000" dirty="0" smtClean="0"/>
              <a:t>依據輸入的值來計算階層　例：５！＝１２０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3855" y="2785187"/>
            <a:ext cx="5707467" cy="3167150"/>
          </a:xfrm>
          <a:prstGeom prst="rect">
            <a:avLst/>
          </a:prstGeom>
        </p:spPr>
      </p:pic>
      <p:sp>
        <p:nvSpPr>
          <p:cNvPr id="6" name="標題 1"/>
          <p:cNvSpPr txBox="1">
            <a:spLocks/>
          </p:cNvSpPr>
          <p:nvPr/>
        </p:nvSpPr>
        <p:spPr>
          <a:xfrm>
            <a:off x="3987996" y="-93009"/>
            <a:ext cx="4352925" cy="12938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dirty="0"/>
              <a:t>評估</a:t>
            </a:r>
            <a:r>
              <a:rPr lang="zh-TW" altLang="en-US" dirty="0" smtClean="0"/>
              <a:t>設計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92449" cy="308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952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4294967295"/>
          </p:nvPr>
        </p:nvSpPr>
        <p:spPr>
          <a:xfrm>
            <a:off x="1392000" y="1200804"/>
            <a:ext cx="10800000" cy="5021924"/>
          </a:xfrm>
        </p:spPr>
        <p:txBody>
          <a:bodyPr>
            <a:noAutofit/>
          </a:bodyPr>
          <a:lstStyle/>
          <a:p>
            <a:pPr lvl="1">
              <a:buFont typeface="Wingdings" panose="05000000000000000000" pitchFamily="2" charset="2"/>
              <a:buChar char="l"/>
            </a:pPr>
            <a:r>
              <a:rPr lang="zh-TW" altLang="en-US" sz="2000" dirty="0"/>
              <a:t>迴圈</a:t>
            </a:r>
            <a:r>
              <a:rPr lang="zh-TW" altLang="en-US" sz="2000" dirty="0" smtClean="0"/>
              <a:t>撰寫方式</a:t>
            </a:r>
            <a:r>
              <a:rPr lang="en-US" altLang="zh-TW" sz="2000" dirty="0" smtClean="0"/>
              <a:t>:</a:t>
            </a:r>
            <a:r>
              <a:rPr lang="en-US" altLang="zh-TW" dirty="0" smtClean="0"/>
              <a:t>For</a:t>
            </a:r>
            <a:r>
              <a:rPr lang="zh-TW" altLang="en-US" dirty="0" smtClean="0"/>
              <a:t>、</a:t>
            </a:r>
            <a:r>
              <a:rPr lang="en-US" altLang="zh-TW" dirty="0" smtClean="0"/>
              <a:t>While</a:t>
            </a:r>
            <a:r>
              <a:rPr lang="zh-TW" altLang="en-US" dirty="0" smtClean="0"/>
              <a:t>、</a:t>
            </a:r>
            <a:r>
              <a:rPr lang="en-US" altLang="zh-TW" dirty="0" smtClean="0"/>
              <a:t>Do While</a:t>
            </a:r>
            <a:endParaRPr lang="en-US" altLang="zh-TW" sz="2000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zh-TW" altLang="en-US" sz="2000" dirty="0" smtClean="0"/>
              <a:t>迴圈策略</a:t>
            </a:r>
            <a:r>
              <a:rPr lang="en-US" altLang="zh-TW" sz="2000" dirty="0" smtClean="0"/>
              <a:t>:</a:t>
            </a:r>
            <a:r>
              <a:rPr lang="zh-TW" altLang="en-US" sz="2000" dirty="0"/>
              <a:t> </a:t>
            </a:r>
            <a:r>
              <a:rPr lang="zh-TW" altLang="en-US" sz="1600" dirty="0" smtClean="0"/>
              <a:t>計數器控制迴圈、哨兵</a:t>
            </a:r>
            <a:r>
              <a:rPr lang="zh-TW" altLang="en-US" sz="1600" dirty="0"/>
              <a:t>式</a:t>
            </a:r>
            <a:r>
              <a:rPr lang="zh-TW" altLang="en-US" sz="1600" dirty="0" smtClean="0"/>
              <a:t>控制迴圈</a:t>
            </a:r>
            <a:endParaRPr lang="en-US" altLang="zh-TW" sz="2000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zh-TW" altLang="en-US" sz="2000" dirty="0" smtClean="0"/>
              <a:t>迴圈要素</a:t>
            </a:r>
            <a:r>
              <a:rPr lang="en-US" altLang="zh-TW" sz="2000" dirty="0" smtClean="0"/>
              <a:t>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zh-TW" altLang="en-US" sz="1600" dirty="0" smtClean="0"/>
              <a:t>計數器控制迴圈 如圖</a:t>
            </a:r>
            <a:r>
              <a:rPr lang="en-US" altLang="zh-TW" sz="1600" dirty="0" smtClean="0"/>
              <a:t>(</a:t>
            </a:r>
            <a:r>
              <a:rPr lang="zh-TW" altLang="en-US" sz="1600" dirty="0" smtClean="0"/>
              <a:t>一</a:t>
            </a:r>
            <a:r>
              <a:rPr lang="en-US" altLang="zh-TW" sz="1600" dirty="0" smtClean="0"/>
              <a:t>)</a:t>
            </a:r>
          </a:p>
          <a:p>
            <a:pPr lvl="3">
              <a:buFont typeface="Calibri" panose="020F0502020204030204" pitchFamily="34" charset="0"/>
              <a:buChar char="─"/>
            </a:pPr>
            <a:r>
              <a:rPr lang="zh-TW" altLang="en-US" sz="1600" dirty="0"/>
              <a:t>計數器控制</a:t>
            </a:r>
            <a:r>
              <a:rPr lang="zh-TW" altLang="en-US" sz="1600" dirty="0" smtClean="0"/>
              <a:t>變數</a:t>
            </a:r>
            <a:endParaRPr lang="en-US" altLang="zh-TW" sz="1600" dirty="0" smtClean="0"/>
          </a:p>
          <a:p>
            <a:pPr lvl="3">
              <a:buFont typeface="Calibri" panose="020F0502020204030204" pitchFamily="34" charset="0"/>
              <a:buChar char="─"/>
            </a:pPr>
            <a:r>
              <a:rPr lang="zh-TW" altLang="en-US" sz="1600" dirty="0"/>
              <a:t>初</a:t>
            </a:r>
            <a:r>
              <a:rPr lang="zh-TW" altLang="en-US" sz="1600" dirty="0" smtClean="0"/>
              <a:t>始值</a:t>
            </a:r>
            <a:endParaRPr lang="en-US" altLang="zh-TW" sz="1600" dirty="0" smtClean="0"/>
          </a:p>
          <a:p>
            <a:pPr lvl="3">
              <a:buFont typeface="Calibri" panose="020F0502020204030204" pitchFamily="34" charset="0"/>
              <a:buChar char="─"/>
            </a:pPr>
            <a:r>
              <a:rPr lang="zh-TW" altLang="en-US" sz="1600" dirty="0" smtClean="0"/>
              <a:t>終止條件</a:t>
            </a:r>
            <a:endParaRPr lang="en-US" altLang="zh-TW" sz="1600" dirty="0" smtClean="0"/>
          </a:p>
          <a:p>
            <a:pPr lvl="3">
              <a:buFont typeface="Calibri" panose="020F0502020204030204" pitchFamily="34" charset="0"/>
              <a:buChar char="─"/>
            </a:pPr>
            <a:r>
              <a:rPr lang="zh-TW" altLang="en-US" sz="1600" dirty="0" smtClean="0"/>
              <a:t>變化公式</a:t>
            </a:r>
            <a:endParaRPr lang="en-US" altLang="zh-TW" sz="1600" dirty="0" smtClean="0"/>
          </a:p>
          <a:p>
            <a:pPr lvl="2">
              <a:buFont typeface="Wingdings" panose="05000000000000000000" pitchFamily="2" charset="2"/>
              <a:buChar char="Ø"/>
            </a:pPr>
            <a:r>
              <a:rPr lang="zh-TW" altLang="en-US" sz="1600" dirty="0"/>
              <a:t>哨兵式控制迴</a:t>
            </a:r>
            <a:r>
              <a:rPr lang="zh-TW" altLang="en-US" sz="1600" dirty="0" smtClean="0"/>
              <a:t>圈 如</a:t>
            </a:r>
            <a:r>
              <a:rPr lang="zh-TW" altLang="en-US" sz="1600" dirty="0"/>
              <a:t>圖</a:t>
            </a:r>
            <a:r>
              <a:rPr lang="en-US" altLang="zh-TW" sz="1600" dirty="0" smtClean="0"/>
              <a:t>(</a:t>
            </a:r>
            <a:r>
              <a:rPr lang="zh-TW" altLang="en-US" sz="1600" dirty="0" smtClean="0"/>
              <a:t>二</a:t>
            </a:r>
            <a:r>
              <a:rPr lang="en-US" altLang="zh-TW" sz="1600" dirty="0" smtClean="0"/>
              <a:t>)</a:t>
            </a:r>
            <a:endParaRPr lang="en-US" altLang="zh-TW" sz="1600" dirty="0"/>
          </a:p>
          <a:p>
            <a:pPr lvl="3">
              <a:buFont typeface="Calibri" panose="020F0502020204030204" pitchFamily="34" charset="0"/>
              <a:buChar char="─"/>
            </a:pPr>
            <a:r>
              <a:rPr lang="zh-TW" altLang="en-US" sz="1600" dirty="0" smtClean="0"/>
              <a:t>哨兵值</a:t>
            </a:r>
            <a:endParaRPr lang="en-US" altLang="zh-TW" sz="1600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zh-TW" altLang="en-US" sz="2000" dirty="0" smtClean="0"/>
              <a:t>迴圈語意</a:t>
            </a:r>
            <a:r>
              <a:rPr lang="en-US" altLang="zh-TW" sz="2000" dirty="0" smtClean="0"/>
              <a:t>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zh-TW" altLang="en-US" sz="1600" dirty="0"/>
              <a:t>計數器控制迴圈</a:t>
            </a:r>
            <a:endParaRPr lang="en-US" altLang="zh-TW" sz="1600" dirty="0"/>
          </a:p>
          <a:p>
            <a:pPr lvl="3">
              <a:buFont typeface="Calibri" panose="020F0502020204030204" pitchFamily="34" charset="0"/>
              <a:buChar char="─"/>
            </a:pPr>
            <a:r>
              <a:rPr lang="zh-TW" altLang="en-US" sz="1600" dirty="0" smtClean="0"/>
              <a:t>迴圈執行次數</a:t>
            </a:r>
            <a:endParaRPr lang="en-US" altLang="zh-TW" sz="1600" dirty="0" smtClean="0"/>
          </a:p>
          <a:p>
            <a:pPr lvl="2">
              <a:buFont typeface="Arial" panose="020B0604020202020204" pitchFamily="34" charset="0"/>
              <a:buChar char="•"/>
            </a:pPr>
            <a:r>
              <a:rPr lang="zh-TW" altLang="en-US" sz="1600" dirty="0" smtClean="0"/>
              <a:t>哨兵式控制</a:t>
            </a:r>
            <a:r>
              <a:rPr lang="zh-TW" altLang="en-US" sz="1600" dirty="0"/>
              <a:t>迴</a:t>
            </a:r>
            <a:r>
              <a:rPr lang="zh-TW" altLang="en-US" sz="1600" dirty="0" smtClean="0"/>
              <a:t>圈</a:t>
            </a:r>
            <a:endParaRPr lang="en-US" altLang="zh-TW" sz="1600" dirty="0" smtClean="0"/>
          </a:p>
          <a:p>
            <a:pPr lvl="3">
              <a:buFont typeface="Calibri" panose="020F0502020204030204" pitchFamily="34" charset="0"/>
              <a:buChar char="─"/>
            </a:pPr>
            <a:r>
              <a:rPr lang="zh-TW" altLang="en-US" sz="1600" dirty="0"/>
              <a:t>哨兵</a:t>
            </a:r>
            <a:r>
              <a:rPr lang="zh-TW" altLang="en-US" sz="1600" dirty="0" smtClean="0"/>
              <a:t>條件</a:t>
            </a:r>
            <a:endParaRPr lang="en-US" altLang="zh-TW" sz="1600" dirty="0"/>
          </a:p>
        </p:txBody>
      </p:sp>
      <p:sp>
        <p:nvSpPr>
          <p:cNvPr id="13" name="標題 1"/>
          <p:cNvSpPr txBox="1">
            <a:spLocks/>
          </p:cNvSpPr>
          <p:nvPr/>
        </p:nvSpPr>
        <p:spPr>
          <a:xfrm>
            <a:off x="3987996" y="-93009"/>
            <a:ext cx="4352925" cy="12938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dirty="0"/>
              <a:t>研究背景</a:t>
            </a:r>
            <a:r>
              <a:rPr lang="en-US" altLang="zh-TW" dirty="0"/>
              <a:t>(2/3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8123336" y="3104028"/>
            <a:ext cx="757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圖</a:t>
            </a:r>
            <a:r>
              <a:rPr lang="en-US" altLang="zh-TW" dirty="0" smtClean="0"/>
              <a:t>(</a:t>
            </a:r>
            <a:r>
              <a:rPr lang="zh-TW" altLang="en-US" dirty="0"/>
              <a:t>一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8118575" y="5249724"/>
            <a:ext cx="762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圖</a:t>
            </a:r>
            <a:r>
              <a:rPr lang="en-US" altLang="zh-TW" dirty="0" smtClean="0"/>
              <a:t>(</a:t>
            </a:r>
            <a:r>
              <a:rPr lang="zh-TW" altLang="en-US" dirty="0" smtClean="0"/>
              <a:t>二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pic>
        <p:nvPicPr>
          <p:cNvPr id="20" name="圖片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2143" y="3763824"/>
            <a:ext cx="3810000" cy="1485900"/>
          </a:xfrm>
          <a:prstGeom prst="rect">
            <a:avLst/>
          </a:prstGeom>
        </p:spPr>
      </p:pic>
      <p:pic>
        <p:nvPicPr>
          <p:cNvPr id="21" name="圖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2143" y="1637178"/>
            <a:ext cx="3800475" cy="146685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92449" cy="308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68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4294967295"/>
          </p:nvPr>
        </p:nvSpPr>
        <p:spPr>
          <a:xfrm>
            <a:off x="2230438" y="1736725"/>
            <a:ext cx="9961562" cy="4551363"/>
          </a:xfrm>
        </p:spPr>
        <p:txBody>
          <a:bodyPr/>
          <a:lstStyle/>
          <a:p>
            <a:pPr lvl="1">
              <a:buFont typeface="Wingdings" panose="05000000000000000000" pitchFamily="2" charset="2"/>
              <a:buChar char="l"/>
            </a:pPr>
            <a:r>
              <a:rPr lang="zh-TW" altLang="en-US" sz="2800" dirty="0" smtClean="0"/>
              <a:t>質數判斷</a:t>
            </a:r>
            <a:endParaRPr lang="en-US" altLang="zh-TW" sz="2800" dirty="0" smtClean="0"/>
          </a:p>
          <a:p>
            <a:pPr lvl="2">
              <a:buFont typeface="Calibri" panose="020F0502020204030204" pitchFamily="34" charset="0"/>
              <a:buChar char="─"/>
            </a:pPr>
            <a:r>
              <a:rPr lang="zh-TW" altLang="en-US" sz="2000" dirty="0" smtClean="0"/>
              <a:t>依據輸入的值來判斷輸入值的質數有哪些　例：１０的質數有　３、５、７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016" y="3379644"/>
            <a:ext cx="11380927" cy="847124"/>
          </a:xfrm>
          <a:prstGeom prst="rect">
            <a:avLst/>
          </a:prstGeom>
        </p:spPr>
      </p:pic>
      <p:sp>
        <p:nvSpPr>
          <p:cNvPr id="5" name="標題 1"/>
          <p:cNvSpPr txBox="1">
            <a:spLocks/>
          </p:cNvSpPr>
          <p:nvPr/>
        </p:nvSpPr>
        <p:spPr>
          <a:xfrm>
            <a:off x="3987996" y="-93009"/>
            <a:ext cx="4352925" cy="12938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dirty="0"/>
              <a:t>評估</a:t>
            </a:r>
            <a:r>
              <a:rPr lang="zh-TW" altLang="en-US" dirty="0" smtClean="0"/>
              <a:t>設計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92449" cy="308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016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4294967295"/>
          </p:nvPr>
        </p:nvSpPr>
        <p:spPr>
          <a:xfrm>
            <a:off x="2230438" y="1736725"/>
            <a:ext cx="9961562" cy="4132263"/>
          </a:xfrm>
        </p:spPr>
        <p:txBody>
          <a:bodyPr/>
          <a:lstStyle/>
          <a:p>
            <a:pPr lvl="1">
              <a:buFont typeface="Wingdings" panose="05000000000000000000" pitchFamily="2" charset="2"/>
              <a:buChar char="l"/>
            </a:pPr>
            <a:r>
              <a:rPr lang="zh-TW" altLang="en-US" sz="2400" dirty="0" smtClean="0"/>
              <a:t>評估程式之結構類型</a:t>
            </a:r>
            <a:endParaRPr lang="en-US" altLang="zh-TW" sz="2400" dirty="0" smtClean="0"/>
          </a:p>
          <a:p>
            <a:endParaRPr lang="zh-TW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3271556"/>
              </p:ext>
            </p:extLst>
          </p:nvPr>
        </p:nvGraphicFramePr>
        <p:xfrm>
          <a:off x="2892490" y="2503560"/>
          <a:ext cx="6857999" cy="264187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71396">
                  <a:extLst>
                    <a:ext uri="{9D8B030D-6E8A-4147-A177-3AD203B41FA5}">
                      <a16:colId xmlns:a16="http://schemas.microsoft.com/office/drawing/2014/main" val="62024168"/>
                    </a:ext>
                  </a:extLst>
                </a:gridCol>
                <a:gridCol w="1007706">
                  <a:extLst>
                    <a:ext uri="{9D8B030D-6E8A-4147-A177-3AD203B41FA5}">
                      <a16:colId xmlns:a16="http://schemas.microsoft.com/office/drawing/2014/main" val="391314837"/>
                    </a:ext>
                  </a:extLst>
                </a:gridCol>
                <a:gridCol w="979714">
                  <a:extLst>
                    <a:ext uri="{9D8B030D-6E8A-4147-A177-3AD203B41FA5}">
                      <a16:colId xmlns:a16="http://schemas.microsoft.com/office/drawing/2014/main" val="558525778"/>
                    </a:ext>
                  </a:extLst>
                </a:gridCol>
                <a:gridCol w="1119673">
                  <a:extLst>
                    <a:ext uri="{9D8B030D-6E8A-4147-A177-3AD203B41FA5}">
                      <a16:colId xmlns:a16="http://schemas.microsoft.com/office/drawing/2014/main" val="4278457571"/>
                    </a:ext>
                  </a:extLst>
                </a:gridCol>
                <a:gridCol w="1679510">
                  <a:extLst>
                    <a:ext uri="{9D8B030D-6E8A-4147-A177-3AD203B41FA5}">
                      <a16:colId xmlns:a16="http://schemas.microsoft.com/office/drawing/2014/main" val="529732486"/>
                    </a:ext>
                  </a:extLst>
                </a:gridCol>
              </a:tblGrid>
              <a:tr h="34071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 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TW" sz="1800" kern="100" dirty="0">
                          <a:effectLst/>
                        </a:rPr>
                        <a:t>迴圈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TW" sz="1800" kern="100" dirty="0">
                          <a:effectLst/>
                        </a:rPr>
                        <a:t>分支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26965988"/>
                  </a:ext>
                </a:extLst>
              </a:tr>
              <a:tr h="44238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TW" sz="1800" kern="100" dirty="0">
                          <a:effectLst/>
                        </a:rPr>
                        <a:t>評估程式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FOR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WHILE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DO WHILE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IF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36065792"/>
                  </a:ext>
                </a:extLst>
              </a:tr>
              <a:tr h="44854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sz="1800" kern="100" dirty="0">
                          <a:effectLst/>
                        </a:rPr>
                        <a:t>星號</a:t>
                      </a:r>
                      <a:r>
                        <a:rPr lang="zh-TW" sz="1800" kern="100" dirty="0" smtClean="0">
                          <a:effectLst/>
                        </a:rPr>
                        <a:t>三角形</a:t>
                      </a:r>
                      <a:r>
                        <a:rPr lang="en-US" altLang="zh-TW" sz="1800" kern="100" dirty="0" smtClean="0">
                          <a:effectLst/>
                        </a:rPr>
                        <a:t>(</a:t>
                      </a:r>
                      <a:r>
                        <a:rPr lang="en-US" altLang="zh-TW" sz="1800" dirty="0" smtClean="0"/>
                        <a:t>155</a:t>
                      </a:r>
                      <a:r>
                        <a:rPr lang="zh-TW" altLang="en-US" sz="1800" dirty="0" smtClean="0"/>
                        <a:t>份</a:t>
                      </a:r>
                      <a:r>
                        <a:rPr lang="en-US" altLang="zh-TW" sz="1800" kern="100" dirty="0" smtClean="0">
                          <a:effectLst/>
                        </a:rPr>
                        <a:t>)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TW" sz="1800" kern="100" dirty="0">
                          <a:effectLst/>
                        </a:rPr>
                        <a:t>●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95387920"/>
                  </a:ext>
                </a:extLst>
              </a:tr>
              <a:tr h="44854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TW" sz="1800" kern="100" dirty="0">
                          <a:effectLst/>
                        </a:rPr>
                        <a:t>閏年</a:t>
                      </a:r>
                      <a:r>
                        <a:rPr lang="zh-TW" sz="1800" kern="100" dirty="0" smtClean="0">
                          <a:effectLst/>
                        </a:rPr>
                        <a:t>判斷</a:t>
                      </a:r>
                      <a:r>
                        <a:rPr lang="en-US" altLang="zh-TW" sz="1800" kern="100" dirty="0" smtClean="0">
                          <a:effectLst/>
                        </a:rPr>
                        <a:t>(146</a:t>
                      </a:r>
                      <a:r>
                        <a:rPr lang="zh-TW" altLang="en-US" sz="1800" kern="100" dirty="0" smtClean="0">
                          <a:effectLst/>
                        </a:rPr>
                        <a:t>份</a:t>
                      </a:r>
                      <a:r>
                        <a:rPr lang="en-US" altLang="zh-TW" sz="1800" kern="100" dirty="0" smtClean="0">
                          <a:effectLst/>
                        </a:rPr>
                        <a:t>)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 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TW" sz="1800" kern="100">
                          <a:effectLst/>
                        </a:rPr>
                        <a:t>●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68757048"/>
                  </a:ext>
                </a:extLst>
              </a:tr>
              <a:tr h="44238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TW" sz="1800" kern="100" dirty="0">
                          <a:effectLst/>
                        </a:rPr>
                        <a:t>階層</a:t>
                      </a:r>
                      <a:r>
                        <a:rPr lang="zh-TW" sz="1800" kern="100" dirty="0" smtClean="0">
                          <a:effectLst/>
                        </a:rPr>
                        <a:t>計算</a:t>
                      </a:r>
                      <a:r>
                        <a:rPr lang="en-US" altLang="zh-TW" sz="1800" kern="100" dirty="0" smtClean="0">
                          <a:effectLst/>
                        </a:rPr>
                        <a:t>(460</a:t>
                      </a:r>
                      <a:r>
                        <a:rPr lang="zh-TW" altLang="en-US" sz="1800" kern="100" dirty="0" smtClean="0">
                          <a:effectLst/>
                        </a:rPr>
                        <a:t>份</a:t>
                      </a:r>
                      <a:r>
                        <a:rPr lang="en-US" altLang="zh-TW" sz="1800" kern="100" dirty="0" smtClean="0">
                          <a:effectLst/>
                        </a:rPr>
                        <a:t>)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TW" sz="1800" kern="100" dirty="0">
                          <a:effectLst/>
                        </a:rPr>
                        <a:t>●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TW" sz="1800" kern="100">
                          <a:effectLst/>
                        </a:rPr>
                        <a:t>●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TW" sz="1800" kern="100">
                          <a:effectLst/>
                        </a:rPr>
                        <a:t>●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33833780"/>
                  </a:ext>
                </a:extLst>
              </a:tr>
              <a:tr h="44854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TW" sz="1800" kern="100" dirty="0">
                          <a:effectLst/>
                        </a:rPr>
                        <a:t>質數</a:t>
                      </a:r>
                      <a:r>
                        <a:rPr lang="zh-TW" sz="1800" kern="100" dirty="0" smtClean="0">
                          <a:effectLst/>
                        </a:rPr>
                        <a:t>判斷</a:t>
                      </a:r>
                      <a:r>
                        <a:rPr lang="en-US" altLang="zh-TW" sz="1800" kern="100" dirty="0" smtClean="0">
                          <a:effectLst/>
                        </a:rPr>
                        <a:t>(119</a:t>
                      </a:r>
                      <a:r>
                        <a:rPr lang="zh-TW" altLang="en-US" sz="1800" kern="100" dirty="0" smtClean="0">
                          <a:effectLst/>
                        </a:rPr>
                        <a:t>份</a:t>
                      </a:r>
                      <a:r>
                        <a:rPr lang="en-US" altLang="zh-TW" sz="1800" kern="100" dirty="0" smtClean="0">
                          <a:effectLst/>
                        </a:rPr>
                        <a:t>)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TW" sz="1800" kern="100" dirty="0">
                          <a:effectLst/>
                        </a:rPr>
                        <a:t>●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 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8586915"/>
                  </a:ext>
                </a:extLst>
              </a:tr>
            </a:tbl>
          </a:graphicData>
        </a:graphic>
      </p:graphicFrame>
      <p:sp>
        <p:nvSpPr>
          <p:cNvPr id="5" name="標題 1"/>
          <p:cNvSpPr txBox="1">
            <a:spLocks/>
          </p:cNvSpPr>
          <p:nvPr/>
        </p:nvSpPr>
        <p:spPr>
          <a:xfrm>
            <a:off x="3987996" y="-93009"/>
            <a:ext cx="4352925" cy="12938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dirty="0"/>
              <a:t>評估</a:t>
            </a:r>
            <a:r>
              <a:rPr lang="zh-TW" altLang="en-US" dirty="0" smtClean="0"/>
              <a:t>設計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92449" cy="308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800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4294967295"/>
          </p:nvPr>
        </p:nvSpPr>
        <p:spPr>
          <a:xfrm>
            <a:off x="2278258" y="1718795"/>
            <a:ext cx="7772400" cy="41322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TW" altLang="en-US" sz="2600" b="1" dirty="0" smtClean="0"/>
              <a:t>系統功能</a:t>
            </a:r>
            <a:endParaRPr lang="en-US" altLang="zh-TW" sz="2600" b="1" dirty="0" smtClean="0"/>
          </a:p>
          <a:p>
            <a:pPr lvl="2">
              <a:buFont typeface="Calibri" panose="020F0502020204030204" pitchFamily="34" charset="0"/>
              <a:buChar char="─"/>
            </a:pPr>
            <a:endParaRPr lang="en-US" altLang="zh-TW" sz="2000" dirty="0" smtClean="0"/>
          </a:p>
          <a:p>
            <a:pPr lvl="2">
              <a:buFont typeface="Calibri" panose="020F0502020204030204" pitchFamily="34" charset="0"/>
              <a:buChar char="─"/>
            </a:pPr>
            <a:r>
              <a:rPr lang="zh-TW" altLang="en-US" sz="2000" dirty="0" smtClean="0"/>
              <a:t>自動分析出程式迴圈策略</a:t>
            </a:r>
            <a:endParaRPr lang="en-US" altLang="zh-TW" sz="2000" dirty="0" smtClean="0"/>
          </a:p>
          <a:p>
            <a:pPr lvl="2">
              <a:buFont typeface="Calibri" panose="020F0502020204030204" pitchFamily="34" charset="0"/>
              <a:buChar char="─"/>
            </a:pPr>
            <a:endParaRPr lang="en-US" altLang="zh-TW" sz="2000" dirty="0" smtClean="0"/>
          </a:p>
          <a:p>
            <a:pPr lvl="2">
              <a:buFont typeface="Calibri" panose="020F0502020204030204" pitchFamily="34" charset="0"/>
              <a:buChar char="─"/>
            </a:pPr>
            <a:r>
              <a:rPr lang="zh-TW" altLang="en-US" sz="2000" dirty="0"/>
              <a:t>自動</a:t>
            </a:r>
            <a:r>
              <a:rPr lang="zh-TW" altLang="en-US" sz="2000" dirty="0" smtClean="0"/>
              <a:t>分析出程式迴圈執行次數</a:t>
            </a:r>
            <a:endParaRPr lang="en-US" altLang="zh-TW" sz="2000" dirty="0" smtClean="0"/>
          </a:p>
          <a:p>
            <a:pPr lvl="2">
              <a:buFont typeface="Calibri" panose="020F0502020204030204" pitchFamily="34" charset="0"/>
              <a:buChar char="─"/>
            </a:pPr>
            <a:endParaRPr lang="en-US" altLang="zh-TW" sz="2000" dirty="0" smtClean="0"/>
          </a:p>
          <a:p>
            <a:pPr lvl="2">
              <a:buFont typeface="Calibri" panose="020F0502020204030204" pitchFamily="34" charset="0"/>
              <a:buChar char="─"/>
            </a:pPr>
            <a:r>
              <a:rPr lang="zh-TW" altLang="en-US" sz="2000" dirty="0" smtClean="0"/>
              <a:t>自</a:t>
            </a:r>
            <a:r>
              <a:rPr lang="zh-TW" altLang="en-US" sz="2000" dirty="0"/>
              <a:t>動</a:t>
            </a:r>
            <a:r>
              <a:rPr lang="zh-TW" altLang="en-US" sz="2000" dirty="0" smtClean="0"/>
              <a:t>比較出兩個程式碼迴圈結構與語意之差異</a:t>
            </a:r>
            <a:endParaRPr lang="en-US" altLang="zh-TW" sz="2000" dirty="0" smtClean="0"/>
          </a:p>
          <a:p>
            <a:pPr lvl="2">
              <a:buFont typeface="Calibri" panose="020F0502020204030204" pitchFamily="34" charset="0"/>
              <a:buChar char="─"/>
            </a:pPr>
            <a:endParaRPr lang="en-US" altLang="zh-TW" sz="2000" dirty="0" smtClean="0"/>
          </a:p>
          <a:p>
            <a:pPr lvl="2">
              <a:buFont typeface="Calibri" panose="020F0502020204030204" pitchFamily="34" charset="0"/>
              <a:buChar char="─"/>
            </a:pPr>
            <a:r>
              <a:rPr lang="zh-TW" altLang="en-US" sz="2000" dirty="0" smtClean="0"/>
              <a:t>可以視覺化分析後的資料與程式碼</a:t>
            </a:r>
            <a:endParaRPr lang="zh-TW" altLang="en-US" sz="2000" dirty="0"/>
          </a:p>
        </p:txBody>
      </p:sp>
      <p:sp>
        <p:nvSpPr>
          <p:cNvPr id="5" name="標題 1"/>
          <p:cNvSpPr txBox="1">
            <a:spLocks/>
          </p:cNvSpPr>
          <p:nvPr/>
        </p:nvSpPr>
        <p:spPr>
          <a:xfrm>
            <a:off x="3987996" y="-93009"/>
            <a:ext cx="4352925" cy="12938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dirty="0"/>
              <a:t>預期成果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92449" cy="308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912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2677885" y="2500604"/>
            <a:ext cx="692331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8000" dirty="0" smtClean="0"/>
              <a:t>Q&amp;A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92449" cy="308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316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4294967295"/>
          </p:nvPr>
        </p:nvSpPr>
        <p:spPr>
          <a:xfrm>
            <a:off x="1392000" y="1200804"/>
            <a:ext cx="10800000" cy="51372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TW" altLang="en-US" dirty="0" smtClean="0"/>
              <a:t>學者利用</a:t>
            </a:r>
            <a:r>
              <a:rPr lang="zh-TW" altLang="en-US" dirty="0"/>
              <a:t>「</a:t>
            </a:r>
            <a:r>
              <a:rPr lang="zh-TW" altLang="en-US" dirty="0" smtClean="0"/>
              <a:t>程式碼分析程式結構</a:t>
            </a:r>
            <a:r>
              <a:rPr lang="zh-TW" altLang="en-US" dirty="0"/>
              <a:t>」</a:t>
            </a:r>
            <a:endParaRPr lang="en-US" altLang="zh-TW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TW" sz="2000" dirty="0" err="1" smtClean="0"/>
              <a:t>SIPLeS</a:t>
            </a:r>
            <a:r>
              <a:rPr lang="en-US" altLang="zh-TW" sz="2000" dirty="0"/>
              <a:t>-II 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(</a:t>
            </a:r>
            <a:r>
              <a:rPr lang="en-US" altLang="zh-TW" sz="2000" dirty="0"/>
              <a:t>Xu, S,1999</a:t>
            </a:r>
            <a:r>
              <a:rPr lang="en-US" altLang="zh-TW" sz="2000" dirty="0" smtClean="0"/>
              <a:t>) </a:t>
            </a:r>
            <a:r>
              <a:rPr lang="en-US" altLang="zh-TW" sz="2000" dirty="0"/>
              <a:t>(Li, G., 2007)</a:t>
            </a:r>
            <a:endParaRPr lang="en-US" altLang="zh-TW" sz="2000" dirty="0" smtClean="0"/>
          </a:p>
          <a:p>
            <a:pPr lvl="2">
              <a:buFont typeface="Calibri" panose="020F0502020204030204" pitchFamily="34" charset="0"/>
              <a:buChar char="─"/>
            </a:pPr>
            <a:r>
              <a:rPr lang="zh-TW" altLang="en-US" sz="1600" dirty="0" smtClean="0"/>
              <a:t>利用「增強物件導向程式相依圖」：將</a:t>
            </a:r>
            <a:r>
              <a:rPr lang="zh-TW" altLang="en-US" sz="1600" dirty="0"/>
              <a:t>程式碼轉換中介語言結構</a:t>
            </a:r>
            <a:r>
              <a:rPr lang="zh-TW" altLang="en-US" sz="1600" dirty="0" smtClean="0"/>
              <a:t>後 </a:t>
            </a:r>
            <a:r>
              <a:rPr lang="zh-TW" altLang="en-US" sz="1600" dirty="0"/>
              <a:t>，</a:t>
            </a:r>
            <a:r>
              <a:rPr lang="zh-TW" altLang="en-US" sz="1600" dirty="0" smtClean="0"/>
              <a:t>然後判斷語意。</a:t>
            </a:r>
            <a:endParaRPr lang="en-US" altLang="zh-TW" sz="1600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TW" sz="2000" dirty="0" err="1" smtClean="0"/>
              <a:t>AnalyesC</a:t>
            </a:r>
            <a:r>
              <a:rPr lang="zh-TW" altLang="en-US" sz="2000" dirty="0" smtClean="0"/>
              <a:t>  </a:t>
            </a:r>
            <a:r>
              <a:rPr lang="en-US" altLang="zh-TW" sz="2000" dirty="0"/>
              <a:t>(Wu, </a:t>
            </a:r>
            <a:r>
              <a:rPr lang="en-US" altLang="zh-TW" sz="2000" dirty="0" smtClean="0"/>
              <a:t>W,2007</a:t>
            </a:r>
            <a:r>
              <a:rPr lang="en-US" altLang="zh-TW" sz="2000" dirty="0"/>
              <a:t>)</a:t>
            </a:r>
            <a:endParaRPr lang="en-US" altLang="zh-TW" sz="2000" dirty="0" smtClean="0"/>
          </a:p>
          <a:p>
            <a:pPr lvl="2">
              <a:buFont typeface="Arial" panose="020B0604020202020204" pitchFamily="34" charset="0"/>
              <a:buChar char="•"/>
            </a:pPr>
            <a:r>
              <a:rPr lang="zh-TW" altLang="en-US" sz="1600" dirty="0" smtClean="0"/>
              <a:t>語意分析</a:t>
            </a:r>
            <a:endParaRPr lang="en-US" altLang="zh-TW" sz="1600" dirty="0" smtClean="0"/>
          </a:p>
          <a:p>
            <a:pPr lvl="3">
              <a:buFont typeface="Calibri" panose="020F0502020204030204" pitchFamily="34" charset="0"/>
              <a:buChar char="─"/>
            </a:pPr>
            <a:r>
              <a:rPr lang="zh-TW" altLang="en-US" sz="1600" dirty="0" smtClean="0"/>
              <a:t>將程式碼轉換相依圖再進行分析</a:t>
            </a:r>
            <a:endParaRPr lang="en-US" altLang="zh-TW" sz="1600" dirty="0" smtClean="0"/>
          </a:p>
          <a:p>
            <a:pPr lvl="2">
              <a:buFont typeface="Arial" panose="020B0604020202020204" pitchFamily="34" charset="0"/>
              <a:buChar char="•"/>
            </a:pPr>
            <a:r>
              <a:rPr lang="zh-TW" altLang="en-US" sz="1600" dirty="0" smtClean="0"/>
              <a:t>結構分析</a:t>
            </a:r>
            <a:endParaRPr lang="en-US" altLang="zh-TW" sz="1600" dirty="0" smtClean="0"/>
          </a:p>
          <a:p>
            <a:pPr lvl="3">
              <a:buFont typeface="Calibri" panose="020F0502020204030204" pitchFamily="34" charset="0"/>
              <a:buChar char="─"/>
            </a:pPr>
            <a:r>
              <a:rPr lang="zh-TW" altLang="en-US" sz="1600" dirty="0" smtClean="0"/>
              <a:t>分析程式中的控制結構</a:t>
            </a:r>
            <a:endParaRPr lang="en-US" altLang="zh-TW" sz="1600" dirty="0" smtClean="0"/>
          </a:p>
          <a:p>
            <a:pPr lvl="3">
              <a:buFont typeface="Calibri" panose="020F0502020204030204" pitchFamily="34" charset="0"/>
              <a:buChar char="─"/>
            </a:pPr>
            <a:r>
              <a:rPr lang="zh-TW" altLang="en-US" sz="1600" dirty="0" smtClean="0"/>
              <a:t>函</a:t>
            </a:r>
            <a:r>
              <a:rPr lang="zh-TW" altLang="en-US" sz="1600" dirty="0"/>
              <a:t>式</a:t>
            </a:r>
            <a:r>
              <a:rPr lang="zh-TW" altLang="en-US" sz="1600" dirty="0" smtClean="0"/>
              <a:t>的呼叫</a:t>
            </a:r>
            <a:endParaRPr lang="en-US" altLang="zh-TW" sz="1600" dirty="0" smtClean="0"/>
          </a:p>
          <a:p>
            <a:pPr lvl="3">
              <a:buFont typeface="Calibri" panose="020F0502020204030204" pitchFamily="34" charset="0"/>
              <a:buChar char="─"/>
            </a:pPr>
            <a:r>
              <a:rPr lang="zh-TW" altLang="en-US" sz="1600" dirty="0" smtClean="0"/>
              <a:t>資料結構相似度檢查</a:t>
            </a:r>
            <a:r>
              <a:rPr lang="en-US" altLang="zh-TW" sz="1800" dirty="0" smtClean="0"/>
              <a:t>    </a:t>
            </a:r>
            <a:r>
              <a:rPr lang="zh-TW" altLang="en-US" sz="1800" dirty="0" smtClean="0"/>
              <a:t> </a:t>
            </a:r>
            <a:endParaRPr lang="en-US" altLang="zh-TW" sz="1600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zh-TW" altLang="en-US" sz="2000" dirty="0"/>
              <a:t>程式流程結構分析與比較之視覺化</a:t>
            </a:r>
            <a:r>
              <a:rPr lang="zh-TW" altLang="en-US" sz="2000" dirty="0" smtClean="0"/>
              <a:t>機制 </a:t>
            </a:r>
            <a:r>
              <a:rPr lang="en-US" altLang="zh-TW" sz="2000" dirty="0"/>
              <a:t>(</a:t>
            </a:r>
            <a:r>
              <a:rPr lang="zh-TW" altLang="en-US" sz="2000" dirty="0"/>
              <a:t>葉時廷</a:t>
            </a:r>
            <a:r>
              <a:rPr lang="en-US" altLang="zh-TW" sz="2000" dirty="0"/>
              <a:t>,</a:t>
            </a:r>
            <a:r>
              <a:rPr lang="en-US" altLang="zh-TW" sz="2000" dirty="0" smtClean="0"/>
              <a:t>2016)</a:t>
            </a:r>
          </a:p>
          <a:p>
            <a:pPr lvl="2">
              <a:buFont typeface="Calibri" panose="020F0502020204030204" pitchFamily="34" charset="0"/>
              <a:buChar char="─"/>
            </a:pPr>
            <a:r>
              <a:rPr lang="zh-TW" altLang="en-US" sz="1600" dirty="0" smtClean="0"/>
              <a:t>利用</a:t>
            </a:r>
            <a:r>
              <a:rPr lang="en-US" altLang="zh-TW" sz="1600" dirty="0" smtClean="0"/>
              <a:t>BNF</a:t>
            </a:r>
            <a:r>
              <a:rPr lang="zh-TW" altLang="en-US" sz="1600" dirty="0" smtClean="0"/>
              <a:t>規則來建立「剖析樹」，來分析學生程式碼流程架構</a:t>
            </a:r>
            <a:endParaRPr lang="en-US" altLang="zh-TW" sz="1600" dirty="0" smtClean="0"/>
          </a:p>
          <a:p>
            <a:endParaRPr lang="zh-TW" altLang="en-US" dirty="0"/>
          </a:p>
        </p:txBody>
      </p:sp>
      <p:sp>
        <p:nvSpPr>
          <p:cNvPr id="5" name="標題 1"/>
          <p:cNvSpPr txBox="1">
            <a:spLocks/>
          </p:cNvSpPr>
          <p:nvPr/>
        </p:nvSpPr>
        <p:spPr>
          <a:xfrm>
            <a:off x="3987996" y="-93009"/>
            <a:ext cx="4352925" cy="12938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dirty="0"/>
              <a:t>研究背景</a:t>
            </a:r>
            <a:r>
              <a:rPr lang="en-US" altLang="zh-TW" dirty="0" smtClean="0"/>
              <a:t>(3/3)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92449" cy="308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93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4294967295"/>
          </p:nvPr>
        </p:nvSpPr>
        <p:spPr>
          <a:xfrm>
            <a:off x="1392000" y="1200804"/>
            <a:ext cx="10800000" cy="51372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TW" altLang="en-US" sz="2000" dirty="0" smtClean="0"/>
              <a:t>現有利用程式碼分析程式結構的</a:t>
            </a:r>
            <a:r>
              <a:rPr lang="zh-TW" altLang="en-US" sz="2000" dirty="0"/>
              <a:t>研究 </a:t>
            </a:r>
            <a:endParaRPr lang="en-US" altLang="zh-TW" sz="20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TW" dirty="0" err="1"/>
              <a:t>SIPLeS</a:t>
            </a:r>
            <a:r>
              <a:rPr lang="en-US" altLang="zh-TW" dirty="0"/>
              <a:t>-II</a:t>
            </a:r>
            <a:r>
              <a:rPr lang="zh-TW" altLang="en-US" dirty="0"/>
              <a:t> </a:t>
            </a:r>
            <a:endParaRPr lang="en-US" altLang="zh-TW" dirty="0"/>
          </a:p>
          <a:p>
            <a:pPr lvl="2">
              <a:buFont typeface="Calibri" panose="020F0502020204030204" pitchFamily="34" charset="0"/>
              <a:buChar char="─"/>
            </a:pPr>
            <a:r>
              <a:rPr lang="zh-TW" altLang="en-US" dirty="0"/>
              <a:t>只針對「</a:t>
            </a:r>
            <a:r>
              <a:rPr lang="en-US" altLang="zh-TW" dirty="0" err="1"/>
              <a:t>SmallTalk</a:t>
            </a:r>
            <a:r>
              <a:rPr lang="zh-TW" altLang="en-US" dirty="0"/>
              <a:t>」語言</a:t>
            </a:r>
            <a:endParaRPr lang="en-US" altLang="zh-TW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TW" dirty="0" err="1" smtClean="0"/>
              <a:t>AnalyesC</a:t>
            </a:r>
            <a:r>
              <a:rPr lang="zh-TW" altLang="en-US" dirty="0" smtClean="0"/>
              <a:t> </a:t>
            </a:r>
            <a:r>
              <a:rPr lang="en-US" altLang="zh-TW" dirty="0" smtClean="0"/>
              <a:t>(</a:t>
            </a:r>
            <a:r>
              <a:rPr lang="en-US" altLang="zh-TW" dirty="0"/>
              <a:t>Wu, W., 2007</a:t>
            </a:r>
            <a:r>
              <a:rPr lang="en-US" altLang="zh-TW" dirty="0" smtClean="0"/>
              <a:t>)</a:t>
            </a:r>
          </a:p>
          <a:p>
            <a:pPr lvl="2">
              <a:buFont typeface="Calibri" panose="020F0502020204030204" pitchFamily="34" charset="0"/>
              <a:buChar char="─"/>
            </a:pPr>
            <a:r>
              <a:rPr lang="zh-TW" altLang="en-US" dirty="0" smtClean="0"/>
              <a:t>提出「概念」</a:t>
            </a:r>
            <a:endParaRPr lang="en-US" altLang="zh-TW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zh-TW" altLang="en-US" dirty="0" smtClean="0"/>
              <a:t>「</a:t>
            </a:r>
            <a:r>
              <a:rPr lang="zh-TW" altLang="en-US" dirty="0"/>
              <a:t>程式流程結構分析與比較之視覺化機制</a:t>
            </a:r>
            <a:r>
              <a:rPr lang="zh-TW" altLang="en-US" dirty="0" smtClean="0"/>
              <a:t>」</a:t>
            </a:r>
            <a:r>
              <a:rPr lang="en-US" altLang="zh-TW" sz="1600" dirty="0"/>
              <a:t>(</a:t>
            </a:r>
            <a:r>
              <a:rPr lang="zh-TW" altLang="en-US" sz="1600" dirty="0"/>
              <a:t>葉時廷</a:t>
            </a:r>
            <a:r>
              <a:rPr lang="en-US" altLang="zh-TW" sz="1600" dirty="0"/>
              <a:t>,2016</a:t>
            </a:r>
            <a:r>
              <a:rPr lang="en-US" altLang="zh-TW" sz="1600" dirty="0" smtClean="0"/>
              <a:t>)</a:t>
            </a:r>
          </a:p>
          <a:p>
            <a:pPr lvl="2">
              <a:buFont typeface="Calibri" panose="020F0502020204030204" pitchFamily="34" charset="0"/>
              <a:buChar char="─"/>
            </a:pPr>
            <a:r>
              <a:rPr lang="zh-TW" altLang="en-US" dirty="0" smtClean="0"/>
              <a:t>只針對「</a:t>
            </a:r>
            <a:r>
              <a:rPr lang="zh-TW" altLang="en-US" b="1" dirty="0" smtClean="0"/>
              <a:t>程式</a:t>
            </a:r>
            <a:r>
              <a:rPr lang="zh-TW" altLang="en-US" b="1" dirty="0"/>
              <a:t>流程</a:t>
            </a:r>
            <a:r>
              <a:rPr lang="zh-TW" altLang="en-US" b="1" dirty="0" smtClean="0"/>
              <a:t>結構」</a:t>
            </a:r>
            <a:r>
              <a:rPr lang="zh-TW" altLang="en-US" dirty="0" smtClean="0"/>
              <a:t>以及「</a:t>
            </a:r>
            <a:r>
              <a:rPr lang="zh-TW" altLang="en-US" b="1" dirty="0" smtClean="0"/>
              <a:t>程式流程比較」</a:t>
            </a:r>
            <a:r>
              <a:rPr lang="zh-TW" altLang="en-US" dirty="0" smtClean="0"/>
              <a:t>之</a:t>
            </a:r>
            <a:r>
              <a:rPr lang="zh-TW" altLang="en-US" dirty="0"/>
              <a:t>視覺化</a:t>
            </a:r>
            <a:r>
              <a:rPr lang="zh-TW" altLang="en-US" dirty="0" smtClean="0"/>
              <a:t>呈現</a:t>
            </a:r>
            <a:endParaRPr lang="en-US" altLang="zh-TW" dirty="0" smtClean="0"/>
          </a:p>
          <a:p>
            <a:pPr lvl="3">
              <a:buFont typeface="Century Gothic" panose="020B0502020202020204" pitchFamily="34" charset="0"/>
              <a:buChar char="χ"/>
            </a:pPr>
            <a:r>
              <a:rPr lang="zh-TW" altLang="en-US" dirty="0" smtClean="0"/>
              <a:t>無法呈現程式碼細部資料</a:t>
            </a:r>
            <a:endParaRPr lang="en-US" altLang="zh-TW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sz="2000" dirty="0" smtClean="0"/>
              <a:t>利用</a:t>
            </a:r>
            <a:r>
              <a:rPr lang="zh-TW" altLang="en-US" b="1" dirty="0" smtClean="0"/>
              <a:t>程式</a:t>
            </a:r>
            <a:r>
              <a:rPr lang="zh-TW" altLang="en-US" b="1" dirty="0"/>
              <a:t>碼</a:t>
            </a:r>
            <a:r>
              <a:rPr lang="zh-TW" altLang="en-US" sz="2000" b="1" dirty="0" smtClean="0"/>
              <a:t>分析</a:t>
            </a:r>
            <a:r>
              <a:rPr lang="zh-TW" altLang="en-US" sz="2000" dirty="0"/>
              <a:t>以及</a:t>
            </a:r>
            <a:r>
              <a:rPr lang="zh-TW" altLang="en-US" sz="2000" b="1" dirty="0" smtClean="0"/>
              <a:t>程式迴圈結構視覺化</a:t>
            </a:r>
            <a:r>
              <a:rPr lang="zh-TW" altLang="en-US" dirty="0"/>
              <a:t>的方式</a:t>
            </a:r>
            <a:r>
              <a:rPr lang="zh-TW" altLang="en-US" sz="2000" dirty="0" smtClean="0"/>
              <a:t>來</a:t>
            </a:r>
            <a:r>
              <a:rPr lang="zh-TW" altLang="en-US" sz="2000" dirty="0"/>
              <a:t>幫助學生</a:t>
            </a:r>
            <a:r>
              <a:rPr lang="zh-TW" altLang="en-US" sz="2000" dirty="0" smtClean="0"/>
              <a:t>學習</a:t>
            </a:r>
            <a:endParaRPr lang="en-US" altLang="zh-TW" sz="20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zh-TW" altLang="en-US" sz="1800" dirty="0" smtClean="0"/>
              <a:t>迴圈結構與語意分析</a:t>
            </a:r>
            <a:endParaRPr lang="en-US" altLang="zh-TW" sz="1800" dirty="0" smtClean="0"/>
          </a:p>
          <a:p>
            <a:pPr lvl="2">
              <a:buFontTx/>
              <a:buChar char="─"/>
            </a:pPr>
            <a:r>
              <a:rPr lang="zh-TW" altLang="en-US" sz="1600" dirty="0" smtClean="0"/>
              <a:t>針對迴圈語意的策略，如</a:t>
            </a:r>
            <a:r>
              <a:rPr lang="en-US" altLang="zh-TW" sz="1600" dirty="0" smtClean="0"/>
              <a:t>: </a:t>
            </a:r>
            <a:r>
              <a:rPr lang="zh-TW" altLang="en-US" sz="1600" dirty="0" smtClean="0">
                <a:latin typeface="新細明體 (本文)"/>
              </a:rPr>
              <a:t>計數器</a:t>
            </a:r>
            <a:r>
              <a:rPr lang="zh-TW" altLang="en-US" sz="1600" dirty="0">
                <a:latin typeface="新細明體 (本文)"/>
              </a:rPr>
              <a:t>控制迴</a:t>
            </a:r>
            <a:r>
              <a:rPr lang="zh-TW" altLang="en-US" sz="1600" dirty="0" smtClean="0">
                <a:latin typeface="新細明體 (本文)"/>
              </a:rPr>
              <a:t>圈</a:t>
            </a:r>
            <a:r>
              <a:rPr lang="zh-TW" altLang="en-US" sz="1600" dirty="0" smtClean="0"/>
              <a:t>、</a:t>
            </a:r>
            <a:r>
              <a:rPr lang="zh-TW" altLang="en-US" sz="1600" dirty="0">
                <a:latin typeface="新細明體 (本文)"/>
              </a:rPr>
              <a:t>哨兵式控制迴圈</a:t>
            </a:r>
            <a:r>
              <a:rPr lang="zh-TW" altLang="en-US" sz="1600" dirty="0">
                <a:solidFill>
                  <a:srgbClr val="FF0000"/>
                </a:solidFill>
              </a:rPr>
              <a:t> </a:t>
            </a:r>
            <a:endParaRPr lang="en-US" altLang="zh-TW" sz="1600" dirty="0" smtClean="0"/>
          </a:p>
          <a:p>
            <a:pPr lvl="2">
              <a:buFontTx/>
              <a:buChar char="─"/>
            </a:pPr>
            <a:r>
              <a:rPr lang="zh-TW" altLang="en-US" sz="1600" dirty="0" smtClean="0"/>
              <a:t>分析學生程式的迴圈的次數</a:t>
            </a:r>
            <a:endParaRPr lang="en-US" altLang="zh-TW" sz="16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zh-TW" altLang="en-US" sz="1800" dirty="0" smtClean="0"/>
              <a:t>迴圈語意比較</a:t>
            </a:r>
            <a:endParaRPr lang="en-US" altLang="zh-TW" sz="1800" dirty="0" smtClean="0"/>
          </a:p>
          <a:p>
            <a:pPr lvl="2">
              <a:buFontTx/>
              <a:buChar char="─"/>
            </a:pPr>
            <a:r>
              <a:rPr lang="zh-TW" altLang="en-US" dirty="0" smtClean="0"/>
              <a:t>比較學生</a:t>
            </a:r>
            <a:r>
              <a:rPr lang="zh-TW" altLang="en-US" dirty="0"/>
              <a:t>迴</a:t>
            </a:r>
            <a:r>
              <a:rPr lang="zh-TW" altLang="en-US" dirty="0" smtClean="0"/>
              <a:t>圈次數以及策略</a:t>
            </a:r>
            <a:endParaRPr lang="en-US" altLang="zh-TW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zh-TW" altLang="en-US" sz="1800" dirty="0" smtClean="0"/>
              <a:t>迴圈語意視覺化 </a:t>
            </a:r>
            <a:r>
              <a:rPr lang="en-US" altLang="zh-TW" sz="1800" dirty="0" smtClean="0"/>
              <a:t>(Code Visualization,</a:t>
            </a:r>
            <a:r>
              <a:rPr lang="zh-TW" altLang="en-US" sz="1800" dirty="0" smtClean="0"/>
              <a:t> </a:t>
            </a:r>
            <a:r>
              <a:rPr lang="en-US" altLang="zh-TW" sz="1800" dirty="0" err="1" smtClean="0"/>
              <a:t>Myers,B.A</a:t>
            </a:r>
            <a:r>
              <a:rPr lang="en-US" altLang="zh-TW" sz="1800" dirty="0" smtClean="0"/>
              <a:t>., 1990) </a:t>
            </a:r>
          </a:p>
          <a:p>
            <a:pPr lvl="2">
              <a:buFontTx/>
              <a:buChar char="─"/>
            </a:pPr>
            <a:r>
              <a:rPr lang="zh-TW" altLang="en-US" sz="1600" dirty="0" smtClean="0"/>
              <a:t>提供</a:t>
            </a:r>
            <a:r>
              <a:rPr lang="zh-TW" altLang="en-US" sz="1600" dirty="0"/>
              <a:t>更多資訊讓學生更完整的了解程式迴圈使用的</a:t>
            </a:r>
            <a:r>
              <a:rPr lang="zh-TW" altLang="en-US" sz="1600" dirty="0" smtClean="0"/>
              <a:t>策略</a:t>
            </a:r>
            <a:endParaRPr lang="en-US" altLang="zh-TW" sz="1600" dirty="0"/>
          </a:p>
          <a:p>
            <a:pPr lvl="2">
              <a:buFont typeface="Wingdings" panose="05000000000000000000" pitchFamily="2" charset="2"/>
              <a:buChar char="u"/>
            </a:pPr>
            <a:endParaRPr lang="en-US" altLang="zh-TW" dirty="0"/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3987996" y="-93009"/>
            <a:ext cx="4352925" cy="12938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dirty="0"/>
              <a:t>研究動機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92449" cy="308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191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4294967295"/>
          </p:nvPr>
        </p:nvSpPr>
        <p:spPr>
          <a:xfrm>
            <a:off x="1392000" y="1752600"/>
            <a:ext cx="10800000" cy="458540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TW" altLang="en-US" sz="2400" dirty="0" smtClean="0"/>
              <a:t>開發 </a:t>
            </a:r>
            <a:r>
              <a:rPr lang="zh-TW" altLang="en-US" sz="2400" dirty="0"/>
              <a:t>「程式迴圈結構與語意之分析比較與視覺化機制</a:t>
            </a:r>
            <a:r>
              <a:rPr lang="zh-TW" altLang="en-US" sz="2400" dirty="0" smtClean="0"/>
              <a:t>」</a:t>
            </a:r>
            <a:endParaRPr lang="en-US" altLang="zh-TW" sz="2400" dirty="0" smtClean="0"/>
          </a:p>
          <a:p>
            <a:pPr marL="658368" lvl="1" indent="-457200">
              <a:buFont typeface="+mj-lt"/>
              <a:buAutoNum type="arabicPeriod"/>
            </a:pPr>
            <a:r>
              <a:rPr lang="zh-TW" altLang="en-US" sz="2400" dirty="0" smtClean="0"/>
              <a:t>宣告變數剖分析機制</a:t>
            </a:r>
            <a:endParaRPr lang="en-US" altLang="zh-TW" sz="2400" dirty="0" smtClean="0"/>
          </a:p>
          <a:p>
            <a:pPr marL="658368" lvl="1" indent="-457200">
              <a:buFont typeface="+mj-lt"/>
              <a:buAutoNum type="arabicPeriod"/>
            </a:pPr>
            <a:r>
              <a:rPr lang="zh-TW" altLang="en-US" sz="2400" dirty="0" smtClean="0"/>
              <a:t>策略與要素分析比對機制</a:t>
            </a:r>
            <a:endParaRPr lang="en-US" altLang="zh-TW" sz="2400" dirty="0" smtClean="0"/>
          </a:p>
          <a:p>
            <a:pPr lvl="2">
              <a:buFont typeface="Wingdings" panose="05000000000000000000" pitchFamily="2" charset="2"/>
              <a:buChar char="u"/>
            </a:pPr>
            <a:r>
              <a:rPr lang="zh-TW" altLang="en-US" sz="2000" b="1" dirty="0" smtClean="0"/>
              <a:t>策略</a:t>
            </a:r>
            <a:r>
              <a:rPr lang="en-US" altLang="zh-TW" sz="2000" b="1" dirty="0" smtClean="0"/>
              <a:t>:</a:t>
            </a:r>
          </a:p>
          <a:p>
            <a:pPr lvl="3">
              <a:buFont typeface="Calibri" panose="020F0502020204030204" pitchFamily="34" charset="0"/>
              <a:buChar char="─"/>
            </a:pPr>
            <a:r>
              <a:rPr lang="zh-TW" altLang="en-US" sz="1900" dirty="0"/>
              <a:t>哨兵型控制迴</a:t>
            </a:r>
            <a:r>
              <a:rPr lang="zh-TW" altLang="en-US" sz="1900" dirty="0" smtClean="0"/>
              <a:t>圈</a:t>
            </a:r>
            <a:endParaRPr lang="en-US" altLang="zh-TW" sz="1900" dirty="0" smtClean="0"/>
          </a:p>
          <a:p>
            <a:pPr lvl="3">
              <a:buFont typeface="Calibri" panose="020F0502020204030204" pitchFamily="34" charset="0"/>
              <a:buChar char="─"/>
            </a:pPr>
            <a:r>
              <a:rPr lang="zh-TW" altLang="en-US" sz="1900" dirty="0"/>
              <a:t>計數型控制迴圈</a:t>
            </a:r>
            <a:endParaRPr lang="en-US" altLang="zh-TW" sz="1900" dirty="0" smtClean="0"/>
          </a:p>
          <a:p>
            <a:pPr lvl="2">
              <a:buFont typeface="Wingdings" panose="05000000000000000000" pitchFamily="2" charset="2"/>
              <a:buChar char="u"/>
            </a:pPr>
            <a:r>
              <a:rPr lang="zh-TW" altLang="en-US" sz="2000" b="1" dirty="0" smtClean="0"/>
              <a:t>結構</a:t>
            </a:r>
            <a:r>
              <a:rPr lang="en-US" altLang="zh-TW" sz="2000" b="1" dirty="0"/>
              <a:t>:</a:t>
            </a:r>
          </a:p>
          <a:p>
            <a:pPr lvl="3">
              <a:buFont typeface="Calibri" panose="020F0502020204030204" pitchFamily="34" charset="0"/>
              <a:buChar char="─"/>
            </a:pPr>
            <a:r>
              <a:rPr lang="zh-TW" altLang="en-US" sz="1900" dirty="0"/>
              <a:t>哨兵型控制迴圈要素</a:t>
            </a:r>
            <a:r>
              <a:rPr lang="en-US" altLang="zh-TW" sz="1900" dirty="0"/>
              <a:t>:</a:t>
            </a:r>
            <a:r>
              <a:rPr lang="zh-TW" altLang="en-US" sz="1900" dirty="0"/>
              <a:t>哨兵值計</a:t>
            </a:r>
            <a:endParaRPr lang="en-US" altLang="zh-TW" sz="1900" dirty="0"/>
          </a:p>
          <a:p>
            <a:pPr lvl="3">
              <a:buFont typeface="Calibri" panose="020F0502020204030204" pitchFamily="34" charset="0"/>
              <a:buChar char="─"/>
            </a:pPr>
            <a:r>
              <a:rPr lang="zh-TW" altLang="en-US" sz="1900" dirty="0"/>
              <a:t>計數型控制</a:t>
            </a:r>
            <a:r>
              <a:rPr lang="zh-TW" altLang="en-US" sz="1900" dirty="0" smtClean="0"/>
              <a:t>迴圈要素</a:t>
            </a:r>
            <a:r>
              <a:rPr lang="en-US" altLang="zh-TW" sz="1900" dirty="0" smtClean="0"/>
              <a:t>:</a:t>
            </a:r>
            <a:r>
              <a:rPr lang="zh-TW" altLang="en-US" sz="1900" dirty="0"/>
              <a:t>計數器控制變數、起始值、終止值、變化公式</a:t>
            </a:r>
            <a:endParaRPr lang="en-US" altLang="zh-TW" sz="1900" dirty="0"/>
          </a:p>
          <a:p>
            <a:pPr lvl="2">
              <a:buFont typeface="Wingdings" panose="05000000000000000000" pitchFamily="2" charset="2"/>
              <a:buChar char="u"/>
            </a:pPr>
            <a:r>
              <a:rPr lang="zh-TW" altLang="en-US" sz="2100" b="1" dirty="0" smtClean="0"/>
              <a:t>語意</a:t>
            </a:r>
            <a:r>
              <a:rPr lang="en-US" altLang="zh-TW" sz="2100" b="1" dirty="0" smtClean="0"/>
              <a:t>:</a:t>
            </a:r>
          </a:p>
          <a:p>
            <a:pPr lvl="3">
              <a:buFont typeface="Calibri" panose="020F0502020204030204" pitchFamily="34" charset="0"/>
              <a:buChar char="─"/>
            </a:pPr>
            <a:r>
              <a:rPr lang="zh-TW" altLang="en-US" sz="1900" dirty="0" smtClean="0"/>
              <a:t>迴圈執行次數</a:t>
            </a:r>
            <a:endParaRPr lang="en-US" altLang="zh-TW" sz="1900" dirty="0" smtClean="0"/>
          </a:p>
          <a:p>
            <a:pPr lvl="3">
              <a:buFont typeface="Calibri" panose="020F0502020204030204" pitchFamily="34" charset="0"/>
              <a:buChar char="─"/>
            </a:pPr>
            <a:r>
              <a:rPr lang="zh-TW" altLang="en-US" sz="1900" dirty="0" smtClean="0"/>
              <a:t>哨兵值</a:t>
            </a:r>
            <a:endParaRPr lang="en-US" altLang="zh-TW" sz="1900" dirty="0" smtClean="0"/>
          </a:p>
          <a:p>
            <a:endParaRPr lang="zh-TW" altLang="en-US" dirty="0"/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3987996" y="-93009"/>
            <a:ext cx="4352925" cy="12938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dirty="0"/>
              <a:t>研究目的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92449" cy="308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165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4294967295"/>
          </p:nvPr>
        </p:nvSpPr>
        <p:spPr>
          <a:xfrm>
            <a:off x="1392000" y="1794932"/>
            <a:ext cx="10800000" cy="4543071"/>
          </a:xfrm>
        </p:spPr>
        <p:txBody>
          <a:bodyPr>
            <a:normAutofit/>
          </a:bodyPr>
          <a:lstStyle/>
          <a:p>
            <a:pPr marL="658368" lvl="1" indent="-457200">
              <a:buFont typeface="+mj-lt"/>
              <a:buAutoNum type="arabicPeriod" startAt="3"/>
            </a:pPr>
            <a:r>
              <a:rPr lang="zh-TW" altLang="en-US" sz="2400" dirty="0" smtClean="0"/>
              <a:t>迴圈策略與語意比較機制</a:t>
            </a:r>
            <a:endParaRPr lang="en-US" altLang="zh-TW" sz="2400" dirty="0" smtClean="0"/>
          </a:p>
          <a:p>
            <a:pPr lvl="2">
              <a:buFont typeface="Calibri" panose="020F0502020204030204" pitchFamily="34" charset="0"/>
              <a:buChar char="─"/>
            </a:pPr>
            <a:r>
              <a:rPr lang="zh-TW" altLang="en-US" sz="2000" dirty="0" smtClean="0"/>
              <a:t>比較兩種已分析之單一程式迴圈策略與語意</a:t>
            </a:r>
            <a:endParaRPr lang="en-US" altLang="zh-TW" sz="2000" dirty="0" smtClean="0"/>
          </a:p>
          <a:p>
            <a:pPr marL="658368" lvl="1" indent="-457200">
              <a:buFont typeface="+mj-lt"/>
              <a:buAutoNum type="arabicPeriod" startAt="3"/>
            </a:pPr>
            <a:r>
              <a:rPr lang="zh-TW" altLang="en-US" sz="2400" dirty="0" smtClean="0"/>
              <a:t>視覺化機制</a:t>
            </a:r>
            <a:endParaRPr lang="en-US" altLang="zh-TW" sz="2400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sz="2400" dirty="0" smtClean="0"/>
              <a:t>目的</a:t>
            </a:r>
            <a:endParaRPr lang="en-US" altLang="zh-TW" sz="2400" dirty="0" smtClean="0"/>
          </a:p>
          <a:p>
            <a:pPr lvl="1">
              <a:buFont typeface="Calibri" panose="020F0502020204030204" pitchFamily="34" charset="0"/>
              <a:buChar char="─"/>
            </a:pPr>
            <a:r>
              <a:rPr lang="zh-TW" altLang="en-US" sz="2000" dirty="0" smtClean="0"/>
              <a:t>幫助老師自動分析正確的學生程式碼結構</a:t>
            </a:r>
            <a:endParaRPr lang="en-US" altLang="zh-TW" sz="2000" dirty="0" smtClean="0"/>
          </a:p>
          <a:p>
            <a:pPr lvl="1">
              <a:buFont typeface="Calibri" panose="020F0502020204030204" pitchFamily="34" charset="0"/>
              <a:buChar char="─"/>
            </a:pPr>
            <a:r>
              <a:rPr lang="zh-TW" altLang="en-US" sz="2000" dirty="0" smtClean="0"/>
              <a:t>幫助學生快速了解迴圈流程結構</a:t>
            </a:r>
            <a:endParaRPr lang="en-US" altLang="zh-TW" sz="2000" dirty="0" smtClean="0"/>
          </a:p>
          <a:p>
            <a:endParaRPr lang="zh-TW" altLang="en-US" dirty="0"/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3987996" y="-93009"/>
            <a:ext cx="4352925" cy="12938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dirty="0"/>
              <a:t>研究目的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92449" cy="308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906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4294967295"/>
          </p:nvPr>
        </p:nvSpPr>
        <p:spPr>
          <a:xfrm>
            <a:off x="1027308" y="1301827"/>
            <a:ext cx="10274300" cy="4779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TW" altLang="en-US" dirty="0" smtClean="0"/>
              <a:t>初學者在學習程式設計需具備能力 </a:t>
            </a:r>
            <a:r>
              <a:rPr lang="en-US" altLang="zh-TW" dirty="0" smtClean="0"/>
              <a:t>(Robin,</a:t>
            </a:r>
            <a:r>
              <a:rPr lang="en-US" altLang="zh-TW" dirty="0" err="1" smtClean="0"/>
              <a:t>Rountree</a:t>
            </a:r>
            <a:r>
              <a:rPr lang="en-US" altLang="zh-TW" dirty="0" smtClean="0"/>
              <a:t>,&amp;</a:t>
            </a:r>
            <a:r>
              <a:rPr lang="en-US" altLang="zh-TW" dirty="0" err="1" smtClean="0"/>
              <a:t>Rountree</a:t>
            </a:r>
            <a:r>
              <a:rPr lang="en-US" altLang="zh-TW" dirty="0" smtClean="0"/>
              <a:t> 2003)</a:t>
            </a:r>
          </a:p>
          <a:p>
            <a:pPr lvl="1">
              <a:buFont typeface="Arial" charset="0"/>
              <a:buChar char="•"/>
            </a:pPr>
            <a:r>
              <a:rPr lang="zh-TW" altLang="en-US" dirty="0" smtClean="0"/>
              <a:t>解題策略評估</a:t>
            </a:r>
            <a:endParaRPr lang="en-US" altLang="zh-TW" dirty="0" smtClean="0"/>
          </a:p>
          <a:p>
            <a:pPr lvl="1">
              <a:buFont typeface="Arial" charset="0"/>
              <a:buChar char="•"/>
            </a:pPr>
            <a:r>
              <a:rPr lang="zh-TW" altLang="en-US" dirty="0" smtClean="0"/>
              <a:t>偵錯</a:t>
            </a:r>
            <a:endParaRPr lang="en-US" altLang="zh-TW" dirty="0" smtClean="0"/>
          </a:p>
          <a:p>
            <a:pPr lvl="1">
              <a:buFont typeface="Arial" charset="0"/>
              <a:buChar char="•"/>
            </a:pPr>
            <a:r>
              <a:rPr lang="zh-TW" altLang="en-US" dirty="0" smtClean="0"/>
              <a:t>修改</a:t>
            </a:r>
            <a:endParaRPr lang="en-US" altLang="zh-TW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dirty="0" smtClean="0"/>
              <a:t>學習程式設計的困難</a:t>
            </a:r>
            <a:endParaRPr lang="en-US" altLang="zh-TW" dirty="0" smtClean="0"/>
          </a:p>
          <a:p>
            <a:pPr lvl="1">
              <a:buFont typeface="Arial" charset="0"/>
              <a:buChar char="•"/>
            </a:pPr>
            <a:r>
              <a:rPr lang="zh-TW" altLang="en-US" dirty="0" smtClean="0"/>
              <a:t>初學者對程式語法不清楚會造成設計偵錯有困難</a:t>
            </a:r>
            <a:r>
              <a:rPr lang="en-US" altLang="zh-TW" dirty="0" smtClean="0"/>
              <a:t>(duBoulay,1989)</a:t>
            </a:r>
          </a:p>
          <a:p>
            <a:pPr lvl="1">
              <a:buFont typeface="Arial" charset="0"/>
              <a:buChar char="•"/>
            </a:pPr>
            <a:r>
              <a:rPr lang="zh-TW" altLang="en-US" dirty="0" smtClean="0"/>
              <a:t>程式語言抽象</a:t>
            </a:r>
            <a:r>
              <a:rPr lang="en-US" altLang="zh-TW" dirty="0" smtClean="0"/>
              <a:t>,</a:t>
            </a:r>
            <a:r>
              <a:rPr lang="zh-TW" altLang="en-US" dirty="0" smtClean="0"/>
              <a:t>初學者不清楚程式架構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Miline</a:t>
            </a:r>
            <a:r>
              <a:rPr lang="en-US" altLang="zh-TW" dirty="0" smtClean="0"/>
              <a:t> &amp; Rows,2002)</a:t>
            </a:r>
          </a:p>
          <a:p>
            <a:pPr lvl="1">
              <a:buFont typeface="Arial" charset="0"/>
              <a:buChar char="•"/>
            </a:pPr>
            <a:r>
              <a:rPr lang="zh-TW" altLang="en-US" dirty="0" smtClean="0"/>
              <a:t>學生無法理</a:t>
            </a:r>
            <a:r>
              <a:rPr lang="zh-TW" altLang="en-US" dirty="0"/>
              <a:t>解</a:t>
            </a:r>
            <a:r>
              <a:rPr lang="zh-TW" altLang="en-US" dirty="0" smtClean="0"/>
              <a:t>迴圈執行狀況</a:t>
            </a:r>
            <a:r>
              <a:rPr lang="en-US" altLang="zh-TW" dirty="0" smtClean="0"/>
              <a:t> (Thompson,2006)</a:t>
            </a:r>
          </a:p>
          <a:p>
            <a:pPr lvl="2">
              <a:buFont typeface="Helvetica" charset="0"/>
              <a:buChar char="−"/>
            </a:pPr>
            <a:r>
              <a:rPr lang="zh-TW" altLang="en-US" dirty="0" smtClean="0"/>
              <a:t>學生無法直接從程式碼中直接看出迴圈執行狀況</a:t>
            </a:r>
            <a:endParaRPr lang="en-US" altLang="zh-TW" dirty="0" smtClean="0"/>
          </a:p>
          <a:p>
            <a:endParaRPr lang="en-US" altLang="zh-TW" dirty="0" smtClean="0"/>
          </a:p>
          <a:p>
            <a:pPr lvl="1"/>
            <a:endParaRPr lang="en-US" altLang="zh-TW" dirty="0"/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3987996" y="-93009"/>
            <a:ext cx="4352925" cy="12938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dirty="0"/>
              <a:t>文獻探討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92449" cy="308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354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回顧">
  <a:themeElements>
    <a:clrScheme name="自訂 1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0070C0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66016</TotalTime>
  <Words>3771</Words>
  <Application>Microsoft Office PowerPoint</Application>
  <PresentationFormat>寬螢幕</PresentationFormat>
  <Paragraphs>789</Paragraphs>
  <Slides>43</Slides>
  <Notes>9</Notes>
  <HiddenSlides>0</HiddenSlides>
  <MMClips>0</MMClips>
  <ScaleCrop>false</ScaleCrop>
  <HeadingPairs>
    <vt:vector size="6" baseType="variant">
      <vt:variant>
        <vt:lpstr>使用字型</vt:lpstr>
      </vt:variant>
      <vt:variant>
        <vt:i4>12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43</vt:i4>
      </vt:variant>
    </vt:vector>
  </HeadingPairs>
  <TitlesOfParts>
    <vt:vector size="57" baseType="lpstr">
      <vt:lpstr>宋体</vt:lpstr>
      <vt:lpstr>新細明體</vt:lpstr>
      <vt:lpstr>新細明體 (本文)</vt:lpstr>
      <vt:lpstr>Arial</vt:lpstr>
      <vt:lpstr>Calibri</vt:lpstr>
      <vt:lpstr>Calibri Light</vt:lpstr>
      <vt:lpstr>Century Gothic</vt:lpstr>
      <vt:lpstr>Consolas</vt:lpstr>
      <vt:lpstr>Helvetica</vt:lpstr>
      <vt:lpstr>Times New Roman</vt:lpstr>
      <vt:lpstr>Wingdings</vt:lpstr>
      <vt:lpstr>Wingdings 2</vt:lpstr>
      <vt:lpstr>HDOfficeLightV0</vt:lpstr>
      <vt:lpstr>回顧</vt:lpstr>
      <vt:lpstr>程式迴圈結構與語意之分析比較與視覺化機制  </vt:lpstr>
      <vt:lpstr>大綱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黃智鐸</dc:creator>
  <cp:lastModifiedBy>NaTe Huang</cp:lastModifiedBy>
  <cp:revision>454</cp:revision>
  <dcterms:created xsi:type="dcterms:W3CDTF">2016-10-10T03:56:33Z</dcterms:created>
  <dcterms:modified xsi:type="dcterms:W3CDTF">2017-03-02T18:36:13Z</dcterms:modified>
</cp:coreProperties>
</file>