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71" r:id="rId7"/>
    <p:sldId id="259" r:id="rId8"/>
    <p:sldId id="260" r:id="rId9"/>
    <p:sldId id="265" r:id="rId10"/>
    <p:sldId id="263" r:id="rId11"/>
    <p:sldId id="261" r:id="rId12"/>
    <p:sldId id="262" r:id="rId13"/>
    <p:sldId id="269" r:id="rId14"/>
    <p:sldId id="278" r:id="rId15"/>
    <p:sldId id="264" r:id="rId16"/>
    <p:sldId id="276" r:id="rId17"/>
    <p:sldId id="277"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159" autoAdjust="0"/>
    <p:restoredTop sz="94660"/>
  </p:normalViewPr>
  <p:slideViewPr>
    <p:cSldViewPr snapToGrid="0" showGuides="1">
      <p:cViewPr>
        <p:scale>
          <a:sx n="100" d="100"/>
          <a:sy n="100" d="100"/>
        </p:scale>
        <p:origin x="384" y="514"/>
      </p:cViewPr>
      <p:guideLst>
        <p:guide orient="horz" pos="2160"/>
        <p:guide orient="horz" pos="311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pPr/>
              <a:t>8/11/2020</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pPr/>
              <a:t>‹#›</a:t>
            </a:fld>
            <a:endParaRPr lang="en-US" dirty="0"/>
          </a:p>
        </p:txBody>
      </p:sp>
    </p:spTree>
    <p:extLst>
      <p:ext uri="{BB962C8B-B14F-4D97-AF65-F5344CB8AC3E}">
        <p14:creationId xmlns:p14="http://schemas.microsoft.com/office/powerpoint/2010/main" xmlns=""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pPr/>
              <a:t>8/11/2020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pPr/>
              <a:t>‹#›</a:t>
            </a:fld>
            <a:endParaRPr lang="en-US" noProof="0" dirty="0"/>
          </a:p>
        </p:txBody>
      </p:sp>
    </p:spTree>
    <p:extLst>
      <p:ext uri="{BB962C8B-B14F-4D97-AF65-F5344CB8AC3E}">
        <p14:creationId xmlns:p14="http://schemas.microsoft.com/office/powerpoint/2010/main" xmlns=""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xmlns=""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xmlns=""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xmlns=""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xmlns=""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xmlns=""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xmlns=""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xmlns=""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xmlns=""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xmlns=""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noAutofit/>
          </a:bodyPr>
          <a:lstStyle/>
          <a:p>
            <a:r>
              <a:rPr lang="en-IN" sz="6600" b="0" dirty="0" smtClean="0"/>
              <a:t>Hotel Management System</a:t>
            </a:r>
            <a:endParaRPr lang="ru-RU" sz="6600" b="0" dirty="0"/>
          </a:p>
        </p:txBody>
      </p:sp>
      <p:sp>
        <p:nvSpPr>
          <p:cNvPr id="6" name="Subtitle 5"/>
          <p:cNvSpPr>
            <a:spLocks noGrp="1"/>
          </p:cNvSpPr>
          <p:nvPr>
            <p:ph type="subTitle" idx="1"/>
          </p:nvPr>
        </p:nvSpPr>
        <p:spPr/>
        <p:txBody>
          <a:bodyPr/>
          <a:lstStyle/>
          <a:p>
            <a:r>
              <a:rPr lang="en-IN" smtClean="0"/>
              <a:t>Using Core Java </a:t>
            </a:r>
            <a:r>
              <a:rPr lang="en-IN" dirty="0" smtClean="0"/>
              <a:t>and Swing...</a:t>
            </a:r>
            <a:endParaRPr lang="en-IN" dirty="0"/>
          </a:p>
        </p:txBody>
      </p:sp>
    </p:spTree>
    <p:extLst>
      <p:ext uri="{BB962C8B-B14F-4D97-AF65-F5344CB8AC3E}">
        <p14:creationId xmlns:p14="http://schemas.microsoft.com/office/powerpoint/2010/main" xmlns="" val="210404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6457C-A61F-46C0-8266-0BBA6BBC7C57}"/>
              </a:ext>
            </a:extLst>
          </p:cNvPr>
          <p:cNvSpPr>
            <a:spLocks noGrp="1"/>
          </p:cNvSpPr>
          <p:nvPr>
            <p:ph type="title"/>
          </p:nvPr>
        </p:nvSpPr>
        <p:spPr>
          <a:xfrm>
            <a:off x="563880" y="1028700"/>
            <a:ext cx="3067595" cy="1770409"/>
          </a:xfrm>
        </p:spPr>
        <p:txBody>
          <a:bodyPr/>
          <a:lstStyle/>
          <a:p>
            <a:r>
              <a:rPr lang="en-US" dirty="0" smtClean="0"/>
              <a:t>Future Scope Of Improvement</a:t>
            </a:r>
            <a:endParaRPr lang="en-US" dirty="0"/>
          </a:p>
        </p:txBody>
      </p:sp>
      <p:sp>
        <p:nvSpPr>
          <p:cNvPr id="8" name="Text Placeholder 7">
            <a:extLst>
              <a:ext uri="{FF2B5EF4-FFF2-40B4-BE49-F238E27FC236}">
                <a16:creationId xmlns:a16="http://schemas.microsoft.com/office/drawing/2014/main" xmlns="" id="{0035A84C-449C-4CF8-B16B-6646515E7532}"/>
              </a:ext>
            </a:extLst>
          </p:cNvPr>
          <p:cNvSpPr>
            <a:spLocks noGrp="1"/>
          </p:cNvSpPr>
          <p:nvPr>
            <p:ph type="body" sz="quarter" idx="26"/>
          </p:nvPr>
        </p:nvSpPr>
        <p:spPr/>
        <p:txBody>
          <a:bodyPr/>
          <a:lstStyle/>
          <a:p>
            <a:r>
              <a:rPr lang="en-US" dirty="0"/>
              <a:t>1</a:t>
            </a:r>
          </a:p>
        </p:txBody>
      </p:sp>
      <p:sp>
        <p:nvSpPr>
          <p:cNvPr id="11" name="Text Placeholder 10">
            <a:extLst>
              <a:ext uri="{FF2B5EF4-FFF2-40B4-BE49-F238E27FC236}">
                <a16:creationId xmlns:a16="http://schemas.microsoft.com/office/drawing/2014/main" xmlns="" id="{775CF4E1-948D-4002-A94F-4BA8543DF1C4}"/>
              </a:ext>
            </a:extLst>
          </p:cNvPr>
          <p:cNvSpPr>
            <a:spLocks noGrp="1"/>
          </p:cNvSpPr>
          <p:nvPr>
            <p:ph type="body" idx="27"/>
          </p:nvPr>
        </p:nvSpPr>
        <p:spPr>
          <a:xfrm>
            <a:off x="3120786" y="3710940"/>
            <a:ext cx="2589369" cy="1922688"/>
          </a:xfrm>
        </p:spPr>
        <p:txBody>
          <a:bodyPr>
            <a:normAutofit/>
          </a:bodyPr>
          <a:lstStyle/>
          <a:p>
            <a:r>
              <a:rPr lang="en-IN" sz="2000" dirty="0" smtClean="0">
                <a:solidFill>
                  <a:schemeClr val="tx1"/>
                </a:solidFill>
              </a:rPr>
              <a:t>Database will be much more efficient and faster than the one developed and easier to maintain</a:t>
            </a:r>
            <a:r>
              <a:rPr lang="en-IN" dirty="0" smtClean="0">
                <a:solidFill>
                  <a:schemeClr val="tx1"/>
                </a:solidFill>
              </a:rPr>
              <a:t>.</a:t>
            </a:r>
            <a:endParaRPr lang="en-IN" dirty="0">
              <a:solidFill>
                <a:schemeClr val="tx1"/>
              </a:solidFill>
            </a:endParaRPr>
          </a:p>
        </p:txBody>
      </p:sp>
      <p:sp>
        <p:nvSpPr>
          <p:cNvPr id="9" name="Text Placeholder 8">
            <a:extLst>
              <a:ext uri="{FF2B5EF4-FFF2-40B4-BE49-F238E27FC236}">
                <a16:creationId xmlns:a16="http://schemas.microsoft.com/office/drawing/2014/main" xmlns="" id="{6B1A0A9B-D4E2-459E-998F-4F014D0CE155}"/>
              </a:ext>
            </a:extLst>
          </p:cNvPr>
          <p:cNvSpPr>
            <a:spLocks noGrp="1"/>
          </p:cNvSpPr>
          <p:nvPr>
            <p:ph type="body" sz="quarter" idx="28"/>
          </p:nvPr>
        </p:nvSpPr>
        <p:spPr/>
        <p:txBody>
          <a:bodyPr/>
          <a:lstStyle/>
          <a:p>
            <a:r>
              <a:rPr lang="en-US" dirty="0"/>
              <a:t>2</a:t>
            </a:r>
          </a:p>
        </p:txBody>
      </p:sp>
      <p:sp>
        <p:nvSpPr>
          <p:cNvPr id="14" name="Text Placeholder 13">
            <a:extLst>
              <a:ext uri="{FF2B5EF4-FFF2-40B4-BE49-F238E27FC236}">
                <a16:creationId xmlns:a16="http://schemas.microsoft.com/office/drawing/2014/main" xmlns="" id="{CD77B647-E767-4BF7-9BBB-4670F75C62E5}"/>
              </a:ext>
            </a:extLst>
          </p:cNvPr>
          <p:cNvSpPr>
            <a:spLocks noGrp="1"/>
          </p:cNvSpPr>
          <p:nvPr>
            <p:ph type="body" idx="33"/>
          </p:nvPr>
        </p:nvSpPr>
        <p:spPr>
          <a:xfrm>
            <a:off x="6186021" y="3110419"/>
            <a:ext cx="2589369" cy="1786953"/>
          </a:xfrm>
        </p:spPr>
        <p:txBody>
          <a:bodyPr>
            <a:noAutofit/>
          </a:bodyPr>
          <a:lstStyle/>
          <a:p>
            <a:r>
              <a:rPr lang="en-IN" sz="1800" dirty="0" smtClean="0">
                <a:solidFill>
                  <a:schemeClr val="tx1"/>
                </a:solidFill>
              </a:rPr>
              <a:t>The proposed Online Hotel Management System is much more efficient in terms of human and monetary resources.</a:t>
            </a:r>
            <a:endParaRPr lang="en-US" sz="1800" dirty="0">
              <a:solidFill>
                <a:schemeClr val="tx1"/>
              </a:solidFill>
            </a:endParaRPr>
          </a:p>
        </p:txBody>
      </p:sp>
      <p:sp>
        <p:nvSpPr>
          <p:cNvPr id="10" name="Text Placeholder 9">
            <a:extLst>
              <a:ext uri="{FF2B5EF4-FFF2-40B4-BE49-F238E27FC236}">
                <a16:creationId xmlns:a16="http://schemas.microsoft.com/office/drawing/2014/main" xmlns="" id="{67777536-862A-4117-99A6-08D618025F3E}"/>
              </a:ext>
            </a:extLst>
          </p:cNvPr>
          <p:cNvSpPr>
            <a:spLocks noGrp="1"/>
          </p:cNvSpPr>
          <p:nvPr>
            <p:ph type="body" sz="quarter" idx="31"/>
          </p:nvPr>
        </p:nvSpPr>
        <p:spPr/>
        <p:txBody>
          <a:bodyPr/>
          <a:lstStyle/>
          <a:p>
            <a:r>
              <a:rPr lang="en-US" dirty="0"/>
              <a:t>3</a:t>
            </a:r>
          </a:p>
        </p:txBody>
      </p:sp>
      <p:sp>
        <p:nvSpPr>
          <p:cNvPr id="17" name="Text Placeholder 16">
            <a:extLst>
              <a:ext uri="{FF2B5EF4-FFF2-40B4-BE49-F238E27FC236}">
                <a16:creationId xmlns:a16="http://schemas.microsoft.com/office/drawing/2014/main" xmlns="" id="{ED753487-20C4-4668-BE91-11BEE80F5B0C}"/>
              </a:ext>
            </a:extLst>
          </p:cNvPr>
          <p:cNvSpPr>
            <a:spLocks noGrp="1"/>
          </p:cNvSpPr>
          <p:nvPr>
            <p:ph type="body" idx="36"/>
          </p:nvPr>
        </p:nvSpPr>
        <p:spPr>
          <a:xfrm>
            <a:off x="9196139" y="2331830"/>
            <a:ext cx="2589369" cy="2311934"/>
          </a:xfrm>
        </p:spPr>
        <p:txBody>
          <a:bodyPr>
            <a:normAutofit/>
          </a:bodyPr>
          <a:lstStyle/>
          <a:p>
            <a:r>
              <a:rPr lang="en-IN" sz="1800" dirty="0" smtClean="0">
                <a:solidFill>
                  <a:schemeClr val="tx1"/>
                </a:solidFill>
              </a:rPr>
              <a:t>Allocation of rooms based on expected vacancies is also difficult as it requires extra work.</a:t>
            </a:r>
            <a:endParaRPr lang="en-US" sz="1800" dirty="0">
              <a:solidFill>
                <a:schemeClr val="tx1"/>
              </a:solidFill>
            </a:endParaRPr>
          </a:p>
        </p:txBody>
      </p:sp>
      <p:sp>
        <p:nvSpPr>
          <p:cNvPr id="6" name="Slide Number Placeholder 5">
            <a:extLst>
              <a:ext uri="{FF2B5EF4-FFF2-40B4-BE49-F238E27FC236}">
                <a16:creationId xmlns:a16="http://schemas.microsoft.com/office/drawing/2014/main" xmlns="" id="{8277F7BB-ABDC-47FC-A794-3AB13968D04A}"/>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Tree>
    <p:extLst>
      <p:ext uri="{BB962C8B-B14F-4D97-AF65-F5344CB8AC3E}">
        <p14:creationId xmlns:p14="http://schemas.microsoft.com/office/powerpoint/2010/main" xmlns="" val="1390205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smtClean="0"/>
              <a:t>MM.DD.20XX</a:t>
            </a:r>
            <a:endParaRPr lang="en-US" noProof="0"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8D581BC7-E183-40DB-AC97-C19EA4EB8894}" type="slidenum">
              <a:rPr lang="en-US" noProof="0" smtClean="0"/>
              <a:pPr/>
              <a:t>11</a:t>
            </a:fld>
            <a:endParaRPr lang="en-US" noProof="0" dirty="0"/>
          </a:p>
        </p:txBody>
      </p:sp>
      <p:sp>
        <p:nvSpPr>
          <p:cNvPr id="5" name="Title 4"/>
          <p:cNvSpPr>
            <a:spLocks noGrp="1"/>
          </p:cNvSpPr>
          <p:nvPr>
            <p:ph type="title"/>
          </p:nvPr>
        </p:nvSpPr>
        <p:spPr/>
        <p:txBody>
          <a:bodyPr/>
          <a:lstStyle/>
          <a:p>
            <a:r>
              <a:rPr lang="en-IN" dirty="0" smtClean="0"/>
              <a:t>Benefits of our project</a:t>
            </a:r>
            <a:endParaRPr lang="en-IN" dirty="0"/>
          </a:p>
        </p:txBody>
      </p:sp>
      <p:sp>
        <p:nvSpPr>
          <p:cNvPr id="9" name="Text Placeholder 8"/>
          <p:cNvSpPr>
            <a:spLocks noGrp="1"/>
          </p:cNvSpPr>
          <p:nvPr>
            <p:ph type="body" idx="27"/>
          </p:nvPr>
        </p:nvSpPr>
        <p:spPr>
          <a:xfrm>
            <a:off x="3102669" y="1763814"/>
            <a:ext cx="5678300" cy="978407"/>
          </a:xfrm>
        </p:spPr>
        <p:txBody>
          <a:bodyPr>
            <a:normAutofit/>
          </a:bodyPr>
          <a:lstStyle/>
          <a:p>
            <a:r>
              <a:rPr lang="en-IN" sz="2400" dirty="0" smtClean="0">
                <a:solidFill>
                  <a:schemeClr val="tx1">
                    <a:lumMod val="75000"/>
                  </a:schemeClr>
                </a:solidFill>
              </a:rPr>
              <a:t>Attractive GUI for user interaction. User will feel more freedom to access our software.</a:t>
            </a:r>
            <a:endParaRPr lang="en-IN" sz="2400" dirty="0">
              <a:solidFill>
                <a:schemeClr val="tx1">
                  <a:lumMod val="75000"/>
                </a:schemeClr>
              </a:solidFill>
            </a:endParaRPr>
          </a:p>
        </p:txBody>
      </p:sp>
      <p:sp>
        <p:nvSpPr>
          <p:cNvPr id="10" name="Text Placeholder 9"/>
          <p:cNvSpPr>
            <a:spLocks noGrp="1"/>
          </p:cNvSpPr>
          <p:nvPr>
            <p:ph type="body" idx="29"/>
          </p:nvPr>
        </p:nvSpPr>
        <p:spPr>
          <a:xfrm>
            <a:off x="1221156" y="1885734"/>
            <a:ext cx="1399099" cy="978407"/>
          </a:xfrm>
        </p:spPr>
        <p:txBody>
          <a:bodyPr/>
          <a:lstStyle/>
          <a:p>
            <a:r>
              <a:rPr lang="en-IN" dirty="0" smtClean="0"/>
              <a:t>GUI</a:t>
            </a:r>
            <a:endParaRPr lang="en-IN" dirty="0"/>
          </a:p>
        </p:txBody>
      </p:sp>
      <p:sp>
        <p:nvSpPr>
          <p:cNvPr id="12" name="Text Placeholder 11"/>
          <p:cNvSpPr>
            <a:spLocks noGrp="1"/>
          </p:cNvSpPr>
          <p:nvPr>
            <p:ph type="body" idx="31"/>
          </p:nvPr>
        </p:nvSpPr>
        <p:spPr>
          <a:xfrm>
            <a:off x="3110289" y="2980336"/>
            <a:ext cx="5678300" cy="978407"/>
          </a:xfrm>
        </p:spPr>
        <p:txBody>
          <a:bodyPr>
            <a:normAutofit/>
          </a:bodyPr>
          <a:lstStyle/>
          <a:p>
            <a:r>
              <a:rPr lang="en-IN" sz="2400" dirty="0" smtClean="0">
                <a:solidFill>
                  <a:schemeClr val="tx1">
                    <a:lumMod val="75000"/>
                  </a:schemeClr>
                </a:solidFill>
              </a:rPr>
              <a:t>File System is used in our project to ensure easy record management for  the admin.</a:t>
            </a:r>
            <a:endParaRPr lang="en-IN" sz="2400" dirty="0">
              <a:solidFill>
                <a:schemeClr val="tx1">
                  <a:lumMod val="75000"/>
                </a:schemeClr>
              </a:solidFill>
            </a:endParaRPr>
          </a:p>
        </p:txBody>
      </p:sp>
      <p:sp>
        <p:nvSpPr>
          <p:cNvPr id="13" name="Text Placeholder 12"/>
          <p:cNvSpPr>
            <a:spLocks noGrp="1"/>
          </p:cNvSpPr>
          <p:nvPr>
            <p:ph type="body" idx="32"/>
          </p:nvPr>
        </p:nvSpPr>
        <p:spPr>
          <a:xfrm>
            <a:off x="807720" y="3094636"/>
            <a:ext cx="2041135" cy="978407"/>
          </a:xfrm>
        </p:spPr>
        <p:txBody>
          <a:bodyPr>
            <a:normAutofit/>
          </a:bodyPr>
          <a:lstStyle/>
          <a:p>
            <a:r>
              <a:rPr lang="en-IN" dirty="0" smtClean="0"/>
              <a:t>Effective file management</a:t>
            </a:r>
            <a:endParaRPr lang="en-IN" dirty="0"/>
          </a:p>
        </p:txBody>
      </p:sp>
      <p:sp>
        <p:nvSpPr>
          <p:cNvPr id="14" name="Text Placeholder 12"/>
          <p:cNvSpPr>
            <a:spLocks noGrp="1"/>
          </p:cNvSpPr>
          <p:nvPr>
            <p:ph type="body" idx="32"/>
          </p:nvPr>
        </p:nvSpPr>
        <p:spPr>
          <a:xfrm>
            <a:off x="685800" y="4321456"/>
            <a:ext cx="2041135" cy="978407"/>
          </a:xfrm>
        </p:spPr>
        <p:txBody>
          <a:bodyPr>
            <a:normAutofit/>
          </a:bodyPr>
          <a:lstStyle/>
          <a:p>
            <a:r>
              <a:rPr lang="en-IN" dirty="0" smtClean="0"/>
              <a:t>Validation to ensure error free System</a:t>
            </a:r>
            <a:endParaRPr lang="en-IN" dirty="0"/>
          </a:p>
        </p:txBody>
      </p:sp>
      <p:sp>
        <p:nvSpPr>
          <p:cNvPr id="15" name="Text Placeholder 11"/>
          <p:cNvSpPr>
            <a:spLocks noGrp="1"/>
          </p:cNvSpPr>
          <p:nvPr>
            <p:ph type="body" idx="31"/>
          </p:nvPr>
        </p:nvSpPr>
        <p:spPr>
          <a:xfrm>
            <a:off x="3171249" y="4283356"/>
            <a:ext cx="5678300" cy="978407"/>
          </a:xfrm>
        </p:spPr>
        <p:txBody>
          <a:bodyPr>
            <a:normAutofit/>
          </a:bodyPr>
          <a:lstStyle/>
          <a:p>
            <a:r>
              <a:rPr lang="en-IN" sz="2400" dirty="0" smtClean="0">
                <a:solidFill>
                  <a:schemeClr val="tx1">
                    <a:lumMod val="75000"/>
                  </a:schemeClr>
                </a:solidFill>
              </a:rPr>
              <a:t>Validation of the code is done to ensure error free records.</a:t>
            </a:r>
            <a:endParaRPr lang="en-IN" sz="2400" dirty="0">
              <a:solidFill>
                <a:schemeClr val="tx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lstStyle/>
          <a:p>
            <a:r>
              <a:rPr lang="en-US" dirty="0" smtClean="0"/>
              <a:t>What We Learnt ?</a:t>
            </a:r>
            <a:endParaRPr lang="en-US" dirty="0"/>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a:xfrm>
            <a:off x="1122096" y="1801914"/>
            <a:ext cx="1613484" cy="978407"/>
          </a:xfrm>
        </p:spPr>
        <p:txBody>
          <a:bodyPr/>
          <a:lstStyle/>
          <a:p>
            <a:r>
              <a:rPr lang="en-US" dirty="0" smtClean="0"/>
              <a:t>Concepts of OOP</a:t>
            </a:r>
            <a:endParaRPr lang="en-US" dirty="0"/>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a:xfrm>
            <a:off x="3764280" y="1657134"/>
            <a:ext cx="7193279" cy="1604226"/>
          </a:xfrm>
        </p:spPr>
        <p:txBody>
          <a:bodyPr>
            <a:noAutofit/>
          </a:bodyPr>
          <a:lstStyle/>
          <a:p>
            <a:pPr fontAlgn="base">
              <a:lnSpc>
                <a:spcPct val="150000"/>
              </a:lnSpc>
            </a:pPr>
            <a:r>
              <a:rPr lang="en-IN" sz="1800" dirty="0" smtClean="0">
                <a:solidFill>
                  <a:schemeClr val="tx1"/>
                </a:solidFill>
              </a:rPr>
              <a:t>Polymorphism      Inheritance      Encapsulation</a:t>
            </a:r>
          </a:p>
          <a:p>
            <a:pPr fontAlgn="base">
              <a:lnSpc>
                <a:spcPct val="150000"/>
              </a:lnSpc>
            </a:pPr>
            <a:r>
              <a:rPr lang="en-IN" sz="1800" dirty="0" smtClean="0">
                <a:solidFill>
                  <a:schemeClr val="tx1"/>
                </a:solidFill>
              </a:rPr>
              <a:t>Abstraction            Classes           Objects    </a:t>
            </a:r>
          </a:p>
          <a:p>
            <a:pPr fontAlgn="base">
              <a:lnSpc>
                <a:spcPct val="150000"/>
              </a:lnSpc>
            </a:pPr>
            <a:r>
              <a:rPr lang="en-IN" sz="1800" dirty="0" smtClean="0">
                <a:solidFill>
                  <a:schemeClr val="tx1"/>
                </a:solidFill>
              </a:rPr>
              <a:t>Methods                Message Passing    Dynamic Initialization</a:t>
            </a:r>
          </a:p>
          <a:p>
            <a:endParaRPr lang="en-US" sz="1000" dirty="0">
              <a:solidFill>
                <a:schemeClr val="tx1"/>
              </a:solidFill>
            </a:endParaRPr>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a:xfrm>
            <a:off x="1144956" y="4283356"/>
            <a:ext cx="1399099" cy="978407"/>
          </a:xfrm>
        </p:spPr>
        <p:txBody>
          <a:bodyPr/>
          <a:lstStyle/>
          <a:p>
            <a:r>
              <a:rPr lang="en-US" dirty="0" smtClean="0"/>
              <a:t>Designing </a:t>
            </a:r>
          </a:p>
          <a:p>
            <a:r>
              <a:rPr lang="en-US" dirty="0" smtClean="0"/>
              <a:t>GUI</a:t>
            </a:r>
            <a:endParaRPr lang="en-US" dirty="0"/>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a:xfrm>
            <a:off x="3803709" y="4169056"/>
            <a:ext cx="6254692" cy="1225904"/>
          </a:xfrm>
        </p:spPr>
        <p:txBody>
          <a:bodyPr>
            <a:normAutofit/>
          </a:bodyPr>
          <a:lstStyle/>
          <a:p>
            <a:r>
              <a:rPr lang="en-IN" sz="1800" dirty="0" smtClean="0">
                <a:solidFill>
                  <a:schemeClr val="tx1"/>
                </a:solidFill>
              </a:rPr>
              <a:t>Used to create window-based applications. It is built on the top of AWT API and entirely written in java.</a:t>
            </a:r>
          </a:p>
          <a:p>
            <a:r>
              <a:rPr lang="en-IN" sz="1800" dirty="0" smtClean="0">
                <a:solidFill>
                  <a:schemeClr val="tx1"/>
                </a:solidFill>
              </a:rPr>
              <a:t>Unlike AWT, Java Swing provides platform-independent and lightweight components.</a:t>
            </a:r>
          </a:p>
          <a:p>
            <a:endParaRPr lang="en-US" dirty="0"/>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Tree>
    <p:extLst>
      <p:ext uri="{BB962C8B-B14F-4D97-AF65-F5344CB8AC3E}">
        <p14:creationId xmlns:p14="http://schemas.microsoft.com/office/powerpoint/2010/main" xmlns="" val="1953431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xmlns=""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xmlns="" val="0"/>
              </a:ext>
            </a:extLst>
          </a:blip>
          <a:srcRect/>
          <a:stretch>
            <a:fillRect/>
          </a:stretch>
        </p:blipFill>
        <p:spPr/>
      </p:pic>
      <p:sp>
        <p:nvSpPr>
          <p:cNvPr id="5" name="Title 4">
            <a:extLst>
              <a:ext uri="{FF2B5EF4-FFF2-40B4-BE49-F238E27FC236}">
                <a16:creationId xmlns:a16="http://schemas.microsoft.com/office/drawing/2014/main" xmlns="" id="{953F70E9-6111-446A-BD49-B6A996FA030D}"/>
              </a:ext>
            </a:extLst>
          </p:cNvPr>
          <p:cNvSpPr>
            <a:spLocks noGrp="1"/>
          </p:cNvSpPr>
          <p:nvPr>
            <p:ph type="title"/>
          </p:nvPr>
        </p:nvSpPr>
        <p:spPr/>
        <p:txBody>
          <a:bodyPr/>
          <a:lstStyle/>
          <a:p>
            <a:r>
              <a:rPr lang="en-US" dirty="0" smtClean="0"/>
              <a:t>CONCLUSION</a:t>
            </a:r>
            <a:endParaRPr lang="en-US" dirty="0"/>
          </a:p>
        </p:txBody>
      </p:sp>
      <p:sp>
        <p:nvSpPr>
          <p:cNvPr id="6" name="Text Placeholder 5">
            <a:extLst>
              <a:ext uri="{FF2B5EF4-FFF2-40B4-BE49-F238E27FC236}">
                <a16:creationId xmlns:a16="http://schemas.microsoft.com/office/drawing/2014/main" xmlns="" id="{33221DE2-465E-4B89-BDBB-17EC727932B0}"/>
              </a:ext>
            </a:extLst>
          </p:cNvPr>
          <p:cNvSpPr>
            <a:spLocks noGrp="1"/>
          </p:cNvSpPr>
          <p:nvPr>
            <p:ph type="body" idx="1"/>
          </p:nvPr>
        </p:nvSpPr>
        <p:spPr>
          <a:xfrm>
            <a:off x="890031" y="888387"/>
            <a:ext cx="4473108" cy="569085"/>
          </a:xfrm>
        </p:spPr>
        <p:txBody>
          <a:bodyPr>
            <a:normAutofit/>
          </a:bodyPr>
          <a:lstStyle/>
          <a:p>
            <a:r>
              <a:rPr lang="en-US" sz="2400" dirty="0" smtClean="0"/>
              <a:t>Hotel Management System</a:t>
            </a:r>
            <a:endParaRPr lang="en-US" sz="2400" dirty="0"/>
          </a:p>
        </p:txBody>
      </p:sp>
      <p:sp>
        <p:nvSpPr>
          <p:cNvPr id="8" name="Text Placeholder 7">
            <a:extLst>
              <a:ext uri="{FF2B5EF4-FFF2-40B4-BE49-F238E27FC236}">
                <a16:creationId xmlns:a16="http://schemas.microsoft.com/office/drawing/2014/main" xmlns="" id="{7F9E6494-1485-4A3D-8CD3-31B5FAC16899}"/>
              </a:ext>
            </a:extLst>
          </p:cNvPr>
          <p:cNvSpPr>
            <a:spLocks noGrp="1"/>
          </p:cNvSpPr>
          <p:nvPr>
            <p:ph type="body" idx="14"/>
          </p:nvPr>
        </p:nvSpPr>
        <p:spPr>
          <a:xfrm>
            <a:off x="6492240" y="2644140"/>
            <a:ext cx="4885347" cy="2978031"/>
          </a:xfrm>
        </p:spPr>
        <p:txBody>
          <a:bodyPr>
            <a:noAutofit/>
          </a:bodyPr>
          <a:lstStyle/>
          <a:p>
            <a:r>
              <a:rPr lang="en-IN" sz="1800" dirty="0" smtClean="0"/>
              <a:t> </a:t>
            </a:r>
            <a:r>
              <a:rPr lang="en-IN" sz="1800" dirty="0" smtClean="0">
                <a:solidFill>
                  <a:schemeClr val="tx1"/>
                </a:solidFill>
              </a:rPr>
              <a:t>The hotel management system also helps in maintaining the overall activities that take place in the hotel to run smoothly. </a:t>
            </a:r>
          </a:p>
          <a:p>
            <a:r>
              <a:rPr lang="en-IN" sz="1800" dirty="0" smtClean="0">
                <a:solidFill>
                  <a:schemeClr val="tx1"/>
                </a:solidFill>
              </a:rPr>
              <a:t>Through this hotel management system application even people or the customers can enjoy a very good way of service that they would get. </a:t>
            </a:r>
          </a:p>
          <a:p>
            <a:r>
              <a:rPr lang="en-IN" sz="1800" dirty="0" smtClean="0">
                <a:solidFill>
                  <a:schemeClr val="tx1"/>
                </a:solidFill>
              </a:rPr>
              <a:t>It will also help the customers to enjoy a smart way of service that they would get from the particular hotel.</a:t>
            </a:r>
            <a:endParaRPr lang="en-US" sz="1800" dirty="0">
              <a:solidFill>
                <a:schemeClr val="tx1"/>
              </a:solidFill>
            </a:endParaRPr>
          </a:p>
        </p:txBody>
      </p:sp>
      <p:sp>
        <p:nvSpPr>
          <p:cNvPr id="4" name="Slide Number Placeholder 3">
            <a:extLst>
              <a:ext uri="{FF2B5EF4-FFF2-40B4-BE49-F238E27FC236}">
                <a16:creationId xmlns:a16="http://schemas.microsoft.com/office/drawing/2014/main" xmlns="" id="{F9EB9F42-DBAC-4200-A2A6-96F4D943EB76}"/>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Tree>
    <p:extLst>
      <p:ext uri="{BB962C8B-B14F-4D97-AF65-F5344CB8AC3E}">
        <p14:creationId xmlns:p14="http://schemas.microsoft.com/office/powerpoint/2010/main" xmlns="" val="202239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xmlns="" id="{58804881-51D2-4A81-BABB-704FBED23EB9}"/>
              </a:ext>
            </a:extLst>
          </p:cNvPr>
          <p:cNvSpPr>
            <a:spLocks noGrp="1"/>
          </p:cNvSpPr>
          <p:nvPr>
            <p:ph type="body" sz="quarter" idx="15"/>
          </p:nvPr>
        </p:nvSpPr>
        <p:spPr>
          <a:xfrm>
            <a:off x="771995" y="2964180"/>
            <a:ext cx="4586288" cy="850232"/>
          </a:xfrm>
        </p:spPr>
        <p:txBody>
          <a:bodyPr/>
          <a:lstStyle/>
          <a:p>
            <a:r>
              <a:rPr lang="en-IN" dirty="0" smtClean="0"/>
              <a:t>Nikhil Singh</a:t>
            </a:r>
            <a:endParaRPr lang="ru-RU" dirty="0"/>
          </a:p>
        </p:txBody>
      </p:sp>
      <p:sp>
        <p:nvSpPr>
          <p:cNvPr id="10" name="Text Placeholder 9">
            <a:extLst>
              <a:ext uri="{FF2B5EF4-FFF2-40B4-BE49-F238E27FC236}">
                <a16:creationId xmlns:a16="http://schemas.microsoft.com/office/drawing/2014/main" xmlns="" id="{53C87786-C7F5-4B45-904D-00CC865572A5}"/>
              </a:ext>
            </a:extLst>
          </p:cNvPr>
          <p:cNvSpPr>
            <a:spLocks noGrp="1"/>
          </p:cNvSpPr>
          <p:nvPr>
            <p:ph type="body" sz="quarter" idx="18"/>
          </p:nvPr>
        </p:nvSpPr>
        <p:spPr>
          <a:xfrm>
            <a:off x="770170" y="3905794"/>
            <a:ext cx="4586288" cy="230941"/>
          </a:xfrm>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xmlns="" id="{D8E60535-F276-49C5-9346-D536D6899F5C}"/>
              </a:ext>
            </a:extLst>
          </p:cNvPr>
          <p:cNvSpPr>
            <a:spLocks noGrp="1"/>
          </p:cNvSpPr>
          <p:nvPr>
            <p:ph type="body" sz="quarter" idx="19"/>
          </p:nvPr>
        </p:nvSpPr>
        <p:spPr>
          <a:xfrm>
            <a:off x="732790" y="4193585"/>
            <a:ext cx="4586288" cy="364479"/>
          </a:xfrm>
        </p:spPr>
        <p:txBody>
          <a:bodyPr/>
          <a:lstStyle/>
          <a:p>
            <a:r>
              <a:rPr lang="en-US" sz="2400" dirty="0" smtClean="0">
                <a:solidFill>
                  <a:schemeClr val="bg1">
                    <a:lumMod val="65000"/>
                    <a:lumOff val="35000"/>
                  </a:schemeClr>
                </a:solidFill>
              </a:rPr>
              <a:t>nikhil.4598@gmail.com</a:t>
            </a:r>
            <a:endParaRPr lang="ru-RU" sz="2400" dirty="0">
              <a:solidFill>
                <a:schemeClr val="bg1">
                  <a:lumMod val="65000"/>
                  <a:lumOff val="35000"/>
                </a:schemeClr>
              </a:solidFill>
            </a:endParaRPr>
          </a:p>
        </p:txBody>
      </p:sp>
      <p:pic>
        <p:nvPicPr>
          <p:cNvPr id="15" name="Picture Placeholder 14" descr="Abstract background">
            <a:extLst>
              <a:ext uri="{FF2B5EF4-FFF2-40B4-BE49-F238E27FC236}">
                <a16:creationId xmlns:a16="http://schemas.microsoft.com/office/drawing/2014/main" xmlns=""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xmlns="" val="0"/>
              </a:ext>
            </a:extLst>
          </a:blip>
          <a:srcRect/>
          <a:stretch>
            <a:fillRect/>
          </a:stretch>
        </p:blipFill>
        <p:spPr/>
      </p:pic>
    </p:spTree>
    <p:extLst>
      <p:ext uri="{BB962C8B-B14F-4D97-AF65-F5344CB8AC3E}">
        <p14:creationId xmlns:p14="http://schemas.microsoft.com/office/powerpoint/2010/main" xmlns="" val="269567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a:xfrm>
            <a:off x="749936" y="1801463"/>
            <a:ext cx="5021940" cy="804338"/>
          </a:xfrm>
        </p:spPr>
        <p:txBody>
          <a:bodyPr/>
          <a:lstStyle/>
          <a:p>
            <a:r>
              <a:rPr lang="en-US" dirty="0"/>
              <a:t>ABOUT US</a:t>
            </a: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a:xfrm>
            <a:off x="643890" y="4145280"/>
            <a:ext cx="4205904" cy="342900"/>
          </a:xfrm>
        </p:spPr>
        <p:txBody>
          <a:bodyPr>
            <a:normAutofit/>
          </a:bodyPr>
          <a:lstStyle/>
          <a:p>
            <a:r>
              <a:rPr lang="en-US" dirty="0" smtClean="0"/>
              <a:t>NIKHIL SINGH</a:t>
            </a:r>
          </a:p>
          <a:p>
            <a:endParaRPr lang="en-US" dirty="0" smtClean="0"/>
          </a:p>
          <a:p>
            <a:endParaRPr lang="en-US" dirty="0" smtClean="0"/>
          </a:p>
          <a:p>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a:xfrm>
            <a:off x="609600" y="4594860"/>
            <a:ext cx="5189220" cy="602818"/>
          </a:xfrm>
        </p:spPr>
        <p:txBody>
          <a:bodyPr>
            <a:normAutofit/>
          </a:bodyPr>
          <a:lstStyle/>
          <a:p>
            <a:r>
              <a:rPr lang="en-US" sz="1600" dirty="0" smtClean="0">
                <a:solidFill>
                  <a:srgbClr val="FFFF00"/>
                </a:solidFill>
              </a:rPr>
              <a:t>FROM BENGAL COLLEGE OF ENGINEERING AND TECHNOLOGY</a:t>
            </a:r>
            <a:endParaRPr lang="en-US" sz="1600" dirty="0">
              <a:solidFill>
                <a:srgbClr val="FFFF00"/>
              </a:solidFill>
            </a:endParaRPr>
          </a:p>
        </p:txBody>
      </p:sp>
      <p:pic>
        <p:nvPicPr>
          <p:cNvPr id="20" name="Picture Placeholder 19" descr="Abstract background">
            <a:extLst>
              <a:ext uri="{FF2B5EF4-FFF2-40B4-BE49-F238E27FC236}">
                <a16:creationId xmlns:a16="http://schemas.microsoft.com/office/drawing/2014/main" xmlns=""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xmlns="" val="0"/>
              </a:ext>
            </a:extLst>
          </a:blip>
          <a:srcRect/>
          <a:stretch/>
        </p:blipFill>
        <p:spPr/>
      </p:pic>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Subtitle 4">
            <a:extLst>
              <a:ext uri="{FF2B5EF4-FFF2-40B4-BE49-F238E27FC236}">
                <a16:creationId xmlns:a16="http://schemas.microsoft.com/office/drawing/2014/main" xmlns="" id="{F40A11AA-C85D-4AF4-92B2-0F4E36F4EC91}"/>
              </a:ext>
            </a:extLst>
          </p:cNvPr>
          <p:cNvSpPr txBox="1">
            <a:spLocks/>
          </p:cNvSpPr>
          <p:nvPr/>
        </p:nvSpPr>
        <p:spPr>
          <a:xfrm>
            <a:off x="480060" y="5245236"/>
            <a:ext cx="11551920" cy="459798"/>
          </a:xfrm>
          <a:prstGeom prst="rect">
            <a:avLst/>
          </a:prstGeom>
        </p:spPr>
        <p:txBody>
          <a:bodyPr vert="horz" lIns="0" tIns="0" rIns="0" bIns="0" rtlCol="0">
            <a:norm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Segoe UI Semibold" panose="020B0702040204020203" pitchFamily="34" charset="0"/>
              </a:rPr>
              <a:t>Guided By Prof. Chandan Mukherjee</a:t>
            </a:r>
            <a:endParaRPr kumimoji="0" lang="ru-RU" sz="2400" b="1" i="0" u="none" strike="noStrike" kern="1200" cap="none" spc="0" normalizeH="0" baseline="0" noProof="0" dirty="0">
              <a:ln>
                <a:noFill/>
              </a:ln>
              <a:solidFill>
                <a:schemeClr val="tx1"/>
              </a:solidFill>
              <a:effectLst/>
              <a:uLnTx/>
              <a:uFillTx/>
              <a:latin typeface="+mn-lt"/>
              <a:ea typeface="+mn-ea"/>
              <a:cs typeface="Segoe UI Semibold" panose="020B0702040204020203" pitchFamily="34" charset="0"/>
            </a:endParaRPr>
          </a:p>
        </p:txBody>
      </p:sp>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xmlns="" id="{AC56A32D-C8BF-4477-BA62-2022E57EF222}"/>
              </a:ext>
            </a:extLst>
          </p:cNvPr>
          <p:cNvSpPr>
            <a:spLocks noGrp="1"/>
          </p:cNvSpPr>
          <p:nvPr>
            <p:ph type="body" sz="quarter" idx="26"/>
          </p:nvPr>
        </p:nvSpPr>
        <p:spPr>
          <a:xfrm>
            <a:off x="96064" y="487547"/>
            <a:ext cx="2616212" cy="978408"/>
          </a:xfrm>
        </p:spPr>
        <p:txBody>
          <a:bodyPr/>
          <a:lstStyle/>
          <a:p>
            <a:r>
              <a:rPr lang="en-US" dirty="0"/>
              <a:t>20XX</a:t>
            </a:r>
          </a:p>
        </p:txBody>
      </p:sp>
      <p:sp>
        <p:nvSpPr>
          <p:cNvPr id="10"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a:xfrm>
            <a:off x="3223260" y="641857"/>
            <a:ext cx="2255520" cy="524003"/>
          </a:xfrm>
        </p:spPr>
        <p:txBody>
          <a:bodyPr/>
          <a:lstStyle/>
          <a:p>
            <a:r>
              <a:rPr lang="en-US" dirty="0" smtClean="0"/>
              <a:t>Abstract</a:t>
            </a:r>
            <a:endParaRPr lang="en-US" dirty="0"/>
          </a:p>
        </p:txBody>
      </p:sp>
      <p:sp>
        <p:nvSpPr>
          <p:cNvPr id="33" name="Text Placeholder 32">
            <a:extLst>
              <a:ext uri="{FF2B5EF4-FFF2-40B4-BE49-F238E27FC236}">
                <a16:creationId xmlns:a16="http://schemas.microsoft.com/office/drawing/2014/main" xmlns="" id="{F07C18CC-1A8F-4E9F-9484-DF4AB33E5598}"/>
              </a:ext>
            </a:extLst>
          </p:cNvPr>
          <p:cNvSpPr>
            <a:spLocks noGrp="1"/>
          </p:cNvSpPr>
          <p:nvPr>
            <p:ph type="body" sz="quarter" idx="37"/>
          </p:nvPr>
        </p:nvSpPr>
        <p:spPr>
          <a:xfrm>
            <a:off x="9575788" y="4942486"/>
            <a:ext cx="2616212" cy="978408"/>
          </a:xfrm>
        </p:spPr>
        <p:txBody>
          <a:bodyPr/>
          <a:lstStyle/>
          <a:p>
            <a:r>
              <a:rPr lang="en-US" dirty="0"/>
              <a:t>20XX</a:t>
            </a:r>
          </a:p>
        </p:txBody>
      </p:sp>
      <p:sp>
        <p:nvSpPr>
          <p:cNvPr id="13" name="Text Placeholder 12">
            <a:extLst>
              <a:ext uri="{FF2B5EF4-FFF2-40B4-BE49-F238E27FC236}">
                <a16:creationId xmlns:a16="http://schemas.microsoft.com/office/drawing/2014/main" xmlns="" id="{A26FF1D7-38F0-4FAF-8052-B8AEE66978E8}"/>
              </a:ext>
            </a:extLst>
          </p:cNvPr>
          <p:cNvSpPr>
            <a:spLocks noGrp="1"/>
          </p:cNvSpPr>
          <p:nvPr>
            <p:ph type="body" idx="32"/>
          </p:nvPr>
        </p:nvSpPr>
        <p:spPr>
          <a:xfrm>
            <a:off x="2592681" y="1774956"/>
            <a:ext cx="2810591" cy="389124"/>
          </a:xfrm>
        </p:spPr>
        <p:txBody>
          <a:bodyPr/>
          <a:lstStyle/>
          <a:p>
            <a:r>
              <a:rPr lang="en-US" dirty="0" smtClean="0"/>
              <a:t>System Requirements</a:t>
            </a:r>
            <a:endParaRPr lang="en-US" dirty="0"/>
          </a:p>
        </p:txBody>
      </p:sp>
      <p:sp>
        <p:nvSpPr>
          <p:cNvPr id="34" name="Text Placeholder 33">
            <a:extLst>
              <a:ext uri="{FF2B5EF4-FFF2-40B4-BE49-F238E27FC236}">
                <a16:creationId xmlns:a16="http://schemas.microsoft.com/office/drawing/2014/main" xmlns="" id="{743B3E0E-6E1F-4AD2-A122-C5828866A33B}"/>
              </a:ext>
            </a:extLst>
          </p:cNvPr>
          <p:cNvSpPr>
            <a:spLocks noGrp="1"/>
          </p:cNvSpPr>
          <p:nvPr>
            <p:ph type="body" sz="quarter" idx="38"/>
          </p:nvPr>
        </p:nvSpPr>
        <p:spPr>
          <a:xfrm>
            <a:off x="0" y="4970205"/>
            <a:ext cx="2616212" cy="978408"/>
          </a:xfrm>
        </p:spPr>
        <p:txBody>
          <a:bodyPr/>
          <a:lstStyle/>
          <a:p>
            <a:r>
              <a:rPr lang="en-US" dirty="0"/>
              <a:t>20XX</a:t>
            </a:r>
          </a:p>
        </p:txBody>
      </p:sp>
      <p:sp>
        <p:nvSpPr>
          <p:cNvPr id="15" name="Text Placeholder 14">
            <a:extLst>
              <a:ext uri="{FF2B5EF4-FFF2-40B4-BE49-F238E27FC236}">
                <a16:creationId xmlns:a16="http://schemas.microsoft.com/office/drawing/2014/main" xmlns="" id="{4957D0D1-5961-4504-9B04-2E7192A7384F}"/>
              </a:ext>
            </a:extLst>
          </p:cNvPr>
          <p:cNvSpPr>
            <a:spLocks noGrp="1"/>
          </p:cNvSpPr>
          <p:nvPr>
            <p:ph type="body" idx="34"/>
          </p:nvPr>
        </p:nvSpPr>
        <p:spPr>
          <a:xfrm>
            <a:off x="6021681" y="1795535"/>
            <a:ext cx="2810591" cy="498085"/>
          </a:xfrm>
        </p:spPr>
        <p:txBody>
          <a:bodyPr/>
          <a:lstStyle/>
          <a:p>
            <a:r>
              <a:rPr lang="en-US" dirty="0" smtClean="0"/>
              <a:t>Project Scope</a:t>
            </a:r>
            <a:endParaRPr lang="en-US" dirty="0"/>
          </a:p>
        </p:txBody>
      </p:sp>
      <p:sp>
        <p:nvSpPr>
          <p:cNvPr id="17" name="Text Placeholder 16">
            <a:extLst>
              <a:ext uri="{FF2B5EF4-FFF2-40B4-BE49-F238E27FC236}">
                <a16:creationId xmlns:a16="http://schemas.microsoft.com/office/drawing/2014/main" xmlns="" id="{6B2559C2-1BA3-4140-AE36-D940D09218E5}"/>
              </a:ext>
            </a:extLst>
          </p:cNvPr>
          <p:cNvSpPr>
            <a:spLocks noGrp="1"/>
          </p:cNvSpPr>
          <p:nvPr>
            <p:ph type="body" idx="36"/>
          </p:nvPr>
        </p:nvSpPr>
        <p:spPr>
          <a:xfrm>
            <a:off x="2607921" y="4490735"/>
            <a:ext cx="2680359" cy="408925"/>
          </a:xfrm>
        </p:spPr>
        <p:txBody>
          <a:bodyPr/>
          <a:lstStyle/>
          <a:p>
            <a:r>
              <a:rPr lang="en-US" dirty="0" smtClean="0"/>
              <a:t>Future Scope</a:t>
            </a:r>
            <a:endParaRPr lang="en-US" dirty="0"/>
          </a:p>
        </p:txBody>
      </p:sp>
      <p:sp>
        <p:nvSpPr>
          <p:cNvPr id="5" name="Title 4">
            <a:extLst>
              <a:ext uri="{FF2B5EF4-FFF2-40B4-BE49-F238E27FC236}">
                <a16:creationId xmlns:a16="http://schemas.microsoft.com/office/drawing/2014/main" xmlns="" id="{CBA8DB52-EFD1-490F-9D30-DA1BE125697B}"/>
              </a:ext>
            </a:extLst>
          </p:cNvPr>
          <p:cNvSpPr>
            <a:spLocks noGrp="1"/>
          </p:cNvSpPr>
          <p:nvPr>
            <p:ph type="title"/>
          </p:nvPr>
        </p:nvSpPr>
        <p:spPr/>
        <p:txBody>
          <a:bodyPr/>
          <a:lstStyle/>
          <a:p>
            <a:r>
              <a:rPr lang="en-US" dirty="0" smtClean="0"/>
              <a:t>Contents</a:t>
            </a:r>
            <a:endParaRPr lang="en-US" dirty="0"/>
          </a:p>
        </p:txBody>
      </p:sp>
      <p:sp>
        <p:nvSpPr>
          <p:cNvPr id="4" name="Slide Number Placeholder 3">
            <a:extLst>
              <a:ext uri="{FF2B5EF4-FFF2-40B4-BE49-F238E27FC236}">
                <a16:creationId xmlns:a16="http://schemas.microsoft.com/office/drawing/2014/main" xmlns="" id="{DFA37053-6323-4E13-BED7-2CAB467A1274}"/>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21"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a:xfrm>
            <a:off x="5831181" y="655321"/>
            <a:ext cx="2810591" cy="324928"/>
          </a:xfrm>
        </p:spPr>
        <p:txBody>
          <a:bodyPr/>
          <a:lstStyle/>
          <a:p>
            <a:r>
              <a:rPr lang="en-US" dirty="0" smtClean="0"/>
              <a:t>Project Objective</a:t>
            </a:r>
            <a:endParaRPr lang="en-US" dirty="0"/>
          </a:p>
        </p:txBody>
      </p:sp>
      <p:sp>
        <p:nvSpPr>
          <p:cNvPr id="24"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a:xfrm>
            <a:off x="5998821" y="2971801"/>
            <a:ext cx="3655719" cy="370648"/>
          </a:xfrm>
        </p:spPr>
        <p:txBody>
          <a:bodyPr>
            <a:normAutofit/>
          </a:bodyPr>
          <a:lstStyle/>
          <a:p>
            <a:r>
              <a:rPr lang="en-US" dirty="0" smtClean="0"/>
              <a:t>Application Flow Diagram</a:t>
            </a:r>
            <a:endParaRPr lang="en-US" dirty="0"/>
          </a:p>
        </p:txBody>
      </p:sp>
      <p:sp>
        <p:nvSpPr>
          <p:cNvPr id="25"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a:xfrm>
            <a:off x="1845921" y="2996437"/>
            <a:ext cx="3587139" cy="447803"/>
          </a:xfrm>
        </p:spPr>
        <p:txBody>
          <a:bodyPr>
            <a:normAutofit/>
          </a:bodyPr>
          <a:lstStyle/>
          <a:p>
            <a:r>
              <a:rPr lang="en-US" dirty="0" smtClean="0"/>
              <a:t>Functional Requirements</a:t>
            </a:r>
            <a:endParaRPr lang="en-US" dirty="0"/>
          </a:p>
        </p:txBody>
      </p:sp>
      <p:sp>
        <p:nvSpPr>
          <p:cNvPr id="27"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a:xfrm>
            <a:off x="2493621" y="5556757"/>
            <a:ext cx="2810591" cy="292671"/>
          </a:xfrm>
        </p:spPr>
        <p:txBody>
          <a:bodyPr/>
          <a:lstStyle/>
          <a:p>
            <a:r>
              <a:rPr lang="en-US" dirty="0" smtClean="0"/>
              <a:t>What We Learnt ?</a:t>
            </a:r>
            <a:endParaRPr lang="en-US" dirty="0"/>
          </a:p>
        </p:txBody>
      </p:sp>
      <p:sp>
        <p:nvSpPr>
          <p:cNvPr id="28" name="Text Placeholder 9">
            <a:extLst>
              <a:ext uri="{FF2B5EF4-FFF2-40B4-BE49-F238E27FC236}">
                <a16:creationId xmlns:a16="http://schemas.microsoft.com/office/drawing/2014/main" xmlns="" id="{85197C78-259E-4657-A444-966F58562A59}"/>
              </a:ext>
            </a:extLst>
          </p:cNvPr>
          <p:cNvSpPr>
            <a:spLocks noGrp="1"/>
          </p:cNvSpPr>
          <p:nvPr>
            <p:ph type="body" idx="29"/>
          </p:nvPr>
        </p:nvSpPr>
        <p:spPr>
          <a:xfrm>
            <a:off x="6356961" y="5532121"/>
            <a:ext cx="2810591" cy="454468"/>
          </a:xfrm>
        </p:spPr>
        <p:txBody>
          <a:bodyPr/>
          <a:lstStyle/>
          <a:p>
            <a:r>
              <a:rPr lang="en-US" dirty="0" smtClean="0"/>
              <a:t>Conclusion</a:t>
            </a:r>
            <a:endParaRPr lang="en-US" dirty="0"/>
          </a:p>
        </p:txBody>
      </p:sp>
      <p:sp>
        <p:nvSpPr>
          <p:cNvPr id="16" name="Text Placeholder 16">
            <a:extLst>
              <a:ext uri="{FF2B5EF4-FFF2-40B4-BE49-F238E27FC236}">
                <a16:creationId xmlns:a16="http://schemas.microsoft.com/office/drawing/2014/main" xmlns="" id="{6B2559C2-1BA3-4140-AE36-D940D09218E5}"/>
              </a:ext>
            </a:extLst>
          </p:cNvPr>
          <p:cNvSpPr>
            <a:spLocks noGrp="1"/>
          </p:cNvSpPr>
          <p:nvPr>
            <p:ph type="body" idx="36"/>
          </p:nvPr>
        </p:nvSpPr>
        <p:spPr>
          <a:xfrm>
            <a:off x="6196941" y="4498355"/>
            <a:ext cx="2680359" cy="408925"/>
          </a:xfrm>
        </p:spPr>
        <p:txBody>
          <a:bodyPr>
            <a:normAutofit/>
          </a:bodyPr>
          <a:lstStyle/>
          <a:p>
            <a:r>
              <a:rPr lang="en-US" dirty="0" smtClean="0"/>
              <a:t>Benefits of our project</a:t>
            </a:r>
            <a:endParaRPr lang="en-US" dirty="0"/>
          </a:p>
        </p:txBody>
      </p:sp>
    </p:spTree>
    <p:extLst>
      <p:ext uri="{BB962C8B-B14F-4D97-AF65-F5344CB8AC3E}">
        <p14:creationId xmlns:p14="http://schemas.microsoft.com/office/powerpoint/2010/main" xmlns="" val="137747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xmlns="" val="0"/>
              </a:ext>
            </a:extLst>
          </a:blip>
          <a:srcRect/>
          <a:stretch>
            <a:fillRect/>
          </a:stretch>
        </p:blipFill>
        <p:spPr>
          <a:xfrm>
            <a:off x="2206711" y="1045464"/>
            <a:ext cx="3246204" cy="5385816"/>
          </a:xfrm>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dirty="0" smtClean="0"/>
              <a:t>Abstract</a:t>
            </a:r>
            <a:endParaRPr lang="en-US" dirty="0"/>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7002779" y="2270761"/>
            <a:ext cx="5029201" cy="3030286"/>
          </a:xfrm>
        </p:spPr>
        <p:txBody>
          <a:bodyPr>
            <a:normAutofit/>
          </a:bodyPr>
          <a:lstStyle/>
          <a:p>
            <a:r>
              <a:rPr lang="en-IN" sz="1800" dirty="0" smtClean="0">
                <a:solidFill>
                  <a:schemeClr val="tx1"/>
                </a:solidFill>
              </a:rPr>
              <a:t>The project “Hotel Management System” is developed in java, which mainly focuses on operations like Booking Room, checking the available rooms, allocating room to the customer, Adding Room, etc. It features a familiar and well thought-out, an attractive user interface.</a:t>
            </a:r>
          </a:p>
          <a:p>
            <a:endParaRPr lang="en-IN" sz="1800" dirty="0" smtClean="0">
              <a:solidFill>
                <a:schemeClr val="tx1"/>
              </a:solidFill>
            </a:endParaRPr>
          </a:p>
          <a:p>
            <a:r>
              <a:rPr lang="en-IN" sz="1800" dirty="0" smtClean="0">
                <a:solidFill>
                  <a:schemeClr val="tx1"/>
                </a:solidFill>
              </a:rPr>
              <a:t>The Backend of the project is supported by File System. </a:t>
            </a:r>
            <a:endParaRPr lang="en-US" sz="1800" dirty="0">
              <a:solidFill>
                <a:schemeClr val="tx1"/>
              </a:solidFill>
            </a:endParaRP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a:xfrm>
            <a:off x="3980816" y="413419"/>
            <a:ext cx="5021940" cy="804338"/>
          </a:xfrm>
        </p:spPr>
        <p:txBody>
          <a:bodyPr/>
          <a:lstStyle/>
          <a:p>
            <a:pPr algn="ctr"/>
            <a:r>
              <a:rPr lang="en-US" dirty="0" smtClean="0"/>
              <a:t>Project Objective</a:t>
            </a:r>
            <a:endParaRPr lang="en-US" dirty="0"/>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a:xfrm>
            <a:off x="937640" y="1524000"/>
            <a:ext cx="10934320" cy="4108853"/>
          </a:xfrm>
        </p:spPr>
        <p:txBody>
          <a:bodyPr>
            <a:normAutofit lnSpcReduction="10000"/>
          </a:bodyPr>
          <a:lstStyle/>
          <a:p>
            <a:pPr>
              <a:buNone/>
            </a:pPr>
            <a:r>
              <a:rPr lang="en-US" sz="2400" dirty="0" smtClean="0">
                <a:solidFill>
                  <a:schemeClr val="tx1"/>
                </a:solidFill>
              </a:rPr>
              <a:t>To develop a interactive Hotel management System using Java and Swing which  :-</a:t>
            </a:r>
          </a:p>
          <a:p>
            <a:endParaRPr lang="en-US" sz="2000" dirty="0" smtClean="0">
              <a:solidFill>
                <a:schemeClr val="tx1"/>
              </a:solidFill>
            </a:endParaRPr>
          </a:p>
          <a:p>
            <a:pPr lvl="0"/>
            <a:r>
              <a:rPr lang="en-IN" sz="2400" dirty="0" smtClean="0">
                <a:solidFill>
                  <a:schemeClr val="tx1"/>
                </a:solidFill>
              </a:rPr>
              <a:t>Maintain an effective and efficient system of room booking.</a:t>
            </a:r>
          </a:p>
          <a:p>
            <a:pPr lvl="0"/>
            <a:r>
              <a:rPr lang="en-IN" sz="2400" dirty="0" smtClean="0">
                <a:solidFill>
                  <a:schemeClr val="tx1"/>
                </a:solidFill>
              </a:rPr>
              <a:t>Operate a record management system for user to view available rooms.</a:t>
            </a:r>
          </a:p>
          <a:p>
            <a:pPr lvl="0"/>
            <a:endParaRPr lang="en-IN" sz="2400" dirty="0" smtClean="0">
              <a:solidFill>
                <a:schemeClr val="tx1"/>
              </a:solidFill>
            </a:endParaRPr>
          </a:p>
          <a:p>
            <a:pPr lvl="0"/>
            <a:r>
              <a:rPr lang="en-IN" sz="2400" dirty="0" smtClean="0">
                <a:solidFill>
                  <a:schemeClr val="tx1"/>
                </a:solidFill>
              </a:rPr>
              <a:t>Maintain a record of guest who are logging in and also of those who are booking the room.</a:t>
            </a:r>
          </a:p>
          <a:p>
            <a:pPr lvl="0"/>
            <a:r>
              <a:rPr lang="en-IN" sz="2400" dirty="0" smtClean="0">
                <a:solidFill>
                  <a:schemeClr val="tx1"/>
                </a:solidFill>
              </a:rPr>
              <a:t>The admin has the power to add, delete, Search and clear the status of the rooms in the hotel.</a:t>
            </a:r>
          </a:p>
          <a:p>
            <a:pPr lvl="0"/>
            <a:r>
              <a:rPr lang="en-IN" sz="2400" dirty="0" smtClean="0">
                <a:solidFill>
                  <a:schemeClr val="tx1"/>
                </a:solidFill>
              </a:rPr>
              <a:t>The records of the added rooms with their availability are stored in the records of the admin.</a:t>
            </a:r>
          </a:p>
          <a:p>
            <a:endParaRPr lang="en-US" sz="2000" dirty="0">
              <a:solidFill>
                <a:schemeClr val="tx1"/>
              </a:solidFill>
            </a:endParaRPr>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Tree>
    <p:extLst>
      <p:ext uri="{BB962C8B-B14F-4D97-AF65-F5344CB8AC3E}">
        <p14:creationId xmlns:p14="http://schemas.microsoft.com/office/powerpoint/2010/main" xmlns=""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6518276" y="670560"/>
            <a:ext cx="4464049" cy="525540"/>
          </a:xfrm>
        </p:spPr>
        <p:txBody>
          <a:bodyPr>
            <a:normAutofit fontScale="90000"/>
          </a:bodyPr>
          <a:lstStyle/>
          <a:p>
            <a:r>
              <a:rPr lang="en-US" dirty="0" smtClean="0"/>
              <a:t>System Requirements</a:t>
            </a: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a:xfrm>
            <a:off x="449580" y="624840"/>
            <a:ext cx="4660335" cy="2606041"/>
          </a:xfrm>
        </p:spPr>
        <p:txBody>
          <a:bodyPr>
            <a:noAutofit/>
          </a:bodyPr>
          <a:lstStyle/>
          <a:p>
            <a:r>
              <a:rPr lang="en-US" sz="1600" dirty="0" smtClean="0"/>
              <a:t>Hardware Specs:-</a:t>
            </a:r>
          </a:p>
          <a:p>
            <a:r>
              <a:rPr lang="en-IN" sz="1600" dirty="0" smtClean="0"/>
              <a:t> </a:t>
            </a:r>
          </a:p>
          <a:p>
            <a:pPr>
              <a:buFont typeface="Courier New" pitchFamily="49" charset="0"/>
              <a:buChar char="o"/>
            </a:pPr>
            <a:r>
              <a:rPr lang="en-IN" sz="1600" dirty="0" smtClean="0"/>
              <a:t> </a:t>
            </a:r>
            <a:r>
              <a:rPr lang="en-IN" dirty="0" smtClean="0"/>
              <a:t>CPU -   Dual core 64-bit 2.8 GHz 8.00 GT/s    	CPUs </a:t>
            </a:r>
          </a:p>
          <a:p>
            <a:pPr>
              <a:buFont typeface="Courier New" pitchFamily="49" charset="0"/>
              <a:buChar char="o"/>
            </a:pPr>
            <a:r>
              <a:rPr lang="en-IN" dirty="0" smtClean="0"/>
              <a:t> Ram- 2 GB (minimum) or more.</a:t>
            </a:r>
          </a:p>
          <a:p>
            <a:pPr>
              <a:buFont typeface="Courier New" pitchFamily="49" charset="0"/>
              <a:buChar char="o"/>
            </a:pPr>
            <a:r>
              <a:rPr lang="en-IN" dirty="0" smtClean="0"/>
              <a:t> Free Disk Space- 2 GB or more.</a:t>
            </a:r>
          </a:p>
          <a:p>
            <a:r>
              <a:rPr lang="en-IN" dirty="0" smtClean="0"/>
              <a:t>                             </a:t>
            </a:r>
          </a:p>
          <a:p>
            <a:endParaRPr lang="en-IN" sz="1400" dirty="0" smtClean="0"/>
          </a:p>
          <a:p>
            <a:endParaRPr lang="en-US" sz="1400"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a:xfrm>
            <a:off x="518540" y="3451860"/>
            <a:ext cx="4541140" cy="2293620"/>
          </a:xfrm>
        </p:spPr>
        <p:txBody>
          <a:bodyPr>
            <a:normAutofit lnSpcReduction="10000"/>
          </a:bodyPr>
          <a:lstStyle/>
          <a:p>
            <a:pPr>
              <a:buNone/>
            </a:pPr>
            <a:r>
              <a:rPr lang="en-US" sz="1800" dirty="0" smtClean="0">
                <a:solidFill>
                  <a:schemeClr val="tx1"/>
                </a:solidFill>
              </a:rPr>
              <a:t>Software Specs :-</a:t>
            </a:r>
          </a:p>
          <a:p>
            <a:pPr>
              <a:buNone/>
            </a:pPr>
            <a:endParaRPr lang="en-US" sz="1800" dirty="0" smtClean="0">
              <a:solidFill>
                <a:schemeClr val="tx1"/>
              </a:solidFill>
            </a:endParaRPr>
          </a:p>
          <a:p>
            <a:r>
              <a:rPr lang="en-IN" sz="2000" dirty="0" smtClean="0">
                <a:solidFill>
                  <a:schemeClr val="tx1"/>
                </a:solidFill>
              </a:rPr>
              <a:t>Operating system-   Any OS because Java is Platform independent.</a:t>
            </a:r>
          </a:p>
          <a:p>
            <a:r>
              <a:rPr lang="en-IN" sz="2000" dirty="0" smtClean="0">
                <a:solidFill>
                  <a:schemeClr val="tx1"/>
                </a:solidFill>
              </a:rPr>
              <a:t>Runtime Environment - JRE 1.7 or more</a:t>
            </a:r>
          </a:p>
          <a:p>
            <a:r>
              <a:rPr lang="en-IN" sz="2000" dirty="0" smtClean="0">
                <a:solidFill>
                  <a:schemeClr val="tx1"/>
                </a:solidFill>
              </a:rPr>
              <a:t>Applications- Eclipse IDE and Java development Toolkit.</a:t>
            </a:r>
          </a:p>
          <a:p>
            <a:pPr>
              <a:buNone/>
            </a:pPr>
            <a:endParaRPr lang="en-US" dirty="0">
              <a:solidFill>
                <a:schemeClr val="tx1"/>
              </a:solidFill>
            </a:endParaRPr>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4" name="Picture Placeholder 13" descr="2-2.png"/>
          <p:cNvPicPr>
            <a:picLocks noGrp="1" noChangeAspect="1"/>
          </p:cNvPicPr>
          <p:nvPr>
            <p:ph type="pic" sz="quarter" idx="15"/>
          </p:nvPr>
        </p:nvPicPr>
        <p:blipFill>
          <a:blip r:embed="rId2"/>
          <a:srcRect t="13004" b="13709"/>
          <a:stretch>
            <a:fillRect/>
          </a:stretch>
        </p:blipFill>
        <p:spPr>
          <a:xfrm>
            <a:off x="6362700" y="1668780"/>
            <a:ext cx="4845143" cy="3138948"/>
          </a:xfrm>
        </p:spPr>
      </p:pic>
    </p:spTree>
    <p:extLst>
      <p:ext uri="{BB962C8B-B14F-4D97-AF65-F5344CB8AC3E}">
        <p14:creationId xmlns:p14="http://schemas.microsoft.com/office/powerpoint/2010/main" xmlns="" val="376680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p:txBody>
          <a:bodyPr/>
          <a:lstStyle/>
          <a:p>
            <a:r>
              <a:rPr lang="en-US" dirty="0" smtClean="0"/>
              <a:t>Project Scope</a:t>
            </a:r>
            <a:endParaRPr lang="en-US" dirty="0"/>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a:xfrm>
            <a:off x="555122" y="1709641"/>
            <a:ext cx="9968097" cy="569085"/>
          </a:xfrm>
        </p:spPr>
        <p:txBody>
          <a:bodyPr/>
          <a:lstStyle/>
          <a:p>
            <a:pPr algn="ctr"/>
            <a:r>
              <a:rPr lang="en-IN" dirty="0" smtClean="0"/>
              <a:t>Scope of the project involves Users and Admin</a:t>
            </a:r>
            <a:endParaRPr lang="en-US" dirty="0"/>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a:xfrm>
            <a:off x="289560" y="3794760"/>
            <a:ext cx="3970019" cy="1927860"/>
          </a:xfrm>
        </p:spPr>
        <p:txBody>
          <a:bodyPr>
            <a:noAutofit/>
          </a:bodyPr>
          <a:lstStyle/>
          <a:p>
            <a:r>
              <a:rPr lang="en-IN" sz="1800" dirty="0" smtClean="0">
                <a:solidFill>
                  <a:schemeClr val="tx1"/>
                </a:solidFill>
              </a:rPr>
              <a:t>User has to signup first only then he is allowed to search and book room. After Sign up user has to login with his account and then he is prompted to search the room. If the room of his choice is available then a table with the available room is displayed</a:t>
            </a:r>
            <a:endParaRPr lang="en-US" sz="1800" dirty="0">
              <a:solidFill>
                <a:schemeClr val="tx1"/>
              </a:solidFill>
            </a:endParaRPr>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a:xfrm>
            <a:off x="4450080" y="3810000"/>
            <a:ext cx="3268980" cy="1881118"/>
          </a:xfrm>
        </p:spPr>
        <p:txBody>
          <a:bodyPr>
            <a:normAutofit/>
          </a:bodyPr>
          <a:lstStyle/>
          <a:p>
            <a:r>
              <a:rPr lang="en-IN" sz="1800" dirty="0" smtClean="0">
                <a:solidFill>
                  <a:schemeClr val="accent1">
                    <a:lumMod val="50000"/>
                    <a:lumOff val="50000"/>
                  </a:schemeClr>
                </a:solidFill>
              </a:rPr>
              <a:t>User can now book the required room with his respective check in and checkout date and book the room. After booking the bill is display on the screen</a:t>
            </a:r>
            <a:endParaRPr lang="en-US" sz="1800" dirty="0">
              <a:solidFill>
                <a:schemeClr val="accent1">
                  <a:lumMod val="50000"/>
                  <a:lumOff val="50000"/>
                </a:schemeClr>
              </a:solidFill>
            </a:endParaRPr>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a:xfrm>
            <a:off x="7818120" y="3825240"/>
            <a:ext cx="4000500" cy="1668780"/>
          </a:xfrm>
        </p:spPr>
        <p:txBody>
          <a:bodyPr>
            <a:normAutofit lnSpcReduction="10000"/>
          </a:bodyPr>
          <a:lstStyle/>
          <a:p>
            <a:r>
              <a:rPr lang="en-IN" sz="1900" dirty="0" smtClean="0">
                <a:solidFill>
                  <a:schemeClr val="tx1"/>
                </a:solidFill>
              </a:rPr>
              <a:t>Admin has more power and control over the software. He can add the rooms of his desire. After adding a new room its status is by default false means available and after the checkout the status becomes true.</a:t>
            </a:r>
          </a:p>
          <a:p>
            <a:endParaRPr lang="en-US" dirty="0"/>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Tree>
    <p:extLst>
      <p:ext uri="{BB962C8B-B14F-4D97-AF65-F5344CB8AC3E}">
        <p14:creationId xmlns:p14="http://schemas.microsoft.com/office/powerpoint/2010/main" xmlns="" val="3310176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a:xfrm>
            <a:off x="2804161" y="707529"/>
            <a:ext cx="6156959" cy="569086"/>
          </a:xfrm>
        </p:spPr>
        <p:txBody>
          <a:bodyPr>
            <a:normAutofit/>
          </a:bodyPr>
          <a:lstStyle/>
          <a:p>
            <a:r>
              <a:rPr lang="en-US" dirty="0" smtClean="0"/>
              <a:t>Functional Requirements</a:t>
            </a:r>
            <a:endParaRPr lang="en-US" dirty="0"/>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p:txBody>
          <a:bodyPr>
            <a:normAutofit/>
          </a:bodyPr>
          <a:lstStyle/>
          <a:p>
            <a:r>
              <a:rPr lang="en-US" sz="2800" dirty="0" smtClean="0"/>
              <a:t>Modules Of The Program</a:t>
            </a:r>
            <a:endParaRPr lang="en-US" sz="2800" dirty="0"/>
          </a:p>
        </p:txBody>
      </p:sp>
      <p:sp>
        <p:nvSpPr>
          <p:cNvPr id="10" name="Text Placeholder 9">
            <a:extLst>
              <a:ext uri="{FF2B5EF4-FFF2-40B4-BE49-F238E27FC236}">
                <a16:creationId xmlns:a16="http://schemas.microsoft.com/office/drawing/2014/main" xmlns="" id="{D87FAD12-8FEF-41B8-B478-8793FF9B485B}"/>
              </a:ext>
            </a:extLst>
          </p:cNvPr>
          <p:cNvSpPr>
            <a:spLocks noGrp="1"/>
          </p:cNvSpPr>
          <p:nvPr>
            <p:ph type="body" idx="16"/>
          </p:nvPr>
        </p:nvSpPr>
        <p:spPr>
          <a:xfrm>
            <a:off x="709930" y="2598420"/>
            <a:ext cx="1209357" cy="640080"/>
          </a:xfrm>
        </p:spPr>
        <p:txBody>
          <a:bodyPr/>
          <a:lstStyle/>
          <a:p>
            <a:r>
              <a:rPr lang="en-US" dirty="0" smtClean="0"/>
              <a:t>User Module</a:t>
            </a:r>
            <a:endParaRPr lang="en-US" dirty="0"/>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1446" r="1446"/>
          <a:stretch>
            <a:fillRect/>
          </a:stretch>
        </p:blipFill>
        <p:spPr>
          <a:xfrm>
            <a:off x="2082840" y="2663952"/>
            <a:ext cx="640080" cy="658368"/>
          </a:xfrm>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a:xfrm>
            <a:off x="2920469" y="2499360"/>
            <a:ext cx="2670048" cy="1722120"/>
          </a:xfrm>
        </p:spPr>
        <p:txBody>
          <a:bodyPr>
            <a:normAutofit/>
          </a:bodyPr>
          <a:lstStyle/>
          <a:p>
            <a:r>
              <a:rPr lang="en-IN" sz="1800" dirty="0" smtClean="0">
                <a:solidFill>
                  <a:schemeClr val="tx1"/>
                </a:solidFill>
              </a:rPr>
              <a:t>User can search the room of his choice if available he/she can book that room if not available then he/she has to search another room for booking.</a:t>
            </a:r>
          </a:p>
          <a:p>
            <a:endParaRPr lang="en-US" dirty="0"/>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a:xfrm>
            <a:off x="6384607" y="2606040"/>
            <a:ext cx="1209357" cy="640080"/>
          </a:xfrm>
        </p:spPr>
        <p:txBody>
          <a:bodyPr/>
          <a:lstStyle/>
          <a:p>
            <a:r>
              <a:rPr lang="en-US" dirty="0" smtClean="0"/>
              <a:t>Admin Module</a:t>
            </a:r>
            <a:endParaRPr lang="en-US" dirty="0"/>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l="1446" r="1446"/>
          <a:stretch>
            <a:fillRect/>
          </a:stretch>
        </p:blipFill>
        <p:spPr>
          <a:xfrm>
            <a:off x="7696557" y="2557272"/>
            <a:ext cx="640080" cy="658368"/>
          </a:xfrm>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a:xfrm>
            <a:off x="8549426" y="2514600"/>
            <a:ext cx="3261574" cy="2590800"/>
          </a:xfrm>
        </p:spPr>
        <p:txBody>
          <a:bodyPr>
            <a:noAutofit/>
          </a:bodyPr>
          <a:lstStyle/>
          <a:p>
            <a:r>
              <a:rPr lang="en-IN" sz="1800" dirty="0" smtClean="0">
                <a:solidFill>
                  <a:schemeClr val="tx1"/>
                </a:solidFill>
              </a:rPr>
              <a:t>Admin can add the rooms, display the available room, delete the rooms , view the guest login as well as the guest booking details and also can the search the booking details of the user from the available record details here user id.</a:t>
            </a:r>
          </a:p>
          <a:p>
            <a:endParaRPr lang="en-US" sz="1600" dirty="0">
              <a:solidFill>
                <a:schemeClr val="tx1"/>
              </a:solidFill>
            </a:endParaRPr>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a:xfrm>
            <a:off x="679450" y="4587628"/>
            <a:ext cx="1209357" cy="640080"/>
          </a:xfrm>
        </p:spPr>
        <p:txBody>
          <a:bodyPr/>
          <a:lstStyle/>
          <a:p>
            <a:r>
              <a:rPr lang="en-US" dirty="0" smtClean="0"/>
              <a:t>Signup Module</a:t>
            </a:r>
            <a:endParaRPr lang="en-US" dirty="0"/>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l="1329" r="1329"/>
          <a:stretch>
            <a:fillRect/>
          </a:stretch>
        </p:blipFill>
        <p:spPr>
          <a:xfrm>
            <a:off x="1968540" y="4561720"/>
            <a:ext cx="640080" cy="658368"/>
          </a:xfrm>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a:xfrm>
            <a:off x="2920469" y="4533900"/>
            <a:ext cx="5034812" cy="1280160"/>
          </a:xfrm>
        </p:spPr>
        <p:txBody>
          <a:bodyPr>
            <a:normAutofit/>
          </a:bodyPr>
          <a:lstStyle/>
          <a:p>
            <a:r>
              <a:rPr lang="en-IN" sz="1800" dirty="0" smtClean="0">
                <a:solidFill>
                  <a:schemeClr val="tx1"/>
                </a:solidFill>
              </a:rPr>
              <a:t>Signup module is the frame of the Home. Here from one window user can create his account to perform all the respective operation of room booking.</a:t>
            </a:r>
          </a:p>
          <a:p>
            <a:endParaRPr lang="en-US" dirty="0"/>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rcRect l="1329" r="1329"/>
          <a:stretch>
            <a:fillRect/>
          </a:stretch>
        </p:blipFill>
        <p:spPr>
          <a:xfrm>
            <a:off x="8405217" y="629800"/>
            <a:ext cx="640080" cy="658368"/>
          </a:xfrm>
        </p:spPr>
      </p:pic>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Tree>
    <p:extLst>
      <p:ext uri="{BB962C8B-B14F-4D97-AF65-F5344CB8AC3E}">
        <p14:creationId xmlns:p14="http://schemas.microsoft.com/office/powerpoint/2010/main" xmlns="" val="4006072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a:xfrm>
            <a:off x="1699260" y="658484"/>
            <a:ext cx="8991600" cy="569086"/>
          </a:xfrm>
        </p:spPr>
        <p:txBody>
          <a:bodyPr>
            <a:normAutofit/>
          </a:bodyPr>
          <a:lstStyle/>
          <a:p>
            <a:r>
              <a:rPr lang="en-US" dirty="0" smtClean="0"/>
              <a:t>Application Flow Diagram</a:t>
            </a:r>
            <a:endParaRPr lang="en-US" dirty="0"/>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9</a:t>
            </a:fld>
            <a:endParaRPr lang="en-US" dirty="0"/>
          </a:p>
        </p:txBody>
      </p:sp>
      <p:pic>
        <p:nvPicPr>
          <p:cNvPr id="20" name="Picture 19" descr="Screenshot (54).png"/>
          <p:cNvPicPr>
            <a:picLocks noChangeAspect="1"/>
          </p:cNvPicPr>
          <p:nvPr/>
        </p:nvPicPr>
        <p:blipFill>
          <a:blip r:embed="rId2"/>
          <a:srcRect l="24688" t="18889" r="24875" b="11444"/>
          <a:stretch>
            <a:fillRect/>
          </a:stretch>
        </p:blipFill>
        <p:spPr>
          <a:xfrm>
            <a:off x="1562100" y="1623060"/>
            <a:ext cx="9067800" cy="4777740"/>
          </a:xfrm>
          <a:prstGeom prst="rect">
            <a:avLst/>
          </a:prstGeom>
        </p:spPr>
      </p:pic>
    </p:spTree>
    <p:extLst>
      <p:ext uri="{BB962C8B-B14F-4D97-AF65-F5344CB8AC3E}">
        <p14:creationId xmlns:p14="http://schemas.microsoft.com/office/powerpoint/2010/main" xmlns="" val="4080312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F56488565">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TF56488565</Template>
  <TotalTime>0</TotalTime>
  <Words>693</Words>
  <Application>Microsoft Office PowerPoint</Application>
  <PresentationFormat>Custom</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TF56488565</vt:lpstr>
      <vt:lpstr>Hotel Management System</vt:lpstr>
      <vt:lpstr>ABOUT US</vt:lpstr>
      <vt:lpstr>Contents</vt:lpstr>
      <vt:lpstr>Abstract</vt:lpstr>
      <vt:lpstr>Project Objective</vt:lpstr>
      <vt:lpstr>System Requirements</vt:lpstr>
      <vt:lpstr>Project Scope</vt:lpstr>
      <vt:lpstr>Functional Requirements</vt:lpstr>
      <vt:lpstr>Application Flow Diagram</vt:lpstr>
      <vt:lpstr>Future Scope Of Improvement</vt:lpstr>
      <vt:lpstr>Benefits of our project</vt:lpstr>
      <vt:lpstr>What We Learnt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2019-07-21T16:47:04Z</dcterms:created>
  <dcterms:modified xsi:type="dcterms:W3CDTF">2020-08-10T19:47:47Z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