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292" r:id="rId3"/>
    <p:sldId id="293" r:id="rId4"/>
    <p:sldId id="291" r:id="rId5"/>
    <p:sldId id="284" r:id="rId6"/>
    <p:sldId id="297" r:id="rId7"/>
    <p:sldId id="298" r:id="rId8"/>
    <p:sldId id="299" r:id="rId9"/>
    <p:sldId id="300" r:id="rId10"/>
    <p:sldId id="285" r:id="rId1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059" autoAdjust="0"/>
    <p:restoredTop sz="94631" autoAdjust="0"/>
  </p:normalViewPr>
  <p:slideViewPr>
    <p:cSldViewPr snapToGrid="0">
      <p:cViewPr>
        <p:scale>
          <a:sx n="106" d="100"/>
          <a:sy n="106" d="100"/>
        </p:scale>
        <p:origin x="-898" y="-77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pPr/>
              <a:t>2019/06/13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pPr/>
              <a:t>2019/06/13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840000"/>
            <a:ext cx="8504635" cy="300000"/>
          </a:xfrm>
        </p:spPr>
        <p:txBody>
          <a:bodyPr/>
          <a:lstStyle>
            <a:lvl1pPr marL="0" indent="0">
              <a:buNone/>
              <a:defRPr/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=""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8845140" y="0"/>
            <a:ext cx="26457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6269356" y="2840357"/>
            <a:ext cx="5714999" cy="3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7991591" cy="5715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684800" anchor="t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68970" y="2362200"/>
            <a:ext cx="3344825" cy="2266963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40400" tIns="224640" rIns="140400" bIns="140400" anchor="t"/>
          <a:lstStyle>
            <a:lvl1pPr algn="l">
              <a:lnSpc>
                <a:spcPts val="3120"/>
              </a:lnSpc>
              <a:defRPr sz="3900" b="1" spc="-234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6137" y="3215888"/>
            <a:ext cx="2641136" cy="24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6137" y="3516824"/>
            <a:ext cx="2641136" cy="24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6137" y="3817760"/>
            <a:ext cx="2641136" cy="24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6137" y="4118696"/>
            <a:ext cx="2641136" cy="24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505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840000"/>
            <a:ext cx="8504635" cy="300000"/>
          </a:xfrm>
        </p:spPr>
        <p:txBody>
          <a:bodyPr/>
          <a:lstStyle>
            <a:lvl1pPr marL="0" indent="0">
              <a:buNone/>
              <a:defRPr/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260000"/>
            <a:ext cx="2700000" cy="3899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3226500" y="1260000"/>
            <a:ext cx="2700000" cy="3899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29000" y="1260000"/>
            <a:ext cx="2700000" cy="3899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505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840000"/>
            <a:ext cx="8504635" cy="300000"/>
          </a:xfrm>
        </p:spPr>
        <p:txBody>
          <a:bodyPr/>
          <a:lstStyle>
            <a:lvl1pPr marL="0" indent="0">
              <a:buNone/>
              <a:defRPr/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260000"/>
            <a:ext cx="1620000" cy="3899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4809" y="1260000"/>
            <a:ext cx="1620441" cy="389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66059" y="1260000"/>
            <a:ext cx="1620441" cy="389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7309" y="1256279"/>
            <a:ext cx="1620441" cy="389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8559" y="1256280"/>
            <a:ext cx="1620441" cy="39030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220" y="2726465"/>
            <a:ext cx="3344825" cy="262236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40400" tIns="224640" rIns="140400" bIns="140400" anchor="t"/>
          <a:lstStyle>
            <a:lvl1pPr algn="l">
              <a:lnSpc>
                <a:spcPts val="3120"/>
              </a:lnSpc>
              <a:defRPr sz="3900" b="1" spc="-234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4375412"/>
            <a:ext cx="3000375" cy="831588"/>
          </a:xfrm>
          <a:noFill/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9588" y="1513758"/>
            <a:ext cx="3344825" cy="262236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40400" tIns="224640" rIns="140400" bIns="140400" anchor="t"/>
          <a:lstStyle>
            <a:lvl1pPr algn="l">
              <a:lnSpc>
                <a:spcPts val="3120"/>
              </a:lnSpc>
              <a:defRPr sz="3900" b="1" spc="-234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093" y="3162705"/>
            <a:ext cx="3000375" cy="831588"/>
          </a:xfrm>
          <a:noFill/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505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914" y="1259376"/>
            <a:ext cx="4095086" cy="388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612" y="1259376"/>
            <a:ext cx="4095086" cy="388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505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259375"/>
            <a:ext cx="4113698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500" y="1265239"/>
            <a:ext cx="406550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500" y="2072491"/>
            <a:ext cx="4074500" cy="308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1" y="2072491"/>
            <a:ext cx="4118411" cy="308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2949178" cy="13334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547" y="1778584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359999"/>
            <a:ext cx="4908351" cy="459490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2949178" cy="13334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547" y="1778584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359999"/>
            <a:ext cx="4908351" cy="4594908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7991591" cy="5715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684800" anchor="t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220" y="2726465"/>
            <a:ext cx="3344825" cy="262236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40400" tIns="224640" rIns="140400" bIns="140400" anchor="t"/>
          <a:lstStyle>
            <a:lvl1pPr algn="l">
              <a:lnSpc>
                <a:spcPts val="3120"/>
              </a:lnSpc>
              <a:defRPr sz="3900" b="1" spc="-234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4375412"/>
            <a:ext cx="3000375" cy="831588"/>
          </a:xfrm>
          <a:noFill/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95742" y="5231036"/>
            <a:ext cx="348258" cy="33349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95742" y="5231036"/>
            <a:ext cx="348258" cy="33349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8645"/>
            <a:ext cx="6515517" cy="5366356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68970" y="2006798"/>
            <a:ext cx="3344825" cy="262236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40400" tIns="224640" rIns="140400" bIns="140400" anchor="t"/>
          <a:lstStyle>
            <a:lvl1pPr algn="l">
              <a:lnSpc>
                <a:spcPts val="3120"/>
              </a:lnSpc>
              <a:defRPr sz="3900" b="1" spc="-234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475" y="3655745"/>
            <a:ext cx="3000375" cy="831588"/>
          </a:xfrm>
          <a:noFill/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846344" cy="5715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673920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9588" y="1513758"/>
            <a:ext cx="3344825" cy="262236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40400" tIns="224640" rIns="140400" bIns="140400" anchor="t"/>
          <a:lstStyle>
            <a:lvl1pPr algn="l">
              <a:lnSpc>
                <a:spcPts val="3120"/>
              </a:lnSpc>
              <a:defRPr sz="3900" b="1" spc="-234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093" y="3162705"/>
            <a:ext cx="3000375" cy="831588"/>
          </a:xfrm>
          <a:noFill/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60862" y="1403952"/>
            <a:ext cx="3678593" cy="3611474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4104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840000"/>
            <a:ext cx="4104000" cy="300000"/>
          </a:xfrm>
        </p:spPr>
        <p:txBody>
          <a:bodyPr/>
          <a:lstStyle>
            <a:lvl1pPr marL="0" indent="0">
              <a:buNone/>
              <a:defRPr/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259638"/>
            <a:ext cx="4104000" cy="39003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712019" y="360000"/>
            <a:ext cx="4133850" cy="480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4104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840000"/>
            <a:ext cx="4104000" cy="300000"/>
          </a:xfrm>
        </p:spPr>
        <p:txBody>
          <a:bodyPr/>
          <a:lstStyle>
            <a:lvl1pPr marL="0" indent="0">
              <a:buNone/>
              <a:defRPr/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259638"/>
            <a:ext cx="4104000" cy="39003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9128" y="1980249"/>
            <a:ext cx="1803946" cy="177103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4104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840000"/>
            <a:ext cx="4104000" cy="300000"/>
          </a:xfrm>
        </p:spPr>
        <p:txBody>
          <a:bodyPr/>
          <a:lstStyle>
            <a:lvl1pPr marL="0" indent="0">
              <a:buNone/>
              <a:defRPr/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259638"/>
            <a:ext cx="4104000" cy="39003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609315" y="980124"/>
            <a:ext cx="1803946" cy="177103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609315" y="2960616"/>
            <a:ext cx="1803946" cy="177103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=""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4608577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094162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250324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4420283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295514"/>
            <a:ext cx="386224" cy="376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505000" cy="36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840000"/>
            <a:ext cx="8504635" cy="300000"/>
          </a:xfrm>
        </p:spPr>
        <p:txBody>
          <a:bodyPr/>
          <a:lstStyle>
            <a:lvl1pPr marL="0" indent="0">
              <a:buNone/>
              <a:defRPr/>
            </a:lvl1pPr>
            <a:lvl2pPr marL="208026" indent="0">
              <a:buNone/>
              <a:defRPr/>
            </a:lvl2pPr>
            <a:lvl3pPr marL="423482" indent="0">
              <a:buNone/>
              <a:defRPr/>
            </a:lvl3pPr>
            <a:lvl4pPr marL="631508" indent="0">
              <a:buNone/>
              <a:defRPr/>
            </a:lvl4pPr>
            <a:lvl5pPr marL="83953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263195"/>
            <a:ext cx="4104000" cy="300000"/>
          </a:xfrm>
        </p:spPr>
        <p:txBody>
          <a:bodyPr anchor="t"/>
          <a:lstStyle>
            <a:lvl1pPr marL="0" indent="0">
              <a:buNone/>
              <a:defRPr sz="1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686390"/>
            <a:ext cx="4104000" cy="34736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263633"/>
            <a:ext cx="4104000" cy="298979"/>
          </a:xfrm>
        </p:spPr>
        <p:txBody>
          <a:bodyPr/>
          <a:lstStyle>
            <a:lvl1pPr marL="0" indent="0">
              <a:buNone/>
              <a:defRPr sz="19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1683633"/>
            <a:ext cx="4104085" cy="34757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8828485" cy="51593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515" y="4222044"/>
            <a:ext cx="3344825" cy="449454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40400" tIns="84240" rIns="140400" bIns="0" anchor="t"/>
          <a:lstStyle>
            <a:lvl1pPr algn="l">
              <a:lnSpc>
                <a:spcPct val="100000"/>
              </a:lnSpc>
              <a:defRPr sz="14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8845140" y="0"/>
            <a:ext cx="26457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8883464" y="5208301"/>
            <a:ext cx="172815" cy="383668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6269356" y="2840357"/>
            <a:ext cx="5714999" cy="3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6235285" y="2840358"/>
            <a:ext cx="5714999" cy="3429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60000"/>
            <a:ext cx="849600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260000"/>
            <a:ext cx="8496000" cy="3899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000" y="5301236"/>
            <a:ext cx="4113698" cy="167943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5742" y="5231036"/>
            <a:ext cx="348258" cy="333490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9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08026" indent="-208026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482" indent="-215456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31508" indent="-208026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39534" indent="-208026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47560" indent="-208026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=""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991591" cy="5715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=""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3391913"/>
            <a:ext cx="1111387" cy="210168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0400" tIns="224640" rIns="140400" bIns="1404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00" y="2609930"/>
            <a:ext cx="3415245" cy="2545270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 smtClean="0"/>
              <a:t>Pushdown Automata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600" y="3866400"/>
            <a:ext cx="2570400" cy="1152000"/>
          </a:xfrm>
        </p:spPr>
        <p:txBody>
          <a:bodyPr/>
          <a:lstStyle/>
          <a:p>
            <a:r>
              <a:rPr lang="en-ZA" dirty="0" smtClean="0"/>
              <a:t>Presented By:</a:t>
            </a:r>
          </a:p>
          <a:p>
            <a:pPr algn="r"/>
            <a:endParaRPr lang="en-ZA" dirty="0" smtClean="0"/>
          </a:p>
          <a:p>
            <a:pPr algn="r"/>
            <a:endParaRPr lang="en-ZA" dirty="0" smtClean="0"/>
          </a:p>
          <a:p>
            <a:pPr algn="r"/>
            <a:r>
              <a:rPr lang="en-ZA" dirty="0" smtClean="0"/>
              <a:t>Nikhil </a:t>
            </a:r>
            <a:r>
              <a:rPr lang="en-ZA" dirty="0" smtClean="0"/>
              <a:t>Singh </a:t>
            </a:r>
          </a:p>
          <a:p>
            <a:pPr algn="r"/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=""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676800" y="5137457"/>
            <a:ext cx="424800" cy="35414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="" xmlns:a16="http://schemas.microsoft.com/office/drawing/2014/main" id="{03888866-542D-43D4-BFE1-045D363519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010949"/>
            <a:ext cx="518638" cy="855648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0400" tIns="224640" rIns="140400" bIns="1404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="" xmlns:a16="http://schemas.microsoft.com/office/drawing/2014/main" id="{667AA2A8-C66E-4F4C-A6E7-E7ABCE7E9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47968" y="4675084"/>
            <a:ext cx="168980" cy="1675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15" y="4222044"/>
            <a:ext cx="4256485" cy="449454"/>
          </a:xfrm>
        </p:spPr>
        <p:txBody>
          <a:bodyPr/>
          <a:lstStyle/>
          <a:p>
            <a:r>
              <a:rPr lang="en-ZA" dirty="0" smtClean="0"/>
              <a:t>CSE(B)  4</a:t>
            </a:r>
            <a:r>
              <a:rPr lang="en-ZA" baseline="30000" dirty="0" smtClean="0"/>
              <a:t>th</a:t>
            </a:r>
            <a:r>
              <a:rPr lang="en-ZA" dirty="0" smtClean="0"/>
              <a:t> semester</a:t>
            </a:r>
            <a:endParaRPr lang="en-ZA" dirty="0"/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="" xmlns:a16="http://schemas.microsoft.com/office/drawing/2014/main" id="{ABF5B12D-6F10-4377-9094-B3E79ECB1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347968" y="4050309"/>
            <a:ext cx="168980" cy="1675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pic>
        <p:nvPicPr>
          <p:cNvPr id="5" name="Picture Placeholder 4" descr="Large image placeholder">
            <a:extLst>
              <a:ext uri="{FF2B5EF4-FFF2-40B4-BE49-F238E27FC236}">
                <a16:creationId xmlns=""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2029010" y="0"/>
            <a:ext cx="6797063" cy="5601600"/>
          </a:xfrm>
        </p:spPr>
      </p:pic>
    </p:spTree>
    <p:extLst>
      <p:ext uri="{BB962C8B-B14F-4D97-AF65-F5344CB8AC3E}">
        <p14:creationId xmlns="" xmlns:p14="http://schemas.microsoft.com/office/powerpoint/2010/main" val="6652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=""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 descr="Accent piece to title box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424000" y="2584714"/>
            <a:ext cx="720000" cy="2613686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0400" tIns="224640" rIns="140400" bIns="1404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402400" y="4825184"/>
            <a:ext cx="475200" cy="35414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971" y="1958400"/>
            <a:ext cx="3301430" cy="2966400"/>
          </a:xfrm>
        </p:spPr>
        <p:txBody>
          <a:bodyPr/>
          <a:lstStyle/>
          <a:p>
            <a:r>
              <a:rPr lang="en-ZA" dirty="0" smtClean="0"/>
              <a:t>Contents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475" y="2685600"/>
            <a:ext cx="3000375" cy="1879200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ZA" dirty="0" smtClean="0"/>
              <a:t>  Basic Structure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ZA" dirty="0" smtClean="0"/>
              <a:t>  Tuples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ZA" dirty="0" smtClean="0"/>
              <a:t>  Turnstile Notation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ZA" dirty="0" smtClean="0"/>
              <a:t>  PDA Acceptance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ZA" dirty="0" smtClean="0"/>
              <a:t>  PDA &amp; CFG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ZA" dirty="0" smtClean="0"/>
              <a:t>  PDA &amp; Parsing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ZA" dirty="0" smtClean="0"/>
              <a:t>  Conclusion</a:t>
            </a:r>
            <a:endParaRPr lang="en-ZA" dirty="0"/>
          </a:p>
        </p:txBody>
      </p:sp>
      <p:sp>
        <p:nvSpPr>
          <p:cNvPr id="15" name="Freeform 5" descr="Accent block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42492" y="4265639"/>
            <a:ext cx="563273" cy="549221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334271" y="966812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 descr="Flag accent to title">
            <a:extLst>
              <a:ext uri="{FF2B5EF4-FFF2-40B4-BE49-F238E27FC236}">
                <a16:creationId xmlns=""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288000" y="1116000"/>
            <a:ext cx="1605600" cy="1843973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0400" tIns="224640" rIns="140400" bIns="1404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=""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468143" y="2469600"/>
            <a:ext cx="439857" cy="443176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4001" y="201600"/>
            <a:ext cx="3801599" cy="5292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pushdown automaton is a way to implement a context-free grammar in a similar way we design DFA for a regular grammar. A DFA can remember a finite amount of information, but a PDA can remember an infinite amount of information. Pushdown Automata is a finite automata with extra memory called stack which helps Pushdown automata to recognize Context Free Languages.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Basically a pushdown automaton is: –</a:t>
            </a:r>
          </a:p>
          <a:p>
            <a:r>
              <a:rPr lang="en-IN" b="1" u="sng" dirty="0" smtClean="0">
                <a:solidFill>
                  <a:schemeClr val="tx1"/>
                </a:solidFill>
              </a:rPr>
              <a:t>"Finite state machine" + "a stack“</a:t>
            </a:r>
          </a:p>
          <a:p>
            <a:endParaRPr lang="en-IN" sz="1400" b="1" dirty="0" smtClean="0">
              <a:solidFill>
                <a:schemeClr val="tx1"/>
              </a:solidFill>
            </a:endParaRPr>
          </a:p>
          <a:p>
            <a:r>
              <a:rPr lang="en-IN" sz="1400" b="1" dirty="0" smtClean="0">
                <a:solidFill>
                  <a:schemeClr val="tx1"/>
                </a:solidFill>
              </a:rPr>
              <a:t>A PDA has three components −</a:t>
            </a:r>
          </a:p>
          <a:p>
            <a:pPr>
              <a:buFont typeface="Arial" pitchFamily="34" charset="0"/>
              <a:buChar char="•"/>
            </a:pPr>
            <a:r>
              <a:rPr lang="en-IN" sz="1400" b="1" dirty="0" smtClean="0">
                <a:solidFill>
                  <a:schemeClr val="tx1"/>
                </a:solidFill>
              </a:rPr>
              <a:t>an input tape</a:t>
            </a:r>
          </a:p>
          <a:p>
            <a:pPr>
              <a:buFont typeface="Arial" pitchFamily="34" charset="0"/>
              <a:buChar char="•"/>
            </a:pPr>
            <a:r>
              <a:rPr lang="en-IN" sz="1400" b="1" dirty="0" smtClean="0">
                <a:solidFill>
                  <a:schemeClr val="tx1"/>
                </a:solidFill>
              </a:rPr>
              <a:t>a control unit</a:t>
            </a:r>
          </a:p>
          <a:p>
            <a:pPr>
              <a:buFont typeface="Arial" pitchFamily="34" charset="0"/>
              <a:buChar char="•"/>
            </a:pPr>
            <a:r>
              <a:rPr lang="en-IN" sz="1400" b="1" dirty="0" smtClean="0">
                <a:solidFill>
                  <a:schemeClr val="tx1"/>
                </a:solidFill>
              </a:rPr>
              <a:t>a stack with infinite size.</a:t>
            </a:r>
          </a:p>
          <a:p>
            <a:r>
              <a:rPr lang="en-IN" sz="1400" b="1" dirty="0" smtClean="0">
                <a:solidFill>
                  <a:schemeClr val="tx1"/>
                </a:solidFill>
              </a:rPr>
              <a:t>The stack head scans the top symbol of the stack.</a:t>
            </a:r>
          </a:p>
          <a:p>
            <a:r>
              <a:rPr lang="en-IN" sz="1400" b="1" dirty="0" smtClean="0">
                <a:solidFill>
                  <a:schemeClr val="tx1"/>
                </a:solidFill>
              </a:rPr>
              <a:t>A stack does two operations −</a:t>
            </a:r>
          </a:p>
          <a:p>
            <a:pPr>
              <a:buFont typeface="Arial" pitchFamily="34" charset="0"/>
              <a:buChar char="•"/>
            </a:pPr>
            <a:r>
              <a:rPr lang="en-IN" sz="1400" b="1" dirty="0" smtClean="0">
                <a:solidFill>
                  <a:schemeClr val="tx1"/>
                </a:solidFill>
              </a:rPr>
              <a:t>Push − a new symbol is added at the top</a:t>
            </a:r>
          </a:p>
          <a:p>
            <a:pPr>
              <a:buFont typeface="Arial" pitchFamily="34" charset="0"/>
              <a:buChar char="•"/>
            </a:pPr>
            <a:r>
              <a:rPr lang="en-IN" sz="1400" b="1" dirty="0" smtClean="0">
                <a:solidFill>
                  <a:schemeClr val="tx1"/>
                </a:solidFill>
              </a:rPr>
              <a:t>Pop − the top symbol is read and removed.</a:t>
            </a:r>
            <a:endParaRPr lang="en-ZA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42" y="5231036"/>
            <a:ext cx="348258" cy="33349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3" name="Picture Placeholder 12" descr="Picture placeholder">
            <a:extLst>
              <a:ext uri="{FF2B5EF4-FFF2-40B4-BE49-F238E27FC236}">
                <a16:creationId xmlns=""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403200" y="3177847"/>
            <a:ext cx="4247999" cy="2322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589" y="676800"/>
            <a:ext cx="3184412" cy="18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ZA" dirty="0" smtClean="0"/>
              <a:t>Basic  Structure of  PDA</a:t>
            </a: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60000"/>
            <a:ext cx="3880800" cy="360000"/>
          </a:xfrm>
        </p:spPr>
        <p:txBody>
          <a:bodyPr/>
          <a:lstStyle/>
          <a:p>
            <a:r>
              <a:rPr lang="en-IN" sz="2600" u="sng" dirty="0" smtClean="0"/>
              <a:t>Tuples  Of  PDA:</a:t>
            </a:r>
            <a:endParaRPr lang="en-ZA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79851" y="408000"/>
            <a:ext cx="4053749" cy="300000"/>
          </a:xfrm>
        </p:spPr>
        <p:txBody>
          <a:bodyPr/>
          <a:lstStyle/>
          <a:p>
            <a:r>
              <a:rPr lang="en-IN" sz="1600" dirty="0" smtClean="0"/>
              <a:t>The following diagram shows a transition in a PDA from a state q</a:t>
            </a:r>
            <a:r>
              <a:rPr lang="en-IN" sz="1600" baseline="-25000" dirty="0" smtClean="0"/>
              <a:t>1</a:t>
            </a:r>
            <a:r>
              <a:rPr lang="en-IN" sz="1600" dirty="0" smtClean="0"/>
              <a:t> to state q</a:t>
            </a:r>
            <a:r>
              <a:rPr lang="en-IN" sz="1600" baseline="-25000" dirty="0" smtClean="0"/>
              <a:t>2</a:t>
            </a:r>
            <a:r>
              <a:rPr lang="en-IN" sz="1600" dirty="0" smtClean="0"/>
              <a:t>, </a:t>
            </a:r>
            <a:r>
              <a:rPr lang="en-IN" sz="1600" dirty="0" err="1" smtClean="0"/>
              <a:t>labeled</a:t>
            </a:r>
            <a:r>
              <a:rPr lang="en-IN" sz="1600" dirty="0" smtClean="0"/>
              <a:t> as </a:t>
            </a:r>
            <a:r>
              <a:rPr lang="en-IN" sz="1600" dirty="0" err="1" smtClean="0"/>
              <a:t>a,b</a:t>
            </a:r>
            <a:r>
              <a:rPr lang="en-IN" sz="1600" dirty="0" smtClean="0"/>
              <a:t> → c </a:t>
            </a:r>
            <a:endParaRPr lang="en-IN" sz="16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036800"/>
            <a:ext cx="4082400" cy="4093200"/>
          </a:xfrm>
        </p:spPr>
        <p:txBody>
          <a:bodyPr/>
          <a:lstStyle/>
          <a:p>
            <a:pPr>
              <a:buNone/>
            </a:pPr>
            <a:r>
              <a:rPr lang="en-IN" sz="2200" dirty="0" smtClean="0"/>
              <a:t>A PDA can be formally described as a 7-tuple (Q, ∑, S, δ, q</a:t>
            </a:r>
            <a:r>
              <a:rPr lang="en-IN" sz="2200" baseline="-25000" dirty="0" smtClean="0"/>
              <a:t>0</a:t>
            </a:r>
            <a:r>
              <a:rPr lang="en-IN" sz="2200" dirty="0" smtClean="0"/>
              <a:t>, I, F) −</a:t>
            </a:r>
          </a:p>
          <a:p>
            <a:pPr lvl="0"/>
            <a:r>
              <a:rPr lang="en-IN" sz="1800" b="1" dirty="0" smtClean="0"/>
              <a:t>Q</a:t>
            </a:r>
            <a:r>
              <a:rPr lang="en-IN" sz="1800" dirty="0" smtClean="0"/>
              <a:t> is the finite number of states</a:t>
            </a:r>
          </a:p>
          <a:p>
            <a:pPr lvl="0"/>
            <a:r>
              <a:rPr lang="en-IN" sz="1800" b="1" dirty="0" smtClean="0"/>
              <a:t>∑</a:t>
            </a:r>
            <a:r>
              <a:rPr lang="en-IN" sz="1800" dirty="0" smtClean="0"/>
              <a:t> is input alphabet</a:t>
            </a:r>
          </a:p>
          <a:p>
            <a:pPr lvl="0"/>
            <a:r>
              <a:rPr lang="en-IN" sz="1800" b="1" dirty="0" smtClean="0"/>
              <a:t>S</a:t>
            </a:r>
            <a:r>
              <a:rPr lang="en-IN" sz="1800" dirty="0" smtClean="0"/>
              <a:t> is stack symbols</a:t>
            </a:r>
          </a:p>
          <a:p>
            <a:pPr lvl="0"/>
            <a:r>
              <a:rPr lang="en-IN" sz="1800" b="1" dirty="0" smtClean="0"/>
              <a:t>δ</a:t>
            </a:r>
            <a:r>
              <a:rPr lang="en-IN" sz="1800" dirty="0" smtClean="0"/>
              <a:t> is the transition function: Q × (∑ ∪ {ε}) × S × Q × S*</a:t>
            </a:r>
          </a:p>
          <a:p>
            <a:pPr lvl="0"/>
            <a:r>
              <a:rPr lang="en-IN" sz="1800" b="1" dirty="0" smtClean="0"/>
              <a:t>q</a:t>
            </a:r>
            <a:r>
              <a:rPr lang="en-IN" sz="1800" b="1" baseline="-25000" dirty="0" smtClean="0"/>
              <a:t>0</a:t>
            </a:r>
            <a:r>
              <a:rPr lang="en-IN" sz="1800" dirty="0" smtClean="0"/>
              <a:t> is the initial state (q</a:t>
            </a:r>
            <a:r>
              <a:rPr lang="en-IN" sz="1800" baseline="-25000" dirty="0" smtClean="0"/>
              <a:t>0</a:t>
            </a:r>
            <a:r>
              <a:rPr lang="en-IN" sz="1800" dirty="0" smtClean="0"/>
              <a:t> ∈ Q)</a:t>
            </a:r>
          </a:p>
          <a:p>
            <a:pPr lvl="0"/>
            <a:r>
              <a:rPr lang="en-IN" sz="1800" b="1" dirty="0" smtClean="0"/>
              <a:t>I</a:t>
            </a:r>
            <a:r>
              <a:rPr lang="en-IN" sz="1800" dirty="0" smtClean="0"/>
              <a:t> is the initial stack top symbol (I ∈ S)</a:t>
            </a:r>
          </a:p>
          <a:p>
            <a:pPr lvl="0"/>
            <a:r>
              <a:rPr lang="en-IN" sz="1800" b="1" dirty="0" smtClean="0"/>
              <a:t>F</a:t>
            </a:r>
            <a:r>
              <a:rPr lang="en-IN" sz="1800" dirty="0" smtClean="0"/>
              <a:t> is a set of accepting states (F ∈ Q)</a:t>
            </a:r>
            <a:endParaRPr lang="en-IN" sz="1800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=""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4658401" y="1044000"/>
            <a:ext cx="4125599" cy="3074399"/>
          </a:xfrm>
        </p:spPr>
      </p:pic>
      <p:sp>
        <p:nvSpPr>
          <p:cNvPr id="66" name="Freeform 5" descr="Hollow accent block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692925" y="4167349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=""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506760" y="3967366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Turnstile Notation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1" y="969600"/>
            <a:ext cx="6595350" cy="513600"/>
          </a:xfrm>
        </p:spPr>
        <p:txBody>
          <a:bodyPr/>
          <a:lstStyle/>
          <a:p>
            <a:r>
              <a:rPr lang="en-IN" sz="1800" dirty="0" smtClean="0"/>
              <a:t>The "turnstile" notation is used for connecting pairs of ID's that represent one or many moves of a PDA. The process of transition is denoted by the turnstile symbol "⊢".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2049386"/>
            <a:ext cx="4104000" cy="2227414"/>
          </a:xfrm>
        </p:spPr>
        <p:txBody>
          <a:bodyPr/>
          <a:lstStyle/>
          <a:p>
            <a:r>
              <a:rPr lang="en-IN" sz="1800" dirty="0" smtClean="0"/>
              <a:t>Consider a PDA (Q, ∑, S, δ, q</a:t>
            </a:r>
            <a:r>
              <a:rPr lang="en-IN" sz="1800" baseline="-25000" dirty="0" smtClean="0"/>
              <a:t>0</a:t>
            </a:r>
            <a:r>
              <a:rPr lang="en-IN" sz="1800" dirty="0" smtClean="0"/>
              <a:t>, I, F). A transition can be mathematically represented by the following turnstile notation –</a:t>
            </a:r>
          </a:p>
          <a:p>
            <a:r>
              <a:rPr lang="en-IN" sz="1800" dirty="0" smtClean="0"/>
              <a:t>(p, aw, </a:t>
            </a:r>
            <a:r>
              <a:rPr lang="en-IN" sz="1800" dirty="0" err="1" smtClean="0"/>
              <a:t>Tβ</a:t>
            </a:r>
            <a:r>
              <a:rPr lang="en-IN" sz="1800" dirty="0" smtClean="0"/>
              <a:t>) ⊢ (q, w, </a:t>
            </a:r>
            <a:r>
              <a:rPr lang="en-IN" sz="1800" dirty="0" err="1" smtClean="0"/>
              <a:t>αb</a:t>
            </a:r>
            <a:r>
              <a:rPr lang="en-IN" sz="1800" dirty="0" smtClean="0"/>
              <a:t>)</a:t>
            </a: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2049824"/>
            <a:ext cx="3879000" cy="3047776"/>
          </a:xfrm>
        </p:spPr>
        <p:txBody>
          <a:bodyPr/>
          <a:lstStyle/>
          <a:p>
            <a:r>
              <a:rPr lang="en-IN" sz="1800" dirty="0" smtClean="0"/>
              <a:t>This implies that while taking a transition from state p to state q, the input symbol ‘a’ is consumed, and the top of the stack ‘T’ is replaced by a new string ‘α’.</a:t>
            </a:r>
          </a:p>
          <a:p>
            <a:r>
              <a:rPr lang="en-IN" sz="1800" dirty="0" smtClean="0"/>
              <a:t> </a:t>
            </a:r>
          </a:p>
          <a:p>
            <a:r>
              <a:rPr lang="en-IN" sz="1800" dirty="0" smtClean="0"/>
              <a:t>Note − If we want zero or more moves of a PDA, we have to use the symbol (⊢*) for it.</a:t>
            </a:r>
            <a:endParaRPr lang="en-IN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48925" y="178549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 descr="Hollow accent block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974525" y="344149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 smtClean="0"/>
              <a:t>PDA  Acceptance</a:t>
            </a:r>
            <a:endParaRPr lang="en-ZA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6650" y="840000"/>
            <a:ext cx="5155349" cy="300000"/>
          </a:xfrm>
        </p:spPr>
        <p:txBody>
          <a:bodyPr/>
          <a:lstStyle/>
          <a:p>
            <a:r>
              <a:rPr lang="en-IN" sz="1600" dirty="0" smtClean="0"/>
              <a:t>There are two different ways to define PDA acceptability.</a:t>
            </a:r>
          </a:p>
          <a:p>
            <a:r>
              <a:rPr lang="en-IN" sz="1600" dirty="0" smtClean="0"/>
              <a:t>1. Final State Acceptability.</a:t>
            </a:r>
          </a:p>
          <a:p>
            <a:r>
              <a:rPr lang="en-IN" sz="1600" dirty="0" smtClean="0"/>
              <a:t>2. Empty Stack Acceptability.</a:t>
            </a:r>
            <a:endParaRPr lang="en-IN" sz="16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2130000"/>
            <a:ext cx="3967200" cy="3000000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 smtClean="0"/>
              <a:t>Final State Acceptability</a:t>
            </a:r>
            <a:endParaRPr lang="en-ZA" sz="2200" dirty="0"/>
          </a:p>
          <a:p>
            <a:r>
              <a:rPr lang="en-IN" sz="1500" dirty="0" smtClean="0"/>
              <a:t>Accepts a string when, after reading the entire string, the PDA is in a final state.</a:t>
            </a:r>
          </a:p>
          <a:p>
            <a:r>
              <a:rPr lang="en-IN" sz="1500" dirty="0" smtClean="0"/>
              <a:t>From the starting state, we can make moves that end up in a final state with any stack values.</a:t>
            </a:r>
          </a:p>
          <a:p>
            <a:r>
              <a:rPr lang="en-IN" sz="1500" dirty="0" smtClean="0"/>
              <a:t>The stack values are irrelevant as long as we end up in a final state. </a:t>
            </a:r>
          </a:p>
          <a:p>
            <a:r>
              <a:rPr lang="en-IN" sz="1500" dirty="0" smtClean="0"/>
              <a:t>For a PDA (Q, ∑, S, δ, q</a:t>
            </a:r>
            <a:r>
              <a:rPr lang="en-IN" sz="1500" baseline="-25000" dirty="0" smtClean="0"/>
              <a:t>0</a:t>
            </a:r>
            <a:r>
              <a:rPr lang="en-IN" sz="1500" dirty="0" smtClean="0"/>
              <a:t>, I, F), the language accepted by the set of final states F is −</a:t>
            </a:r>
          </a:p>
          <a:p>
            <a:pPr>
              <a:buNone/>
            </a:pPr>
            <a:r>
              <a:rPr lang="en-IN" sz="1500" dirty="0" smtClean="0"/>
              <a:t>	L(PDA) = {w | (q</a:t>
            </a:r>
            <a:r>
              <a:rPr lang="en-IN" sz="1500" baseline="-25000" dirty="0" smtClean="0"/>
              <a:t>0</a:t>
            </a:r>
            <a:r>
              <a:rPr lang="en-IN" sz="1500" dirty="0" smtClean="0"/>
              <a:t>, w, I) ⊢* (q, ε, x), q ∈ F}for any input stack string </a:t>
            </a:r>
            <a:r>
              <a:rPr lang="en-IN" sz="1500" b="1" dirty="0" smtClean="0"/>
              <a:t>x</a:t>
            </a:r>
            <a:r>
              <a:rPr lang="en-IN" sz="1500" dirty="0" smtClean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2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 txBox="1">
            <a:spLocks/>
          </p:cNvSpPr>
          <p:nvPr/>
        </p:nvSpPr>
        <p:spPr>
          <a:xfrm>
            <a:off x="4665600" y="2145600"/>
            <a:ext cx="3975600" cy="30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IN" sz="2400" u="sng" dirty="0" smtClean="0"/>
              <a:t>Empty Stack Acceptability</a:t>
            </a:r>
          </a:p>
          <a:p>
            <a:endParaRPr lang="en-IN" sz="2400" u="sng" dirty="0" smtClean="0"/>
          </a:p>
          <a:p>
            <a:pPr>
              <a:buFont typeface="Arial" pitchFamily="34" charset="0"/>
              <a:buChar char="•"/>
            </a:pPr>
            <a:r>
              <a:rPr lang="en-IN" sz="1500" dirty="0" smtClean="0"/>
              <a:t>   Here a PDA accepts a string when, after reading the entire string, the PDA has emptied its stack.</a:t>
            </a:r>
          </a:p>
          <a:p>
            <a:endParaRPr lang="en-IN" sz="1500" dirty="0" smtClean="0"/>
          </a:p>
          <a:p>
            <a:pPr>
              <a:buFont typeface="Arial" pitchFamily="34" charset="0"/>
              <a:buChar char="•"/>
            </a:pPr>
            <a:r>
              <a:rPr lang="en-IN" sz="1500" dirty="0" smtClean="0"/>
              <a:t>    For a PDA (Q, ∑, S, δ, q</a:t>
            </a:r>
            <a:r>
              <a:rPr lang="en-IN" sz="1500" baseline="-25000" dirty="0" smtClean="0"/>
              <a:t>0</a:t>
            </a:r>
            <a:r>
              <a:rPr lang="en-IN" sz="1500" dirty="0" smtClean="0"/>
              <a:t>, I, F), the language accepted by the empty stack is −</a:t>
            </a:r>
          </a:p>
          <a:p>
            <a:endParaRPr lang="en-IN" sz="1500" dirty="0" smtClean="0"/>
          </a:p>
          <a:p>
            <a:pPr>
              <a:buFont typeface="Arial" pitchFamily="34" charset="0"/>
              <a:buChar char="•"/>
            </a:pPr>
            <a:r>
              <a:rPr lang="en-IN" sz="1500" dirty="0" smtClean="0"/>
              <a:t>    L(PDA) = {w | (q</a:t>
            </a:r>
            <a:r>
              <a:rPr lang="en-IN" sz="1500" baseline="-25000" dirty="0" smtClean="0"/>
              <a:t>0</a:t>
            </a:r>
            <a:r>
              <a:rPr lang="en-IN" sz="1500" dirty="0" smtClean="0"/>
              <a:t>, w, I) ⊢* (q, ε, ε), q ∈ Q}</a:t>
            </a:r>
            <a:endParaRPr lang="en-IN" sz="1500" dirty="0"/>
          </a:p>
        </p:txBody>
      </p:sp>
      <p:sp>
        <p:nvSpPr>
          <p:cNvPr id="13" name="Freeform 5" descr="Solid accent block">
            <a:extLst>
              <a:ext uri="{FF2B5EF4-FFF2-40B4-BE49-F238E27FC236}">
                <a16:creationId xmlns=""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787560" y="914566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48925" y="178549"/>
            <a:ext cx="1039075" cy="101315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 descr="Hollow accent block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269725" y="142549"/>
            <a:ext cx="1378988" cy="1344588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489600"/>
            <a:ext cx="4104000" cy="360000"/>
          </a:xfrm>
        </p:spPr>
        <p:txBody>
          <a:bodyPr/>
          <a:lstStyle/>
          <a:p>
            <a:r>
              <a:rPr lang="en-IN" u="sng" dirty="0" smtClean="0"/>
              <a:t>PDA &amp; Context Free Grammar</a:t>
            </a:r>
            <a:endParaRPr lang="en-IN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200" y="1245600"/>
            <a:ext cx="4140000" cy="3837600"/>
          </a:xfrm>
        </p:spPr>
        <p:txBody>
          <a:bodyPr/>
          <a:lstStyle/>
          <a:p>
            <a:r>
              <a:rPr lang="en-IN" sz="2400" u="sng" dirty="0" smtClean="0"/>
              <a:t>Algorithm to find PDA corresponding to a given CFG</a:t>
            </a:r>
            <a:endParaRPr lang="en-IN" sz="2400" b="1" dirty="0" smtClean="0"/>
          </a:p>
          <a:p>
            <a:r>
              <a:rPr lang="en-IN" sz="1500" b="1" dirty="0" smtClean="0"/>
              <a:t>Input</a:t>
            </a:r>
            <a:r>
              <a:rPr lang="en-IN" sz="1500" dirty="0" smtClean="0"/>
              <a:t> − A CFG, G = (V, T, P, S)</a:t>
            </a:r>
          </a:p>
          <a:p>
            <a:r>
              <a:rPr lang="en-IN" sz="1500" b="1" dirty="0" smtClean="0"/>
              <a:t>Output</a:t>
            </a:r>
            <a:r>
              <a:rPr lang="en-IN" sz="1500" dirty="0" smtClean="0"/>
              <a:t> − Equivalent PDA, P = (Q, ∑, S, δ, q</a:t>
            </a:r>
            <a:r>
              <a:rPr lang="en-IN" sz="1500" baseline="-25000" dirty="0" smtClean="0"/>
              <a:t>0</a:t>
            </a:r>
            <a:r>
              <a:rPr lang="en-IN" sz="1500" dirty="0" smtClean="0"/>
              <a:t>, I, F)</a:t>
            </a:r>
          </a:p>
          <a:p>
            <a:r>
              <a:rPr lang="en-IN" sz="1500" b="1" dirty="0" smtClean="0"/>
              <a:t>Step 1</a:t>
            </a:r>
            <a:r>
              <a:rPr lang="en-IN" sz="1500" dirty="0" smtClean="0"/>
              <a:t> − Convert the productions of the CFG into GNF.</a:t>
            </a:r>
          </a:p>
          <a:p>
            <a:r>
              <a:rPr lang="en-IN" sz="1500" b="1" dirty="0" smtClean="0"/>
              <a:t>Step 2</a:t>
            </a:r>
            <a:r>
              <a:rPr lang="en-IN" sz="1500" dirty="0" smtClean="0"/>
              <a:t> − The PDA will have only one state {q}.</a:t>
            </a:r>
          </a:p>
          <a:p>
            <a:r>
              <a:rPr lang="en-IN" sz="1500" b="1" dirty="0" smtClean="0"/>
              <a:t>Step 3</a:t>
            </a:r>
            <a:r>
              <a:rPr lang="en-IN" sz="1500" dirty="0" smtClean="0"/>
              <a:t> − The start symbol of CFG will be the start symbol in the PDA.</a:t>
            </a:r>
          </a:p>
          <a:p>
            <a:r>
              <a:rPr lang="en-IN" sz="1500" b="1" dirty="0" smtClean="0"/>
              <a:t>Step 4</a:t>
            </a:r>
            <a:r>
              <a:rPr lang="en-IN" sz="1500" dirty="0" smtClean="0"/>
              <a:t> − All non-terminals of the CFG will be the stack symbols of the PDA and all the terminals of the CFG will be the input symbols of the PDA.</a:t>
            </a:r>
          </a:p>
          <a:p>
            <a:r>
              <a:rPr lang="en-IN" sz="1500" b="1" dirty="0" smtClean="0"/>
              <a:t>Step 5</a:t>
            </a:r>
            <a:r>
              <a:rPr lang="en-IN" sz="1500" dirty="0" smtClean="0"/>
              <a:t> − For each production in the form </a:t>
            </a:r>
            <a:r>
              <a:rPr lang="en-IN" sz="1500" b="1" dirty="0" smtClean="0"/>
              <a:t>A → </a:t>
            </a:r>
            <a:r>
              <a:rPr lang="en-IN" sz="1500" b="1" dirty="0" err="1" smtClean="0"/>
              <a:t>aX</a:t>
            </a:r>
            <a:r>
              <a:rPr lang="en-IN" sz="1500" dirty="0" smtClean="0"/>
              <a:t> where a is terminal and </a:t>
            </a:r>
            <a:r>
              <a:rPr lang="en-IN" sz="1500" b="1" dirty="0" smtClean="0"/>
              <a:t>A, X</a:t>
            </a:r>
            <a:r>
              <a:rPr lang="en-IN" sz="1500" dirty="0" smtClean="0"/>
              <a:t> are combination of terminal and non-terminals, make a transition </a:t>
            </a:r>
            <a:r>
              <a:rPr lang="en-IN" sz="1500" b="1" dirty="0" smtClean="0"/>
              <a:t>δ (q, a, A)</a:t>
            </a:r>
            <a:r>
              <a:rPr lang="en-IN" sz="1500" dirty="0" smtClean="0"/>
              <a:t>.</a:t>
            </a:r>
            <a:endParaRPr lang="en-IN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2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 txBox="1">
            <a:spLocks/>
          </p:cNvSpPr>
          <p:nvPr/>
        </p:nvSpPr>
        <p:spPr>
          <a:xfrm>
            <a:off x="4665600" y="1605600"/>
            <a:ext cx="3975600" cy="38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IN" sz="2400" u="sng" dirty="0" smtClean="0"/>
              <a:t>Algorithm to find CFG corresponding to a given PDA</a:t>
            </a:r>
          </a:p>
          <a:p>
            <a:endParaRPr lang="en-IN" sz="2400" u="sng" dirty="0" smtClean="0"/>
          </a:p>
          <a:p>
            <a:pPr>
              <a:buFont typeface="Arial" pitchFamily="34" charset="0"/>
              <a:buChar char="•"/>
            </a:pPr>
            <a:r>
              <a:rPr lang="en-IN" sz="1500" b="1" dirty="0" smtClean="0"/>
              <a:t>   Input</a:t>
            </a:r>
            <a:r>
              <a:rPr lang="en-IN" sz="1500" dirty="0" smtClean="0"/>
              <a:t> − A CFG, G = (V, T, P, S)</a:t>
            </a:r>
          </a:p>
          <a:p>
            <a:pPr>
              <a:buFont typeface="Arial" pitchFamily="34" charset="0"/>
              <a:buChar char="•"/>
            </a:pPr>
            <a:r>
              <a:rPr lang="en-IN" sz="1500" b="1" dirty="0" smtClean="0"/>
              <a:t>   Output</a:t>
            </a:r>
            <a:r>
              <a:rPr lang="en-IN" sz="1500" dirty="0" smtClean="0"/>
              <a:t> − Equivalent PDA, P = (Q, ∑, S, δ, q</a:t>
            </a:r>
            <a:r>
              <a:rPr lang="en-IN" sz="1500" baseline="-25000" dirty="0" smtClean="0"/>
              <a:t>0</a:t>
            </a:r>
            <a:r>
              <a:rPr lang="en-IN" sz="1500" dirty="0" smtClean="0"/>
              <a:t>, I, F) such that the non- terminals of the grammar G will be {</a:t>
            </a:r>
            <a:r>
              <a:rPr lang="en-IN" sz="1500" dirty="0" err="1" smtClean="0"/>
              <a:t>X</a:t>
            </a:r>
            <a:r>
              <a:rPr lang="en-IN" sz="1500" baseline="-25000" dirty="0" err="1" smtClean="0"/>
              <a:t>wx</a:t>
            </a:r>
            <a:r>
              <a:rPr lang="en-IN" sz="1500" dirty="0" smtClean="0"/>
              <a:t> | </a:t>
            </a:r>
            <a:r>
              <a:rPr lang="en-IN" sz="1500" dirty="0" err="1" smtClean="0"/>
              <a:t>w,x</a:t>
            </a:r>
            <a:r>
              <a:rPr lang="en-IN" sz="1500" dirty="0" smtClean="0"/>
              <a:t> ∈ Q} and the start state will be A</a:t>
            </a:r>
            <a:r>
              <a:rPr lang="en-IN" sz="1500" baseline="-25000" dirty="0" smtClean="0"/>
              <a:t>q0,F</a:t>
            </a:r>
            <a:r>
              <a:rPr lang="en-IN" sz="15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500" b="1" dirty="0" smtClean="0"/>
              <a:t>   Step 1</a:t>
            </a:r>
            <a:r>
              <a:rPr lang="en-IN" sz="1500" dirty="0" smtClean="0"/>
              <a:t> − For every w, x, y, z ∈ Q, m ∈ S and a, b ∈ ∑, if δ (w, a, ε) contains (y, m) and (z, b, m) contains (x, ε), add the production rule </a:t>
            </a:r>
            <a:r>
              <a:rPr lang="en-IN" sz="1500" dirty="0" err="1" smtClean="0"/>
              <a:t>X</a:t>
            </a:r>
            <a:r>
              <a:rPr lang="en-IN" sz="1500" baseline="-25000" dirty="0" err="1" smtClean="0"/>
              <a:t>wx</a:t>
            </a:r>
            <a:r>
              <a:rPr lang="en-IN" sz="1500" dirty="0" smtClean="0"/>
              <a:t> → a </a:t>
            </a:r>
            <a:r>
              <a:rPr lang="en-IN" sz="1500" dirty="0" err="1" smtClean="0"/>
              <a:t>X</a:t>
            </a:r>
            <a:r>
              <a:rPr lang="en-IN" sz="1500" baseline="-25000" dirty="0" err="1" smtClean="0"/>
              <a:t>yz</a:t>
            </a:r>
            <a:r>
              <a:rPr lang="en-IN" sz="1500" dirty="0" err="1" smtClean="0"/>
              <a:t>b</a:t>
            </a:r>
            <a:r>
              <a:rPr lang="en-IN" sz="1500" dirty="0" smtClean="0"/>
              <a:t> in grammar G.</a:t>
            </a:r>
          </a:p>
          <a:p>
            <a:pPr>
              <a:buFont typeface="Arial" pitchFamily="34" charset="0"/>
              <a:buChar char="•"/>
            </a:pPr>
            <a:r>
              <a:rPr lang="en-IN" sz="1500" b="1" dirty="0" smtClean="0"/>
              <a:t>   Step 2</a:t>
            </a:r>
            <a:r>
              <a:rPr lang="en-IN" sz="1500" dirty="0" smtClean="0"/>
              <a:t> − For every w, x, y, z ∈ Q, add the production rule </a:t>
            </a:r>
            <a:r>
              <a:rPr lang="en-IN" sz="1500" dirty="0" err="1" smtClean="0"/>
              <a:t>X</a:t>
            </a:r>
            <a:r>
              <a:rPr lang="en-IN" sz="1500" baseline="-25000" dirty="0" err="1" smtClean="0"/>
              <a:t>wx</a:t>
            </a:r>
            <a:r>
              <a:rPr lang="en-IN" sz="1500" dirty="0" smtClean="0"/>
              <a:t> → </a:t>
            </a:r>
            <a:r>
              <a:rPr lang="en-IN" sz="1500" dirty="0" err="1" smtClean="0"/>
              <a:t>X</a:t>
            </a:r>
            <a:r>
              <a:rPr lang="en-IN" sz="1500" baseline="-25000" dirty="0" err="1" smtClean="0"/>
              <a:t>wy</a:t>
            </a:r>
            <a:r>
              <a:rPr lang="en-IN" sz="1500" dirty="0" err="1" smtClean="0"/>
              <a:t>X</a:t>
            </a:r>
            <a:r>
              <a:rPr lang="en-IN" sz="1500" baseline="-25000" dirty="0" err="1" smtClean="0"/>
              <a:t>yx</a:t>
            </a:r>
            <a:r>
              <a:rPr lang="en-IN" sz="1500" dirty="0" smtClean="0"/>
              <a:t> in grammar G.</a:t>
            </a:r>
          </a:p>
          <a:p>
            <a:pPr>
              <a:buFont typeface="Arial" pitchFamily="34" charset="0"/>
              <a:buChar char="•"/>
            </a:pPr>
            <a:r>
              <a:rPr lang="en-IN" sz="1500" b="1" dirty="0" smtClean="0"/>
              <a:t>   Step 3</a:t>
            </a:r>
            <a:r>
              <a:rPr lang="en-IN" sz="1500" dirty="0" smtClean="0"/>
              <a:t> − For w ∈ Q, add the production rule </a:t>
            </a:r>
            <a:r>
              <a:rPr lang="en-IN" sz="1500" dirty="0" err="1" smtClean="0"/>
              <a:t>X</a:t>
            </a:r>
            <a:r>
              <a:rPr lang="en-IN" sz="1500" baseline="-25000" dirty="0" err="1" smtClean="0"/>
              <a:t>ww</a:t>
            </a:r>
            <a:r>
              <a:rPr lang="en-IN" sz="1500" dirty="0" smtClean="0"/>
              <a:t> → ε in grammar G.</a:t>
            </a:r>
            <a:endParaRPr lang="en-IN" sz="1500" dirty="0"/>
          </a:p>
        </p:txBody>
      </p:sp>
      <p:sp>
        <p:nvSpPr>
          <p:cNvPr id="13" name="Freeform 5" descr="Solid accent block">
            <a:extLst>
              <a:ext uri="{FF2B5EF4-FFF2-40B4-BE49-F238E27FC236}">
                <a16:creationId xmlns=""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852360" y="223366"/>
            <a:ext cx="827905" cy="80725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89385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PDA &amp; Parsing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957600"/>
            <a:ext cx="3924000" cy="3124800"/>
          </a:xfrm>
        </p:spPr>
        <p:txBody>
          <a:bodyPr/>
          <a:lstStyle/>
          <a:p>
            <a:pPr algn="just"/>
            <a:r>
              <a:rPr lang="en-IN" sz="1800" dirty="0" smtClean="0"/>
              <a:t>Parsing  is  used  to  derive  a  string  using  the  production  rules  of  a  grammar.  It  is  used  to  check  the  acceptability  of  a  string.  Compiler  is  used  to  check  whether or  not  a  string  is  syntactically  correct.  A parser  takes  the  inputs  and  builds  a  parse tree.</a:t>
            </a: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2383200"/>
            <a:ext cx="3879000" cy="2714400"/>
          </a:xfrm>
        </p:spPr>
        <p:txBody>
          <a:bodyPr/>
          <a:lstStyle/>
          <a:p>
            <a:pPr algn="ctr"/>
            <a:r>
              <a:rPr lang="en-IN" sz="1800" dirty="0" smtClean="0"/>
              <a:t>A parser can be of two types −</a:t>
            </a:r>
          </a:p>
          <a:p>
            <a:pPr lvl="0" algn="ctr">
              <a:buFont typeface="Arial" pitchFamily="34" charset="0"/>
              <a:buChar char="•"/>
            </a:pPr>
            <a:r>
              <a:rPr lang="en-IN" sz="1800" dirty="0" smtClean="0"/>
              <a:t>  Top-Down Parser − Top-down parsing starts from the top with the start-symbol and derives a string using a parse tree.</a:t>
            </a:r>
          </a:p>
          <a:p>
            <a:pPr lvl="0" algn="ctr">
              <a:buFont typeface="Arial" pitchFamily="34" charset="0"/>
              <a:buChar char="•"/>
            </a:pPr>
            <a:r>
              <a:rPr lang="en-IN" sz="1800" dirty="0" smtClean="0"/>
              <a:t>  Bottom-Up Parser − Bottom-up parsing starts from the bottom with the string and comes to the start symbol using a parse tree.</a:t>
            </a:r>
            <a:endParaRPr lang="en-IN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2000"/>
            <a:ext cx="7740000" cy="360000"/>
          </a:xfrm>
        </p:spPr>
        <p:txBody>
          <a:bodyPr/>
          <a:lstStyle/>
          <a:p>
            <a:pPr algn="ctr"/>
            <a:r>
              <a:rPr lang="en-IN" u="sng" dirty="0" smtClean="0"/>
              <a:t>Conclusion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1600" y="1065600"/>
            <a:ext cx="5320800" cy="4190400"/>
          </a:xfrm>
        </p:spPr>
        <p:txBody>
          <a:bodyPr/>
          <a:lstStyle/>
          <a:p>
            <a:r>
              <a:rPr lang="en-IN" sz="1800" dirty="0" smtClean="0"/>
              <a:t>Automata can be augmented with a memory storage to increase their power.</a:t>
            </a:r>
          </a:p>
          <a:p>
            <a:r>
              <a:rPr lang="en-IN" sz="1800" dirty="0" smtClean="0"/>
              <a:t> ● PDAs are finite automata equipped with a stack.</a:t>
            </a:r>
          </a:p>
          <a:p>
            <a:r>
              <a:rPr lang="en-IN" sz="1800" dirty="0" smtClean="0"/>
              <a:t> ● PDAs accept precisely the context-free languages:</a:t>
            </a:r>
          </a:p>
          <a:p>
            <a:r>
              <a:rPr lang="en-IN" sz="1800" dirty="0" smtClean="0"/>
              <a:t> ● Any CFG can be converted to a PDA. </a:t>
            </a:r>
          </a:p>
          <a:p>
            <a:r>
              <a:rPr lang="en-IN" sz="1800" dirty="0" smtClean="0"/>
              <a:t> ● Any PDA can be converted to a CFG.</a:t>
            </a:r>
          </a:p>
          <a:p>
            <a:r>
              <a:rPr lang="en-IN" sz="1800" dirty="0" smtClean="0"/>
              <a:t> ● Deterministic PDAs are strictly weaker than nondeterministic PDAs.</a:t>
            </a:r>
          </a:p>
          <a:p>
            <a:r>
              <a:rPr lang="en-IN" sz="1800" dirty="0" smtClean="0"/>
              <a:t> • a push-down automaton checks to see that the keywords/numbers are in proper grammatical order</a:t>
            </a:r>
          </a:p>
          <a:p>
            <a:r>
              <a:rPr lang="en-IN" sz="1800" dirty="0" smtClean="0"/>
              <a:t>• a linear bounded automaton checks all context-sensitive characteristics of the code, such as the scope of each definition, etc., and generates machine code</a:t>
            </a:r>
            <a:endParaRPr lang="en-IN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</Template>
  <TotalTime>0</TotalTime>
  <Words>692</Words>
  <Application>Microsoft Office PowerPoint</Application>
  <PresentationFormat>On-screen Show (16:10)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geometric</vt:lpstr>
      <vt:lpstr>Pushdown Automata</vt:lpstr>
      <vt:lpstr>Contents</vt:lpstr>
      <vt:lpstr>Basic  Structure of  PDA</vt:lpstr>
      <vt:lpstr>Tuples  Of  PDA:</vt:lpstr>
      <vt:lpstr>Turnstile Notation</vt:lpstr>
      <vt:lpstr>PDA  Acceptance</vt:lpstr>
      <vt:lpstr>PDA &amp; Context Free Grammar</vt:lpstr>
      <vt:lpstr>PDA &amp; Parsing</vt:lpstr>
      <vt:lpstr>Conclusion</vt:lpstr>
      <vt:lpstr>CSE(B)  4th semester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2019-04-22T18:09:37Z</dcterms:created>
  <dcterms:modified xsi:type="dcterms:W3CDTF">2019-06-13T08:26:55Z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