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77"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278"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41" r:id="rId66"/>
    <p:sldId id="342" r:id="rId6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9" d="100"/>
          <a:sy n="29" d="100"/>
        </p:scale>
        <p:origin x="9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6096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7539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57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5527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715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3826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6743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3083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7257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552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595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3955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0442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7901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1996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1383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8496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8706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9790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7388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105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1847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0446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8576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5423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997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4256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89187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743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1889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582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930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9795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0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68540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90557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17751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2769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825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8006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8381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87780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024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4206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70023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82406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4114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5575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96873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28085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32549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40242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35469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765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56037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21645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82920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055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13468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1160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73128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824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6489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9272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3211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Arrays section of the Java Master Class, and congratulations for making it this far.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hope that as you are progressing through more and more of the course, that your feeling more confident, and getting better at writing Java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still a lot to learn, and I'll admit, that some of my most favorite features of Java, are still ahead.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two sections, we learned about different ways to create classes, which can have any number and type of data elements.</a:t>
            </a:r>
          </a:p>
        </p:txBody>
      </p:sp>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4922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array initializer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676263"/>
            <a:ext cx="34782670" cy="1425504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initializer, makes the job of instantiating and initializing a small array, much easier.</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you can see we still use the new keyword, and have int, with the square brackets.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here we specify the values, we want the array to be initialized to, in a comma delimited list, in curly braces.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these values are specified, the length of the array can be determined, so we don't specify the size in the square brackets.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actually, Java provides an even simpler way to do this.</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952497" y="5166656"/>
          <a:ext cx="22989854" cy="2961303"/>
        </p:xfrm>
        <a:graphic>
          <a:graphicData uri="http://schemas.openxmlformats.org/drawingml/2006/table">
            <a:tbl>
              <a:tblPr firstRow="1" bandRow="1">
                <a:tableStyleId>{5C22544A-7EE6-4342-B048-85BDC9FD1C3A}</a:tableStyleId>
              </a:tblPr>
              <a:tblGrid>
                <a:gridCol w="22989854">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array initializer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C7359176-46F7-55AF-9FA9-1DC0625237CF}"/>
              </a:ext>
            </a:extLst>
          </p:cNvPr>
          <p:cNvPicPr>
            <a:picLocks noChangeAspect="1"/>
          </p:cNvPicPr>
          <p:nvPr/>
        </p:nvPicPr>
        <p:blipFill>
          <a:blip r:embed="rId4"/>
          <a:stretch>
            <a:fillRect/>
          </a:stretch>
        </p:blipFill>
        <p:spPr>
          <a:xfrm>
            <a:off x="1175440" y="6803337"/>
            <a:ext cx="22469640" cy="1033470"/>
          </a:xfrm>
          <a:prstGeom prst="rect">
            <a:avLst/>
          </a:prstGeom>
        </p:spPr>
      </p:pic>
    </p:spTree>
    <p:extLst>
      <p:ext uri="{BB962C8B-B14F-4D97-AF65-F5344CB8AC3E}">
        <p14:creationId xmlns:p14="http://schemas.microsoft.com/office/powerpoint/2010/main" val="59116045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9916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array initializer as an anonymous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676263"/>
            <a:ext cx="34782670" cy="1425504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allows us to drop </a:t>
            </a:r>
            <a:r>
              <a:rPr lang="en-US" sz="6400" b="1" dirty="0">
                <a:latin typeface="Open Sans" panose="020B0606030504020204" pitchFamily="34" charset="0"/>
                <a:ea typeface="Open Sans" panose="020B0606030504020204" pitchFamily="34" charset="0"/>
                <a:cs typeface="Open Sans" panose="020B0606030504020204" pitchFamily="34" charset="0"/>
              </a:rPr>
              <a:t>new </a:t>
            </a:r>
            <a:r>
              <a:rPr lang="en-US" sz="6400" b="1">
                <a:latin typeface="Open Sans" panose="020B0606030504020204" pitchFamily="34" charset="0"/>
                <a:ea typeface="Open Sans" panose="020B0606030504020204" pitchFamily="34" charset="0"/>
                <a:cs typeface="Open Sans" panose="020B0606030504020204" pitchFamily="34" charset="0"/>
              </a:rPr>
              <a:t>int[]</a:t>
            </a:r>
            <a:r>
              <a:rPr lang="en-US" sz="6400">
                <a:latin typeface="Open Sans" panose="020B0606030504020204" pitchFamily="34" charset="0"/>
                <a:ea typeface="Open Sans" panose="020B0606030504020204" pitchFamily="34" charset="0"/>
                <a:cs typeface="Open Sans" panose="020B0606030504020204" pitchFamily="34" charset="0"/>
              </a:rPr>
              <a:t>, </a:t>
            </a:r>
            <a:r>
              <a:rPr lang="en-US" sz="6400" dirty="0">
                <a:latin typeface="Open Sans" panose="020B0606030504020204" pitchFamily="34" charset="0"/>
                <a:ea typeface="Open Sans" panose="020B0606030504020204" pitchFamily="34" charset="0"/>
                <a:cs typeface="Open Sans" panose="020B0606030504020204" pitchFamily="34" charset="0"/>
              </a:rPr>
              <a:t>from the expression, as we show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known as an anonymous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we're showing examples for both an int array, as well as a String array.</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anonymous array initializer, can only be used in a declaration statement.</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952497" y="8339064"/>
          <a:ext cx="26404858" cy="4622152"/>
        </p:xfrm>
        <a:graphic>
          <a:graphicData uri="http://schemas.openxmlformats.org/drawingml/2006/table">
            <a:tbl>
              <a:tblPr firstRow="1" bandRow="1">
                <a:tableStyleId>{5C22544A-7EE6-4342-B048-85BDC9FD1C3A}</a:tableStyleId>
              </a:tblPr>
              <a:tblGrid>
                <a:gridCol w="26404858">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array initializer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290271"/>
                  </a:ext>
                </a:extLst>
              </a:tr>
            </a:tbl>
          </a:graphicData>
        </a:graphic>
      </p:graphicFrame>
      <p:pic>
        <p:nvPicPr>
          <p:cNvPr id="7" name="Picture 6">
            <a:extLst>
              <a:ext uri="{FF2B5EF4-FFF2-40B4-BE49-F238E27FC236}">
                <a16:creationId xmlns:a16="http://schemas.microsoft.com/office/drawing/2014/main" id="{C1097FCA-F01F-D1CC-71BD-90C659EB6749}"/>
              </a:ext>
            </a:extLst>
          </p:cNvPr>
          <p:cNvPicPr>
            <a:picLocks noChangeAspect="1"/>
          </p:cNvPicPr>
          <p:nvPr/>
        </p:nvPicPr>
        <p:blipFill>
          <a:blip r:embed="rId4"/>
          <a:stretch>
            <a:fillRect/>
          </a:stretch>
        </p:blipFill>
        <p:spPr>
          <a:xfrm>
            <a:off x="1147014" y="9926942"/>
            <a:ext cx="18619129" cy="1083478"/>
          </a:xfrm>
          <a:prstGeom prst="rect">
            <a:avLst/>
          </a:prstGeom>
        </p:spPr>
      </p:pic>
      <p:pic>
        <p:nvPicPr>
          <p:cNvPr id="12" name="Picture 11">
            <a:extLst>
              <a:ext uri="{FF2B5EF4-FFF2-40B4-BE49-F238E27FC236}">
                <a16:creationId xmlns:a16="http://schemas.microsoft.com/office/drawing/2014/main" id="{FAF4B483-28B9-54F5-5F1F-F58B8744A7C5}"/>
              </a:ext>
            </a:extLst>
          </p:cNvPr>
          <p:cNvPicPr>
            <a:picLocks noChangeAspect="1"/>
          </p:cNvPicPr>
          <p:nvPr/>
        </p:nvPicPr>
        <p:blipFill>
          <a:blip r:embed="rId5"/>
          <a:stretch>
            <a:fillRect/>
          </a:stretch>
        </p:blipFill>
        <p:spPr>
          <a:xfrm>
            <a:off x="1147014" y="11635488"/>
            <a:ext cx="25903427" cy="1000132"/>
          </a:xfrm>
          <a:prstGeom prst="rect">
            <a:avLst/>
          </a:prstGeom>
        </p:spPr>
      </p:pic>
    </p:spTree>
    <p:extLst>
      <p:ext uri="{BB962C8B-B14F-4D97-AF65-F5344CB8AC3E}">
        <p14:creationId xmlns:p14="http://schemas.microsoft.com/office/powerpoint/2010/main" val="132329988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43371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an array, really?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is a special class in Java.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still a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 like all other classes, ultimately inherits from </a:t>
            </a:r>
            <a:r>
              <a:rPr lang="en-US" sz="6400" dirty="0" err="1">
                <a:latin typeface="Open Sans" panose="020B0606030504020204" pitchFamily="34" charset="0"/>
                <a:ea typeface="Open Sans" panose="020B0606030504020204" pitchFamily="34" charset="0"/>
                <a:cs typeface="Open Sans" panose="020B0606030504020204" pitchFamily="34" charset="0"/>
              </a:rPr>
              <a:t>java.lang.Object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69751278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6747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initialization and default element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don't use an array initializer statement, all array elements get initialized to the default value for that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primitive types, this is </a:t>
            </a:r>
            <a:r>
              <a:rPr lang="en-US" sz="6400" b="1" dirty="0">
                <a:latin typeface="Open Sans" panose="020B0606030504020204" pitchFamily="34" charset="0"/>
                <a:ea typeface="Open Sans" panose="020B0606030504020204" pitchFamily="34" charset="0"/>
                <a:cs typeface="Open Sans" panose="020B0606030504020204" pitchFamily="34" charset="0"/>
              </a:rPr>
              <a:t>zero</a:t>
            </a:r>
            <a:r>
              <a:rPr lang="en-US" sz="6400" dirty="0">
                <a:latin typeface="Open Sans" panose="020B0606030504020204" pitchFamily="34" charset="0"/>
                <a:ea typeface="Open Sans" panose="020B0606030504020204" pitchFamily="34" charset="0"/>
                <a:cs typeface="Open Sans" panose="020B0606030504020204" pitchFamily="34" charset="0"/>
              </a:rPr>
              <a:t> for any kind of </a:t>
            </a:r>
            <a:r>
              <a:rPr lang="en-US" sz="6400" b="1" dirty="0">
                <a:latin typeface="Open Sans" panose="020B0606030504020204" pitchFamily="34" charset="0"/>
                <a:ea typeface="Open Sans" panose="020B0606030504020204" pitchFamily="34" charset="0"/>
                <a:cs typeface="Open Sans" panose="020B0606030504020204" pitchFamily="34" charset="0"/>
              </a:rPr>
              <a:t>numeric primitive</a:t>
            </a:r>
            <a:r>
              <a:rPr lang="en-US" sz="6400" dirty="0">
                <a:latin typeface="Open Sans" panose="020B0606030504020204" pitchFamily="34" charset="0"/>
                <a:ea typeface="Open Sans" panose="020B0606030504020204" pitchFamily="34" charset="0"/>
                <a:cs typeface="Open Sans" panose="020B0606030504020204" pitchFamily="34" charset="0"/>
              </a:rPr>
              <a:t>, like int, double or short.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t>
            </a:r>
            <a:r>
              <a:rPr lang="en-US" sz="6400" b="1" dirty="0" err="1">
                <a:latin typeface="Open Sans" panose="020B0606030504020204" pitchFamily="34" charset="0"/>
                <a:ea typeface="Open Sans" panose="020B0606030504020204" pitchFamily="34" charset="0"/>
                <a:cs typeface="Open Sans" panose="020B0606030504020204" pitchFamily="34" charset="0"/>
              </a:rPr>
              <a:t>booleans</a:t>
            </a:r>
            <a:r>
              <a:rPr lang="en-US" sz="6400" dirty="0">
                <a:latin typeface="Open Sans" panose="020B0606030504020204" pitchFamily="34" charset="0"/>
                <a:ea typeface="Open Sans" panose="020B0606030504020204" pitchFamily="34" charset="0"/>
                <a:cs typeface="Open Sans" panose="020B0606030504020204" pitchFamily="34" charset="0"/>
              </a:rPr>
              <a:t>, the default value will be </a:t>
            </a:r>
            <a:r>
              <a:rPr lang="en-US" sz="6400" b="1" dirty="0">
                <a:latin typeface="Open Sans" panose="020B0606030504020204" pitchFamily="34" charset="0"/>
                <a:ea typeface="Open Sans" panose="020B0606030504020204" pitchFamily="34" charset="0"/>
                <a:cs typeface="Open Sans" panose="020B0606030504020204" pitchFamily="34" charset="0"/>
              </a:rPr>
              <a:t>false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for any </a:t>
            </a:r>
            <a:r>
              <a:rPr lang="en-US" sz="6400" b="1" dirty="0">
                <a:latin typeface="Open Sans" panose="020B0606030504020204" pitchFamily="34" charset="0"/>
                <a:ea typeface="Open Sans" panose="020B0606030504020204" pitchFamily="34" charset="0"/>
                <a:cs typeface="Open Sans" panose="020B0606030504020204" pitchFamily="34" charset="0"/>
              </a:rPr>
              <a:t>class</a:t>
            </a:r>
            <a:r>
              <a:rPr lang="en-US" sz="6400" dirty="0">
                <a:latin typeface="Open Sans" panose="020B0606030504020204" pitchFamily="34" charset="0"/>
                <a:ea typeface="Open Sans" panose="020B0606030504020204" pitchFamily="34" charset="0"/>
                <a:cs typeface="Open Sans" panose="020B0606030504020204" pitchFamily="34" charset="0"/>
              </a:rPr>
              <a:t> type, the elements will be initialized to </a:t>
            </a:r>
            <a:r>
              <a:rPr lang="en-US" sz="6400" b="1" dirty="0">
                <a:latin typeface="Open Sans" panose="020B0606030504020204" pitchFamily="34" charset="0"/>
                <a:ea typeface="Open Sans" panose="020B0606030504020204" pitchFamily="34" charset="0"/>
                <a:cs typeface="Open Sans" panose="020B0606030504020204" pitchFamily="34" charset="0"/>
              </a:rPr>
              <a:t>null</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83000610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65661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Enhanced For Loop, the For Each Loop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graphicFrame>
        <p:nvGraphicFramePr>
          <p:cNvPr id="2" name="Table 1">
            <a:extLst>
              <a:ext uri="{FF2B5EF4-FFF2-40B4-BE49-F238E27FC236}">
                <a16:creationId xmlns:a16="http://schemas.microsoft.com/office/drawing/2014/main" id="{E1CCD412-B5D8-7CA9-2205-0EEED4879521}"/>
              </a:ext>
            </a:extLst>
          </p:cNvPr>
          <p:cNvGraphicFramePr>
            <a:graphicFrameLocks noGrp="1"/>
          </p:cNvGraphicFramePr>
          <p:nvPr/>
        </p:nvGraphicFramePr>
        <p:xfrm>
          <a:off x="3144610" y="10007971"/>
          <a:ext cx="30286780" cy="4849090"/>
        </p:xfrm>
        <a:graphic>
          <a:graphicData uri="http://schemas.openxmlformats.org/drawingml/2006/table">
            <a:tbl>
              <a:tblPr firstRow="1" bandRow="1">
                <a:tableStyleId>{5C22544A-7EE6-4342-B048-85BDC9FD1C3A}</a:tableStyleId>
              </a:tblPr>
              <a:tblGrid>
                <a:gridCol w="14480723">
                  <a:extLst>
                    <a:ext uri="{9D8B030D-6E8A-4147-A177-3AD203B41FA5}">
                      <a16:colId xmlns:a16="http://schemas.microsoft.com/office/drawing/2014/main" val="2844207666"/>
                    </a:ext>
                  </a:extLst>
                </a:gridCol>
                <a:gridCol w="15806057">
                  <a:extLst>
                    <a:ext uri="{9D8B030D-6E8A-4147-A177-3AD203B41FA5}">
                      <a16:colId xmlns:a16="http://schemas.microsoft.com/office/drawing/2014/main" val="1891655341"/>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Enhanced For Loop</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Basic For Loop</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863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6" name="Picture 5">
            <a:extLst>
              <a:ext uri="{FF2B5EF4-FFF2-40B4-BE49-F238E27FC236}">
                <a16:creationId xmlns:a16="http://schemas.microsoft.com/office/drawing/2014/main" id="{826510CB-8414-4714-6D52-130946CF5343}"/>
              </a:ext>
            </a:extLst>
          </p:cNvPr>
          <p:cNvPicPr>
            <a:picLocks noChangeAspect="1"/>
          </p:cNvPicPr>
          <p:nvPr/>
        </p:nvPicPr>
        <p:blipFill>
          <a:blip r:embed="rId4"/>
          <a:stretch>
            <a:fillRect/>
          </a:stretch>
        </p:blipFill>
        <p:spPr>
          <a:xfrm>
            <a:off x="3353380" y="11760151"/>
            <a:ext cx="13835164" cy="2683688"/>
          </a:xfrm>
          <a:prstGeom prst="rect">
            <a:avLst/>
          </a:prstGeom>
        </p:spPr>
      </p:pic>
      <p:sp>
        <p:nvSpPr>
          <p:cNvPr id="3" name="Rectangle 2">
            <a:extLst>
              <a:ext uri="{FF2B5EF4-FFF2-40B4-BE49-F238E27FC236}">
                <a16:creationId xmlns:a16="http://schemas.microsoft.com/office/drawing/2014/main" id="{187B5184-787C-CC0F-96BB-1D90FBBA8105}"/>
              </a:ext>
            </a:extLst>
          </p:cNvPr>
          <p:cNvSpPr/>
          <p:nvPr/>
        </p:nvSpPr>
        <p:spPr>
          <a:xfrm>
            <a:off x="952501" y="4285904"/>
            <a:ext cx="34782670" cy="1376405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loop was designed to walk through elements in an array, or some other type of collection.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processes </a:t>
            </a:r>
            <a:r>
              <a:rPr lang="en-US" sz="6400" b="1" dirty="0">
                <a:latin typeface="Open Sans" panose="020B0606030504020204" pitchFamily="34" charset="0"/>
                <a:ea typeface="Open Sans" panose="020B0606030504020204" pitchFamily="34" charset="0"/>
                <a:cs typeface="Open Sans" panose="020B0606030504020204" pitchFamily="34" charset="0"/>
              </a:rPr>
              <a:t>one element at a time</a:t>
            </a:r>
            <a:r>
              <a:rPr lang="en-US" sz="6400" dirty="0">
                <a:latin typeface="Open Sans" panose="020B0606030504020204" pitchFamily="34" charset="0"/>
                <a:ea typeface="Open Sans" panose="020B0606030504020204" pitchFamily="34" charset="0"/>
                <a:cs typeface="Open Sans" panose="020B0606030504020204" pitchFamily="34" charset="0"/>
              </a:rPr>
              <a:t>, from the </a:t>
            </a:r>
            <a:r>
              <a:rPr lang="en-US" sz="6400" b="1" dirty="0">
                <a:latin typeface="Open Sans" panose="020B0606030504020204" pitchFamily="34" charset="0"/>
                <a:ea typeface="Open Sans" panose="020B0606030504020204" pitchFamily="34" charset="0"/>
                <a:cs typeface="Open Sans" panose="020B0606030504020204" pitchFamily="34" charset="0"/>
              </a:rPr>
              <a:t>first</a:t>
            </a:r>
            <a:r>
              <a:rPr lang="en-US" sz="6400" dirty="0">
                <a:latin typeface="Open Sans" panose="020B0606030504020204" pitchFamily="34" charset="0"/>
                <a:ea typeface="Open Sans" panose="020B0606030504020204" pitchFamily="34" charset="0"/>
                <a:cs typeface="Open Sans" panose="020B0606030504020204" pitchFamily="34" charset="0"/>
              </a:rPr>
              <a:t> element to the </a:t>
            </a:r>
            <a:r>
              <a:rPr lang="en-US" sz="6400" b="1" dirty="0">
                <a:latin typeface="Open Sans" panose="020B0606030504020204" pitchFamily="34" charset="0"/>
                <a:ea typeface="Open Sans" panose="020B0606030504020204" pitchFamily="34" charset="0"/>
                <a:cs typeface="Open Sans" panose="020B0606030504020204" pitchFamily="34" charset="0"/>
              </a:rPr>
              <a:t>last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you the syntax for the two types of for loop statements, side by side.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enhanced for loop only has two components, vs. 3, defined in the parentheses after the for keyword.</a:t>
            </a:r>
          </a:p>
        </p:txBody>
      </p:sp>
      <p:pic>
        <p:nvPicPr>
          <p:cNvPr id="11" name="Picture 10">
            <a:extLst>
              <a:ext uri="{FF2B5EF4-FFF2-40B4-BE49-F238E27FC236}">
                <a16:creationId xmlns:a16="http://schemas.microsoft.com/office/drawing/2014/main" id="{F46580F4-8988-54A0-3FB4-F6CC3BAAD3CE}"/>
              </a:ext>
            </a:extLst>
          </p:cNvPr>
          <p:cNvPicPr>
            <a:picLocks noChangeAspect="1"/>
          </p:cNvPicPr>
          <p:nvPr/>
        </p:nvPicPr>
        <p:blipFill>
          <a:blip r:embed="rId5"/>
          <a:stretch>
            <a:fillRect/>
          </a:stretch>
        </p:blipFill>
        <p:spPr>
          <a:xfrm>
            <a:off x="17837493" y="11749823"/>
            <a:ext cx="15202012" cy="2667021"/>
          </a:xfrm>
          <a:prstGeom prst="rect">
            <a:avLst/>
          </a:prstGeom>
        </p:spPr>
      </p:pic>
    </p:spTree>
    <p:extLst>
      <p:ext uri="{BB962C8B-B14F-4D97-AF65-F5344CB8AC3E}">
        <p14:creationId xmlns:p14="http://schemas.microsoft.com/office/powerpoint/2010/main" val="118716067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65661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Enhanced For Loop, the For Each Loop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8154954"/>
            <a:ext cx="34782670" cy="970008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notice, that the separator character between components, is a </a:t>
            </a:r>
            <a:r>
              <a:rPr lang="en-US" sz="6400" b="1" dirty="0">
                <a:latin typeface="Open Sans" panose="020B0606030504020204" pitchFamily="34" charset="0"/>
                <a:ea typeface="Open Sans" panose="020B0606030504020204" pitchFamily="34" charset="0"/>
                <a:cs typeface="Open Sans" panose="020B0606030504020204" pitchFamily="34" charset="0"/>
              </a:rPr>
              <a:t>colon</a:t>
            </a:r>
            <a:r>
              <a:rPr lang="en-US" sz="6400" dirty="0">
                <a:latin typeface="Open Sans" panose="020B0606030504020204" pitchFamily="34" charset="0"/>
                <a:ea typeface="Open Sans" panose="020B0606030504020204" pitchFamily="34" charset="0"/>
                <a:cs typeface="Open Sans" panose="020B0606030504020204" pitchFamily="34" charset="0"/>
              </a:rPr>
              <a:t>, and not a semi-colon, for the Enhanced For Loop.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first</a:t>
            </a:r>
            <a:r>
              <a:rPr lang="en-US" sz="6400" dirty="0">
                <a:latin typeface="Open Sans" panose="020B0606030504020204" pitchFamily="34" charset="0"/>
                <a:ea typeface="Open Sans" panose="020B0606030504020204" pitchFamily="34" charset="0"/>
                <a:cs typeface="Open Sans" panose="020B0606030504020204" pitchFamily="34" charset="0"/>
              </a:rPr>
              <a:t> part is a </a:t>
            </a:r>
            <a:r>
              <a:rPr lang="en-US" sz="6400" b="1" dirty="0">
                <a:latin typeface="Open Sans" panose="020B0606030504020204" pitchFamily="34" charset="0"/>
                <a:ea typeface="Open Sans" panose="020B0606030504020204" pitchFamily="34" charset="0"/>
                <a:cs typeface="Open Sans" panose="020B0606030504020204" pitchFamily="34" charset="0"/>
              </a:rPr>
              <a:t>declaration expression</a:t>
            </a:r>
            <a:r>
              <a:rPr lang="en-US" sz="6400" dirty="0">
                <a:latin typeface="Open Sans" panose="020B0606030504020204" pitchFamily="34" charset="0"/>
                <a:ea typeface="Open Sans" panose="020B0606030504020204" pitchFamily="34" charset="0"/>
                <a:cs typeface="Open Sans" panose="020B0606030504020204" pitchFamily="34" charset="0"/>
              </a:rPr>
              <a:t>, which includes the type and a variable name. This is usually a local variable with the same type as an element in the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 </a:t>
            </a:r>
            <a:r>
              <a:rPr lang="en-US" sz="6400" b="1" dirty="0">
                <a:latin typeface="Open Sans" panose="020B0606030504020204" pitchFamily="34" charset="0"/>
                <a:ea typeface="Open Sans" panose="020B0606030504020204" pitchFamily="34" charset="0"/>
                <a:cs typeface="Open Sans" panose="020B0606030504020204" pitchFamily="34" charset="0"/>
              </a:rPr>
              <a:t>second</a:t>
            </a:r>
            <a:r>
              <a:rPr lang="en-US" sz="6400" dirty="0">
                <a:latin typeface="Open Sans" panose="020B0606030504020204" pitchFamily="34" charset="0"/>
                <a:ea typeface="Open Sans" panose="020B0606030504020204" pitchFamily="34" charset="0"/>
                <a:cs typeface="Open Sans" panose="020B0606030504020204" pitchFamily="34" charset="0"/>
              </a:rPr>
              <a:t> component is the </a:t>
            </a:r>
            <a:r>
              <a:rPr lang="en-US" sz="6400" b="1" dirty="0">
                <a:latin typeface="Open Sans" panose="020B0606030504020204" pitchFamily="34" charset="0"/>
                <a:ea typeface="Open Sans" panose="020B0606030504020204" pitchFamily="34" charset="0"/>
                <a:cs typeface="Open Sans" panose="020B0606030504020204" pitchFamily="34" charset="0"/>
              </a:rPr>
              <a:t>array</a:t>
            </a:r>
            <a:r>
              <a:rPr lang="en-US" sz="6400" dirty="0">
                <a:latin typeface="Open Sans" panose="020B0606030504020204" pitchFamily="34" charset="0"/>
                <a:ea typeface="Open Sans" panose="020B0606030504020204" pitchFamily="34" charset="0"/>
                <a:cs typeface="Open Sans" panose="020B0606030504020204" pitchFamily="34" charset="0"/>
              </a:rPr>
              <a:t>, or some other collection variable.</a:t>
            </a:r>
          </a:p>
        </p:txBody>
      </p:sp>
      <p:graphicFrame>
        <p:nvGraphicFramePr>
          <p:cNvPr id="2" name="Table 1">
            <a:extLst>
              <a:ext uri="{FF2B5EF4-FFF2-40B4-BE49-F238E27FC236}">
                <a16:creationId xmlns:a16="http://schemas.microsoft.com/office/drawing/2014/main" id="{E1CCD412-B5D8-7CA9-2205-0EEED4879521}"/>
              </a:ext>
            </a:extLst>
          </p:cNvPr>
          <p:cNvGraphicFramePr>
            <a:graphicFrameLocks noGrp="1"/>
          </p:cNvGraphicFramePr>
          <p:nvPr/>
        </p:nvGraphicFramePr>
        <p:xfrm>
          <a:off x="3144610" y="2857996"/>
          <a:ext cx="30286780" cy="4849090"/>
        </p:xfrm>
        <a:graphic>
          <a:graphicData uri="http://schemas.openxmlformats.org/drawingml/2006/table">
            <a:tbl>
              <a:tblPr firstRow="1" bandRow="1">
                <a:tableStyleId>{5C22544A-7EE6-4342-B048-85BDC9FD1C3A}</a:tableStyleId>
              </a:tblPr>
              <a:tblGrid>
                <a:gridCol w="14480723">
                  <a:extLst>
                    <a:ext uri="{9D8B030D-6E8A-4147-A177-3AD203B41FA5}">
                      <a16:colId xmlns:a16="http://schemas.microsoft.com/office/drawing/2014/main" val="2844207666"/>
                    </a:ext>
                  </a:extLst>
                </a:gridCol>
                <a:gridCol w="15806057">
                  <a:extLst>
                    <a:ext uri="{9D8B030D-6E8A-4147-A177-3AD203B41FA5}">
                      <a16:colId xmlns:a16="http://schemas.microsoft.com/office/drawing/2014/main" val="1891655341"/>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Enhanced For Loop</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Basic For Loop</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863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6" name="Picture 5">
            <a:extLst>
              <a:ext uri="{FF2B5EF4-FFF2-40B4-BE49-F238E27FC236}">
                <a16:creationId xmlns:a16="http://schemas.microsoft.com/office/drawing/2014/main" id="{826510CB-8414-4714-6D52-130946CF5343}"/>
              </a:ext>
            </a:extLst>
          </p:cNvPr>
          <p:cNvPicPr>
            <a:picLocks noChangeAspect="1"/>
          </p:cNvPicPr>
          <p:nvPr/>
        </p:nvPicPr>
        <p:blipFill>
          <a:blip r:embed="rId4"/>
          <a:stretch>
            <a:fillRect/>
          </a:stretch>
        </p:blipFill>
        <p:spPr>
          <a:xfrm>
            <a:off x="3353380" y="4610176"/>
            <a:ext cx="13835164" cy="2683688"/>
          </a:xfrm>
          <a:prstGeom prst="rect">
            <a:avLst/>
          </a:prstGeom>
        </p:spPr>
      </p:pic>
      <p:pic>
        <p:nvPicPr>
          <p:cNvPr id="11" name="Picture 10">
            <a:extLst>
              <a:ext uri="{FF2B5EF4-FFF2-40B4-BE49-F238E27FC236}">
                <a16:creationId xmlns:a16="http://schemas.microsoft.com/office/drawing/2014/main" id="{F46580F4-8988-54A0-3FB4-F6CC3BAAD3CE}"/>
              </a:ext>
            </a:extLst>
          </p:cNvPr>
          <p:cNvPicPr>
            <a:picLocks noChangeAspect="1"/>
          </p:cNvPicPr>
          <p:nvPr/>
        </p:nvPicPr>
        <p:blipFill>
          <a:blip r:embed="rId5"/>
          <a:stretch>
            <a:fillRect/>
          </a:stretch>
        </p:blipFill>
        <p:spPr>
          <a:xfrm>
            <a:off x="17837493" y="4599848"/>
            <a:ext cx="15202012" cy="2667021"/>
          </a:xfrm>
          <a:prstGeom prst="rect">
            <a:avLst/>
          </a:prstGeom>
        </p:spPr>
      </p:pic>
    </p:spTree>
    <p:extLst>
      <p:ext uri="{BB962C8B-B14F-4D97-AF65-F5344CB8AC3E}">
        <p14:creationId xmlns:p14="http://schemas.microsoft.com/office/powerpoint/2010/main" val="245705371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564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java.util.Arrays</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Java's array type is very basic, it comes with very little built-in functionality.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a single property or field, named length.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it inherits </a:t>
            </a:r>
            <a:r>
              <a:rPr lang="en-US" sz="6400" dirty="0" err="1">
                <a:latin typeface="Open Sans" panose="020B0606030504020204" pitchFamily="34" charset="0"/>
                <a:ea typeface="Open Sans" panose="020B0606030504020204" pitchFamily="34" charset="0"/>
                <a:cs typeface="Open Sans" panose="020B0606030504020204" pitchFamily="34" charset="0"/>
              </a:rPr>
              <a:t>java.util.Object's</a:t>
            </a:r>
            <a:r>
              <a:rPr lang="en-US" sz="6400" dirty="0">
                <a:latin typeface="Open Sans" panose="020B0606030504020204" pitchFamily="34" charset="0"/>
                <a:ea typeface="Open Sans" panose="020B0606030504020204" pitchFamily="34" charset="0"/>
                <a:cs typeface="Open Sans" panose="020B0606030504020204" pitchFamily="34" charset="0"/>
              </a:rPr>
              <a:t> functionality.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a helper class named </a:t>
            </a:r>
            <a:r>
              <a:rPr lang="en-US" sz="6400" dirty="0" err="1">
                <a:latin typeface="Open Sans" panose="020B0606030504020204" pitchFamily="34" charset="0"/>
                <a:ea typeface="Open Sans" panose="020B0606030504020204" pitchFamily="34" charset="0"/>
                <a:cs typeface="Open Sans" panose="020B0606030504020204" pitchFamily="34" charset="0"/>
              </a:rPr>
              <a:t>java.util.Arrays</a:t>
            </a:r>
            <a:r>
              <a:rPr lang="en-US" sz="6400" dirty="0">
                <a:latin typeface="Open Sans" panose="020B0606030504020204" pitchFamily="34" charset="0"/>
                <a:ea typeface="Open Sans" panose="020B0606030504020204" pitchFamily="34" charset="0"/>
                <a:cs typeface="Open Sans" panose="020B0606030504020204" pitchFamily="34" charset="0"/>
              </a:rPr>
              <a:t>, providing common functionality, you'd want for many array operations.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static methods on Arrays, so are class methods, not instance methods.</a:t>
            </a:r>
          </a:p>
        </p:txBody>
      </p:sp>
    </p:spTree>
    <p:extLst>
      <p:ext uri="{BB962C8B-B14F-4D97-AF65-F5344CB8AC3E}">
        <p14:creationId xmlns:p14="http://schemas.microsoft.com/office/powerpoint/2010/main" val="374532301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41459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Printing elements in an array using </a:t>
            </a:r>
            <a:r>
              <a:rPr lang="en-US" sz="10800" dirty="0" err="1">
                <a:latin typeface="Open Sans" panose="020B0606030504020204" pitchFamily="34" charset="0"/>
                <a:ea typeface="Open Sans" panose="020B0606030504020204" pitchFamily="34" charset="0"/>
                <a:cs typeface="Open Sans" panose="020B0606030504020204" pitchFamily="34" charset="0"/>
              </a:rPr>
              <a:t>Arrays.toString</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toString</a:t>
            </a:r>
            <a:r>
              <a:rPr lang="en-US" sz="6400" dirty="0">
                <a:latin typeface="Open Sans" panose="020B0606030504020204" pitchFamily="34" charset="0"/>
                <a:ea typeface="Open Sans" panose="020B0606030504020204" pitchFamily="34" charset="0"/>
                <a:cs typeface="Open Sans" panose="020B0606030504020204" pitchFamily="34" charset="0"/>
              </a:rPr>
              <a:t> method on this helper class, prints out all the array elements, comma delimited, and contained in square brackets.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output from this method is shown here, conceptually.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prints the element at index 0 first, followed by a comma, then element at index 1 next, comma, and so on, until all elements are printed.</a:t>
            </a:r>
          </a:p>
        </p:txBody>
      </p:sp>
      <p:pic>
        <p:nvPicPr>
          <p:cNvPr id="3" name="Picture 2">
            <a:extLst>
              <a:ext uri="{FF2B5EF4-FFF2-40B4-BE49-F238E27FC236}">
                <a16:creationId xmlns:a16="http://schemas.microsoft.com/office/drawing/2014/main" id="{F83B0D49-E0F6-D0D8-B69E-E08BBB53E503}"/>
              </a:ext>
            </a:extLst>
          </p:cNvPr>
          <p:cNvPicPr>
            <a:picLocks noChangeAspect="1"/>
          </p:cNvPicPr>
          <p:nvPr/>
        </p:nvPicPr>
        <p:blipFill>
          <a:blip r:embed="rId4"/>
          <a:stretch>
            <a:fillRect/>
          </a:stretch>
        </p:blipFill>
        <p:spPr>
          <a:xfrm>
            <a:off x="952498" y="6857999"/>
            <a:ext cx="25069982" cy="933457"/>
          </a:xfrm>
          <a:prstGeom prst="rect">
            <a:avLst/>
          </a:prstGeom>
        </p:spPr>
      </p:pic>
      <p:pic>
        <p:nvPicPr>
          <p:cNvPr id="5" name="Picture 4">
            <a:extLst>
              <a:ext uri="{FF2B5EF4-FFF2-40B4-BE49-F238E27FC236}">
                <a16:creationId xmlns:a16="http://schemas.microsoft.com/office/drawing/2014/main" id="{88332DA2-D575-CEA9-590D-ABE22636B7A0}"/>
              </a:ext>
            </a:extLst>
          </p:cNvPr>
          <p:cNvPicPr>
            <a:picLocks noChangeAspect="1"/>
          </p:cNvPicPr>
          <p:nvPr/>
        </p:nvPicPr>
        <p:blipFill>
          <a:blip r:embed="rId5"/>
          <a:stretch>
            <a:fillRect/>
          </a:stretch>
        </p:blipFill>
        <p:spPr>
          <a:xfrm>
            <a:off x="952498" y="12782545"/>
            <a:ext cx="13418444" cy="933457"/>
          </a:xfrm>
          <a:prstGeom prst="rect">
            <a:avLst/>
          </a:prstGeom>
        </p:spPr>
      </p:pic>
    </p:spTree>
    <p:extLst>
      <p:ext uri="{BB962C8B-B14F-4D97-AF65-F5344CB8AC3E}">
        <p14:creationId xmlns:p14="http://schemas.microsoft.com/office/powerpoint/2010/main" val="68272452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61508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use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Using </a:t>
            </a:r>
            <a:r>
              <a:rPr lang="en-US" sz="4500" dirty="0" err="1">
                <a:latin typeface="Open Sans" panose="020B0606030504020204" pitchFamily="34" charset="0"/>
                <a:ea typeface="Open Sans" panose="020B0606030504020204" pitchFamily="34" charset="0"/>
                <a:cs typeface="Open Sans" panose="020B0606030504020204" pitchFamily="34" charset="0"/>
              </a:rPr>
              <a:t>java.util.Arrays</a:t>
            </a:r>
            <a:r>
              <a:rPr lang="en-US" sz="4500" dirty="0">
                <a:latin typeface="Open Sans" panose="020B0606030504020204" pitchFamily="34" charset="0"/>
                <a:ea typeface="Open Sans" panose="020B0606030504020204" pitchFamily="34" charset="0"/>
                <a:cs typeface="Open Sans" panose="020B0606030504020204" pitchFamily="34" charset="0"/>
              </a:rPr>
              <a:t> (sort, fill, </a:t>
            </a:r>
            <a:r>
              <a:rPr lang="en-US" sz="4500" dirty="0" err="1">
                <a:latin typeface="Open Sans" panose="020B0606030504020204" pitchFamily="34" charset="0"/>
                <a:ea typeface="Open Sans" panose="020B0606030504020204" pitchFamily="34" charset="0"/>
                <a:cs typeface="Open Sans" panose="020B0606030504020204" pitchFamily="34" charset="0"/>
              </a:rPr>
              <a:t>copyOf</a:t>
            </a:r>
            <a:r>
              <a:rPr lang="en-US" sz="4500" dirty="0">
                <a:latin typeface="Open Sans" panose="020B0606030504020204" pitchFamily="34" charset="0"/>
                <a:ea typeface="Open Sans" panose="020B0606030504020204" pitchFamily="34" charset="0"/>
                <a:cs typeface="Open Sans" panose="020B0606030504020204" pitchFamily="34" charset="0"/>
              </a:rPr>
              <a:t> )</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use arrays to manage many items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common behavior for arrays would be sorting, initializing values, copying the array, and finding an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an array, this behavior isn't on the array instance itself, but it's provided on a helper class, </a:t>
            </a:r>
            <a:r>
              <a:rPr lang="en-US" sz="6400" dirty="0" err="1">
                <a:latin typeface="Open Sans" panose="020B0606030504020204" pitchFamily="34" charset="0"/>
                <a:ea typeface="Open Sans" panose="020B0606030504020204" pitchFamily="34" charset="0"/>
                <a:cs typeface="Open Sans" panose="020B0606030504020204" pitchFamily="34" charset="0"/>
              </a:rPr>
              <a:t>java.util.Arrays</a:t>
            </a:r>
            <a:r>
              <a:rPr lang="en-US" sz="6400">
                <a:latin typeface="Open Sans" panose="020B0606030504020204" pitchFamily="34" charset="0"/>
                <a:ea typeface="Open Sans" panose="020B0606030504020204" pitchFamily="34" charset="0"/>
                <a:cs typeface="Open Sans" panose="020B0606030504020204" pitchFamily="34" charset="0"/>
              </a:rPr>
              <a:t>.</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9907550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4227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 match</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different algorithms for searching and matching elements in lists.</a:t>
            </a:r>
          </a:p>
        </p:txBody>
      </p:sp>
    </p:spTree>
    <p:extLst>
      <p:ext uri="{BB962C8B-B14F-4D97-AF65-F5344CB8AC3E}">
        <p14:creationId xmlns:p14="http://schemas.microsoft.com/office/powerpoint/2010/main" val="322695319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we haven't really discussed though, is a way to have multiple values, all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a taste of this kind of problem, in the Bills Burger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several toppings for our burger, and we had to create individual attributes. This led to inefficient code and other limitations. For example, what if we needed ten toppings?  There are much better ways to handle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us with many types of containers, to store multiple values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start with the most basic, which is the array, and that's what this section will cover.</a:t>
            </a:r>
          </a:p>
        </p:txBody>
      </p:sp>
    </p:spTree>
    <p:extLst>
      <p:ext uri="{BB962C8B-B14F-4D97-AF65-F5344CB8AC3E}">
        <p14:creationId xmlns:p14="http://schemas.microsoft.com/office/powerpoint/2010/main" val="132452824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72678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Searching Sequentially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hopefully imagine if you were going to start writing code to do this, you might start looping from start to finish, and check each element, to see it </a:t>
            </a:r>
            <a:r>
              <a:rPr lang="en-US" sz="6400" dirty="0" err="1">
                <a:latin typeface="Open Sans" panose="020B0606030504020204" pitchFamily="34" charset="0"/>
                <a:ea typeface="Open Sans" panose="020B0606030504020204" pitchFamily="34" charset="0"/>
                <a:cs typeface="Open Sans" panose="020B0606030504020204" pitchFamily="34" charset="0"/>
              </a:rPr>
              <a:t>it</a:t>
            </a:r>
            <a:r>
              <a:rPr lang="en-US" sz="6400" dirty="0">
                <a:latin typeface="Open Sans" panose="020B0606030504020204" pitchFamily="34" charset="0"/>
                <a:ea typeface="Open Sans" panose="020B0606030504020204" pitchFamily="34" charset="0"/>
                <a:cs typeface="Open Sans" panose="020B0606030504020204" pitchFamily="34" charset="0"/>
              </a:rPr>
              <a:t> equals what you're looking for.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find a match, you'd stop looping, and return that a match was found, either with the position you found the element at, or just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value, true if it was found, and false if not.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a </a:t>
            </a:r>
            <a:r>
              <a:rPr lang="en-US" sz="6400" b="1" dirty="0">
                <a:latin typeface="Open Sans" panose="020B0606030504020204" pitchFamily="34" charset="0"/>
                <a:ea typeface="Open Sans" panose="020B0606030504020204" pitchFamily="34" charset="0"/>
                <a:cs typeface="Open Sans" panose="020B0606030504020204" pitchFamily="34" charset="0"/>
              </a:rPr>
              <a:t>linear search</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sequential</a:t>
            </a:r>
            <a:r>
              <a:rPr lang="en-US" sz="6400" dirty="0">
                <a:latin typeface="Open Sans" panose="020B0606030504020204" pitchFamily="34" charset="0"/>
                <a:ea typeface="Open Sans" panose="020B0606030504020204" pitchFamily="34" charset="0"/>
                <a:cs typeface="Open Sans" panose="020B0606030504020204" pitchFamily="34" charset="0"/>
              </a:rPr>
              <a:t>, because you're stepping through the elements, one after another.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elements are sorted though, using this type of linear search, is unnecessarily inefficient. </a:t>
            </a:r>
          </a:p>
        </p:txBody>
      </p:sp>
    </p:spTree>
    <p:extLst>
      <p:ext uri="{BB962C8B-B14F-4D97-AF65-F5344CB8AC3E}">
        <p14:creationId xmlns:p14="http://schemas.microsoft.com/office/powerpoint/2010/main" val="306308616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6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intervals to Search</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split each section up, testing the values at the boundaries, and based on that, split again into smaller sections, narrowing the number of elements to test, each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of searching, in software, is called </a:t>
            </a:r>
            <a:r>
              <a:rPr lang="en-US" sz="6400" b="1" dirty="0">
                <a:latin typeface="Open Sans" panose="020B0606030504020204" pitchFamily="34" charset="0"/>
                <a:ea typeface="Open Sans" panose="020B0606030504020204" pitchFamily="34" charset="0"/>
                <a:cs typeface="Open Sans" panose="020B0606030504020204" pitchFamily="34" charset="0"/>
              </a:rPr>
              <a:t>interval searching</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Within these two categories, sequential and interval, there are numerous existing algorithms in each.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most common interval searches, is the </a:t>
            </a:r>
            <a:r>
              <a:rPr lang="en-US" sz="6400" b="1" dirty="0">
                <a:latin typeface="Open Sans" panose="020B0606030504020204" pitchFamily="34" charset="0"/>
                <a:ea typeface="Open Sans" panose="020B0606030504020204" pitchFamily="34" charset="0"/>
                <a:cs typeface="Open Sans" panose="020B0606030504020204" pitchFamily="34" charset="0"/>
              </a:rPr>
              <a:t>binary search</a:t>
            </a:r>
            <a:r>
              <a:rPr lang="en-US" sz="6400" dirty="0">
                <a:latin typeface="Open Sans" panose="020B0606030504020204" pitchFamily="34" charset="0"/>
                <a:ea typeface="Open Sans" panose="020B0606030504020204" pitchFamily="34" charset="0"/>
                <a:cs typeface="Open Sans" panose="020B0606030504020204" pitchFamily="34" charset="0"/>
              </a:rPr>
              <a:t>, which is why Java provides this search, on so many of it's collection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search, </a:t>
            </a:r>
            <a:r>
              <a:rPr lang="en-US" sz="6400" b="1" dirty="0">
                <a:latin typeface="Open Sans" panose="020B0606030504020204" pitchFamily="34" charset="0"/>
                <a:ea typeface="Open Sans" panose="020B0606030504020204" pitchFamily="34" charset="0"/>
                <a:cs typeface="Open Sans" panose="020B0606030504020204" pitchFamily="34" charset="0"/>
              </a:rPr>
              <a:t>intervals</a:t>
            </a:r>
            <a:r>
              <a:rPr lang="en-US" sz="6400" dirty="0">
                <a:latin typeface="Open Sans" panose="020B0606030504020204" pitchFamily="34" charset="0"/>
                <a:ea typeface="Open Sans" panose="020B0606030504020204" pitchFamily="34" charset="0"/>
                <a:cs typeface="Open Sans" panose="020B0606030504020204" pitchFamily="34" charset="0"/>
              </a:rPr>
              <a:t> are continually </a:t>
            </a:r>
            <a:r>
              <a:rPr lang="en-US" sz="6400" b="1" dirty="0">
                <a:latin typeface="Open Sans" panose="020B0606030504020204" pitchFamily="34" charset="0"/>
                <a:ea typeface="Open Sans" panose="020B0606030504020204" pitchFamily="34" charset="0"/>
                <a:cs typeface="Open Sans" panose="020B0606030504020204" pitchFamily="34" charset="0"/>
              </a:rPr>
              <a:t>split into two</a:t>
            </a:r>
            <a:r>
              <a:rPr lang="en-US" sz="6400" dirty="0">
                <a:latin typeface="Open Sans" panose="020B0606030504020204" pitchFamily="34" charset="0"/>
                <a:ea typeface="Open Sans" panose="020B0606030504020204" pitchFamily="34" charset="0"/>
                <a:cs typeface="Open Sans" panose="020B0606030504020204" pitchFamily="34" charset="0"/>
              </a:rPr>
              <a:t>, hence the word binary.</a:t>
            </a:r>
          </a:p>
        </p:txBody>
      </p:sp>
    </p:spTree>
    <p:extLst>
      <p:ext uri="{BB962C8B-B14F-4D97-AF65-F5344CB8AC3E}">
        <p14:creationId xmlns:p14="http://schemas.microsoft.com/office/powerpoint/2010/main" val="69171953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8446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Arrays.binarySearch</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static method, </a:t>
            </a:r>
            <a:r>
              <a:rPr lang="en-US" sz="6400" dirty="0" err="1">
                <a:latin typeface="Open Sans" panose="020B0606030504020204" pitchFamily="34" charset="0"/>
                <a:ea typeface="Open Sans" panose="020B0606030504020204" pitchFamily="34" charset="0"/>
                <a:cs typeface="Open Sans" panose="020B0606030504020204" pitchFamily="34" charset="0"/>
              </a:rPr>
              <a:t>binarySearch</a:t>
            </a:r>
            <a:r>
              <a:rPr lang="en-US" sz="6400" dirty="0">
                <a:latin typeface="Open Sans" panose="020B0606030504020204" pitchFamily="34" charset="0"/>
                <a:ea typeface="Open Sans" panose="020B0606030504020204" pitchFamily="34" charset="0"/>
                <a:cs typeface="Open Sans" panose="020B0606030504020204" pitchFamily="34" charset="0"/>
              </a:rPr>
              <a:t>, is on the Arrays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this method, to test if a value is already in our array, but there are some </a:t>
            </a:r>
            <a:r>
              <a:rPr lang="en-US" sz="6400" b="1" dirty="0">
                <a:latin typeface="Open Sans" panose="020B0606030504020204" pitchFamily="34" charset="0"/>
                <a:ea typeface="Open Sans" panose="020B0606030504020204" pitchFamily="34" charset="0"/>
                <a:cs typeface="Open Sans" panose="020B0606030504020204" pitchFamily="34" charset="0"/>
              </a:rPr>
              <a:t>important</a:t>
            </a:r>
            <a:r>
              <a:rPr lang="en-US" sz="6400" dirty="0">
                <a:latin typeface="Open Sans" panose="020B0606030504020204" pitchFamily="34" charset="0"/>
                <a:ea typeface="Open Sans" panose="020B0606030504020204" pitchFamily="34" charset="0"/>
                <a:cs typeface="Open Sans" panose="020B0606030504020204" pitchFamily="34" charset="0"/>
              </a:rPr>
              <a:t> things to remember.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First, the array has to be </a:t>
            </a:r>
            <a:r>
              <a:rPr lang="en-US" sz="6400" b="1" dirty="0">
                <a:latin typeface="Open Sans" panose="020B0606030504020204" pitchFamily="34" charset="0"/>
                <a:ea typeface="Open Sans" panose="020B0606030504020204" pitchFamily="34" charset="0"/>
                <a:cs typeface="Open Sans" panose="020B0606030504020204" pitchFamily="34" charset="0"/>
              </a:rPr>
              <a:t>sorted</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Second, if there are duplicate values in the array, there's no guarantee which one it'll match 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Finally, elements must be comparable.  Trying to compare instances of different types, may lead to errors and invalid results.</a:t>
            </a:r>
          </a:p>
        </p:txBody>
      </p:sp>
    </p:spTree>
    <p:extLst>
      <p:ext uri="{BB962C8B-B14F-4D97-AF65-F5344CB8AC3E}">
        <p14:creationId xmlns:p14="http://schemas.microsoft.com/office/powerpoint/2010/main" val="387984684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8446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Arrays.binarySearch</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returns:</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The position of a match</a:t>
            </a:r>
            <a:r>
              <a:rPr lang="en-US" sz="6400" dirty="0">
                <a:latin typeface="Open Sans" panose="020B0606030504020204" pitchFamily="34" charset="0"/>
                <a:ea typeface="Open Sans" panose="020B0606030504020204" pitchFamily="34" charset="0"/>
                <a:cs typeface="Open Sans" panose="020B0606030504020204" pitchFamily="34" charset="0"/>
              </a:rPr>
              <a:t> if found.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returns a </a:t>
            </a:r>
            <a:r>
              <a:rPr lang="en-US" sz="6400" b="1" dirty="0">
                <a:latin typeface="Open Sans" panose="020B0606030504020204" pitchFamily="34" charset="0"/>
                <a:ea typeface="Open Sans" panose="020B0606030504020204" pitchFamily="34" charset="0"/>
                <a:cs typeface="Open Sans" panose="020B0606030504020204" pitchFamily="34" charset="0"/>
              </a:rPr>
              <a:t>-1</a:t>
            </a:r>
            <a:r>
              <a:rPr lang="en-US" sz="6400" dirty="0">
                <a:latin typeface="Open Sans" panose="020B0606030504020204" pitchFamily="34" charset="0"/>
                <a:ea typeface="Open Sans" panose="020B0606030504020204" pitchFamily="34" charset="0"/>
                <a:cs typeface="Open Sans" panose="020B0606030504020204" pitchFamily="34" charset="0"/>
              </a:rPr>
              <a:t> when </a:t>
            </a:r>
            <a:r>
              <a:rPr lang="en-US" sz="6400" b="1" dirty="0">
                <a:latin typeface="Open Sans" panose="020B0606030504020204" pitchFamily="34" charset="0"/>
                <a:ea typeface="Open Sans" panose="020B0606030504020204" pitchFamily="34" charset="0"/>
                <a:cs typeface="Open Sans" panose="020B0606030504020204" pitchFamily="34" charset="0"/>
              </a:rPr>
              <a:t>no match</a:t>
            </a:r>
            <a:r>
              <a:rPr lang="en-US" sz="6400" dirty="0">
                <a:latin typeface="Open Sans" panose="020B0606030504020204" pitchFamily="34" charset="0"/>
                <a:ea typeface="Open Sans" panose="020B0606030504020204" pitchFamily="34" charset="0"/>
                <a:cs typeface="Open Sans" panose="020B0606030504020204" pitchFamily="34" charset="0"/>
              </a:rPr>
              <a:t> was found.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remember, that a positive number </a:t>
            </a:r>
            <a:r>
              <a:rPr lang="en-US" sz="6400" b="1" dirty="0">
                <a:latin typeface="Open Sans" panose="020B0606030504020204" pitchFamily="34" charset="0"/>
                <a:ea typeface="Open Sans" panose="020B0606030504020204" pitchFamily="34" charset="0"/>
                <a:cs typeface="Open Sans" panose="020B0606030504020204" pitchFamily="34" charset="0"/>
              </a:rPr>
              <a:t>may not be the position of the first match</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your array has duplicate values, and you need to find the first element, other methods should be used.</a:t>
            </a:r>
          </a:p>
        </p:txBody>
      </p:sp>
    </p:spTree>
    <p:extLst>
      <p:ext uri="{BB962C8B-B14F-4D97-AF65-F5344CB8AC3E}">
        <p14:creationId xmlns:p14="http://schemas.microsoft.com/office/powerpoint/2010/main" val="205435519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10134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Challenge Exercise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program using arrays, that </a:t>
            </a:r>
            <a:r>
              <a:rPr lang="en-US" sz="6400" b="1" dirty="0">
                <a:latin typeface="Open Sans" panose="020B0606030504020204" pitchFamily="34" charset="0"/>
                <a:ea typeface="Open Sans" panose="020B0606030504020204" pitchFamily="34" charset="0"/>
                <a:cs typeface="Open Sans" panose="020B0606030504020204" pitchFamily="34" charset="0"/>
              </a:rPr>
              <a:t>sorts</a:t>
            </a:r>
            <a:r>
              <a:rPr lang="en-US" sz="6400" dirty="0">
                <a:latin typeface="Open Sans" panose="020B0606030504020204" pitchFamily="34" charset="0"/>
                <a:ea typeface="Open Sans" panose="020B0606030504020204" pitchFamily="34" charset="0"/>
                <a:cs typeface="Open Sans" panose="020B0606030504020204" pitchFamily="34" charset="0"/>
              </a:rPr>
              <a:t> a list of </a:t>
            </a:r>
            <a:r>
              <a:rPr lang="en-US" sz="6400" b="1" dirty="0">
                <a:latin typeface="Open Sans" panose="020B0606030504020204" pitchFamily="34" charset="0"/>
                <a:ea typeface="Open Sans" panose="020B0606030504020204" pitchFamily="34" charset="0"/>
                <a:cs typeface="Open Sans" panose="020B0606030504020204" pitchFamily="34" charset="0"/>
              </a:rPr>
              <a:t>integers</a:t>
            </a:r>
            <a:r>
              <a:rPr lang="en-US" sz="6400" dirty="0">
                <a:latin typeface="Open Sans" panose="020B0606030504020204" pitchFamily="34" charset="0"/>
                <a:ea typeface="Open Sans" panose="020B0606030504020204" pitchFamily="34" charset="0"/>
                <a:cs typeface="Open Sans" panose="020B0606030504020204" pitchFamily="34" charset="0"/>
              </a:rPr>
              <a:t>, in </a:t>
            </a:r>
            <a:r>
              <a:rPr lang="en-US" sz="6400" b="1" dirty="0">
                <a:latin typeface="Open Sans" panose="020B0606030504020204" pitchFamily="34" charset="0"/>
                <a:ea typeface="Open Sans" panose="020B0606030504020204" pitchFamily="34" charset="0"/>
                <a:cs typeface="Open Sans" panose="020B0606030504020204" pitchFamily="34" charset="0"/>
              </a:rPr>
              <a:t>descending order</a:t>
            </a:r>
            <a:r>
              <a:rPr lang="en-US" sz="6400" dirty="0">
                <a:latin typeface="Open Sans" panose="020B0606030504020204" pitchFamily="34" charset="0"/>
                <a:ea typeface="Open Sans" panose="020B0606030504020204" pitchFamily="34" charset="0"/>
                <a:cs typeface="Open Sans" panose="020B0606030504020204" pitchFamily="34" charset="0"/>
              </a:rPr>
              <a:t>.  Descending order means from highest value to lowest.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if the array has the values 50, 25, 80, 5, and 15, your program should return an array, with the values in the descending order: 80, 50, 25, 15,  and 5.</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create an </a:t>
            </a:r>
            <a:r>
              <a:rPr lang="en-US" sz="6400" b="1" dirty="0">
                <a:latin typeface="Open Sans" panose="020B0606030504020204" pitchFamily="34" charset="0"/>
                <a:ea typeface="Open Sans" panose="020B0606030504020204" pitchFamily="34" charset="0"/>
                <a:cs typeface="Open Sans" panose="020B0606030504020204" pitchFamily="34" charset="0"/>
              </a:rPr>
              <a:t>array</a:t>
            </a:r>
            <a:r>
              <a:rPr lang="en-US" sz="6400" dirty="0">
                <a:latin typeface="Open Sans" panose="020B0606030504020204" pitchFamily="34" charset="0"/>
                <a:ea typeface="Open Sans" panose="020B0606030504020204" pitchFamily="34" charset="0"/>
                <a:cs typeface="Open Sans" panose="020B0606030504020204" pitchFamily="34" charset="0"/>
              </a:rPr>
              <a:t> of </a:t>
            </a:r>
            <a:r>
              <a:rPr lang="en-US" sz="6400" b="1" dirty="0">
                <a:latin typeface="Open Sans" panose="020B0606030504020204" pitchFamily="34" charset="0"/>
                <a:ea typeface="Open Sans" panose="020B0606030504020204" pitchFamily="34" charset="0"/>
                <a:cs typeface="Open Sans" panose="020B0606030504020204" pitchFamily="34" charset="0"/>
              </a:rPr>
              <a:t>randomly generated integers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Print the array before you sort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print the array after you sort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choose to create a new sorted array, or just sort the current array.</a:t>
            </a:r>
          </a:p>
        </p:txBody>
      </p:sp>
    </p:spTree>
    <p:extLst>
      <p:ext uri="{BB962C8B-B14F-4D97-AF65-F5344CB8AC3E}">
        <p14:creationId xmlns:p14="http://schemas.microsoft.com/office/powerpoint/2010/main" val="45445652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5616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Alright, I want to recap what we've learned so far about arrays, and discuss some of the common errors, that occur using arrays.</a:t>
            </a:r>
          </a:p>
        </p:txBody>
      </p:sp>
    </p:spTree>
    <p:extLst>
      <p:ext uri="{BB962C8B-B14F-4D97-AF65-F5344CB8AC3E}">
        <p14:creationId xmlns:p14="http://schemas.microsoft.com/office/powerpoint/2010/main" val="260429178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5616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array is a data structure that allows us to store multiple values, of the same type, in a single variable.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default values of numeric array elements are set to zero.</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Arrays are zero indexed, so an array with n elements, is indexed from 0 to n - 1, for example, 10 elements would have the index range from 0 through 9.</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we try to access an index that is out of range, Java will give us an </a:t>
            </a:r>
            <a:r>
              <a:rPr lang="en-US" sz="6400" b="1" dirty="0" err="1">
                <a:latin typeface="Open Sans" panose="020B0606030504020204" pitchFamily="34" charset="0"/>
                <a:ea typeface="Open Sans" panose="020B0606030504020204" pitchFamily="34" charset="0"/>
                <a:cs typeface="Open Sans" panose="020B0606030504020204" pitchFamily="34" charset="0"/>
              </a:rPr>
              <a:t>ArrayIndexOutOfBoundsException</a:t>
            </a:r>
            <a:r>
              <a:rPr lang="en-US" sz="6400" dirty="0">
                <a:latin typeface="Open Sans" panose="020B0606030504020204" pitchFamily="34" charset="0"/>
                <a:ea typeface="Open Sans" panose="020B0606030504020204" pitchFamily="34" charset="0"/>
                <a:cs typeface="Open Sans" panose="020B0606030504020204" pitchFamily="34" charset="0"/>
              </a:rPr>
              <a:t>, which indicates that the index is out of range, in other words, out of bounds.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To access array elements, we use square braces. This is also known as the array access operator.</a:t>
            </a:r>
          </a:p>
        </p:txBody>
      </p:sp>
    </p:spTree>
    <p:extLst>
      <p:ext uri="{BB962C8B-B14F-4D97-AF65-F5344CB8AC3E}">
        <p14:creationId xmlns:p14="http://schemas.microsoft.com/office/powerpoint/2010/main" val="188381650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3846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 - Creating a New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5635890"/>
            <a:ext cx="34782670" cy="105301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array contains the elements from array[0], through to array[4].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5 elements, and an index range, from 0 to 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new operator or keyword, is used to create the array, and initialize the array elements to their default values.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all the array elements will default to zero, because it is an int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arrays, elements would be initialized to false.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use String or other objects, they would be set to null, or a null reference.</a:t>
            </a:r>
          </a:p>
        </p:txBody>
      </p:sp>
      <p:pic>
        <p:nvPicPr>
          <p:cNvPr id="3" name="Picture 2">
            <a:extLst>
              <a:ext uri="{FF2B5EF4-FFF2-40B4-BE49-F238E27FC236}">
                <a16:creationId xmlns:a16="http://schemas.microsoft.com/office/drawing/2014/main" id="{AB50A305-8B74-C15E-0590-2F0DB921CB47}"/>
              </a:ext>
            </a:extLst>
          </p:cNvPr>
          <p:cNvPicPr>
            <a:picLocks noChangeAspect="1"/>
          </p:cNvPicPr>
          <p:nvPr/>
        </p:nvPicPr>
        <p:blipFill>
          <a:blip r:embed="rId4"/>
          <a:stretch>
            <a:fillRect/>
          </a:stretch>
        </p:blipFill>
        <p:spPr>
          <a:xfrm>
            <a:off x="952498" y="3972366"/>
            <a:ext cx="12401640" cy="1028708"/>
          </a:xfrm>
          <a:prstGeom prst="rect">
            <a:avLst/>
          </a:prstGeom>
        </p:spPr>
      </p:pic>
    </p:spTree>
    <p:extLst>
      <p:ext uri="{BB962C8B-B14F-4D97-AF65-F5344CB8AC3E}">
        <p14:creationId xmlns:p14="http://schemas.microsoft.com/office/powerpoint/2010/main" val="368474855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906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 - Creating a new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also initialize an array inline, using an array initializer block, as we show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define the values for the array, in curly braces, in the order we want them assigned, each value separated by a comma.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way of initializing array elements, is also known as an anonymous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a:t>
            </a:r>
            <a:r>
              <a:rPr lang="en-US" sz="6400" b="1" dirty="0">
                <a:latin typeface="Open Sans" panose="020B0606030504020204" pitchFamily="34" charset="0"/>
                <a:ea typeface="Open Sans" panose="020B0606030504020204" pitchFamily="34" charset="0"/>
                <a:cs typeface="Open Sans" panose="020B0606030504020204" pitchFamily="34" charset="0"/>
              </a:rPr>
              <a:t>5 elements</a:t>
            </a:r>
            <a:r>
              <a:rPr lang="en-US" sz="6400" dirty="0">
                <a:latin typeface="Open Sans" panose="020B0606030504020204" pitchFamily="34" charset="0"/>
                <a:ea typeface="Open Sans" panose="020B0606030504020204" pitchFamily="34" charset="0"/>
                <a:cs typeface="Open Sans" panose="020B0606030504020204" pitchFamily="34" charset="0"/>
              </a:rPr>
              <a:t>, and an index range from </a:t>
            </a:r>
            <a:r>
              <a:rPr lang="en-US" sz="6400" b="1" dirty="0">
                <a:latin typeface="Open Sans" panose="020B0606030504020204" pitchFamily="34" charset="0"/>
                <a:ea typeface="Open Sans" panose="020B0606030504020204" pitchFamily="34" charset="0"/>
                <a:cs typeface="Open Sans" panose="020B0606030504020204" pitchFamily="34" charset="0"/>
              </a:rPr>
              <a:t>0</a:t>
            </a:r>
            <a:r>
              <a:rPr lang="en-US" sz="6400" dirty="0">
                <a:latin typeface="Open Sans" panose="020B0606030504020204" pitchFamily="34" charset="0"/>
                <a:ea typeface="Open Sans" panose="020B0606030504020204" pitchFamily="34" charset="0"/>
                <a:cs typeface="Open Sans" panose="020B0606030504020204" pitchFamily="34" charset="0"/>
              </a:rPr>
              <a:t> to </a:t>
            </a:r>
            <a:r>
              <a:rPr lang="en-US" sz="6400" b="1" dirty="0">
                <a:latin typeface="Open Sans" panose="020B0606030504020204" pitchFamily="34" charset="0"/>
                <a:ea typeface="Open Sans" panose="020B0606030504020204" pitchFamily="34" charset="0"/>
                <a:cs typeface="Open Sans" panose="020B0606030504020204" pitchFamily="34" charset="0"/>
              </a:rPr>
              <a:t>4</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In this example, the array elements are initialized to 5 down to 1.</a:t>
            </a:r>
          </a:p>
        </p:txBody>
      </p:sp>
      <p:pic>
        <p:nvPicPr>
          <p:cNvPr id="3" name="Picture 2">
            <a:extLst>
              <a:ext uri="{FF2B5EF4-FFF2-40B4-BE49-F238E27FC236}">
                <a16:creationId xmlns:a16="http://schemas.microsoft.com/office/drawing/2014/main" id="{213874BF-5314-7C81-CEEA-A006CA0C63A7}"/>
              </a:ext>
            </a:extLst>
          </p:cNvPr>
          <p:cNvPicPr>
            <a:picLocks noChangeAspect="1"/>
          </p:cNvPicPr>
          <p:nvPr/>
        </p:nvPicPr>
        <p:blipFill>
          <a:blip r:embed="rId4"/>
          <a:stretch>
            <a:fillRect/>
          </a:stretch>
        </p:blipFill>
        <p:spPr>
          <a:xfrm>
            <a:off x="952378" y="5924303"/>
            <a:ext cx="16859372" cy="1162060"/>
          </a:xfrm>
          <a:prstGeom prst="rect">
            <a:avLst/>
          </a:prstGeom>
        </p:spPr>
      </p:pic>
    </p:spTree>
    <p:extLst>
      <p:ext uri="{BB962C8B-B14F-4D97-AF65-F5344CB8AC3E}">
        <p14:creationId xmlns:p14="http://schemas.microsoft.com/office/powerpoint/2010/main" val="422524188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5616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pic>
        <p:nvPicPr>
          <p:cNvPr id="6" name="Picture 5">
            <a:extLst>
              <a:ext uri="{FF2B5EF4-FFF2-40B4-BE49-F238E27FC236}">
                <a16:creationId xmlns:a16="http://schemas.microsoft.com/office/drawing/2014/main" id="{ACAC584B-324E-B50B-BD11-FF52B099DA33}"/>
              </a:ext>
            </a:extLst>
          </p:cNvPr>
          <p:cNvPicPr>
            <a:picLocks noChangeAspect="1"/>
          </p:cNvPicPr>
          <p:nvPr/>
        </p:nvPicPr>
        <p:blipFill>
          <a:blip r:embed="rId4"/>
          <a:stretch>
            <a:fillRect/>
          </a:stretch>
        </p:blipFill>
        <p:spPr>
          <a:xfrm>
            <a:off x="1120448" y="2951091"/>
            <a:ext cx="13335096" cy="1219208"/>
          </a:xfrm>
          <a:prstGeom prst="rect">
            <a:avLst/>
          </a:prstGeom>
        </p:spPr>
      </p:pic>
      <p:sp>
        <p:nvSpPr>
          <p:cNvPr id="7" name="Rectangle 6">
            <a:extLst>
              <a:ext uri="{FF2B5EF4-FFF2-40B4-BE49-F238E27FC236}">
                <a16:creationId xmlns:a16="http://schemas.microsoft.com/office/drawing/2014/main" id="{84DE69D1-F00B-80CE-2631-C9B2407E2E23}"/>
              </a:ext>
            </a:extLst>
          </p:cNvPr>
          <p:cNvSpPr/>
          <p:nvPr/>
        </p:nvSpPr>
        <p:spPr>
          <a:xfrm>
            <a:off x="952498" y="2642695"/>
            <a:ext cx="34782668" cy="1836000"/>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2" name="Picture 11">
            <a:extLst>
              <a:ext uri="{FF2B5EF4-FFF2-40B4-BE49-F238E27FC236}">
                <a16:creationId xmlns:a16="http://schemas.microsoft.com/office/drawing/2014/main" id="{F1A6816A-9B4E-0F57-A9ED-A888BD456B8E}"/>
              </a:ext>
            </a:extLst>
          </p:cNvPr>
          <p:cNvPicPr>
            <a:picLocks noChangeAspect="1"/>
          </p:cNvPicPr>
          <p:nvPr/>
        </p:nvPicPr>
        <p:blipFill>
          <a:blip r:embed="rId5"/>
          <a:stretch>
            <a:fillRect/>
          </a:stretch>
        </p:blipFill>
        <p:spPr>
          <a:xfrm>
            <a:off x="4913470" y="7524394"/>
            <a:ext cx="26749060" cy="10425705"/>
          </a:xfrm>
          <a:prstGeom prst="rect">
            <a:avLst/>
          </a:prstGeom>
        </p:spPr>
      </p:pic>
    </p:spTree>
    <p:extLst>
      <p:ext uri="{BB962C8B-B14F-4D97-AF65-F5344CB8AC3E}">
        <p14:creationId xmlns:p14="http://schemas.microsoft.com/office/powerpoint/2010/main" val="137672368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2912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ways to store, and manipulate, multiple values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most common way to do this, in Java, is with an array.</a:t>
            </a:r>
          </a:p>
        </p:txBody>
      </p:sp>
    </p:spTree>
    <p:extLst>
      <p:ext uri="{BB962C8B-B14F-4D97-AF65-F5344CB8AC3E}">
        <p14:creationId xmlns:p14="http://schemas.microsoft.com/office/powerpoint/2010/main" val="241334646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5616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98" y="2642695"/>
            <a:ext cx="34782670" cy="1836000"/>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8" name="Picture 7">
            <a:extLst>
              <a:ext uri="{FF2B5EF4-FFF2-40B4-BE49-F238E27FC236}">
                <a16:creationId xmlns:a16="http://schemas.microsoft.com/office/drawing/2014/main" id="{D6D2339F-9EFD-C977-387E-F4D4FF4C7110}"/>
              </a:ext>
            </a:extLst>
          </p:cNvPr>
          <p:cNvPicPr>
            <a:picLocks noChangeAspect="1"/>
          </p:cNvPicPr>
          <p:nvPr/>
        </p:nvPicPr>
        <p:blipFill>
          <a:blip r:embed="rId4">
            <a:alphaModFix/>
          </a:blip>
          <a:stretch>
            <a:fillRect/>
          </a:stretch>
        </p:blipFill>
        <p:spPr>
          <a:xfrm>
            <a:off x="4913468" y="6087421"/>
            <a:ext cx="26749060" cy="11866754"/>
          </a:xfrm>
          <a:prstGeom prst="rect">
            <a:avLst/>
          </a:prstGeom>
        </p:spPr>
      </p:pic>
      <p:pic>
        <p:nvPicPr>
          <p:cNvPr id="14" name="Picture 13">
            <a:extLst>
              <a:ext uri="{FF2B5EF4-FFF2-40B4-BE49-F238E27FC236}">
                <a16:creationId xmlns:a16="http://schemas.microsoft.com/office/drawing/2014/main" id="{9A326655-E5EA-38FA-7C40-F140478FBAAD}"/>
              </a:ext>
            </a:extLst>
          </p:cNvPr>
          <p:cNvPicPr>
            <a:picLocks noChangeAspect="1"/>
          </p:cNvPicPr>
          <p:nvPr/>
        </p:nvPicPr>
        <p:blipFill>
          <a:blip r:embed="rId5">
            <a:alphaModFix/>
          </a:blip>
          <a:stretch>
            <a:fillRect/>
          </a:stretch>
        </p:blipFill>
        <p:spPr>
          <a:xfrm>
            <a:off x="1120448" y="2990683"/>
            <a:ext cx="18288132" cy="1047756"/>
          </a:xfrm>
          <a:prstGeom prst="rect">
            <a:avLst/>
          </a:prstGeom>
        </p:spPr>
      </p:pic>
    </p:spTree>
    <p:extLst>
      <p:ext uri="{BB962C8B-B14F-4D97-AF65-F5344CB8AC3E}">
        <p14:creationId xmlns:p14="http://schemas.microsoft.com/office/powerpoint/2010/main" val="180682237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93302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First Common Error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98" y="2642694"/>
            <a:ext cx="34782644" cy="258187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4" name="Picture 13">
            <a:extLst>
              <a:ext uri="{FF2B5EF4-FFF2-40B4-BE49-F238E27FC236}">
                <a16:creationId xmlns:a16="http://schemas.microsoft.com/office/drawing/2014/main" id="{9A326655-E5EA-38FA-7C40-F140478FBAAD}"/>
              </a:ext>
            </a:extLst>
          </p:cNvPr>
          <p:cNvPicPr>
            <a:picLocks noChangeAspect="1"/>
          </p:cNvPicPr>
          <p:nvPr/>
        </p:nvPicPr>
        <p:blipFill>
          <a:blip r:embed="rId4">
            <a:alphaModFix/>
          </a:blip>
          <a:stretch>
            <a:fillRect/>
          </a:stretch>
        </p:blipFill>
        <p:spPr>
          <a:xfrm>
            <a:off x="1120448" y="2990683"/>
            <a:ext cx="18288132" cy="1047756"/>
          </a:xfrm>
          <a:prstGeom prst="rect">
            <a:avLst/>
          </a:prstGeom>
        </p:spPr>
      </p:pic>
      <p:pic>
        <p:nvPicPr>
          <p:cNvPr id="6" name="Picture 5">
            <a:extLst>
              <a:ext uri="{FF2B5EF4-FFF2-40B4-BE49-F238E27FC236}">
                <a16:creationId xmlns:a16="http://schemas.microsoft.com/office/drawing/2014/main" id="{471DAA49-7047-CDB4-0297-F40DC3FE4C65}"/>
              </a:ext>
            </a:extLst>
          </p:cNvPr>
          <p:cNvPicPr>
            <a:picLocks noChangeAspect="1"/>
          </p:cNvPicPr>
          <p:nvPr/>
        </p:nvPicPr>
        <p:blipFill>
          <a:blip r:embed="rId5"/>
          <a:stretch>
            <a:fillRect/>
          </a:stretch>
        </p:blipFill>
        <p:spPr>
          <a:xfrm>
            <a:off x="952475" y="8630130"/>
            <a:ext cx="34782669" cy="9301175"/>
          </a:xfrm>
          <a:prstGeom prst="rect">
            <a:avLst/>
          </a:prstGeom>
        </p:spPr>
      </p:pic>
      <p:sp>
        <p:nvSpPr>
          <p:cNvPr id="11" name="Rectangle 10">
            <a:extLst>
              <a:ext uri="{FF2B5EF4-FFF2-40B4-BE49-F238E27FC236}">
                <a16:creationId xmlns:a16="http://schemas.microsoft.com/office/drawing/2014/main" id="{AA69315E-5BA1-27D7-437F-5B1D7DC0698E}"/>
              </a:ext>
            </a:extLst>
          </p:cNvPr>
          <p:cNvSpPr/>
          <p:nvPr/>
        </p:nvSpPr>
        <p:spPr>
          <a:xfrm>
            <a:off x="952472" y="5503778"/>
            <a:ext cx="34782670" cy="2691809"/>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6F0F033-F7E9-FBD5-8086-694327AD0597}"/>
              </a:ext>
            </a:extLst>
          </p:cNvPr>
          <p:cNvSpPr/>
          <p:nvPr/>
        </p:nvSpPr>
        <p:spPr>
          <a:xfrm>
            <a:off x="952472" y="5559216"/>
            <a:ext cx="34782670" cy="3096729"/>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5800" dirty="0">
                <a:latin typeface="Open Sans" panose="020B0606030504020204" pitchFamily="34" charset="0"/>
                <a:ea typeface="Open Sans" panose="020B0606030504020204" pitchFamily="34" charset="0"/>
                <a:cs typeface="Open Sans" panose="020B0606030504020204" pitchFamily="34" charset="0"/>
              </a:rPr>
              <a:t>Accessing index out of range will cause error in other words </a:t>
            </a:r>
            <a:r>
              <a:rPr lang="en-US" sz="58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ArrayIndexOutOfBoundsException</a:t>
            </a:r>
          </a:p>
          <a:p>
            <a:pPr marL="857250" indent="-857250" algn="l">
              <a:spcAft>
                <a:spcPts val="5022"/>
              </a:spcAft>
              <a:buFont typeface="Arial" panose="020B0604020202020204" pitchFamily="34" charset="0"/>
              <a:buChar char="•"/>
            </a:pPr>
            <a:r>
              <a:rPr lang="en-US" sz="5800" dirty="0">
                <a:latin typeface="Open Sans" panose="020B0606030504020204" pitchFamily="34" charset="0"/>
                <a:ea typeface="Open Sans" panose="020B0606030504020204" pitchFamily="34" charset="0"/>
                <a:cs typeface="Open Sans" panose="020B0606030504020204" pitchFamily="34" charset="0"/>
              </a:rPr>
              <a:t>We have </a:t>
            </a:r>
            <a:r>
              <a:rPr lang="en-US" sz="5800" b="1" dirty="0">
                <a:latin typeface="Open Sans" panose="020B0606030504020204" pitchFamily="34" charset="0"/>
                <a:ea typeface="Open Sans" panose="020B0606030504020204" pitchFamily="34" charset="0"/>
                <a:cs typeface="Open Sans" panose="020B0606030504020204" pitchFamily="34" charset="0"/>
              </a:rPr>
              <a:t>5 elements and index range is 0 to 4</a:t>
            </a:r>
          </a:p>
        </p:txBody>
      </p:sp>
      <p:pic>
        <p:nvPicPr>
          <p:cNvPr id="3" name="Picture 2">
            <a:extLst>
              <a:ext uri="{FF2B5EF4-FFF2-40B4-BE49-F238E27FC236}">
                <a16:creationId xmlns:a16="http://schemas.microsoft.com/office/drawing/2014/main" id="{619CF91B-6FD9-73C4-72B3-91B02CF31717}"/>
              </a:ext>
            </a:extLst>
          </p:cNvPr>
          <p:cNvPicPr>
            <a:picLocks noChangeAspect="1"/>
          </p:cNvPicPr>
          <p:nvPr/>
        </p:nvPicPr>
        <p:blipFill>
          <a:blip r:embed="rId6">
            <a:alphaModFix/>
          </a:blip>
          <a:stretch>
            <a:fillRect/>
          </a:stretch>
        </p:blipFill>
        <p:spPr>
          <a:xfrm>
            <a:off x="1101787" y="3019931"/>
            <a:ext cx="18288132" cy="2057414"/>
          </a:xfrm>
          <a:prstGeom prst="rect">
            <a:avLst/>
          </a:prstGeom>
        </p:spPr>
      </p:pic>
    </p:spTree>
    <p:extLst>
      <p:ext uri="{BB962C8B-B14F-4D97-AF65-F5344CB8AC3E}">
        <p14:creationId xmlns:p14="http://schemas.microsoft.com/office/powerpoint/2010/main" val="335570323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88227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Second Common Error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72" y="2642695"/>
            <a:ext cx="34782670" cy="5847352"/>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AA69315E-5BA1-27D7-437F-5B1D7DC0698E}"/>
              </a:ext>
            </a:extLst>
          </p:cNvPr>
          <p:cNvSpPr/>
          <p:nvPr/>
        </p:nvSpPr>
        <p:spPr>
          <a:xfrm>
            <a:off x="952472" y="9375104"/>
            <a:ext cx="34782668" cy="5665844"/>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6F0F033-F7E9-FBD5-8086-694327AD0597}"/>
              </a:ext>
            </a:extLst>
          </p:cNvPr>
          <p:cNvSpPr/>
          <p:nvPr/>
        </p:nvSpPr>
        <p:spPr>
          <a:xfrm>
            <a:off x="1064438" y="9528319"/>
            <a:ext cx="34782670" cy="7546701"/>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b="1" u="sng"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35</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20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17</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18</a:t>
            </a:r>
          </a:p>
        </p:txBody>
      </p:sp>
      <p:pic>
        <p:nvPicPr>
          <p:cNvPr id="5" name="Picture 4">
            <a:extLst>
              <a:ext uri="{FF2B5EF4-FFF2-40B4-BE49-F238E27FC236}">
                <a16:creationId xmlns:a16="http://schemas.microsoft.com/office/drawing/2014/main" id="{8C6BCA24-6AB0-0D1A-00A4-3EBE42CE95F3}"/>
              </a:ext>
            </a:extLst>
          </p:cNvPr>
          <p:cNvPicPr>
            <a:picLocks noChangeAspect="1"/>
          </p:cNvPicPr>
          <p:nvPr/>
        </p:nvPicPr>
        <p:blipFill>
          <a:blip r:embed="rId4">
            <a:alphaModFix/>
          </a:blip>
          <a:stretch>
            <a:fillRect/>
          </a:stretch>
        </p:blipFill>
        <p:spPr>
          <a:xfrm>
            <a:off x="1120448" y="2978359"/>
            <a:ext cx="23660272" cy="5181636"/>
          </a:xfrm>
          <a:prstGeom prst="rect">
            <a:avLst/>
          </a:prstGeom>
        </p:spPr>
      </p:pic>
      <p:sp>
        <p:nvSpPr>
          <p:cNvPr id="13" name="Rectangle 12">
            <a:extLst>
              <a:ext uri="{FF2B5EF4-FFF2-40B4-BE49-F238E27FC236}">
                <a16:creationId xmlns:a16="http://schemas.microsoft.com/office/drawing/2014/main" id="{755C370A-EC01-A336-BC36-423004AB5670}"/>
              </a:ext>
            </a:extLst>
          </p:cNvPr>
          <p:cNvSpPr/>
          <p:nvPr/>
        </p:nvSpPr>
        <p:spPr>
          <a:xfrm>
            <a:off x="3564294" y="5019869"/>
            <a:ext cx="4590661" cy="1185668"/>
          </a:xfrm>
          <a:prstGeom prst="rect">
            <a:avLst/>
          </a:prstGeom>
          <a:noFill/>
          <a:ln w="7620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95528330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387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Third </a:t>
            </a:r>
            <a:r>
              <a:rPr lang="en-US" sz="10800">
                <a:latin typeface="Open Sans" panose="020B0606030504020204" pitchFamily="34" charset="0"/>
                <a:ea typeface="Open Sans" panose="020B0606030504020204" pitchFamily="34" charset="0"/>
                <a:cs typeface="Open Sans" panose="020B0606030504020204" pitchFamily="34" charset="0"/>
              </a:rPr>
              <a:t>Common Error</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72" y="2642695"/>
            <a:ext cx="34782668" cy="5847352"/>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AA69315E-5BA1-27D7-437F-5B1D7DC0698E}"/>
              </a:ext>
            </a:extLst>
          </p:cNvPr>
          <p:cNvSpPr/>
          <p:nvPr/>
        </p:nvSpPr>
        <p:spPr>
          <a:xfrm>
            <a:off x="952472" y="9375104"/>
            <a:ext cx="34782668" cy="726272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6F0F033-F7E9-FBD5-8086-694327AD0597}"/>
              </a:ext>
            </a:extLst>
          </p:cNvPr>
          <p:cNvSpPr/>
          <p:nvPr/>
        </p:nvSpPr>
        <p:spPr>
          <a:xfrm>
            <a:off x="1064438" y="9528318"/>
            <a:ext cx="34782670" cy="7453395"/>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b="1" u="sng"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10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0		-&gt; condition 0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35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1		-&gt; condition 1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20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2		-&gt; condition 2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17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3		-&gt; condition 3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18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4		-&gt; condition 4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ArrayIndexOutOfBoundsException when </a:t>
            </a:r>
            <a:r>
              <a:rPr lang="en-US" sz="64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i</a:t>
            </a:r>
            <a:r>
              <a:rPr lang="en-US" sz="6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 5 since condition 5 &lt;= 5 is true</a:t>
            </a:r>
          </a:p>
        </p:txBody>
      </p:sp>
      <p:pic>
        <p:nvPicPr>
          <p:cNvPr id="4" name="Picture 3">
            <a:extLst>
              <a:ext uri="{FF2B5EF4-FFF2-40B4-BE49-F238E27FC236}">
                <a16:creationId xmlns:a16="http://schemas.microsoft.com/office/drawing/2014/main" id="{0F3FAE66-6B08-1CE1-FC24-D6CC3974D9AD}"/>
              </a:ext>
            </a:extLst>
          </p:cNvPr>
          <p:cNvPicPr>
            <a:picLocks noChangeAspect="1"/>
          </p:cNvPicPr>
          <p:nvPr/>
        </p:nvPicPr>
        <p:blipFill>
          <a:blip r:embed="rId4">
            <a:alphaModFix/>
          </a:blip>
          <a:stretch>
            <a:fillRect/>
          </a:stretch>
        </p:blipFill>
        <p:spPr>
          <a:xfrm>
            <a:off x="1120448" y="2934656"/>
            <a:ext cx="23641224" cy="5334040"/>
          </a:xfrm>
          <a:prstGeom prst="rect">
            <a:avLst/>
          </a:prstGeom>
        </p:spPr>
      </p:pic>
      <p:sp>
        <p:nvSpPr>
          <p:cNvPr id="5" name="Rectangle 4">
            <a:extLst>
              <a:ext uri="{FF2B5EF4-FFF2-40B4-BE49-F238E27FC236}">
                <a16:creationId xmlns:a16="http://schemas.microsoft.com/office/drawing/2014/main" id="{BDB187B4-8CC0-D7AA-7376-3E4D1DB34745}"/>
              </a:ext>
            </a:extLst>
          </p:cNvPr>
          <p:cNvSpPr/>
          <p:nvPr/>
        </p:nvSpPr>
        <p:spPr>
          <a:xfrm>
            <a:off x="8845420" y="5019869"/>
            <a:ext cx="10189029" cy="1185668"/>
          </a:xfrm>
          <a:prstGeom prst="rect">
            <a:avLst/>
          </a:prstGeom>
          <a:noFill/>
          <a:ln w="7620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4117064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387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Third </a:t>
            </a:r>
            <a:r>
              <a:rPr lang="en-US" sz="10800">
                <a:latin typeface="Open Sans" panose="020B0606030504020204" pitchFamily="34" charset="0"/>
                <a:ea typeface="Open Sans" panose="020B0606030504020204" pitchFamily="34" charset="0"/>
                <a:cs typeface="Open Sans" panose="020B0606030504020204" pitchFamily="34" charset="0"/>
              </a:rPr>
              <a:t>Common Error</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72" y="2642695"/>
            <a:ext cx="34782668" cy="5847352"/>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AA69315E-5BA1-27D7-437F-5B1D7DC0698E}"/>
              </a:ext>
            </a:extLst>
          </p:cNvPr>
          <p:cNvSpPr/>
          <p:nvPr/>
        </p:nvSpPr>
        <p:spPr>
          <a:xfrm>
            <a:off x="952472" y="9375104"/>
            <a:ext cx="34782668" cy="726272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6F0F033-F7E9-FBD5-8086-694327AD0597}"/>
              </a:ext>
            </a:extLst>
          </p:cNvPr>
          <p:cNvSpPr/>
          <p:nvPr/>
        </p:nvSpPr>
        <p:spPr>
          <a:xfrm>
            <a:off x="1064438" y="9528318"/>
            <a:ext cx="34782670" cy="7453395"/>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b="1" u="sng"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10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0		-&gt; condition 0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35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1		-&gt; condition 1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20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2		-&gt; condition 2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17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3		-&gt; condition 3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18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4		-&gt; condition 4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endParaRPr lang="en-US" sz="64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5BD8B196-F48F-CE4C-71A0-A7D3355FF913}"/>
              </a:ext>
            </a:extLst>
          </p:cNvPr>
          <p:cNvPicPr>
            <a:picLocks noChangeAspect="1"/>
          </p:cNvPicPr>
          <p:nvPr/>
        </p:nvPicPr>
        <p:blipFill>
          <a:blip r:embed="rId4">
            <a:alphaModFix/>
          </a:blip>
          <a:stretch>
            <a:fillRect/>
          </a:stretch>
        </p:blipFill>
        <p:spPr>
          <a:xfrm>
            <a:off x="1120448" y="2841812"/>
            <a:ext cx="23660272" cy="5486440"/>
          </a:xfrm>
          <a:prstGeom prst="rect">
            <a:avLst/>
          </a:prstGeom>
        </p:spPr>
      </p:pic>
      <p:sp>
        <p:nvSpPr>
          <p:cNvPr id="5" name="Rectangle 4">
            <a:extLst>
              <a:ext uri="{FF2B5EF4-FFF2-40B4-BE49-F238E27FC236}">
                <a16:creationId xmlns:a16="http://schemas.microsoft.com/office/drawing/2014/main" id="{BDB187B4-8CC0-D7AA-7376-3E4D1DB34745}"/>
              </a:ext>
            </a:extLst>
          </p:cNvPr>
          <p:cNvSpPr/>
          <p:nvPr/>
        </p:nvSpPr>
        <p:spPr>
          <a:xfrm>
            <a:off x="8845421" y="5019869"/>
            <a:ext cx="9629192" cy="1185668"/>
          </a:xfrm>
          <a:prstGeom prst="rect">
            <a:avLst/>
          </a:prstGeom>
          <a:noFill/>
          <a:ln w="7620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9478733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153749"/>
            <a:ext cx="34782670" cy="1301233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the enhanced for loop, if you're looping through elements from first to last, and want to process them one at a time, and you're not setting or assigning values to elements.</a:t>
            </a:r>
          </a:p>
        </p:txBody>
      </p:sp>
      <p:graphicFrame>
        <p:nvGraphicFramePr>
          <p:cNvPr id="2" name="Table 1">
            <a:extLst>
              <a:ext uri="{FF2B5EF4-FFF2-40B4-BE49-F238E27FC236}">
                <a16:creationId xmlns:a16="http://schemas.microsoft.com/office/drawing/2014/main" id="{8E38D49F-9360-6F61-78B8-7537F62294C4}"/>
              </a:ext>
            </a:extLst>
          </p:cNvPr>
          <p:cNvGraphicFramePr>
            <a:graphicFrameLocks noGrp="1"/>
          </p:cNvGraphicFramePr>
          <p:nvPr/>
        </p:nvGraphicFramePr>
        <p:xfrm>
          <a:off x="952498" y="5535509"/>
          <a:ext cx="22206082" cy="12421533"/>
        </p:xfrm>
        <a:graphic>
          <a:graphicData uri="http://schemas.openxmlformats.org/drawingml/2006/table">
            <a:tbl>
              <a:tblPr firstRow="1" bandRow="1">
                <a:tableStyleId>{5C22544A-7EE6-4342-B048-85BDC9FD1C3A}</a:tableStyleId>
              </a:tblPr>
              <a:tblGrid>
                <a:gridCol w="22206082">
                  <a:extLst>
                    <a:ext uri="{9D8B030D-6E8A-4147-A177-3AD203B41FA5}">
                      <a16:colId xmlns:a16="http://schemas.microsoft.com/office/drawing/2014/main" val="2844207666"/>
                    </a:ext>
                  </a:extLst>
                </a:gridCol>
              </a:tblGrid>
              <a:tr h="1755195">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Enhanced For Loop (Preferred for this kind of processing)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5964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280329">
                <a:tc>
                  <a:txBody>
                    <a:bodyPr/>
                    <a:lstStyle/>
                    <a:p>
                      <a:pPr marL="180000" algn="l"/>
                      <a:r>
                        <a:rPr lang="en-US" sz="5400" b="1">
                          <a:solidFill>
                            <a:schemeClr val="tx1"/>
                          </a:solidFill>
                          <a:latin typeface="Open Sans" panose="020B0606030504020204" pitchFamily="34" charset="0"/>
                          <a:ea typeface="Open Sans" panose="020B0606030504020204" pitchFamily="34" charset="0"/>
                          <a:cs typeface="Open Sans" panose="020B0606030504020204" pitchFamily="34" charset="0"/>
                        </a:rPr>
                        <a:t>Traditional For Loop</a:t>
                      </a:r>
                      <a:endPar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522707241"/>
                  </a:ext>
                </a:extLst>
              </a:tr>
              <a:tr h="478951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9894109"/>
                  </a:ext>
                </a:extLst>
              </a:tr>
            </a:tbl>
          </a:graphicData>
        </a:graphic>
      </p:graphicFrame>
      <p:pic>
        <p:nvPicPr>
          <p:cNvPr id="11" name="Picture 10">
            <a:extLst>
              <a:ext uri="{FF2B5EF4-FFF2-40B4-BE49-F238E27FC236}">
                <a16:creationId xmlns:a16="http://schemas.microsoft.com/office/drawing/2014/main" id="{4787B132-FA81-47EA-7855-AC6883CA1C29}"/>
              </a:ext>
            </a:extLst>
          </p:cNvPr>
          <p:cNvPicPr>
            <a:picLocks noChangeAspect="1"/>
          </p:cNvPicPr>
          <p:nvPr/>
        </p:nvPicPr>
        <p:blipFill>
          <a:blip r:embed="rId4"/>
          <a:stretch>
            <a:fillRect/>
          </a:stretch>
        </p:blipFill>
        <p:spPr>
          <a:xfrm>
            <a:off x="1064464" y="13350080"/>
            <a:ext cx="20702738" cy="4483927"/>
          </a:xfrm>
          <a:prstGeom prst="rect">
            <a:avLst/>
          </a:prstGeom>
        </p:spPr>
      </p:pic>
      <p:pic>
        <p:nvPicPr>
          <p:cNvPr id="6" name="Picture 5">
            <a:extLst>
              <a:ext uri="{FF2B5EF4-FFF2-40B4-BE49-F238E27FC236}">
                <a16:creationId xmlns:a16="http://schemas.microsoft.com/office/drawing/2014/main" id="{B5F4B1F8-88B9-4BEE-3660-01735FE616C8}"/>
              </a:ext>
            </a:extLst>
          </p:cNvPr>
          <p:cNvPicPr>
            <a:picLocks noChangeAspect="1"/>
          </p:cNvPicPr>
          <p:nvPr/>
        </p:nvPicPr>
        <p:blipFill>
          <a:blip r:embed="rId5"/>
          <a:stretch>
            <a:fillRect/>
          </a:stretch>
        </p:blipFill>
        <p:spPr>
          <a:xfrm>
            <a:off x="1064464" y="7449611"/>
            <a:ext cx="19634762" cy="4338651"/>
          </a:xfrm>
          <a:prstGeom prst="rect">
            <a:avLst/>
          </a:prstGeom>
        </p:spPr>
      </p:pic>
      <p:sp>
        <p:nvSpPr>
          <p:cNvPr id="3" name="Shape 126">
            <a:extLst>
              <a:ext uri="{FF2B5EF4-FFF2-40B4-BE49-F238E27FC236}">
                <a16:creationId xmlns:a16="http://schemas.microsoft.com/office/drawing/2014/main" id="{C5D9F4D2-2A74-2A90-2147-C2B116FD6B5D}"/>
              </a:ext>
            </a:extLst>
          </p:cNvPr>
          <p:cNvSpPr/>
          <p:nvPr/>
        </p:nvSpPr>
        <p:spPr>
          <a:xfrm>
            <a:off x="952498" y="459786"/>
            <a:ext cx="3478676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Enhanced For Loop to avoid some of these errors</a:t>
            </a:r>
          </a:p>
        </p:txBody>
      </p:sp>
    </p:spTree>
    <p:extLst>
      <p:ext uri="{BB962C8B-B14F-4D97-AF65-F5344CB8AC3E}">
        <p14:creationId xmlns:p14="http://schemas.microsoft.com/office/powerpoint/2010/main" val="600870730"/>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 previous video, I talked about the differences between a Reference vs. an Object, vs. an Instance, vs. a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 to revisit this a little, and talk about why this matters, when we're talking about arrays.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assign an object to a variable, the variable becomes a reference to that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true of arrays, but the array has yet another level of indirection, if it's an array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every array element is also a reference.</a:t>
            </a:r>
          </a:p>
        </p:txBody>
      </p:sp>
    </p:spTree>
    <p:extLst>
      <p:ext uri="{BB962C8B-B14F-4D97-AF65-F5344CB8AC3E}">
        <p14:creationId xmlns:p14="http://schemas.microsoft.com/office/powerpoint/2010/main" val="131462979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flipV="1">
            <a:off x="4334162" y="2688353"/>
            <a:ext cx="10298151" cy="838619"/>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7" name="Picture 6">
            <a:extLst>
              <a:ext uri="{FF2B5EF4-FFF2-40B4-BE49-F238E27FC236}">
                <a16:creationId xmlns:a16="http://schemas.microsoft.com/office/drawing/2014/main" id="{FC421FD6-845B-F9A0-4ADA-459950668EE1}"/>
              </a:ext>
            </a:extLst>
          </p:cNvPr>
          <p:cNvPicPr>
            <a:picLocks noChangeAspect="1"/>
          </p:cNvPicPr>
          <p:nvPr/>
        </p:nvPicPr>
        <p:blipFill>
          <a:blip r:embed="rId5"/>
          <a:stretch>
            <a:fillRect/>
          </a:stretch>
        </p:blipFill>
        <p:spPr>
          <a:xfrm>
            <a:off x="11122080" y="10363785"/>
            <a:ext cx="14331841" cy="7632482"/>
          </a:xfrm>
          <a:prstGeom prst="rect">
            <a:avLst/>
          </a:prstGeom>
        </p:spPr>
      </p:pic>
    </p:spTree>
    <p:extLst>
      <p:ext uri="{BB962C8B-B14F-4D97-AF65-F5344CB8AC3E}">
        <p14:creationId xmlns:p14="http://schemas.microsoft.com/office/powerpoint/2010/main" val="421867092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flipV="1">
            <a:off x="4334162" y="3416140"/>
            <a:ext cx="11024026" cy="838619"/>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8" name="Picture 7">
            <a:extLst>
              <a:ext uri="{FF2B5EF4-FFF2-40B4-BE49-F238E27FC236}">
                <a16:creationId xmlns:a16="http://schemas.microsoft.com/office/drawing/2014/main" id="{41F6919A-9EDC-E086-B602-AE922DFCC6C7}"/>
              </a:ext>
            </a:extLst>
          </p:cNvPr>
          <p:cNvPicPr>
            <a:picLocks noChangeAspect="1"/>
          </p:cNvPicPr>
          <p:nvPr/>
        </p:nvPicPr>
        <p:blipFill>
          <a:blip r:embed="rId5"/>
          <a:stretch>
            <a:fillRect/>
          </a:stretch>
        </p:blipFill>
        <p:spPr>
          <a:xfrm>
            <a:off x="11122080" y="10268080"/>
            <a:ext cx="14331840" cy="7728187"/>
          </a:xfrm>
          <a:prstGeom prst="rect">
            <a:avLst/>
          </a:prstGeom>
        </p:spPr>
      </p:pic>
    </p:spTree>
    <p:extLst>
      <p:ext uri="{BB962C8B-B14F-4D97-AF65-F5344CB8AC3E}">
        <p14:creationId xmlns:p14="http://schemas.microsoft.com/office/powerpoint/2010/main" val="20744687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flipV="1">
            <a:off x="4334162" y="4834391"/>
            <a:ext cx="23527046" cy="1529086"/>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2" name="Picture 11">
            <a:extLst>
              <a:ext uri="{FF2B5EF4-FFF2-40B4-BE49-F238E27FC236}">
                <a16:creationId xmlns:a16="http://schemas.microsoft.com/office/drawing/2014/main" id="{445F6C3A-001B-D313-29AF-526646279C0D}"/>
              </a:ext>
            </a:extLst>
          </p:cNvPr>
          <p:cNvPicPr>
            <a:picLocks noChangeAspect="1"/>
          </p:cNvPicPr>
          <p:nvPr/>
        </p:nvPicPr>
        <p:blipFill>
          <a:blip r:embed="rId5"/>
          <a:stretch>
            <a:fillRect/>
          </a:stretch>
        </p:blipFill>
        <p:spPr>
          <a:xfrm>
            <a:off x="2790241" y="10309516"/>
            <a:ext cx="14331839" cy="7686751"/>
          </a:xfrm>
          <a:prstGeom prst="rect">
            <a:avLst/>
          </a:prstGeom>
        </p:spPr>
      </p:pic>
      <p:sp>
        <p:nvSpPr>
          <p:cNvPr id="13" name="Rectangle 12">
            <a:extLst>
              <a:ext uri="{FF2B5EF4-FFF2-40B4-BE49-F238E27FC236}">
                <a16:creationId xmlns:a16="http://schemas.microsoft.com/office/drawing/2014/main" id="{428F46D5-00D4-43A5-1CBE-0E4F1623607A}"/>
              </a:ext>
            </a:extLst>
          </p:cNvPr>
          <p:cNvSpPr/>
          <p:nvPr/>
        </p:nvSpPr>
        <p:spPr>
          <a:xfrm>
            <a:off x="17401204" y="10306901"/>
            <a:ext cx="16384555" cy="7689361"/>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32C1D5D-6CEE-A99B-B4B8-46B1F74389B5}"/>
              </a:ext>
            </a:extLst>
          </p:cNvPr>
          <p:cNvSpPr/>
          <p:nvPr/>
        </p:nvSpPr>
        <p:spPr>
          <a:xfrm>
            <a:off x="17548193" y="10419168"/>
            <a:ext cx="10449507" cy="4578178"/>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myIntArray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anotherArray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p>
        </p:txBody>
      </p:sp>
    </p:spTree>
    <p:extLst>
      <p:ext uri="{BB962C8B-B14F-4D97-AF65-F5344CB8AC3E}">
        <p14:creationId xmlns:p14="http://schemas.microsoft.com/office/powerpoint/2010/main" val="11462690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2912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is a data structure, that allows you to store a sequence of values, all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arrays for any primitive type, like </a:t>
            </a:r>
            <a:r>
              <a:rPr lang="en-US" sz="6400" dirty="0" err="1">
                <a:latin typeface="Open Sans" panose="020B0606030504020204" pitchFamily="34" charset="0"/>
                <a:ea typeface="Open Sans" panose="020B0606030504020204" pitchFamily="34" charset="0"/>
                <a:cs typeface="Open Sans" panose="020B0606030504020204" pitchFamily="34" charset="0"/>
              </a:rPr>
              <a:t>ints</a:t>
            </a:r>
            <a:r>
              <a:rPr lang="en-US" sz="6400" dirty="0">
                <a:latin typeface="Open Sans" panose="020B0606030504020204" pitchFamily="34" charset="0"/>
                <a:ea typeface="Open Sans" panose="020B0606030504020204" pitchFamily="34" charset="0"/>
                <a:cs typeface="Open Sans" panose="020B0606030504020204" pitchFamily="34" charset="0"/>
              </a:rPr>
              <a:t>, doubles, </a:t>
            </a:r>
            <a:r>
              <a:rPr lang="en-US" sz="6400" dirty="0" err="1">
                <a:latin typeface="Open Sans" panose="020B0606030504020204" pitchFamily="34" charset="0"/>
                <a:ea typeface="Open Sans" panose="020B0606030504020204" pitchFamily="34" charset="0"/>
                <a:cs typeface="Open Sans" panose="020B0606030504020204" pitchFamily="34" charset="0"/>
              </a:rPr>
              <a:t>booleans</a:t>
            </a:r>
            <a:r>
              <a:rPr lang="en-US" sz="6400" dirty="0">
                <a:latin typeface="Open Sans" panose="020B0606030504020204" pitchFamily="34" charset="0"/>
                <a:ea typeface="Open Sans" panose="020B0606030504020204" pitchFamily="34" charset="0"/>
                <a:cs typeface="Open Sans" panose="020B0606030504020204" pitchFamily="34" charset="0"/>
              </a:rPr>
              <a:t>, or any of the 8 primitives we've learned about.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also have arrays for any class.</a:t>
            </a:r>
          </a:p>
        </p:txBody>
      </p:sp>
    </p:spTree>
    <p:extLst>
      <p:ext uri="{BB962C8B-B14F-4D97-AF65-F5344CB8AC3E}">
        <p14:creationId xmlns:p14="http://schemas.microsoft.com/office/powerpoint/2010/main" val="239044398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a:off x="4334162" y="6904653"/>
            <a:ext cx="6881234" cy="895738"/>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Rectangle 12">
            <a:extLst>
              <a:ext uri="{FF2B5EF4-FFF2-40B4-BE49-F238E27FC236}">
                <a16:creationId xmlns:a16="http://schemas.microsoft.com/office/drawing/2014/main" id="{428F46D5-00D4-43A5-1CBE-0E4F1623607A}"/>
              </a:ext>
            </a:extLst>
          </p:cNvPr>
          <p:cNvSpPr/>
          <p:nvPr/>
        </p:nvSpPr>
        <p:spPr>
          <a:xfrm>
            <a:off x="17401204" y="10306901"/>
            <a:ext cx="16384555" cy="7689361"/>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32C1D5D-6CEE-A99B-B4B8-46B1F74389B5}"/>
              </a:ext>
            </a:extLst>
          </p:cNvPr>
          <p:cNvSpPr/>
          <p:nvPr/>
        </p:nvSpPr>
        <p:spPr>
          <a:xfrm>
            <a:off x="17548193" y="10419168"/>
            <a:ext cx="10449507" cy="4578178"/>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myIntArray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anotherArray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p>
        </p:txBody>
      </p:sp>
      <p:pic>
        <p:nvPicPr>
          <p:cNvPr id="17" name="Picture 16">
            <a:extLst>
              <a:ext uri="{FF2B5EF4-FFF2-40B4-BE49-F238E27FC236}">
                <a16:creationId xmlns:a16="http://schemas.microsoft.com/office/drawing/2014/main" id="{63BD1FD4-BCEF-AA71-FF83-DBE1B3AD8AA5}"/>
              </a:ext>
            </a:extLst>
          </p:cNvPr>
          <p:cNvPicPr>
            <a:picLocks noChangeAspect="1"/>
          </p:cNvPicPr>
          <p:nvPr/>
        </p:nvPicPr>
        <p:blipFill>
          <a:blip r:embed="rId5">
            <a:alphaModFix/>
          </a:blip>
          <a:stretch>
            <a:fillRect/>
          </a:stretch>
        </p:blipFill>
        <p:spPr>
          <a:xfrm>
            <a:off x="2790242" y="10309511"/>
            <a:ext cx="14331838" cy="7686751"/>
          </a:xfrm>
          <a:prstGeom prst="rect">
            <a:avLst/>
          </a:prstGeom>
        </p:spPr>
      </p:pic>
    </p:spTree>
    <p:extLst>
      <p:ext uri="{BB962C8B-B14F-4D97-AF65-F5344CB8AC3E}">
        <p14:creationId xmlns:p14="http://schemas.microsoft.com/office/powerpoint/2010/main" val="2548021611"/>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flipV="1">
            <a:off x="4334161" y="8360229"/>
            <a:ext cx="27889016" cy="1475750"/>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Rectangle 12">
            <a:extLst>
              <a:ext uri="{FF2B5EF4-FFF2-40B4-BE49-F238E27FC236}">
                <a16:creationId xmlns:a16="http://schemas.microsoft.com/office/drawing/2014/main" id="{428F46D5-00D4-43A5-1CBE-0E4F1623607A}"/>
              </a:ext>
            </a:extLst>
          </p:cNvPr>
          <p:cNvSpPr/>
          <p:nvPr/>
        </p:nvSpPr>
        <p:spPr>
          <a:xfrm>
            <a:off x="17401204" y="10306901"/>
            <a:ext cx="16384555" cy="7689361"/>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32C1D5D-6CEE-A99B-B4B8-46B1F74389B5}"/>
              </a:ext>
            </a:extLst>
          </p:cNvPr>
          <p:cNvSpPr/>
          <p:nvPr/>
        </p:nvSpPr>
        <p:spPr>
          <a:xfrm>
            <a:off x="17548193" y="10419168"/>
            <a:ext cx="16220136" cy="7378120"/>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myIntArray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anotherArray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after change </a:t>
            </a:r>
            <a:r>
              <a:rPr lang="en-US" sz="6400" dirty="0" err="1">
                <a:latin typeface="Open Sans" panose="020B0606030504020204" pitchFamily="34" charset="0"/>
                <a:ea typeface="Open Sans" panose="020B0606030504020204" pitchFamily="34" charset="0"/>
                <a:cs typeface="Open Sans" panose="020B0606030504020204" pitchFamily="34" charset="0"/>
              </a:rPr>
              <a:t>myIntArray</a:t>
            </a:r>
            <a:r>
              <a:rPr lang="en-US" sz="6400" dirty="0">
                <a:latin typeface="Open Sans" panose="020B0606030504020204" pitchFamily="34" charset="0"/>
                <a:ea typeface="Open Sans" panose="020B0606030504020204" pitchFamily="34" charset="0"/>
                <a:cs typeface="Open Sans" panose="020B0606030504020204" pitchFamily="34" charset="0"/>
              </a:rPr>
              <a:t>= 1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after change </a:t>
            </a:r>
            <a:r>
              <a:rPr lang="en-US" sz="6400" dirty="0" err="1">
                <a:latin typeface="Open Sans" panose="020B0606030504020204" pitchFamily="34" charset="0"/>
                <a:ea typeface="Open Sans" panose="020B0606030504020204" pitchFamily="34" charset="0"/>
                <a:cs typeface="Open Sans" panose="020B0606030504020204" pitchFamily="34" charset="0"/>
              </a:rPr>
              <a:t>anotherArray</a:t>
            </a:r>
            <a:r>
              <a:rPr lang="en-US" sz="6400" dirty="0">
                <a:latin typeface="Open Sans" panose="020B0606030504020204" pitchFamily="34" charset="0"/>
                <a:ea typeface="Open Sans" panose="020B0606030504020204" pitchFamily="34" charset="0"/>
                <a:cs typeface="Open Sans" panose="020B0606030504020204" pitchFamily="34" charset="0"/>
              </a:rPr>
              <a:t>= 1 0 0 0 0</a:t>
            </a:r>
          </a:p>
        </p:txBody>
      </p:sp>
      <p:pic>
        <p:nvPicPr>
          <p:cNvPr id="11" name="Picture 10">
            <a:extLst>
              <a:ext uri="{FF2B5EF4-FFF2-40B4-BE49-F238E27FC236}">
                <a16:creationId xmlns:a16="http://schemas.microsoft.com/office/drawing/2014/main" id="{EDDFEA34-21FD-291C-6DB6-714838D3EB53}"/>
              </a:ext>
            </a:extLst>
          </p:cNvPr>
          <p:cNvPicPr>
            <a:picLocks noChangeAspect="1"/>
          </p:cNvPicPr>
          <p:nvPr/>
        </p:nvPicPr>
        <p:blipFill>
          <a:blip r:embed="rId5"/>
          <a:stretch>
            <a:fillRect/>
          </a:stretch>
        </p:blipFill>
        <p:spPr>
          <a:xfrm>
            <a:off x="2807671" y="10306901"/>
            <a:ext cx="14314410" cy="7689361"/>
          </a:xfrm>
          <a:prstGeom prst="rect">
            <a:avLst/>
          </a:prstGeom>
        </p:spPr>
      </p:pic>
    </p:spTree>
    <p:extLst>
      <p:ext uri="{BB962C8B-B14F-4D97-AF65-F5344CB8AC3E}">
        <p14:creationId xmlns:p14="http://schemas.microsoft.com/office/powerpoint/2010/main" val="88336931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as method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here that the parameter to the main method, is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we can pass an array of Strings to this method, when it's called.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if we use this method as the entry point to our application, we can pass data on the command line to this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until now, I've only shown you this particular method signature.</a:t>
            </a:r>
          </a:p>
        </p:txBody>
      </p:sp>
      <p:pic>
        <p:nvPicPr>
          <p:cNvPr id="3" name="Picture 2">
            <a:extLst>
              <a:ext uri="{FF2B5EF4-FFF2-40B4-BE49-F238E27FC236}">
                <a16:creationId xmlns:a16="http://schemas.microsoft.com/office/drawing/2014/main" id="{3ECDBCA6-49D3-D841-081C-D8CE7206C8D1}"/>
              </a:ext>
            </a:extLst>
          </p:cNvPr>
          <p:cNvPicPr>
            <a:picLocks noChangeAspect="1"/>
          </p:cNvPicPr>
          <p:nvPr/>
        </p:nvPicPr>
        <p:blipFill>
          <a:blip r:embed="rId4"/>
          <a:stretch>
            <a:fillRect/>
          </a:stretch>
        </p:blipFill>
        <p:spPr>
          <a:xfrm>
            <a:off x="8154667" y="3593725"/>
            <a:ext cx="20266666" cy="3066666"/>
          </a:xfrm>
          <a:prstGeom prst="rect">
            <a:avLst/>
          </a:prstGeom>
        </p:spPr>
      </p:pic>
    </p:spTree>
    <p:extLst>
      <p:ext uri="{BB962C8B-B14F-4D97-AF65-F5344CB8AC3E}">
        <p14:creationId xmlns:p14="http://schemas.microsoft.com/office/powerpoint/2010/main" val="3962920912"/>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this signature can be written in a slightly different way.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replace the brackets after the String type, which we know tells us this method will take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can instead replace that with three periods.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special designation for Java, that means, Java will take zero, one, or many Strings, as arguments to this method, and create an array with which to process them, in the method.</a:t>
            </a:r>
          </a:p>
        </p:txBody>
      </p:sp>
      <p:pic>
        <p:nvPicPr>
          <p:cNvPr id="5" name="Picture 4">
            <a:extLst>
              <a:ext uri="{FF2B5EF4-FFF2-40B4-BE49-F238E27FC236}">
                <a16:creationId xmlns:a16="http://schemas.microsoft.com/office/drawing/2014/main" id="{4CF1E6A4-E336-9236-DC9A-BF43650EDCC5}"/>
              </a:ext>
            </a:extLst>
          </p:cNvPr>
          <p:cNvPicPr>
            <a:picLocks noChangeAspect="1"/>
          </p:cNvPicPr>
          <p:nvPr/>
        </p:nvPicPr>
        <p:blipFill>
          <a:blip r:embed="rId4"/>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107516683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 will be called </a:t>
            </a:r>
            <a:r>
              <a:rPr lang="en-US" sz="6400" dirty="0" err="1">
                <a:latin typeface="Open Sans" panose="020B0606030504020204" pitchFamily="34" charset="0"/>
                <a:ea typeface="Open Sans" panose="020B0606030504020204" pitchFamily="34" charset="0"/>
                <a:cs typeface="Open Sans" panose="020B0606030504020204" pitchFamily="34" charset="0"/>
              </a:rPr>
              <a:t>args</a:t>
            </a:r>
            <a:r>
              <a:rPr lang="en-US" sz="6400" dirty="0">
                <a:latin typeface="Open Sans" panose="020B0606030504020204" pitchFamily="34" charset="0"/>
                <a:ea typeface="Open Sans" panose="020B0606030504020204" pitchFamily="34" charset="0"/>
                <a:cs typeface="Open Sans" panose="020B0606030504020204" pitchFamily="34" charset="0"/>
              </a:rPr>
              <a:t>, and be of type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what's the difference then?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difference is minor within the method body, but significant to the code that calls the method.</a:t>
            </a:r>
          </a:p>
        </p:txBody>
      </p:sp>
      <p:pic>
        <p:nvPicPr>
          <p:cNvPr id="2" name="Picture 1">
            <a:extLst>
              <a:ext uri="{FF2B5EF4-FFF2-40B4-BE49-F238E27FC236}">
                <a16:creationId xmlns:a16="http://schemas.microsoft.com/office/drawing/2014/main" id="{D395686A-7B4F-E47C-75BE-87A90BD6415D}"/>
              </a:ext>
            </a:extLst>
          </p:cNvPr>
          <p:cNvPicPr>
            <a:picLocks noChangeAspect="1"/>
          </p:cNvPicPr>
          <p:nvPr/>
        </p:nvPicPr>
        <p:blipFill>
          <a:blip r:embed="rId4"/>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290396111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71861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can you use 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can be only one variable argument in a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variable argument must be the last argument.</a:t>
            </a:r>
          </a:p>
        </p:txBody>
      </p:sp>
    </p:spTree>
    <p:extLst>
      <p:ext uri="{BB962C8B-B14F-4D97-AF65-F5344CB8AC3E}">
        <p14:creationId xmlns:p14="http://schemas.microsoft.com/office/powerpoint/2010/main" val="1018151657"/>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6475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Minimum Element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Minimum Element Challenge</a:t>
            </a:r>
          </a:p>
        </p:txBody>
      </p:sp>
      <p:sp>
        <p:nvSpPr>
          <p:cNvPr id="2" name="Rectangle 1">
            <a:extLst>
              <a:ext uri="{FF2B5EF4-FFF2-40B4-BE49-F238E27FC236}">
                <a16:creationId xmlns:a16="http://schemas.microsoft.com/office/drawing/2014/main" id="{EE0A6FCB-420B-2FB5-A476-8BFBD38E12DE}"/>
              </a:ext>
            </a:extLst>
          </p:cNvPr>
          <p:cNvSpPr/>
          <p:nvPr/>
        </p:nvSpPr>
        <p:spPr>
          <a:xfrm>
            <a:off x="952501" y="4285904"/>
            <a:ext cx="34782670" cy="11880176"/>
          </a:xfrm>
          <a:prstGeom prst="rect">
            <a:avLst/>
          </a:prstGeom>
        </p:spPr>
        <p:txBody>
          <a:bodyPr wrap="square">
            <a:normAutofit/>
          </a:bodyPr>
          <a:lstStyle/>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Write a method called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readIntegers</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that reads a comma delimited list of numbers, entered by the user from the console, and then returns an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array</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containing those numbers that were entered.</a:t>
            </a:r>
          </a:p>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Next, write a method called </a:t>
            </a:r>
            <a:r>
              <a:rPr kumimoji="0" lang="en-US" sz="6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findMin</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that takes the array as an argument, and returns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minimum value</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found in that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array</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p>
        </p:txBody>
      </p:sp>
    </p:spTree>
    <p:extLst>
      <p:ext uri="{BB962C8B-B14F-4D97-AF65-F5344CB8AC3E}">
        <p14:creationId xmlns:p14="http://schemas.microsoft.com/office/powerpoint/2010/main" val="203678997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6475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Minimum Element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Minimum Element Challenge</a:t>
            </a:r>
          </a:p>
        </p:txBody>
      </p:sp>
      <p:sp>
        <p:nvSpPr>
          <p:cNvPr id="3" name="Rectangle 2">
            <a:extLst>
              <a:ext uri="{FF2B5EF4-FFF2-40B4-BE49-F238E27FC236}">
                <a16:creationId xmlns:a16="http://schemas.microsoft.com/office/drawing/2014/main" id="{2EE93AD1-6AB2-0A07-43FE-601DF87D8518}"/>
              </a:ext>
            </a:extLst>
          </p:cNvPr>
          <p:cNvSpPr/>
          <p:nvPr/>
        </p:nvSpPr>
        <p:spPr>
          <a:xfrm>
            <a:off x="952501" y="4285904"/>
            <a:ext cx="34782670" cy="11880176"/>
          </a:xfrm>
          <a:prstGeom prst="rect">
            <a:avLst/>
          </a:prstGeom>
        </p:spPr>
        <p:txBody>
          <a:bodyPr wrap="square">
            <a:normAutofit/>
          </a:bodyPr>
          <a:lstStyle/>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In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main method</a:t>
            </a:r>
          </a:p>
          <a:p>
            <a:pPr marL="193680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Call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method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readIntegers</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to get the array of integers from the user, and print these out, using a method found in </a:t>
            </a:r>
            <a:r>
              <a:rPr kumimoji="0" lang="en-US" sz="6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java.util.Arrays</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a:t>
            </a:r>
          </a:p>
          <a:p>
            <a:pPr marL="193680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Next, call the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findMin</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method</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passing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array</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returned from the call to the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readIntegers</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method</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p>
          <a:p>
            <a:pPr marL="193680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Print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minimum element</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in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array</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which should be returned from the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findMin</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method.</a:t>
            </a:r>
          </a:p>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lang="en-US" sz="6400" dirty="0">
                <a:latin typeface="Open Sans" panose="020B0606030504020204" pitchFamily="34" charset="0"/>
                <a:ea typeface="Open Sans" panose="020B0606030504020204" pitchFamily="34" charset="0"/>
                <a:cs typeface="Open Sans" panose="020B0606030504020204" pitchFamily="34" charset="0"/>
              </a:rPr>
              <a:t>A tip here. Assume that the user will only enter numbers - so you don't need to do any validation for the console input.</a:t>
            </a:r>
          </a:p>
        </p:txBody>
      </p:sp>
    </p:spTree>
    <p:extLst>
      <p:ext uri="{BB962C8B-B14F-4D97-AF65-F5344CB8AC3E}">
        <p14:creationId xmlns:p14="http://schemas.microsoft.com/office/powerpoint/2010/main" val="6451559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56918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challenge is to write a method called reverse, that takes an int array as a parameter.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main method, call the reverse method, and print the array both before and after the reverse method is called.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reverse the array, you have to swap the elements, so that the first element is swapped with the last element,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for example, if the array contains the numbers 1,2,3,4,5, then the reversed array should be, 5,4,3,2,1.</a:t>
            </a:r>
          </a:p>
        </p:txBody>
      </p:sp>
    </p:spTree>
    <p:extLst>
      <p:ext uri="{BB962C8B-B14F-4D97-AF65-F5344CB8AC3E}">
        <p14:creationId xmlns:p14="http://schemas.microsoft.com/office/powerpoint/2010/main" val="1652998790"/>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timeline&#10;&#10;Description automatically generated">
            <a:extLst>
              <a:ext uri="{FF2B5EF4-FFF2-40B4-BE49-F238E27FC236}">
                <a16:creationId xmlns:a16="http://schemas.microsoft.com/office/drawing/2014/main" id="{E001D9BE-8156-2A5D-ACD7-D237C33A4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0464" y="4620249"/>
            <a:ext cx="20575536" cy="11333502"/>
          </a:xfrm>
          <a:prstGeom prst="rect">
            <a:avLst/>
          </a:prstGeom>
        </p:spPr>
      </p:pic>
      <p:sp>
        <p:nvSpPr>
          <p:cNvPr id="126" name="Shape 126"/>
          <p:cNvSpPr/>
          <p:nvPr/>
        </p:nvSpPr>
        <p:spPr>
          <a:xfrm>
            <a:off x="952498" y="459786"/>
            <a:ext cx="1856918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4" name="Rectangle 3">
            <a:extLst>
              <a:ext uri="{FF2B5EF4-FFF2-40B4-BE49-F238E27FC236}">
                <a16:creationId xmlns:a16="http://schemas.microsoft.com/office/drawing/2014/main" id="{5DF9BB20-0429-94F3-26DA-3D579B7F2D5D}"/>
              </a:ext>
            </a:extLst>
          </p:cNvPr>
          <p:cNvSpPr/>
          <p:nvPr/>
        </p:nvSpPr>
        <p:spPr>
          <a:xfrm>
            <a:off x="952501" y="2929816"/>
            <a:ext cx="15047963" cy="150014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shows the array, before we start reversing the values, and the end result we want to achieve:</a:t>
            </a:r>
          </a:p>
        </p:txBody>
      </p:sp>
    </p:spTree>
    <p:extLst>
      <p:ext uri="{BB962C8B-B14F-4D97-AF65-F5344CB8AC3E}">
        <p14:creationId xmlns:p14="http://schemas.microsoft.com/office/powerpoint/2010/main" val="174660940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2912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Elements in an array are indexed, starting at 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have an array, storing five names, conceptually it looks as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element is at index 0, and is Andy.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last element in this array is at index 4, and has the String value Eve.</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952497" y="7325697"/>
          <a:ext cx="34782669" cy="2961303"/>
        </p:xfrm>
        <a:graphic>
          <a:graphicData uri="http://schemas.openxmlformats.org/drawingml/2006/table">
            <a:tbl>
              <a:tblPr firstRow="1" bandRow="1">
                <a:tableStyleId>{5C22544A-7EE6-4342-B048-85BDC9FD1C3A}</a:tableStyleId>
              </a:tblPr>
              <a:tblGrid>
                <a:gridCol w="17643439">
                  <a:extLst>
                    <a:ext uri="{9D8B030D-6E8A-4147-A177-3AD203B41FA5}">
                      <a16:colId xmlns:a16="http://schemas.microsoft.com/office/drawing/2014/main" val="2844207666"/>
                    </a:ext>
                  </a:extLst>
                </a:gridCol>
                <a:gridCol w="3427846">
                  <a:extLst>
                    <a:ext uri="{9D8B030D-6E8A-4147-A177-3AD203B41FA5}">
                      <a16:colId xmlns:a16="http://schemas.microsoft.com/office/drawing/2014/main" val="1891655341"/>
                    </a:ext>
                  </a:extLst>
                </a:gridCol>
                <a:gridCol w="3427846">
                  <a:extLst>
                    <a:ext uri="{9D8B030D-6E8A-4147-A177-3AD203B41FA5}">
                      <a16:colId xmlns:a16="http://schemas.microsoft.com/office/drawing/2014/main" val="851931905"/>
                    </a:ext>
                  </a:extLst>
                </a:gridCol>
                <a:gridCol w="3427846">
                  <a:extLst>
                    <a:ext uri="{9D8B030D-6E8A-4147-A177-3AD203B41FA5}">
                      <a16:colId xmlns:a16="http://schemas.microsoft.com/office/drawing/2014/main" val="2465415861"/>
                    </a:ext>
                  </a:extLst>
                </a:gridCol>
                <a:gridCol w="3427846">
                  <a:extLst>
                    <a:ext uri="{9D8B030D-6E8A-4147-A177-3AD203B41FA5}">
                      <a16:colId xmlns:a16="http://schemas.microsoft.com/office/drawing/2014/main" val="2731902171"/>
                    </a:ext>
                  </a:extLst>
                </a:gridCol>
                <a:gridCol w="3427846">
                  <a:extLst>
                    <a:ext uri="{9D8B030D-6E8A-4147-A177-3AD203B41FA5}">
                      <a16:colId xmlns:a16="http://schemas.microsoft.com/office/drawing/2014/main" val="2167807615"/>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Stored values in an array with 5 elements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"Andy"</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"Bob"</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"Charlie"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"David"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"Eve"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032090478"/>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56918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4" name="Rectangle 3">
            <a:extLst>
              <a:ext uri="{FF2B5EF4-FFF2-40B4-BE49-F238E27FC236}">
                <a16:creationId xmlns:a16="http://schemas.microsoft.com/office/drawing/2014/main" id="{5DF9BB20-0429-94F3-26DA-3D579B7F2D5D}"/>
              </a:ext>
            </a:extLst>
          </p:cNvPr>
          <p:cNvSpPr/>
          <p:nvPr/>
        </p:nvSpPr>
        <p:spPr>
          <a:xfrm>
            <a:off x="952501" y="2929816"/>
            <a:ext cx="15047963" cy="150014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How would we go about doing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could start swapping the elements at positions 0 and 4, to get this interim result, after the first iteration.</a:t>
            </a:r>
          </a:p>
        </p:txBody>
      </p:sp>
      <p:pic>
        <p:nvPicPr>
          <p:cNvPr id="12" name="Picture 11" descr="Diagram&#10;&#10;Description automatically generated">
            <a:extLst>
              <a:ext uri="{FF2B5EF4-FFF2-40B4-BE49-F238E27FC236}">
                <a16:creationId xmlns:a16="http://schemas.microsoft.com/office/drawing/2014/main" id="{50591346-DC3F-0A26-DF76-4716F88EAEB2}"/>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739206" y="5306532"/>
            <a:ext cx="21113264" cy="12528000"/>
          </a:xfrm>
          <a:prstGeom prst="rect">
            <a:avLst/>
          </a:prstGeom>
        </p:spPr>
      </p:pic>
    </p:spTree>
    <p:extLst>
      <p:ext uri="{BB962C8B-B14F-4D97-AF65-F5344CB8AC3E}">
        <p14:creationId xmlns:p14="http://schemas.microsoft.com/office/powerpoint/2010/main" val="20239364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56918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4" name="Rectangle 3">
            <a:extLst>
              <a:ext uri="{FF2B5EF4-FFF2-40B4-BE49-F238E27FC236}">
                <a16:creationId xmlns:a16="http://schemas.microsoft.com/office/drawing/2014/main" id="{5DF9BB20-0429-94F3-26DA-3D579B7F2D5D}"/>
              </a:ext>
            </a:extLst>
          </p:cNvPr>
          <p:cNvSpPr/>
          <p:nvPr/>
        </p:nvSpPr>
        <p:spPr>
          <a:xfrm>
            <a:off x="952501" y="2929816"/>
            <a:ext cx="15047963" cy="150014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swap the elements at the next positions, which we could describe as: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Swapping the element at first plus one position, with the element at the last minus one position.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this point, for a 5 element array, you'd actually be done with the reverse process.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the middle element never had to be swapped at all.</a:t>
            </a:r>
          </a:p>
        </p:txBody>
      </p:sp>
      <p:pic>
        <p:nvPicPr>
          <p:cNvPr id="5" name="Picture 4" descr="Diagram, timeline&#10;&#10;Description automatically generated">
            <a:extLst>
              <a:ext uri="{FF2B5EF4-FFF2-40B4-BE49-F238E27FC236}">
                <a16:creationId xmlns:a16="http://schemas.microsoft.com/office/drawing/2014/main" id="{366833D2-F52F-9D0E-D6C1-30CA8B8A750B}"/>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795182" y="5343721"/>
            <a:ext cx="20871806" cy="12567420"/>
          </a:xfrm>
          <a:prstGeom prst="rect">
            <a:avLst/>
          </a:prstGeom>
        </p:spPr>
      </p:pic>
    </p:spTree>
    <p:extLst>
      <p:ext uri="{BB962C8B-B14F-4D97-AF65-F5344CB8AC3E}">
        <p14:creationId xmlns:p14="http://schemas.microsoft.com/office/powerpoint/2010/main" val="281698108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56918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4" name="Rectangle 3">
            <a:extLst>
              <a:ext uri="{FF2B5EF4-FFF2-40B4-BE49-F238E27FC236}">
                <a16:creationId xmlns:a16="http://schemas.microsoft.com/office/drawing/2014/main" id="{5DF9BB20-0429-94F3-26DA-3D579B7F2D5D}"/>
              </a:ext>
            </a:extLst>
          </p:cNvPr>
          <p:cNvSpPr/>
          <p:nvPr/>
        </p:nvSpPr>
        <p:spPr>
          <a:xfrm>
            <a:off x="952501" y="2929816"/>
            <a:ext cx="15047963" cy="1500149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process would take only two iterations to complete, for five numbers.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would take three iterations for seven numbers, etc.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start with the outermost elements, swapping them, and work our way towards the center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number of elements is odd, we can leave the middle element </a:t>
            </a:r>
            <a:r>
              <a:rPr lang="en-US" sz="6400" dirty="0" err="1">
                <a:latin typeface="Open Sans" panose="020B0606030504020204" pitchFamily="34" charset="0"/>
                <a:ea typeface="Open Sans" panose="020B0606030504020204" pitchFamily="34" charset="0"/>
                <a:cs typeface="Open Sans" panose="020B0606030504020204" pitchFamily="34" charset="0"/>
              </a:rPr>
              <a:t>unswapped</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think of the middle element, as the pivot point.</a:t>
            </a:r>
          </a:p>
        </p:txBody>
      </p:sp>
      <p:pic>
        <p:nvPicPr>
          <p:cNvPr id="5" name="Picture 4" descr="Diagram, timeline&#10;&#10;Description automatically generated">
            <a:extLst>
              <a:ext uri="{FF2B5EF4-FFF2-40B4-BE49-F238E27FC236}">
                <a16:creationId xmlns:a16="http://schemas.microsoft.com/office/drawing/2014/main" id="{366833D2-F52F-9D0E-D6C1-30CA8B8A750B}"/>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795182" y="5343721"/>
            <a:ext cx="20871806" cy="12567420"/>
          </a:xfrm>
          <a:prstGeom prst="rect">
            <a:avLst/>
          </a:prstGeom>
        </p:spPr>
      </p:pic>
    </p:spTree>
    <p:extLst>
      <p:ext uri="{BB962C8B-B14F-4D97-AF65-F5344CB8AC3E}">
        <p14:creationId xmlns:p14="http://schemas.microsoft.com/office/powerpoint/2010/main" val="1120049964"/>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98432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Java's nested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element can actually be an array.  It's known as a nested array, or an array assigned to an outer array's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how Java supports two and three dimensional arrays, of varying dimensions.</a:t>
            </a:r>
          </a:p>
        </p:txBody>
      </p:sp>
    </p:spTree>
    <p:extLst>
      <p:ext uri="{BB962C8B-B14F-4D97-AF65-F5344CB8AC3E}">
        <p14:creationId xmlns:p14="http://schemas.microsoft.com/office/powerpoint/2010/main" val="2427646125"/>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1249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29816"/>
            <a:ext cx="34782670" cy="1323626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two-dimensional array can be thought of, as a table or matrix of values, with rows and columns.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array initializer for this, which I'm showing on this slide.</a:t>
            </a:r>
          </a:p>
        </p:txBody>
      </p:sp>
      <p:graphicFrame>
        <p:nvGraphicFramePr>
          <p:cNvPr id="2" name="Table 1">
            <a:extLst>
              <a:ext uri="{FF2B5EF4-FFF2-40B4-BE49-F238E27FC236}">
                <a16:creationId xmlns:a16="http://schemas.microsoft.com/office/drawing/2014/main" id="{104C21C8-4061-127F-E708-476857E4A0E2}"/>
              </a:ext>
            </a:extLst>
          </p:cNvPr>
          <p:cNvGraphicFramePr>
            <a:graphicFrameLocks noGrp="1"/>
          </p:cNvGraphicFramePr>
          <p:nvPr/>
        </p:nvGraphicFramePr>
        <p:xfrm>
          <a:off x="3172796" y="7670717"/>
          <a:ext cx="30230409" cy="9973467"/>
        </p:xfrm>
        <a:graphic>
          <a:graphicData uri="http://schemas.openxmlformats.org/drawingml/2006/table">
            <a:tbl>
              <a:tblPr firstRow="1" bandRow="1">
                <a:tableStyleId>{5C22544A-7EE6-4342-B048-85BDC9FD1C3A}</a:tableStyleId>
              </a:tblPr>
              <a:tblGrid>
                <a:gridCol w="30230409">
                  <a:extLst>
                    <a:ext uri="{9D8B030D-6E8A-4147-A177-3AD203B41FA5}">
                      <a16:colId xmlns:a16="http://schemas.microsoft.com/office/drawing/2014/main" val="2844207666"/>
                    </a:ext>
                  </a:extLst>
                </a:gridCol>
              </a:tblGrid>
              <a:tr h="1258676">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formatted over multiple lines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90369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4360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declared on one line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783353188"/>
                  </a:ext>
                </a:extLst>
              </a:tr>
              <a:tr h="146749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6823479"/>
                  </a:ext>
                </a:extLst>
              </a:tr>
            </a:tbl>
          </a:graphicData>
        </a:graphic>
      </p:graphicFrame>
      <p:pic>
        <p:nvPicPr>
          <p:cNvPr id="4" name="Picture 3">
            <a:extLst>
              <a:ext uri="{FF2B5EF4-FFF2-40B4-BE49-F238E27FC236}">
                <a16:creationId xmlns:a16="http://schemas.microsoft.com/office/drawing/2014/main" id="{71EAE3CA-3C81-89D4-41D1-01049CF543E4}"/>
              </a:ext>
            </a:extLst>
          </p:cNvPr>
          <p:cNvPicPr>
            <a:picLocks noChangeAspect="1"/>
          </p:cNvPicPr>
          <p:nvPr/>
        </p:nvPicPr>
        <p:blipFill>
          <a:blip r:embed="rId4"/>
          <a:stretch>
            <a:fillRect/>
          </a:stretch>
        </p:blipFill>
        <p:spPr>
          <a:xfrm>
            <a:off x="3381124" y="9205400"/>
            <a:ext cx="15742095" cy="5340191"/>
          </a:xfrm>
          <a:prstGeom prst="rect">
            <a:avLst/>
          </a:prstGeom>
        </p:spPr>
      </p:pic>
      <p:pic>
        <p:nvPicPr>
          <p:cNvPr id="6" name="Picture 5">
            <a:extLst>
              <a:ext uri="{FF2B5EF4-FFF2-40B4-BE49-F238E27FC236}">
                <a16:creationId xmlns:a16="http://schemas.microsoft.com/office/drawing/2014/main" id="{DF49EBDB-6350-DFCA-D274-7E94437619E0}"/>
              </a:ext>
            </a:extLst>
          </p:cNvPr>
          <p:cNvPicPr>
            <a:picLocks noChangeAspect="1"/>
          </p:cNvPicPr>
          <p:nvPr/>
        </p:nvPicPr>
        <p:blipFill>
          <a:blip r:embed="rId5"/>
          <a:stretch>
            <a:fillRect/>
          </a:stretch>
        </p:blipFill>
        <p:spPr>
          <a:xfrm>
            <a:off x="3362463" y="16494843"/>
            <a:ext cx="29763962" cy="885052"/>
          </a:xfrm>
          <a:prstGeom prst="rect">
            <a:avLst/>
          </a:prstGeom>
        </p:spPr>
      </p:pic>
    </p:spTree>
    <p:extLst>
      <p:ext uri="{BB962C8B-B14F-4D97-AF65-F5344CB8AC3E}">
        <p14:creationId xmlns:p14="http://schemas.microsoft.com/office/powerpoint/2010/main" val="1073255971"/>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1249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29816"/>
            <a:ext cx="34782670" cy="1323626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the two sets of square brackets on the left side of the assignment, in the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this type of declaration, tells Java we want a two dimensional array of integers.</a:t>
            </a:r>
          </a:p>
        </p:txBody>
      </p:sp>
      <p:graphicFrame>
        <p:nvGraphicFramePr>
          <p:cNvPr id="2" name="Table 1">
            <a:extLst>
              <a:ext uri="{FF2B5EF4-FFF2-40B4-BE49-F238E27FC236}">
                <a16:creationId xmlns:a16="http://schemas.microsoft.com/office/drawing/2014/main" id="{104C21C8-4061-127F-E708-476857E4A0E2}"/>
              </a:ext>
            </a:extLst>
          </p:cNvPr>
          <p:cNvGraphicFramePr>
            <a:graphicFrameLocks noGrp="1"/>
          </p:cNvGraphicFramePr>
          <p:nvPr/>
        </p:nvGraphicFramePr>
        <p:xfrm>
          <a:off x="3172796" y="7670717"/>
          <a:ext cx="30230409" cy="9973467"/>
        </p:xfrm>
        <a:graphic>
          <a:graphicData uri="http://schemas.openxmlformats.org/drawingml/2006/table">
            <a:tbl>
              <a:tblPr firstRow="1" bandRow="1">
                <a:tableStyleId>{5C22544A-7EE6-4342-B048-85BDC9FD1C3A}</a:tableStyleId>
              </a:tblPr>
              <a:tblGrid>
                <a:gridCol w="30230409">
                  <a:extLst>
                    <a:ext uri="{9D8B030D-6E8A-4147-A177-3AD203B41FA5}">
                      <a16:colId xmlns:a16="http://schemas.microsoft.com/office/drawing/2014/main" val="2844207666"/>
                    </a:ext>
                  </a:extLst>
                </a:gridCol>
              </a:tblGrid>
              <a:tr h="1258676">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formatted over multiple lines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90369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4360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declared on one line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783353188"/>
                  </a:ext>
                </a:extLst>
              </a:tr>
              <a:tr h="146749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6823479"/>
                  </a:ext>
                </a:extLst>
              </a:tr>
            </a:tbl>
          </a:graphicData>
        </a:graphic>
      </p:graphicFrame>
      <p:pic>
        <p:nvPicPr>
          <p:cNvPr id="4" name="Picture 3">
            <a:extLst>
              <a:ext uri="{FF2B5EF4-FFF2-40B4-BE49-F238E27FC236}">
                <a16:creationId xmlns:a16="http://schemas.microsoft.com/office/drawing/2014/main" id="{71EAE3CA-3C81-89D4-41D1-01049CF543E4}"/>
              </a:ext>
            </a:extLst>
          </p:cNvPr>
          <p:cNvPicPr>
            <a:picLocks noChangeAspect="1"/>
          </p:cNvPicPr>
          <p:nvPr/>
        </p:nvPicPr>
        <p:blipFill>
          <a:blip r:embed="rId4"/>
          <a:stretch>
            <a:fillRect/>
          </a:stretch>
        </p:blipFill>
        <p:spPr>
          <a:xfrm>
            <a:off x="3381124" y="9205400"/>
            <a:ext cx="15742095" cy="5340191"/>
          </a:xfrm>
          <a:prstGeom prst="rect">
            <a:avLst/>
          </a:prstGeom>
        </p:spPr>
      </p:pic>
      <p:pic>
        <p:nvPicPr>
          <p:cNvPr id="6" name="Picture 5">
            <a:extLst>
              <a:ext uri="{FF2B5EF4-FFF2-40B4-BE49-F238E27FC236}">
                <a16:creationId xmlns:a16="http://schemas.microsoft.com/office/drawing/2014/main" id="{DF49EBDB-6350-DFCA-D274-7E94437619E0}"/>
              </a:ext>
            </a:extLst>
          </p:cNvPr>
          <p:cNvPicPr>
            <a:picLocks noChangeAspect="1"/>
          </p:cNvPicPr>
          <p:nvPr/>
        </p:nvPicPr>
        <p:blipFill>
          <a:blip r:embed="rId5"/>
          <a:stretch>
            <a:fillRect/>
          </a:stretch>
        </p:blipFill>
        <p:spPr>
          <a:xfrm>
            <a:off x="3362463" y="16494843"/>
            <a:ext cx="29763962" cy="885052"/>
          </a:xfrm>
          <a:prstGeom prst="rect">
            <a:avLst/>
          </a:prstGeom>
        </p:spPr>
      </p:pic>
    </p:spTree>
    <p:extLst>
      <p:ext uri="{BB962C8B-B14F-4D97-AF65-F5344CB8AC3E}">
        <p14:creationId xmlns:p14="http://schemas.microsoft.com/office/powerpoint/2010/main" val="129313435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1249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29816"/>
            <a:ext cx="34782670" cy="1323626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 show the same declaration with array initializers, that mean the same thing.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example,  just uses white space to make it more readable.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all the nested arrays, have the same length.</a:t>
            </a:r>
          </a:p>
        </p:txBody>
      </p:sp>
      <p:graphicFrame>
        <p:nvGraphicFramePr>
          <p:cNvPr id="2" name="Table 1">
            <a:extLst>
              <a:ext uri="{FF2B5EF4-FFF2-40B4-BE49-F238E27FC236}">
                <a16:creationId xmlns:a16="http://schemas.microsoft.com/office/drawing/2014/main" id="{104C21C8-4061-127F-E708-476857E4A0E2}"/>
              </a:ext>
            </a:extLst>
          </p:cNvPr>
          <p:cNvGraphicFramePr>
            <a:graphicFrameLocks noGrp="1"/>
          </p:cNvGraphicFramePr>
          <p:nvPr/>
        </p:nvGraphicFramePr>
        <p:xfrm>
          <a:off x="3172796" y="7670717"/>
          <a:ext cx="30230409" cy="9973467"/>
        </p:xfrm>
        <a:graphic>
          <a:graphicData uri="http://schemas.openxmlformats.org/drawingml/2006/table">
            <a:tbl>
              <a:tblPr firstRow="1" bandRow="1">
                <a:tableStyleId>{5C22544A-7EE6-4342-B048-85BDC9FD1C3A}</a:tableStyleId>
              </a:tblPr>
              <a:tblGrid>
                <a:gridCol w="30230409">
                  <a:extLst>
                    <a:ext uri="{9D8B030D-6E8A-4147-A177-3AD203B41FA5}">
                      <a16:colId xmlns:a16="http://schemas.microsoft.com/office/drawing/2014/main" val="2844207666"/>
                    </a:ext>
                  </a:extLst>
                </a:gridCol>
              </a:tblGrid>
              <a:tr h="1258676">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formatted over multiple lines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90369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4360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declared on one line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783353188"/>
                  </a:ext>
                </a:extLst>
              </a:tr>
              <a:tr h="146749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6823479"/>
                  </a:ext>
                </a:extLst>
              </a:tr>
            </a:tbl>
          </a:graphicData>
        </a:graphic>
      </p:graphicFrame>
      <p:pic>
        <p:nvPicPr>
          <p:cNvPr id="4" name="Picture 3">
            <a:extLst>
              <a:ext uri="{FF2B5EF4-FFF2-40B4-BE49-F238E27FC236}">
                <a16:creationId xmlns:a16="http://schemas.microsoft.com/office/drawing/2014/main" id="{71EAE3CA-3C81-89D4-41D1-01049CF543E4}"/>
              </a:ext>
            </a:extLst>
          </p:cNvPr>
          <p:cNvPicPr>
            <a:picLocks noChangeAspect="1"/>
          </p:cNvPicPr>
          <p:nvPr/>
        </p:nvPicPr>
        <p:blipFill>
          <a:blip r:embed="rId4"/>
          <a:stretch>
            <a:fillRect/>
          </a:stretch>
        </p:blipFill>
        <p:spPr>
          <a:xfrm>
            <a:off x="3381124" y="9205400"/>
            <a:ext cx="15742095" cy="5340191"/>
          </a:xfrm>
          <a:prstGeom prst="rect">
            <a:avLst/>
          </a:prstGeom>
        </p:spPr>
      </p:pic>
      <p:pic>
        <p:nvPicPr>
          <p:cNvPr id="6" name="Picture 5">
            <a:extLst>
              <a:ext uri="{FF2B5EF4-FFF2-40B4-BE49-F238E27FC236}">
                <a16:creationId xmlns:a16="http://schemas.microsoft.com/office/drawing/2014/main" id="{DF49EBDB-6350-DFCA-D274-7E94437619E0}"/>
              </a:ext>
            </a:extLst>
          </p:cNvPr>
          <p:cNvPicPr>
            <a:picLocks noChangeAspect="1"/>
          </p:cNvPicPr>
          <p:nvPr/>
        </p:nvPicPr>
        <p:blipFill>
          <a:blip r:embed="rId5"/>
          <a:stretch>
            <a:fillRect/>
          </a:stretch>
        </p:blipFill>
        <p:spPr>
          <a:xfrm>
            <a:off x="3362463" y="16494843"/>
            <a:ext cx="29763962" cy="885052"/>
          </a:xfrm>
          <a:prstGeom prst="rect">
            <a:avLst/>
          </a:prstGeom>
        </p:spPr>
      </p:pic>
    </p:spTree>
    <p:extLst>
      <p:ext uri="{BB962C8B-B14F-4D97-AF65-F5344CB8AC3E}">
        <p14:creationId xmlns:p14="http://schemas.microsoft.com/office/powerpoint/2010/main" val="4269240973"/>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911151"/>
            <a:ext cx="34782667" cy="14742359"/>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2-dimensional array doesn't have to be a uniform matrix though.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nested arrays can be different sizes, as we show with this next initialization statement.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 have an array with 3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element is an array of integers (a nested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nested array is a different length.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find that confusing, don't worry. </a:t>
            </a:r>
            <a:r>
              <a:rPr lang="en-US" sz="6400">
                <a:latin typeface="Open Sans" panose="020B0606030504020204" pitchFamily="34" charset="0"/>
                <a:ea typeface="Open Sans" panose="020B0606030504020204" pitchFamily="34" charset="0"/>
                <a:cs typeface="Open Sans" panose="020B0606030504020204" pitchFamily="34" charset="0"/>
              </a:rPr>
              <a:t>It should all make sense shortly.</a:t>
            </a:r>
          </a:p>
        </p:txBody>
      </p:sp>
      <p:pic>
        <p:nvPicPr>
          <p:cNvPr id="3" name="Picture 2">
            <a:extLst>
              <a:ext uri="{FF2B5EF4-FFF2-40B4-BE49-F238E27FC236}">
                <a16:creationId xmlns:a16="http://schemas.microsoft.com/office/drawing/2014/main" id="{63CF653B-E4CC-A959-4CB9-73EC91596630}"/>
              </a:ext>
            </a:extLst>
          </p:cNvPr>
          <p:cNvPicPr>
            <a:picLocks noChangeAspect="1"/>
          </p:cNvPicPr>
          <p:nvPr/>
        </p:nvPicPr>
        <p:blipFill>
          <a:blip r:embed="rId4"/>
          <a:stretch>
            <a:fillRect/>
          </a:stretch>
        </p:blipFill>
        <p:spPr>
          <a:xfrm>
            <a:off x="8746333" y="6461125"/>
            <a:ext cx="19083334" cy="4516666"/>
          </a:xfrm>
          <a:prstGeom prst="rect">
            <a:avLst/>
          </a:prstGeom>
        </p:spPr>
      </p:pic>
    </p:spTree>
    <p:extLst>
      <p:ext uri="{BB962C8B-B14F-4D97-AF65-F5344CB8AC3E}">
        <p14:creationId xmlns:p14="http://schemas.microsoft.com/office/powerpoint/2010/main" val="120962408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initialize a two-dimensional array, and define the size of the nested arrays, as shown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statement says we have an array of 3 nested arrays, and each nested array will have three </a:t>
            </a:r>
            <a:r>
              <a:rPr lang="en-US" sz="6400" dirty="0" err="1">
                <a:latin typeface="Open Sans" panose="020B0606030504020204" pitchFamily="34" charset="0"/>
                <a:ea typeface="Open Sans" panose="020B0606030504020204" pitchFamily="34" charset="0"/>
                <a:cs typeface="Open Sans" panose="020B0606030504020204" pitchFamily="34" charset="0"/>
              </a:rPr>
              <a:t>ints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C3822BEA-0B99-16CF-5DEA-C3CC6C814791}"/>
              </a:ext>
            </a:extLst>
          </p:cNvPr>
          <p:cNvPicPr>
            <a:picLocks noChangeAspect="1"/>
          </p:cNvPicPr>
          <p:nvPr/>
        </p:nvPicPr>
        <p:blipFill>
          <a:blip r:embed="rId4"/>
          <a:stretch>
            <a:fillRect/>
          </a:stretch>
        </p:blipFill>
        <p:spPr>
          <a:xfrm>
            <a:off x="952498" y="6965425"/>
            <a:ext cx="14761904" cy="895238"/>
          </a:xfrm>
          <a:prstGeom prst="rect">
            <a:avLst/>
          </a:prstGeom>
        </p:spPr>
      </p:pic>
    </p:spTree>
    <p:extLst>
      <p:ext uri="{BB962C8B-B14F-4D97-AF65-F5344CB8AC3E}">
        <p14:creationId xmlns:p14="http://schemas.microsoft.com/office/powerpoint/2010/main" val="3878420700"/>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result of this initialization is shown in the table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knows we want a 3x3 matrix of </a:t>
            </a:r>
            <a:r>
              <a:rPr lang="en-US" sz="6400" dirty="0" err="1">
                <a:latin typeface="Open Sans" panose="020B0606030504020204" pitchFamily="34" charset="0"/>
                <a:ea typeface="Open Sans" panose="020B0606030504020204" pitchFamily="34" charset="0"/>
                <a:cs typeface="Open Sans" panose="020B0606030504020204" pitchFamily="34" charset="0"/>
              </a:rPr>
              <a:t>ints</a:t>
            </a:r>
            <a:r>
              <a:rPr lang="en-US" sz="6400" dirty="0">
                <a:latin typeface="Open Sans" panose="020B0606030504020204" pitchFamily="34" charset="0"/>
                <a:ea typeface="Open Sans" panose="020B0606030504020204" pitchFamily="34" charset="0"/>
                <a:cs typeface="Open Sans" panose="020B0606030504020204" pitchFamily="34" charset="0"/>
              </a:rPr>
              <a:t>, and defaults the values of the nested arrays to zeros, as it would for any array.</a:t>
            </a:r>
          </a:p>
        </p:txBody>
      </p:sp>
      <p:graphicFrame>
        <p:nvGraphicFramePr>
          <p:cNvPr id="2" name="Table 1">
            <a:extLst>
              <a:ext uri="{FF2B5EF4-FFF2-40B4-BE49-F238E27FC236}">
                <a16:creationId xmlns:a16="http://schemas.microsoft.com/office/drawing/2014/main" id="{074B3926-CA8E-5E82-3EE8-C47777BD1C85}"/>
              </a:ext>
            </a:extLst>
          </p:cNvPr>
          <p:cNvGraphicFramePr>
            <a:graphicFrameLocks noGrp="1"/>
          </p:cNvGraphicFramePr>
          <p:nvPr/>
        </p:nvGraphicFramePr>
        <p:xfrm>
          <a:off x="12559825" y="8700585"/>
          <a:ext cx="11456351" cy="5295332"/>
        </p:xfrm>
        <a:graphic>
          <a:graphicData uri="http://schemas.openxmlformats.org/drawingml/2006/table">
            <a:tbl>
              <a:tblPr firstRow="1" bandRow="1">
                <a:tableStyleId>{5C22544A-7EE6-4342-B048-85BDC9FD1C3A}</a:tableStyleId>
              </a:tblPr>
              <a:tblGrid>
                <a:gridCol w="2138266">
                  <a:extLst>
                    <a:ext uri="{9D8B030D-6E8A-4147-A177-3AD203B41FA5}">
                      <a16:colId xmlns:a16="http://schemas.microsoft.com/office/drawing/2014/main" val="2844207666"/>
                    </a:ext>
                  </a:extLst>
                </a:gridCol>
                <a:gridCol w="2845966">
                  <a:extLst>
                    <a:ext uri="{9D8B030D-6E8A-4147-A177-3AD203B41FA5}">
                      <a16:colId xmlns:a16="http://schemas.microsoft.com/office/drawing/2014/main" val="1891655341"/>
                    </a:ext>
                  </a:extLst>
                </a:gridCol>
                <a:gridCol w="3524366">
                  <a:extLst>
                    <a:ext uri="{9D8B030D-6E8A-4147-A177-3AD203B41FA5}">
                      <a16:colId xmlns:a16="http://schemas.microsoft.com/office/drawing/2014/main" val="3894467734"/>
                    </a:ext>
                  </a:extLst>
                </a:gridCol>
                <a:gridCol w="2947753">
                  <a:extLst>
                    <a:ext uri="{9D8B030D-6E8A-4147-A177-3AD203B41FA5}">
                      <a16:colId xmlns:a16="http://schemas.microsoft.com/office/drawing/2014/main" val="2700629215"/>
                    </a:ext>
                  </a:extLst>
                </a:gridCol>
              </a:tblGrid>
              <a:tr h="1351159">
                <a:tc>
                  <a:txBody>
                    <a:bodyPr/>
                    <a:lstStyle/>
                    <a:p>
                      <a:pPr algn="ct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59484">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57893">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1168581"/>
                  </a:ext>
                </a:extLst>
              </a:tr>
              <a:tr h="1226796">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bl>
          </a:graphicData>
        </a:graphic>
      </p:graphicFrame>
    </p:spTree>
    <p:extLst>
      <p:ext uri="{BB962C8B-B14F-4D97-AF65-F5344CB8AC3E}">
        <p14:creationId xmlns:p14="http://schemas.microsoft.com/office/powerpoint/2010/main" val="244045468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06259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an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25376323" y="7145500"/>
          <a:ext cx="10358845" cy="6283001"/>
        </p:xfrm>
        <a:graphic>
          <a:graphicData uri="http://schemas.openxmlformats.org/drawingml/2006/table">
            <a:tbl>
              <a:tblPr firstRow="1" bandRow="1">
                <a:tableStyleId>{5C22544A-7EE6-4342-B048-85BDC9FD1C3A}</a:tableStyleId>
              </a:tblPr>
              <a:tblGrid>
                <a:gridCol w="10358845">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Variable Declaration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598820"/>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2034312"/>
                  </a:ext>
                </a:extLst>
              </a:tr>
            </a:tbl>
          </a:graphicData>
        </a:graphic>
      </p:graphicFrame>
      <p:sp>
        <p:nvSpPr>
          <p:cNvPr id="3" name="Rectangle 2">
            <a:extLst>
              <a:ext uri="{FF2B5EF4-FFF2-40B4-BE49-F238E27FC236}">
                <a16:creationId xmlns:a16="http://schemas.microsoft.com/office/drawing/2014/main" id="{4B9ACE48-753A-473A-155C-AD9721F8CFF8}"/>
              </a:ext>
            </a:extLst>
          </p:cNvPr>
          <p:cNvSpPr/>
          <p:nvPr/>
        </p:nvSpPr>
        <p:spPr>
          <a:xfrm>
            <a:off x="952501" y="3396345"/>
            <a:ext cx="24016217" cy="137533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declare an array, you first specify the type of the elements you want in the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you include square brackets in the declaration, which is the key for Java, to identify the variable as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square brackets can follow the type as shown in the first two examples.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much more common.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brackets can also be after the variable name, as shown in the last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don't specify a size, in the array declaration itself.</a:t>
            </a:r>
          </a:p>
        </p:txBody>
      </p:sp>
      <p:pic>
        <p:nvPicPr>
          <p:cNvPr id="5" name="Picture 4">
            <a:extLst>
              <a:ext uri="{FF2B5EF4-FFF2-40B4-BE49-F238E27FC236}">
                <a16:creationId xmlns:a16="http://schemas.microsoft.com/office/drawing/2014/main" id="{91EE64E0-5DE0-D606-A596-F7EDE5A6092F}"/>
              </a:ext>
            </a:extLst>
          </p:cNvPr>
          <p:cNvPicPr>
            <a:picLocks noChangeAspect="1"/>
          </p:cNvPicPr>
          <p:nvPr/>
        </p:nvPicPr>
        <p:blipFill>
          <a:blip r:embed="rId4"/>
          <a:stretch>
            <a:fillRect/>
          </a:stretch>
        </p:blipFill>
        <p:spPr>
          <a:xfrm>
            <a:off x="25637580" y="12168404"/>
            <a:ext cx="8701151" cy="916787"/>
          </a:xfrm>
          <a:prstGeom prst="rect">
            <a:avLst/>
          </a:prstGeom>
        </p:spPr>
      </p:pic>
      <p:pic>
        <p:nvPicPr>
          <p:cNvPr id="7" name="Picture 6">
            <a:extLst>
              <a:ext uri="{FF2B5EF4-FFF2-40B4-BE49-F238E27FC236}">
                <a16:creationId xmlns:a16="http://schemas.microsoft.com/office/drawing/2014/main" id="{AB58B489-A03C-F596-37B1-F39A5D182C5E}"/>
              </a:ext>
            </a:extLst>
          </p:cNvPr>
          <p:cNvPicPr>
            <a:picLocks noChangeAspect="1"/>
          </p:cNvPicPr>
          <p:nvPr/>
        </p:nvPicPr>
        <p:blipFill>
          <a:blip r:embed="rId5"/>
          <a:stretch>
            <a:fillRect/>
          </a:stretch>
        </p:blipFill>
        <p:spPr>
          <a:xfrm>
            <a:off x="25637580" y="10476270"/>
            <a:ext cx="7817702" cy="950124"/>
          </a:xfrm>
          <a:prstGeom prst="rect">
            <a:avLst/>
          </a:prstGeom>
        </p:spPr>
      </p:pic>
      <p:pic>
        <p:nvPicPr>
          <p:cNvPr id="12" name="Picture 11">
            <a:extLst>
              <a:ext uri="{FF2B5EF4-FFF2-40B4-BE49-F238E27FC236}">
                <a16:creationId xmlns:a16="http://schemas.microsoft.com/office/drawing/2014/main" id="{D7561AA5-463C-FC9B-5B46-40A05303DDB3}"/>
              </a:ext>
            </a:extLst>
          </p:cNvPr>
          <p:cNvPicPr>
            <a:picLocks noChangeAspect="1"/>
          </p:cNvPicPr>
          <p:nvPr/>
        </p:nvPicPr>
        <p:blipFill>
          <a:blip r:embed="rId6"/>
          <a:stretch>
            <a:fillRect/>
          </a:stretch>
        </p:blipFill>
        <p:spPr>
          <a:xfrm>
            <a:off x="25637580" y="8750795"/>
            <a:ext cx="8251093" cy="983465"/>
          </a:xfrm>
          <a:prstGeom prst="rect">
            <a:avLst/>
          </a:prstGeom>
        </p:spPr>
      </p:pic>
    </p:spTree>
    <p:extLst>
      <p:ext uri="{BB962C8B-B14F-4D97-AF65-F5344CB8AC3E}">
        <p14:creationId xmlns:p14="http://schemas.microsoft.com/office/powerpoint/2010/main" val="3312161542"/>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initialize a two-dimensional array, without specifying the size of the nested arrays.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we're specifying only the outer array size, by specifying the length, only in the first set of square brackets.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left the second set of square brackets empty.</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result of this initialization is an array of 3 null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are limited to assigning integer arrays to these elements, but they can be any length.</a:t>
            </a:r>
          </a:p>
        </p:txBody>
      </p:sp>
      <p:pic>
        <p:nvPicPr>
          <p:cNvPr id="4" name="Picture 3">
            <a:extLst>
              <a:ext uri="{FF2B5EF4-FFF2-40B4-BE49-F238E27FC236}">
                <a16:creationId xmlns:a16="http://schemas.microsoft.com/office/drawing/2014/main" id="{96318A69-FE29-9CD5-6DBC-BEED38FB15D5}"/>
              </a:ext>
            </a:extLst>
          </p:cNvPr>
          <p:cNvPicPr>
            <a:picLocks noChangeAspect="1"/>
          </p:cNvPicPr>
          <p:nvPr/>
        </p:nvPicPr>
        <p:blipFill>
          <a:blip r:embed="rId4"/>
          <a:stretch>
            <a:fillRect/>
          </a:stretch>
        </p:blipFill>
        <p:spPr>
          <a:xfrm>
            <a:off x="952498" y="10151348"/>
            <a:ext cx="14342856" cy="990476"/>
          </a:xfrm>
          <a:prstGeom prst="rect">
            <a:avLst/>
          </a:prstGeom>
        </p:spPr>
      </p:pic>
    </p:spTree>
    <p:extLst>
      <p:ext uri="{BB962C8B-B14F-4D97-AF65-F5344CB8AC3E}">
        <p14:creationId xmlns:p14="http://schemas.microsoft.com/office/powerpoint/2010/main" val="811730162"/>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a lot of ways to declare a two-dimensional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just cover the two most common ways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most common, and in my opinion, clearest way, to declare a two-dimensional array, is to stack the square brackets as shown in the first example.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also split up the brackets as shown in the second example, and you'll likely come across this in Java code out in the wild.</a:t>
            </a:r>
          </a:p>
        </p:txBody>
      </p:sp>
      <p:graphicFrame>
        <p:nvGraphicFramePr>
          <p:cNvPr id="2" name="Table 1">
            <a:extLst>
              <a:ext uri="{FF2B5EF4-FFF2-40B4-BE49-F238E27FC236}">
                <a16:creationId xmlns:a16="http://schemas.microsoft.com/office/drawing/2014/main" id="{DD58F7E3-7C21-9F71-2B34-E53165CFA15F}"/>
              </a:ext>
            </a:extLst>
          </p:cNvPr>
          <p:cNvGraphicFramePr>
            <a:graphicFrameLocks noGrp="1"/>
          </p:cNvGraphicFramePr>
          <p:nvPr/>
        </p:nvGraphicFramePr>
        <p:xfrm>
          <a:off x="12568334" y="10044193"/>
          <a:ext cx="11439332" cy="2813391"/>
        </p:xfrm>
        <a:graphic>
          <a:graphicData uri="http://schemas.openxmlformats.org/drawingml/2006/table">
            <a:tbl>
              <a:tblPr firstRow="1" bandRow="1">
                <a:tableStyleId>{5C22544A-7EE6-4342-B048-85BDC9FD1C3A}</a:tableStyleId>
              </a:tblPr>
              <a:tblGrid>
                <a:gridCol w="11439332">
                  <a:extLst>
                    <a:ext uri="{9D8B030D-6E8A-4147-A177-3AD203B41FA5}">
                      <a16:colId xmlns:a16="http://schemas.microsoft.com/office/drawing/2014/main" val="3894467734"/>
                    </a:ext>
                  </a:extLst>
                </a:gridCol>
              </a:tblGrid>
              <a:tr h="1478044">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1168581"/>
                  </a:ext>
                </a:extLst>
              </a:tr>
              <a:tr h="133534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bl>
          </a:graphicData>
        </a:graphic>
      </p:graphicFrame>
      <p:pic>
        <p:nvPicPr>
          <p:cNvPr id="3" name="Picture 2">
            <a:extLst>
              <a:ext uri="{FF2B5EF4-FFF2-40B4-BE49-F238E27FC236}">
                <a16:creationId xmlns:a16="http://schemas.microsoft.com/office/drawing/2014/main" id="{79162F9D-7DF2-F6B5-D600-17532765D388}"/>
              </a:ext>
            </a:extLst>
          </p:cNvPr>
          <p:cNvPicPr>
            <a:picLocks noChangeAspect="1"/>
          </p:cNvPicPr>
          <p:nvPr/>
        </p:nvPicPr>
        <p:blipFill>
          <a:blip r:embed="rId4"/>
          <a:stretch>
            <a:fillRect/>
          </a:stretch>
        </p:blipFill>
        <p:spPr>
          <a:xfrm>
            <a:off x="12635110" y="10212164"/>
            <a:ext cx="10895238" cy="1085714"/>
          </a:xfrm>
          <a:prstGeom prst="rect">
            <a:avLst/>
          </a:prstGeom>
        </p:spPr>
      </p:pic>
      <p:pic>
        <p:nvPicPr>
          <p:cNvPr id="4" name="Picture 3">
            <a:extLst>
              <a:ext uri="{FF2B5EF4-FFF2-40B4-BE49-F238E27FC236}">
                <a16:creationId xmlns:a16="http://schemas.microsoft.com/office/drawing/2014/main" id="{9FC1A5FD-A399-62D6-2A17-E0B0803B1C1A}"/>
              </a:ext>
            </a:extLst>
          </p:cNvPr>
          <p:cNvPicPr>
            <a:picLocks noChangeAspect="1"/>
          </p:cNvPicPr>
          <p:nvPr/>
        </p:nvPicPr>
        <p:blipFill>
          <a:blip r:embed="rId5"/>
          <a:stretch>
            <a:fillRect/>
          </a:stretch>
        </p:blipFill>
        <p:spPr>
          <a:xfrm>
            <a:off x="12635110" y="11676115"/>
            <a:ext cx="10895238" cy="971428"/>
          </a:xfrm>
          <a:prstGeom prst="rect">
            <a:avLst/>
          </a:prstGeom>
        </p:spPr>
      </p:pic>
    </p:spTree>
    <p:extLst>
      <p:ext uri="{BB962C8B-B14F-4D97-AF65-F5344CB8AC3E}">
        <p14:creationId xmlns:p14="http://schemas.microsoft.com/office/powerpoint/2010/main" val="1849264927"/>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7552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Accessing elements in multi-dimensional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access a one dimensional array element, we do it with square brackets, and an index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this code sets the first element in the array to 50:</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access elements in a two-dimensional array, we use two indices, so this code sets the first element in the first array to 50.</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next code sets the second element, in the second array to 10.</a:t>
            </a:r>
          </a:p>
        </p:txBody>
      </p:sp>
      <p:pic>
        <p:nvPicPr>
          <p:cNvPr id="4" name="Picture 3">
            <a:extLst>
              <a:ext uri="{FF2B5EF4-FFF2-40B4-BE49-F238E27FC236}">
                <a16:creationId xmlns:a16="http://schemas.microsoft.com/office/drawing/2014/main" id="{B0C7AA83-C1CF-B2C4-2C46-C84237E05D2F}"/>
              </a:ext>
            </a:extLst>
          </p:cNvPr>
          <p:cNvPicPr>
            <a:picLocks noChangeAspect="1"/>
          </p:cNvPicPr>
          <p:nvPr/>
        </p:nvPicPr>
        <p:blipFill>
          <a:blip r:embed="rId4"/>
          <a:stretch>
            <a:fillRect/>
          </a:stretch>
        </p:blipFill>
        <p:spPr>
          <a:xfrm>
            <a:off x="952498" y="8583805"/>
            <a:ext cx="6933334" cy="990476"/>
          </a:xfrm>
          <a:prstGeom prst="rect">
            <a:avLst/>
          </a:prstGeom>
        </p:spPr>
      </p:pic>
      <p:pic>
        <p:nvPicPr>
          <p:cNvPr id="11" name="Picture 10">
            <a:extLst>
              <a:ext uri="{FF2B5EF4-FFF2-40B4-BE49-F238E27FC236}">
                <a16:creationId xmlns:a16="http://schemas.microsoft.com/office/drawing/2014/main" id="{A267BB01-7AE8-BB9D-9BEE-745DBD2B6740}"/>
              </a:ext>
            </a:extLst>
          </p:cNvPr>
          <p:cNvPicPr>
            <a:picLocks noChangeAspect="1"/>
          </p:cNvPicPr>
          <p:nvPr/>
        </p:nvPicPr>
        <p:blipFill>
          <a:blip r:embed="rId5"/>
          <a:stretch>
            <a:fillRect/>
          </a:stretch>
        </p:blipFill>
        <p:spPr>
          <a:xfrm>
            <a:off x="952498" y="12809390"/>
            <a:ext cx="10342858" cy="952380"/>
          </a:xfrm>
          <a:prstGeom prst="rect">
            <a:avLst/>
          </a:prstGeom>
        </p:spPr>
      </p:pic>
      <p:pic>
        <p:nvPicPr>
          <p:cNvPr id="13" name="Picture 12">
            <a:extLst>
              <a:ext uri="{FF2B5EF4-FFF2-40B4-BE49-F238E27FC236}">
                <a16:creationId xmlns:a16="http://schemas.microsoft.com/office/drawing/2014/main" id="{45897AA6-F7E4-2586-D9A1-FAA775074373}"/>
              </a:ext>
            </a:extLst>
          </p:cNvPr>
          <p:cNvPicPr>
            <a:picLocks noChangeAspect="1"/>
          </p:cNvPicPr>
          <p:nvPr/>
        </p:nvPicPr>
        <p:blipFill>
          <a:blip r:embed="rId6"/>
          <a:stretch>
            <a:fillRect/>
          </a:stretch>
        </p:blipFill>
        <p:spPr>
          <a:xfrm>
            <a:off x="952498" y="15987760"/>
            <a:ext cx="10342858" cy="952380"/>
          </a:xfrm>
          <a:prstGeom prst="rect">
            <a:avLst/>
          </a:prstGeom>
        </p:spPr>
      </p:pic>
    </p:spTree>
    <p:extLst>
      <p:ext uri="{BB962C8B-B14F-4D97-AF65-F5344CB8AC3E}">
        <p14:creationId xmlns:p14="http://schemas.microsoft.com/office/powerpoint/2010/main" val="1509930378"/>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7552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Accessing elements in multi-dimensional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code on this slide is similar to the code we have in our class, using nested traditional for loops.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we're not using any local variables, but accessing array elements and variables directly.</a:t>
            </a:r>
          </a:p>
        </p:txBody>
      </p:sp>
      <p:pic>
        <p:nvPicPr>
          <p:cNvPr id="3" name="Picture 2">
            <a:extLst>
              <a:ext uri="{FF2B5EF4-FFF2-40B4-BE49-F238E27FC236}">
                <a16:creationId xmlns:a16="http://schemas.microsoft.com/office/drawing/2014/main" id="{80E4B5C6-1E75-E2B8-98EB-A70434B94E00}"/>
              </a:ext>
            </a:extLst>
          </p:cNvPr>
          <p:cNvPicPr>
            <a:picLocks noChangeAspect="1"/>
          </p:cNvPicPr>
          <p:nvPr/>
        </p:nvPicPr>
        <p:blipFill>
          <a:blip r:embed="rId4"/>
          <a:stretch>
            <a:fillRect/>
          </a:stretch>
        </p:blipFill>
        <p:spPr>
          <a:xfrm>
            <a:off x="952515" y="9787811"/>
            <a:ext cx="34782650" cy="3839271"/>
          </a:xfrm>
          <a:prstGeom prst="rect">
            <a:avLst/>
          </a:prstGeom>
        </p:spPr>
      </p:pic>
    </p:spTree>
    <p:extLst>
      <p:ext uri="{BB962C8B-B14F-4D97-AF65-F5344CB8AC3E}">
        <p14:creationId xmlns:p14="http://schemas.microsoft.com/office/powerpoint/2010/main" val="2170057048"/>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7552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Accessing elements in multi-dimensional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55167"/>
            <a:ext cx="17578095" cy="15076135"/>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table shows the indices, which are used, to access the elements in the two-dimensional array in our code sample.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loop through the outer loop, we're accessing each row of elements.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highlighted the first row, which would be the elements accessed,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0 for the outer for loop.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loop through the inner loop, we're accessing each cell in the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cell in this matrix can be any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our code, each is an integer value, and we know they've all been initialized to zero.</a:t>
            </a:r>
          </a:p>
        </p:txBody>
      </p:sp>
      <p:graphicFrame>
        <p:nvGraphicFramePr>
          <p:cNvPr id="2" name="Table 1">
            <a:extLst>
              <a:ext uri="{FF2B5EF4-FFF2-40B4-BE49-F238E27FC236}">
                <a16:creationId xmlns:a16="http://schemas.microsoft.com/office/drawing/2014/main" id="{B419CC8B-5954-E3E8-A6D3-F0198EA5C74F}"/>
              </a:ext>
            </a:extLst>
          </p:cNvPr>
          <p:cNvGraphicFramePr>
            <a:graphicFrameLocks noGrp="1"/>
          </p:cNvGraphicFramePr>
          <p:nvPr/>
        </p:nvGraphicFramePr>
        <p:xfrm>
          <a:off x="18902766" y="7639334"/>
          <a:ext cx="16832402" cy="5295332"/>
        </p:xfrm>
        <a:graphic>
          <a:graphicData uri="http://schemas.openxmlformats.org/drawingml/2006/table">
            <a:tbl>
              <a:tblPr firstRow="1" bandRow="1">
                <a:tableStyleId>{5C22544A-7EE6-4342-B048-85BDC9FD1C3A}</a:tableStyleId>
              </a:tblPr>
              <a:tblGrid>
                <a:gridCol w="2661722">
                  <a:extLst>
                    <a:ext uri="{9D8B030D-6E8A-4147-A177-3AD203B41FA5}">
                      <a16:colId xmlns:a16="http://schemas.microsoft.com/office/drawing/2014/main" val="2844207666"/>
                    </a:ext>
                  </a:extLst>
                </a:gridCol>
                <a:gridCol w="3542670">
                  <a:extLst>
                    <a:ext uri="{9D8B030D-6E8A-4147-A177-3AD203B41FA5}">
                      <a16:colId xmlns:a16="http://schemas.microsoft.com/office/drawing/2014/main" val="1891655341"/>
                    </a:ext>
                  </a:extLst>
                </a:gridCol>
                <a:gridCol w="3542670">
                  <a:extLst>
                    <a:ext uri="{9D8B030D-6E8A-4147-A177-3AD203B41FA5}">
                      <a16:colId xmlns:a16="http://schemas.microsoft.com/office/drawing/2014/main" val="725117737"/>
                    </a:ext>
                  </a:extLst>
                </a:gridCol>
                <a:gridCol w="3542670">
                  <a:extLst>
                    <a:ext uri="{9D8B030D-6E8A-4147-A177-3AD203B41FA5}">
                      <a16:colId xmlns:a16="http://schemas.microsoft.com/office/drawing/2014/main" val="3959152733"/>
                    </a:ext>
                  </a:extLst>
                </a:gridCol>
                <a:gridCol w="3542670">
                  <a:extLst>
                    <a:ext uri="{9D8B030D-6E8A-4147-A177-3AD203B41FA5}">
                      <a16:colId xmlns:a16="http://schemas.microsoft.com/office/drawing/2014/main" val="1304915031"/>
                    </a:ext>
                  </a:extLst>
                </a:gridCol>
              </a:tblGrid>
              <a:tr h="1351159">
                <a:tc>
                  <a:txBody>
                    <a:bodyPr/>
                    <a:lstStyle/>
                    <a:p>
                      <a:pPr algn="ct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j = 0</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1238182" rtl="0" eaLnBrk="1" fontAlgn="auto" latinLnBrk="0" hangingPunct="1">
                        <a:lnSpc>
                          <a:spcPct val="100000"/>
                        </a:lnSpc>
                        <a:spcBef>
                          <a:spcPts val="0"/>
                        </a:spcBef>
                        <a:spcAft>
                          <a:spcPts val="0"/>
                        </a:spcAft>
                        <a:buClrTx/>
                        <a:buSzTx/>
                        <a:buFontTx/>
                        <a:buNone/>
                        <a:tabLst/>
                        <a:defRPr/>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j = 1</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1238182" rtl="0" eaLnBrk="1" fontAlgn="auto" latinLnBrk="0" hangingPunct="1">
                        <a:lnSpc>
                          <a:spcPct val="100000"/>
                        </a:lnSpc>
                        <a:spcBef>
                          <a:spcPts val="0"/>
                        </a:spcBef>
                        <a:spcAft>
                          <a:spcPts val="0"/>
                        </a:spcAft>
                        <a:buClrTx/>
                        <a:buSzTx/>
                        <a:buFontTx/>
                        <a:buNone/>
                        <a:tabLst/>
                        <a:defRPr/>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j = 2</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1238182" rtl="0" eaLnBrk="1" fontAlgn="auto" latinLnBrk="0" hangingPunct="1">
                        <a:lnSpc>
                          <a:spcPct val="100000"/>
                        </a:lnSpc>
                        <a:spcBef>
                          <a:spcPts val="0"/>
                        </a:spcBef>
                        <a:spcAft>
                          <a:spcPts val="0"/>
                        </a:spcAft>
                        <a:buClrTx/>
                        <a:buSzTx/>
                        <a:buFontTx/>
                        <a:buNone/>
                        <a:tabLst/>
                        <a:defRPr/>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j = 3</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59484">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57893">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1168581"/>
                  </a:ext>
                </a:extLst>
              </a:tr>
              <a:tr h="1226796">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bl>
          </a:graphicData>
        </a:graphic>
      </p:graphicFrame>
      <p:sp>
        <p:nvSpPr>
          <p:cNvPr id="3" name="Rectangle 2">
            <a:extLst>
              <a:ext uri="{FF2B5EF4-FFF2-40B4-BE49-F238E27FC236}">
                <a16:creationId xmlns:a16="http://schemas.microsoft.com/office/drawing/2014/main" id="{60872CF2-606F-86BC-437F-D42016C32565}"/>
              </a:ext>
            </a:extLst>
          </p:cNvPr>
          <p:cNvSpPr/>
          <p:nvPr/>
        </p:nvSpPr>
        <p:spPr>
          <a:xfrm>
            <a:off x="18902766" y="8965648"/>
            <a:ext cx="16832402" cy="1428653"/>
          </a:xfrm>
          <a:prstGeom prst="rect">
            <a:avLst/>
          </a:prstGeom>
          <a:noFill/>
          <a:ln w="152400">
            <a:solidFill>
              <a:srgbClr val="0030FF"/>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119193641"/>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1259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 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Multi-dimensional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097767"/>
            <a:ext cx="34782670" cy="1306831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declare multi-dimensional arrays, the declared type can itself be an array, and this is how Java supports two-dimensional arrays:</a:t>
            </a:r>
          </a:p>
        </p:txBody>
      </p:sp>
      <p:pic>
        <p:nvPicPr>
          <p:cNvPr id="3" name="Picture 2">
            <a:extLst>
              <a:ext uri="{FF2B5EF4-FFF2-40B4-BE49-F238E27FC236}">
                <a16:creationId xmlns:a16="http://schemas.microsoft.com/office/drawing/2014/main" id="{D178683D-BFE1-6BF8-5AC0-1EA4E208558B}"/>
              </a:ext>
            </a:extLst>
          </p:cNvPr>
          <p:cNvPicPr>
            <a:picLocks noChangeAspect="1"/>
          </p:cNvPicPr>
          <p:nvPr/>
        </p:nvPicPr>
        <p:blipFill>
          <a:blip r:embed="rId4"/>
          <a:stretch>
            <a:fillRect/>
          </a:stretch>
        </p:blipFill>
        <p:spPr>
          <a:xfrm>
            <a:off x="952500" y="5493362"/>
            <a:ext cx="34782668" cy="3779489"/>
          </a:xfrm>
          <a:prstGeom prst="rect">
            <a:avLst/>
          </a:prstGeom>
        </p:spPr>
      </p:pic>
      <p:graphicFrame>
        <p:nvGraphicFramePr>
          <p:cNvPr id="4" name="Table 3">
            <a:extLst>
              <a:ext uri="{FF2B5EF4-FFF2-40B4-BE49-F238E27FC236}">
                <a16:creationId xmlns:a16="http://schemas.microsoft.com/office/drawing/2014/main" id="{E4701053-7D16-EC16-2FEE-9B376451CE73}"/>
              </a:ext>
            </a:extLst>
          </p:cNvPr>
          <p:cNvGraphicFramePr>
            <a:graphicFrameLocks noGrp="1"/>
          </p:cNvGraphicFramePr>
          <p:nvPr/>
        </p:nvGraphicFramePr>
        <p:xfrm>
          <a:off x="952497" y="9867080"/>
          <a:ext cx="34782668" cy="8066357"/>
        </p:xfrm>
        <a:graphic>
          <a:graphicData uri="http://schemas.openxmlformats.org/drawingml/2006/table">
            <a:tbl>
              <a:tblPr firstRow="1" bandRow="1">
                <a:tableStyleId>{5C22544A-7EE6-4342-B048-85BDC9FD1C3A}</a:tableStyleId>
              </a:tblPr>
              <a:tblGrid>
                <a:gridCol w="8881968">
                  <a:extLst>
                    <a:ext uri="{9D8B030D-6E8A-4147-A177-3AD203B41FA5}">
                      <a16:colId xmlns:a16="http://schemas.microsoft.com/office/drawing/2014/main" val="2844207666"/>
                    </a:ext>
                  </a:extLst>
                </a:gridCol>
                <a:gridCol w="25900700">
                  <a:extLst>
                    <a:ext uri="{9D8B030D-6E8A-4147-A177-3AD203B41FA5}">
                      <a16:colId xmlns:a16="http://schemas.microsoft.com/office/drawing/2014/main" val="213896869"/>
                    </a:ext>
                  </a:extLst>
                </a:gridCol>
              </a:tblGrid>
              <a:tr h="147894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Type and length of array</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Possible Element Values (each element is an array and can be any length)</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107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i="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[5, 7, 9, 10]</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i="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[3, 6]</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i="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[11, 21, 31]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347994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Dog[3][]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[pug, rottweiler]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sz="5400" b="0" u="none"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germanShephard</a:t>
                      </a: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 poodle, </a:t>
                      </a:r>
                      <a:r>
                        <a:rPr lang="en-US" sz="5400" b="0" u="none"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cavapoo</a:t>
                      </a: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[beagle, boxer, bulldog, yorkie]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642596"/>
                  </a:ext>
                </a:extLst>
              </a:tr>
            </a:tbl>
          </a:graphicData>
        </a:graphic>
      </p:graphicFrame>
    </p:spTree>
    <p:extLst>
      <p:ext uri="{BB962C8B-B14F-4D97-AF65-F5344CB8AC3E}">
        <p14:creationId xmlns:p14="http://schemas.microsoft.com/office/powerpoint/2010/main" val="1799289348"/>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73668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Multi 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Multi-dimensional Arrays</a:t>
            </a:r>
          </a:p>
        </p:txBody>
      </p:sp>
      <p:sp>
        <p:nvSpPr>
          <p:cNvPr id="2" name="Rectangle 1">
            <a:extLst>
              <a:ext uri="{FF2B5EF4-FFF2-40B4-BE49-F238E27FC236}">
                <a16:creationId xmlns:a16="http://schemas.microsoft.com/office/drawing/2014/main" id="{73411B12-384A-6B3C-54FC-6E6B33DEED05}"/>
              </a:ext>
            </a:extLst>
          </p:cNvPr>
          <p:cNvSpPr/>
          <p:nvPr/>
        </p:nvSpPr>
        <p:spPr>
          <a:xfrm>
            <a:off x="952501" y="4285904"/>
            <a:ext cx="34782670" cy="1364539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take that even further, the outer array can have references to any kind of array itself.</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we have an outer array with three elements.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element is itself a single-dimension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element is a two-dimensional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lastly, the third element is a three-dimensional array.</a:t>
            </a:r>
          </a:p>
        </p:txBody>
      </p:sp>
      <p:pic>
        <p:nvPicPr>
          <p:cNvPr id="6" name="Picture 5">
            <a:extLst>
              <a:ext uri="{FF2B5EF4-FFF2-40B4-BE49-F238E27FC236}">
                <a16:creationId xmlns:a16="http://schemas.microsoft.com/office/drawing/2014/main" id="{0AB54B62-BD01-81D4-06BC-90A1C2C00BE2}"/>
              </a:ext>
            </a:extLst>
          </p:cNvPr>
          <p:cNvPicPr>
            <a:picLocks noChangeAspect="1"/>
          </p:cNvPicPr>
          <p:nvPr/>
        </p:nvPicPr>
        <p:blipFill>
          <a:blip r:embed="rId4"/>
          <a:stretch>
            <a:fillRect/>
          </a:stretch>
        </p:blipFill>
        <p:spPr>
          <a:xfrm>
            <a:off x="952498" y="8559399"/>
            <a:ext cx="17828572" cy="4057142"/>
          </a:xfrm>
          <a:prstGeom prst="rect">
            <a:avLst/>
          </a:prstGeom>
        </p:spPr>
      </p:pic>
    </p:spTree>
    <p:extLst>
      <p:ext uri="{BB962C8B-B14F-4D97-AF65-F5344CB8AC3E}">
        <p14:creationId xmlns:p14="http://schemas.microsoft.com/office/powerpoint/2010/main" val="297522773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03429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an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6367432"/>
            <a:ext cx="34782670" cy="1139805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way to instantiate the array, is with the new keyword, much as we've seen, with most of the classes we've used to date, with the exception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we have an array declaration on the left of the equals sign, and then an array creation expression on the right side.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comparison, I'm showing you a typical array variable declaration, and a class instance, or object creation expression, using the StringBuilder class.</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2146428" y="2857996"/>
          <a:ext cx="32283144" cy="2961303"/>
        </p:xfrm>
        <a:graphic>
          <a:graphicData uri="http://schemas.openxmlformats.org/drawingml/2006/table">
            <a:tbl>
              <a:tblPr firstRow="1" bandRow="1">
                <a:tableStyleId>{5C22544A-7EE6-4342-B048-85BDC9FD1C3A}</a:tableStyleId>
              </a:tblPr>
              <a:tblGrid>
                <a:gridCol w="14816238">
                  <a:extLst>
                    <a:ext uri="{9D8B030D-6E8A-4147-A177-3AD203B41FA5}">
                      <a16:colId xmlns:a16="http://schemas.microsoft.com/office/drawing/2014/main" val="2844207666"/>
                    </a:ext>
                  </a:extLst>
                </a:gridCol>
                <a:gridCol w="17466906">
                  <a:extLst>
                    <a:ext uri="{9D8B030D-6E8A-4147-A177-3AD203B41FA5}">
                      <a16:colId xmlns:a16="http://schemas.microsoft.com/office/drawing/2014/main" val="1891655341"/>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F98D097C-63A6-A90F-0C79-FBCC18F08F9E}"/>
              </a:ext>
            </a:extLst>
          </p:cNvPr>
          <p:cNvPicPr>
            <a:picLocks noChangeAspect="1"/>
          </p:cNvPicPr>
          <p:nvPr/>
        </p:nvPicPr>
        <p:blipFill>
          <a:blip r:embed="rId4"/>
          <a:stretch>
            <a:fillRect/>
          </a:stretch>
        </p:blipFill>
        <p:spPr>
          <a:xfrm>
            <a:off x="2328682" y="4551566"/>
            <a:ext cx="14318560" cy="950124"/>
          </a:xfrm>
          <a:prstGeom prst="rect">
            <a:avLst/>
          </a:prstGeom>
        </p:spPr>
      </p:pic>
      <p:pic>
        <p:nvPicPr>
          <p:cNvPr id="6" name="Picture 5">
            <a:extLst>
              <a:ext uri="{FF2B5EF4-FFF2-40B4-BE49-F238E27FC236}">
                <a16:creationId xmlns:a16="http://schemas.microsoft.com/office/drawing/2014/main" id="{3F7EEA1F-3D61-1237-FD7E-9C62C6CDF5CB}"/>
              </a:ext>
            </a:extLst>
          </p:cNvPr>
          <p:cNvPicPr>
            <a:picLocks noChangeAspect="1"/>
          </p:cNvPicPr>
          <p:nvPr/>
        </p:nvPicPr>
        <p:blipFill>
          <a:blip r:embed="rId5"/>
          <a:stretch>
            <a:fillRect/>
          </a:stretch>
        </p:blipFill>
        <p:spPr>
          <a:xfrm>
            <a:off x="17204553" y="4551566"/>
            <a:ext cx="16868898" cy="933457"/>
          </a:xfrm>
          <a:prstGeom prst="rect">
            <a:avLst/>
          </a:prstGeom>
        </p:spPr>
      </p:pic>
    </p:spTree>
    <p:extLst>
      <p:ext uri="{BB962C8B-B14F-4D97-AF65-F5344CB8AC3E}">
        <p14:creationId xmlns:p14="http://schemas.microsoft.com/office/powerpoint/2010/main" val="268457815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03429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an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6367432"/>
            <a:ext cx="34782670" cy="1139805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look pretty similar, but there are two major differences.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Square brackets are required when using the new keyword, and a size is specified between them.  So in this example, there will be 10 elements in the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instantiation doesn't have a set of parentheses, meaning we can't pass data to a constructor for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fact, using parentheses with an array instantiation, gives you a compiler error.</a:t>
            </a:r>
          </a:p>
        </p:txBody>
      </p:sp>
      <p:graphicFrame>
        <p:nvGraphicFramePr>
          <p:cNvPr id="3" name="Table 2">
            <a:extLst>
              <a:ext uri="{FF2B5EF4-FFF2-40B4-BE49-F238E27FC236}">
                <a16:creationId xmlns:a16="http://schemas.microsoft.com/office/drawing/2014/main" id="{AE88472B-85F6-59C5-056C-104355955BA1}"/>
              </a:ext>
            </a:extLst>
          </p:cNvPr>
          <p:cNvGraphicFramePr>
            <a:graphicFrameLocks noGrp="1"/>
          </p:cNvGraphicFramePr>
          <p:nvPr/>
        </p:nvGraphicFramePr>
        <p:xfrm>
          <a:off x="2146428" y="2857996"/>
          <a:ext cx="32283144" cy="2961303"/>
        </p:xfrm>
        <a:graphic>
          <a:graphicData uri="http://schemas.openxmlformats.org/drawingml/2006/table">
            <a:tbl>
              <a:tblPr firstRow="1" bandRow="1">
                <a:tableStyleId>{5C22544A-7EE6-4342-B048-85BDC9FD1C3A}</a:tableStyleId>
              </a:tblPr>
              <a:tblGrid>
                <a:gridCol w="14816238">
                  <a:extLst>
                    <a:ext uri="{9D8B030D-6E8A-4147-A177-3AD203B41FA5}">
                      <a16:colId xmlns:a16="http://schemas.microsoft.com/office/drawing/2014/main" val="2844207666"/>
                    </a:ext>
                  </a:extLst>
                </a:gridCol>
                <a:gridCol w="17466906">
                  <a:extLst>
                    <a:ext uri="{9D8B030D-6E8A-4147-A177-3AD203B41FA5}">
                      <a16:colId xmlns:a16="http://schemas.microsoft.com/office/drawing/2014/main" val="1891655341"/>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8D5137F7-C87E-852D-B671-6B57F9E68F03}"/>
              </a:ext>
            </a:extLst>
          </p:cNvPr>
          <p:cNvPicPr>
            <a:picLocks noChangeAspect="1"/>
          </p:cNvPicPr>
          <p:nvPr/>
        </p:nvPicPr>
        <p:blipFill>
          <a:blip r:embed="rId4"/>
          <a:stretch>
            <a:fillRect/>
          </a:stretch>
        </p:blipFill>
        <p:spPr>
          <a:xfrm>
            <a:off x="2328682" y="4551566"/>
            <a:ext cx="14318560" cy="950124"/>
          </a:xfrm>
          <a:prstGeom prst="rect">
            <a:avLst/>
          </a:prstGeom>
        </p:spPr>
      </p:pic>
      <p:pic>
        <p:nvPicPr>
          <p:cNvPr id="7" name="Picture 6">
            <a:extLst>
              <a:ext uri="{FF2B5EF4-FFF2-40B4-BE49-F238E27FC236}">
                <a16:creationId xmlns:a16="http://schemas.microsoft.com/office/drawing/2014/main" id="{A3283771-C851-C485-5C22-573B75394E2C}"/>
              </a:ext>
            </a:extLst>
          </p:cNvPr>
          <p:cNvPicPr>
            <a:picLocks noChangeAspect="1"/>
          </p:cNvPicPr>
          <p:nvPr/>
        </p:nvPicPr>
        <p:blipFill>
          <a:blip r:embed="rId5"/>
          <a:stretch>
            <a:fillRect/>
          </a:stretch>
        </p:blipFill>
        <p:spPr>
          <a:xfrm>
            <a:off x="17204553" y="4551566"/>
            <a:ext cx="16868898" cy="933457"/>
          </a:xfrm>
          <a:prstGeom prst="rect">
            <a:avLst/>
          </a:prstGeom>
        </p:spPr>
      </p:pic>
      <p:graphicFrame>
        <p:nvGraphicFramePr>
          <p:cNvPr id="11" name="Table 10">
            <a:extLst>
              <a:ext uri="{FF2B5EF4-FFF2-40B4-BE49-F238E27FC236}">
                <a16:creationId xmlns:a16="http://schemas.microsoft.com/office/drawing/2014/main" id="{B5542D0D-382E-405A-3F63-BB71927EEA10}"/>
              </a:ext>
            </a:extLst>
          </p:cNvPr>
          <p:cNvGraphicFramePr>
            <a:graphicFrameLocks noGrp="1"/>
          </p:cNvGraphicFramePr>
          <p:nvPr/>
        </p:nvGraphicFramePr>
        <p:xfrm>
          <a:off x="9190846" y="14754701"/>
          <a:ext cx="18194309" cy="2961303"/>
        </p:xfrm>
        <a:graphic>
          <a:graphicData uri="http://schemas.openxmlformats.org/drawingml/2006/table">
            <a:tbl>
              <a:tblPr firstRow="1" bandRow="1">
                <a:tableStyleId>{5C22544A-7EE6-4342-B048-85BDC9FD1C3A}</a:tableStyleId>
              </a:tblPr>
              <a:tblGrid>
                <a:gridCol w="18194309">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Invalid Array Creation – Compile Error because of ()</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4" name="Picture 13">
            <a:extLst>
              <a:ext uri="{FF2B5EF4-FFF2-40B4-BE49-F238E27FC236}">
                <a16:creationId xmlns:a16="http://schemas.microsoft.com/office/drawing/2014/main" id="{79312663-DA96-5C06-8887-019463429F8D}"/>
              </a:ext>
            </a:extLst>
          </p:cNvPr>
          <p:cNvPicPr>
            <a:picLocks noChangeAspect="1"/>
          </p:cNvPicPr>
          <p:nvPr/>
        </p:nvPicPr>
        <p:blipFill>
          <a:blip r:embed="rId6"/>
          <a:stretch>
            <a:fillRect/>
          </a:stretch>
        </p:blipFill>
        <p:spPr>
          <a:xfrm>
            <a:off x="9487962" y="16504528"/>
            <a:ext cx="16868898" cy="933457"/>
          </a:xfrm>
          <a:prstGeom prst="rect">
            <a:avLst/>
          </a:prstGeom>
        </p:spPr>
      </p:pic>
    </p:spTree>
    <p:extLst>
      <p:ext uri="{BB962C8B-B14F-4D97-AF65-F5344CB8AC3E}">
        <p14:creationId xmlns:p14="http://schemas.microsoft.com/office/powerpoint/2010/main" val="83587003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1024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An Array is NOT Resizable.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size of an array, once created, is fixed.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a:t>
            </a:r>
            <a:r>
              <a:rPr lang="en-US" sz="6400" dirty="0" err="1">
                <a:latin typeface="Open Sans" panose="020B0606030504020204" pitchFamily="34" charset="0"/>
                <a:ea typeface="Open Sans" panose="020B0606030504020204" pitchFamily="34" charset="0"/>
                <a:cs typeface="Open Sans" panose="020B0606030504020204" pitchFamily="34" charset="0"/>
              </a:rPr>
              <a:t>integerArray</a:t>
            </a:r>
            <a:r>
              <a:rPr lang="en-US" sz="6400" dirty="0">
                <a:latin typeface="Open Sans" panose="020B0606030504020204" pitchFamily="34" charset="0"/>
                <a:ea typeface="Open Sans" panose="020B0606030504020204" pitchFamily="34" charset="0"/>
                <a:cs typeface="Open Sans" panose="020B0606030504020204" pitchFamily="34" charset="0"/>
              </a:rPr>
              <a:t> will have 10 elements.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change the size of an array, after the array is instantiated.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add or delete elements, we can only assign values to one of the ten elements in this array, in this example.</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952497" y="7325697"/>
          <a:ext cx="17643439" cy="2961303"/>
        </p:xfrm>
        <a:graphic>
          <a:graphicData uri="http://schemas.openxmlformats.org/drawingml/2006/table">
            <a:tbl>
              <a:tblPr firstRow="1" bandRow="1">
                <a:tableStyleId>{5C22544A-7EE6-4342-B048-85BDC9FD1C3A}</a:tableStyleId>
              </a:tblPr>
              <a:tblGrid>
                <a:gridCol w="17643439">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32B8191F-A60A-708B-700A-98FFA2D922C5}"/>
              </a:ext>
            </a:extLst>
          </p:cNvPr>
          <p:cNvPicPr>
            <a:picLocks noChangeAspect="1"/>
          </p:cNvPicPr>
          <p:nvPr/>
        </p:nvPicPr>
        <p:blipFill>
          <a:blip r:embed="rId4"/>
          <a:stretch>
            <a:fillRect/>
          </a:stretch>
        </p:blipFill>
        <p:spPr>
          <a:xfrm>
            <a:off x="1179083" y="8978245"/>
            <a:ext cx="14251885" cy="1000132"/>
          </a:xfrm>
          <a:prstGeom prst="rect">
            <a:avLst/>
          </a:prstGeom>
        </p:spPr>
      </p:pic>
    </p:spTree>
    <p:extLst>
      <p:ext uri="{BB962C8B-B14F-4D97-AF65-F5344CB8AC3E}">
        <p14:creationId xmlns:p14="http://schemas.microsoft.com/office/powerpoint/2010/main" val="393528929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719</TotalTime>
  <Words>5112</Words>
  <Application>Microsoft Office PowerPoint</Application>
  <PresentationFormat>Custom</PresentationFormat>
  <Paragraphs>512</Paragraphs>
  <Slides>66</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Nilesh Kumar</cp:lastModifiedBy>
  <cp:revision>174</cp:revision>
  <dcterms:modified xsi:type="dcterms:W3CDTF">2024-06-11T18:51:56Z</dcterms:modified>
</cp:coreProperties>
</file>