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1650759985" r:id="rId3"/>
    <p:sldId id="257" r:id="rId4"/>
    <p:sldId id="258" r:id="rId5"/>
    <p:sldId id="259" r:id="rId6"/>
    <p:sldId id="1650759986" r:id="rId7"/>
    <p:sldId id="1650759987" r:id="rId8"/>
    <p:sldId id="1650760041" r:id="rId9"/>
    <p:sldId id="1650760042" r:id="rId10"/>
    <p:sldId id="1650760044" r:id="rId11"/>
    <p:sldId id="1650760036" r:id="rId12"/>
    <p:sldId id="1650760037" r:id="rId13"/>
    <p:sldId id="1650760040" r:id="rId14"/>
    <p:sldId id="16507600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7" autoAdjust="0"/>
    <p:restoredTop sz="94659"/>
  </p:normalViewPr>
  <p:slideViewPr>
    <p:cSldViewPr snapToGrid="0" snapToObjects="1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4C884-000A-4109-A859-81EDC93F07B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C587D1-0520-42C4-9F35-084743708FAC}">
      <dgm:prSet custT="1"/>
      <dgm:spPr/>
      <dgm:t>
        <a:bodyPr/>
        <a:lstStyle/>
        <a:p>
          <a:r>
            <a:rPr lang="en-US" sz="2400" b="1" dirty="0"/>
            <a:t>Key Drivers</a:t>
          </a:r>
          <a:endParaRPr lang="en-IN" sz="2400" b="1" dirty="0"/>
        </a:p>
      </dgm:t>
    </dgm:pt>
    <dgm:pt modelId="{560DA3E7-BCDF-454B-A597-87889FA4DDF1}" type="parTrans" cxnId="{3D667B0D-7211-4A1B-AA67-869B90800A6D}">
      <dgm:prSet/>
      <dgm:spPr/>
      <dgm:t>
        <a:bodyPr/>
        <a:lstStyle/>
        <a:p>
          <a:endParaRPr lang="en-IN"/>
        </a:p>
      </dgm:t>
    </dgm:pt>
    <dgm:pt modelId="{E71D166C-5F59-49E5-8D1B-59E8687CDACC}" type="sibTrans" cxnId="{3D667B0D-7211-4A1B-AA67-869B90800A6D}">
      <dgm:prSet/>
      <dgm:spPr/>
      <dgm:t>
        <a:bodyPr/>
        <a:lstStyle/>
        <a:p>
          <a:endParaRPr lang="en-IN"/>
        </a:p>
      </dgm:t>
    </dgm:pt>
    <dgm:pt modelId="{46D7D5DB-A2E5-4E88-A5E0-3A1ABF0AC9B1}" type="pres">
      <dgm:prSet presAssocID="{41E4C884-000A-4109-A859-81EDC93F07BD}" presName="Name0" presStyleCnt="0">
        <dgm:presLayoutVars>
          <dgm:dir/>
          <dgm:animLvl val="lvl"/>
          <dgm:resizeHandles val="exact"/>
        </dgm:presLayoutVars>
      </dgm:prSet>
      <dgm:spPr/>
    </dgm:pt>
    <dgm:pt modelId="{2566001F-5873-481A-AE3E-F8A764DB0DF5}" type="pres">
      <dgm:prSet presAssocID="{65C587D1-0520-42C4-9F35-084743708FAC}" presName="linNode" presStyleCnt="0"/>
      <dgm:spPr/>
    </dgm:pt>
    <dgm:pt modelId="{CEC59ADF-F62A-4C87-AD3E-2CAE1010A43E}" type="pres">
      <dgm:prSet presAssocID="{65C587D1-0520-42C4-9F35-084743708FAC}" presName="parentText" presStyleLbl="node1" presStyleIdx="0" presStyleCnt="1" custScaleX="194675">
        <dgm:presLayoutVars>
          <dgm:chMax val="1"/>
          <dgm:bulletEnabled val="1"/>
        </dgm:presLayoutVars>
      </dgm:prSet>
      <dgm:spPr/>
    </dgm:pt>
  </dgm:ptLst>
  <dgm:cxnLst>
    <dgm:cxn modelId="{3D667B0D-7211-4A1B-AA67-869B90800A6D}" srcId="{41E4C884-000A-4109-A859-81EDC93F07BD}" destId="{65C587D1-0520-42C4-9F35-084743708FAC}" srcOrd="0" destOrd="0" parTransId="{560DA3E7-BCDF-454B-A597-87889FA4DDF1}" sibTransId="{E71D166C-5F59-49E5-8D1B-59E8687CDACC}"/>
    <dgm:cxn modelId="{B2E02C48-55D3-4E9C-975F-B4BE63CBC7EB}" type="presOf" srcId="{41E4C884-000A-4109-A859-81EDC93F07BD}" destId="{46D7D5DB-A2E5-4E88-A5E0-3A1ABF0AC9B1}" srcOrd="0" destOrd="0" presId="urn:microsoft.com/office/officeart/2005/8/layout/vList5"/>
    <dgm:cxn modelId="{E1BD7FBE-116E-47D4-95D9-78D6C41DA4AC}" type="presOf" srcId="{65C587D1-0520-42C4-9F35-084743708FAC}" destId="{CEC59ADF-F62A-4C87-AD3E-2CAE1010A43E}" srcOrd="0" destOrd="0" presId="urn:microsoft.com/office/officeart/2005/8/layout/vList5"/>
    <dgm:cxn modelId="{FB9414CD-A37E-4414-B3A0-5E70C56781B1}" type="presParOf" srcId="{46D7D5DB-A2E5-4E88-A5E0-3A1ABF0AC9B1}" destId="{2566001F-5873-481A-AE3E-F8A764DB0DF5}" srcOrd="0" destOrd="0" presId="urn:microsoft.com/office/officeart/2005/8/layout/vList5"/>
    <dgm:cxn modelId="{A7B8D427-CE9A-43CD-8B7F-39A64FBDC690}" type="presParOf" srcId="{2566001F-5873-481A-AE3E-F8A764DB0DF5}" destId="{CEC59ADF-F62A-4C87-AD3E-2CAE1010A43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CA23A2-DA21-4DA1-9E9F-76D4F94F76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C1D5C9-1C52-4A33-B084-0B1C1FF32AC2}">
      <dgm:prSet/>
      <dgm:spPr/>
      <dgm:t>
        <a:bodyPr/>
        <a:lstStyle/>
        <a:p>
          <a:r>
            <a:rPr lang="en-IN" dirty="0"/>
            <a:t>For Total Discount </a:t>
          </a:r>
        </a:p>
      </dgm:t>
    </dgm:pt>
    <dgm:pt modelId="{63C3B08A-A7BD-4FFC-87FE-615A1F08DFBB}" type="parTrans" cxnId="{F89170D4-99C6-4BDA-8CD5-D22826C32544}">
      <dgm:prSet/>
      <dgm:spPr/>
      <dgm:t>
        <a:bodyPr/>
        <a:lstStyle/>
        <a:p>
          <a:endParaRPr lang="en-IN"/>
        </a:p>
      </dgm:t>
    </dgm:pt>
    <dgm:pt modelId="{98C8EE85-1DC6-45DA-9A9B-8FC4448DFD4E}" type="sibTrans" cxnId="{F89170D4-99C6-4BDA-8CD5-D22826C32544}">
      <dgm:prSet/>
      <dgm:spPr/>
      <dgm:t>
        <a:bodyPr/>
        <a:lstStyle/>
        <a:p>
          <a:endParaRPr lang="en-IN"/>
        </a:p>
      </dgm:t>
    </dgm:pt>
    <dgm:pt modelId="{B95D5E5C-33EA-435C-9D25-5F1D61F8E1AB}">
      <dgm:prSet custT="1"/>
      <dgm:spPr/>
      <dgm:t>
        <a:bodyPr/>
        <a:lstStyle/>
        <a:p>
          <a:r>
            <a:rPr lang="en-IN" sz="1000" dirty="0"/>
            <a:t>Low GTO Data</a:t>
          </a:r>
        </a:p>
      </dgm:t>
    </dgm:pt>
    <dgm:pt modelId="{B95E3519-43DA-4455-8A1E-64D67CAC83A1}" type="parTrans" cxnId="{17F94AE3-9870-4694-9E7E-97D80BA2AA12}">
      <dgm:prSet/>
      <dgm:spPr/>
      <dgm:t>
        <a:bodyPr/>
        <a:lstStyle/>
        <a:p>
          <a:endParaRPr lang="en-IN"/>
        </a:p>
      </dgm:t>
    </dgm:pt>
    <dgm:pt modelId="{B1CF7BE2-A73A-45CE-BE12-8AFD4DD9966A}" type="sibTrans" cxnId="{17F94AE3-9870-4694-9E7E-97D80BA2AA12}">
      <dgm:prSet/>
      <dgm:spPr/>
      <dgm:t>
        <a:bodyPr/>
        <a:lstStyle/>
        <a:p>
          <a:endParaRPr lang="en-IN"/>
        </a:p>
      </dgm:t>
    </dgm:pt>
    <dgm:pt modelId="{05A30837-C0BE-4087-BD26-E66E6978DD61}">
      <dgm:prSet custT="1"/>
      <dgm:spPr/>
      <dgm:t>
        <a:bodyPr/>
        <a:lstStyle/>
        <a:p>
          <a:r>
            <a:rPr lang="en-US" sz="1000" dirty="0"/>
            <a:t>'Volume_2019' , 'Volume_2018'  , '</a:t>
          </a:r>
          <a:r>
            <a:rPr lang="en-US" sz="1000" dirty="0" err="1"/>
            <a:t>Expected_GTO</a:t>
          </a:r>
          <a:r>
            <a:rPr lang="en-US" sz="1000" dirty="0"/>
            <a:t>'  , '</a:t>
          </a:r>
          <a:r>
            <a:rPr lang="en-US" sz="1000" dirty="0" err="1"/>
            <a:t>Expected_product_volume</a:t>
          </a:r>
          <a:r>
            <a:rPr lang="en-US" sz="1000" dirty="0"/>
            <a:t>', '</a:t>
          </a:r>
          <a:r>
            <a:rPr lang="en-US" sz="1000" dirty="0" err="1"/>
            <a:t>profitability_indicator</a:t>
          </a:r>
          <a:r>
            <a:rPr lang="en-US" sz="1000" dirty="0"/>
            <a:t>' , '</a:t>
          </a:r>
          <a:r>
            <a:rPr lang="en-US" sz="1000" dirty="0" err="1"/>
            <a:t>upper_limit</a:t>
          </a:r>
          <a:r>
            <a:rPr lang="en-US" sz="1000" dirty="0"/>
            <a:t>'  ,'</a:t>
          </a:r>
          <a:r>
            <a:rPr lang="en-US" sz="1000" dirty="0" err="1"/>
            <a:t>sdfc_Tier</a:t>
          </a:r>
          <a:r>
            <a:rPr lang="en-US" sz="1000" dirty="0"/>
            <a:t>'  , '</a:t>
          </a:r>
          <a:r>
            <a:rPr lang="en-US" sz="1000" dirty="0" err="1"/>
            <a:t>loyalty_index</a:t>
          </a:r>
          <a:r>
            <a:rPr lang="en-US" sz="1000" dirty="0"/>
            <a:t>' , '</a:t>
          </a:r>
          <a:r>
            <a:rPr lang="en-US" sz="1000" dirty="0" err="1"/>
            <a:t>Returnalility</a:t>
          </a:r>
          <a:r>
            <a:rPr lang="en-US" sz="1000" dirty="0"/>
            <a:t>', '</a:t>
          </a:r>
          <a:r>
            <a:rPr lang="en-US" sz="1000" dirty="0" err="1"/>
            <a:t>market_cap</a:t>
          </a:r>
          <a:r>
            <a:rPr lang="en-US" sz="1000" dirty="0"/>
            <a:t>’</a:t>
          </a:r>
          <a:endParaRPr lang="en-IN" sz="1000" dirty="0"/>
        </a:p>
      </dgm:t>
    </dgm:pt>
    <dgm:pt modelId="{E0EB0A56-6517-48AE-9ED8-F2E84AECF730}" type="parTrans" cxnId="{1F9EE234-4195-47E8-8236-57FD47B987F6}">
      <dgm:prSet/>
      <dgm:spPr/>
      <dgm:t>
        <a:bodyPr/>
        <a:lstStyle/>
        <a:p>
          <a:endParaRPr lang="en-IN"/>
        </a:p>
      </dgm:t>
    </dgm:pt>
    <dgm:pt modelId="{E86425DC-D1AE-42AD-83AD-A70A62DAE5DD}" type="sibTrans" cxnId="{1F9EE234-4195-47E8-8236-57FD47B987F6}">
      <dgm:prSet/>
      <dgm:spPr/>
      <dgm:t>
        <a:bodyPr/>
        <a:lstStyle/>
        <a:p>
          <a:endParaRPr lang="en-IN"/>
        </a:p>
      </dgm:t>
    </dgm:pt>
    <dgm:pt modelId="{2400353E-729B-40A8-9E7F-BBADF28D36CA}">
      <dgm:prSet custT="1"/>
      <dgm:spPr/>
      <dgm:t>
        <a:bodyPr/>
        <a:lstStyle/>
        <a:p>
          <a:r>
            <a:rPr lang="en-US" sz="1000" dirty="0"/>
            <a:t>Mid GTO Data</a:t>
          </a:r>
          <a:endParaRPr lang="en-IN" sz="1000" dirty="0"/>
        </a:p>
      </dgm:t>
    </dgm:pt>
    <dgm:pt modelId="{4109DF0D-415D-4AA4-991A-11F445146319}" type="parTrans" cxnId="{B6EB3B37-8F82-4E44-921F-F914F25C5CFC}">
      <dgm:prSet/>
      <dgm:spPr/>
      <dgm:t>
        <a:bodyPr/>
        <a:lstStyle/>
        <a:p>
          <a:endParaRPr lang="en-IN"/>
        </a:p>
      </dgm:t>
    </dgm:pt>
    <dgm:pt modelId="{5CF72D55-4589-4E93-8EC0-899D00947E49}" type="sibTrans" cxnId="{B6EB3B37-8F82-4E44-921F-F914F25C5CFC}">
      <dgm:prSet/>
      <dgm:spPr/>
      <dgm:t>
        <a:bodyPr/>
        <a:lstStyle/>
        <a:p>
          <a:endParaRPr lang="en-IN"/>
        </a:p>
      </dgm:t>
    </dgm:pt>
    <dgm:pt modelId="{6814E3FE-722A-4347-839E-2EDEC04807D8}">
      <dgm:prSet custT="1"/>
      <dgm:spPr/>
      <dgm:t>
        <a:bodyPr/>
        <a:lstStyle/>
        <a:p>
          <a:r>
            <a:rPr lang="en-IN" sz="1000" dirty="0"/>
            <a:t>'Volume_2019' , 'Volume_2018' ,'Volume_2019 Product' ,'Expected_GTO','</a:t>
          </a:r>
          <a:r>
            <a:rPr lang="en-IN" sz="1000" dirty="0" err="1"/>
            <a:t>Expected_product_volume</a:t>
          </a:r>
          <a:r>
            <a:rPr lang="en-IN" sz="1000" dirty="0"/>
            <a:t>' , '</a:t>
          </a:r>
          <a:r>
            <a:rPr lang="en-IN" sz="1000" dirty="0" err="1"/>
            <a:t>profitability_indicator</a:t>
          </a:r>
          <a:r>
            <a:rPr lang="en-IN" sz="1000" dirty="0"/>
            <a:t>' , '</a:t>
          </a:r>
          <a:r>
            <a:rPr lang="en-IN" sz="1000" dirty="0" err="1"/>
            <a:t>upper_limit</a:t>
          </a:r>
          <a:r>
            <a:rPr lang="en-IN" sz="1000" dirty="0"/>
            <a:t>'  ,'</a:t>
          </a:r>
          <a:r>
            <a:rPr lang="en-IN" sz="1000" dirty="0" err="1"/>
            <a:t>sdfc_Tier</a:t>
          </a:r>
          <a:r>
            <a:rPr lang="en-IN" sz="1000" dirty="0"/>
            <a:t>'  , '</a:t>
          </a:r>
          <a:r>
            <a:rPr lang="en-IN" sz="1000" dirty="0" err="1"/>
            <a:t>loyalty_index</a:t>
          </a:r>
          <a:r>
            <a:rPr lang="en-IN" sz="1000" dirty="0"/>
            <a:t>' , '</a:t>
          </a:r>
          <a:r>
            <a:rPr lang="en-IN" sz="1000" dirty="0" err="1"/>
            <a:t>Returnalility</a:t>
          </a:r>
          <a:r>
            <a:rPr lang="en-IN" sz="1000" dirty="0"/>
            <a:t>',  '</a:t>
          </a:r>
          <a:r>
            <a:rPr lang="en-IN" sz="1000" dirty="0" err="1"/>
            <a:t>inventory_lingering_factor</a:t>
          </a:r>
          <a:r>
            <a:rPr lang="en-IN" sz="1000" dirty="0"/>
            <a:t>’, '</a:t>
          </a:r>
          <a:r>
            <a:rPr lang="en-IN" sz="1000" dirty="0" err="1"/>
            <a:t>market_cap</a:t>
          </a:r>
          <a:r>
            <a:rPr lang="en-IN" sz="1000" dirty="0"/>
            <a:t>’, '</a:t>
          </a:r>
          <a:r>
            <a:rPr lang="en-IN" sz="1000" dirty="0" err="1"/>
            <a:t>order_size</a:t>
          </a:r>
          <a:r>
            <a:rPr lang="en-IN" sz="1000" dirty="0"/>
            <a:t>’</a:t>
          </a:r>
        </a:p>
      </dgm:t>
    </dgm:pt>
    <dgm:pt modelId="{11C9138B-29B0-4AB7-B786-36876785059D}" type="parTrans" cxnId="{B4C3DC6E-C810-48E0-9FBC-713488B86DF2}">
      <dgm:prSet/>
      <dgm:spPr/>
      <dgm:t>
        <a:bodyPr/>
        <a:lstStyle/>
        <a:p>
          <a:endParaRPr lang="en-IN"/>
        </a:p>
      </dgm:t>
    </dgm:pt>
    <dgm:pt modelId="{4E64A5AD-EC05-49A1-BFAB-69BD260733F9}" type="sibTrans" cxnId="{B4C3DC6E-C810-48E0-9FBC-713488B86DF2}">
      <dgm:prSet/>
      <dgm:spPr/>
      <dgm:t>
        <a:bodyPr/>
        <a:lstStyle/>
        <a:p>
          <a:endParaRPr lang="en-IN"/>
        </a:p>
      </dgm:t>
    </dgm:pt>
    <dgm:pt modelId="{50856D54-64F7-4546-97C3-187FD3A281CC}">
      <dgm:prSet custT="1"/>
      <dgm:spPr/>
      <dgm:t>
        <a:bodyPr/>
        <a:lstStyle/>
        <a:p>
          <a:r>
            <a:rPr lang="en-IN" sz="1000" dirty="0"/>
            <a:t>High GTO Data</a:t>
          </a:r>
        </a:p>
      </dgm:t>
    </dgm:pt>
    <dgm:pt modelId="{55984536-5842-40EF-8CC8-537B5E57C1D4}" type="parTrans" cxnId="{11AD2C33-B665-4560-84AA-541A43DBD7E8}">
      <dgm:prSet/>
      <dgm:spPr/>
      <dgm:t>
        <a:bodyPr/>
        <a:lstStyle/>
        <a:p>
          <a:endParaRPr lang="en-IN"/>
        </a:p>
      </dgm:t>
    </dgm:pt>
    <dgm:pt modelId="{9F79CF82-E933-46E2-B514-7739DF64777C}" type="sibTrans" cxnId="{11AD2C33-B665-4560-84AA-541A43DBD7E8}">
      <dgm:prSet/>
      <dgm:spPr/>
      <dgm:t>
        <a:bodyPr/>
        <a:lstStyle/>
        <a:p>
          <a:endParaRPr lang="en-IN"/>
        </a:p>
      </dgm:t>
    </dgm:pt>
    <dgm:pt modelId="{7F382173-9D48-463A-9AF9-C48F9258AECC}">
      <dgm:prSet custT="1"/>
      <dgm:spPr/>
      <dgm:t>
        <a:bodyPr/>
        <a:lstStyle/>
        <a:p>
          <a:r>
            <a:rPr lang="en-US" sz="1000" dirty="0"/>
            <a:t>'Volume_2019' , 'Volume_2018' ,'Volume_2019 Product' ,'Expected_GTO','</a:t>
          </a:r>
          <a:r>
            <a:rPr lang="en-US" sz="1000" dirty="0" err="1"/>
            <a:t>Expected_product_volume</a:t>
          </a:r>
          <a:r>
            <a:rPr lang="en-US" sz="1000" dirty="0"/>
            <a:t>' , '</a:t>
          </a:r>
          <a:r>
            <a:rPr lang="en-US" sz="1000" dirty="0" err="1"/>
            <a:t>profitability_indicator</a:t>
          </a:r>
          <a:r>
            <a:rPr lang="en-US" sz="1000" dirty="0"/>
            <a:t>' , 'upper_limit’,'inventory_lingering_factor','</a:t>
          </a:r>
          <a:r>
            <a:rPr lang="en-US" sz="1000" dirty="0" err="1"/>
            <a:t>order_size</a:t>
          </a:r>
          <a:r>
            <a:rPr lang="en-US" sz="1000" dirty="0"/>
            <a:t>’</a:t>
          </a:r>
          <a:endParaRPr lang="en-IN" sz="1000" dirty="0"/>
        </a:p>
      </dgm:t>
    </dgm:pt>
    <dgm:pt modelId="{3C5A776C-BC66-4386-9882-5109B587CA93}" type="parTrans" cxnId="{40B3C6CB-0034-4F0E-BACE-F7770FD2D38E}">
      <dgm:prSet/>
      <dgm:spPr/>
      <dgm:t>
        <a:bodyPr/>
        <a:lstStyle/>
        <a:p>
          <a:endParaRPr lang="en-IN"/>
        </a:p>
      </dgm:t>
    </dgm:pt>
    <dgm:pt modelId="{04281A3B-3942-4826-B478-9E05C634E81F}" type="sibTrans" cxnId="{40B3C6CB-0034-4F0E-BACE-F7770FD2D38E}">
      <dgm:prSet/>
      <dgm:spPr/>
      <dgm:t>
        <a:bodyPr/>
        <a:lstStyle/>
        <a:p>
          <a:endParaRPr lang="en-IN"/>
        </a:p>
      </dgm:t>
    </dgm:pt>
    <dgm:pt modelId="{25F83DF9-6251-41A6-9E50-F1D659BF5DED}">
      <dgm:prSet/>
      <dgm:spPr/>
      <dgm:t>
        <a:bodyPr/>
        <a:lstStyle/>
        <a:p>
          <a:r>
            <a:rPr lang="en-US" dirty="0"/>
            <a:t>For On Invoice Discounts</a:t>
          </a:r>
          <a:endParaRPr lang="en-IN" dirty="0"/>
        </a:p>
      </dgm:t>
    </dgm:pt>
    <dgm:pt modelId="{8DB8E0E5-988E-4EE4-884D-0E2CD856B64B}" type="parTrans" cxnId="{7B9EF209-853F-4C0E-B21C-A6BCD6856112}">
      <dgm:prSet/>
      <dgm:spPr/>
      <dgm:t>
        <a:bodyPr/>
        <a:lstStyle/>
        <a:p>
          <a:endParaRPr lang="en-IN"/>
        </a:p>
      </dgm:t>
    </dgm:pt>
    <dgm:pt modelId="{C0CD789E-7884-4000-8309-6071722A624C}" type="sibTrans" cxnId="{7B9EF209-853F-4C0E-B21C-A6BCD6856112}">
      <dgm:prSet/>
      <dgm:spPr/>
      <dgm:t>
        <a:bodyPr/>
        <a:lstStyle/>
        <a:p>
          <a:endParaRPr lang="en-IN"/>
        </a:p>
      </dgm:t>
    </dgm:pt>
    <dgm:pt modelId="{9C0DF2FF-DEFE-43CD-B602-6356EB88E712}">
      <dgm:prSet custT="1"/>
      <dgm:spPr/>
      <dgm:t>
        <a:bodyPr/>
        <a:lstStyle/>
        <a:p>
          <a:r>
            <a:rPr lang="en-IN" sz="1100" dirty="0"/>
            <a:t>All features from Total Discount are used to predict On Invoice Discount</a:t>
          </a:r>
        </a:p>
      </dgm:t>
    </dgm:pt>
    <dgm:pt modelId="{B524044C-5FBB-448E-825F-A5009985F7BE}" type="sibTrans" cxnId="{7EB811AC-7796-4B13-A574-F7179BA62EA7}">
      <dgm:prSet/>
      <dgm:spPr/>
      <dgm:t>
        <a:bodyPr/>
        <a:lstStyle/>
        <a:p>
          <a:endParaRPr lang="en-IN"/>
        </a:p>
      </dgm:t>
    </dgm:pt>
    <dgm:pt modelId="{22EA2834-3B8D-46D4-BFAB-B8A51F46EAE0}" type="parTrans" cxnId="{7EB811AC-7796-4B13-A574-F7179BA62EA7}">
      <dgm:prSet/>
      <dgm:spPr/>
      <dgm:t>
        <a:bodyPr/>
        <a:lstStyle/>
        <a:p>
          <a:endParaRPr lang="en-IN"/>
        </a:p>
      </dgm:t>
    </dgm:pt>
    <dgm:pt modelId="{D30AD0A6-BEAC-4187-900F-0D6AD3DBD9C7}">
      <dgm:prSet custT="1"/>
      <dgm:spPr/>
      <dgm:t>
        <a:bodyPr/>
        <a:lstStyle/>
        <a:p>
          <a:r>
            <a:rPr lang="en-IN" sz="1100" dirty="0"/>
            <a:t>Data for time demanded by POC to pay for the order will be valuable in predicting On Invoice Discounts </a:t>
          </a:r>
        </a:p>
      </dgm:t>
    </dgm:pt>
    <dgm:pt modelId="{0A0F1C30-2633-4C35-A5C9-EC195907EC82}" type="parTrans" cxnId="{474CC5D0-8584-4D11-83DA-AFCA05EA7F1E}">
      <dgm:prSet/>
      <dgm:spPr/>
      <dgm:t>
        <a:bodyPr/>
        <a:lstStyle/>
        <a:p>
          <a:endParaRPr lang="en-IN"/>
        </a:p>
      </dgm:t>
    </dgm:pt>
    <dgm:pt modelId="{29DFC127-E925-4127-9C8F-8FAF0DB67FE9}" type="sibTrans" cxnId="{474CC5D0-8584-4D11-83DA-AFCA05EA7F1E}">
      <dgm:prSet/>
      <dgm:spPr/>
      <dgm:t>
        <a:bodyPr/>
        <a:lstStyle/>
        <a:p>
          <a:endParaRPr lang="en-IN"/>
        </a:p>
      </dgm:t>
    </dgm:pt>
    <dgm:pt modelId="{841683FB-0E07-48D9-A3EC-4A290CE89469}" type="pres">
      <dgm:prSet presAssocID="{1ECA23A2-DA21-4DA1-9E9F-76D4F94F7620}" presName="linear" presStyleCnt="0">
        <dgm:presLayoutVars>
          <dgm:dir/>
          <dgm:animLvl val="lvl"/>
          <dgm:resizeHandles val="exact"/>
        </dgm:presLayoutVars>
      </dgm:prSet>
      <dgm:spPr/>
    </dgm:pt>
    <dgm:pt modelId="{B045E140-B76D-40FE-8A0B-EF2FBA3DB62C}" type="pres">
      <dgm:prSet presAssocID="{BEC1D5C9-1C52-4A33-B084-0B1C1FF32AC2}" presName="parentLin" presStyleCnt="0"/>
      <dgm:spPr/>
    </dgm:pt>
    <dgm:pt modelId="{2C0D8630-BF60-4042-9631-1E3669A12503}" type="pres">
      <dgm:prSet presAssocID="{BEC1D5C9-1C52-4A33-B084-0B1C1FF32AC2}" presName="parentLeftMargin" presStyleLbl="node1" presStyleIdx="0" presStyleCnt="2"/>
      <dgm:spPr/>
    </dgm:pt>
    <dgm:pt modelId="{333F7880-B93F-4792-AF4E-81F5209A796E}" type="pres">
      <dgm:prSet presAssocID="{BEC1D5C9-1C52-4A33-B084-0B1C1FF32A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F97E31-E94F-4735-89A1-A0320D631C77}" type="pres">
      <dgm:prSet presAssocID="{BEC1D5C9-1C52-4A33-B084-0B1C1FF32AC2}" presName="negativeSpace" presStyleCnt="0"/>
      <dgm:spPr/>
    </dgm:pt>
    <dgm:pt modelId="{18DF5EEB-1B4E-4844-96EF-3294D6036EA3}" type="pres">
      <dgm:prSet presAssocID="{BEC1D5C9-1C52-4A33-B084-0B1C1FF32AC2}" presName="childText" presStyleLbl="conFgAcc1" presStyleIdx="0" presStyleCnt="2">
        <dgm:presLayoutVars>
          <dgm:bulletEnabled val="1"/>
        </dgm:presLayoutVars>
      </dgm:prSet>
      <dgm:spPr/>
    </dgm:pt>
    <dgm:pt modelId="{A8554672-0ECD-4E90-A067-9865E891A656}" type="pres">
      <dgm:prSet presAssocID="{98C8EE85-1DC6-45DA-9A9B-8FC4448DFD4E}" presName="spaceBetweenRectangles" presStyleCnt="0"/>
      <dgm:spPr/>
    </dgm:pt>
    <dgm:pt modelId="{7CFECF6D-8465-4758-AD6F-41CC4BE4B3E9}" type="pres">
      <dgm:prSet presAssocID="{25F83DF9-6251-41A6-9E50-F1D659BF5DED}" presName="parentLin" presStyleCnt="0"/>
      <dgm:spPr/>
    </dgm:pt>
    <dgm:pt modelId="{572714A2-F8BF-42CA-98F4-46811E3083BD}" type="pres">
      <dgm:prSet presAssocID="{25F83DF9-6251-41A6-9E50-F1D659BF5DED}" presName="parentLeftMargin" presStyleLbl="node1" presStyleIdx="0" presStyleCnt="2"/>
      <dgm:spPr/>
    </dgm:pt>
    <dgm:pt modelId="{FE7257AF-5800-408C-9816-527B0A7F8913}" type="pres">
      <dgm:prSet presAssocID="{25F83DF9-6251-41A6-9E50-F1D659BF5D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727311-FE1A-4E66-A5DA-0E1FA988F8D5}" type="pres">
      <dgm:prSet presAssocID="{25F83DF9-6251-41A6-9E50-F1D659BF5DED}" presName="negativeSpace" presStyleCnt="0"/>
      <dgm:spPr/>
    </dgm:pt>
    <dgm:pt modelId="{7C40BCB5-4337-4862-A4FA-824188320812}" type="pres">
      <dgm:prSet presAssocID="{25F83DF9-6251-41A6-9E50-F1D659BF5DED}" presName="childText" presStyleLbl="conFgAcc1" presStyleIdx="1" presStyleCnt="2" custScaleY="98844">
        <dgm:presLayoutVars>
          <dgm:bulletEnabled val="1"/>
        </dgm:presLayoutVars>
      </dgm:prSet>
      <dgm:spPr/>
    </dgm:pt>
  </dgm:ptLst>
  <dgm:cxnLst>
    <dgm:cxn modelId="{7B9EF209-853F-4C0E-B21C-A6BCD6856112}" srcId="{1ECA23A2-DA21-4DA1-9E9F-76D4F94F7620}" destId="{25F83DF9-6251-41A6-9E50-F1D659BF5DED}" srcOrd="1" destOrd="0" parTransId="{8DB8E0E5-988E-4EE4-884D-0E2CD856B64B}" sibTransId="{C0CD789E-7884-4000-8309-6071722A624C}"/>
    <dgm:cxn modelId="{11AD2C33-B665-4560-84AA-541A43DBD7E8}" srcId="{BEC1D5C9-1C52-4A33-B084-0B1C1FF32AC2}" destId="{50856D54-64F7-4546-97C3-187FD3A281CC}" srcOrd="2" destOrd="0" parTransId="{55984536-5842-40EF-8CC8-537B5E57C1D4}" sibTransId="{9F79CF82-E933-46E2-B514-7739DF64777C}"/>
    <dgm:cxn modelId="{1F9EE234-4195-47E8-8236-57FD47B987F6}" srcId="{B95D5E5C-33EA-435C-9D25-5F1D61F8E1AB}" destId="{05A30837-C0BE-4087-BD26-E66E6978DD61}" srcOrd="0" destOrd="0" parTransId="{E0EB0A56-6517-48AE-9ED8-F2E84AECF730}" sibTransId="{E86425DC-D1AE-42AD-83AD-A70A62DAE5DD}"/>
    <dgm:cxn modelId="{B6EB3B37-8F82-4E44-921F-F914F25C5CFC}" srcId="{BEC1D5C9-1C52-4A33-B084-0B1C1FF32AC2}" destId="{2400353E-729B-40A8-9E7F-BBADF28D36CA}" srcOrd="1" destOrd="0" parTransId="{4109DF0D-415D-4AA4-991A-11F445146319}" sibTransId="{5CF72D55-4589-4E93-8EC0-899D00947E49}"/>
    <dgm:cxn modelId="{B8BA695C-8198-43DD-A8FA-1082AAB9A8F9}" type="presOf" srcId="{B95D5E5C-33EA-435C-9D25-5F1D61F8E1AB}" destId="{18DF5EEB-1B4E-4844-96EF-3294D6036EA3}" srcOrd="0" destOrd="0" presId="urn:microsoft.com/office/officeart/2005/8/layout/list1"/>
    <dgm:cxn modelId="{9D015365-7AF2-4D10-A115-083DB10B7B1A}" type="presOf" srcId="{6814E3FE-722A-4347-839E-2EDEC04807D8}" destId="{18DF5EEB-1B4E-4844-96EF-3294D6036EA3}" srcOrd="0" destOrd="3" presId="urn:microsoft.com/office/officeart/2005/8/layout/list1"/>
    <dgm:cxn modelId="{B4C3DC6E-C810-48E0-9FBC-713488B86DF2}" srcId="{2400353E-729B-40A8-9E7F-BBADF28D36CA}" destId="{6814E3FE-722A-4347-839E-2EDEC04807D8}" srcOrd="0" destOrd="0" parTransId="{11C9138B-29B0-4AB7-B786-36876785059D}" sibTransId="{4E64A5AD-EC05-49A1-BFAB-69BD260733F9}"/>
    <dgm:cxn modelId="{14353272-C14E-491F-B9D8-BD3943FCF656}" type="presOf" srcId="{D30AD0A6-BEAC-4187-900F-0D6AD3DBD9C7}" destId="{7C40BCB5-4337-4862-A4FA-824188320812}" srcOrd="0" destOrd="1" presId="urn:microsoft.com/office/officeart/2005/8/layout/list1"/>
    <dgm:cxn modelId="{FC410781-E146-4A2B-947D-A8E36DA49D66}" type="presOf" srcId="{BEC1D5C9-1C52-4A33-B084-0B1C1FF32AC2}" destId="{333F7880-B93F-4792-AF4E-81F5209A796E}" srcOrd="1" destOrd="0" presId="urn:microsoft.com/office/officeart/2005/8/layout/list1"/>
    <dgm:cxn modelId="{9647A7A1-0A2D-49ED-8ADB-0FD26B6DC618}" type="presOf" srcId="{50856D54-64F7-4546-97C3-187FD3A281CC}" destId="{18DF5EEB-1B4E-4844-96EF-3294D6036EA3}" srcOrd="0" destOrd="4" presId="urn:microsoft.com/office/officeart/2005/8/layout/list1"/>
    <dgm:cxn modelId="{7EB811AC-7796-4B13-A574-F7179BA62EA7}" srcId="{25F83DF9-6251-41A6-9E50-F1D659BF5DED}" destId="{9C0DF2FF-DEFE-43CD-B602-6356EB88E712}" srcOrd="0" destOrd="0" parTransId="{22EA2834-3B8D-46D4-BFAB-B8A51F46EAE0}" sibTransId="{B524044C-5FBB-448E-825F-A5009985F7BE}"/>
    <dgm:cxn modelId="{213E89BD-2A33-42D6-932D-E948F1563D32}" type="presOf" srcId="{1ECA23A2-DA21-4DA1-9E9F-76D4F94F7620}" destId="{841683FB-0E07-48D9-A3EC-4A290CE89469}" srcOrd="0" destOrd="0" presId="urn:microsoft.com/office/officeart/2005/8/layout/list1"/>
    <dgm:cxn modelId="{B488D4BE-5299-4320-8D1E-81D498754E00}" type="presOf" srcId="{7F382173-9D48-463A-9AF9-C48F9258AECC}" destId="{18DF5EEB-1B4E-4844-96EF-3294D6036EA3}" srcOrd="0" destOrd="5" presId="urn:microsoft.com/office/officeart/2005/8/layout/list1"/>
    <dgm:cxn modelId="{35E9BEC0-534F-4BAF-8B3F-82A7628F0EC4}" type="presOf" srcId="{9C0DF2FF-DEFE-43CD-B602-6356EB88E712}" destId="{7C40BCB5-4337-4862-A4FA-824188320812}" srcOrd="0" destOrd="0" presId="urn:microsoft.com/office/officeart/2005/8/layout/list1"/>
    <dgm:cxn modelId="{2EC21FC6-04E3-4396-BE7A-63183E18FDCD}" type="presOf" srcId="{2400353E-729B-40A8-9E7F-BBADF28D36CA}" destId="{18DF5EEB-1B4E-4844-96EF-3294D6036EA3}" srcOrd="0" destOrd="2" presId="urn:microsoft.com/office/officeart/2005/8/layout/list1"/>
    <dgm:cxn modelId="{A13EC3C6-E32B-4E67-A303-AB65C64AE53D}" type="presOf" srcId="{25F83DF9-6251-41A6-9E50-F1D659BF5DED}" destId="{572714A2-F8BF-42CA-98F4-46811E3083BD}" srcOrd="0" destOrd="0" presId="urn:microsoft.com/office/officeart/2005/8/layout/list1"/>
    <dgm:cxn modelId="{40B3C6CB-0034-4F0E-BACE-F7770FD2D38E}" srcId="{50856D54-64F7-4546-97C3-187FD3A281CC}" destId="{7F382173-9D48-463A-9AF9-C48F9258AECC}" srcOrd="0" destOrd="0" parTransId="{3C5A776C-BC66-4386-9882-5109B587CA93}" sibTransId="{04281A3B-3942-4826-B478-9E05C634E81F}"/>
    <dgm:cxn modelId="{82032ECD-16E7-429D-8D86-87F49AFB2D21}" type="presOf" srcId="{25F83DF9-6251-41A6-9E50-F1D659BF5DED}" destId="{FE7257AF-5800-408C-9816-527B0A7F8913}" srcOrd="1" destOrd="0" presId="urn:microsoft.com/office/officeart/2005/8/layout/list1"/>
    <dgm:cxn modelId="{0496A4D0-0628-457C-AEBD-933769E18500}" type="presOf" srcId="{BEC1D5C9-1C52-4A33-B084-0B1C1FF32AC2}" destId="{2C0D8630-BF60-4042-9631-1E3669A12503}" srcOrd="0" destOrd="0" presId="urn:microsoft.com/office/officeart/2005/8/layout/list1"/>
    <dgm:cxn modelId="{474CC5D0-8584-4D11-83DA-AFCA05EA7F1E}" srcId="{25F83DF9-6251-41A6-9E50-F1D659BF5DED}" destId="{D30AD0A6-BEAC-4187-900F-0D6AD3DBD9C7}" srcOrd="1" destOrd="0" parTransId="{0A0F1C30-2633-4C35-A5C9-EC195907EC82}" sibTransId="{29DFC127-E925-4127-9C8F-8FAF0DB67FE9}"/>
    <dgm:cxn modelId="{F89170D4-99C6-4BDA-8CD5-D22826C32544}" srcId="{1ECA23A2-DA21-4DA1-9E9F-76D4F94F7620}" destId="{BEC1D5C9-1C52-4A33-B084-0B1C1FF32AC2}" srcOrd="0" destOrd="0" parTransId="{63C3B08A-A7BD-4FFC-87FE-615A1F08DFBB}" sibTransId="{98C8EE85-1DC6-45DA-9A9B-8FC4448DFD4E}"/>
    <dgm:cxn modelId="{0E08EDE2-97E6-400F-9A3D-5FAA37C84C65}" type="presOf" srcId="{05A30837-C0BE-4087-BD26-E66E6978DD61}" destId="{18DF5EEB-1B4E-4844-96EF-3294D6036EA3}" srcOrd="0" destOrd="1" presId="urn:microsoft.com/office/officeart/2005/8/layout/list1"/>
    <dgm:cxn modelId="{17F94AE3-9870-4694-9E7E-97D80BA2AA12}" srcId="{BEC1D5C9-1C52-4A33-B084-0B1C1FF32AC2}" destId="{B95D5E5C-33EA-435C-9D25-5F1D61F8E1AB}" srcOrd="0" destOrd="0" parTransId="{B95E3519-43DA-4455-8A1E-64D67CAC83A1}" sibTransId="{B1CF7BE2-A73A-45CE-BE12-8AFD4DD9966A}"/>
    <dgm:cxn modelId="{2D2DB420-D181-4807-8A32-7EE3DABDBFA4}" type="presParOf" srcId="{841683FB-0E07-48D9-A3EC-4A290CE89469}" destId="{B045E140-B76D-40FE-8A0B-EF2FBA3DB62C}" srcOrd="0" destOrd="0" presId="urn:microsoft.com/office/officeart/2005/8/layout/list1"/>
    <dgm:cxn modelId="{01425EAF-C4F2-4418-B57C-B4A28E187E29}" type="presParOf" srcId="{B045E140-B76D-40FE-8A0B-EF2FBA3DB62C}" destId="{2C0D8630-BF60-4042-9631-1E3669A12503}" srcOrd="0" destOrd="0" presId="urn:microsoft.com/office/officeart/2005/8/layout/list1"/>
    <dgm:cxn modelId="{92A25244-E48D-41B3-9E0B-A6A5D9D675B9}" type="presParOf" srcId="{B045E140-B76D-40FE-8A0B-EF2FBA3DB62C}" destId="{333F7880-B93F-4792-AF4E-81F5209A796E}" srcOrd="1" destOrd="0" presId="urn:microsoft.com/office/officeart/2005/8/layout/list1"/>
    <dgm:cxn modelId="{834CFA24-D93A-46E6-AD8B-8B7D304FA62D}" type="presParOf" srcId="{841683FB-0E07-48D9-A3EC-4A290CE89469}" destId="{D1F97E31-E94F-4735-89A1-A0320D631C77}" srcOrd="1" destOrd="0" presId="urn:microsoft.com/office/officeart/2005/8/layout/list1"/>
    <dgm:cxn modelId="{D061C568-7D73-44FF-A99A-480C5BF957D3}" type="presParOf" srcId="{841683FB-0E07-48D9-A3EC-4A290CE89469}" destId="{18DF5EEB-1B4E-4844-96EF-3294D6036EA3}" srcOrd="2" destOrd="0" presId="urn:microsoft.com/office/officeart/2005/8/layout/list1"/>
    <dgm:cxn modelId="{D204FCD2-34B2-42D6-8B87-A86A9ED7A57B}" type="presParOf" srcId="{841683FB-0E07-48D9-A3EC-4A290CE89469}" destId="{A8554672-0ECD-4E90-A067-9865E891A656}" srcOrd="3" destOrd="0" presId="urn:microsoft.com/office/officeart/2005/8/layout/list1"/>
    <dgm:cxn modelId="{4D16B6C9-2191-4E1D-B6D0-4B19A74C49CB}" type="presParOf" srcId="{841683FB-0E07-48D9-A3EC-4A290CE89469}" destId="{7CFECF6D-8465-4758-AD6F-41CC4BE4B3E9}" srcOrd="4" destOrd="0" presId="urn:microsoft.com/office/officeart/2005/8/layout/list1"/>
    <dgm:cxn modelId="{E9333F0A-CA85-41E2-87D9-EB81BD154813}" type="presParOf" srcId="{7CFECF6D-8465-4758-AD6F-41CC4BE4B3E9}" destId="{572714A2-F8BF-42CA-98F4-46811E3083BD}" srcOrd="0" destOrd="0" presId="urn:microsoft.com/office/officeart/2005/8/layout/list1"/>
    <dgm:cxn modelId="{EF25537A-224D-40F7-84D1-3FCE4C0F0D53}" type="presParOf" srcId="{7CFECF6D-8465-4758-AD6F-41CC4BE4B3E9}" destId="{FE7257AF-5800-408C-9816-527B0A7F8913}" srcOrd="1" destOrd="0" presId="urn:microsoft.com/office/officeart/2005/8/layout/list1"/>
    <dgm:cxn modelId="{D291B8CD-DB47-4C41-BD72-261CCBD9B162}" type="presParOf" srcId="{841683FB-0E07-48D9-A3EC-4A290CE89469}" destId="{59727311-FE1A-4E66-A5DA-0E1FA988F8D5}" srcOrd="5" destOrd="0" presId="urn:microsoft.com/office/officeart/2005/8/layout/list1"/>
    <dgm:cxn modelId="{2488C537-2801-4808-92B4-1AFB1CAF67B6}" type="presParOf" srcId="{841683FB-0E07-48D9-A3EC-4A290CE89469}" destId="{7C40BCB5-4337-4862-A4FA-82418832081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CDA21E8-AD79-4FF2-B413-C6A5A11C860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A71B89E-46C0-4BFF-ABC1-2930FFF8496E}">
      <dgm:prSet/>
      <dgm:spPr/>
      <dgm:t>
        <a:bodyPr/>
        <a:lstStyle/>
        <a:p>
          <a:r>
            <a:rPr lang="en-IN" dirty="0"/>
            <a:t>          Identifying Features</a:t>
          </a:r>
        </a:p>
      </dgm:t>
    </dgm:pt>
    <dgm:pt modelId="{211F614F-9F2C-4066-AAA2-411EA7594425}" type="parTrans" cxnId="{7D23C647-F914-4D79-9ABE-1FF884023FDA}">
      <dgm:prSet/>
      <dgm:spPr/>
      <dgm:t>
        <a:bodyPr/>
        <a:lstStyle/>
        <a:p>
          <a:endParaRPr lang="en-IN"/>
        </a:p>
      </dgm:t>
    </dgm:pt>
    <dgm:pt modelId="{DF0B9C93-AD1B-435E-948D-79AB65D3D4B5}" type="sibTrans" cxnId="{7D23C647-F914-4D79-9ABE-1FF884023FDA}">
      <dgm:prSet/>
      <dgm:spPr/>
      <dgm:t>
        <a:bodyPr/>
        <a:lstStyle/>
        <a:p>
          <a:endParaRPr lang="en-IN"/>
        </a:p>
      </dgm:t>
    </dgm:pt>
    <dgm:pt modelId="{9885788C-5903-43DD-84AC-2B525224C673}" type="pres">
      <dgm:prSet presAssocID="{BCDA21E8-AD79-4FF2-B413-C6A5A11C8600}" presName="linear" presStyleCnt="0">
        <dgm:presLayoutVars>
          <dgm:animLvl val="lvl"/>
          <dgm:resizeHandles val="exact"/>
        </dgm:presLayoutVars>
      </dgm:prSet>
      <dgm:spPr/>
    </dgm:pt>
    <dgm:pt modelId="{B24B449B-5F79-41E1-B644-2A272A906A36}" type="pres">
      <dgm:prSet presAssocID="{FA71B89E-46C0-4BFF-ABC1-2930FFF849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D23C647-F914-4D79-9ABE-1FF884023FDA}" srcId="{BCDA21E8-AD79-4FF2-B413-C6A5A11C8600}" destId="{FA71B89E-46C0-4BFF-ABC1-2930FFF8496E}" srcOrd="0" destOrd="0" parTransId="{211F614F-9F2C-4066-AAA2-411EA7594425}" sibTransId="{DF0B9C93-AD1B-435E-948D-79AB65D3D4B5}"/>
    <dgm:cxn modelId="{524BBF52-336C-4CDE-9072-D2007C3E982E}" type="presOf" srcId="{FA71B89E-46C0-4BFF-ABC1-2930FFF8496E}" destId="{B24B449B-5F79-41E1-B644-2A272A906A36}" srcOrd="0" destOrd="0" presId="urn:microsoft.com/office/officeart/2005/8/layout/vList2"/>
    <dgm:cxn modelId="{EF4A9F89-B631-4261-AC39-C7FDB88B6ABD}" type="presOf" srcId="{BCDA21E8-AD79-4FF2-B413-C6A5A11C8600}" destId="{9885788C-5903-43DD-84AC-2B525224C673}" srcOrd="0" destOrd="0" presId="urn:microsoft.com/office/officeart/2005/8/layout/vList2"/>
    <dgm:cxn modelId="{04B4CE58-6B9E-4841-AFE5-52908B4686DD}" type="presParOf" srcId="{9885788C-5903-43DD-84AC-2B525224C673}" destId="{B24B449B-5F79-41E1-B644-2A272A906A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1E7A517-2353-4CBA-B056-CE3D5787EF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5A62C8F-BEF3-4175-AA2D-E99635264D1E}">
      <dgm:prSet/>
      <dgm:spPr/>
      <dgm:t>
        <a:bodyPr/>
        <a:lstStyle/>
        <a:p>
          <a:r>
            <a:rPr lang="en-IN" dirty="0"/>
            <a:t>Params : p value , t value , adjusted R squared scores</a:t>
          </a:r>
        </a:p>
      </dgm:t>
    </dgm:pt>
    <dgm:pt modelId="{F77EA1B3-DA22-4D35-99BF-09621AA50940}" type="parTrans" cxnId="{7BCBF686-8212-4EC5-AA30-F17216458B0B}">
      <dgm:prSet/>
      <dgm:spPr/>
      <dgm:t>
        <a:bodyPr/>
        <a:lstStyle/>
        <a:p>
          <a:endParaRPr lang="en-IN"/>
        </a:p>
      </dgm:t>
    </dgm:pt>
    <dgm:pt modelId="{6A2C6CF0-503F-4A01-B3EC-5C28DBB09E3C}" type="sibTrans" cxnId="{7BCBF686-8212-4EC5-AA30-F17216458B0B}">
      <dgm:prSet/>
      <dgm:spPr/>
      <dgm:t>
        <a:bodyPr/>
        <a:lstStyle/>
        <a:p>
          <a:endParaRPr lang="en-IN"/>
        </a:p>
      </dgm:t>
    </dgm:pt>
    <dgm:pt modelId="{7AD1BDC2-8B7E-46CD-85AB-685FEBA25809}" type="pres">
      <dgm:prSet presAssocID="{91E7A517-2353-4CBA-B056-CE3D5787EF19}" presName="linear" presStyleCnt="0">
        <dgm:presLayoutVars>
          <dgm:animLvl val="lvl"/>
          <dgm:resizeHandles val="exact"/>
        </dgm:presLayoutVars>
      </dgm:prSet>
      <dgm:spPr/>
    </dgm:pt>
    <dgm:pt modelId="{381E0031-23D6-4E89-A822-C7E1DC7C0C5F}" type="pres">
      <dgm:prSet presAssocID="{F5A62C8F-BEF3-4175-AA2D-E99635264D1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BCBF686-8212-4EC5-AA30-F17216458B0B}" srcId="{91E7A517-2353-4CBA-B056-CE3D5787EF19}" destId="{F5A62C8F-BEF3-4175-AA2D-E99635264D1E}" srcOrd="0" destOrd="0" parTransId="{F77EA1B3-DA22-4D35-99BF-09621AA50940}" sibTransId="{6A2C6CF0-503F-4A01-B3EC-5C28DBB09E3C}"/>
    <dgm:cxn modelId="{D46C01CE-0319-47CA-B4C6-BDBFC80D6510}" type="presOf" srcId="{91E7A517-2353-4CBA-B056-CE3D5787EF19}" destId="{7AD1BDC2-8B7E-46CD-85AB-685FEBA25809}" srcOrd="0" destOrd="0" presId="urn:microsoft.com/office/officeart/2005/8/layout/vList2"/>
    <dgm:cxn modelId="{BF1BF6D7-8569-46C8-A15B-7D0339546C06}" type="presOf" srcId="{F5A62C8F-BEF3-4175-AA2D-E99635264D1E}" destId="{381E0031-23D6-4E89-A822-C7E1DC7C0C5F}" srcOrd="0" destOrd="0" presId="urn:microsoft.com/office/officeart/2005/8/layout/vList2"/>
    <dgm:cxn modelId="{C4CBBA18-22A0-45FC-B603-E3B8C12DCDC0}" type="presParOf" srcId="{7AD1BDC2-8B7E-46CD-85AB-685FEBA25809}" destId="{381E0031-23D6-4E89-A822-C7E1DC7C0C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4F38DC8-159A-4868-821A-F098A8F514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DE252F-4193-4269-B370-89F4D3800244}">
      <dgm:prSet/>
      <dgm:spPr/>
      <dgm:t>
        <a:bodyPr/>
        <a:lstStyle/>
        <a:p>
          <a:r>
            <a:rPr lang="en-IN"/>
            <a:t>Params</a:t>
          </a:r>
        </a:p>
      </dgm:t>
    </dgm:pt>
    <dgm:pt modelId="{4E71C07B-447F-4D9E-B368-67882E811E42}" type="parTrans" cxnId="{1A2C72CF-2FA0-4F3B-89F9-98EB870761B9}">
      <dgm:prSet/>
      <dgm:spPr/>
      <dgm:t>
        <a:bodyPr/>
        <a:lstStyle/>
        <a:p>
          <a:endParaRPr lang="en-IN"/>
        </a:p>
      </dgm:t>
    </dgm:pt>
    <dgm:pt modelId="{913C31BA-4E94-4AB2-9494-CE16949664E9}" type="sibTrans" cxnId="{1A2C72CF-2FA0-4F3B-89F9-98EB870761B9}">
      <dgm:prSet/>
      <dgm:spPr/>
      <dgm:t>
        <a:bodyPr/>
        <a:lstStyle/>
        <a:p>
          <a:endParaRPr lang="en-IN"/>
        </a:p>
      </dgm:t>
    </dgm:pt>
    <dgm:pt modelId="{C47BA657-BFE0-40F7-ABFF-DDDC1E73B358}">
      <dgm:prSet/>
      <dgm:spPr/>
      <dgm:t>
        <a:bodyPr/>
        <a:lstStyle/>
        <a:p>
          <a:r>
            <a:rPr lang="en-IN" dirty="0"/>
            <a:t>Training Mean Squared Error , Adjusted R squared scores</a:t>
          </a:r>
        </a:p>
      </dgm:t>
    </dgm:pt>
    <dgm:pt modelId="{7F764C6D-FD70-4BFB-B428-ED070822995C}" type="parTrans" cxnId="{08842AAA-C70D-48C0-8443-CAF3DDEBAB7D}">
      <dgm:prSet/>
      <dgm:spPr/>
      <dgm:t>
        <a:bodyPr/>
        <a:lstStyle/>
        <a:p>
          <a:endParaRPr lang="en-IN"/>
        </a:p>
      </dgm:t>
    </dgm:pt>
    <dgm:pt modelId="{9A5EBB77-0081-44F2-BF94-8056E116563C}" type="sibTrans" cxnId="{08842AAA-C70D-48C0-8443-CAF3DDEBAB7D}">
      <dgm:prSet/>
      <dgm:spPr/>
      <dgm:t>
        <a:bodyPr/>
        <a:lstStyle/>
        <a:p>
          <a:endParaRPr lang="en-IN"/>
        </a:p>
      </dgm:t>
    </dgm:pt>
    <dgm:pt modelId="{6750D548-5722-4683-878E-B9B0011ED92E}">
      <dgm:prSet/>
      <dgm:spPr/>
      <dgm:t>
        <a:bodyPr/>
        <a:lstStyle/>
        <a:p>
          <a:r>
            <a:rPr lang="en-IN" dirty="0"/>
            <a:t>Training data is where discounts are correctly given and Training MSE should be minimised.</a:t>
          </a:r>
        </a:p>
      </dgm:t>
    </dgm:pt>
    <dgm:pt modelId="{04E60E69-68DA-44BA-A4BD-32BD04E2950B}" type="parTrans" cxnId="{8DA511C4-A7C1-43FA-A685-63CEDC62724F}">
      <dgm:prSet/>
      <dgm:spPr/>
      <dgm:t>
        <a:bodyPr/>
        <a:lstStyle/>
        <a:p>
          <a:endParaRPr lang="en-IN"/>
        </a:p>
      </dgm:t>
    </dgm:pt>
    <dgm:pt modelId="{21098F14-AFE2-4719-A510-F1711A6DB100}" type="sibTrans" cxnId="{8DA511C4-A7C1-43FA-A685-63CEDC62724F}">
      <dgm:prSet/>
      <dgm:spPr/>
      <dgm:t>
        <a:bodyPr/>
        <a:lstStyle/>
        <a:p>
          <a:endParaRPr lang="en-IN"/>
        </a:p>
      </dgm:t>
    </dgm:pt>
    <dgm:pt modelId="{52BB8964-2AB5-42A2-9F15-6EFE8198603D}">
      <dgm:prSet/>
      <dgm:spPr/>
      <dgm:t>
        <a:bodyPr/>
        <a:lstStyle/>
        <a:p>
          <a:r>
            <a:rPr lang="en-IN"/>
            <a:t>Using Adjusted R squared scores helps identify overfitting.</a:t>
          </a:r>
        </a:p>
      </dgm:t>
    </dgm:pt>
    <dgm:pt modelId="{D5326C31-7CCC-4ECA-8854-86EE11410D8F}" type="parTrans" cxnId="{8D292DE0-6E4B-40E5-BE49-313CD26D68CD}">
      <dgm:prSet/>
      <dgm:spPr/>
      <dgm:t>
        <a:bodyPr/>
        <a:lstStyle/>
        <a:p>
          <a:endParaRPr lang="en-IN"/>
        </a:p>
      </dgm:t>
    </dgm:pt>
    <dgm:pt modelId="{5C73911F-0C10-4F92-8EF5-61E06D9E19C8}" type="sibTrans" cxnId="{8D292DE0-6E4B-40E5-BE49-313CD26D68CD}">
      <dgm:prSet/>
      <dgm:spPr/>
      <dgm:t>
        <a:bodyPr/>
        <a:lstStyle/>
        <a:p>
          <a:endParaRPr lang="en-IN"/>
        </a:p>
      </dgm:t>
    </dgm:pt>
    <dgm:pt modelId="{ABF1A18E-1ADA-41AE-8528-DF6CF8199878}">
      <dgm:prSet/>
      <dgm:spPr/>
      <dgm:t>
        <a:bodyPr/>
        <a:lstStyle/>
        <a:p>
          <a:r>
            <a:rPr lang="en-IN" dirty="0"/>
            <a:t>Models Tested</a:t>
          </a:r>
        </a:p>
      </dgm:t>
    </dgm:pt>
    <dgm:pt modelId="{3DE34B52-C2D5-40F1-B5EE-8EE407D367B4}" type="parTrans" cxnId="{74F9FDC5-E9E3-4B72-A189-F85EE1A89659}">
      <dgm:prSet/>
      <dgm:spPr/>
      <dgm:t>
        <a:bodyPr/>
        <a:lstStyle/>
        <a:p>
          <a:endParaRPr lang="en-IN"/>
        </a:p>
      </dgm:t>
    </dgm:pt>
    <dgm:pt modelId="{CF322998-34FE-4A72-9676-E1266068C4B3}" type="sibTrans" cxnId="{74F9FDC5-E9E3-4B72-A189-F85EE1A89659}">
      <dgm:prSet/>
      <dgm:spPr/>
      <dgm:t>
        <a:bodyPr/>
        <a:lstStyle/>
        <a:p>
          <a:endParaRPr lang="en-IN"/>
        </a:p>
      </dgm:t>
    </dgm:pt>
    <dgm:pt modelId="{CBB58F74-0D72-4A23-857A-C911864A33ED}">
      <dgm:prSet/>
      <dgm:spPr/>
      <dgm:t>
        <a:bodyPr/>
        <a:lstStyle/>
        <a:p>
          <a:r>
            <a:rPr lang="en-IN"/>
            <a:t>Linear Regression, Lasso , Ridge , Random Forest Regressor , CART , Gradient Boosting Regressor</a:t>
          </a:r>
        </a:p>
      </dgm:t>
    </dgm:pt>
    <dgm:pt modelId="{7C8CA225-1E31-4070-B856-C3DA3CA3BA3A}" type="parTrans" cxnId="{02D552D0-CB32-4E56-A7EB-C07161C54CE8}">
      <dgm:prSet/>
      <dgm:spPr/>
      <dgm:t>
        <a:bodyPr/>
        <a:lstStyle/>
        <a:p>
          <a:endParaRPr lang="en-IN"/>
        </a:p>
      </dgm:t>
    </dgm:pt>
    <dgm:pt modelId="{CEF01592-0682-4249-88E6-243F33575B2C}" type="sibTrans" cxnId="{02D552D0-CB32-4E56-A7EB-C07161C54CE8}">
      <dgm:prSet/>
      <dgm:spPr/>
      <dgm:t>
        <a:bodyPr/>
        <a:lstStyle/>
        <a:p>
          <a:endParaRPr lang="en-IN"/>
        </a:p>
      </dgm:t>
    </dgm:pt>
    <dgm:pt modelId="{F0814245-01DA-4AAC-9AAD-91EB2885EB5B}">
      <dgm:prSet/>
      <dgm:spPr/>
      <dgm:t>
        <a:bodyPr/>
        <a:lstStyle/>
        <a:p>
          <a:r>
            <a:rPr lang="en-IN" dirty="0"/>
            <a:t>CART gives minimum training MSE but has less average 10 fold Cross Validation scores indicating overfit</a:t>
          </a:r>
        </a:p>
      </dgm:t>
    </dgm:pt>
    <dgm:pt modelId="{9ED41C40-A483-4DE1-840C-E3DD11596F58}" type="parTrans" cxnId="{BB468745-7FAC-4DCD-B985-805E23B10D35}">
      <dgm:prSet/>
      <dgm:spPr/>
      <dgm:t>
        <a:bodyPr/>
        <a:lstStyle/>
        <a:p>
          <a:endParaRPr lang="en-IN"/>
        </a:p>
      </dgm:t>
    </dgm:pt>
    <dgm:pt modelId="{77DA8555-DDF3-46ED-8A2F-075323958133}" type="sibTrans" cxnId="{BB468745-7FAC-4DCD-B985-805E23B10D35}">
      <dgm:prSet/>
      <dgm:spPr/>
      <dgm:t>
        <a:bodyPr/>
        <a:lstStyle/>
        <a:p>
          <a:endParaRPr lang="en-IN"/>
        </a:p>
      </dgm:t>
    </dgm:pt>
    <dgm:pt modelId="{424ECEEC-66A8-4C49-A1E7-F6998332D447}">
      <dgm:prSet/>
      <dgm:spPr/>
      <dgm:t>
        <a:bodyPr/>
        <a:lstStyle/>
        <a:p>
          <a:r>
            <a:rPr lang="en-IN"/>
            <a:t>Gradient boosting Regressor is the best considering both the parameters &amp; hence is used</a:t>
          </a:r>
        </a:p>
      </dgm:t>
    </dgm:pt>
    <dgm:pt modelId="{4E054314-786C-4F85-A43B-3AF4F861D8BB}" type="parTrans" cxnId="{A77F4DB1-1E6D-48AD-9C50-8BE6DF471A9B}">
      <dgm:prSet/>
      <dgm:spPr/>
      <dgm:t>
        <a:bodyPr/>
        <a:lstStyle/>
        <a:p>
          <a:endParaRPr lang="en-IN"/>
        </a:p>
      </dgm:t>
    </dgm:pt>
    <dgm:pt modelId="{928EAF15-721A-474B-9B1A-853C09B702C1}" type="sibTrans" cxnId="{A77F4DB1-1E6D-48AD-9C50-8BE6DF471A9B}">
      <dgm:prSet/>
      <dgm:spPr/>
      <dgm:t>
        <a:bodyPr/>
        <a:lstStyle/>
        <a:p>
          <a:endParaRPr lang="en-IN"/>
        </a:p>
      </dgm:t>
    </dgm:pt>
    <dgm:pt modelId="{B75B7CE9-EE95-4821-AF1D-A0C8B28501E5}" type="pres">
      <dgm:prSet presAssocID="{44F38DC8-159A-4868-821A-F098A8F514F4}" presName="linear" presStyleCnt="0">
        <dgm:presLayoutVars>
          <dgm:animLvl val="lvl"/>
          <dgm:resizeHandles val="exact"/>
        </dgm:presLayoutVars>
      </dgm:prSet>
      <dgm:spPr/>
    </dgm:pt>
    <dgm:pt modelId="{DAC18322-2D33-496E-A688-8BCC97AD431F}" type="pres">
      <dgm:prSet presAssocID="{D5DE252F-4193-4269-B370-89F4D38002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412D91-E8A6-43BD-971A-F05644AD3A2F}" type="pres">
      <dgm:prSet presAssocID="{D5DE252F-4193-4269-B370-89F4D3800244}" presName="childText" presStyleLbl="revTx" presStyleIdx="0" presStyleCnt="2">
        <dgm:presLayoutVars>
          <dgm:bulletEnabled val="1"/>
        </dgm:presLayoutVars>
      </dgm:prSet>
      <dgm:spPr/>
    </dgm:pt>
    <dgm:pt modelId="{AA8708E7-A799-44ED-A7B2-C8A28D994E59}" type="pres">
      <dgm:prSet presAssocID="{ABF1A18E-1ADA-41AE-8528-DF6CF81998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F34042-F6AA-4EFB-9403-D9249BC39A76}" type="pres">
      <dgm:prSet presAssocID="{ABF1A18E-1ADA-41AE-8528-DF6CF819987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EF50E01-BD14-4A95-998D-074F6C9DEF94}" type="presOf" srcId="{44F38DC8-159A-4868-821A-F098A8F514F4}" destId="{B75B7CE9-EE95-4821-AF1D-A0C8B28501E5}" srcOrd="0" destOrd="0" presId="urn:microsoft.com/office/officeart/2005/8/layout/vList2"/>
    <dgm:cxn modelId="{ED7DF003-BC70-492E-8A8D-EE650A67B23D}" type="presOf" srcId="{6750D548-5722-4683-878E-B9B0011ED92E}" destId="{D0412D91-E8A6-43BD-971A-F05644AD3A2F}" srcOrd="0" destOrd="1" presId="urn:microsoft.com/office/officeart/2005/8/layout/vList2"/>
    <dgm:cxn modelId="{19CAB214-C638-4F7A-A7A3-AC75B1BB0C93}" type="presOf" srcId="{424ECEEC-66A8-4C49-A1E7-F6998332D447}" destId="{57F34042-F6AA-4EFB-9403-D9249BC39A76}" srcOrd="0" destOrd="2" presId="urn:microsoft.com/office/officeart/2005/8/layout/vList2"/>
    <dgm:cxn modelId="{3D8C0A35-A4A9-4D27-AAAE-601C20C4F451}" type="presOf" srcId="{C47BA657-BFE0-40F7-ABFF-DDDC1E73B358}" destId="{D0412D91-E8A6-43BD-971A-F05644AD3A2F}" srcOrd="0" destOrd="0" presId="urn:microsoft.com/office/officeart/2005/8/layout/vList2"/>
    <dgm:cxn modelId="{BB468745-7FAC-4DCD-B985-805E23B10D35}" srcId="{CBB58F74-0D72-4A23-857A-C911864A33ED}" destId="{F0814245-01DA-4AAC-9AAD-91EB2885EB5B}" srcOrd="0" destOrd="0" parTransId="{9ED41C40-A483-4DE1-840C-E3DD11596F58}" sibTransId="{77DA8555-DDF3-46ED-8A2F-075323958133}"/>
    <dgm:cxn modelId="{D98C9345-0394-40B4-9A46-7130D5D2B02F}" type="presOf" srcId="{52BB8964-2AB5-42A2-9F15-6EFE8198603D}" destId="{D0412D91-E8A6-43BD-971A-F05644AD3A2F}" srcOrd="0" destOrd="2" presId="urn:microsoft.com/office/officeart/2005/8/layout/vList2"/>
    <dgm:cxn modelId="{E2231F52-9E68-45C7-9AC5-C777C12C4F07}" type="presOf" srcId="{F0814245-01DA-4AAC-9AAD-91EB2885EB5B}" destId="{57F34042-F6AA-4EFB-9403-D9249BC39A76}" srcOrd="0" destOrd="1" presId="urn:microsoft.com/office/officeart/2005/8/layout/vList2"/>
    <dgm:cxn modelId="{2E98FE94-3064-4676-B052-8143EF3A86D0}" type="presOf" srcId="{D5DE252F-4193-4269-B370-89F4D3800244}" destId="{DAC18322-2D33-496E-A688-8BCC97AD431F}" srcOrd="0" destOrd="0" presId="urn:microsoft.com/office/officeart/2005/8/layout/vList2"/>
    <dgm:cxn modelId="{08842AAA-C70D-48C0-8443-CAF3DDEBAB7D}" srcId="{D5DE252F-4193-4269-B370-89F4D3800244}" destId="{C47BA657-BFE0-40F7-ABFF-DDDC1E73B358}" srcOrd="0" destOrd="0" parTransId="{7F764C6D-FD70-4BFB-B428-ED070822995C}" sibTransId="{9A5EBB77-0081-44F2-BF94-8056E116563C}"/>
    <dgm:cxn modelId="{A77F4DB1-1E6D-48AD-9C50-8BE6DF471A9B}" srcId="{CBB58F74-0D72-4A23-857A-C911864A33ED}" destId="{424ECEEC-66A8-4C49-A1E7-F6998332D447}" srcOrd="1" destOrd="0" parTransId="{4E054314-786C-4F85-A43B-3AF4F861D8BB}" sibTransId="{928EAF15-721A-474B-9B1A-853C09B702C1}"/>
    <dgm:cxn modelId="{8DA511C4-A7C1-43FA-A685-63CEDC62724F}" srcId="{C47BA657-BFE0-40F7-ABFF-DDDC1E73B358}" destId="{6750D548-5722-4683-878E-B9B0011ED92E}" srcOrd="0" destOrd="0" parTransId="{04E60E69-68DA-44BA-A4BD-32BD04E2950B}" sibTransId="{21098F14-AFE2-4719-A510-F1711A6DB100}"/>
    <dgm:cxn modelId="{74F9FDC5-E9E3-4B72-A189-F85EE1A89659}" srcId="{44F38DC8-159A-4868-821A-F098A8F514F4}" destId="{ABF1A18E-1ADA-41AE-8528-DF6CF8199878}" srcOrd="1" destOrd="0" parTransId="{3DE34B52-C2D5-40F1-B5EE-8EE407D367B4}" sibTransId="{CF322998-34FE-4A72-9676-E1266068C4B3}"/>
    <dgm:cxn modelId="{12D9F2CC-C16A-4273-BA62-B338F7B64FAB}" type="presOf" srcId="{CBB58F74-0D72-4A23-857A-C911864A33ED}" destId="{57F34042-F6AA-4EFB-9403-D9249BC39A76}" srcOrd="0" destOrd="0" presId="urn:microsoft.com/office/officeart/2005/8/layout/vList2"/>
    <dgm:cxn modelId="{1A2C72CF-2FA0-4F3B-89F9-98EB870761B9}" srcId="{44F38DC8-159A-4868-821A-F098A8F514F4}" destId="{D5DE252F-4193-4269-B370-89F4D3800244}" srcOrd="0" destOrd="0" parTransId="{4E71C07B-447F-4D9E-B368-67882E811E42}" sibTransId="{913C31BA-4E94-4AB2-9494-CE16949664E9}"/>
    <dgm:cxn modelId="{02D552D0-CB32-4E56-A7EB-C07161C54CE8}" srcId="{ABF1A18E-1ADA-41AE-8528-DF6CF8199878}" destId="{CBB58F74-0D72-4A23-857A-C911864A33ED}" srcOrd="0" destOrd="0" parTransId="{7C8CA225-1E31-4070-B856-C3DA3CA3BA3A}" sibTransId="{CEF01592-0682-4249-88E6-243F33575B2C}"/>
    <dgm:cxn modelId="{8D292DE0-6E4B-40E5-BE49-313CD26D68CD}" srcId="{C47BA657-BFE0-40F7-ABFF-DDDC1E73B358}" destId="{52BB8964-2AB5-42A2-9F15-6EFE8198603D}" srcOrd="1" destOrd="0" parTransId="{D5326C31-7CCC-4ECA-8854-86EE11410D8F}" sibTransId="{5C73911F-0C10-4F92-8EF5-61E06D9E19C8}"/>
    <dgm:cxn modelId="{459AE5F0-E3F9-4528-90C2-EFC5AB23D410}" type="presOf" srcId="{ABF1A18E-1ADA-41AE-8528-DF6CF8199878}" destId="{AA8708E7-A799-44ED-A7B2-C8A28D994E59}" srcOrd="0" destOrd="0" presId="urn:microsoft.com/office/officeart/2005/8/layout/vList2"/>
    <dgm:cxn modelId="{3756FE22-DA7F-47EF-8CC9-893318B8F70D}" type="presParOf" srcId="{B75B7CE9-EE95-4821-AF1D-A0C8B28501E5}" destId="{DAC18322-2D33-496E-A688-8BCC97AD431F}" srcOrd="0" destOrd="0" presId="urn:microsoft.com/office/officeart/2005/8/layout/vList2"/>
    <dgm:cxn modelId="{885841F3-046A-46DC-925C-E518164FE358}" type="presParOf" srcId="{B75B7CE9-EE95-4821-AF1D-A0C8B28501E5}" destId="{D0412D91-E8A6-43BD-971A-F05644AD3A2F}" srcOrd="1" destOrd="0" presId="urn:microsoft.com/office/officeart/2005/8/layout/vList2"/>
    <dgm:cxn modelId="{A3ADEAAA-7FF1-495C-83B1-52E5C7F48FBF}" type="presParOf" srcId="{B75B7CE9-EE95-4821-AF1D-A0C8B28501E5}" destId="{AA8708E7-A799-44ED-A7B2-C8A28D994E59}" srcOrd="2" destOrd="0" presId="urn:microsoft.com/office/officeart/2005/8/layout/vList2"/>
    <dgm:cxn modelId="{6A979BBE-32AD-4A2C-B889-0582F794652F}" type="presParOf" srcId="{B75B7CE9-EE95-4821-AF1D-A0C8B28501E5}" destId="{57F34042-F6AA-4EFB-9403-D9249BC39A7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FE9D53F-215B-4E24-B1C2-351153CC690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2437D035-F23B-4B28-8393-32A722759FBC}">
      <dgm:prSet custT="1"/>
      <dgm:spPr/>
      <dgm:t>
        <a:bodyPr/>
        <a:lstStyle/>
        <a:p>
          <a:r>
            <a:rPr lang="en-IN" sz="1900" dirty="0"/>
            <a:t>Identifying Best ML Model</a:t>
          </a:r>
        </a:p>
      </dgm:t>
    </dgm:pt>
    <dgm:pt modelId="{E9E1EC72-1F98-4757-8110-6340ABB1EA18}" type="parTrans" cxnId="{6689C401-2866-4009-8C4D-1DD5F631DE02}">
      <dgm:prSet/>
      <dgm:spPr/>
      <dgm:t>
        <a:bodyPr/>
        <a:lstStyle/>
        <a:p>
          <a:endParaRPr lang="en-IN"/>
        </a:p>
      </dgm:t>
    </dgm:pt>
    <dgm:pt modelId="{A9E6455D-ECDB-4770-8114-00F49C6C8FCF}" type="sibTrans" cxnId="{6689C401-2866-4009-8C4D-1DD5F631DE02}">
      <dgm:prSet/>
      <dgm:spPr/>
      <dgm:t>
        <a:bodyPr/>
        <a:lstStyle/>
        <a:p>
          <a:endParaRPr lang="en-IN"/>
        </a:p>
      </dgm:t>
    </dgm:pt>
    <dgm:pt modelId="{0EA90646-B8FC-42FE-BF1F-E58D1BD7A53D}" type="pres">
      <dgm:prSet presAssocID="{5FE9D53F-215B-4E24-B1C2-351153CC690A}" presName="linear" presStyleCnt="0">
        <dgm:presLayoutVars>
          <dgm:animLvl val="lvl"/>
          <dgm:resizeHandles val="exact"/>
        </dgm:presLayoutVars>
      </dgm:prSet>
      <dgm:spPr/>
    </dgm:pt>
    <dgm:pt modelId="{CF0EED83-991F-4685-BCB9-2506386705B6}" type="pres">
      <dgm:prSet presAssocID="{2437D035-F23B-4B28-8393-32A722759FB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689C401-2866-4009-8C4D-1DD5F631DE02}" srcId="{5FE9D53F-215B-4E24-B1C2-351153CC690A}" destId="{2437D035-F23B-4B28-8393-32A722759FBC}" srcOrd="0" destOrd="0" parTransId="{E9E1EC72-1F98-4757-8110-6340ABB1EA18}" sibTransId="{A9E6455D-ECDB-4770-8114-00F49C6C8FCF}"/>
    <dgm:cxn modelId="{1DA34239-5D3D-4E35-9D4A-8FB081FFE75D}" type="presOf" srcId="{5FE9D53F-215B-4E24-B1C2-351153CC690A}" destId="{0EA90646-B8FC-42FE-BF1F-E58D1BD7A53D}" srcOrd="0" destOrd="0" presId="urn:microsoft.com/office/officeart/2005/8/layout/vList2"/>
    <dgm:cxn modelId="{ACCEE573-502D-414A-9199-90423919A16B}" type="presOf" srcId="{2437D035-F23B-4B28-8393-32A722759FBC}" destId="{CF0EED83-991F-4685-BCB9-2506386705B6}" srcOrd="0" destOrd="0" presId="urn:microsoft.com/office/officeart/2005/8/layout/vList2"/>
    <dgm:cxn modelId="{004D8A42-518B-4069-810F-53D87FB95AF0}" type="presParOf" srcId="{0EA90646-B8FC-42FE-BF1F-E58D1BD7A53D}" destId="{CF0EED83-991F-4685-BCB9-2506386705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4BB06CC-3873-42EC-9325-ECA7100061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8E2EA2-8544-4A19-887A-FACCF84C0D97}">
      <dgm:prSet/>
      <dgm:spPr/>
      <dgm:t>
        <a:bodyPr/>
        <a:lstStyle/>
        <a:p>
          <a:r>
            <a:rPr lang="en-IN" dirty="0"/>
            <a:t>Search space </a:t>
          </a:r>
        </a:p>
      </dgm:t>
    </dgm:pt>
    <dgm:pt modelId="{152EA887-1DE9-4A0C-AA8E-CEEA82CC6EB6}" type="parTrans" cxnId="{6B48D0AB-E073-4CB1-A4BE-DA0A39D373D1}">
      <dgm:prSet/>
      <dgm:spPr/>
      <dgm:t>
        <a:bodyPr/>
        <a:lstStyle/>
        <a:p>
          <a:endParaRPr lang="en-IN"/>
        </a:p>
      </dgm:t>
    </dgm:pt>
    <dgm:pt modelId="{D4C39981-C3B5-4F57-B4C6-AD7F8E718A18}" type="sibTrans" cxnId="{6B48D0AB-E073-4CB1-A4BE-DA0A39D373D1}">
      <dgm:prSet/>
      <dgm:spPr/>
      <dgm:t>
        <a:bodyPr/>
        <a:lstStyle/>
        <a:p>
          <a:endParaRPr lang="en-IN"/>
        </a:p>
      </dgm:t>
    </dgm:pt>
    <dgm:pt modelId="{6C1D8A13-668D-4AD9-8CF0-61B8B7498E59}">
      <dgm:prSet/>
      <dgm:spPr/>
      <dgm:t>
        <a:bodyPr/>
        <a:lstStyle/>
        <a:p>
          <a:r>
            <a:rPr lang="en-IN"/>
            <a:t>['loss'] = ['ls', 'lad', 'huber', 'quantile']</a:t>
          </a:r>
        </a:p>
      </dgm:t>
    </dgm:pt>
    <dgm:pt modelId="{7317ECDE-61DA-4664-920B-98F7F59B201E}" type="parTrans" cxnId="{27D12FE9-34C9-4545-821D-606781A05716}">
      <dgm:prSet/>
      <dgm:spPr/>
      <dgm:t>
        <a:bodyPr/>
        <a:lstStyle/>
        <a:p>
          <a:endParaRPr lang="en-IN"/>
        </a:p>
      </dgm:t>
    </dgm:pt>
    <dgm:pt modelId="{EB208EAE-7049-4FC9-A631-24331BBEA7C5}" type="sibTrans" cxnId="{27D12FE9-34C9-4545-821D-606781A05716}">
      <dgm:prSet/>
      <dgm:spPr/>
      <dgm:t>
        <a:bodyPr/>
        <a:lstStyle/>
        <a:p>
          <a:endParaRPr lang="en-IN"/>
        </a:p>
      </dgm:t>
    </dgm:pt>
    <dgm:pt modelId="{9DF7578E-230B-4B66-A06F-CF5631EA9790}">
      <dgm:prSet/>
      <dgm:spPr/>
      <dgm:t>
        <a:bodyPr/>
        <a:lstStyle/>
        <a:p>
          <a:r>
            <a:rPr lang="en-IN"/>
            <a:t>['learning_rate’] = [0.05,0.1,0.15,0.2,0.25,0.3]</a:t>
          </a:r>
        </a:p>
      </dgm:t>
    </dgm:pt>
    <dgm:pt modelId="{FE6B7DBC-18B1-4600-9740-319027CC00B4}" type="parTrans" cxnId="{4BFEC9B1-81BC-4F97-8C3C-0D7AB9E2D10F}">
      <dgm:prSet/>
      <dgm:spPr/>
      <dgm:t>
        <a:bodyPr/>
        <a:lstStyle/>
        <a:p>
          <a:endParaRPr lang="en-IN"/>
        </a:p>
      </dgm:t>
    </dgm:pt>
    <dgm:pt modelId="{5F4FDFE9-E9ED-4DD3-89B5-A8BBF982C338}" type="sibTrans" cxnId="{4BFEC9B1-81BC-4F97-8C3C-0D7AB9E2D10F}">
      <dgm:prSet/>
      <dgm:spPr/>
      <dgm:t>
        <a:bodyPr/>
        <a:lstStyle/>
        <a:p>
          <a:endParaRPr lang="en-IN"/>
        </a:p>
      </dgm:t>
    </dgm:pt>
    <dgm:pt modelId="{EDC07922-D50D-4177-A01A-3715CDDECA3B}">
      <dgm:prSet/>
      <dgm:spPr/>
      <dgm:t>
        <a:bodyPr/>
        <a:lstStyle/>
        <a:p>
          <a:r>
            <a:rPr lang="en-IN"/>
            <a:t>['n_estimators'] = [50,100,150,200,250,300,350,400]</a:t>
          </a:r>
        </a:p>
      </dgm:t>
    </dgm:pt>
    <dgm:pt modelId="{E173443A-0346-4344-96F6-04572019AEAD}" type="parTrans" cxnId="{6E256DA9-31C4-4722-B57D-5C5B5C9E1E73}">
      <dgm:prSet/>
      <dgm:spPr/>
      <dgm:t>
        <a:bodyPr/>
        <a:lstStyle/>
        <a:p>
          <a:endParaRPr lang="en-IN"/>
        </a:p>
      </dgm:t>
    </dgm:pt>
    <dgm:pt modelId="{8C6D39B6-5EF5-40DF-8A1E-5310C05B5C91}" type="sibTrans" cxnId="{6E256DA9-31C4-4722-B57D-5C5B5C9E1E73}">
      <dgm:prSet/>
      <dgm:spPr/>
      <dgm:t>
        <a:bodyPr/>
        <a:lstStyle/>
        <a:p>
          <a:endParaRPr lang="en-IN"/>
        </a:p>
      </dgm:t>
    </dgm:pt>
    <dgm:pt modelId="{C45AA556-D0D7-4B27-9F48-8376BDAE4182}">
      <dgm:prSet/>
      <dgm:spPr/>
      <dgm:t>
        <a:bodyPr/>
        <a:lstStyle/>
        <a:p>
          <a:r>
            <a:rPr lang="en-IN" dirty="0"/>
            <a:t>No of </a:t>
          </a:r>
          <a:r>
            <a:rPr lang="en-IN" dirty="0" err="1"/>
            <a:t>boostings</a:t>
          </a:r>
          <a:r>
            <a:rPr lang="en-IN" dirty="0"/>
            <a:t> performed , larger number gives better performance but can lead to overfitting</a:t>
          </a:r>
        </a:p>
      </dgm:t>
    </dgm:pt>
    <dgm:pt modelId="{968B4C49-9B18-440D-8C87-AB1B78639C7A}" type="parTrans" cxnId="{BDB2503F-7167-4CAE-851D-32385E9E996E}">
      <dgm:prSet/>
      <dgm:spPr/>
      <dgm:t>
        <a:bodyPr/>
        <a:lstStyle/>
        <a:p>
          <a:endParaRPr lang="en-IN"/>
        </a:p>
      </dgm:t>
    </dgm:pt>
    <dgm:pt modelId="{5264B4CD-80F5-4910-845C-DF3FE1471D3A}" type="sibTrans" cxnId="{BDB2503F-7167-4CAE-851D-32385E9E996E}">
      <dgm:prSet/>
      <dgm:spPr/>
      <dgm:t>
        <a:bodyPr/>
        <a:lstStyle/>
        <a:p>
          <a:endParaRPr lang="en-IN"/>
        </a:p>
      </dgm:t>
    </dgm:pt>
    <dgm:pt modelId="{91E48A9D-1D84-4087-901F-C26E5900B32D}">
      <dgm:prSet/>
      <dgm:spPr/>
      <dgm:t>
        <a:bodyPr/>
        <a:lstStyle/>
        <a:p>
          <a:r>
            <a:rPr lang="en-IN"/>
            <a:t>['subsample'] = [0.6,0.8,1]</a:t>
          </a:r>
        </a:p>
      </dgm:t>
    </dgm:pt>
    <dgm:pt modelId="{8F2E8FBD-AE0C-4A85-B389-33058ED1FF9C}" type="parTrans" cxnId="{CA71EF44-03E6-4BDF-B82A-F313F0807F17}">
      <dgm:prSet/>
      <dgm:spPr/>
      <dgm:t>
        <a:bodyPr/>
        <a:lstStyle/>
        <a:p>
          <a:endParaRPr lang="en-IN"/>
        </a:p>
      </dgm:t>
    </dgm:pt>
    <dgm:pt modelId="{80726D47-154F-41DC-B85E-0DCD3EDF1AA1}" type="sibTrans" cxnId="{CA71EF44-03E6-4BDF-B82A-F313F0807F17}">
      <dgm:prSet/>
      <dgm:spPr/>
      <dgm:t>
        <a:bodyPr/>
        <a:lstStyle/>
        <a:p>
          <a:endParaRPr lang="en-IN"/>
        </a:p>
      </dgm:t>
    </dgm:pt>
    <dgm:pt modelId="{F3C875B1-9EBE-4ED0-9632-4B7284916679}">
      <dgm:prSet/>
      <dgm:spPr/>
      <dgm:t>
        <a:bodyPr/>
        <a:lstStyle/>
        <a:p>
          <a:r>
            <a:rPr lang="en-IN"/>
            <a:t>Choosing sub-sample less than 1 leads to reduction in variance and increase in bias</a:t>
          </a:r>
        </a:p>
      </dgm:t>
    </dgm:pt>
    <dgm:pt modelId="{2DBCCF6A-E120-45C7-85C9-36A44E96FD8D}" type="parTrans" cxnId="{0B14488C-F9AE-43D7-A987-2C6DAEE0A18F}">
      <dgm:prSet/>
      <dgm:spPr/>
      <dgm:t>
        <a:bodyPr/>
        <a:lstStyle/>
        <a:p>
          <a:endParaRPr lang="en-IN"/>
        </a:p>
      </dgm:t>
    </dgm:pt>
    <dgm:pt modelId="{C1C80E22-CDE5-4799-9090-4C6EEE44E744}" type="sibTrans" cxnId="{0B14488C-F9AE-43D7-A987-2C6DAEE0A18F}">
      <dgm:prSet/>
      <dgm:spPr/>
      <dgm:t>
        <a:bodyPr/>
        <a:lstStyle/>
        <a:p>
          <a:endParaRPr lang="en-IN"/>
        </a:p>
      </dgm:t>
    </dgm:pt>
    <dgm:pt modelId="{C3E010A3-82EA-43BB-985C-E1BCAE8AFBEA}">
      <dgm:prSet/>
      <dgm:spPr/>
      <dgm:t>
        <a:bodyPr/>
        <a:lstStyle/>
        <a:p>
          <a:r>
            <a:rPr lang="en-IN"/>
            <a:t>['criterion'] = ['friedman_mse', 'mse']</a:t>
          </a:r>
        </a:p>
      </dgm:t>
    </dgm:pt>
    <dgm:pt modelId="{38C35512-9B01-49D8-8B1B-792C94DD169C}" type="parTrans" cxnId="{2315ADE8-4C10-4069-9790-831FE2834485}">
      <dgm:prSet/>
      <dgm:spPr/>
      <dgm:t>
        <a:bodyPr/>
        <a:lstStyle/>
        <a:p>
          <a:endParaRPr lang="en-IN"/>
        </a:p>
      </dgm:t>
    </dgm:pt>
    <dgm:pt modelId="{95BEB602-1460-4AFA-A796-BC5BBA2BB31A}" type="sibTrans" cxnId="{2315ADE8-4C10-4069-9790-831FE2834485}">
      <dgm:prSet/>
      <dgm:spPr/>
      <dgm:t>
        <a:bodyPr/>
        <a:lstStyle/>
        <a:p>
          <a:endParaRPr lang="en-IN"/>
        </a:p>
      </dgm:t>
    </dgm:pt>
    <dgm:pt modelId="{967809B6-E7D4-4A0B-AC44-E9D00C126182}">
      <dgm:prSet/>
      <dgm:spPr/>
      <dgm:t>
        <a:bodyPr/>
        <a:lstStyle/>
        <a:p>
          <a:r>
            <a:rPr lang="en-IN"/>
            <a:t>['max_depth'] = [2,3,4,5,6,7,8]</a:t>
          </a:r>
        </a:p>
      </dgm:t>
    </dgm:pt>
    <dgm:pt modelId="{1DC981F9-C270-4E58-A91F-38544BDD1A1C}" type="parTrans" cxnId="{CC1DD700-82F5-449C-86B9-52F036A0AD6B}">
      <dgm:prSet/>
      <dgm:spPr/>
      <dgm:t>
        <a:bodyPr/>
        <a:lstStyle/>
        <a:p>
          <a:endParaRPr lang="en-IN"/>
        </a:p>
      </dgm:t>
    </dgm:pt>
    <dgm:pt modelId="{99A1A8F3-B278-4A1B-919D-2A352EFAC108}" type="sibTrans" cxnId="{CC1DD700-82F5-449C-86B9-52F036A0AD6B}">
      <dgm:prSet/>
      <dgm:spPr/>
      <dgm:t>
        <a:bodyPr/>
        <a:lstStyle/>
        <a:p>
          <a:endParaRPr lang="en-IN"/>
        </a:p>
      </dgm:t>
    </dgm:pt>
    <dgm:pt modelId="{DA1CC44F-24A5-4533-80F5-05764CC7C29A}">
      <dgm:prSet/>
      <dgm:spPr/>
      <dgm:t>
        <a:bodyPr/>
        <a:lstStyle/>
        <a:p>
          <a:r>
            <a:rPr lang="en-IN"/>
            <a:t>Max depth of individual regressors , best value depends on input data </a:t>
          </a:r>
        </a:p>
      </dgm:t>
    </dgm:pt>
    <dgm:pt modelId="{419A1878-1DE8-4289-AD05-83F4D3A0EA4D}" type="parTrans" cxnId="{5B98DCA2-9CC1-4038-AF02-CDE07A658C4E}">
      <dgm:prSet/>
      <dgm:spPr/>
      <dgm:t>
        <a:bodyPr/>
        <a:lstStyle/>
        <a:p>
          <a:endParaRPr lang="en-IN"/>
        </a:p>
      </dgm:t>
    </dgm:pt>
    <dgm:pt modelId="{CA311030-09C9-4F19-AAB3-77FA838985F9}" type="sibTrans" cxnId="{5B98DCA2-9CC1-4038-AF02-CDE07A658C4E}">
      <dgm:prSet/>
      <dgm:spPr/>
      <dgm:t>
        <a:bodyPr/>
        <a:lstStyle/>
        <a:p>
          <a:endParaRPr lang="en-IN"/>
        </a:p>
      </dgm:t>
    </dgm:pt>
    <dgm:pt modelId="{8F510164-5DD2-4478-AFB4-D35B60174E3B}">
      <dgm:prSet/>
      <dgm:spPr/>
      <dgm:t>
        <a:bodyPr/>
        <a:lstStyle/>
        <a:p>
          <a:r>
            <a:rPr lang="en-IN"/>
            <a:t>['max_features'] = ['auto', 'sqrt', 'log2']</a:t>
          </a:r>
        </a:p>
      </dgm:t>
    </dgm:pt>
    <dgm:pt modelId="{BC4CDC36-4518-440E-B975-3E8DCD15E743}" type="parTrans" cxnId="{EDB29C9F-C4D5-475A-B3A7-B50458C00268}">
      <dgm:prSet/>
      <dgm:spPr/>
      <dgm:t>
        <a:bodyPr/>
        <a:lstStyle/>
        <a:p>
          <a:endParaRPr lang="en-IN"/>
        </a:p>
      </dgm:t>
    </dgm:pt>
    <dgm:pt modelId="{040F5FED-894C-440A-A7C1-6782EA483A00}" type="sibTrans" cxnId="{EDB29C9F-C4D5-475A-B3A7-B50458C00268}">
      <dgm:prSet/>
      <dgm:spPr/>
      <dgm:t>
        <a:bodyPr/>
        <a:lstStyle/>
        <a:p>
          <a:endParaRPr lang="en-IN"/>
        </a:p>
      </dgm:t>
    </dgm:pt>
    <dgm:pt modelId="{E83426B5-E995-40D2-A53C-DD8817B9D42E}" type="pres">
      <dgm:prSet presAssocID="{84BB06CC-3873-42EC-9325-ECA710006147}" presName="linear" presStyleCnt="0">
        <dgm:presLayoutVars>
          <dgm:animLvl val="lvl"/>
          <dgm:resizeHandles val="exact"/>
        </dgm:presLayoutVars>
      </dgm:prSet>
      <dgm:spPr/>
    </dgm:pt>
    <dgm:pt modelId="{63292027-5C4C-45AC-BF22-5B79630641DC}" type="pres">
      <dgm:prSet presAssocID="{718E2EA2-8544-4A19-887A-FACCF84C0D9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4268174-B5F7-4665-BD0E-EFDD7FD9FDEC}" type="pres">
      <dgm:prSet presAssocID="{718E2EA2-8544-4A19-887A-FACCF84C0D9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C1DD700-82F5-449C-86B9-52F036A0AD6B}" srcId="{718E2EA2-8544-4A19-887A-FACCF84C0D97}" destId="{967809B6-E7D4-4A0B-AC44-E9D00C126182}" srcOrd="5" destOrd="0" parTransId="{1DC981F9-C270-4E58-A91F-38544BDD1A1C}" sibTransId="{99A1A8F3-B278-4A1B-919D-2A352EFAC108}"/>
    <dgm:cxn modelId="{23EEEA10-868F-461F-B2D2-70A8E7BFBB3B}" type="presOf" srcId="{91E48A9D-1D84-4087-901F-C26E5900B32D}" destId="{14268174-B5F7-4665-BD0E-EFDD7FD9FDEC}" srcOrd="0" destOrd="4" presId="urn:microsoft.com/office/officeart/2005/8/layout/vList2"/>
    <dgm:cxn modelId="{80182E14-DB38-4081-8637-10A2E9961F3D}" type="presOf" srcId="{C45AA556-D0D7-4B27-9F48-8376BDAE4182}" destId="{14268174-B5F7-4665-BD0E-EFDD7FD9FDEC}" srcOrd="0" destOrd="3" presId="urn:microsoft.com/office/officeart/2005/8/layout/vList2"/>
    <dgm:cxn modelId="{1A420627-9B43-4E1C-A3C8-0A5D80F92A8C}" type="presOf" srcId="{DA1CC44F-24A5-4533-80F5-05764CC7C29A}" destId="{14268174-B5F7-4665-BD0E-EFDD7FD9FDEC}" srcOrd="0" destOrd="8" presId="urn:microsoft.com/office/officeart/2005/8/layout/vList2"/>
    <dgm:cxn modelId="{BDB2503F-7167-4CAE-851D-32385E9E996E}" srcId="{EDC07922-D50D-4177-A01A-3715CDDECA3B}" destId="{C45AA556-D0D7-4B27-9F48-8376BDAE4182}" srcOrd="0" destOrd="0" parTransId="{968B4C49-9B18-440D-8C87-AB1B78639C7A}" sibTransId="{5264B4CD-80F5-4910-845C-DF3FE1471D3A}"/>
    <dgm:cxn modelId="{CA71EF44-03E6-4BDF-B82A-F313F0807F17}" srcId="{718E2EA2-8544-4A19-887A-FACCF84C0D97}" destId="{91E48A9D-1D84-4087-901F-C26E5900B32D}" srcOrd="3" destOrd="0" parTransId="{8F2E8FBD-AE0C-4A85-B389-33058ED1FF9C}" sibTransId="{80726D47-154F-41DC-B85E-0DCD3EDF1AA1}"/>
    <dgm:cxn modelId="{DCF83656-7BAB-416C-AF8A-C1BD80362216}" type="presOf" srcId="{EDC07922-D50D-4177-A01A-3715CDDECA3B}" destId="{14268174-B5F7-4665-BD0E-EFDD7FD9FDEC}" srcOrd="0" destOrd="2" presId="urn:microsoft.com/office/officeart/2005/8/layout/vList2"/>
    <dgm:cxn modelId="{833A4B89-51E7-4FF8-AA23-F427AC9A472F}" type="presOf" srcId="{718E2EA2-8544-4A19-887A-FACCF84C0D97}" destId="{63292027-5C4C-45AC-BF22-5B79630641DC}" srcOrd="0" destOrd="0" presId="urn:microsoft.com/office/officeart/2005/8/layout/vList2"/>
    <dgm:cxn modelId="{0B14488C-F9AE-43D7-A987-2C6DAEE0A18F}" srcId="{91E48A9D-1D84-4087-901F-C26E5900B32D}" destId="{F3C875B1-9EBE-4ED0-9632-4B7284916679}" srcOrd="0" destOrd="0" parTransId="{2DBCCF6A-E120-45C7-85C9-36A44E96FD8D}" sibTransId="{C1C80E22-CDE5-4799-9090-4C6EEE44E744}"/>
    <dgm:cxn modelId="{7923328D-3721-472B-A63E-654397F2B97C}" type="presOf" srcId="{84BB06CC-3873-42EC-9325-ECA710006147}" destId="{E83426B5-E995-40D2-A53C-DD8817B9D42E}" srcOrd="0" destOrd="0" presId="urn:microsoft.com/office/officeart/2005/8/layout/vList2"/>
    <dgm:cxn modelId="{F9411695-EB76-4694-B315-249D10660F5C}" type="presOf" srcId="{8F510164-5DD2-4478-AFB4-D35B60174E3B}" destId="{14268174-B5F7-4665-BD0E-EFDD7FD9FDEC}" srcOrd="0" destOrd="9" presId="urn:microsoft.com/office/officeart/2005/8/layout/vList2"/>
    <dgm:cxn modelId="{EDB29C9F-C4D5-475A-B3A7-B50458C00268}" srcId="{718E2EA2-8544-4A19-887A-FACCF84C0D97}" destId="{8F510164-5DD2-4478-AFB4-D35B60174E3B}" srcOrd="6" destOrd="0" parTransId="{BC4CDC36-4518-440E-B975-3E8DCD15E743}" sibTransId="{040F5FED-894C-440A-A7C1-6782EA483A00}"/>
    <dgm:cxn modelId="{5B98DCA2-9CC1-4038-AF02-CDE07A658C4E}" srcId="{967809B6-E7D4-4A0B-AC44-E9D00C126182}" destId="{DA1CC44F-24A5-4533-80F5-05764CC7C29A}" srcOrd="0" destOrd="0" parTransId="{419A1878-1DE8-4289-AD05-83F4D3A0EA4D}" sibTransId="{CA311030-09C9-4F19-AAB3-77FA838985F9}"/>
    <dgm:cxn modelId="{D48A51A7-FD09-4E7B-AFD8-E2C885AFC92F}" type="presOf" srcId="{C3E010A3-82EA-43BB-985C-E1BCAE8AFBEA}" destId="{14268174-B5F7-4665-BD0E-EFDD7FD9FDEC}" srcOrd="0" destOrd="6" presId="urn:microsoft.com/office/officeart/2005/8/layout/vList2"/>
    <dgm:cxn modelId="{6E256DA9-31C4-4722-B57D-5C5B5C9E1E73}" srcId="{718E2EA2-8544-4A19-887A-FACCF84C0D97}" destId="{EDC07922-D50D-4177-A01A-3715CDDECA3B}" srcOrd="2" destOrd="0" parTransId="{E173443A-0346-4344-96F6-04572019AEAD}" sibTransId="{8C6D39B6-5EF5-40DF-8A1E-5310C05B5C91}"/>
    <dgm:cxn modelId="{6B48D0AB-E073-4CB1-A4BE-DA0A39D373D1}" srcId="{84BB06CC-3873-42EC-9325-ECA710006147}" destId="{718E2EA2-8544-4A19-887A-FACCF84C0D97}" srcOrd="0" destOrd="0" parTransId="{152EA887-1DE9-4A0C-AA8E-CEEA82CC6EB6}" sibTransId="{D4C39981-C3B5-4F57-B4C6-AD7F8E718A18}"/>
    <dgm:cxn modelId="{4BFEC9B1-81BC-4F97-8C3C-0D7AB9E2D10F}" srcId="{718E2EA2-8544-4A19-887A-FACCF84C0D97}" destId="{9DF7578E-230B-4B66-A06F-CF5631EA9790}" srcOrd="1" destOrd="0" parTransId="{FE6B7DBC-18B1-4600-9740-319027CC00B4}" sibTransId="{5F4FDFE9-E9ED-4DD3-89B5-A8BBF982C338}"/>
    <dgm:cxn modelId="{AD0C59BD-155D-4699-868C-C4BE8298B280}" type="presOf" srcId="{9DF7578E-230B-4B66-A06F-CF5631EA9790}" destId="{14268174-B5F7-4665-BD0E-EFDD7FD9FDEC}" srcOrd="0" destOrd="1" presId="urn:microsoft.com/office/officeart/2005/8/layout/vList2"/>
    <dgm:cxn modelId="{0853A2BE-D8C8-4DC0-A84F-0EB8137D95DD}" type="presOf" srcId="{967809B6-E7D4-4A0B-AC44-E9D00C126182}" destId="{14268174-B5F7-4665-BD0E-EFDD7FD9FDEC}" srcOrd="0" destOrd="7" presId="urn:microsoft.com/office/officeart/2005/8/layout/vList2"/>
    <dgm:cxn modelId="{3BE030C0-4995-4973-91C3-1389439DFCA8}" type="presOf" srcId="{F3C875B1-9EBE-4ED0-9632-4B7284916679}" destId="{14268174-B5F7-4665-BD0E-EFDD7FD9FDEC}" srcOrd="0" destOrd="5" presId="urn:microsoft.com/office/officeart/2005/8/layout/vList2"/>
    <dgm:cxn modelId="{2315ADE8-4C10-4069-9790-831FE2834485}" srcId="{718E2EA2-8544-4A19-887A-FACCF84C0D97}" destId="{C3E010A3-82EA-43BB-985C-E1BCAE8AFBEA}" srcOrd="4" destOrd="0" parTransId="{38C35512-9B01-49D8-8B1B-792C94DD169C}" sibTransId="{95BEB602-1460-4AFA-A796-BC5BBA2BB31A}"/>
    <dgm:cxn modelId="{27D12FE9-34C9-4545-821D-606781A05716}" srcId="{718E2EA2-8544-4A19-887A-FACCF84C0D97}" destId="{6C1D8A13-668D-4AD9-8CF0-61B8B7498E59}" srcOrd="0" destOrd="0" parTransId="{7317ECDE-61DA-4664-920B-98F7F59B201E}" sibTransId="{EB208EAE-7049-4FC9-A631-24331BBEA7C5}"/>
    <dgm:cxn modelId="{9BE099F9-A62D-4A7C-BABD-1782F563C7AC}" type="presOf" srcId="{6C1D8A13-668D-4AD9-8CF0-61B8B7498E59}" destId="{14268174-B5F7-4665-BD0E-EFDD7FD9FDEC}" srcOrd="0" destOrd="0" presId="urn:microsoft.com/office/officeart/2005/8/layout/vList2"/>
    <dgm:cxn modelId="{DCD92B9B-53B1-4925-9FE8-2E87434D879C}" type="presParOf" srcId="{E83426B5-E995-40D2-A53C-DD8817B9D42E}" destId="{63292027-5C4C-45AC-BF22-5B79630641DC}" srcOrd="0" destOrd="0" presId="urn:microsoft.com/office/officeart/2005/8/layout/vList2"/>
    <dgm:cxn modelId="{CC1F4E72-5CB1-4D93-A9FC-B61A8D633328}" type="presParOf" srcId="{E83426B5-E995-40D2-A53C-DD8817B9D42E}" destId="{14268174-B5F7-4665-BD0E-EFDD7FD9FDE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87EBAD5-2EBC-4E13-866B-73C483A944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E8EE11-59CB-4C2E-BAF3-199DFDF15C70}">
      <dgm:prSet/>
      <dgm:spPr/>
      <dgm:t>
        <a:bodyPr/>
        <a:lstStyle/>
        <a:p>
          <a:r>
            <a:rPr lang="en-IN" dirty="0"/>
            <a:t>		Results – Predicted Discounts &amp; Profitability Waterfall Charts</a:t>
          </a:r>
        </a:p>
      </dgm:t>
    </dgm:pt>
    <dgm:pt modelId="{F54AF17D-E072-49EB-8E5F-F9E1ABF12892}" type="parTrans" cxnId="{029ECA11-4C3E-407A-941A-4ECDEEA36BEA}">
      <dgm:prSet/>
      <dgm:spPr/>
      <dgm:t>
        <a:bodyPr/>
        <a:lstStyle/>
        <a:p>
          <a:endParaRPr lang="en-IN"/>
        </a:p>
      </dgm:t>
    </dgm:pt>
    <dgm:pt modelId="{FFE862EE-0987-47DB-AFDF-A73842E559AC}" type="sibTrans" cxnId="{029ECA11-4C3E-407A-941A-4ECDEEA36BEA}">
      <dgm:prSet/>
      <dgm:spPr/>
      <dgm:t>
        <a:bodyPr/>
        <a:lstStyle/>
        <a:p>
          <a:endParaRPr lang="en-IN"/>
        </a:p>
      </dgm:t>
    </dgm:pt>
    <dgm:pt modelId="{C804C7D4-9156-43FD-94A6-29B28BF2E282}" type="pres">
      <dgm:prSet presAssocID="{187EBAD5-2EBC-4E13-866B-73C483A9440D}" presName="linear" presStyleCnt="0">
        <dgm:presLayoutVars>
          <dgm:animLvl val="lvl"/>
          <dgm:resizeHandles val="exact"/>
        </dgm:presLayoutVars>
      </dgm:prSet>
      <dgm:spPr/>
    </dgm:pt>
    <dgm:pt modelId="{5DEFB354-60B1-4A7A-BFC1-74B597B14711}" type="pres">
      <dgm:prSet presAssocID="{A0E8EE11-59CB-4C2E-BAF3-199DFDF15C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29ECA11-4C3E-407A-941A-4ECDEEA36BEA}" srcId="{187EBAD5-2EBC-4E13-866B-73C483A9440D}" destId="{A0E8EE11-59CB-4C2E-BAF3-199DFDF15C70}" srcOrd="0" destOrd="0" parTransId="{F54AF17D-E072-49EB-8E5F-F9E1ABF12892}" sibTransId="{FFE862EE-0987-47DB-AFDF-A73842E559AC}"/>
    <dgm:cxn modelId="{B25D5340-FA71-45E0-800E-5E1A8CF0F64D}" type="presOf" srcId="{187EBAD5-2EBC-4E13-866B-73C483A9440D}" destId="{C804C7D4-9156-43FD-94A6-29B28BF2E282}" srcOrd="0" destOrd="0" presId="urn:microsoft.com/office/officeart/2005/8/layout/vList2"/>
    <dgm:cxn modelId="{039403C9-8A86-4159-B99B-5F6F4F0D8CFF}" type="presOf" srcId="{A0E8EE11-59CB-4C2E-BAF3-199DFDF15C70}" destId="{5DEFB354-60B1-4A7A-BFC1-74B597B14711}" srcOrd="0" destOrd="0" presId="urn:microsoft.com/office/officeart/2005/8/layout/vList2"/>
    <dgm:cxn modelId="{530547B3-9061-4483-8C56-33053EA6FB0A}" type="presParOf" srcId="{C804C7D4-9156-43FD-94A6-29B28BF2E282}" destId="{5DEFB354-60B1-4A7A-BFC1-74B597B147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87EBAD5-2EBC-4E13-866B-73C483A944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E8EE11-59CB-4C2E-BAF3-199DFDF15C70}">
      <dgm:prSet/>
      <dgm:spPr/>
      <dgm:t>
        <a:bodyPr/>
        <a:lstStyle/>
        <a:p>
          <a:r>
            <a:rPr lang="en-IN" dirty="0"/>
            <a:t>		Results – Predicted Discounts &amp; Profitability Waterfall Charts</a:t>
          </a:r>
        </a:p>
      </dgm:t>
    </dgm:pt>
    <dgm:pt modelId="{F54AF17D-E072-49EB-8E5F-F9E1ABF12892}" type="parTrans" cxnId="{029ECA11-4C3E-407A-941A-4ECDEEA36BEA}">
      <dgm:prSet/>
      <dgm:spPr/>
      <dgm:t>
        <a:bodyPr/>
        <a:lstStyle/>
        <a:p>
          <a:endParaRPr lang="en-IN"/>
        </a:p>
      </dgm:t>
    </dgm:pt>
    <dgm:pt modelId="{FFE862EE-0987-47DB-AFDF-A73842E559AC}" type="sibTrans" cxnId="{029ECA11-4C3E-407A-941A-4ECDEEA36BEA}">
      <dgm:prSet/>
      <dgm:spPr/>
      <dgm:t>
        <a:bodyPr/>
        <a:lstStyle/>
        <a:p>
          <a:endParaRPr lang="en-IN"/>
        </a:p>
      </dgm:t>
    </dgm:pt>
    <dgm:pt modelId="{C804C7D4-9156-43FD-94A6-29B28BF2E282}" type="pres">
      <dgm:prSet presAssocID="{187EBAD5-2EBC-4E13-866B-73C483A9440D}" presName="linear" presStyleCnt="0">
        <dgm:presLayoutVars>
          <dgm:animLvl val="lvl"/>
          <dgm:resizeHandles val="exact"/>
        </dgm:presLayoutVars>
      </dgm:prSet>
      <dgm:spPr/>
    </dgm:pt>
    <dgm:pt modelId="{5DEFB354-60B1-4A7A-BFC1-74B597B14711}" type="pres">
      <dgm:prSet presAssocID="{A0E8EE11-59CB-4C2E-BAF3-199DFDF15C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29ECA11-4C3E-407A-941A-4ECDEEA36BEA}" srcId="{187EBAD5-2EBC-4E13-866B-73C483A9440D}" destId="{A0E8EE11-59CB-4C2E-BAF3-199DFDF15C70}" srcOrd="0" destOrd="0" parTransId="{F54AF17D-E072-49EB-8E5F-F9E1ABF12892}" sibTransId="{FFE862EE-0987-47DB-AFDF-A73842E559AC}"/>
    <dgm:cxn modelId="{B25D5340-FA71-45E0-800E-5E1A8CF0F64D}" type="presOf" srcId="{187EBAD5-2EBC-4E13-866B-73C483A9440D}" destId="{C804C7D4-9156-43FD-94A6-29B28BF2E282}" srcOrd="0" destOrd="0" presId="urn:microsoft.com/office/officeart/2005/8/layout/vList2"/>
    <dgm:cxn modelId="{039403C9-8A86-4159-B99B-5F6F4F0D8CFF}" type="presOf" srcId="{A0E8EE11-59CB-4C2E-BAF3-199DFDF15C70}" destId="{5DEFB354-60B1-4A7A-BFC1-74B597B14711}" srcOrd="0" destOrd="0" presId="urn:microsoft.com/office/officeart/2005/8/layout/vList2"/>
    <dgm:cxn modelId="{530547B3-9061-4483-8C56-33053EA6FB0A}" type="presParOf" srcId="{C804C7D4-9156-43FD-94A6-29B28BF2E282}" destId="{5DEFB354-60B1-4A7A-BFC1-74B597B147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87EBAD5-2EBC-4E13-866B-73C483A944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E8EE11-59CB-4C2E-BAF3-199DFDF15C70}">
      <dgm:prSet/>
      <dgm:spPr/>
      <dgm:t>
        <a:bodyPr/>
        <a:lstStyle/>
        <a:p>
          <a:r>
            <a:rPr lang="en-IN" dirty="0"/>
            <a:t>		Results – Predicted Discounts &amp; Profitability Waterfall Charts</a:t>
          </a:r>
        </a:p>
      </dgm:t>
    </dgm:pt>
    <dgm:pt modelId="{F54AF17D-E072-49EB-8E5F-F9E1ABF12892}" type="parTrans" cxnId="{029ECA11-4C3E-407A-941A-4ECDEEA36BEA}">
      <dgm:prSet/>
      <dgm:spPr/>
      <dgm:t>
        <a:bodyPr/>
        <a:lstStyle/>
        <a:p>
          <a:endParaRPr lang="en-IN"/>
        </a:p>
      </dgm:t>
    </dgm:pt>
    <dgm:pt modelId="{FFE862EE-0987-47DB-AFDF-A73842E559AC}" type="sibTrans" cxnId="{029ECA11-4C3E-407A-941A-4ECDEEA36BEA}">
      <dgm:prSet/>
      <dgm:spPr/>
      <dgm:t>
        <a:bodyPr/>
        <a:lstStyle/>
        <a:p>
          <a:endParaRPr lang="en-IN"/>
        </a:p>
      </dgm:t>
    </dgm:pt>
    <dgm:pt modelId="{C804C7D4-9156-43FD-94A6-29B28BF2E282}" type="pres">
      <dgm:prSet presAssocID="{187EBAD5-2EBC-4E13-866B-73C483A9440D}" presName="linear" presStyleCnt="0">
        <dgm:presLayoutVars>
          <dgm:animLvl val="lvl"/>
          <dgm:resizeHandles val="exact"/>
        </dgm:presLayoutVars>
      </dgm:prSet>
      <dgm:spPr/>
    </dgm:pt>
    <dgm:pt modelId="{5DEFB354-60B1-4A7A-BFC1-74B597B14711}" type="pres">
      <dgm:prSet presAssocID="{A0E8EE11-59CB-4C2E-BAF3-199DFDF15C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29ECA11-4C3E-407A-941A-4ECDEEA36BEA}" srcId="{187EBAD5-2EBC-4E13-866B-73C483A9440D}" destId="{A0E8EE11-59CB-4C2E-BAF3-199DFDF15C70}" srcOrd="0" destOrd="0" parTransId="{F54AF17D-E072-49EB-8E5F-F9E1ABF12892}" sibTransId="{FFE862EE-0987-47DB-AFDF-A73842E559AC}"/>
    <dgm:cxn modelId="{B25D5340-FA71-45E0-800E-5E1A8CF0F64D}" type="presOf" srcId="{187EBAD5-2EBC-4E13-866B-73C483A9440D}" destId="{C804C7D4-9156-43FD-94A6-29B28BF2E282}" srcOrd="0" destOrd="0" presId="urn:microsoft.com/office/officeart/2005/8/layout/vList2"/>
    <dgm:cxn modelId="{039403C9-8A86-4159-B99B-5F6F4F0D8CFF}" type="presOf" srcId="{A0E8EE11-59CB-4C2E-BAF3-199DFDF15C70}" destId="{5DEFB354-60B1-4A7A-BFC1-74B597B14711}" srcOrd="0" destOrd="0" presId="urn:microsoft.com/office/officeart/2005/8/layout/vList2"/>
    <dgm:cxn modelId="{530547B3-9061-4483-8C56-33053EA6FB0A}" type="presParOf" srcId="{C804C7D4-9156-43FD-94A6-29B28BF2E282}" destId="{5DEFB354-60B1-4A7A-BFC1-74B597B147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87EBAD5-2EBC-4E13-866B-73C483A944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E8EE11-59CB-4C2E-BAF3-199DFDF15C70}">
      <dgm:prSet/>
      <dgm:spPr/>
      <dgm:t>
        <a:bodyPr/>
        <a:lstStyle/>
        <a:p>
          <a:r>
            <a:rPr lang="en-IN" dirty="0"/>
            <a:t>		Results – Predicted Discounts &amp; Profitability Waterfall Charts</a:t>
          </a:r>
        </a:p>
      </dgm:t>
    </dgm:pt>
    <dgm:pt modelId="{F54AF17D-E072-49EB-8E5F-F9E1ABF12892}" type="parTrans" cxnId="{029ECA11-4C3E-407A-941A-4ECDEEA36BEA}">
      <dgm:prSet/>
      <dgm:spPr/>
      <dgm:t>
        <a:bodyPr/>
        <a:lstStyle/>
        <a:p>
          <a:endParaRPr lang="en-IN"/>
        </a:p>
      </dgm:t>
    </dgm:pt>
    <dgm:pt modelId="{FFE862EE-0987-47DB-AFDF-A73842E559AC}" type="sibTrans" cxnId="{029ECA11-4C3E-407A-941A-4ECDEEA36BEA}">
      <dgm:prSet/>
      <dgm:spPr/>
      <dgm:t>
        <a:bodyPr/>
        <a:lstStyle/>
        <a:p>
          <a:endParaRPr lang="en-IN"/>
        </a:p>
      </dgm:t>
    </dgm:pt>
    <dgm:pt modelId="{C804C7D4-9156-43FD-94A6-29B28BF2E282}" type="pres">
      <dgm:prSet presAssocID="{187EBAD5-2EBC-4E13-866B-73C483A9440D}" presName="linear" presStyleCnt="0">
        <dgm:presLayoutVars>
          <dgm:animLvl val="lvl"/>
          <dgm:resizeHandles val="exact"/>
        </dgm:presLayoutVars>
      </dgm:prSet>
      <dgm:spPr/>
    </dgm:pt>
    <dgm:pt modelId="{5DEFB354-60B1-4A7A-BFC1-74B597B14711}" type="pres">
      <dgm:prSet presAssocID="{A0E8EE11-59CB-4C2E-BAF3-199DFDF15C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29ECA11-4C3E-407A-941A-4ECDEEA36BEA}" srcId="{187EBAD5-2EBC-4E13-866B-73C483A9440D}" destId="{A0E8EE11-59CB-4C2E-BAF3-199DFDF15C70}" srcOrd="0" destOrd="0" parTransId="{F54AF17D-E072-49EB-8E5F-F9E1ABF12892}" sibTransId="{FFE862EE-0987-47DB-AFDF-A73842E559AC}"/>
    <dgm:cxn modelId="{B25D5340-FA71-45E0-800E-5E1A8CF0F64D}" type="presOf" srcId="{187EBAD5-2EBC-4E13-866B-73C483A9440D}" destId="{C804C7D4-9156-43FD-94A6-29B28BF2E282}" srcOrd="0" destOrd="0" presId="urn:microsoft.com/office/officeart/2005/8/layout/vList2"/>
    <dgm:cxn modelId="{039403C9-8A86-4159-B99B-5F6F4F0D8CFF}" type="presOf" srcId="{A0E8EE11-59CB-4C2E-BAF3-199DFDF15C70}" destId="{5DEFB354-60B1-4A7A-BFC1-74B597B14711}" srcOrd="0" destOrd="0" presId="urn:microsoft.com/office/officeart/2005/8/layout/vList2"/>
    <dgm:cxn modelId="{530547B3-9061-4483-8C56-33053EA6FB0A}" type="presParOf" srcId="{C804C7D4-9156-43FD-94A6-29B28BF2E282}" destId="{5DEFB354-60B1-4A7A-BFC1-74B597B147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243D9C-8349-42AE-9EDB-AEABBC64DA7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2EB57CB-2FF8-43C6-A9F1-BFAF2F31B28D}">
      <dgm:prSet custT="1"/>
      <dgm:spPr/>
      <dgm:t>
        <a:bodyPr/>
        <a:lstStyle/>
        <a:p>
          <a:r>
            <a:rPr lang="en-US" sz="1300" b="1" dirty="0"/>
            <a:t>Discounting based on customer growth</a:t>
          </a:r>
          <a:endParaRPr lang="en-IN" sz="1300" b="1" dirty="0"/>
        </a:p>
      </dgm:t>
    </dgm:pt>
    <dgm:pt modelId="{3379DC3F-0D5D-4FE0-9842-57DDA08F6DC1}" type="parTrans" cxnId="{F44CD2F0-AE6E-4EA6-860F-BE38AFD85A1B}">
      <dgm:prSet/>
      <dgm:spPr/>
      <dgm:t>
        <a:bodyPr/>
        <a:lstStyle/>
        <a:p>
          <a:endParaRPr lang="en-IN"/>
        </a:p>
      </dgm:t>
    </dgm:pt>
    <dgm:pt modelId="{13EC7F3A-80FF-4ED7-A5C5-F4E42D4B775D}" type="sibTrans" cxnId="{F44CD2F0-AE6E-4EA6-860F-BE38AFD85A1B}">
      <dgm:prSet/>
      <dgm:spPr/>
      <dgm:t>
        <a:bodyPr/>
        <a:lstStyle/>
        <a:p>
          <a:endParaRPr lang="en-IN"/>
        </a:p>
      </dgm:t>
    </dgm:pt>
    <dgm:pt modelId="{5B1CD0E3-D921-41BD-8B92-3A523E5AB900}">
      <dgm:prSet custT="1"/>
      <dgm:spPr/>
      <dgm:t>
        <a:bodyPr/>
        <a:lstStyle/>
        <a:p>
          <a:r>
            <a:rPr lang="en-US" sz="1300" b="1" dirty="0"/>
            <a:t>Expected</a:t>
          </a:r>
          <a:r>
            <a:rPr lang="en-US" sz="1300" dirty="0"/>
            <a:t> Gross Turn Over , Product Volume in coming years</a:t>
          </a:r>
          <a:endParaRPr lang="en-IN" sz="1300" dirty="0"/>
        </a:p>
      </dgm:t>
    </dgm:pt>
    <dgm:pt modelId="{8F55B975-30EE-4C89-B64E-56CC29287FF4}" type="parTrans" cxnId="{16F71853-F271-46B0-8433-D1BA8B0A3334}">
      <dgm:prSet/>
      <dgm:spPr/>
      <dgm:t>
        <a:bodyPr/>
        <a:lstStyle/>
        <a:p>
          <a:endParaRPr lang="en-IN"/>
        </a:p>
      </dgm:t>
    </dgm:pt>
    <dgm:pt modelId="{55DE341D-698B-4239-B9AE-8B732ED4176B}" type="sibTrans" cxnId="{16F71853-F271-46B0-8433-D1BA8B0A3334}">
      <dgm:prSet/>
      <dgm:spPr/>
      <dgm:t>
        <a:bodyPr/>
        <a:lstStyle/>
        <a:p>
          <a:endParaRPr lang="en-IN"/>
        </a:p>
      </dgm:t>
    </dgm:pt>
    <dgm:pt modelId="{9735021F-D18A-47F6-A84A-7222926F2AF4}">
      <dgm:prSet custT="1"/>
      <dgm:spPr/>
      <dgm:t>
        <a:bodyPr/>
        <a:lstStyle/>
        <a:p>
          <a:r>
            <a:rPr lang="en-US" sz="1300" dirty="0"/>
            <a:t>Market Capitalization , Industry Growth , Expected Future Growth of POC</a:t>
          </a:r>
          <a:endParaRPr lang="en-IN" sz="1300" dirty="0"/>
        </a:p>
      </dgm:t>
    </dgm:pt>
    <dgm:pt modelId="{DAD39674-BBFC-4C68-AC58-760152632F9D}" type="parTrans" cxnId="{84975A2D-9F3B-4237-9BF2-E693385E301B}">
      <dgm:prSet/>
      <dgm:spPr/>
      <dgm:t>
        <a:bodyPr/>
        <a:lstStyle/>
        <a:p>
          <a:endParaRPr lang="en-IN"/>
        </a:p>
      </dgm:t>
    </dgm:pt>
    <dgm:pt modelId="{DE32F556-917B-43B0-8454-C51B7DE09E18}" type="sibTrans" cxnId="{84975A2D-9F3B-4237-9BF2-E693385E301B}">
      <dgm:prSet/>
      <dgm:spPr/>
      <dgm:t>
        <a:bodyPr/>
        <a:lstStyle/>
        <a:p>
          <a:endParaRPr lang="en-IN"/>
        </a:p>
      </dgm:t>
    </dgm:pt>
    <dgm:pt modelId="{ABC9FE61-EA02-4C84-A3E5-DF3E0957E86D}">
      <dgm:prSet custT="1"/>
      <dgm:spPr/>
      <dgm:t>
        <a:bodyPr/>
        <a:lstStyle/>
        <a:p>
          <a:r>
            <a:rPr lang="en-US" sz="1300" b="1" dirty="0"/>
            <a:t>Product Profitability</a:t>
          </a:r>
          <a:endParaRPr lang="en-IN" sz="1300" b="1" dirty="0"/>
        </a:p>
      </dgm:t>
    </dgm:pt>
    <dgm:pt modelId="{6DA0B192-EE3C-4F46-ACFA-22D6701C450A}" type="parTrans" cxnId="{D5D14C0C-305A-48E6-9DA2-B6FEFE401FB0}">
      <dgm:prSet/>
      <dgm:spPr/>
      <dgm:t>
        <a:bodyPr/>
        <a:lstStyle/>
        <a:p>
          <a:endParaRPr lang="en-IN"/>
        </a:p>
      </dgm:t>
    </dgm:pt>
    <dgm:pt modelId="{5D481431-1E8D-42DA-BDDA-A482B922A3A8}" type="sibTrans" cxnId="{D5D14C0C-305A-48E6-9DA2-B6FEFE401FB0}">
      <dgm:prSet/>
      <dgm:spPr/>
      <dgm:t>
        <a:bodyPr/>
        <a:lstStyle/>
        <a:p>
          <a:endParaRPr lang="en-IN"/>
        </a:p>
      </dgm:t>
    </dgm:pt>
    <dgm:pt modelId="{5AEB8791-4CB5-46EA-9646-76DDA6CDEB08}">
      <dgm:prSet custT="1"/>
      <dgm:spPr/>
      <dgm:t>
        <a:bodyPr/>
        <a:lstStyle/>
        <a:p>
          <a:r>
            <a:rPr lang="en-US" sz="1300" b="1" dirty="0"/>
            <a:t>Inventory Clearance Factor </a:t>
          </a:r>
          <a:r>
            <a:rPr lang="en-US" sz="1300" dirty="0"/>
            <a:t>for a product</a:t>
          </a:r>
          <a:endParaRPr lang="en-IN" sz="1300" dirty="0"/>
        </a:p>
      </dgm:t>
    </dgm:pt>
    <dgm:pt modelId="{4CE0DFA3-A54C-48AF-B736-CC22268C004E}" type="parTrans" cxnId="{D0678242-99CA-4D3B-96AB-EBFBF71218AD}">
      <dgm:prSet/>
      <dgm:spPr/>
      <dgm:t>
        <a:bodyPr/>
        <a:lstStyle/>
        <a:p>
          <a:endParaRPr lang="en-IN"/>
        </a:p>
      </dgm:t>
    </dgm:pt>
    <dgm:pt modelId="{596870CE-5AF2-4822-BCCA-D6FCC39749F8}" type="sibTrans" cxnId="{D0678242-99CA-4D3B-96AB-EBFBF71218AD}">
      <dgm:prSet/>
      <dgm:spPr/>
      <dgm:t>
        <a:bodyPr/>
        <a:lstStyle/>
        <a:p>
          <a:endParaRPr lang="en-IN"/>
        </a:p>
      </dgm:t>
    </dgm:pt>
    <dgm:pt modelId="{FF4A54F4-820C-4794-A210-C4E8660326DD}">
      <dgm:prSet custT="1"/>
      <dgm:spPr/>
      <dgm:t>
        <a:bodyPr/>
        <a:lstStyle/>
        <a:p>
          <a:r>
            <a:rPr lang="en-US" sz="1300" dirty="0"/>
            <a:t>Profitability behind a unit sell of product</a:t>
          </a:r>
          <a:endParaRPr lang="en-IN" sz="1300" dirty="0"/>
        </a:p>
      </dgm:t>
    </dgm:pt>
    <dgm:pt modelId="{4551AFF0-F950-45FF-A96F-0C5021436D94}" type="parTrans" cxnId="{02FCED0A-13AB-4623-8449-DABD4DB79543}">
      <dgm:prSet/>
      <dgm:spPr/>
      <dgm:t>
        <a:bodyPr/>
        <a:lstStyle/>
        <a:p>
          <a:endParaRPr lang="en-IN"/>
        </a:p>
      </dgm:t>
    </dgm:pt>
    <dgm:pt modelId="{F5903DED-DC1D-462E-9EC5-E4A394C69885}" type="sibTrans" cxnId="{02FCED0A-13AB-4623-8449-DABD4DB79543}">
      <dgm:prSet/>
      <dgm:spPr/>
      <dgm:t>
        <a:bodyPr/>
        <a:lstStyle/>
        <a:p>
          <a:endParaRPr lang="en-IN"/>
        </a:p>
      </dgm:t>
    </dgm:pt>
    <dgm:pt modelId="{C02CE1A0-0783-4F65-B437-88BA3C171FD7}">
      <dgm:prSet custT="1"/>
      <dgm:spPr/>
      <dgm:t>
        <a:bodyPr/>
        <a:lstStyle/>
        <a:p>
          <a:r>
            <a:rPr lang="en-US" sz="1300" b="1" dirty="0"/>
            <a:t>Attracting Customers</a:t>
          </a:r>
          <a:endParaRPr lang="en-IN" sz="1300" b="1" dirty="0"/>
        </a:p>
      </dgm:t>
    </dgm:pt>
    <dgm:pt modelId="{E2CD0AFC-E4D8-4878-85D1-030F0DABC4B2}" type="parTrans" cxnId="{56CB3719-3877-4107-8BD0-0A95B9B88B1D}">
      <dgm:prSet/>
      <dgm:spPr/>
      <dgm:t>
        <a:bodyPr/>
        <a:lstStyle/>
        <a:p>
          <a:endParaRPr lang="en-IN"/>
        </a:p>
      </dgm:t>
    </dgm:pt>
    <dgm:pt modelId="{13751D23-9589-469C-B7A9-BC8F4BD91BB0}" type="sibTrans" cxnId="{56CB3719-3877-4107-8BD0-0A95B9B88B1D}">
      <dgm:prSet/>
      <dgm:spPr/>
      <dgm:t>
        <a:bodyPr/>
        <a:lstStyle/>
        <a:p>
          <a:endParaRPr lang="en-IN"/>
        </a:p>
      </dgm:t>
    </dgm:pt>
    <dgm:pt modelId="{35BDC74E-7ECD-4C4E-9759-31EF8375FDE7}">
      <dgm:prSet custT="1"/>
      <dgm:spPr/>
      <dgm:t>
        <a:bodyPr/>
        <a:lstStyle/>
        <a:p>
          <a:r>
            <a:rPr lang="en-US" sz="1300" dirty="0"/>
            <a:t>Reward </a:t>
          </a:r>
          <a:r>
            <a:rPr lang="en-US" sz="1300" b="1" dirty="0"/>
            <a:t>Loyal Customers</a:t>
          </a:r>
          <a:endParaRPr lang="en-IN" sz="1300" b="1" dirty="0"/>
        </a:p>
      </dgm:t>
    </dgm:pt>
    <dgm:pt modelId="{C2F48522-6888-4A46-87FD-B1D7BC4D1D6A}" type="parTrans" cxnId="{D80FB18B-56B1-4DFB-9D95-276934851879}">
      <dgm:prSet/>
      <dgm:spPr/>
      <dgm:t>
        <a:bodyPr/>
        <a:lstStyle/>
        <a:p>
          <a:endParaRPr lang="en-IN"/>
        </a:p>
      </dgm:t>
    </dgm:pt>
    <dgm:pt modelId="{CC770D24-0AE5-4B6D-ABF7-3E593DE6C7AA}" type="sibTrans" cxnId="{D80FB18B-56B1-4DFB-9D95-276934851879}">
      <dgm:prSet/>
      <dgm:spPr/>
      <dgm:t>
        <a:bodyPr/>
        <a:lstStyle/>
        <a:p>
          <a:endParaRPr lang="en-IN"/>
        </a:p>
      </dgm:t>
    </dgm:pt>
    <dgm:pt modelId="{F4B969B5-3740-4752-8D1C-018A9E0A5CE9}">
      <dgm:prSet custT="1"/>
      <dgm:spPr/>
      <dgm:t>
        <a:bodyPr/>
        <a:lstStyle/>
        <a:p>
          <a:r>
            <a:rPr lang="en-US" sz="1300" dirty="0"/>
            <a:t>Lure new customers with high growth potential</a:t>
          </a:r>
          <a:endParaRPr lang="en-IN" sz="1300" dirty="0"/>
        </a:p>
      </dgm:t>
    </dgm:pt>
    <dgm:pt modelId="{F8CEFECB-8D21-4F75-ACB0-6DE35287924F}" type="parTrans" cxnId="{9F64F38A-45D0-4B90-B2A6-3313C0B1D40E}">
      <dgm:prSet/>
      <dgm:spPr/>
      <dgm:t>
        <a:bodyPr/>
        <a:lstStyle/>
        <a:p>
          <a:endParaRPr lang="en-IN"/>
        </a:p>
      </dgm:t>
    </dgm:pt>
    <dgm:pt modelId="{3D04081E-B0B4-409F-8C5F-60C02A806304}" type="sibTrans" cxnId="{9F64F38A-45D0-4B90-B2A6-3313C0B1D40E}">
      <dgm:prSet/>
      <dgm:spPr/>
      <dgm:t>
        <a:bodyPr/>
        <a:lstStyle/>
        <a:p>
          <a:endParaRPr lang="en-IN"/>
        </a:p>
      </dgm:t>
    </dgm:pt>
    <dgm:pt modelId="{AD344B58-1847-4D0A-A396-125436497ED3}" type="pres">
      <dgm:prSet presAssocID="{CE243D9C-8349-42AE-9EDB-AEABBC64DA79}" presName="Name0" presStyleCnt="0">
        <dgm:presLayoutVars>
          <dgm:dir/>
          <dgm:animLvl val="lvl"/>
          <dgm:resizeHandles val="exact"/>
        </dgm:presLayoutVars>
      </dgm:prSet>
      <dgm:spPr/>
    </dgm:pt>
    <dgm:pt modelId="{A00E3C58-107E-4C9A-8988-EDCC7A97E9CC}" type="pres">
      <dgm:prSet presAssocID="{22EB57CB-2FF8-43C6-A9F1-BFAF2F31B28D}" presName="linNode" presStyleCnt="0"/>
      <dgm:spPr/>
    </dgm:pt>
    <dgm:pt modelId="{1A9EE135-5F9A-4641-8DA6-BDDD7AFA26F8}" type="pres">
      <dgm:prSet presAssocID="{22EB57CB-2FF8-43C6-A9F1-BFAF2F31B28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9A2DF1F-CE02-4F3F-B374-6EFF5B915B82}" type="pres">
      <dgm:prSet presAssocID="{22EB57CB-2FF8-43C6-A9F1-BFAF2F31B28D}" presName="descendantText" presStyleLbl="alignAccFollowNode1" presStyleIdx="0" presStyleCnt="3">
        <dgm:presLayoutVars>
          <dgm:bulletEnabled val="1"/>
        </dgm:presLayoutVars>
      </dgm:prSet>
      <dgm:spPr/>
    </dgm:pt>
    <dgm:pt modelId="{407894D7-C2F7-4592-8AC2-BE839D84F9EE}" type="pres">
      <dgm:prSet presAssocID="{13EC7F3A-80FF-4ED7-A5C5-F4E42D4B775D}" presName="sp" presStyleCnt="0"/>
      <dgm:spPr/>
    </dgm:pt>
    <dgm:pt modelId="{98D0E89B-4617-4103-95A5-DAA92122BE99}" type="pres">
      <dgm:prSet presAssocID="{ABC9FE61-EA02-4C84-A3E5-DF3E0957E86D}" presName="linNode" presStyleCnt="0"/>
      <dgm:spPr/>
    </dgm:pt>
    <dgm:pt modelId="{A54D9760-F6EF-465B-865B-6DEA488F329C}" type="pres">
      <dgm:prSet presAssocID="{ABC9FE61-EA02-4C84-A3E5-DF3E0957E8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026F27E-5C40-49BC-9403-2C7B54B7953D}" type="pres">
      <dgm:prSet presAssocID="{ABC9FE61-EA02-4C84-A3E5-DF3E0957E86D}" presName="descendantText" presStyleLbl="alignAccFollowNode1" presStyleIdx="1" presStyleCnt="3">
        <dgm:presLayoutVars>
          <dgm:bulletEnabled val="1"/>
        </dgm:presLayoutVars>
      </dgm:prSet>
      <dgm:spPr/>
    </dgm:pt>
    <dgm:pt modelId="{F81DEC6E-55CF-49EB-A43E-64FE9A387DFE}" type="pres">
      <dgm:prSet presAssocID="{5D481431-1E8D-42DA-BDDA-A482B922A3A8}" presName="sp" presStyleCnt="0"/>
      <dgm:spPr/>
    </dgm:pt>
    <dgm:pt modelId="{08753547-AAF2-4A5D-B3FE-FA9595BAC05D}" type="pres">
      <dgm:prSet presAssocID="{C02CE1A0-0783-4F65-B437-88BA3C171FD7}" presName="linNode" presStyleCnt="0"/>
      <dgm:spPr/>
    </dgm:pt>
    <dgm:pt modelId="{5CC2FE26-2FC9-4F2F-AE37-1D5AD5180686}" type="pres">
      <dgm:prSet presAssocID="{C02CE1A0-0783-4F65-B437-88BA3C171FD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0F74B0C-990E-4969-A090-F07FC1CFCFF3}" type="pres">
      <dgm:prSet presAssocID="{C02CE1A0-0783-4F65-B437-88BA3C171FD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01DD803-7D3A-4F60-B49F-EBCA83CA41BF}" type="presOf" srcId="{9735021F-D18A-47F6-A84A-7222926F2AF4}" destId="{39A2DF1F-CE02-4F3F-B374-6EFF5B915B82}" srcOrd="0" destOrd="1" presId="urn:microsoft.com/office/officeart/2005/8/layout/vList5"/>
    <dgm:cxn modelId="{02FCED0A-13AB-4623-8449-DABD4DB79543}" srcId="{ABC9FE61-EA02-4C84-A3E5-DF3E0957E86D}" destId="{FF4A54F4-820C-4794-A210-C4E8660326DD}" srcOrd="1" destOrd="0" parTransId="{4551AFF0-F950-45FF-A96F-0C5021436D94}" sibTransId="{F5903DED-DC1D-462E-9EC5-E4A394C69885}"/>
    <dgm:cxn modelId="{2818CB0B-7B0E-41A0-9AC7-9FD516AC3698}" type="presOf" srcId="{35BDC74E-7ECD-4C4E-9759-31EF8375FDE7}" destId="{80F74B0C-990E-4969-A090-F07FC1CFCFF3}" srcOrd="0" destOrd="0" presId="urn:microsoft.com/office/officeart/2005/8/layout/vList5"/>
    <dgm:cxn modelId="{D5D14C0C-305A-48E6-9DA2-B6FEFE401FB0}" srcId="{CE243D9C-8349-42AE-9EDB-AEABBC64DA79}" destId="{ABC9FE61-EA02-4C84-A3E5-DF3E0957E86D}" srcOrd="1" destOrd="0" parTransId="{6DA0B192-EE3C-4F46-ACFA-22D6701C450A}" sibTransId="{5D481431-1E8D-42DA-BDDA-A482B922A3A8}"/>
    <dgm:cxn modelId="{56CB3719-3877-4107-8BD0-0A95B9B88B1D}" srcId="{CE243D9C-8349-42AE-9EDB-AEABBC64DA79}" destId="{C02CE1A0-0783-4F65-B437-88BA3C171FD7}" srcOrd="2" destOrd="0" parTransId="{E2CD0AFC-E4D8-4878-85D1-030F0DABC4B2}" sibTransId="{13751D23-9589-469C-B7A9-BC8F4BD91BB0}"/>
    <dgm:cxn modelId="{EF03631D-9949-4ABE-B2F4-A20EAC8F0126}" type="presOf" srcId="{FF4A54F4-820C-4794-A210-C4E8660326DD}" destId="{8026F27E-5C40-49BC-9403-2C7B54B7953D}" srcOrd="0" destOrd="1" presId="urn:microsoft.com/office/officeart/2005/8/layout/vList5"/>
    <dgm:cxn modelId="{DB2E8827-5E78-4EF5-9D00-5C0B3F2D634E}" type="presOf" srcId="{5AEB8791-4CB5-46EA-9646-76DDA6CDEB08}" destId="{8026F27E-5C40-49BC-9403-2C7B54B7953D}" srcOrd="0" destOrd="0" presId="urn:microsoft.com/office/officeart/2005/8/layout/vList5"/>
    <dgm:cxn modelId="{84975A2D-9F3B-4237-9BF2-E693385E301B}" srcId="{22EB57CB-2FF8-43C6-A9F1-BFAF2F31B28D}" destId="{9735021F-D18A-47F6-A84A-7222926F2AF4}" srcOrd="1" destOrd="0" parTransId="{DAD39674-BBFC-4C68-AC58-760152632F9D}" sibTransId="{DE32F556-917B-43B0-8454-C51B7DE09E18}"/>
    <dgm:cxn modelId="{4D4C813C-72A8-4009-A79D-7B00BD100B73}" type="presOf" srcId="{22EB57CB-2FF8-43C6-A9F1-BFAF2F31B28D}" destId="{1A9EE135-5F9A-4641-8DA6-BDDD7AFA26F8}" srcOrd="0" destOrd="0" presId="urn:microsoft.com/office/officeart/2005/8/layout/vList5"/>
    <dgm:cxn modelId="{D0678242-99CA-4D3B-96AB-EBFBF71218AD}" srcId="{ABC9FE61-EA02-4C84-A3E5-DF3E0957E86D}" destId="{5AEB8791-4CB5-46EA-9646-76DDA6CDEB08}" srcOrd="0" destOrd="0" parTransId="{4CE0DFA3-A54C-48AF-B736-CC22268C004E}" sibTransId="{596870CE-5AF2-4822-BCCA-D6FCC39749F8}"/>
    <dgm:cxn modelId="{302B804C-A568-4A93-8EB6-37EF6AAA3798}" type="presOf" srcId="{C02CE1A0-0783-4F65-B437-88BA3C171FD7}" destId="{5CC2FE26-2FC9-4F2F-AE37-1D5AD5180686}" srcOrd="0" destOrd="0" presId="urn:microsoft.com/office/officeart/2005/8/layout/vList5"/>
    <dgm:cxn modelId="{16F71853-F271-46B0-8433-D1BA8B0A3334}" srcId="{22EB57CB-2FF8-43C6-A9F1-BFAF2F31B28D}" destId="{5B1CD0E3-D921-41BD-8B92-3A523E5AB900}" srcOrd="0" destOrd="0" parTransId="{8F55B975-30EE-4C89-B64E-56CC29287FF4}" sibTransId="{55DE341D-698B-4239-B9AE-8B732ED4176B}"/>
    <dgm:cxn modelId="{45A0CE7B-7545-47DD-90C9-CFE9F2F60896}" type="presOf" srcId="{F4B969B5-3740-4752-8D1C-018A9E0A5CE9}" destId="{80F74B0C-990E-4969-A090-F07FC1CFCFF3}" srcOrd="0" destOrd="1" presId="urn:microsoft.com/office/officeart/2005/8/layout/vList5"/>
    <dgm:cxn modelId="{17CA8A7F-7416-4B99-B9EB-F9B5CC7FD067}" type="presOf" srcId="{CE243D9C-8349-42AE-9EDB-AEABBC64DA79}" destId="{AD344B58-1847-4D0A-A396-125436497ED3}" srcOrd="0" destOrd="0" presId="urn:microsoft.com/office/officeart/2005/8/layout/vList5"/>
    <dgm:cxn modelId="{9F64F38A-45D0-4B90-B2A6-3313C0B1D40E}" srcId="{C02CE1A0-0783-4F65-B437-88BA3C171FD7}" destId="{F4B969B5-3740-4752-8D1C-018A9E0A5CE9}" srcOrd="1" destOrd="0" parTransId="{F8CEFECB-8D21-4F75-ACB0-6DE35287924F}" sibTransId="{3D04081E-B0B4-409F-8C5F-60C02A806304}"/>
    <dgm:cxn modelId="{D80FB18B-56B1-4DFB-9D95-276934851879}" srcId="{C02CE1A0-0783-4F65-B437-88BA3C171FD7}" destId="{35BDC74E-7ECD-4C4E-9759-31EF8375FDE7}" srcOrd="0" destOrd="0" parTransId="{C2F48522-6888-4A46-87FD-B1D7BC4D1D6A}" sibTransId="{CC770D24-0AE5-4B6D-ABF7-3E593DE6C7AA}"/>
    <dgm:cxn modelId="{E72CA18D-EEE5-4807-84A7-D30E652B55BC}" type="presOf" srcId="{ABC9FE61-EA02-4C84-A3E5-DF3E0957E86D}" destId="{A54D9760-F6EF-465B-865B-6DEA488F329C}" srcOrd="0" destOrd="0" presId="urn:microsoft.com/office/officeart/2005/8/layout/vList5"/>
    <dgm:cxn modelId="{8BAAF29B-5C24-4EBD-9A7D-7B9106A71CFE}" type="presOf" srcId="{5B1CD0E3-D921-41BD-8B92-3A523E5AB900}" destId="{39A2DF1F-CE02-4F3F-B374-6EFF5B915B82}" srcOrd="0" destOrd="0" presId="urn:microsoft.com/office/officeart/2005/8/layout/vList5"/>
    <dgm:cxn modelId="{F44CD2F0-AE6E-4EA6-860F-BE38AFD85A1B}" srcId="{CE243D9C-8349-42AE-9EDB-AEABBC64DA79}" destId="{22EB57CB-2FF8-43C6-A9F1-BFAF2F31B28D}" srcOrd="0" destOrd="0" parTransId="{3379DC3F-0D5D-4FE0-9842-57DDA08F6DC1}" sibTransId="{13EC7F3A-80FF-4ED7-A5C5-F4E42D4B775D}"/>
    <dgm:cxn modelId="{9D2DD267-E97C-4844-9C14-AFDA243D9C42}" type="presParOf" srcId="{AD344B58-1847-4D0A-A396-125436497ED3}" destId="{A00E3C58-107E-4C9A-8988-EDCC7A97E9CC}" srcOrd="0" destOrd="0" presId="urn:microsoft.com/office/officeart/2005/8/layout/vList5"/>
    <dgm:cxn modelId="{85C648BE-256A-4047-871F-FA9BED13AFDC}" type="presParOf" srcId="{A00E3C58-107E-4C9A-8988-EDCC7A97E9CC}" destId="{1A9EE135-5F9A-4641-8DA6-BDDD7AFA26F8}" srcOrd="0" destOrd="0" presId="urn:microsoft.com/office/officeart/2005/8/layout/vList5"/>
    <dgm:cxn modelId="{EA99FEC7-E7CE-422A-AA32-10B036206BF2}" type="presParOf" srcId="{A00E3C58-107E-4C9A-8988-EDCC7A97E9CC}" destId="{39A2DF1F-CE02-4F3F-B374-6EFF5B915B82}" srcOrd="1" destOrd="0" presId="urn:microsoft.com/office/officeart/2005/8/layout/vList5"/>
    <dgm:cxn modelId="{ABF3CC95-9C5C-4D4C-BF3D-CACCA06316A3}" type="presParOf" srcId="{AD344B58-1847-4D0A-A396-125436497ED3}" destId="{407894D7-C2F7-4592-8AC2-BE839D84F9EE}" srcOrd="1" destOrd="0" presId="urn:microsoft.com/office/officeart/2005/8/layout/vList5"/>
    <dgm:cxn modelId="{BBF5D2A5-C1ED-4D2E-B607-3F76976BD3B2}" type="presParOf" srcId="{AD344B58-1847-4D0A-A396-125436497ED3}" destId="{98D0E89B-4617-4103-95A5-DAA92122BE99}" srcOrd="2" destOrd="0" presId="urn:microsoft.com/office/officeart/2005/8/layout/vList5"/>
    <dgm:cxn modelId="{9329E298-D887-4973-975F-822B41FA5976}" type="presParOf" srcId="{98D0E89B-4617-4103-95A5-DAA92122BE99}" destId="{A54D9760-F6EF-465B-865B-6DEA488F329C}" srcOrd="0" destOrd="0" presId="urn:microsoft.com/office/officeart/2005/8/layout/vList5"/>
    <dgm:cxn modelId="{5ED9C3E2-8AA9-4AE1-866D-4AF31B3FBAD8}" type="presParOf" srcId="{98D0E89B-4617-4103-95A5-DAA92122BE99}" destId="{8026F27E-5C40-49BC-9403-2C7B54B7953D}" srcOrd="1" destOrd="0" presId="urn:microsoft.com/office/officeart/2005/8/layout/vList5"/>
    <dgm:cxn modelId="{27EEAB0F-670A-4199-89B6-3298645EE5C8}" type="presParOf" srcId="{AD344B58-1847-4D0A-A396-125436497ED3}" destId="{F81DEC6E-55CF-49EB-A43E-64FE9A387DFE}" srcOrd="3" destOrd="0" presId="urn:microsoft.com/office/officeart/2005/8/layout/vList5"/>
    <dgm:cxn modelId="{A4098E41-D880-4DCB-93EA-984EB198D337}" type="presParOf" srcId="{AD344B58-1847-4D0A-A396-125436497ED3}" destId="{08753547-AAF2-4A5D-B3FE-FA9595BAC05D}" srcOrd="4" destOrd="0" presId="urn:microsoft.com/office/officeart/2005/8/layout/vList5"/>
    <dgm:cxn modelId="{006CA4AC-23EF-4482-BD54-5201768C3B77}" type="presParOf" srcId="{08753547-AAF2-4A5D-B3FE-FA9595BAC05D}" destId="{5CC2FE26-2FC9-4F2F-AE37-1D5AD5180686}" srcOrd="0" destOrd="0" presId="urn:microsoft.com/office/officeart/2005/8/layout/vList5"/>
    <dgm:cxn modelId="{AED042FD-9867-45C2-ADF2-60D2CDB0DDB0}" type="presParOf" srcId="{08753547-AAF2-4A5D-B3FE-FA9595BAC05D}" destId="{80F74B0C-990E-4969-A090-F07FC1CFCF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86E8F99-4232-47AE-8CB8-5A8FC1232D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57F82C-257F-4585-BFC6-12D9E2D8EBF5}">
      <dgm:prSet/>
      <dgm:spPr/>
      <dgm:t>
        <a:bodyPr/>
        <a:lstStyle/>
        <a:p>
          <a:r>
            <a:rPr lang="en-IN" dirty="0"/>
            <a:t>		                                   Useful Links</a:t>
          </a:r>
        </a:p>
      </dgm:t>
    </dgm:pt>
    <dgm:pt modelId="{6A55C4C4-35B1-4BCC-843F-FF7B1FBFF734}" type="parTrans" cxnId="{48C41802-EB96-4851-AE0F-379F938F9BEF}">
      <dgm:prSet/>
      <dgm:spPr/>
      <dgm:t>
        <a:bodyPr/>
        <a:lstStyle/>
        <a:p>
          <a:endParaRPr lang="en-IN"/>
        </a:p>
      </dgm:t>
    </dgm:pt>
    <dgm:pt modelId="{50AF30CF-AFD6-4FAE-B4DE-A095A7171704}" type="sibTrans" cxnId="{48C41802-EB96-4851-AE0F-379F938F9BEF}">
      <dgm:prSet/>
      <dgm:spPr/>
      <dgm:t>
        <a:bodyPr/>
        <a:lstStyle/>
        <a:p>
          <a:endParaRPr lang="en-IN"/>
        </a:p>
      </dgm:t>
    </dgm:pt>
    <dgm:pt modelId="{C7457B6B-16D6-432F-BF4B-E58954FD274F}" type="pres">
      <dgm:prSet presAssocID="{E86E8F99-4232-47AE-8CB8-5A8FC1232D0A}" presName="linear" presStyleCnt="0">
        <dgm:presLayoutVars>
          <dgm:animLvl val="lvl"/>
          <dgm:resizeHandles val="exact"/>
        </dgm:presLayoutVars>
      </dgm:prSet>
      <dgm:spPr/>
    </dgm:pt>
    <dgm:pt modelId="{8A3D53EE-F5DA-4794-9A93-569E7701CB9E}" type="pres">
      <dgm:prSet presAssocID="{B457F82C-257F-4585-BFC6-12D9E2D8EBF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8C41802-EB96-4851-AE0F-379F938F9BEF}" srcId="{E86E8F99-4232-47AE-8CB8-5A8FC1232D0A}" destId="{B457F82C-257F-4585-BFC6-12D9E2D8EBF5}" srcOrd="0" destOrd="0" parTransId="{6A55C4C4-35B1-4BCC-843F-FF7B1FBFF734}" sibTransId="{50AF30CF-AFD6-4FAE-B4DE-A095A7171704}"/>
    <dgm:cxn modelId="{4D9B3664-BE85-4C0A-874E-301991A8E28C}" type="presOf" srcId="{E86E8F99-4232-47AE-8CB8-5A8FC1232D0A}" destId="{C7457B6B-16D6-432F-BF4B-E58954FD274F}" srcOrd="0" destOrd="0" presId="urn:microsoft.com/office/officeart/2005/8/layout/vList2"/>
    <dgm:cxn modelId="{A14E4A9E-9875-4F7D-9CF4-F6E5D7CD4B1E}" type="presOf" srcId="{B457F82C-257F-4585-BFC6-12D9E2D8EBF5}" destId="{8A3D53EE-F5DA-4794-9A93-569E7701CB9E}" srcOrd="0" destOrd="0" presId="urn:microsoft.com/office/officeart/2005/8/layout/vList2"/>
    <dgm:cxn modelId="{FCE46BAC-8106-47F8-8827-EE3085B089C9}" type="presParOf" srcId="{C7457B6B-16D6-432F-BF4B-E58954FD274F}" destId="{8A3D53EE-F5DA-4794-9A93-569E7701CB9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6AC804-668D-4A9B-B81F-904755F1E6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1290B9-388D-471A-AF2F-7B90FE9DF900}">
      <dgm:prSet/>
      <dgm:spPr/>
      <dgm:t>
        <a:bodyPr/>
        <a:lstStyle/>
        <a:p>
          <a:r>
            <a:rPr lang="en-IN" b="1" dirty="0"/>
            <a:t>Market Capitalization</a:t>
          </a:r>
        </a:p>
      </dgm:t>
    </dgm:pt>
    <dgm:pt modelId="{8C40F169-B211-4A3B-9EE9-51E69108F1C5}" type="parTrans" cxnId="{A8689A27-9EE2-4954-AC18-AD70EF1FAF43}">
      <dgm:prSet/>
      <dgm:spPr/>
      <dgm:t>
        <a:bodyPr/>
        <a:lstStyle/>
        <a:p>
          <a:endParaRPr lang="en-IN"/>
        </a:p>
      </dgm:t>
    </dgm:pt>
    <dgm:pt modelId="{FC1F2CCB-0373-45A5-B614-2E41753D83D5}" type="sibTrans" cxnId="{A8689A27-9EE2-4954-AC18-AD70EF1FAF43}">
      <dgm:prSet/>
      <dgm:spPr/>
      <dgm:t>
        <a:bodyPr/>
        <a:lstStyle/>
        <a:p>
          <a:endParaRPr lang="en-IN"/>
        </a:p>
      </dgm:t>
    </dgm:pt>
    <dgm:pt modelId="{83FF0E88-4797-4824-A89D-4DA6358CB13D}">
      <dgm:prSet custT="1"/>
      <dgm:spPr/>
      <dgm:t>
        <a:bodyPr/>
        <a:lstStyle/>
        <a:p>
          <a:r>
            <a:rPr lang="en-IN" sz="1300" dirty="0"/>
            <a:t>Relative Volume ordered by POC in 2019</a:t>
          </a:r>
        </a:p>
      </dgm:t>
    </dgm:pt>
    <dgm:pt modelId="{101E65CD-42E4-4599-AC99-5DE5B7CAF46F}" type="parTrans" cxnId="{C7C06085-38C4-43AF-BCE8-372B2C73AC10}">
      <dgm:prSet/>
      <dgm:spPr/>
      <dgm:t>
        <a:bodyPr/>
        <a:lstStyle/>
        <a:p>
          <a:endParaRPr lang="en-IN"/>
        </a:p>
      </dgm:t>
    </dgm:pt>
    <dgm:pt modelId="{A5F612C2-8391-4A5D-AAE1-0D3210649544}" type="sibTrans" cxnId="{C7C06085-38C4-43AF-BCE8-372B2C73AC10}">
      <dgm:prSet/>
      <dgm:spPr/>
      <dgm:t>
        <a:bodyPr/>
        <a:lstStyle/>
        <a:p>
          <a:endParaRPr lang="en-IN"/>
        </a:p>
      </dgm:t>
    </dgm:pt>
    <dgm:pt modelId="{E31E727C-0D62-4220-9995-0CAAB7574DBB}">
      <dgm:prSet custT="1"/>
      <dgm:spPr/>
      <dgm:t>
        <a:bodyPr/>
        <a:lstStyle/>
        <a:p>
          <a:r>
            <a:rPr lang="en-IN" sz="1300" dirty="0"/>
            <a:t>Market defined by segment , sub-segment, province, </a:t>
          </a:r>
          <a:r>
            <a:rPr lang="en-IN" sz="1300" dirty="0" err="1"/>
            <a:t>sdfc</a:t>
          </a:r>
          <a:r>
            <a:rPr lang="en-IN" sz="1300" dirty="0"/>
            <a:t>-tier, </a:t>
          </a:r>
          <a:r>
            <a:rPr lang="en-IN" sz="1300" dirty="0" err="1"/>
            <a:t>poc</a:t>
          </a:r>
          <a:r>
            <a:rPr lang="en-IN" sz="1300" dirty="0"/>
            <a:t>-image</a:t>
          </a:r>
        </a:p>
      </dgm:t>
    </dgm:pt>
    <dgm:pt modelId="{0E45AD49-A2C5-4ADE-8311-54EDA4A5885C}" type="parTrans" cxnId="{35D2DF5D-6478-4238-BD3D-91732D5101FB}">
      <dgm:prSet/>
      <dgm:spPr/>
      <dgm:t>
        <a:bodyPr/>
        <a:lstStyle/>
        <a:p>
          <a:endParaRPr lang="en-IN"/>
        </a:p>
      </dgm:t>
    </dgm:pt>
    <dgm:pt modelId="{B37DA2DE-D6F3-4BF8-9E52-1CE74D9DCE6A}" type="sibTrans" cxnId="{35D2DF5D-6478-4238-BD3D-91732D5101FB}">
      <dgm:prSet/>
      <dgm:spPr/>
      <dgm:t>
        <a:bodyPr/>
        <a:lstStyle/>
        <a:p>
          <a:endParaRPr lang="en-IN"/>
        </a:p>
      </dgm:t>
    </dgm:pt>
    <dgm:pt modelId="{EF1A24E2-FD52-4AE0-9E45-3919C85A1FC7}">
      <dgm:prSet/>
      <dgm:spPr/>
      <dgm:t>
        <a:bodyPr/>
        <a:lstStyle/>
        <a:p>
          <a:r>
            <a:rPr lang="en-IN" b="1" dirty="0"/>
            <a:t>Expected Future Growth</a:t>
          </a:r>
        </a:p>
      </dgm:t>
    </dgm:pt>
    <dgm:pt modelId="{C080821B-AE00-423D-AB34-FAD87BA13260}" type="parTrans" cxnId="{0B097784-59E9-4FB1-8F31-03CD7E549B24}">
      <dgm:prSet/>
      <dgm:spPr/>
      <dgm:t>
        <a:bodyPr/>
        <a:lstStyle/>
        <a:p>
          <a:endParaRPr lang="en-IN"/>
        </a:p>
      </dgm:t>
    </dgm:pt>
    <dgm:pt modelId="{D53541E2-2560-4B36-A779-4BF4C0A9B6F0}" type="sibTrans" cxnId="{0B097784-59E9-4FB1-8F31-03CD7E549B24}">
      <dgm:prSet/>
      <dgm:spPr/>
      <dgm:t>
        <a:bodyPr/>
        <a:lstStyle/>
        <a:p>
          <a:endParaRPr lang="en-IN"/>
        </a:p>
      </dgm:t>
    </dgm:pt>
    <dgm:pt modelId="{B2C36B0C-3116-42AB-8B57-AD6757DA9ADE}">
      <dgm:prSet custT="1"/>
      <dgm:spPr/>
      <dgm:t>
        <a:bodyPr/>
        <a:lstStyle/>
        <a:p>
          <a:r>
            <a:rPr lang="en-IN" sz="1300" dirty="0"/>
            <a:t> past growth + market capitalisation * average market growth</a:t>
          </a:r>
        </a:p>
      </dgm:t>
    </dgm:pt>
    <dgm:pt modelId="{85478E1E-F989-4344-B32E-942D991B9C13}" type="parTrans" cxnId="{6369C6E2-3476-4CE6-9209-77F919586886}">
      <dgm:prSet/>
      <dgm:spPr/>
      <dgm:t>
        <a:bodyPr/>
        <a:lstStyle/>
        <a:p>
          <a:endParaRPr lang="en-IN"/>
        </a:p>
      </dgm:t>
    </dgm:pt>
    <dgm:pt modelId="{40049A42-2605-4512-8E14-7E4FAF3EF130}" type="sibTrans" cxnId="{6369C6E2-3476-4CE6-9209-77F919586886}">
      <dgm:prSet/>
      <dgm:spPr/>
      <dgm:t>
        <a:bodyPr/>
        <a:lstStyle/>
        <a:p>
          <a:endParaRPr lang="en-IN"/>
        </a:p>
      </dgm:t>
    </dgm:pt>
    <dgm:pt modelId="{AFCC096E-A37A-46AF-AC87-25EAE3C42693}">
      <dgm:prSet/>
      <dgm:spPr/>
      <dgm:t>
        <a:bodyPr/>
        <a:lstStyle/>
        <a:p>
          <a:r>
            <a:rPr lang="en-IN" b="1" dirty="0"/>
            <a:t>Expected GTO &amp; Volume Product</a:t>
          </a:r>
        </a:p>
      </dgm:t>
    </dgm:pt>
    <dgm:pt modelId="{D2D5AEBD-165A-4A71-A4BD-E7C22FE48CCF}" type="parTrans" cxnId="{61C4CE9A-6C11-4804-AE94-375C68738229}">
      <dgm:prSet/>
      <dgm:spPr/>
      <dgm:t>
        <a:bodyPr/>
        <a:lstStyle/>
        <a:p>
          <a:endParaRPr lang="en-IN"/>
        </a:p>
      </dgm:t>
    </dgm:pt>
    <dgm:pt modelId="{328FA2CC-A52C-4E77-A983-D8D4CEE9FE6C}" type="sibTrans" cxnId="{61C4CE9A-6C11-4804-AE94-375C68738229}">
      <dgm:prSet/>
      <dgm:spPr/>
      <dgm:t>
        <a:bodyPr/>
        <a:lstStyle/>
        <a:p>
          <a:endParaRPr lang="en-IN"/>
        </a:p>
      </dgm:t>
    </dgm:pt>
    <dgm:pt modelId="{71011355-3329-4C36-A1AC-0D74EF4ECE7A}">
      <dgm:prSet custT="1"/>
      <dgm:spPr/>
      <dgm:t>
        <a:bodyPr/>
        <a:lstStyle/>
        <a:p>
          <a:r>
            <a:rPr lang="en-IN" sz="1300" dirty="0"/>
            <a:t>Based on 2019 GTO &amp; Expected growth in POC , compute GTO for next year</a:t>
          </a:r>
        </a:p>
      </dgm:t>
    </dgm:pt>
    <dgm:pt modelId="{4A03DDDE-DEE2-4979-8AF8-E35B3F8B4A1F}" type="parTrans" cxnId="{506B4CFA-8201-4FD6-81F4-B6359762DB89}">
      <dgm:prSet/>
      <dgm:spPr/>
      <dgm:t>
        <a:bodyPr/>
        <a:lstStyle/>
        <a:p>
          <a:endParaRPr lang="en-IN"/>
        </a:p>
      </dgm:t>
    </dgm:pt>
    <dgm:pt modelId="{459BB8B4-3E5F-44B6-A646-8FB357418BCE}" type="sibTrans" cxnId="{506B4CFA-8201-4FD6-81F4-B6359762DB89}">
      <dgm:prSet/>
      <dgm:spPr/>
      <dgm:t>
        <a:bodyPr/>
        <a:lstStyle/>
        <a:p>
          <a:endParaRPr lang="en-IN"/>
        </a:p>
      </dgm:t>
    </dgm:pt>
    <dgm:pt modelId="{421C385D-779F-4584-B672-510B17BD1F1B}">
      <dgm:prSet/>
      <dgm:spPr/>
      <dgm:t>
        <a:bodyPr/>
        <a:lstStyle/>
        <a:p>
          <a:r>
            <a:rPr lang="en-IN" b="1" dirty="0"/>
            <a:t>Order size</a:t>
          </a:r>
        </a:p>
      </dgm:t>
    </dgm:pt>
    <dgm:pt modelId="{EBF548B7-77CE-426C-8D8F-ABD28D93407E}" type="parTrans" cxnId="{D1D5C8B9-D5B5-480D-92BB-FDCC2D629CD0}">
      <dgm:prSet/>
      <dgm:spPr/>
      <dgm:t>
        <a:bodyPr/>
        <a:lstStyle/>
        <a:p>
          <a:endParaRPr lang="en-IN"/>
        </a:p>
      </dgm:t>
    </dgm:pt>
    <dgm:pt modelId="{76F3F938-2C95-43A4-B9A3-8C8D6F98383B}" type="sibTrans" cxnId="{D1D5C8B9-D5B5-480D-92BB-FDCC2D629CD0}">
      <dgm:prSet/>
      <dgm:spPr/>
      <dgm:t>
        <a:bodyPr/>
        <a:lstStyle/>
        <a:p>
          <a:endParaRPr lang="en-IN"/>
        </a:p>
      </dgm:t>
    </dgm:pt>
    <dgm:pt modelId="{8A840511-2002-4B35-B733-A04F0CBE607B}">
      <dgm:prSet custT="1"/>
      <dgm:spPr/>
      <dgm:t>
        <a:bodyPr/>
        <a:lstStyle/>
        <a:p>
          <a:r>
            <a:rPr lang="en-IN" sz="1300" dirty="0"/>
            <a:t>Volume of product ordered over the max volume of that product ordered by any POC</a:t>
          </a:r>
        </a:p>
      </dgm:t>
    </dgm:pt>
    <dgm:pt modelId="{CF4D0659-5FA7-4994-B80E-30CE2A1E0FEC}" type="parTrans" cxnId="{69A834B3-05B8-4128-8E49-2873E91D1BAC}">
      <dgm:prSet/>
      <dgm:spPr/>
      <dgm:t>
        <a:bodyPr/>
        <a:lstStyle/>
        <a:p>
          <a:endParaRPr lang="en-IN"/>
        </a:p>
      </dgm:t>
    </dgm:pt>
    <dgm:pt modelId="{F6DDA7BC-1DC5-4F41-A526-D9A0EA6E7D78}" type="sibTrans" cxnId="{69A834B3-05B8-4128-8E49-2873E91D1BAC}">
      <dgm:prSet/>
      <dgm:spPr/>
      <dgm:t>
        <a:bodyPr/>
        <a:lstStyle/>
        <a:p>
          <a:endParaRPr lang="en-IN"/>
        </a:p>
      </dgm:t>
    </dgm:pt>
    <dgm:pt modelId="{A819B732-B5A5-4D66-BF6C-E46C0D2D1439}">
      <dgm:prSet/>
      <dgm:spPr/>
      <dgm:t>
        <a:bodyPr/>
        <a:lstStyle/>
        <a:p>
          <a:r>
            <a:rPr lang="en-IN" b="1" dirty="0"/>
            <a:t>Inventory Lingering Index</a:t>
          </a:r>
        </a:p>
      </dgm:t>
    </dgm:pt>
    <dgm:pt modelId="{5E458622-9B6E-4CE4-A983-D5678382A57E}" type="parTrans" cxnId="{DA6FCC5D-D0B0-4044-87AC-3DC07E74ACF9}">
      <dgm:prSet/>
      <dgm:spPr/>
      <dgm:t>
        <a:bodyPr/>
        <a:lstStyle/>
        <a:p>
          <a:endParaRPr lang="en-IN"/>
        </a:p>
      </dgm:t>
    </dgm:pt>
    <dgm:pt modelId="{B110DF53-8D77-4BEB-98D8-DD2C0C8D9DD6}" type="sibTrans" cxnId="{DA6FCC5D-D0B0-4044-87AC-3DC07E74ACF9}">
      <dgm:prSet/>
      <dgm:spPr/>
      <dgm:t>
        <a:bodyPr/>
        <a:lstStyle/>
        <a:p>
          <a:endParaRPr lang="en-IN"/>
        </a:p>
      </dgm:t>
    </dgm:pt>
    <dgm:pt modelId="{5835BC16-1DB1-4BCF-AC27-F36DC08A4D13}">
      <dgm:prSet custT="1"/>
      <dgm:spPr/>
      <dgm:t>
        <a:bodyPr/>
        <a:lstStyle/>
        <a:p>
          <a:r>
            <a:rPr lang="en-IN" sz="1300" dirty="0"/>
            <a:t>Based on max discount offered on product &amp; max discount offered on any product</a:t>
          </a:r>
        </a:p>
      </dgm:t>
    </dgm:pt>
    <dgm:pt modelId="{8F60BC2F-83C1-4E3A-9797-768C2B3BB07C}" type="parTrans" cxnId="{22F8CC19-C3D0-40AE-A72F-E0E096B8BD33}">
      <dgm:prSet/>
      <dgm:spPr/>
      <dgm:t>
        <a:bodyPr/>
        <a:lstStyle/>
        <a:p>
          <a:endParaRPr lang="en-IN"/>
        </a:p>
      </dgm:t>
    </dgm:pt>
    <dgm:pt modelId="{8AF4B26D-EDC4-4837-87BD-8BEEEFE8FDF0}" type="sibTrans" cxnId="{22F8CC19-C3D0-40AE-A72F-E0E096B8BD33}">
      <dgm:prSet/>
      <dgm:spPr/>
      <dgm:t>
        <a:bodyPr/>
        <a:lstStyle/>
        <a:p>
          <a:endParaRPr lang="en-IN"/>
        </a:p>
      </dgm:t>
    </dgm:pt>
    <dgm:pt modelId="{55FC4EF4-458D-4D60-B120-F307A984E5F6}">
      <dgm:prSet custT="1"/>
      <dgm:spPr/>
      <dgm:t>
        <a:bodyPr/>
        <a:lstStyle/>
        <a:p>
          <a:r>
            <a:rPr lang="en-IN" sz="1300" dirty="0"/>
            <a:t>Also on how greater order size is than minimum order size for discount</a:t>
          </a:r>
        </a:p>
      </dgm:t>
    </dgm:pt>
    <dgm:pt modelId="{043E96A1-CFCD-4FFC-A878-404688C42758}" type="parTrans" cxnId="{07F109DA-9361-46E8-9B65-75E193A3FC00}">
      <dgm:prSet/>
      <dgm:spPr/>
      <dgm:t>
        <a:bodyPr/>
        <a:lstStyle/>
        <a:p>
          <a:endParaRPr lang="en-IN"/>
        </a:p>
      </dgm:t>
    </dgm:pt>
    <dgm:pt modelId="{28E444BF-99E6-4A59-8E02-823FA195AA68}" type="sibTrans" cxnId="{07F109DA-9361-46E8-9B65-75E193A3FC00}">
      <dgm:prSet/>
      <dgm:spPr/>
      <dgm:t>
        <a:bodyPr/>
        <a:lstStyle/>
        <a:p>
          <a:endParaRPr lang="en-IN"/>
        </a:p>
      </dgm:t>
    </dgm:pt>
    <dgm:pt modelId="{B802C4EC-6A5B-4C93-8F25-59D3C536AE7E}">
      <dgm:prSet/>
      <dgm:spPr/>
      <dgm:t>
        <a:bodyPr/>
        <a:lstStyle/>
        <a:p>
          <a:r>
            <a:rPr lang="en-IN" b="1" dirty="0"/>
            <a:t>Product Profitability Indicator</a:t>
          </a:r>
        </a:p>
      </dgm:t>
    </dgm:pt>
    <dgm:pt modelId="{611C8277-5BD5-4B61-81C7-93F251F3586A}" type="parTrans" cxnId="{F0AB6BAE-B8C3-4B99-8228-757955D85F84}">
      <dgm:prSet/>
      <dgm:spPr/>
      <dgm:t>
        <a:bodyPr/>
        <a:lstStyle/>
        <a:p>
          <a:endParaRPr lang="en-IN"/>
        </a:p>
      </dgm:t>
    </dgm:pt>
    <dgm:pt modelId="{8CB9EC6D-8FDB-46B0-804A-FD3339DE5236}" type="sibTrans" cxnId="{F0AB6BAE-B8C3-4B99-8228-757955D85F84}">
      <dgm:prSet/>
      <dgm:spPr/>
      <dgm:t>
        <a:bodyPr/>
        <a:lstStyle/>
        <a:p>
          <a:endParaRPr lang="en-IN"/>
        </a:p>
      </dgm:t>
    </dgm:pt>
    <dgm:pt modelId="{D23008BB-23F0-4F58-AB21-72360497A939}">
      <dgm:prSet custT="1"/>
      <dgm:spPr/>
      <dgm:t>
        <a:bodyPr/>
        <a:lstStyle/>
        <a:p>
          <a:r>
            <a:rPr lang="en-IN" sz="1300" dirty="0"/>
            <a:t>Mean discount offered for a product over the maximum mean discount offered to any product</a:t>
          </a:r>
        </a:p>
      </dgm:t>
    </dgm:pt>
    <dgm:pt modelId="{E6971681-F22F-477C-9718-19F1DE9C482F}" type="parTrans" cxnId="{82A0A8CF-54E6-485B-BB81-3C58C5D1D2A9}">
      <dgm:prSet/>
      <dgm:spPr/>
      <dgm:t>
        <a:bodyPr/>
        <a:lstStyle/>
        <a:p>
          <a:endParaRPr lang="en-IN"/>
        </a:p>
      </dgm:t>
    </dgm:pt>
    <dgm:pt modelId="{E3EB7F4D-CC5E-46EC-977A-EAD51C4C825C}" type="sibTrans" cxnId="{82A0A8CF-54E6-485B-BB81-3C58C5D1D2A9}">
      <dgm:prSet/>
      <dgm:spPr/>
      <dgm:t>
        <a:bodyPr/>
        <a:lstStyle/>
        <a:p>
          <a:endParaRPr lang="en-IN"/>
        </a:p>
      </dgm:t>
    </dgm:pt>
    <dgm:pt modelId="{214FEFDB-7708-489F-9B40-39E291EAB5F3}">
      <dgm:prSet/>
      <dgm:spPr/>
      <dgm:t>
        <a:bodyPr/>
        <a:lstStyle/>
        <a:p>
          <a:r>
            <a:rPr lang="en-IN" b="1" dirty="0"/>
            <a:t>Customer Loyalty Indicator</a:t>
          </a:r>
        </a:p>
      </dgm:t>
    </dgm:pt>
    <dgm:pt modelId="{634A937C-201A-4C5A-9BF9-1D9D5C30862A}" type="parTrans" cxnId="{8BCA7FB4-9017-4C1B-B9F7-BD4768024399}">
      <dgm:prSet/>
      <dgm:spPr/>
      <dgm:t>
        <a:bodyPr/>
        <a:lstStyle/>
        <a:p>
          <a:endParaRPr lang="en-IN"/>
        </a:p>
      </dgm:t>
    </dgm:pt>
    <dgm:pt modelId="{1E60ED1D-1A9A-4DCC-8D50-5FAD486A91A0}" type="sibTrans" cxnId="{8BCA7FB4-9017-4C1B-B9F7-BD4768024399}">
      <dgm:prSet/>
      <dgm:spPr/>
      <dgm:t>
        <a:bodyPr/>
        <a:lstStyle/>
        <a:p>
          <a:endParaRPr lang="en-IN"/>
        </a:p>
      </dgm:t>
    </dgm:pt>
    <dgm:pt modelId="{4D5DF207-BDDC-436E-AB20-861404487E94}">
      <dgm:prSet custT="1"/>
      <dgm:spPr/>
      <dgm:t>
        <a:bodyPr/>
        <a:lstStyle/>
        <a:p>
          <a:r>
            <a:rPr lang="en-IN" sz="1300" dirty="0"/>
            <a:t>Depends on market Capitalization &amp; order size</a:t>
          </a:r>
        </a:p>
      </dgm:t>
    </dgm:pt>
    <dgm:pt modelId="{453C2BEC-C083-43D0-B949-B44D3736B45D}" type="parTrans" cxnId="{DCAF8F3E-614D-4956-B6D6-AD1FFF39A434}">
      <dgm:prSet/>
      <dgm:spPr/>
      <dgm:t>
        <a:bodyPr/>
        <a:lstStyle/>
        <a:p>
          <a:endParaRPr lang="en-IN"/>
        </a:p>
      </dgm:t>
    </dgm:pt>
    <dgm:pt modelId="{DF77BE21-F101-4633-B4F6-5AFF8C0FF4B3}" type="sibTrans" cxnId="{DCAF8F3E-614D-4956-B6D6-AD1FFF39A434}">
      <dgm:prSet/>
      <dgm:spPr/>
      <dgm:t>
        <a:bodyPr/>
        <a:lstStyle/>
        <a:p>
          <a:endParaRPr lang="en-IN"/>
        </a:p>
      </dgm:t>
    </dgm:pt>
    <dgm:pt modelId="{38CB2EDE-DCBB-4890-A2E7-A5FEA28E56B6}">
      <dgm:prSet/>
      <dgm:spPr/>
      <dgm:t>
        <a:bodyPr/>
        <a:lstStyle/>
        <a:p>
          <a:r>
            <a:rPr lang="en-IN" b="1" dirty="0"/>
            <a:t>Upper Limit of Discount</a:t>
          </a:r>
        </a:p>
      </dgm:t>
    </dgm:pt>
    <dgm:pt modelId="{55E48F1D-EA53-4D8E-A1D7-38AA958B42C5}" type="parTrans" cxnId="{2B44F29E-02B8-45FB-B112-52E1CBF0857E}">
      <dgm:prSet/>
      <dgm:spPr/>
      <dgm:t>
        <a:bodyPr/>
        <a:lstStyle/>
        <a:p>
          <a:endParaRPr lang="en-IN"/>
        </a:p>
      </dgm:t>
    </dgm:pt>
    <dgm:pt modelId="{3B5C5CB8-27A8-4D87-9CA2-6E7C418ED5ED}" type="sibTrans" cxnId="{2B44F29E-02B8-45FB-B112-52E1CBF0857E}">
      <dgm:prSet/>
      <dgm:spPr/>
      <dgm:t>
        <a:bodyPr/>
        <a:lstStyle/>
        <a:p>
          <a:endParaRPr lang="en-IN"/>
        </a:p>
      </dgm:t>
    </dgm:pt>
    <dgm:pt modelId="{CDC3666A-0D6A-4630-AD4C-682DE53DFE2A}">
      <dgm:prSet custT="1"/>
      <dgm:spPr/>
      <dgm:t>
        <a:bodyPr/>
        <a:lstStyle/>
        <a:p>
          <a:r>
            <a:rPr lang="en-IN" sz="1300" dirty="0"/>
            <a:t>Based on product profitability , growth potential of POC as determined by Expected GTO &amp; order size</a:t>
          </a:r>
        </a:p>
      </dgm:t>
    </dgm:pt>
    <dgm:pt modelId="{5899CCFC-7610-409C-BCF4-98354853E9DB}" type="parTrans" cxnId="{6DE150F3-5431-4E8A-9FEF-F33AC1390BEC}">
      <dgm:prSet/>
      <dgm:spPr/>
      <dgm:t>
        <a:bodyPr/>
        <a:lstStyle/>
        <a:p>
          <a:endParaRPr lang="en-IN"/>
        </a:p>
      </dgm:t>
    </dgm:pt>
    <dgm:pt modelId="{FE16BC5F-A479-428F-B6FA-35660D05BA92}" type="sibTrans" cxnId="{6DE150F3-5431-4E8A-9FEF-F33AC1390BEC}">
      <dgm:prSet/>
      <dgm:spPr/>
      <dgm:t>
        <a:bodyPr/>
        <a:lstStyle/>
        <a:p>
          <a:endParaRPr lang="en-IN"/>
        </a:p>
      </dgm:t>
    </dgm:pt>
    <dgm:pt modelId="{7DC7635B-9813-47EC-931B-1CA5988604E4}" type="pres">
      <dgm:prSet presAssocID="{B06AC804-668D-4A9B-B81F-904755F1E685}" presName="linear" presStyleCnt="0">
        <dgm:presLayoutVars>
          <dgm:animLvl val="lvl"/>
          <dgm:resizeHandles val="exact"/>
        </dgm:presLayoutVars>
      </dgm:prSet>
      <dgm:spPr/>
    </dgm:pt>
    <dgm:pt modelId="{1E653A17-8363-4557-A03B-F5D27540D807}" type="pres">
      <dgm:prSet presAssocID="{7A1290B9-388D-471A-AF2F-7B90FE9DF90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A5F9AF7-FB41-448E-B9F6-23A9B04F95A5}" type="pres">
      <dgm:prSet presAssocID="{7A1290B9-388D-471A-AF2F-7B90FE9DF900}" presName="childText" presStyleLbl="revTx" presStyleIdx="0" presStyleCnt="8">
        <dgm:presLayoutVars>
          <dgm:bulletEnabled val="1"/>
        </dgm:presLayoutVars>
      </dgm:prSet>
      <dgm:spPr/>
    </dgm:pt>
    <dgm:pt modelId="{013B6925-0199-4A2C-833F-2C2A95C9B8C9}" type="pres">
      <dgm:prSet presAssocID="{EF1A24E2-FD52-4AE0-9E45-3919C85A1FC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66F73F1-8C67-46A6-BFD5-857EDED69926}" type="pres">
      <dgm:prSet presAssocID="{EF1A24E2-FD52-4AE0-9E45-3919C85A1FC7}" presName="childText" presStyleLbl="revTx" presStyleIdx="1" presStyleCnt="8">
        <dgm:presLayoutVars>
          <dgm:bulletEnabled val="1"/>
        </dgm:presLayoutVars>
      </dgm:prSet>
      <dgm:spPr/>
    </dgm:pt>
    <dgm:pt modelId="{8A0B5A41-7D95-48B9-9A31-B6829B5ECBC0}" type="pres">
      <dgm:prSet presAssocID="{AFCC096E-A37A-46AF-AC87-25EAE3C4269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8ABE451-67AB-429D-9C07-8D400A6D0F36}" type="pres">
      <dgm:prSet presAssocID="{AFCC096E-A37A-46AF-AC87-25EAE3C42693}" presName="childText" presStyleLbl="revTx" presStyleIdx="2" presStyleCnt="8">
        <dgm:presLayoutVars>
          <dgm:bulletEnabled val="1"/>
        </dgm:presLayoutVars>
      </dgm:prSet>
      <dgm:spPr/>
    </dgm:pt>
    <dgm:pt modelId="{97762089-09D6-4BE5-8269-143B9453296D}" type="pres">
      <dgm:prSet presAssocID="{421C385D-779F-4584-B672-510B17BD1F1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6BCAC8E-4968-448E-96DD-F29ED0E14D46}" type="pres">
      <dgm:prSet presAssocID="{421C385D-779F-4584-B672-510B17BD1F1B}" presName="childText" presStyleLbl="revTx" presStyleIdx="3" presStyleCnt="8">
        <dgm:presLayoutVars>
          <dgm:bulletEnabled val="1"/>
        </dgm:presLayoutVars>
      </dgm:prSet>
      <dgm:spPr/>
    </dgm:pt>
    <dgm:pt modelId="{C985778F-E2C1-4A83-B824-63DC79D9831D}" type="pres">
      <dgm:prSet presAssocID="{A819B732-B5A5-4D66-BF6C-E46C0D2D143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F62AD28-52B4-4390-A6F4-AB87494B79D4}" type="pres">
      <dgm:prSet presAssocID="{A819B732-B5A5-4D66-BF6C-E46C0D2D1439}" presName="childText" presStyleLbl="revTx" presStyleIdx="4" presStyleCnt="8">
        <dgm:presLayoutVars>
          <dgm:bulletEnabled val="1"/>
        </dgm:presLayoutVars>
      </dgm:prSet>
      <dgm:spPr/>
    </dgm:pt>
    <dgm:pt modelId="{D67EBEDA-5E1C-4B97-B41E-B3C64FC03A31}" type="pres">
      <dgm:prSet presAssocID="{B802C4EC-6A5B-4C93-8F25-59D3C536AE7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3194272-2514-48DD-915E-0285E33B8F2A}" type="pres">
      <dgm:prSet presAssocID="{B802C4EC-6A5B-4C93-8F25-59D3C536AE7E}" presName="childText" presStyleLbl="revTx" presStyleIdx="5" presStyleCnt="8">
        <dgm:presLayoutVars>
          <dgm:bulletEnabled val="1"/>
        </dgm:presLayoutVars>
      </dgm:prSet>
      <dgm:spPr/>
    </dgm:pt>
    <dgm:pt modelId="{84C35851-C86F-4EDB-9527-DC6D3E9567E0}" type="pres">
      <dgm:prSet presAssocID="{214FEFDB-7708-489F-9B40-39E291EAB5F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B5A3C00-6A89-4813-85CB-AF125F4CAF3E}" type="pres">
      <dgm:prSet presAssocID="{214FEFDB-7708-489F-9B40-39E291EAB5F3}" presName="childText" presStyleLbl="revTx" presStyleIdx="6" presStyleCnt="8">
        <dgm:presLayoutVars>
          <dgm:bulletEnabled val="1"/>
        </dgm:presLayoutVars>
      </dgm:prSet>
      <dgm:spPr/>
    </dgm:pt>
    <dgm:pt modelId="{20BBA966-AE00-4086-B1B2-CFD1E784F01B}" type="pres">
      <dgm:prSet presAssocID="{38CB2EDE-DCBB-4890-A2E7-A5FEA28E56B6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01124C64-C971-4E2D-9D50-D55EC7FD6358}" type="pres">
      <dgm:prSet presAssocID="{38CB2EDE-DCBB-4890-A2E7-A5FEA28E56B6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4DA1F502-0234-48F2-BA20-8C6218825681}" type="presOf" srcId="{55FC4EF4-458D-4D60-B120-F307A984E5F6}" destId="{AF62AD28-52B4-4390-A6F4-AB87494B79D4}" srcOrd="0" destOrd="1" presId="urn:microsoft.com/office/officeart/2005/8/layout/vList2"/>
    <dgm:cxn modelId="{1DCB2E03-8703-4138-A080-A82D15F31A2A}" type="presOf" srcId="{4D5DF207-BDDC-436E-AB20-861404487E94}" destId="{8B5A3C00-6A89-4813-85CB-AF125F4CAF3E}" srcOrd="0" destOrd="0" presId="urn:microsoft.com/office/officeart/2005/8/layout/vList2"/>
    <dgm:cxn modelId="{B8A22308-ABB8-4E76-B022-9855C1A96BF9}" type="presOf" srcId="{B2C36B0C-3116-42AB-8B57-AD6757DA9ADE}" destId="{966F73F1-8C67-46A6-BFD5-857EDED69926}" srcOrd="0" destOrd="0" presId="urn:microsoft.com/office/officeart/2005/8/layout/vList2"/>
    <dgm:cxn modelId="{22F8CC19-C3D0-40AE-A72F-E0E096B8BD33}" srcId="{A819B732-B5A5-4D66-BF6C-E46C0D2D1439}" destId="{5835BC16-1DB1-4BCF-AC27-F36DC08A4D13}" srcOrd="0" destOrd="0" parTransId="{8F60BC2F-83C1-4E3A-9797-768C2B3BB07C}" sibTransId="{8AF4B26D-EDC4-4837-87BD-8BEEEFE8FDF0}"/>
    <dgm:cxn modelId="{76B79B22-4973-48DB-9066-3C5E19DB9806}" type="presOf" srcId="{E31E727C-0D62-4220-9995-0CAAB7574DBB}" destId="{7A5F9AF7-FB41-448E-B9F6-23A9B04F95A5}" srcOrd="0" destOrd="1" presId="urn:microsoft.com/office/officeart/2005/8/layout/vList2"/>
    <dgm:cxn modelId="{6C2AE725-62A9-4A5C-AC77-182F516415EE}" type="presOf" srcId="{83FF0E88-4797-4824-A89D-4DA6358CB13D}" destId="{7A5F9AF7-FB41-448E-B9F6-23A9B04F95A5}" srcOrd="0" destOrd="0" presId="urn:microsoft.com/office/officeart/2005/8/layout/vList2"/>
    <dgm:cxn modelId="{A8689A27-9EE2-4954-AC18-AD70EF1FAF43}" srcId="{B06AC804-668D-4A9B-B81F-904755F1E685}" destId="{7A1290B9-388D-471A-AF2F-7B90FE9DF900}" srcOrd="0" destOrd="0" parTransId="{8C40F169-B211-4A3B-9EE9-51E69108F1C5}" sibTransId="{FC1F2CCB-0373-45A5-B614-2E41753D83D5}"/>
    <dgm:cxn modelId="{6A73CA28-7C11-4DCE-8152-53C528750405}" type="presOf" srcId="{A819B732-B5A5-4D66-BF6C-E46C0D2D1439}" destId="{C985778F-E2C1-4A83-B824-63DC79D9831D}" srcOrd="0" destOrd="0" presId="urn:microsoft.com/office/officeart/2005/8/layout/vList2"/>
    <dgm:cxn modelId="{DCAF8F3E-614D-4956-B6D6-AD1FFF39A434}" srcId="{214FEFDB-7708-489F-9B40-39E291EAB5F3}" destId="{4D5DF207-BDDC-436E-AB20-861404487E94}" srcOrd="0" destOrd="0" parTransId="{453C2BEC-C083-43D0-B949-B44D3736B45D}" sibTransId="{DF77BE21-F101-4633-B4F6-5AFF8C0FF4B3}"/>
    <dgm:cxn modelId="{DA6FCC5D-D0B0-4044-87AC-3DC07E74ACF9}" srcId="{B06AC804-668D-4A9B-B81F-904755F1E685}" destId="{A819B732-B5A5-4D66-BF6C-E46C0D2D1439}" srcOrd="4" destOrd="0" parTransId="{5E458622-9B6E-4CE4-A983-D5678382A57E}" sibTransId="{B110DF53-8D77-4BEB-98D8-DD2C0C8D9DD6}"/>
    <dgm:cxn modelId="{35D2DF5D-6478-4238-BD3D-91732D5101FB}" srcId="{7A1290B9-388D-471A-AF2F-7B90FE9DF900}" destId="{E31E727C-0D62-4220-9995-0CAAB7574DBB}" srcOrd="1" destOrd="0" parTransId="{0E45AD49-A2C5-4ADE-8311-54EDA4A5885C}" sibTransId="{B37DA2DE-D6F3-4BF8-9E52-1CE74D9DCE6A}"/>
    <dgm:cxn modelId="{C2A48F43-BF29-4E83-B2B2-B431A6B249F8}" type="presOf" srcId="{8A840511-2002-4B35-B733-A04F0CBE607B}" destId="{56BCAC8E-4968-448E-96DD-F29ED0E14D46}" srcOrd="0" destOrd="0" presId="urn:microsoft.com/office/officeart/2005/8/layout/vList2"/>
    <dgm:cxn modelId="{BC95E366-1F61-48E1-96FF-2FA310E522BE}" type="presOf" srcId="{AFCC096E-A37A-46AF-AC87-25EAE3C42693}" destId="{8A0B5A41-7D95-48B9-9A31-B6829B5ECBC0}" srcOrd="0" destOrd="0" presId="urn:microsoft.com/office/officeart/2005/8/layout/vList2"/>
    <dgm:cxn modelId="{D4ADBE6A-00E5-4755-8427-E384BC65BA17}" type="presOf" srcId="{5835BC16-1DB1-4BCF-AC27-F36DC08A4D13}" destId="{AF62AD28-52B4-4390-A6F4-AB87494B79D4}" srcOrd="0" destOrd="0" presId="urn:microsoft.com/office/officeart/2005/8/layout/vList2"/>
    <dgm:cxn modelId="{5EE15775-9468-4236-BF1F-37ED53FB4449}" type="presOf" srcId="{71011355-3329-4C36-A1AC-0D74EF4ECE7A}" destId="{88ABE451-67AB-429D-9C07-8D400A6D0F36}" srcOrd="0" destOrd="0" presId="urn:microsoft.com/office/officeart/2005/8/layout/vList2"/>
    <dgm:cxn modelId="{D8838A56-20EE-4749-A3DB-3684471F7F87}" type="presOf" srcId="{421C385D-779F-4584-B672-510B17BD1F1B}" destId="{97762089-09D6-4BE5-8269-143B9453296D}" srcOrd="0" destOrd="0" presId="urn:microsoft.com/office/officeart/2005/8/layout/vList2"/>
    <dgm:cxn modelId="{0B097784-59E9-4FB1-8F31-03CD7E549B24}" srcId="{B06AC804-668D-4A9B-B81F-904755F1E685}" destId="{EF1A24E2-FD52-4AE0-9E45-3919C85A1FC7}" srcOrd="1" destOrd="0" parTransId="{C080821B-AE00-423D-AB34-FAD87BA13260}" sibTransId="{D53541E2-2560-4B36-A779-4BF4C0A9B6F0}"/>
    <dgm:cxn modelId="{C7C06085-38C4-43AF-BCE8-372B2C73AC10}" srcId="{7A1290B9-388D-471A-AF2F-7B90FE9DF900}" destId="{83FF0E88-4797-4824-A89D-4DA6358CB13D}" srcOrd="0" destOrd="0" parTransId="{101E65CD-42E4-4599-AC99-5DE5B7CAF46F}" sibTransId="{A5F612C2-8391-4A5D-AAE1-0D3210649544}"/>
    <dgm:cxn modelId="{C1B0EA8F-9627-403B-A93E-16BFDF317671}" type="presOf" srcId="{B802C4EC-6A5B-4C93-8F25-59D3C536AE7E}" destId="{D67EBEDA-5E1C-4B97-B41E-B3C64FC03A31}" srcOrd="0" destOrd="0" presId="urn:microsoft.com/office/officeart/2005/8/layout/vList2"/>
    <dgm:cxn modelId="{CE4A2994-16AF-4A25-AA3C-5756EBEF6301}" type="presOf" srcId="{38CB2EDE-DCBB-4890-A2E7-A5FEA28E56B6}" destId="{20BBA966-AE00-4086-B1B2-CFD1E784F01B}" srcOrd="0" destOrd="0" presId="urn:microsoft.com/office/officeart/2005/8/layout/vList2"/>
    <dgm:cxn modelId="{61C4CE9A-6C11-4804-AE94-375C68738229}" srcId="{B06AC804-668D-4A9B-B81F-904755F1E685}" destId="{AFCC096E-A37A-46AF-AC87-25EAE3C42693}" srcOrd="2" destOrd="0" parTransId="{D2D5AEBD-165A-4A71-A4BD-E7C22FE48CCF}" sibTransId="{328FA2CC-A52C-4E77-A983-D8D4CEE9FE6C}"/>
    <dgm:cxn modelId="{2B44F29E-02B8-45FB-B112-52E1CBF0857E}" srcId="{B06AC804-668D-4A9B-B81F-904755F1E685}" destId="{38CB2EDE-DCBB-4890-A2E7-A5FEA28E56B6}" srcOrd="7" destOrd="0" parTransId="{55E48F1D-EA53-4D8E-A1D7-38AA958B42C5}" sibTransId="{3B5C5CB8-27A8-4D87-9CA2-6E7C418ED5ED}"/>
    <dgm:cxn modelId="{29CB09A9-FD1E-458A-B708-417F6C1DB850}" type="presOf" srcId="{D23008BB-23F0-4F58-AB21-72360497A939}" destId="{53194272-2514-48DD-915E-0285E33B8F2A}" srcOrd="0" destOrd="0" presId="urn:microsoft.com/office/officeart/2005/8/layout/vList2"/>
    <dgm:cxn modelId="{D9D632AC-49C7-4069-8B5E-F349C6A11ED1}" type="presOf" srcId="{7A1290B9-388D-471A-AF2F-7B90FE9DF900}" destId="{1E653A17-8363-4557-A03B-F5D27540D807}" srcOrd="0" destOrd="0" presId="urn:microsoft.com/office/officeart/2005/8/layout/vList2"/>
    <dgm:cxn modelId="{F0AB6BAE-B8C3-4B99-8228-757955D85F84}" srcId="{B06AC804-668D-4A9B-B81F-904755F1E685}" destId="{B802C4EC-6A5B-4C93-8F25-59D3C536AE7E}" srcOrd="5" destOrd="0" parTransId="{611C8277-5BD5-4B61-81C7-93F251F3586A}" sibTransId="{8CB9EC6D-8FDB-46B0-804A-FD3339DE5236}"/>
    <dgm:cxn modelId="{69A834B3-05B8-4128-8E49-2873E91D1BAC}" srcId="{421C385D-779F-4584-B672-510B17BD1F1B}" destId="{8A840511-2002-4B35-B733-A04F0CBE607B}" srcOrd="0" destOrd="0" parTransId="{CF4D0659-5FA7-4994-B80E-30CE2A1E0FEC}" sibTransId="{F6DDA7BC-1DC5-4F41-A526-D9A0EA6E7D78}"/>
    <dgm:cxn modelId="{8BCA7FB4-9017-4C1B-B9F7-BD4768024399}" srcId="{B06AC804-668D-4A9B-B81F-904755F1E685}" destId="{214FEFDB-7708-489F-9B40-39E291EAB5F3}" srcOrd="6" destOrd="0" parTransId="{634A937C-201A-4C5A-9BF9-1D9D5C30862A}" sibTransId="{1E60ED1D-1A9A-4DCC-8D50-5FAD486A91A0}"/>
    <dgm:cxn modelId="{D1D5C8B9-D5B5-480D-92BB-FDCC2D629CD0}" srcId="{B06AC804-668D-4A9B-B81F-904755F1E685}" destId="{421C385D-779F-4584-B672-510B17BD1F1B}" srcOrd="3" destOrd="0" parTransId="{EBF548B7-77CE-426C-8D8F-ABD28D93407E}" sibTransId="{76F3F938-2C95-43A4-B9A3-8C8D6F98383B}"/>
    <dgm:cxn modelId="{2F73E0BC-00F4-4941-9D09-C793D7D02B1E}" type="presOf" srcId="{B06AC804-668D-4A9B-B81F-904755F1E685}" destId="{7DC7635B-9813-47EC-931B-1CA5988604E4}" srcOrd="0" destOrd="0" presId="urn:microsoft.com/office/officeart/2005/8/layout/vList2"/>
    <dgm:cxn modelId="{824341C3-32E0-428D-B4D7-92FF1CA2FD59}" type="presOf" srcId="{EF1A24E2-FD52-4AE0-9E45-3919C85A1FC7}" destId="{013B6925-0199-4A2C-833F-2C2A95C9B8C9}" srcOrd="0" destOrd="0" presId="urn:microsoft.com/office/officeart/2005/8/layout/vList2"/>
    <dgm:cxn modelId="{82A0A8CF-54E6-485B-BB81-3C58C5D1D2A9}" srcId="{B802C4EC-6A5B-4C93-8F25-59D3C536AE7E}" destId="{D23008BB-23F0-4F58-AB21-72360497A939}" srcOrd="0" destOrd="0" parTransId="{E6971681-F22F-477C-9718-19F1DE9C482F}" sibTransId="{E3EB7F4D-CC5E-46EC-977A-EAD51C4C825C}"/>
    <dgm:cxn modelId="{07F109DA-9361-46E8-9B65-75E193A3FC00}" srcId="{A819B732-B5A5-4D66-BF6C-E46C0D2D1439}" destId="{55FC4EF4-458D-4D60-B120-F307A984E5F6}" srcOrd="1" destOrd="0" parTransId="{043E96A1-CFCD-4FFC-A878-404688C42758}" sibTransId="{28E444BF-99E6-4A59-8E02-823FA195AA68}"/>
    <dgm:cxn modelId="{6369C6E2-3476-4CE6-9209-77F919586886}" srcId="{EF1A24E2-FD52-4AE0-9E45-3919C85A1FC7}" destId="{B2C36B0C-3116-42AB-8B57-AD6757DA9ADE}" srcOrd="0" destOrd="0" parTransId="{85478E1E-F989-4344-B32E-942D991B9C13}" sibTransId="{40049A42-2605-4512-8E14-7E4FAF3EF130}"/>
    <dgm:cxn modelId="{F7407AE9-EA4A-4CDF-BD40-83487AE55113}" type="presOf" srcId="{214FEFDB-7708-489F-9B40-39E291EAB5F3}" destId="{84C35851-C86F-4EDB-9527-DC6D3E9567E0}" srcOrd="0" destOrd="0" presId="urn:microsoft.com/office/officeart/2005/8/layout/vList2"/>
    <dgm:cxn modelId="{6DE150F3-5431-4E8A-9FEF-F33AC1390BEC}" srcId="{38CB2EDE-DCBB-4890-A2E7-A5FEA28E56B6}" destId="{CDC3666A-0D6A-4630-AD4C-682DE53DFE2A}" srcOrd="0" destOrd="0" parTransId="{5899CCFC-7610-409C-BCF4-98354853E9DB}" sibTransId="{FE16BC5F-A479-428F-B6FA-35660D05BA92}"/>
    <dgm:cxn modelId="{E2D238F4-5DCE-4AC3-B39E-CADA4224194C}" type="presOf" srcId="{CDC3666A-0D6A-4630-AD4C-682DE53DFE2A}" destId="{01124C64-C971-4E2D-9D50-D55EC7FD6358}" srcOrd="0" destOrd="0" presId="urn:microsoft.com/office/officeart/2005/8/layout/vList2"/>
    <dgm:cxn modelId="{506B4CFA-8201-4FD6-81F4-B6359762DB89}" srcId="{AFCC096E-A37A-46AF-AC87-25EAE3C42693}" destId="{71011355-3329-4C36-A1AC-0D74EF4ECE7A}" srcOrd="0" destOrd="0" parTransId="{4A03DDDE-DEE2-4979-8AF8-E35B3F8B4A1F}" sibTransId="{459BB8B4-3E5F-44B6-A646-8FB357418BCE}"/>
    <dgm:cxn modelId="{5F5FC3B9-115F-4CA3-8D06-243D602B7636}" type="presParOf" srcId="{7DC7635B-9813-47EC-931B-1CA5988604E4}" destId="{1E653A17-8363-4557-A03B-F5D27540D807}" srcOrd="0" destOrd="0" presId="urn:microsoft.com/office/officeart/2005/8/layout/vList2"/>
    <dgm:cxn modelId="{2ACBA174-BE99-48E2-8CC6-35BC97D7A373}" type="presParOf" srcId="{7DC7635B-9813-47EC-931B-1CA5988604E4}" destId="{7A5F9AF7-FB41-448E-B9F6-23A9B04F95A5}" srcOrd="1" destOrd="0" presId="urn:microsoft.com/office/officeart/2005/8/layout/vList2"/>
    <dgm:cxn modelId="{A3E6E521-98AA-4CBC-A65E-8263E0E5BE2D}" type="presParOf" srcId="{7DC7635B-9813-47EC-931B-1CA5988604E4}" destId="{013B6925-0199-4A2C-833F-2C2A95C9B8C9}" srcOrd="2" destOrd="0" presId="urn:microsoft.com/office/officeart/2005/8/layout/vList2"/>
    <dgm:cxn modelId="{6CE7524C-D5BD-4910-A300-C15BBBC90628}" type="presParOf" srcId="{7DC7635B-9813-47EC-931B-1CA5988604E4}" destId="{966F73F1-8C67-46A6-BFD5-857EDED69926}" srcOrd="3" destOrd="0" presId="urn:microsoft.com/office/officeart/2005/8/layout/vList2"/>
    <dgm:cxn modelId="{05CF7025-D05E-4910-A5E4-CE71CB9D499B}" type="presParOf" srcId="{7DC7635B-9813-47EC-931B-1CA5988604E4}" destId="{8A0B5A41-7D95-48B9-9A31-B6829B5ECBC0}" srcOrd="4" destOrd="0" presId="urn:microsoft.com/office/officeart/2005/8/layout/vList2"/>
    <dgm:cxn modelId="{C1573430-78F2-4CCE-8A57-13675E98AB8C}" type="presParOf" srcId="{7DC7635B-9813-47EC-931B-1CA5988604E4}" destId="{88ABE451-67AB-429D-9C07-8D400A6D0F36}" srcOrd="5" destOrd="0" presId="urn:microsoft.com/office/officeart/2005/8/layout/vList2"/>
    <dgm:cxn modelId="{6D86984C-0EDA-463B-A987-ACE997A12C34}" type="presParOf" srcId="{7DC7635B-9813-47EC-931B-1CA5988604E4}" destId="{97762089-09D6-4BE5-8269-143B9453296D}" srcOrd="6" destOrd="0" presId="urn:microsoft.com/office/officeart/2005/8/layout/vList2"/>
    <dgm:cxn modelId="{731E9335-9C69-4035-B3ED-F627D11A7A3A}" type="presParOf" srcId="{7DC7635B-9813-47EC-931B-1CA5988604E4}" destId="{56BCAC8E-4968-448E-96DD-F29ED0E14D46}" srcOrd="7" destOrd="0" presId="urn:microsoft.com/office/officeart/2005/8/layout/vList2"/>
    <dgm:cxn modelId="{655C5B4E-7033-4340-9A93-86386C249FD7}" type="presParOf" srcId="{7DC7635B-9813-47EC-931B-1CA5988604E4}" destId="{C985778F-E2C1-4A83-B824-63DC79D9831D}" srcOrd="8" destOrd="0" presId="urn:microsoft.com/office/officeart/2005/8/layout/vList2"/>
    <dgm:cxn modelId="{34793F0D-C99F-4B5B-9DB5-16EDDED8E49B}" type="presParOf" srcId="{7DC7635B-9813-47EC-931B-1CA5988604E4}" destId="{AF62AD28-52B4-4390-A6F4-AB87494B79D4}" srcOrd="9" destOrd="0" presId="urn:microsoft.com/office/officeart/2005/8/layout/vList2"/>
    <dgm:cxn modelId="{7030323F-4C89-4F58-99AD-494AE50DA238}" type="presParOf" srcId="{7DC7635B-9813-47EC-931B-1CA5988604E4}" destId="{D67EBEDA-5E1C-4B97-B41E-B3C64FC03A31}" srcOrd="10" destOrd="0" presId="urn:microsoft.com/office/officeart/2005/8/layout/vList2"/>
    <dgm:cxn modelId="{5088A339-DE47-4F55-AD1A-17CF8E43C76D}" type="presParOf" srcId="{7DC7635B-9813-47EC-931B-1CA5988604E4}" destId="{53194272-2514-48DD-915E-0285E33B8F2A}" srcOrd="11" destOrd="0" presId="urn:microsoft.com/office/officeart/2005/8/layout/vList2"/>
    <dgm:cxn modelId="{440C0167-1599-436F-B2C6-519FD8C00DBD}" type="presParOf" srcId="{7DC7635B-9813-47EC-931B-1CA5988604E4}" destId="{84C35851-C86F-4EDB-9527-DC6D3E9567E0}" srcOrd="12" destOrd="0" presId="urn:microsoft.com/office/officeart/2005/8/layout/vList2"/>
    <dgm:cxn modelId="{8F2DD2FE-7227-45C5-8AA9-E926E9D3D93E}" type="presParOf" srcId="{7DC7635B-9813-47EC-931B-1CA5988604E4}" destId="{8B5A3C00-6A89-4813-85CB-AF125F4CAF3E}" srcOrd="13" destOrd="0" presId="urn:microsoft.com/office/officeart/2005/8/layout/vList2"/>
    <dgm:cxn modelId="{B3516F9D-50F4-47B3-AFAC-CBFFAB02C136}" type="presParOf" srcId="{7DC7635B-9813-47EC-931B-1CA5988604E4}" destId="{20BBA966-AE00-4086-B1B2-CFD1E784F01B}" srcOrd="14" destOrd="0" presId="urn:microsoft.com/office/officeart/2005/8/layout/vList2"/>
    <dgm:cxn modelId="{BAA25031-F7C3-43CD-B068-38045EE38B6E}" type="presParOf" srcId="{7DC7635B-9813-47EC-931B-1CA5988604E4}" destId="{01124C64-C971-4E2D-9D50-D55EC7FD6358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3A70E9-6CFE-431B-94CD-7232AEC02DC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8631D5-E00F-49E2-84C5-C264332652A2}">
      <dgm:prSet custT="1"/>
      <dgm:spPr/>
      <dgm:t>
        <a:bodyPr/>
        <a:lstStyle/>
        <a:p>
          <a:r>
            <a:rPr lang="en-IN" sz="2400" b="1" dirty="0"/>
            <a:t>Feature</a:t>
          </a:r>
          <a:r>
            <a:rPr lang="en-IN" sz="1700" b="1" dirty="0"/>
            <a:t> </a:t>
          </a:r>
          <a:r>
            <a:rPr lang="en-IN" sz="2400" b="1" dirty="0"/>
            <a:t>Engineering</a:t>
          </a:r>
        </a:p>
      </dgm:t>
    </dgm:pt>
    <dgm:pt modelId="{7A7F0EA0-525B-4097-B61A-07D755D11B58}" type="parTrans" cxnId="{EC894F02-D133-490C-9027-9061971238EC}">
      <dgm:prSet/>
      <dgm:spPr/>
      <dgm:t>
        <a:bodyPr/>
        <a:lstStyle/>
        <a:p>
          <a:endParaRPr lang="en-IN"/>
        </a:p>
      </dgm:t>
    </dgm:pt>
    <dgm:pt modelId="{03E99FA1-9E1A-49C5-AED6-E8F4DF4405D2}" type="sibTrans" cxnId="{EC894F02-D133-490C-9027-9061971238EC}">
      <dgm:prSet/>
      <dgm:spPr/>
      <dgm:t>
        <a:bodyPr/>
        <a:lstStyle/>
        <a:p>
          <a:endParaRPr lang="en-IN"/>
        </a:p>
      </dgm:t>
    </dgm:pt>
    <dgm:pt modelId="{DAE37A0A-F0B1-43E3-8E32-E88086AAF225}" type="pres">
      <dgm:prSet presAssocID="{BD3A70E9-6CFE-431B-94CD-7232AEC02DC5}" presName="Name0" presStyleCnt="0">
        <dgm:presLayoutVars>
          <dgm:dir/>
          <dgm:animLvl val="lvl"/>
          <dgm:resizeHandles val="exact"/>
        </dgm:presLayoutVars>
      </dgm:prSet>
      <dgm:spPr/>
    </dgm:pt>
    <dgm:pt modelId="{CC069149-845E-4BB4-B53B-75A6D2DCDFA0}" type="pres">
      <dgm:prSet presAssocID="{F28631D5-E00F-49E2-84C5-C264332652A2}" presName="linNode" presStyleCnt="0"/>
      <dgm:spPr/>
    </dgm:pt>
    <dgm:pt modelId="{7D6658DA-2F93-4980-8F36-D7A1A3CC87D2}" type="pres">
      <dgm:prSet presAssocID="{F28631D5-E00F-49E2-84C5-C264332652A2}" presName="parentText" presStyleLbl="node1" presStyleIdx="0" presStyleCnt="1" custScaleX="198413">
        <dgm:presLayoutVars>
          <dgm:chMax val="1"/>
          <dgm:bulletEnabled val="1"/>
        </dgm:presLayoutVars>
      </dgm:prSet>
      <dgm:spPr/>
    </dgm:pt>
  </dgm:ptLst>
  <dgm:cxnLst>
    <dgm:cxn modelId="{EC894F02-D133-490C-9027-9061971238EC}" srcId="{BD3A70E9-6CFE-431B-94CD-7232AEC02DC5}" destId="{F28631D5-E00F-49E2-84C5-C264332652A2}" srcOrd="0" destOrd="0" parTransId="{7A7F0EA0-525B-4097-B61A-07D755D11B58}" sibTransId="{03E99FA1-9E1A-49C5-AED6-E8F4DF4405D2}"/>
    <dgm:cxn modelId="{B1075B3D-2275-48B8-8491-5A29B79178B0}" type="presOf" srcId="{F28631D5-E00F-49E2-84C5-C264332652A2}" destId="{7D6658DA-2F93-4980-8F36-D7A1A3CC87D2}" srcOrd="0" destOrd="0" presId="urn:microsoft.com/office/officeart/2005/8/layout/vList5"/>
    <dgm:cxn modelId="{44E2DFFC-CB7A-41C9-B176-F6BDCFA278F5}" type="presOf" srcId="{BD3A70E9-6CFE-431B-94CD-7232AEC02DC5}" destId="{DAE37A0A-F0B1-43E3-8E32-E88086AAF225}" srcOrd="0" destOrd="0" presId="urn:microsoft.com/office/officeart/2005/8/layout/vList5"/>
    <dgm:cxn modelId="{6BF8B222-88ED-4632-8B9D-77764BCB1735}" type="presParOf" srcId="{DAE37A0A-F0B1-43E3-8E32-E88086AAF225}" destId="{CC069149-845E-4BB4-B53B-75A6D2DCDFA0}" srcOrd="0" destOrd="0" presId="urn:microsoft.com/office/officeart/2005/8/layout/vList5"/>
    <dgm:cxn modelId="{F278AFE4-83A6-4597-9F9A-A7D9EB52186B}" type="presParOf" srcId="{CC069149-845E-4BB4-B53B-75A6D2DCDFA0}" destId="{7D6658DA-2F93-4980-8F36-D7A1A3CC87D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E4843A-C2E7-4577-ABDE-1E6A74B14DD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F6529F-7CF3-4230-A6CA-33ECD89C1D2F}">
      <dgm:prSet custT="1"/>
      <dgm:spPr/>
      <dgm:t>
        <a:bodyPr/>
        <a:lstStyle/>
        <a:p>
          <a:r>
            <a:rPr lang="en-IN" sz="2100" dirty="0"/>
            <a:t>Exploratory Data Analysis</a:t>
          </a:r>
        </a:p>
      </dgm:t>
    </dgm:pt>
    <dgm:pt modelId="{DE24BA6C-4ECB-4AD2-A3A3-9545F05CBB20}" type="parTrans" cxnId="{7414C887-EABC-469F-BF02-72BB41B91B8E}">
      <dgm:prSet/>
      <dgm:spPr/>
      <dgm:t>
        <a:bodyPr/>
        <a:lstStyle/>
        <a:p>
          <a:endParaRPr lang="en-IN"/>
        </a:p>
      </dgm:t>
    </dgm:pt>
    <dgm:pt modelId="{E705BCA1-D1B1-41FB-B286-4D8825FACB9A}" type="sibTrans" cxnId="{7414C887-EABC-469F-BF02-72BB41B91B8E}">
      <dgm:prSet/>
      <dgm:spPr/>
      <dgm:t>
        <a:bodyPr/>
        <a:lstStyle/>
        <a:p>
          <a:endParaRPr lang="en-IN"/>
        </a:p>
      </dgm:t>
    </dgm:pt>
    <dgm:pt modelId="{3E33D0CD-878F-4D36-B670-F9ADECB33999}" type="pres">
      <dgm:prSet presAssocID="{BFE4843A-C2E7-4577-ABDE-1E6A74B14DD0}" presName="Name0" presStyleCnt="0">
        <dgm:presLayoutVars>
          <dgm:dir/>
          <dgm:animLvl val="lvl"/>
          <dgm:resizeHandles val="exact"/>
        </dgm:presLayoutVars>
      </dgm:prSet>
      <dgm:spPr/>
    </dgm:pt>
    <dgm:pt modelId="{6B6AE494-6698-48FA-9692-8212CB7589CE}" type="pres">
      <dgm:prSet presAssocID="{83F6529F-7CF3-4230-A6CA-33ECD89C1D2F}" presName="linNode" presStyleCnt="0"/>
      <dgm:spPr/>
    </dgm:pt>
    <dgm:pt modelId="{835BE0E9-8649-47AA-BA0B-57EDE96A942F}" type="pres">
      <dgm:prSet presAssocID="{83F6529F-7CF3-4230-A6CA-33ECD89C1D2F}" presName="parentText" presStyleLbl="node1" presStyleIdx="0" presStyleCnt="1" custScaleX="171605">
        <dgm:presLayoutVars>
          <dgm:chMax val="1"/>
          <dgm:bulletEnabled val="1"/>
        </dgm:presLayoutVars>
      </dgm:prSet>
      <dgm:spPr/>
    </dgm:pt>
  </dgm:ptLst>
  <dgm:cxnLst>
    <dgm:cxn modelId="{90D7B134-DA6A-41C5-A1E9-0E0074E8985F}" type="presOf" srcId="{BFE4843A-C2E7-4577-ABDE-1E6A74B14DD0}" destId="{3E33D0CD-878F-4D36-B670-F9ADECB33999}" srcOrd="0" destOrd="0" presId="urn:microsoft.com/office/officeart/2005/8/layout/vList5"/>
    <dgm:cxn modelId="{7414C887-EABC-469F-BF02-72BB41B91B8E}" srcId="{BFE4843A-C2E7-4577-ABDE-1E6A74B14DD0}" destId="{83F6529F-7CF3-4230-A6CA-33ECD89C1D2F}" srcOrd="0" destOrd="0" parTransId="{DE24BA6C-4ECB-4AD2-A3A3-9545F05CBB20}" sibTransId="{E705BCA1-D1B1-41FB-B286-4D8825FACB9A}"/>
    <dgm:cxn modelId="{FA95288C-F393-4EEA-B523-11967BF71D34}" type="presOf" srcId="{83F6529F-7CF3-4230-A6CA-33ECD89C1D2F}" destId="{835BE0E9-8649-47AA-BA0B-57EDE96A942F}" srcOrd="0" destOrd="0" presId="urn:microsoft.com/office/officeart/2005/8/layout/vList5"/>
    <dgm:cxn modelId="{0E6D475D-186E-439C-871C-B3E4FD9E8B3B}" type="presParOf" srcId="{3E33D0CD-878F-4D36-B670-F9ADECB33999}" destId="{6B6AE494-6698-48FA-9692-8212CB7589CE}" srcOrd="0" destOrd="0" presId="urn:microsoft.com/office/officeart/2005/8/layout/vList5"/>
    <dgm:cxn modelId="{38C57906-5B21-442E-A910-79843A0A6708}" type="presParOf" srcId="{6B6AE494-6698-48FA-9692-8212CB7589CE}" destId="{835BE0E9-8649-47AA-BA0B-57EDE96A942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498247-A6C2-4694-A7D8-7B871ABE4B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F14D32-CE72-43C0-9B6F-531A42171A0B}">
      <dgm:prSet/>
      <dgm:spPr/>
      <dgm:t>
        <a:bodyPr/>
        <a:lstStyle/>
        <a:p>
          <a:r>
            <a:rPr lang="en-IN" dirty="0"/>
            <a:t>Statistical Testing</a:t>
          </a:r>
        </a:p>
      </dgm:t>
    </dgm:pt>
    <dgm:pt modelId="{88F4D7D0-6C14-46BF-B5FF-C478F1CC4E03}" type="parTrans" cxnId="{5D7FB4AC-3EDB-4B19-9409-01DFBF1A4E38}">
      <dgm:prSet/>
      <dgm:spPr/>
      <dgm:t>
        <a:bodyPr/>
        <a:lstStyle/>
        <a:p>
          <a:endParaRPr lang="en-IN"/>
        </a:p>
      </dgm:t>
    </dgm:pt>
    <dgm:pt modelId="{9A906E2D-7071-4BA5-A789-9A742E51912E}" type="sibTrans" cxnId="{5D7FB4AC-3EDB-4B19-9409-01DFBF1A4E38}">
      <dgm:prSet/>
      <dgm:spPr/>
      <dgm:t>
        <a:bodyPr/>
        <a:lstStyle/>
        <a:p>
          <a:endParaRPr lang="en-IN"/>
        </a:p>
      </dgm:t>
    </dgm:pt>
    <dgm:pt modelId="{59C093F5-489A-4EE5-94DC-8502D69788DE}" type="pres">
      <dgm:prSet presAssocID="{BF498247-A6C2-4694-A7D8-7B871ABE4B19}" presName="Name0" presStyleCnt="0">
        <dgm:presLayoutVars>
          <dgm:dir/>
          <dgm:animLvl val="lvl"/>
          <dgm:resizeHandles val="exact"/>
        </dgm:presLayoutVars>
      </dgm:prSet>
      <dgm:spPr/>
    </dgm:pt>
    <dgm:pt modelId="{A40FF5C2-79A6-4357-8E71-E679963DD251}" type="pres">
      <dgm:prSet presAssocID="{3BF14D32-CE72-43C0-9B6F-531A42171A0B}" presName="linNode" presStyleCnt="0"/>
      <dgm:spPr/>
    </dgm:pt>
    <dgm:pt modelId="{10A89516-9108-42A9-A749-2B190F667122}" type="pres">
      <dgm:prSet presAssocID="{3BF14D32-CE72-43C0-9B6F-531A42171A0B}" presName="parentText" presStyleLbl="node1" presStyleIdx="0" presStyleCnt="1" custScaleX="277778" custLinFactNeighborX="-7583" custLinFactNeighborY="0">
        <dgm:presLayoutVars>
          <dgm:chMax val="1"/>
          <dgm:bulletEnabled val="1"/>
        </dgm:presLayoutVars>
      </dgm:prSet>
      <dgm:spPr/>
    </dgm:pt>
  </dgm:ptLst>
  <dgm:cxnLst>
    <dgm:cxn modelId="{64B5AB21-53D4-498B-AE54-C3301F94DAEF}" type="presOf" srcId="{BF498247-A6C2-4694-A7D8-7B871ABE4B19}" destId="{59C093F5-489A-4EE5-94DC-8502D69788DE}" srcOrd="0" destOrd="0" presId="urn:microsoft.com/office/officeart/2005/8/layout/vList5"/>
    <dgm:cxn modelId="{5D7FB4AC-3EDB-4B19-9409-01DFBF1A4E38}" srcId="{BF498247-A6C2-4694-A7D8-7B871ABE4B19}" destId="{3BF14D32-CE72-43C0-9B6F-531A42171A0B}" srcOrd="0" destOrd="0" parTransId="{88F4D7D0-6C14-46BF-B5FF-C478F1CC4E03}" sibTransId="{9A906E2D-7071-4BA5-A789-9A742E51912E}"/>
    <dgm:cxn modelId="{B5C99FE6-FD2D-4B84-B78F-414859EFAE9A}" type="presOf" srcId="{3BF14D32-CE72-43C0-9B6F-531A42171A0B}" destId="{10A89516-9108-42A9-A749-2B190F667122}" srcOrd="0" destOrd="0" presId="urn:microsoft.com/office/officeart/2005/8/layout/vList5"/>
    <dgm:cxn modelId="{AB32C8E0-1E1A-4C0C-8B7C-4809F2F62D8F}" type="presParOf" srcId="{59C093F5-489A-4EE5-94DC-8502D69788DE}" destId="{A40FF5C2-79A6-4357-8E71-E679963DD251}" srcOrd="0" destOrd="0" presId="urn:microsoft.com/office/officeart/2005/8/layout/vList5"/>
    <dgm:cxn modelId="{DFA8B7C1-5B9C-4C5F-B22E-1232642ED865}" type="presParOf" srcId="{A40FF5C2-79A6-4357-8E71-E679963DD251}" destId="{10A89516-9108-42A9-A749-2B190F66712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E2C675-30FD-4A86-B011-F0CBB263836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DC1C97E-74DB-4CDC-8A04-FA9B982DE7E9}">
      <dgm:prSet/>
      <dgm:spPr/>
      <dgm:t>
        <a:bodyPr/>
        <a:lstStyle/>
        <a:p>
          <a:r>
            <a:rPr lang="en-IN"/>
            <a:t>System Design</a:t>
          </a:r>
        </a:p>
      </dgm:t>
    </dgm:pt>
    <dgm:pt modelId="{AED91C66-1755-4300-8E1F-E876C31AE6AB}" type="parTrans" cxnId="{ED8474B2-B213-4484-9E3B-C2377180D4A3}">
      <dgm:prSet/>
      <dgm:spPr/>
      <dgm:t>
        <a:bodyPr/>
        <a:lstStyle/>
        <a:p>
          <a:endParaRPr lang="en-IN"/>
        </a:p>
      </dgm:t>
    </dgm:pt>
    <dgm:pt modelId="{8AEFE22F-A49F-4A7C-87F5-B1EEE610B492}" type="sibTrans" cxnId="{ED8474B2-B213-4484-9E3B-C2377180D4A3}">
      <dgm:prSet/>
      <dgm:spPr/>
      <dgm:t>
        <a:bodyPr/>
        <a:lstStyle/>
        <a:p>
          <a:endParaRPr lang="en-IN"/>
        </a:p>
      </dgm:t>
    </dgm:pt>
    <dgm:pt modelId="{EFF78CC4-E3E5-4856-9AB7-6BAF928EBCFD}" type="pres">
      <dgm:prSet presAssocID="{B5E2C675-30FD-4A86-B011-F0CBB2638369}" presName="Name0" presStyleCnt="0">
        <dgm:presLayoutVars>
          <dgm:dir/>
          <dgm:animLvl val="lvl"/>
          <dgm:resizeHandles val="exact"/>
        </dgm:presLayoutVars>
      </dgm:prSet>
      <dgm:spPr/>
    </dgm:pt>
    <dgm:pt modelId="{FF35A35F-94C1-48AE-932F-D03BD5ED6E53}" type="pres">
      <dgm:prSet presAssocID="{4DC1C97E-74DB-4CDC-8A04-FA9B982DE7E9}" presName="linNode" presStyleCnt="0"/>
      <dgm:spPr/>
    </dgm:pt>
    <dgm:pt modelId="{63FA93AD-3D1E-4E6A-BDF0-EDEE5B5CE89B}" type="pres">
      <dgm:prSet presAssocID="{4DC1C97E-74DB-4CDC-8A04-FA9B982DE7E9}" presName="parentText" presStyleLbl="node1" presStyleIdx="0" presStyleCnt="1" custScaleX="178033">
        <dgm:presLayoutVars>
          <dgm:chMax val="1"/>
          <dgm:bulletEnabled val="1"/>
        </dgm:presLayoutVars>
      </dgm:prSet>
      <dgm:spPr/>
    </dgm:pt>
  </dgm:ptLst>
  <dgm:cxnLst>
    <dgm:cxn modelId="{58CE6A17-CC69-44FD-9B8C-C7B639BF3FE4}" type="presOf" srcId="{4DC1C97E-74DB-4CDC-8A04-FA9B982DE7E9}" destId="{63FA93AD-3D1E-4E6A-BDF0-EDEE5B5CE89B}" srcOrd="0" destOrd="0" presId="urn:microsoft.com/office/officeart/2005/8/layout/vList5"/>
    <dgm:cxn modelId="{BE023F75-5115-48A4-88F2-3BFBAC103DF2}" type="presOf" srcId="{B5E2C675-30FD-4A86-B011-F0CBB2638369}" destId="{EFF78CC4-E3E5-4856-9AB7-6BAF928EBCFD}" srcOrd="0" destOrd="0" presId="urn:microsoft.com/office/officeart/2005/8/layout/vList5"/>
    <dgm:cxn modelId="{ED8474B2-B213-4484-9E3B-C2377180D4A3}" srcId="{B5E2C675-30FD-4A86-B011-F0CBB2638369}" destId="{4DC1C97E-74DB-4CDC-8A04-FA9B982DE7E9}" srcOrd="0" destOrd="0" parTransId="{AED91C66-1755-4300-8E1F-E876C31AE6AB}" sibTransId="{8AEFE22F-A49F-4A7C-87F5-B1EEE610B492}"/>
    <dgm:cxn modelId="{B3C6C849-E884-4E30-AF4E-FF10A612140B}" type="presParOf" srcId="{EFF78CC4-E3E5-4856-9AB7-6BAF928EBCFD}" destId="{FF35A35F-94C1-48AE-932F-D03BD5ED6E53}" srcOrd="0" destOrd="0" presId="urn:microsoft.com/office/officeart/2005/8/layout/vList5"/>
    <dgm:cxn modelId="{BE4D54F0-1EE5-4392-83F9-EFC057A5851E}" type="presParOf" srcId="{FF35A35F-94C1-48AE-932F-D03BD5ED6E53}" destId="{63FA93AD-3D1E-4E6A-BDF0-EDEE5B5CE8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C3E016-FFED-442E-9B73-5A7AC2F26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CC1602-DB7E-455D-97E3-972FC8A05428}">
      <dgm:prSet/>
      <dgm:spPr/>
      <dgm:t>
        <a:bodyPr/>
        <a:lstStyle/>
        <a:p>
          <a:r>
            <a:rPr lang="en-IN" dirty="0"/>
            <a:t>				Data Preparation</a:t>
          </a:r>
        </a:p>
      </dgm:t>
    </dgm:pt>
    <dgm:pt modelId="{15637EEE-A6B4-4243-B902-552C7DA55AF2}" type="parTrans" cxnId="{85CAEE73-7B4D-47C6-956C-BA2295E042AC}">
      <dgm:prSet/>
      <dgm:spPr/>
      <dgm:t>
        <a:bodyPr/>
        <a:lstStyle/>
        <a:p>
          <a:endParaRPr lang="en-IN"/>
        </a:p>
      </dgm:t>
    </dgm:pt>
    <dgm:pt modelId="{B44F9D22-D0A0-4589-8B96-D160D8C26A27}" type="sibTrans" cxnId="{85CAEE73-7B4D-47C6-956C-BA2295E042AC}">
      <dgm:prSet/>
      <dgm:spPr/>
      <dgm:t>
        <a:bodyPr/>
        <a:lstStyle/>
        <a:p>
          <a:endParaRPr lang="en-IN"/>
        </a:p>
      </dgm:t>
    </dgm:pt>
    <dgm:pt modelId="{6893187E-8705-4AEA-93D4-3D70B7B7C0FF}" type="pres">
      <dgm:prSet presAssocID="{0DC3E016-FFED-442E-9B73-5A7AC2F2621A}" presName="linear" presStyleCnt="0">
        <dgm:presLayoutVars>
          <dgm:animLvl val="lvl"/>
          <dgm:resizeHandles val="exact"/>
        </dgm:presLayoutVars>
      </dgm:prSet>
      <dgm:spPr/>
    </dgm:pt>
    <dgm:pt modelId="{66B77B9B-75F2-4321-96AE-AB50D68A94D7}" type="pres">
      <dgm:prSet presAssocID="{83CC1602-DB7E-455D-97E3-972FC8A05428}" presName="parentText" presStyleLbl="node1" presStyleIdx="0" presStyleCnt="1" custScaleX="95783">
        <dgm:presLayoutVars>
          <dgm:chMax val="0"/>
          <dgm:bulletEnabled val="1"/>
        </dgm:presLayoutVars>
      </dgm:prSet>
      <dgm:spPr/>
    </dgm:pt>
  </dgm:ptLst>
  <dgm:cxnLst>
    <dgm:cxn modelId="{85CAEE73-7B4D-47C6-956C-BA2295E042AC}" srcId="{0DC3E016-FFED-442E-9B73-5A7AC2F2621A}" destId="{83CC1602-DB7E-455D-97E3-972FC8A05428}" srcOrd="0" destOrd="0" parTransId="{15637EEE-A6B4-4243-B902-552C7DA55AF2}" sibTransId="{B44F9D22-D0A0-4589-8B96-D160D8C26A27}"/>
    <dgm:cxn modelId="{C3EEEF9F-6340-4EBA-8A68-BB84C723068D}" type="presOf" srcId="{83CC1602-DB7E-455D-97E3-972FC8A05428}" destId="{66B77B9B-75F2-4321-96AE-AB50D68A94D7}" srcOrd="0" destOrd="0" presId="urn:microsoft.com/office/officeart/2005/8/layout/vList2"/>
    <dgm:cxn modelId="{5353D8EE-9D9B-4010-B2FE-C57BD64A6FC1}" type="presOf" srcId="{0DC3E016-FFED-442E-9B73-5A7AC2F2621A}" destId="{6893187E-8705-4AEA-93D4-3D70B7B7C0FF}" srcOrd="0" destOrd="0" presId="urn:microsoft.com/office/officeart/2005/8/layout/vList2"/>
    <dgm:cxn modelId="{9AEF0242-313A-4250-8339-BD6D8B13AF9B}" type="presParOf" srcId="{6893187E-8705-4AEA-93D4-3D70B7B7C0FF}" destId="{66B77B9B-75F2-4321-96AE-AB50D68A94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35EAE3-816A-4D06-B748-531C7F6827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B90D98-7E4A-47BE-BF8F-1129C083CD49}">
      <dgm:prSet/>
      <dgm:spPr/>
      <dgm:t>
        <a:bodyPr/>
        <a:lstStyle/>
        <a:p>
          <a:r>
            <a:rPr lang="en-IN" dirty="0"/>
            <a:t>			         Machine Learning Modelling</a:t>
          </a:r>
        </a:p>
      </dgm:t>
    </dgm:pt>
    <dgm:pt modelId="{04FD4540-BBD7-4B99-BF54-68D0186B4D75}" type="parTrans" cxnId="{1045009C-5B48-4F42-A558-6C796157FD61}">
      <dgm:prSet/>
      <dgm:spPr/>
      <dgm:t>
        <a:bodyPr/>
        <a:lstStyle/>
        <a:p>
          <a:endParaRPr lang="en-IN"/>
        </a:p>
      </dgm:t>
    </dgm:pt>
    <dgm:pt modelId="{842B2516-8FEA-4FBE-9C2C-B7B163A76B20}" type="sibTrans" cxnId="{1045009C-5B48-4F42-A558-6C796157FD61}">
      <dgm:prSet/>
      <dgm:spPr/>
      <dgm:t>
        <a:bodyPr/>
        <a:lstStyle/>
        <a:p>
          <a:endParaRPr lang="en-IN"/>
        </a:p>
      </dgm:t>
    </dgm:pt>
    <dgm:pt modelId="{0D7F7D11-C525-4E59-99DC-540630634B91}" type="pres">
      <dgm:prSet presAssocID="{9935EAE3-816A-4D06-B748-531C7F682767}" presName="linear" presStyleCnt="0">
        <dgm:presLayoutVars>
          <dgm:animLvl val="lvl"/>
          <dgm:resizeHandles val="exact"/>
        </dgm:presLayoutVars>
      </dgm:prSet>
      <dgm:spPr/>
    </dgm:pt>
    <dgm:pt modelId="{3205E631-C2AA-4741-8AA8-72F03D035BA7}" type="pres">
      <dgm:prSet presAssocID="{25B90D98-7E4A-47BE-BF8F-1129C083CD4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6045D31-C596-480C-84C5-C8C513F1EB3E}" type="presOf" srcId="{25B90D98-7E4A-47BE-BF8F-1129C083CD49}" destId="{3205E631-C2AA-4741-8AA8-72F03D035BA7}" srcOrd="0" destOrd="0" presId="urn:microsoft.com/office/officeart/2005/8/layout/vList2"/>
    <dgm:cxn modelId="{1045009C-5B48-4F42-A558-6C796157FD61}" srcId="{9935EAE3-816A-4D06-B748-531C7F682767}" destId="{25B90D98-7E4A-47BE-BF8F-1129C083CD49}" srcOrd="0" destOrd="0" parTransId="{04FD4540-BBD7-4B99-BF54-68D0186B4D75}" sibTransId="{842B2516-8FEA-4FBE-9C2C-B7B163A76B20}"/>
    <dgm:cxn modelId="{152F13AF-26B5-46ED-B1B8-EB696B0D280C}" type="presOf" srcId="{9935EAE3-816A-4D06-B748-531C7F682767}" destId="{0D7F7D11-C525-4E59-99DC-540630634B91}" srcOrd="0" destOrd="0" presId="urn:microsoft.com/office/officeart/2005/8/layout/vList2"/>
    <dgm:cxn modelId="{2E16393E-51E3-4750-A13D-521D5098794E}" type="presParOf" srcId="{0D7F7D11-C525-4E59-99DC-540630634B91}" destId="{3205E631-C2AA-4741-8AA8-72F03D035B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59ADF-F62A-4C87-AD3E-2CAE1010A43E}">
      <dsp:nvSpPr>
        <dsp:cNvPr id="0" name=""/>
        <dsp:cNvSpPr/>
      </dsp:nvSpPr>
      <dsp:spPr>
        <a:xfrm>
          <a:off x="479395" y="204"/>
          <a:ext cx="2246048" cy="418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Key Drivers</a:t>
          </a:r>
          <a:endParaRPr lang="en-IN" sz="2400" b="1" kern="1200" dirty="0"/>
        </a:p>
      </dsp:txBody>
      <dsp:txXfrm>
        <a:off x="499847" y="20656"/>
        <a:ext cx="2205144" cy="3780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F5EEB-1B4E-4844-96EF-3294D6036EA3}">
      <dsp:nvSpPr>
        <dsp:cNvPr id="0" name=""/>
        <dsp:cNvSpPr/>
      </dsp:nvSpPr>
      <dsp:spPr>
        <a:xfrm>
          <a:off x="0" y="475971"/>
          <a:ext cx="3506929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77" tIns="333248" rIns="27217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Low GTO Data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'Volume_2019' , 'Volume_2018'  , '</a:t>
          </a:r>
          <a:r>
            <a:rPr lang="en-US" sz="1000" kern="1200" dirty="0" err="1"/>
            <a:t>Expected_GTO</a:t>
          </a:r>
          <a:r>
            <a:rPr lang="en-US" sz="1000" kern="1200" dirty="0"/>
            <a:t>'  , '</a:t>
          </a:r>
          <a:r>
            <a:rPr lang="en-US" sz="1000" kern="1200" dirty="0" err="1"/>
            <a:t>Expected_product_volume</a:t>
          </a:r>
          <a:r>
            <a:rPr lang="en-US" sz="1000" kern="1200" dirty="0"/>
            <a:t>', '</a:t>
          </a:r>
          <a:r>
            <a:rPr lang="en-US" sz="1000" kern="1200" dirty="0" err="1"/>
            <a:t>profitability_indicator</a:t>
          </a:r>
          <a:r>
            <a:rPr lang="en-US" sz="1000" kern="1200" dirty="0"/>
            <a:t>' , '</a:t>
          </a:r>
          <a:r>
            <a:rPr lang="en-US" sz="1000" kern="1200" dirty="0" err="1"/>
            <a:t>upper_limit</a:t>
          </a:r>
          <a:r>
            <a:rPr lang="en-US" sz="1000" kern="1200" dirty="0"/>
            <a:t>'  ,'</a:t>
          </a:r>
          <a:r>
            <a:rPr lang="en-US" sz="1000" kern="1200" dirty="0" err="1"/>
            <a:t>sdfc_Tier</a:t>
          </a:r>
          <a:r>
            <a:rPr lang="en-US" sz="1000" kern="1200" dirty="0"/>
            <a:t>'  , '</a:t>
          </a:r>
          <a:r>
            <a:rPr lang="en-US" sz="1000" kern="1200" dirty="0" err="1"/>
            <a:t>loyalty_index</a:t>
          </a:r>
          <a:r>
            <a:rPr lang="en-US" sz="1000" kern="1200" dirty="0"/>
            <a:t>' , '</a:t>
          </a:r>
          <a:r>
            <a:rPr lang="en-US" sz="1000" kern="1200" dirty="0" err="1"/>
            <a:t>Returnalility</a:t>
          </a:r>
          <a:r>
            <a:rPr lang="en-US" sz="1000" kern="1200" dirty="0"/>
            <a:t>', '</a:t>
          </a:r>
          <a:r>
            <a:rPr lang="en-US" sz="1000" kern="1200" dirty="0" err="1"/>
            <a:t>market_cap</a:t>
          </a:r>
          <a:r>
            <a:rPr lang="en-US" sz="1000" kern="1200" dirty="0"/>
            <a:t>’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Mid GTO Data</a:t>
          </a:r>
          <a:endParaRPr lang="en-IN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'Volume_2019' , 'Volume_2018' ,'Volume_2019 Product' ,'Expected_GTO','</a:t>
          </a:r>
          <a:r>
            <a:rPr lang="en-IN" sz="1000" kern="1200" dirty="0" err="1"/>
            <a:t>Expected_product_volume</a:t>
          </a:r>
          <a:r>
            <a:rPr lang="en-IN" sz="1000" kern="1200" dirty="0"/>
            <a:t>' , '</a:t>
          </a:r>
          <a:r>
            <a:rPr lang="en-IN" sz="1000" kern="1200" dirty="0" err="1"/>
            <a:t>profitability_indicator</a:t>
          </a:r>
          <a:r>
            <a:rPr lang="en-IN" sz="1000" kern="1200" dirty="0"/>
            <a:t>' , '</a:t>
          </a:r>
          <a:r>
            <a:rPr lang="en-IN" sz="1000" kern="1200" dirty="0" err="1"/>
            <a:t>upper_limit</a:t>
          </a:r>
          <a:r>
            <a:rPr lang="en-IN" sz="1000" kern="1200" dirty="0"/>
            <a:t>'  ,'</a:t>
          </a:r>
          <a:r>
            <a:rPr lang="en-IN" sz="1000" kern="1200" dirty="0" err="1"/>
            <a:t>sdfc_Tier</a:t>
          </a:r>
          <a:r>
            <a:rPr lang="en-IN" sz="1000" kern="1200" dirty="0"/>
            <a:t>'  , '</a:t>
          </a:r>
          <a:r>
            <a:rPr lang="en-IN" sz="1000" kern="1200" dirty="0" err="1"/>
            <a:t>loyalty_index</a:t>
          </a:r>
          <a:r>
            <a:rPr lang="en-IN" sz="1000" kern="1200" dirty="0"/>
            <a:t>' , '</a:t>
          </a:r>
          <a:r>
            <a:rPr lang="en-IN" sz="1000" kern="1200" dirty="0" err="1"/>
            <a:t>Returnalility</a:t>
          </a:r>
          <a:r>
            <a:rPr lang="en-IN" sz="1000" kern="1200" dirty="0"/>
            <a:t>',  '</a:t>
          </a:r>
          <a:r>
            <a:rPr lang="en-IN" sz="1000" kern="1200" dirty="0" err="1"/>
            <a:t>inventory_lingering_factor</a:t>
          </a:r>
          <a:r>
            <a:rPr lang="en-IN" sz="1000" kern="1200" dirty="0"/>
            <a:t>’, '</a:t>
          </a:r>
          <a:r>
            <a:rPr lang="en-IN" sz="1000" kern="1200" dirty="0" err="1"/>
            <a:t>market_cap</a:t>
          </a:r>
          <a:r>
            <a:rPr lang="en-IN" sz="1000" kern="1200" dirty="0"/>
            <a:t>’, '</a:t>
          </a:r>
          <a:r>
            <a:rPr lang="en-IN" sz="1000" kern="1200" dirty="0" err="1"/>
            <a:t>order_size</a:t>
          </a:r>
          <a:r>
            <a:rPr lang="en-IN" sz="1000" kern="1200" dirty="0"/>
            <a:t>’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High GTO Data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'Volume_2019' , 'Volume_2018' ,'Volume_2019 Product' ,'Expected_GTO','</a:t>
          </a:r>
          <a:r>
            <a:rPr lang="en-US" sz="1000" kern="1200" dirty="0" err="1"/>
            <a:t>Expected_product_volume</a:t>
          </a:r>
          <a:r>
            <a:rPr lang="en-US" sz="1000" kern="1200" dirty="0"/>
            <a:t>' , '</a:t>
          </a:r>
          <a:r>
            <a:rPr lang="en-US" sz="1000" kern="1200" dirty="0" err="1"/>
            <a:t>profitability_indicator</a:t>
          </a:r>
          <a:r>
            <a:rPr lang="en-US" sz="1000" kern="1200" dirty="0"/>
            <a:t>' , 'upper_limit’,'inventory_lingering_factor','</a:t>
          </a:r>
          <a:r>
            <a:rPr lang="en-US" sz="1000" kern="1200" dirty="0" err="1"/>
            <a:t>order_size</a:t>
          </a:r>
          <a:r>
            <a:rPr lang="en-US" sz="1000" kern="1200" dirty="0"/>
            <a:t>’</a:t>
          </a:r>
          <a:endParaRPr lang="en-IN" sz="1000" kern="1200" dirty="0"/>
        </a:p>
      </dsp:txBody>
      <dsp:txXfrm>
        <a:off x="0" y="475971"/>
        <a:ext cx="3506929" cy="2784600"/>
      </dsp:txXfrm>
    </dsp:sp>
    <dsp:sp modelId="{333F7880-B93F-4792-AF4E-81F5209A796E}">
      <dsp:nvSpPr>
        <dsp:cNvPr id="0" name=""/>
        <dsp:cNvSpPr/>
      </dsp:nvSpPr>
      <dsp:spPr>
        <a:xfrm>
          <a:off x="175346" y="225051"/>
          <a:ext cx="245485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87" tIns="0" rIns="927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For Total Discount </a:t>
          </a:r>
        </a:p>
      </dsp:txBody>
      <dsp:txXfrm>
        <a:off x="199844" y="249549"/>
        <a:ext cx="2405854" cy="452844"/>
      </dsp:txXfrm>
    </dsp:sp>
    <dsp:sp modelId="{7C40BCB5-4337-4862-A4FA-824188320812}">
      <dsp:nvSpPr>
        <dsp:cNvPr id="0" name=""/>
        <dsp:cNvSpPr/>
      </dsp:nvSpPr>
      <dsp:spPr>
        <a:xfrm>
          <a:off x="0" y="3603291"/>
          <a:ext cx="3506929" cy="12174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77" tIns="333248" rIns="27217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All features from Total Discount are used to predict On Invoice Discount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Data for time demanded by POC to pay for the order will be valuable in predicting On Invoice Discounts </a:t>
          </a:r>
        </a:p>
      </dsp:txBody>
      <dsp:txXfrm>
        <a:off x="0" y="3603291"/>
        <a:ext cx="3506929" cy="1217412"/>
      </dsp:txXfrm>
    </dsp:sp>
    <dsp:sp modelId="{FE7257AF-5800-408C-9816-527B0A7F8913}">
      <dsp:nvSpPr>
        <dsp:cNvPr id="0" name=""/>
        <dsp:cNvSpPr/>
      </dsp:nvSpPr>
      <dsp:spPr>
        <a:xfrm>
          <a:off x="175346" y="3352371"/>
          <a:ext cx="245485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87" tIns="0" rIns="927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On Invoice Discounts</a:t>
          </a:r>
          <a:endParaRPr lang="en-IN" sz="1600" kern="1200" dirty="0"/>
        </a:p>
      </dsp:txBody>
      <dsp:txXfrm>
        <a:off x="199844" y="3376869"/>
        <a:ext cx="2405854" cy="4528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B449B-5F79-41E1-B644-2A272A906A36}">
      <dsp:nvSpPr>
        <dsp:cNvPr id="0" name=""/>
        <dsp:cNvSpPr/>
      </dsp:nvSpPr>
      <dsp:spPr>
        <a:xfrm>
          <a:off x="0" y="3852"/>
          <a:ext cx="350692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          Identifying Features</a:t>
          </a:r>
        </a:p>
      </dsp:txBody>
      <dsp:txXfrm>
        <a:off x="22246" y="26098"/>
        <a:ext cx="3462437" cy="4112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E0031-23D6-4E89-A822-C7E1DC7C0C5F}">
      <dsp:nvSpPr>
        <dsp:cNvPr id="0" name=""/>
        <dsp:cNvSpPr/>
      </dsp:nvSpPr>
      <dsp:spPr>
        <a:xfrm>
          <a:off x="0" y="9978"/>
          <a:ext cx="3506929" cy="287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Params : p value , t value , adjusted R squared scores</a:t>
          </a:r>
        </a:p>
      </dsp:txBody>
      <dsp:txXfrm>
        <a:off x="14050" y="24028"/>
        <a:ext cx="3478829" cy="2597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18322-2D33-496E-A688-8BCC97AD431F}">
      <dsp:nvSpPr>
        <dsp:cNvPr id="0" name=""/>
        <dsp:cNvSpPr/>
      </dsp:nvSpPr>
      <dsp:spPr>
        <a:xfrm>
          <a:off x="0" y="12733"/>
          <a:ext cx="350692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Params</a:t>
          </a:r>
        </a:p>
      </dsp:txBody>
      <dsp:txXfrm>
        <a:off x="23417" y="36150"/>
        <a:ext cx="3460095" cy="432866"/>
      </dsp:txXfrm>
    </dsp:sp>
    <dsp:sp modelId="{D0412D91-E8A6-43BD-971A-F05644AD3A2F}">
      <dsp:nvSpPr>
        <dsp:cNvPr id="0" name=""/>
        <dsp:cNvSpPr/>
      </dsp:nvSpPr>
      <dsp:spPr>
        <a:xfrm>
          <a:off x="0" y="492433"/>
          <a:ext cx="3506929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4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Training Mean Squared Error , Adjusted R squared scores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Training data is where discounts are correctly given and Training MSE should be minimised.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Using Adjusted R squared scores helps identify overfitting.</a:t>
          </a:r>
        </a:p>
      </dsp:txBody>
      <dsp:txXfrm>
        <a:off x="0" y="492433"/>
        <a:ext cx="3506929" cy="1738800"/>
      </dsp:txXfrm>
    </dsp:sp>
    <dsp:sp modelId="{AA8708E7-A799-44ED-A7B2-C8A28D994E59}">
      <dsp:nvSpPr>
        <dsp:cNvPr id="0" name=""/>
        <dsp:cNvSpPr/>
      </dsp:nvSpPr>
      <dsp:spPr>
        <a:xfrm>
          <a:off x="0" y="2231233"/>
          <a:ext cx="350692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Models Tested</a:t>
          </a:r>
        </a:p>
      </dsp:txBody>
      <dsp:txXfrm>
        <a:off x="23417" y="2254650"/>
        <a:ext cx="3460095" cy="432866"/>
      </dsp:txXfrm>
    </dsp:sp>
    <dsp:sp modelId="{57F34042-F6AA-4EFB-9403-D9249BC39A76}">
      <dsp:nvSpPr>
        <dsp:cNvPr id="0" name=""/>
        <dsp:cNvSpPr/>
      </dsp:nvSpPr>
      <dsp:spPr>
        <a:xfrm>
          <a:off x="0" y="2710934"/>
          <a:ext cx="3506929" cy="219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4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Linear Regression, Lasso , Ridge , Random Forest Regressor , CART , Gradient Boosting Regressor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CART gives minimum training MSE but has less average 10 fold Cross Validation scores indicating overfit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Gradient boosting Regressor is the best considering both the parameters &amp; hence is used</a:t>
          </a:r>
        </a:p>
      </dsp:txBody>
      <dsp:txXfrm>
        <a:off x="0" y="2710934"/>
        <a:ext cx="3506929" cy="21942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EED83-991F-4685-BCB9-2506386705B6}">
      <dsp:nvSpPr>
        <dsp:cNvPr id="0" name=""/>
        <dsp:cNvSpPr/>
      </dsp:nvSpPr>
      <dsp:spPr>
        <a:xfrm>
          <a:off x="0" y="4940"/>
          <a:ext cx="3506929" cy="46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Identifying Best ML Model</a:t>
          </a:r>
        </a:p>
      </dsp:txBody>
      <dsp:txXfrm>
        <a:off x="22846" y="27786"/>
        <a:ext cx="3461237" cy="4223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92027-5C4C-45AC-BF22-5B79630641DC}">
      <dsp:nvSpPr>
        <dsp:cNvPr id="0" name=""/>
        <dsp:cNvSpPr/>
      </dsp:nvSpPr>
      <dsp:spPr>
        <a:xfrm>
          <a:off x="0" y="194039"/>
          <a:ext cx="3998341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Search space </a:t>
          </a:r>
        </a:p>
      </dsp:txBody>
      <dsp:txXfrm>
        <a:off x="22246" y="216285"/>
        <a:ext cx="3953849" cy="411223"/>
      </dsp:txXfrm>
    </dsp:sp>
    <dsp:sp modelId="{14268174-B5F7-4665-BD0E-EFDD7FD9FDEC}">
      <dsp:nvSpPr>
        <dsp:cNvPr id="0" name=""/>
        <dsp:cNvSpPr/>
      </dsp:nvSpPr>
      <dsp:spPr>
        <a:xfrm>
          <a:off x="0" y="649754"/>
          <a:ext cx="3998341" cy="361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94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['loss'] = ['ls', 'lad', 'huber', 'quantile']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['learning_rate’] = [0.05,0.1,0.15,0.2,0.25,0.3]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['n_estimators'] = [50,100,150,200,250,300,350,400]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No of </a:t>
          </a:r>
          <a:r>
            <a:rPr lang="en-IN" sz="1500" kern="1200" dirty="0" err="1"/>
            <a:t>boostings</a:t>
          </a:r>
          <a:r>
            <a:rPr lang="en-IN" sz="1500" kern="1200" dirty="0"/>
            <a:t> performed , larger number gives better performance but can lead to overfitting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['subsample'] = [0.6,0.8,1]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Choosing sub-sample less than 1 leads to reduction in variance and increase in bias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['criterion'] = ['friedman_mse', 'mse']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['max_depth'] = [2,3,4,5,6,7,8]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Max depth of individual regressors , best value depends on input data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['max_features'] = ['auto', 'sqrt', 'log2']</a:t>
          </a:r>
        </a:p>
      </dsp:txBody>
      <dsp:txXfrm>
        <a:off x="0" y="649754"/>
        <a:ext cx="3998341" cy="36183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FB354-60B1-4A7A-BFC1-74B597B14711}">
      <dsp:nvSpPr>
        <dsp:cNvPr id="0" name=""/>
        <dsp:cNvSpPr/>
      </dsp:nvSpPr>
      <dsp:spPr>
        <a:xfrm>
          <a:off x="0" y="7082"/>
          <a:ext cx="1017831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		Results – Predicted Discounts &amp; Profitability Waterfall Charts</a:t>
          </a:r>
        </a:p>
      </dsp:txBody>
      <dsp:txXfrm>
        <a:off x="25759" y="32841"/>
        <a:ext cx="10126798" cy="4761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FB354-60B1-4A7A-BFC1-74B597B14711}">
      <dsp:nvSpPr>
        <dsp:cNvPr id="0" name=""/>
        <dsp:cNvSpPr/>
      </dsp:nvSpPr>
      <dsp:spPr>
        <a:xfrm>
          <a:off x="0" y="7082"/>
          <a:ext cx="1017831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		Results – Predicted Discounts &amp; Profitability Waterfall Charts</a:t>
          </a:r>
        </a:p>
      </dsp:txBody>
      <dsp:txXfrm>
        <a:off x="25759" y="32841"/>
        <a:ext cx="10126798" cy="4761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FB354-60B1-4A7A-BFC1-74B597B14711}">
      <dsp:nvSpPr>
        <dsp:cNvPr id="0" name=""/>
        <dsp:cNvSpPr/>
      </dsp:nvSpPr>
      <dsp:spPr>
        <a:xfrm>
          <a:off x="0" y="7082"/>
          <a:ext cx="1017831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		Results – Predicted Discounts &amp; Profitability Waterfall Charts</a:t>
          </a:r>
        </a:p>
      </dsp:txBody>
      <dsp:txXfrm>
        <a:off x="25759" y="32841"/>
        <a:ext cx="10126798" cy="47615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FB354-60B1-4A7A-BFC1-74B597B14711}">
      <dsp:nvSpPr>
        <dsp:cNvPr id="0" name=""/>
        <dsp:cNvSpPr/>
      </dsp:nvSpPr>
      <dsp:spPr>
        <a:xfrm>
          <a:off x="0" y="7082"/>
          <a:ext cx="1017831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		Results – Predicted Discounts &amp; Profitability Waterfall Charts</a:t>
          </a:r>
        </a:p>
      </dsp:txBody>
      <dsp:txXfrm>
        <a:off x="25759" y="32841"/>
        <a:ext cx="10126798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2DF1F-CE02-4F3F-B374-6EFF5B915B82}">
      <dsp:nvSpPr>
        <dsp:cNvPr id="0" name=""/>
        <dsp:cNvSpPr/>
      </dsp:nvSpPr>
      <dsp:spPr>
        <a:xfrm rot="5400000">
          <a:off x="3317720" y="-1232657"/>
          <a:ext cx="839180" cy="35174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Expected</a:t>
          </a:r>
          <a:r>
            <a:rPr lang="en-US" sz="1300" kern="1200" dirty="0"/>
            <a:t> Gross Turn Over , Product Volume in coming years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Market Capitalization , Industry Growth , Expected Future Growth of POC</a:t>
          </a:r>
          <a:endParaRPr lang="en-IN" sz="1300" kern="1200" dirty="0"/>
        </a:p>
      </dsp:txBody>
      <dsp:txXfrm rot="-5400000">
        <a:off x="1978577" y="147451"/>
        <a:ext cx="3476503" cy="757250"/>
      </dsp:txXfrm>
    </dsp:sp>
    <dsp:sp modelId="{1A9EE135-5F9A-4641-8DA6-BDDD7AFA26F8}">
      <dsp:nvSpPr>
        <dsp:cNvPr id="0" name=""/>
        <dsp:cNvSpPr/>
      </dsp:nvSpPr>
      <dsp:spPr>
        <a:xfrm>
          <a:off x="0" y="1589"/>
          <a:ext cx="1978576" cy="1048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Discounting based on customer growth</a:t>
          </a:r>
          <a:endParaRPr lang="en-IN" sz="1300" b="1" kern="1200" dirty="0"/>
        </a:p>
      </dsp:txBody>
      <dsp:txXfrm>
        <a:off x="51207" y="52796"/>
        <a:ext cx="1876162" cy="946561"/>
      </dsp:txXfrm>
    </dsp:sp>
    <dsp:sp modelId="{8026F27E-5C40-49BC-9403-2C7B54B7953D}">
      <dsp:nvSpPr>
        <dsp:cNvPr id="0" name=""/>
        <dsp:cNvSpPr/>
      </dsp:nvSpPr>
      <dsp:spPr>
        <a:xfrm rot="5400000">
          <a:off x="3317720" y="-131232"/>
          <a:ext cx="839180" cy="35174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Inventory Clearance Factor </a:t>
          </a:r>
          <a:r>
            <a:rPr lang="en-US" sz="1300" kern="1200" dirty="0"/>
            <a:t>for a product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Profitability behind a unit sell of product</a:t>
          </a:r>
          <a:endParaRPr lang="en-IN" sz="1300" kern="1200" dirty="0"/>
        </a:p>
      </dsp:txBody>
      <dsp:txXfrm rot="-5400000">
        <a:off x="1978577" y="1248876"/>
        <a:ext cx="3476503" cy="757250"/>
      </dsp:txXfrm>
    </dsp:sp>
    <dsp:sp modelId="{A54D9760-F6EF-465B-865B-6DEA488F329C}">
      <dsp:nvSpPr>
        <dsp:cNvPr id="0" name=""/>
        <dsp:cNvSpPr/>
      </dsp:nvSpPr>
      <dsp:spPr>
        <a:xfrm>
          <a:off x="0" y="1103013"/>
          <a:ext cx="1978576" cy="1048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Product Profitability</a:t>
          </a:r>
          <a:endParaRPr lang="en-IN" sz="1300" b="1" kern="1200" dirty="0"/>
        </a:p>
      </dsp:txBody>
      <dsp:txXfrm>
        <a:off x="51207" y="1154220"/>
        <a:ext cx="1876162" cy="946561"/>
      </dsp:txXfrm>
    </dsp:sp>
    <dsp:sp modelId="{80F74B0C-990E-4969-A090-F07FC1CFCFF3}">
      <dsp:nvSpPr>
        <dsp:cNvPr id="0" name=""/>
        <dsp:cNvSpPr/>
      </dsp:nvSpPr>
      <dsp:spPr>
        <a:xfrm rot="5400000">
          <a:off x="3317720" y="970191"/>
          <a:ext cx="839180" cy="35174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Reward </a:t>
          </a:r>
          <a:r>
            <a:rPr lang="en-US" sz="1300" b="1" kern="1200" dirty="0"/>
            <a:t>Loyal Customers</a:t>
          </a:r>
          <a:endParaRPr lang="en-IN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Lure new customers with high growth potential</a:t>
          </a:r>
          <a:endParaRPr lang="en-IN" sz="1300" kern="1200" dirty="0"/>
        </a:p>
      </dsp:txBody>
      <dsp:txXfrm rot="-5400000">
        <a:off x="1978577" y="2350300"/>
        <a:ext cx="3476503" cy="757250"/>
      </dsp:txXfrm>
    </dsp:sp>
    <dsp:sp modelId="{5CC2FE26-2FC9-4F2F-AE37-1D5AD5180686}">
      <dsp:nvSpPr>
        <dsp:cNvPr id="0" name=""/>
        <dsp:cNvSpPr/>
      </dsp:nvSpPr>
      <dsp:spPr>
        <a:xfrm>
          <a:off x="0" y="2204438"/>
          <a:ext cx="1978576" cy="1048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Attracting Customers</a:t>
          </a:r>
          <a:endParaRPr lang="en-IN" sz="1300" b="1" kern="1200" dirty="0"/>
        </a:p>
      </dsp:txBody>
      <dsp:txXfrm>
        <a:off x="51207" y="2255645"/>
        <a:ext cx="1876162" cy="94656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D53EE-F5DA-4794-9A93-569E7701CB9E}">
      <dsp:nvSpPr>
        <dsp:cNvPr id="0" name=""/>
        <dsp:cNvSpPr/>
      </dsp:nvSpPr>
      <dsp:spPr>
        <a:xfrm>
          <a:off x="0" y="7082"/>
          <a:ext cx="10131663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		                                   Useful Links</a:t>
          </a:r>
        </a:p>
      </dsp:txBody>
      <dsp:txXfrm>
        <a:off x="25759" y="32841"/>
        <a:ext cx="10080145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53A17-8363-4557-A03B-F5D27540D807}">
      <dsp:nvSpPr>
        <dsp:cNvPr id="0" name=""/>
        <dsp:cNvSpPr/>
      </dsp:nvSpPr>
      <dsp:spPr>
        <a:xfrm>
          <a:off x="0" y="9636"/>
          <a:ext cx="58147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Market Capitalization</a:t>
          </a:r>
        </a:p>
      </dsp:txBody>
      <dsp:txXfrm>
        <a:off x="15221" y="24857"/>
        <a:ext cx="5784258" cy="281363"/>
      </dsp:txXfrm>
    </dsp:sp>
    <dsp:sp modelId="{7A5F9AF7-FB41-448E-B9F6-23A9B04F95A5}">
      <dsp:nvSpPr>
        <dsp:cNvPr id="0" name=""/>
        <dsp:cNvSpPr/>
      </dsp:nvSpPr>
      <dsp:spPr>
        <a:xfrm>
          <a:off x="0" y="321441"/>
          <a:ext cx="5814700" cy="44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617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Relative Volume ordered by POC in 2019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Market defined by segment , sub-segment, province, </a:t>
          </a:r>
          <a:r>
            <a:rPr lang="en-IN" sz="1300" kern="1200" dirty="0" err="1"/>
            <a:t>sdfc</a:t>
          </a:r>
          <a:r>
            <a:rPr lang="en-IN" sz="1300" kern="1200" dirty="0"/>
            <a:t>-tier, </a:t>
          </a:r>
          <a:r>
            <a:rPr lang="en-IN" sz="1300" kern="1200" dirty="0" err="1"/>
            <a:t>poc</a:t>
          </a:r>
          <a:r>
            <a:rPr lang="en-IN" sz="1300" kern="1200" dirty="0"/>
            <a:t>-image</a:t>
          </a:r>
        </a:p>
      </dsp:txBody>
      <dsp:txXfrm>
        <a:off x="0" y="321441"/>
        <a:ext cx="5814700" cy="444015"/>
      </dsp:txXfrm>
    </dsp:sp>
    <dsp:sp modelId="{013B6925-0199-4A2C-833F-2C2A95C9B8C9}">
      <dsp:nvSpPr>
        <dsp:cNvPr id="0" name=""/>
        <dsp:cNvSpPr/>
      </dsp:nvSpPr>
      <dsp:spPr>
        <a:xfrm>
          <a:off x="0" y="765456"/>
          <a:ext cx="58147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Expected Future Growth</a:t>
          </a:r>
        </a:p>
      </dsp:txBody>
      <dsp:txXfrm>
        <a:off x="15221" y="780677"/>
        <a:ext cx="5784258" cy="281363"/>
      </dsp:txXfrm>
    </dsp:sp>
    <dsp:sp modelId="{966F73F1-8C67-46A6-BFD5-857EDED69926}">
      <dsp:nvSpPr>
        <dsp:cNvPr id="0" name=""/>
        <dsp:cNvSpPr/>
      </dsp:nvSpPr>
      <dsp:spPr>
        <a:xfrm>
          <a:off x="0" y="1077261"/>
          <a:ext cx="58147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617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 past growth + market capitalisation * average market growth</a:t>
          </a:r>
        </a:p>
      </dsp:txBody>
      <dsp:txXfrm>
        <a:off x="0" y="1077261"/>
        <a:ext cx="5814700" cy="215280"/>
      </dsp:txXfrm>
    </dsp:sp>
    <dsp:sp modelId="{8A0B5A41-7D95-48B9-9A31-B6829B5ECBC0}">
      <dsp:nvSpPr>
        <dsp:cNvPr id="0" name=""/>
        <dsp:cNvSpPr/>
      </dsp:nvSpPr>
      <dsp:spPr>
        <a:xfrm>
          <a:off x="0" y="1292541"/>
          <a:ext cx="58147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Expected GTO &amp; Volume Product</a:t>
          </a:r>
        </a:p>
      </dsp:txBody>
      <dsp:txXfrm>
        <a:off x="15221" y="1307762"/>
        <a:ext cx="5784258" cy="281363"/>
      </dsp:txXfrm>
    </dsp:sp>
    <dsp:sp modelId="{88ABE451-67AB-429D-9C07-8D400A6D0F36}">
      <dsp:nvSpPr>
        <dsp:cNvPr id="0" name=""/>
        <dsp:cNvSpPr/>
      </dsp:nvSpPr>
      <dsp:spPr>
        <a:xfrm>
          <a:off x="0" y="1604346"/>
          <a:ext cx="58147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617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Based on 2019 GTO &amp; Expected growth in POC , compute GTO for next year</a:t>
          </a:r>
        </a:p>
      </dsp:txBody>
      <dsp:txXfrm>
        <a:off x="0" y="1604346"/>
        <a:ext cx="5814700" cy="215280"/>
      </dsp:txXfrm>
    </dsp:sp>
    <dsp:sp modelId="{97762089-09D6-4BE5-8269-143B9453296D}">
      <dsp:nvSpPr>
        <dsp:cNvPr id="0" name=""/>
        <dsp:cNvSpPr/>
      </dsp:nvSpPr>
      <dsp:spPr>
        <a:xfrm>
          <a:off x="0" y="1819626"/>
          <a:ext cx="58147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Order size</a:t>
          </a:r>
        </a:p>
      </dsp:txBody>
      <dsp:txXfrm>
        <a:off x="15221" y="1834847"/>
        <a:ext cx="5784258" cy="281363"/>
      </dsp:txXfrm>
    </dsp:sp>
    <dsp:sp modelId="{56BCAC8E-4968-448E-96DD-F29ED0E14D46}">
      <dsp:nvSpPr>
        <dsp:cNvPr id="0" name=""/>
        <dsp:cNvSpPr/>
      </dsp:nvSpPr>
      <dsp:spPr>
        <a:xfrm>
          <a:off x="0" y="2131431"/>
          <a:ext cx="5814700" cy="39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617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Volume of product ordered over the max volume of that product ordered by any POC</a:t>
          </a:r>
        </a:p>
      </dsp:txBody>
      <dsp:txXfrm>
        <a:off x="0" y="2131431"/>
        <a:ext cx="5814700" cy="396922"/>
      </dsp:txXfrm>
    </dsp:sp>
    <dsp:sp modelId="{C985778F-E2C1-4A83-B824-63DC79D9831D}">
      <dsp:nvSpPr>
        <dsp:cNvPr id="0" name=""/>
        <dsp:cNvSpPr/>
      </dsp:nvSpPr>
      <dsp:spPr>
        <a:xfrm>
          <a:off x="0" y="2528353"/>
          <a:ext cx="58147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Inventory Lingering Index</a:t>
          </a:r>
        </a:p>
      </dsp:txBody>
      <dsp:txXfrm>
        <a:off x="15221" y="2543574"/>
        <a:ext cx="5784258" cy="281363"/>
      </dsp:txXfrm>
    </dsp:sp>
    <dsp:sp modelId="{AF62AD28-52B4-4390-A6F4-AB87494B79D4}">
      <dsp:nvSpPr>
        <dsp:cNvPr id="0" name=""/>
        <dsp:cNvSpPr/>
      </dsp:nvSpPr>
      <dsp:spPr>
        <a:xfrm>
          <a:off x="0" y="2840158"/>
          <a:ext cx="58147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617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Based on max discount offered on product &amp; max discount offered on any product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Also on how greater order size is than minimum order size for discount</a:t>
          </a:r>
        </a:p>
      </dsp:txBody>
      <dsp:txXfrm>
        <a:off x="0" y="2840158"/>
        <a:ext cx="5814700" cy="618930"/>
      </dsp:txXfrm>
    </dsp:sp>
    <dsp:sp modelId="{D67EBEDA-5E1C-4B97-B41E-B3C64FC03A31}">
      <dsp:nvSpPr>
        <dsp:cNvPr id="0" name=""/>
        <dsp:cNvSpPr/>
      </dsp:nvSpPr>
      <dsp:spPr>
        <a:xfrm>
          <a:off x="0" y="3459088"/>
          <a:ext cx="58147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Product Profitability Indicator</a:t>
          </a:r>
        </a:p>
      </dsp:txBody>
      <dsp:txXfrm>
        <a:off x="15221" y="3474309"/>
        <a:ext cx="5784258" cy="281363"/>
      </dsp:txXfrm>
    </dsp:sp>
    <dsp:sp modelId="{53194272-2514-48DD-915E-0285E33B8F2A}">
      <dsp:nvSpPr>
        <dsp:cNvPr id="0" name=""/>
        <dsp:cNvSpPr/>
      </dsp:nvSpPr>
      <dsp:spPr>
        <a:xfrm>
          <a:off x="0" y="3770893"/>
          <a:ext cx="5814700" cy="39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617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Mean discount offered for a product over the maximum mean discount offered to any product</a:t>
          </a:r>
        </a:p>
      </dsp:txBody>
      <dsp:txXfrm>
        <a:off x="0" y="3770893"/>
        <a:ext cx="5814700" cy="396922"/>
      </dsp:txXfrm>
    </dsp:sp>
    <dsp:sp modelId="{84C35851-C86F-4EDB-9527-DC6D3E9567E0}">
      <dsp:nvSpPr>
        <dsp:cNvPr id="0" name=""/>
        <dsp:cNvSpPr/>
      </dsp:nvSpPr>
      <dsp:spPr>
        <a:xfrm>
          <a:off x="0" y="4167816"/>
          <a:ext cx="58147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Customer Loyalty Indicator</a:t>
          </a:r>
        </a:p>
      </dsp:txBody>
      <dsp:txXfrm>
        <a:off x="15221" y="4183037"/>
        <a:ext cx="5784258" cy="281363"/>
      </dsp:txXfrm>
    </dsp:sp>
    <dsp:sp modelId="{8B5A3C00-6A89-4813-85CB-AF125F4CAF3E}">
      <dsp:nvSpPr>
        <dsp:cNvPr id="0" name=""/>
        <dsp:cNvSpPr/>
      </dsp:nvSpPr>
      <dsp:spPr>
        <a:xfrm>
          <a:off x="0" y="4479621"/>
          <a:ext cx="58147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617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Depends on market Capitalization &amp; order size</a:t>
          </a:r>
        </a:p>
      </dsp:txBody>
      <dsp:txXfrm>
        <a:off x="0" y="4479621"/>
        <a:ext cx="5814700" cy="215280"/>
      </dsp:txXfrm>
    </dsp:sp>
    <dsp:sp modelId="{20BBA966-AE00-4086-B1B2-CFD1E784F01B}">
      <dsp:nvSpPr>
        <dsp:cNvPr id="0" name=""/>
        <dsp:cNvSpPr/>
      </dsp:nvSpPr>
      <dsp:spPr>
        <a:xfrm>
          <a:off x="0" y="4694901"/>
          <a:ext cx="58147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Upper Limit of Discount</a:t>
          </a:r>
        </a:p>
      </dsp:txBody>
      <dsp:txXfrm>
        <a:off x="15221" y="4710122"/>
        <a:ext cx="5784258" cy="281363"/>
      </dsp:txXfrm>
    </dsp:sp>
    <dsp:sp modelId="{01124C64-C971-4E2D-9D50-D55EC7FD6358}">
      <dsp:nvSpPr>
        <dsp:cNvPr id="0" name=""/>
        <dsp:cNvSpPr/>
      </dsp:nvSpPr>
      <dsp:spPr>
        <a:xfrm>
          <a:off x="0" y="5006706"/>
          <a:ext cx="5814700" cy="39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617" tIns="16510" rIns="92456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Based on product profitability , growth potential of POC as determined by Expected GTO &amp; order size</a:t>
          </a:r>
        </a:p>
      </dsp:txBody>
      <dsp:txXfrm>
        <a:off x="0" y="5006706"/>
        <a:ext cx="5814700" cy="396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658DA-2F93-4980-8F36-D7A1A3CC87D2}">
      <dsp:nvSpPr>
        <dsp:cNvPr id="0" name=""/>
        <dsp:cNvSpPr/>
      </dsp:nvSpPr>
      <dsp:spPr>
        <a:xfrm>
          <a:off x="559291" y="204"/>
          <a:ext cx="2796469" cy="418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Feature</a:t>
          </a:r>
          <a:r>
            <a:rPr lang="en-IN" sz="1700" b="1" kern="1200" dirty="0"/>
            <a:t> </a:t>
          </a:r>
          <a:r>
            <a:rPr lang="en-IN" sz="2400" b="1" kern="1200" dirty="0"/>
            <a:t>Engineering</a:t>
          </a:r>
        </a:p>
      </dsp:txBody>
      <dsp:txXfrm>
        <a:off x="579743" y="20656"/>
        <a:ext cx="2755565" cy="378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BE0E9-8649-47AA-BA0B-57EDE96A942F}">
      <dsp:nvSpPr>
        <dsp:cNvPr id="0" name=""/>
        <dsp:cNvSpPr/>
      </dsp:nvSpPr>
      <dsp:spPr>
        <a:xfrm>
          <a:off x="1050354" y="264"/>
          <a:ext cx="3395335" cy="541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Exploratory Data Analysis</a:t>
          </a:r>
        </a:p>
      </dsp:txBody>
      <dsp:txXfrm>
        <a:off x="1076778" y="26688"/>
        <a:ext cx="3342487" cy="4884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89516-9108-42A9-A749-2B190F667122}">
      <dsp:nvSpPr>
        <dsp:cNvPr id="0" name=""/>
        <dsp:cNvSpPr/>
      </dsp:nvSpPr>
      <dsp:spPr>
        <a:xfrm>
          <a:off x="0" y="0"/>
          <a:ext cx="4304424" cy="541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Statistical Testing</a:t>
          </a:r>
        </a:p>
      </dsp:txBody>
      <dsp:txXfrm>
        <a:off x="26450" y="26450"/>
        <a:ext cx="4251524" cy="488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A93AD-3D1E-4E6A-BDF0-EDEE5B5CE89B}">
      <dsp:nvSpPr>
        <dsp:cNvPr id="0" name=""/>
        <dsp:cNvSpPr/>
      </dsp:nvSpPr>
      <dsp:spPr>
        <a:xfrm>
          <a:off x="763479" y="0"/>
          <a:ext cx="2725445" cy="4743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System Design</a:t>
          </a:r>
        </a:p>
      </dsp:txBody>
      <dsp:txXfrm>
        <a:off x="786633" y="23154"/>
        <a:ext cx="2679137" cy="4279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77B9B-75F2-4321-96AE-AB50D68A94D7}">
      <dsp:nvSpPr>
        <dsp:cNvPr id="0" name=""/>
        <dsp:cNvSpPr/>
      </dsp:nvSpPr>
      <dsp:spPr>
        <a:xfrm>
          <a:off x="214609" y="7082"/>
          <a:ext cx="974909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				Data Preparation</a:t>
          </a:r>
        </a:p>
      </dsp:txBody>
      <dsp:txXfrm>
        <a:off x="240368" y="32841"/>
        <a:ext cx="9697578" cy="4761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5E631-C2AA-4741-8AA8-72F03D035BA7}">
      <dsp:nvSpPr>
        <dsp:cNvPr id="0" name=""/>
        <dsp:cNvSpPr/>
      </dsp:nvSpPr>
      <dsp:spPr>
        <a:xfrm>
          <a:off x="0" y="7082"/>
          <a:ext cx="1015032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			         Machine Learning Modelling</a:t>
          </a:r>
        </a:p>
      </dsp:txBody>
      <dsp:txXfrm>
        <a:off x="25759" y="32841"/>
        <a:ext cx="10098806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1BA62-F87E-465A-A00A-18F6B6929741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AE89-8C64-4D32-B76A-848AB2957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3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CAE89-8C64-4D32-B76A-848AB2957C3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4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C6057791-A6F8-5F43-98EE-10D854E91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53050-04B4-0C45-8F53-B487EE503C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27562" y="4239494"/>
            <a:ext cx="7885217" cy="814264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B01E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Add Problem Name here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251119-B5B0-144E-91B4-9891C56812F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27562" y="5217041"/>
            <a:ext cx="3756563" cy="4397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Add Team name followed by college name here</a:t>
            </a:r>
            <a:endParaRPr lang="en-US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2DE073A0-326F-B443-8868-7F6F44FD2C3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170" y="5217041"/>
            <a:ext cx="3942609" cy="4397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Add member names here | Add member names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5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CD9E-8035-104D-AC50-93D959A7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898AC-FE47-4549-BDE7-C1E124E95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2F4A-4C5B-B242-8F54-C30D25D9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E2E27-384F-E945-9EEA-25589AEB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C643-10F7-E540-A290-FD6D34FB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5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C6983-E93D-BB43-9666-4DF1CFD47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22E72-D15C-7B44-BDB6-426EF5DF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B2CB-8D5B-CC47-9CEB-63B9DAD7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7A48-0F49-694A-BC2E-FD76FD5B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4DA9-16A6-2D43-8B58-34CAE408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hree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139" y="2206383"/>
            <a:ext cx="4767742" cy="243137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200" baseline="0">
                <a:latin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9466" y="2206383"/>
            <a:ext cx="5363210" cy="232405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aseline="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" y="-1"/>
            <a:ext cx="3047999" cy="112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048002" y="-1"/>
            <a:ext cx="3047999" cy="112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096005" y="-1"/>
            <a:ext cx="3047999" cy="1124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144003" y="-1"/>
            <a:ext cx="3047999" cy="112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1647808" y="6695143"/>
            <a:ext cx="54419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020A0DC2-189B-4004-B3D8-62FFBA41F1B6}" type="slidenum">
              <a:rPr lang="en-US" altLang="en-US" sz="900" smtClean="0">
                <a:solidFill>
                  <a:srgbClr val="45120F"/>
                </a:solidFill>
                <a:latin typeface="Verdana"/>
                <a:ea typeface="Gulim" pitchFamily="34" charset="-127"/>
                <a:cs typeface="Verdana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900">
              <a:solidFill>
                <a:srgbClr val="45120F"/>
              </a:solidFill>
              <a:latin typeface="Verdana"/>
              <a:ea typeface="Gulim" pitchFamily="34" charset="-127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58653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3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hoto Breaker-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2755"/>
            <a:ext cx="10515600" cy="1612491"/>
          </a:xfrm>
        </p:spPr>
        <p:txBody>
          <a:bodyPr anchor="ctr" anchorCtr="0">
            <a:normAutofit/>
          </a:bodyPr>
          <a:lstStyle>
            <a:lvl1pPr algn="ctr">
              <a:defRPr sz="5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0890" y="6307667"/>
            <a:ext cx="403044" cy="36512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933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6029" y="6307667"/>
            <a:ext cx="380274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933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PRESENTATION TITLE GOES HERE 2017</a:t>
            </a:r>
          </a:p>
        </p:txBody>
      </p:sp>
    </p:spTree>
    <p:extLst>
      <p:ext uri="{BB962C8B-B14F-4D97-AF65-F5344CB8AC3E}">
        <p14:creationId xmlns:p14="http://schemas.microsoft.com/office/powerpoint/2010/main" val="156759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02B6-73D7-6143-803E-72BE6C1F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00" y="720908"/>
            <a:ext cx="5496045" cy="5418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9F8F-13DB-5D45-8F57-7889D7FE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00" y="1485673"/>
            <a:ext cx="5496045" cy="504575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4ACF8-DECC-3349-ABAD-2EA1439EF9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1786" y="232002"/>
            <a:ext cx="1465200" cy="103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921F5-CBD5-724C-8EF9-C1ADB66607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585" y="232002"/>
            <a:ext cx="1465200" cy="2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6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E82F-F917-1A4B-87C4-965A5DA0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C5FB-15EC-C847-978F-5BD007EF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9D51-0380-9349-8344-C14CA9F5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FDFA-2C4A-0E46-83F7-EE2FDAE6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EC2F-6D91-DD43-99C7-415098EB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5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7AB0-4898-9F4D-B69D-0632AE4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F268-36A0-D34B-A23A-908DDC4F1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3FE14-6B33-E046-B608-07D2B9FAE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C51F-15AC-4640-ABD1-F549FB6D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0E1F0-C946-6D41-AE72-9B670D8E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C6AC0-0288-5F41-9443-A39BB2AC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B3F1-88C6-BF45-AEBC-5458DAF8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CCF4F-79D6-7149-817B-F85A7924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91BD3-913F-BD42-A735-D1E5FD79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3CAEA-EB0E-D542-AB60-33F116D18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753EC-CE2B-E444-BA29-975661CB7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BDC79-30CA-ED4A-8268-169F91F2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7859A-C7DB-D04F-8DB3-C084B068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21CA5-0D8D-CB43-94D3-C8C08E4A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7D18-7367-6740-ACA2-8E3196CD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FE913-6419-F149-92BF-32EABFF5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C2B27-717B-CD4F-A765-195AF4D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20203-3E66-4044-AD7A-6AF58BF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033A6-3AA7-114C-A1AE-B4E2458D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657E2-53AF-0F47-8A58-DAFA2938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1FFDA-C311-C34E-AEF0-8AD23799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E309-EC04-854E-B180-3840EA30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52C3-2D1D-704C-84AC-0AB1DA64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3292-7DC9-ED4F-A88F-FC6EFB2E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C75A2-02AE-6B4E-95CA-E3A6096F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1E50-C8F1-2F4F-8E58-F9EEAB8F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405BF-0ADC-A542-B141-35DC809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34F8-847B-6E4B-A37C-17B957E4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7E705-245A-D648-83E6-BBBCD4060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AE092-9D9C-2D45-A162-543C5DD4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0918-EB58-8B4D-9AE2-66796D18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49C-A43D-6B4D-A129-CB7E514575D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44A7D-E7BB-8244-BED6-1A756662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39D71-31D4-0846-A54C-E21580F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98958-DEFF-1441-9B57-A265439C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4FE9-4135-0F4F-9C52-87C544FF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A04F-4B25-EC42-8E70-65ABC91B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249C-A43D-6B4D-A129-CB7E514575D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A810-4777-F54B-B27D-31C6D4C16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7092-E44F-B043-8815-DC95D5C99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A84E-05FC-7C48-8F90-B5AE1D10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6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mnisarg/customDisc" TargetMode="External"/><Relationship Id="rId3" Type="http://schemas.openxmlformats.org/officeDocument/2006/relationships/diagramLayout" Target="../diagrams/layout20.xml"/><Relationship Id="rId7" Type="http://schemas.openxmlformats.org/officeDocument/2006/relationships/hyperlink" Target="https://customiseddiscounts.herokuapp.com/" TargetMode="Externa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hyperlink" Target="https://docs.google.com/document/d/1vrAyoDBGkFrpg9JhXgJM68Qi4ux1iFU0chQSgm14SdM/edit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diagramQuickStyle" Target="../diagrams/quickStyle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5.xml"/><Relationship Id="rId12" Type="http://schemas.openxmlformats.org/officeDocument/2006/relationships/diagramLayout" Target="../diagrams/layout6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Data" Target="../diagrams/data6.xml"/><Relationship Id="rId5" Type="http://schemas.openxmlformats.org/officeDocument/2006/relationships/diagramQuickStyle" Target="../diagrams/quickStyle5.xml"/><Relationship Id="rId15" Type="http://schemas.microsoft.com/office/2007/relationships/diagramDrawing" Target="../diagrams/drawing6.xml"/><Relationship Id="rId10" Type="http://schemas.openxmlformats.org/officeDocument/2006/relationships/image" Target="../media/image10.png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Relationship Id="rId14" Type="http://schemas.openxmlformats.org/officeDocument/2006/relationships/diagramColors" Target="../diagrams/colors6.xml"/><Relationship Id="rId22" Type="http://schemas.microsoft.com/office/2007/relationships/diagramDrawing" Target="../diagrams/drawin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26" Type="http://schemas.microsoft.com/office/2007/relationships/diagramDrawing" Target="../diagrams/drawing13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34" Type="http://schemas.openxmlformats.org/officeDocument/2006/relationships/diagramQuickStyle" Target="../diagrams/quickStyle15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5" Type="http://schemas.openxmlformats.org/officeDocument/2006/relationships/diagramColors" Target="../diagrams/colors13.xml"/><Relationship Id="rId33" Type="http://schemas.openxmlformats.org/officeDocument/2006/relationships/diagramLayout" Target="../diagrams/layout15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29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24" Type="http://schemas.openxmlformats.org/officeDocument/2006/relationships/diagramQuickStyle" Target="../diagrams/quickStyle13.xml"/><Relationship Id="rId32" Type="http://schemas.openxmlformats.org/officeDocument/2006/relationships/diagramData" Target="../diagrams/data15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23" Type="http://schemas.openxmlformats.org/officeDocument/2006/relationships/diagramLayout" Target="../diagrams/layout13.xml"/><Relationship Id="rId28" Type="http://schemas.openxmlformats.org/officeDocument/2006/relationships/diagramLayout" Target="../diagrams/layout14.xml"/><Relationship Id="rId36" Type="http://schemas.microsoft.com/office/2007/relationships/diagramDrawing" Target="../diagrams/drawing15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31" Type="http://schemas.microsoft.com/office/2007/relationships/diagramDrawing" Target="../diagrams/drawing14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Relationship Id="rId22" Type="http://schemas.openxmlformats.org/officeDocument/2006/relationships/diagramData" Target="../diagrams/data13.xml"/><Relationship Id="rId27" Type="http://schemas.openxmlformats.org/officeDocument/2006/relationships/diagramData" Target="../diagrams/data14.xml"/><Relationship Id="rId30" Type="http://schemas.openxmlformats.org/officeDocument/2006/relationships/diagramColors" Target="../diagrams/colors14.xml"/><Relationship Id="rId35" Type="http://schemas.openxmlformats.org/officeDocument/2006/relationships/diagramColors" Target="../diagrams/colors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4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5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ED5EE6-478F-F34F-9E9F-7426BF46C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Customized Discounting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DA0E62-C56A-7042-BFBD-00BA90F2C9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Budhacks</a:t>
            </a:r>
            <a:r>
              <a:rPr lang="en-US" dirty="0"/>
              <a:t> : NITK </a:t>
            </a:r>
            <a:r>
              <a:rPr lang="en-US" dirty="0" err="1"/>
              <a:t>Surathkal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4B1794-058C-7F40-99C3-CDBEFAC4E9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Nisarg Bipin Shah</a:t>
            </a:r>
          </a:p>
        </p:txBody>
      </p:sp>
    </p:spTree>
    <p:extLst>
      <p:ext uri="{BB962C8B-B14F-4D97-AF65-F5344CB8AC3E}">
        <p14:creationId xmlns:p14="http://schemas.microsoft.com/office/powerpoint/2010/main" val="108205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C389C-6CD7-4EF6-9BE1-E1DD44A1800C}"/>
              </a:ext>
            </a:extLst>
          </p:cNvPr>
          <p:cNvGraphicFramePr/>
          <p:nvPr/>
        </p:nvGraphicFramePr>
        <p:xfrm>
          <a:off x="281300" y="720908"/>
          <a:ext cx="10178316" cy="54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089-82A2-4049-84B1-52668E5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01" y="1485673"/>
            <a:ext cx="4449320" cy="5045756"/>
          </a:xfrm>
        </p:spPr>
        <p:txBody>
          <a:bodyPr>
            <a:normAutofit/>
          </a:bodyPr>
          <a:lstStyle/>
          <a:p>
            <a:r>
              <a:rPr lang="en-IN" dirty="0"/>
              <a:t>Case 4 : </a:t>
            </a:r>
          </a:p>
          <a:p>
            <a:r>
              <a:rPr lang="en-IN" sz="1900" b="1" dirty="0"/>
              <a:t>Mid GTO , Growth POC under discounted</a:t>
            </a:r>
          </a:p>
          <a:p>
            <a:r>
              <a:rPr lang="en-IN" dirty="0"/>
              <a:t> Row no 28431 in data.xlsx file</a:t>
            </a:r>
          </a:p>
          <a:p>
            <a:r>
              <a:rPr lang="en-IN" dirty="0"/>
              <a:t>Discount given :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1678.21</a:t>
            </a:r>
            <a:endParaRPr lang="en-IN" dirty="0"/>
          </a:p>
          <a:p>
            <a:r>
              <a:rPr lang="en-IN" dirty="0"/>
              <a:t>Upper Limit of discount for this POC :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6563</a:t>
            </a:r>
            <a:r>
              <a:rPr lang="en-IN" dirty="0"/>
              <a:t> </a:t>
            </a:r>
          </a:p>
          <a:p>
            <a:r>
              <a:rPr lang="en-IN" dirty="0"/>
              <a:t>Net Expected Profit in 2 years : 14839</a:t>
            </a:r>
          </a:p>
          <a:p>
            <a:r>
              <a:rPr lang="en-IN" dirty="0"/>
              <a:t>Our Machine Learning Model recommends :</a:t>
            </a:r>
          </a:p>
          <a:p>
            <a:pPr marL="342900" indent="-342900">
              <a:buAutoNum type="arabicParenR"/>
            </a:pPr>
            <a:r>
              <a:rPr lang="en-IN" dirty="0"/>
              <a:t>Total Discount : 2766.21</a:t>
            </a:r>
          </a:p>
          <a:p>
            <a:pPr marL="342900" indent="-342900">
              <a:buAutoNum type="arabicParenR"/>
            </a:pPr>
            <a:r>
              <a:rPr lang="en-IN" dirty="0"/>
              <a:t>On Invoice Discount : 2766.21</a:t>
            </a:r>
          </a:p>
          <a:p>
            <a:pPr marL="342900" indent="-342900">
              <a:buAutoNum type="arabicParenR"/>
            </a:pPr>
            <a:r>
              <a:rPr lang="en-IN" dirty="0"/>
              <a:t>Off Invoice Discount : 0</a:t>
            </a:r>
          </a:p>
          <a:p>
            <a:r>
              <a:rPr lang="en-IN" dirty="0"/>
              <a:t>We recommend luring this customer with more discount because of high growth potential , mid – high GTO order &amp; relatively good profit margins on product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94EE1-7555-4094-9343-C7C94DE68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608" y="1408858"/>
            <a:ext cx="6693031" cy="5246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623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7C5B-6651-4CF3-AD0C-6FFFDAE3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56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Elbow Connector 124"/>
          <p:cNvCxnSpPr/>
          <p:nvPr/>
        </p:nvCxnSpPr>
        <p:spPr>
          <a:xfrm>
            <a:off x="8699970" y="3189287"/>
            <a:ext cx="2926080" cy="1645920"/>
          </a:xfrm>
          <a:prstGeom prst="bentConnector2">
            <a:avLst/>
          </a:prstGeom>
          <a:ln>
            <a:solidFill>
              <a:srgbClr val="D20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8749795" y="1272976"/>
            <a:ext cx="2926080" cy="16459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13126" y="1267461"/>
            <a:ext cx="23703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+mj-lt"/>
                <a:cs typeface="Rubik" panose="00000500000000000000" pitchFamily="2" charset="-79"/>
              </a:rPr>
              <a:t>Scalability of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+mj-lt"/>
                <a:cs typeface="Rubik" panose="00000500000000000000" pitchFamily="2" charset="-79"/>
              </a:rPr>
              <a:t>Accurate Modelling based on key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+mj-lt"/>
                <a:cs typeface="Rubik" panose="00000500000000000000" pitchFamily="2" charset="-79"/>
              </a:rPr>
              <a:t>Ability to identify correctly predicted discounts &amp; correct wrong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+mj-lt"/>
                <a:cs typeface="Rubik" panose="00000500000000000000" pitchFamily="2" charset="-79"/>
              </a:rPr>
              <a:t>Profitability bar chart outputs : appropriate way to visualize discounts for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+mj-lt"/>
                <a:cs typeface="Rubik" panose="00000500000000000000" pitchFamily="2" charset="-79"/>
              </a:rPr>
              <a:t>Easy to use UI &amp; ease of accessibility </a:t>
            </a:r>
          </a:p>
          <a:p>
            <a:endParaRPr lang="en-US" sz="1000" dirty="0">
              <a:solidFill>
                <a:schemeClr val="accent3">
                  <a:lumMod val="50000"/>
                </a:schemeClr>
              </a:solidFill>
              <a:latin typeface="+mj-lt"/>
              <a:cs typeface="Rubik" panose="000005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>
                  <a:lumMod val="50000"/>
                </a:schemeClr>
              </a:solidFill>
              <a:latin typeface="+mj-lt"/>
              <a:cs typeface="Rubik" panose="00000500000000000000" pitchFamily="2" charset="-79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+mj-lt"/>
              <a:cs typeface="Rubik" panose="00000500000000000000" pitchFamily="2" charset="-79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828483" y="1629597"/>
            <a:ext cx="4243494" cy="3756025"/>
            <a:chOff x="4386305" y="1699005"/>
            <a:chExt cx="4243494" cy="3756025"/>
          </a:xfrm>
        </p:grpSpPr>
        <p:grpSp>
          <p:nvGrpSpPr>
            <p:cNvPr id="67" name="Group 66"/>
            <p:cNvGrpSpPr/>
            <p:nvPr/>
          </p:nvGrpSpPr>
          <p:grpSpPr>
            <a:xfrm>
              <a:off x="4386305" y="1699005"/>
              <a:ext cx="2831466" cy="3756025"/>
              <a:chOff x="915250" y="2140450"/>
              <a:chExt cx="2831466" cy="3756025"/>
            </a:xfrm>
            <a:effectLst/>
          </p:grpSpPr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915250" y="2819053"/>
                <a:ext cx="2831466" cy="3077422"/>
              </a:xfrm>
              <a:custGeom>
                <a:avLst/>
                <a:gdLst>
                  <a:gd name="T0" fmla="*/ 0 w 1255"/>
                  <a:gd name="T1" fmla="*/ 0 h 1363"/>
                  <a:gd name="T2" fmla="*/ 0 w 1255"/>
                  <a:gd name="T3" fmla="*/ 1062 h 1363"/>
                  <a:gd name="T4" fmla="*/ 627 w 1255"/>
                  <a:gd name="T5" fmla="*/ 1363 h 1363"/>
                  <a:gd name="T6" fmla="*/ 1255 w 1255"/>
                  <a:gd name="T7" fmla="*/ 1062 h 1363"/>
                  <a:gd name="T8" fmla="*/ 1255 w 1255"/>
                  <a:gd name="T9" fmla="*/ 0 h 1363"/>
                  <a:gd name="T10" fmla="*/ 0 w 1255"/>
                  <a:gd name="T11" fmla="*/ 0 h 1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5" h="1363">
                    <a:moveTo>
                      <a:pt x="0" y="0"/>
                    </a:moveTo>
                    <a:cubicBezTo>
                      <a:pt x="0" y="1062"/>
                      <a:pt x="0" y="1062"/>
                      <a:pt x="0" y="1062"/>
                    </a:cubicBezTo>
                    <a:cubicBezTo>
                      <a:pt x="0" y="1229"/>
                      <a:pt x="281" y="1363"/>
                      <a:pt x="627" y="1363"/>
                    </a:cubicBezTo>
                    <a:cubicBezTo>
                      <a:pt x="974" y="1363"/>
                      <a:pt x="1255" y="1229"/>
                      <a:pt x="1255" y="1062"/>
                    </a:cubicBezTo>
                    <a:cubicBezTo>
                      <a:pt x="1255" y="0"/>
                      <a:pt x="1255" y="0"/>
                      <a:pt x="125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" name="Oval 10"/>
              <p:cNvSpPr>
                <a:spLocks noChangeArrowheads="1"/>
              </p:cNvSpPr>
              <p:nvPr/>
            </p:nvSpPr>
            <p:spPr bwMode="auto">
              <a:xfrm>
                <a:off x="915250" y="2140450"/>
                <a:ext cx="2831466" cy="135572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" name="Freeform 11"/>
              <p:cNvSpPr>
                <a:spLocks/>
              </p:cNvSpPr>
              <p:nvPr/>
            </p:nvSpPr>
            <p:spPr bwMode="auto">
              <a:xfrm>
                <a:off x="2036872" y="5160086"/>
                <a:ext cx="1709843" cy="677122"/>
              </a:xfrm>
              <a:custGeom>
                <a:avLst/>
                <a:gdLst>
                  <a:gd name="T0" fmla="*/ 0 w 758"/>
                  <a:gd name="T1" fmla="*/ 294 h 300"/>
                  <a:gd name="T2" fmla="*/ 130 w 758"/>
                  <a:gd name="T3" fmla="*/ 300 h 300"/>
                  <a:gd name="T4" fmla="*/ 758 w 758"/>
                  <a:gd name="T5" fmla="*/ 0 h 300"/>
                  <a:gd name="T6" fmla="*/ 130 w 758"/>
                  <a:gd name="T7" fmla="*/ 0 h 300"/>
                  <a:gd name="T8" fmla="*/ 0 w 758"/>
                  <a:gd name="T9" fmla="*/ 294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8" h="300">
                    <a:moveTo>
                      <a:pt x="0" y="294"/>
                    </a:moveTo>
                    <a:cubicBezTo>
                      <a:pt x="43" y="298"/>
                      <a:pt x="86" y="300"/>
                      <a:pt x="130" y="300"/>
                    </a:cubicBezTo>
                    <a:cubicBezTo>
                      <a:pt x="477" y="300"/>
                      <a:pt x="758" y="165"/>
                      <a:pt x="758" y="0"/>
                    </a:cubicBezTo>
                    <a:cubicBezTo>
                      <a:pt x="130" y="0"/>
                      <a:pt x="130" y="0"/>
                      <a:pt x="130" y="0"/>
                    </a:cubicBezTo>
                    <a:lnTo>
                      <a:pt x="0" y="29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5801297" y="4131901"/>
              <a:ext cx="1416473" cy="586740"/>
            </a:xfrm>
            <a:custGeom>
              <a:avLst/>
              <a:gdLst>
                <a:gd name="T0" fmla="*/ 956 w 956"/>
                <a:gd name="T1" fmla="*/ 0 h 396"/>
                <a:gd name="T2" fmla="*/ 956 w 956"/>
                <a:gd name="T3" fmla="*/ 0 h 396"/>
                <a:gd name="T4" fmla="*/ 0 w 956"/>
                <a:gd name="T5" fmla="*/ 0 h 396"/>
                <a:gd name="T6" fmla="*/ 0 w 956"/>
                <a:gd name="T7" fmla="*/ 396 h 396"/>
                <a:gd name="T8" fmla="*/ 956 w 956"/>
                <a:gd name="T9" fmla="*/ 396 h 396"/>
                <a:gd name="T10" fmla="*/ 956 w 956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6" h="396">
                  <a:moveTo>
                    <a:pt x="956" y="0"/>
                  </a:moveTo>
                  <a:lnTo>
                    <a:pt x="956" y="0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956" y="396"/>
                  </a:lnTo>
                  <a:lnTo>
                    <a:pt x="9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5507927" y="2377607"/>
              <a:ext cx="293370" cy="1250527"/>
            </a:xfrm>
            <a:custGeom>
              <a:avLst/>
              <a:gdLst>
                <a:gd name="T0" fmla="*/ 198 w 198"/>
                <a:gd name="T1" fmla="*/ 0 h 844"/>
                <a:gd name="T2" fmla="*/ 0 w 198"/>
                <a:gd name="T3" fmla="*/ 448 h 844"/>
                <a:gd name="T4" fmla="*/ 0 w 198"/>
                <a:gd name="T5" fmla="*/ 844 h 844"/>
                <a:gd name="T6" fmla="*/ 198 w 198"/>
                <a:gd name="T7" fmla="*/ 395 h 844"/>
                <a:gd name="T8" fmla="*/ 198 w 198"/>
                <a:gd name="T9" fmla="*/ 0 h 844"/>
                <a:gd name="T10" fmla="*/ 198 w 198"/>
                <a:gd name="T1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844">
                  <a:moveTo>
                    <a:pt x="198" y="0"/>
                  </a:moveTo>
                  <a:lnTo>
                    <a:pt x="0" y="448"/>
                  </a:lnTo>
                  <a:lnTo>
                    <a:pt x="0" y="844"/>
                  </a:lnTo>
                  <a:lnTo>
                    <a:pt x="198" y="395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660400" dist="254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5507927" y="2962867"/>
              <a:ext cx="293370" cy="1247563"/>
            </a:xfrm>
            <a:custGeom>
              <a:avLst/>
              <a:gdLst>
                <a:gd name="T0" fmla="*/ 198 w 198"/>
                <a:gd name="T1" fmla="*/ 0 h 842"/>
                <a:gd name="T2" fmla="*/ 0 w 198"/>
                <a:gd name="T3" fmla="*/ 449 h 842"/>
                <a:gd name="T4" fmla="*/ 0 w 198"/>
                <a:gd name="T5" fmla="*/ 842 h 842"/>
                <a:gd name="T6" fmla="*/ 198 w 198"/>
                <a:gd name="T7" fmla="*/ 394 h 842"/>
                <a:gd name="T8" fmla="*/ 198 w 198"/>
                <a:gd name="T9" fmla="*/ 0 h 842"/>
                <a:gd name="T10" fmla="*/ 198 w 198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842">
                  <a:moveTo>
                    <a:pt x="198" y="0"/>
                  </a:moveTo>
                  <a:lnTo>
                    <a:pt x="0" y="449"/>
                  </a:lnTo>
                  <a:lnTo>
                    <a:pt x="0" y="842"/>
                  </a:lnTo>
                  <a:lnTo>
                    <a:pt x="198" y="394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660400" dist="254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5507927" y="3546644"/>
              <a:ext cx="293370" cy="1249046"/>
            </a:xfrm>
            <a:custGeom>
              <a:avLst/>
              <a:gdLst>
                <a:gd name="T0" fmla="*/ 198 w 198"/>
                <a:gd name="T1" fmla="*/ 0 h 843"/>
                <a:gd name="T2" fmla="*/ 0 w 198"/>
                <a:gd name="T3" fmla="*/ 448 h 843"/>
                <a:gd name="T4" fmla="*/ 0 w 198"/>
                <a:gd name="T5" fmla="*/ 843 h 843"/>
                <a:gd name="T6" fmla="*/ 198 w 198"/>
                <a:gd name="T7" fmla="*/ 395 h 843"/>
                <a:gd name="T8" fmla="*/ 198 w 198"/>
                <a:gd name="T9" fmla="*/ 0 h 843"/>
                <a:gd name="T10" fmla="*/ 198 w 198"/>
                <a:gd name="T11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843">
                  <a:moveTo>
                    <a:pt x="198" y="0"/>
                  </a:moveTo>
                  <a:lnTo>
                    <a:pt x="0" y="448"/>
                  </a:lnTo>
                  <a:lnTo>
                    <a:pt x="0" y="843"/>
                  </a:lnTo>
                  <a:lnTo>
                    <a:pt x="198" y="395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2F5596"/>
            </a:solidFill>
            <a:ln>
              <a:noFill/>
            </a:ln>
            <a:effectLst>
              <a:outerShdw blurRad="660400" dist="254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5507927" y="4131901"/>
              <a:ext cx="293370" cy="1250527"/>
            </a:xfrm>
            <a:custGeom>
              <a:avLst/>
              <a:gdLst>
                <a:gd name="T0" fmla="*/ 198 w 198"/>
                <a:gd name="T1" fmla="*/ 0 h 844"/>
                <a:gd name="T2" fmla="*/ 0 w 198"/>
                <a:gd name="T3" fmla="*/ 448 h 844"/>
                <a:gd name="T4" fmla="*/ 0 w 198"/>
                <a:gd name="T5" fmla="*/ 844 h 844"/>
                <a:gd name="T6" fmla="*/ 198 w 198"/>
                <a:gd name="T7" fmla="*/ 396 h 844"/>
                <a:gd name="T8" fmla="*/ 198 w 198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4">
                  <a:moveTo>
                    <a:pt x="198" y="0"/>
                  </a:moveTo>
                  <a:lnTo>
                    <a:pt x="0" y="448"/>
                  </a:lnTo>
                  <a:lnTo>
                    <a:pt x="0" y="844"/>
                  </a:lnTo>
                  <a:lnTo>
                    <a:pt x="198" y="39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660400" dist="2540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801297" y="2376109"/>
              <a:ext cx="2828502" cy="586757"/>
              <a:chOff x="3954463" y="1009633"/>
              <a:chExt cx="3030538" cy="628668"/>
            </a:xfrm>
          </p:grpSpPr>
          <p:sp>
            <p:nvSpPr>
              <p:cNvPr id="89" name="Freeform 8"/>
              <p:cNvSpPr>
                <a:spLocks/>
              </p:cNvSpPr>
              <p:nvPr/>
            </p:nvSpPr>
            <p:spPr bwMode="auto">
              <a:xfrm>
                <a:off x="5472113" y="1011238"/>
                <a:ext cx="1512888" cy="627063"/>
              </a:xfrm>
              <a:custGeom>
                <a:avLst/>
                <a:gdLst>
                  <a:gd name="T0" fmla="*/ 793 w 953"/>
                  <a:gd name="T1" fmla="*/ 0 h 395"/>
                  <a:gd name="T2" fmla="*/ 0 w 953"/>
                  <a:gd name="T3" fmla="*/ 0 h 395"/>
                  <a:gd name="T4" fmla="*/ 0 w 953"/>
                  <a:gd name="T5" fmla="*/ 395 h 395"/>
                  <a:gd name="T6" fmla="*/ 793 w 953"/>
                  <a:gd name="T7" fmla="*/ 395 h 395"/>
                  <a:gd name="T8" fmla="*/ 953 w 953"/>
                  <a:gd name="T9" fmla="*/ 198 h 395"/>
                  <a:gd name="T10" fmla="*/ 793 w 953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3" h="395">
                    <a:moveTo>
                      <a:pt x="793" y="0"/>
                    </a:moveTo>
                    <a:lnTo>
                      <a:pt x="0" y="0"/>
                    </a:lnTo>
                    <a:lnTo>
                      <a:pt x="0" y="395"/>
                    </a:lnTo>
                    <a:lnTo>
                      <a:pt x="793" y="395"/>
                    </a:lnTo>
                    <a:lnTo>
                      <a:pt x="953" y="19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954463" y="1009633"/>
                <a:ext cx="1517650" cy="628650"/>
              </a:xfrm>
              <a:custGeom>
                <a:avLst/>
                <a:gdLst>
                  <a:gd name="T0" fmla="*/ 956 w 956"/>
                  <a:gd name="T1" fmla="*/ 0 h 396"/>
                  <a:gd name="T2" fmla="*/ 956 w 956"/>
                  <a:gd name="T3" fmla="*/ 0 h 396"/>
                  <a:gd name="T4" fmla="*/ 0 w 956"/>
                  <a:gd name="T5" fmla="*/ 0 h 396"/>
                  <a:gd name="T6" fmla="*/ 0 w 956"/>
                  <a:gd name="T7" fmla="*/ 396 h 396"/>
                  <a:gd name="T8" fmla="*/ 956 w 956"/>
                  <a:gd name="T9" fmla="*/ 396 h 396"/>
                  <a:gd name="T10" fmla="*/ 956 w 956"/>
                  <a:gd name="T11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6" h="396">
                    <a:moveTo>
                      <a:pt x="956" y="0"/>
                    </a:moveTo>
                    <a:lnTo>
                      <a:pt x="956" y="0"/>
                    </a:lnTo>
                    <a:lnTo>
                      <a:pt x="0" y="0"/>
                    </a:lnTo>
                    <a:lnTo>
                      <a:pt x="0" y="396"/>
                    </a:lnTo>
                    <a:lnTo>
                      <a:pt x="956" y="396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5801297" y="2960130"/>
              <a:ext cx="2828502" cy="586757"/>
              <a:chOff x="3954463" y="1009633"/>
              <a:chExt cx="3030538" cy="628668"/>
            </a:xfrm>
            <a:solidFill>
              <a:srgbClr val="D20C0C"/>
            </a:solidFill>
          </p:grpSpPr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5472113" y="1011238"/>
                <a:ext cx="1512888" cy="627063"/>
              </a:xfrm>
              <a:custGeom>
                <a:avLst/>
                <a:gdLst>
                  <a:gd name="T0" fmla="*/ 793 w 953"/>
                  <a:gd name="T1" fmla="*/ 0 h 395"/>
                  <a:gd name="T2" fmla="*/ 0 w 953"/>
                  <a:gd name="T3" fmla="*/ 0 h 395"/>
                  <a:gd name="T4" fmla="*/ 0 w 953"/>
                  <a:gd name="T5" fmla="*/ 395 h 395"/>
                  <a:gd name="T6" fmla="*/ 793 w 953"/>
                  <a:gd name="T7" fmla="*/ 395 h 395"/>
                  <a:gd name="T8" fmla="*/ 953 w 953"/>
                  <a:gd name="T9" fmla="*/ 198 h 395"/>
                  <a:gd name="T10" fmla="*/ 793 w 953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3" h="395">
                    <a:moveTo>
                      <a:pt x="793" y="0"/>
                    </a:moveTo>
                    <a:lnTo>
                      <a:pt x="0" y="0"/>
                    </a:lnTo>
                    <a:lnTo>
                      <a:pt x="0" y="395"/>
                    </a:lnTo>
                    <a:lnTo>
                      <a:pt x="793" y="395"/>
                    </a:lnTo>
                    <a:lnTo>
                      <a:pt x="953" y="198"/>
                    </a:lnTo>
                    <a:lnTo>
                      <a:pt x="7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" name="Freeform 13"/>
              <p:cNvSpPr>
                <a:spLocks/>
              </p:cNvSpPr>
              <p:nvPr/>
            </p:nvSpPr>
            <p:spPr bwMode="auto">
              <a:xfrm>
                <a:off x="3954463" y="1009633"/>
                <a:ext cx="1517650" cy="628650"/>
              </a:xfrm>
              <a:custGeom>
                <a:avLst/>
                <a:gdLst>
                  <a:gd name="T0" fmla="*/ 956 w 956"/>
                  <a:gd name="T1" fmla="*/ 0 h 396"/>
                  <a:gd name="T2" fmla="*/ 956 w 956"/>
                  <a:gd name="T3" fmla="*/ 0 h 396"/>
                  <a:gd name="T4" fmla="*/ 0 w 956"/>
                  <a:gd name="T5" fmla="*/ 0 h 396"/>
                  <a:gd name="T6" fmla="*/ 0 w 956"/>
                  <a:gd name="T7" fmla="*/ 396 h 396"/>
                  <a:gd name="T8" fmla="*/ 956 w 956"/>
                  <a:gd name="T9" fmla="*/ 396 h 396"/>
                  <a:gd name="T10" fmla="*/ 956 w 956"/>
                  <a:gd name="T11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6" h="396">
                    <a:moveTo>
                      <a:pt x="956" y="0"/>
                    </a:moveTo>
                    <a:lnTo>
                      <a:pt x="956" y="0"/>
                    </a:lnTo>
                    <a:lnTo>
                      <a:pt x="0" y="0"/>
                    </a:lnTo>
                    <a:lnTo>
                      <a:pt x="0" y="396"/>
                    </a:lnTo>
                    <a:lnTo>
                      <a:pt x="956" y="396"/>
                    </a:lnTo>
                    <a:lnTo>
                      <a:pt x="9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01297" y="3539992"/>
              <a:ext cx="1416473" cy="1178089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flipH="1">
            <a:off x="3132619" y="4148910"/>
            <a:ext cx="2828502" cy="1170778"/>
            <a:chOff x="1845745" y="3554112"/>
            <a:chExt cx="2828502" cy="1170778"/>
          </a:xfrm>
        </p:grpSpPr>
        <p:grpSp>
          <p:nvGrpSpPr>
            <p:cNvPr id="109" name="Group 108"/>
            <p:cNvGrpSpPr/>
            <p:nvPr/>
          </p:nvGrpSpPr>
          <p:grpSpPr>
            <a:xfrm>
              <a:off x="1845745" y="3554112"/>
              <a:ext cx="2828502" cy="586757"/>
              <a:chOff x="3954463" y="1009633"/>
              <a:chExt cx="3030538" cy="628668"/>
            </a:xfrm>
          </p:grpSpPr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5472113" y="1011238"/>
                <a:ext cx="1512888" cy="627063"/>
              </a:xfrm>
              <a:custGeom>
                <a:avLst/>
                <a:gdLst>
                  <a:gd name="T0" fmla="*/ 793 w 953"/>
                  <a:gd name="T1" fmla="*/ 0 h 395"/>
                  <a:gd name="T2" fmla="*/ 0 w 953"/>
                  <a:gd name="T3" fmla="*/ 0 h 395"/>
                  <a:gd name="T4" fmla="*/ 0 w 953"/>
                  <a:gd name="T5" fmla="*/ 395 h 395"/>
                  <a:gd name="T6" fmla="*/ 793 w 953"/>
                  <a:gd name="T7" fmla="*/ 395 h 395"/>
                  <a:gd name="T8" fmla="*/ 953 w 953"/>
                  <a:gd name="T9" fmla="*/ 198 h 395"/>
                  <a:gd name="T10" fmla="*/ 793 w 953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3" h="395">
                    <a:moveTo>
                      <a:pt x="793" y="0"/>
                    </a:moveTo>
                    <a:lnTo>
                      <a:pt x="0" y="0"/>
                    </a:lnTo>
                    <a:lnTo>
                      <a:pt x="0" y="395"/>
                    </a:lnTo>
                    <a:lnTo>
                      <a:pt x="793" y="395"/>
                    </a:lnTo>
                    <a:lnTo>
                      <a:pt x="953" y="19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" name="Freeform 13"/>
              <p:cNvSpPr>
                <a:spLocks/>
              </p:cNvSpPr>
              <p:nvPr/>
            </p:nvSpPr>
            <p:spPr bwMode="auto">
              <a:xfrm>
                <a:off x="3954463" y="1009633"/>
                <a:ext cx="1517650" cy="628650"/>
              </a:xfrm>
              <a:custGeom>
                <a:avLst/>
                <a:gdLst>
                  <a:gd name="T0" fmla="*/ 956 w 956"/>
                  <a:gd name="T1" fmla="*/ 0 h 396"/>
                  <a:gd name="T2" fmla="*/ 956 w 956"/>
                  <a:gd name="T3" fmla="*/ 0 h 396"/>
                  <a:gd name="T4" fmla="*/ 0 w 956"/>
                  <a:gd name="T5" fmla="*/ 0 h 396"/>
                  <a:gd name="T6" fmla="*/ 0 w 956"/>
                  <a:gd name="T7" fmla="*/ 396 h 396"/>
                  <a:gd name="T8" fmla="*/ 956 w 956"/>
                  <a:gd name="T9" fmla="*/ 396 h 396"/>
                  <a:gd name="T10" fmla="*/ 956 w 956"/>
                  <a:gd name="T11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6" h="396">
                    <a:moveTo>
                      <a:pt x="956" y="0"/>
                    </a:moveTo>
                    <a:lnTo>
                      <a:pt x="956" y="0"/>
                    </a:lnTo>
                    <a:lnTo>
                      <a:pt x="0" y="0"/>
                    </a:lnTo>
                    <a:lnTo>
                      <a:pt x="0" y="396"/>
                    </a:lnTo>
                    <a:lnTo>
                      <a:pt x="956" y="396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845745" y="4138133"/>
              <a:ext cx="2828502" cy="586757"/>
              <a:chOff x="3954463" y="1009633"/>
              <a:chExt cx="3030538" cy="628668"/>
            </a:xfrm>
            <a:solidFill>
              <a:srgbClr val="D20C0C"/>
            </a:solidFill>
          </p:grpSpPr>
          <p:sp>
            <p:nvSpPr>
              <p:cNvPr id="113" name="Freeform 8"/>
              <p:cNvSpPr>
                <a:spLocks/>
              </p:cNvSpPr>
              <p:nvPr/>
            </p:nvSpPr>
            <p:spPr bwMode="auto">
              <a:xfrm>
                <a:off x="5472113" y="1011238"/>
                <a:ext cx="1512888" cy="627063"/>
              </a:xfrm>
              <a:custGeom>
                <a:avLst/>
                <a:gdLst>
                  <a:gd name="T0" fmla="*/ 793 w 953"/>
                  <a:gd name="T1" fmla="*/ 0 h 395"/>
                  <a:gd name="T2" fmla="*/ 0 w 953"/>
                  <a:gd name="T3" fmla="*/ 0 h 395"/>
                  <a:gd name="T4" fmla="*/ 0 w 953"/>
                  <a:gd name="T5" fmla="*/ 395 h 395"/>
                  <a:gd name="T6" fmla="*/ 793 w 953"/>
                  <a:gd name="T7" fmla="*/ 395 h 395"/>
                  <a:gd name="T8" fmla="*/ 953 w 953"/>
                  <a:gd name="T9" fmla="*/ 198 h 395"/>
                  <a:gd name="T10" fmla="*/ 793 w 953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3" h="395">
                    <a:moveTo>
                      <a:pt x="793" y="0"/>
                    </a:moveTo>
                    <a:lnTo>
                      <a:pt x="0" y="0"/>
                    </a:lnTo>
                    <a:lnTo>
                      <a:pt x="0" y="395"/>
                    </a:lnTo>
                    <a:lnTo>
                      <a:pt x="793" y="395"/>
                    </a:lnTo>
                    <a:lnTo>
                      <a:pt x="953" y="198"/>
                    </a:lnTo>
                    <a:lnTo>
                      <a:pt x="7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3954463" y="1009633"/>
                <a:ext cx="1517650" cy="628650"/>
              </a:xfrm>
              <a:custGeom>
                <a:avLst/>
                <a:gdLst>
                  <a:gd name="T0" fmla="*/ 956 w 956"/>
                  <a:gd name="T1" fmla="*/ 0 h 396"/>
                  <a:gd name="T2" fmla="*/ 956 w 956"/>
                  <a:gd name="T3" fmla="*/ 0 h 396"/>
                  <a:gd name="T4" fmla="*/ 0 w 956"/>
                  <a:gd name="T5" fmla="*/ 0 h 396"/>
                  <a:gd name="T6" fmla="*/ 0 w 956"/>
                  <a:gd name="T7" fmla="*/ 396 h 396"/>
                  <a:gd name="T8" fmla="*/ 956 w 956"/>
                  <a:gd name="T9" fmla="*/ 396 h 396"/>
                  <a:gd name="T10" fmla="*/ 956 w 956"/>
                  <a:gd name="T11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6" h="396">
                    <a:moveTo>
                      <a:pt x="956" y="0"/>
                    </a:moveTo>
                    <a:lnTo>
                      <a:pt x="956" y="0"/>
                    </a:lnTo>
                    <a:lnTo>
                      <a:pt x="0" y="0"/>
                    </a:lnTo>
                    <a:lnTo>
                      <a:pt x="0" y="396"/>
                    </a:lnTo>
                    <a:lnTo>
                      <a:pt x="956" y="396"/>
                    </a:lnTo>
                    <a:lnTo>
                      <a:pt x="9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121" name="TextBox 120"/>
          <p:cNvSpPr txBox="1"/>
          <p:nvPr/>
        </p:nvSpPr>
        <p:spPr>
          <a:xfrm>
            <a:off x="6837823" y="2421021"/>
            <a:ext cx="1948294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Zilla Slab SemiBold" pitchFamily="2" charset="0"/>
                <a:ea typeface="Zilla Slab SemiBold" pitchFamily="2" charset="0"/>
                <a:cs typeface="Rubik Medium" panose="00000600000000000000" pitchFamily="2" charset="-79"/>
              </a:rPr>
              <a:t>Strengths</a:t>
            </a:r>
            <a:endParaRPr lang="en-US" sz="1400" dirty="0">
              <a:solidFill>
                <a:schemeClr val="bg1"/>
              </a:solidFill>
              <a:latin typeface="Zilla Slab SemiBold" pitchFamily="2" charset="0"/>
              <a:ea typeface="Zilla Slab SemiBold" pitchFamily="2" charset="0"/>
              <a:cs typeface="Rubik Medium" panose="00000600000000000000" pitchFamily="2" charset="-79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37823" y="3027274"/>
            <a:ext cx="1948294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Zilla Slab SemiBold" pitchFamily="2" charset="0"/>
                <a:ea typeface="Zilla Slab SemiBold" pitchFamily="2" charset="0"/>
                <a:cs typeface="Rubik Medium" panose="00000600000000000000" pitchFamily="2" charset="-79"/>
              </a:rPr>
              <a:t>Weaknesses</a:t>
            </a:r>
            <a:endParaRPr lang="en-US" sz="1400" dirty="0">
              <a:solidFill>
                <a:schemeClr val="bg1"/>
              </a:solidFill>
              <a:latin typeface="Zilla Slab SemiBold" pitchFamily="2" charset="0"/>
              <a:ea typeface="Zilla Slab SemiBold" pitchFamily="2" charset="0"/>
              <a:cs typeface="Rubik Medium" panose="00000600000000000000" pitchFamily="2" charset="-79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40999" y="4269131"/>
            <a:ext cx="230980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Zilla Slab SemiBold" pitchFamily="2" charset="0"/>
                <a:ea typeface="Zilla Slab SemiBold" pitchFamily="2" charset="0"/>
                <a:cs typeface="Rubik Medium" panose="00000600000000000000" pitchFamily="2" charset="-79"/>
              </a:rPr>
              <a:t>Opportunities</a:t>
            </a:r>
            <a:endParaRPr lang="en-US" sz="1400" dirty="0">
              <a:solidFill>
                <a:schemeClr val="bg1"/>
              </a:solidFill>
              <a:latin typeface="Zilla Slab SemiBold" pitchFamily="2" charset="0"/>
              <a:ea typeface="Zilla Slab SemiBold" pitchFamily="2" charset="0"/>
              <a:cs typeface="Rubik Medium" panose="00000600000000000000" pitchFamily="2" charset="-79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41000" y="4875384"/>
            <a:ext cx="1948294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Zilla Slab SemiBold" pitchFamily="2" charset="0"/>
                <a:ea typeface="Zilla Slab SemiBold" pitchFamily="2" charset="0"/>
                <a:cs typeface="Rubik Medium" panose="00000600000000000000" pitchFamily="2" charset="-79"/>
              </a:rPr>
              <a:t>Threats</a:t>
            </a:r>
            <a:endParaRPr lang="en-US" sz="1400" dirty="0">
              <a:solidFill>
                <a:schemeClr val="bg1"/>
              </a:solidFill>
              <a:latin typeface="Zilla Slab SemiBold" pitchFamily="2" charset="0"/>
              <a:ea typeface="Zilla Slab SemiBold" pitchFamily="2" charset="0"/>
              <a:cs typeface="Rubik Medium" panose="00000600000000000000" pitchFamily="2" charset="-79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426190" y="1000110"/>
            <a:ext cx="520937" cy="52093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1365581" y="4649233"/>
            <a:ext cx="520937" cy="520937"/>
          </a:xfrm>
          <a:prstGeom prst="ellipse">
            <a:avLst/>
          </a:prstGeom>
          <a:solidFill>
            <a:srgbClr val="D2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9194952" y="3321165"/>
            <a:ext cx="23703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+mj-lt"/>
                <a:cs typeface="Rubik" panose="00000500000000000000" pitchFamily="2" charset="-79"/>
              </a:rPr>
              <a:t>Unavailability of some data to predict On Invoice Discounts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  <a:latin typeface="+mj-lt"/>
              <a:cs typeface="Rubik" panose="00000500000000000000" pitchFamily="2" charset="-79"/>
            </a:endParaRPr>
          </a:p>
        </p:txBody>
      </p:sp>
      <p:grpSp>
        <p:nvGrpSpPr>
          <p:cNvPr id="44" name="Group 4"/>
          <p:cNvGrpSpPr>
            <a:grpSpLocks noChangeAspect="1"/>
          </p:cNvGrpSpPr>
          <p:nvPr/>
        </p:nvGrpSpPr>
        <p:grpSpPr bwMode="auto">
          <a:xfrm>
            <a:off x="11550847" y="1117906"/>
            <a:ext cx="277798" cy="333065"/>
            <a:chOff x="3076" y="1247"/>
            <a:chExt cx="1523" cy="1826"/>
          </a:xfrm>
          <a:solidFill>
            <a:schemeClr val="bg1"/>
          </a:solidFill>
        </p:grpSpPr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3076" y="1247"/>
              <a:ext cx="1523" cy="1826"/>
            </a:xfrm>
            <a:custGeom>
              <a:avLst/>
              <a:gdLst>
                <a:gd name="T0" fmla="*/ 1249 w 1253"/>
                <a:gd name="T1" fmla="*/ 1339 h 1504"/>
                <a:gd name="T2" fmla="*/ 1050 w 1253"/>
                <a:gd name="T3" fmla="*/ 858 h 1504"/>
                <a:gd name="T4" fmla="*/ 1019 w 1253"/>
                <a:gd name="T5" fmla="*/ 845 h 1504"/>
                <a:gd name="T6" fmla="*/ 1006 w 1253"/>
                <a:gd name="T7" fmla="*/ 876 h 1504"/>
                <a:gd name="T8" fmla="*/ 1186 w 1253"/>
                <a:gd name="T9" fmla="*/ 1311 h 1504"/>
                <a:gd name="T10" fmla="*/ 1022 w 1253"/>
                <a:gd name="T11" fmla="*/ 1263 h 1504"/>
                <a:gd name="T12" fmla="*/ 994 w 1253"/>
                <a:gd name="T13" fmla="*/ 1275 h 1504"/>
                <a:gd name="T14" fmla="*/ 911 w 1253"/>
                <a:gd name="T15" fmla="*/ 1425 h 1504"/>
                <a:gd name="T16" fmla="*/ 718 w 1253"/>
                <a:gd name="T17" fmla="*/ 958 h 1504"/>
                <a:gd name="T18" fmla="*/ 1110 w 1253"/>
                <a:gd name="T19" fmla="*/ 484 h 1504"/>
                <a:gd name="T20" fmla="*/ 627 w 1253"/>
                <a:gd name="T21" fmla="*/ 0 h 1504"/>
                <a:gd name="T22" fmla="*/ 143 w 1253"/>
                <a:gd name="T23" fmla="*/ 484 h 1504"/>
                <a:gd name="T24" fmla="*/ 239 w 1253"/>
                <a:gd name="T25" fmla="*/ 772 h 1504"/>
                <a:gd name="T26" fmla="*/ 4 w 1253"/>
                <a:gd name="T27" fmla="*/ 1339 h 1504"/>
                <a:gd name="T28" fmla="*/ 8 w 1253"/>
                <a:gd name="T29" fmla="*/ 1364 h 1504"/>
                <a:gd name="T30" fmla="*/ 33 w 1253"/>
                <a:gd name="T31" fmla="*/ 1371 h 1504"/>
                <a:gd name="T32" fmla="*/ 226 w 1253"/>
                <a:gd name="T33" fmla="*/ 1315 h 1504"/>
                <a:gd name="T34" fmla="*/ 324 w 1253"/>
                <a:gd name="T35" fmla="*/ 1492 h 1504"/>
                <a:gd name="T36" fmla="*/ 345 w 1253"/>
                <a:gd name="T37" fmla="*/ 1504 h 1504"/>
                <a:gd name="T38" fmla="*/ 346 w 1253"/>
                <a:gd name="T39" fmla="*/ 1504 h 1504"/>
                <a:gd name="T40" fmla="*/ 367 w 1253"/>
                <a:gd name="T41" fmla="*/ 1489 h 1504"/>
                <a:gd name="T42" fmla="*/ 553 w 1253"/>
                <a:gd name="T43" fmla="*/ 1040 h 1504"/>
                <a:gd name="T44" fmla="*/ 540 w 1253"/>
                <a:gd name="T45" fmla="*/ 1009 h 1504"/>
                <a:gd name="T46" fmla="*/ 509 w 1253"/>
                <a:gd name="T47" fmla="*/ 1022 h 1504"/>
                <a:gd name="T48" fmla="*/ 342 w 1253"/>
                <a:gd name="T49" fmla="*/ 1425 h 1504"/>
                <a:gd name="T50" fmla="*/ 259 w 1253"/>
                <a:gd name="T51" fmla="*/ 1275 h 1504"/>
                <a:gd name="T52" fmla="*/ 231 w 1253"/>
                <a:gd name="T53" fmla="*/ 1263 h 1504"/>
                <a:gd name="T54" fmla="*/ 67 w 1253"/>
                <a:gd name="T55" fmla="*/ 1311 h 1504"/>
                <a:gd name="T56" fmla="*/ 273 w 1253"/>
                <a:gd name="T57" fmla="*/ 814 h 1504"/>
                <a:gd name="T58" fmla="*/ 627 w 1253"/>
                <a:gd name="T59" fmla="*/ 967 h 1504"/>
                <a:gd name="T60" fmla="*/ 669 w 1253"/>
                <a:gd name="T61" fmla="*/ 965 h 1504"/>
                <a:gd name="T62" fmla="*/ 886 w 1253"/>
                <a:gd name="T63" fmla="*/ 1489 h 1504"/>
                <a:gd name="T64" fmla="*/ 907 w 1253"/>
                <a:gd name="T65" fmla="*/ 1504 h 1504"/>
                <a:gd name="T66" fmla="*/ 908 w 1253"/>
                <a:gd name="T67" fmla="*/ 1504 h 1504"/>
                <a:gd name="T68" fmla="*/ 929 w 1253"/>
                <a:gd name="T69" fmla="*/ 1492 h 1504"/>
                <a:gd name="T70" fmla="*/ 1027 w 1253"/>
                <a:gd name="T71" fmla="*/ 1315 h 1504"/>
                <a:gd name="T72" fmla="*/ 1220 w 1253"/>
                <a:gd name="T73" fmla="*/ 1371 h 1504"/>
                <a:gd name="T74" fmla="*/ 1245 w 1253"/>
                <a:gd name="T75" fmla="*/ 1364 h 1504"/>
                <a:gd name="T76" fmla="*/ 1249 w 1253"/>
                <a:gd name="T77" fmla="*/ 1339 h 1504"/>
                <a:gd name="T78" fmla="*/ 191 w 1253"/>
                <a:gd name="T79" fmla="*/ 484 h 1504"/>
                <a:gd name="T80" fmla="*/ 627 w 1253"/>
                <a:gd name="T81" fmla="*/ 48 h 1504"/>
                <a:gd name="T82" fmla="*/ 1062 w 1253"/>
                <a:gd name="T83" fmla="*/ 484 h 1504"/>
                <a:gd name="T84" fmla="*/ 627 w 1253"/>
                <a:gd name="T85" fmla="*/ 919 h 1504"/>
                <a:gd name="T86" fmla="*/ 191 w 1253"/>
                <a:gd name="T87" fmla="*/ 484 h 1504"/>
                <a:gd name="T88" fmla="*/ 191 w 1253"/>
                <a:gd name="T89" fmla="*/ 484 h 1504"/>
                <a:gd name="T90" fmla="*/ 191 w 1253"/>
                <a:gd name="T91" fmla="*/ 484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3" h="1504">
                  <a:moveTo>
                    <a:pt x="1249" y="1339"/>
                  </a:moveTo>
                  <a:cubicBezTo>
                    <a:pt x="1050" y="858"/>
                    <a:pt x="1050" y="858"/>
                    <a:pt x="1050" y="858"/>
                  </a:cubicBezTo>
                  <a:cubicBezTo>
                    <a:pt x="1045" y="846"/>
                    <a:pt x="1031" y="840"/>
                    <a:pt x="1019" y="845"/>
                  </a:cubicBezTo>
                  <a:cubicBezTo>
                    <a:pt x="1007" y="850"/>
                    <a:pt x="1001" y="864"/>
                    <a:pt x="1006" y="876"/>
                  </a:cubicBezTo>
                  <a:cubicBezTo>
                    <a:pt x="1186" y="1311"/>
                    <a:pt x="1186" y="1311"/>
                    <a:pt x="1186" y="1311"/>
                  </a:cubicBezTo>
                  <a:cubicBezTo>
                    <a:pt x="1022" y="1263"/>
                    <a:pt x="1022" y="1263"/>
                    <a:pt x="1022" y="1263"/>
                  </a:cubicBezTo>
                  <a:cubicBezTo>
                    <a:pt x="1011" y="1260"/>
                    <a:pt x="999" y="1265"/>
                    <a:pt x="994" y="1275"/>
                  </a:cubicBezTo>
                  <a:cubicBezTo>
                    <a:pt x="911" y="1425"/>
                    <a:pt x="911" y="1425"/>
                    <a:pt x="911" y="1425"/>
                  </a:cubicBezTo>
                  <a:cubicBezTo>
                    <a:pt x="718" y="958"/>
                    <a:pt x="718" y="958"/>
                    <a:pt x="718" y="958"/>
                  </a:cubicBezTo>
                  <a:cubicBezTo>
                    <a:pt x="941" y="915"/>
                    <a:pt x="1110" y="719"/>
                    <a:pt x="1110" y="484"/>
                  </a:cubicBezTo>
                  <a:cubicBezTo>
                    <a:pt x="1110" y="217"/>
                    <a:pt x="893" y="0"/>
                    <a:pt x="627" y="0"/>
                  </a:cubicBezTo>
                  <a:cubicBezTo>
                    <a:pt x="360" y="0"/>
                    <a:pt x="143" y="217"/>
                    <a:pt x="143" y="484"/>
                  </a:cubicBezTo>
                  <a:cubicBezTo>
                    <a:pt x="143" y="592"/>
                    <a:pt x="179" y="691"/>
                    <a:pt x="239" y="772"/>
                  </a:cubicBezTo>
                  <a:cubicBezTo>
                    <a:pt x="4" y="1339"/>
                    <a:pt x="4" y="1339"/>
                    <a:pt x="4" y="1339"/>
                  </a:cubicBezTo>
                  <a:cubicBezTo>
                    <a:pt x="0" y="1347"/>
                    <a:pt x="2" y="1357"/>
                    <a:pt x="8" y="1364"/>
                  </a:cubicBezTo>
                  <a:cubicBezTo>
                    <a:pt x="14" y="1371"/>
                    <a:pt x="24" y="1374"/>
                    <a:pt x="33" y="1371"/>
                  </a:cubicBezTo>
                  <a:cubicBezTo>
                    <a:pt x="226" y="1315"/>
                    <a:pt x="226" y="1315"/>
                    <a:pt x="226" y="1315"/>
                  </a:cubicBezTo>
                  <a:cubicBezTo>
                    <a:pt x="324" y="1492"/>
                    <a:pt x="324" y="1492"/>
                    <a:pt x="324" y="1492"/>
                  </a:cubicBezTo>
                  <a:cubicBezTo>
                    <a:pt x="328" y="1499"/>
                    <a:pt x="336" y="1504"/>
                    <a:pt x="345" y="1504"/>
                  </a:cubicBezTo>
                  <a:cubicBezTo>
                    <a:pt x="345" y="1504"/>
                    <a:pt x="346" y="1504"/>
                    <a:pt x="346" y="1504"/>
                  </a:cubicBezTo>
                  <a:cubicBezTo>
                    <a:pt x="355" y="1503"/>
                    <a:pt x="363" y="1498"/>
                    <a:pt x="367" y="1489"/>
                  </a:cubicBezTo>
                  <a:cubicBezTo>
                    <a:pt x="553" y="1040"/>
                    <a:pt x="553" y="1040"/>
                    <a:pt x="553" y="1040"/>
                  </a:cubicBezTo>
                  <a:cubicBezTo>
                    <a:pt x="558" y="1028"/>
                    <a:pt x="552" y="1014"/>
                    <a:pt x="540" y="1009"/>
                  </a:cubicBezTo>
                  <a:cubicBezTo>
                    <a:pt x="528" y="1004"/>
                    <a:pt x="514" y="1009"/>
                    <a:pt x="509" y="1022"/>
                  </a:cubicBezTo>
                  <a:cubicBezTo>
                    <a:pt x="342" y="1425"/>
                    <a:pt x="342" y="1425"/>
                    <a:pt x="342" y="1425"/>
                  </a:cubicBezTo>
                  <a:cubicBezTo>
                    <a:pt x="259" y="1275"/>
                    <a:pt x="259" y="1275"/>
                    <a:pt x="259" y="1275"/>
                  </a:cubicBezTo>
                  <a:cubicBezTo>
                    <a:pt x="254" y="1265"/>
                    <a:pt x="242" y="1260"/>
                    <a:pt x="231" y="1263"/>
                  </a:cubicBezTo>
                  <a:cubicBezTo>
                    <a:pt x="67" y="1311"/>
                    <a:pt x="67" y="1311"/>
                    <a:pt x="67" y="1311"/>
                  </a:cubicBezTo>
                  <a:cubicBezTo>
                    <a:pt x="273" y="814"/>
                    <a:pt x="273" y="814"/>
                    <a:pt x="273" y="814"/>
                  </a:cubicBezTo>
                  <a:cubicBezTo>
                    <a:pt x="362" y="908"/>
                    <a:pt x="487" y="967"/>
                    <a:pt x="627" y="967"/>
                  </a:cubicBezTo>
                  <a:cubicBezTo>
                    <a:pt x="641" y="967"/>
                    <a:pt x="655" y="966"/>
                    <a:pt x="669" y="965"/>
                  </a:cubicBezTo>
                  <a:cubicBezTo>
                    <a:pt x="886" y="1489"/>
                    <a:pt x="886" y="1489"/>
                    <a:pt x="886" y="1489"/>
                  </a:cubicBezTo>
                  <a:cubicBezTo>
                    <a:pt x="890" y="1498"/>
                    <a:pt x="898" y="1503"/>
                    <a:pt x="907" y="1504"/>
                  </a:cubicBezTo>
                  <a:cubicBezTo>
                    <a:pt x="907" y="1504"/>
                    <a:pt x="908" y="1504"/>
                    <a:pt x="908" y="1504"/>
                  </a:cubicBezTo>
                  <a:cubicBezTo>
                    <a:pt x="917" y="1504"/>
                    <a:pt x="925" y="1499"/>
                    <a:pt x="929" y="1492"/>
                  </a:cubicBezTo>
                  <a:cubicBezTo>
                    <a:pt x="1027" y="1315"/>
                    <a:pt x="1027" y="1315"/>
                    <a:pt x="1027" y="1315"/>
                  </a:cubicBezTo>
                  <a:cubicBezTo>
                    <a:pt x="1220" y="1371"/>
                    <a:pt x="1220" y="1371"/>
                    <a:pt x="1220" y="1371"/>
                  </a:cubicBezTo>
                  <a:cubicBezTo>
                    <a:pt x="1229" y="1374"/>
                    <a:pt x="1239" y="1371"/>
                    <a:pt x="1245" y="1364"/>
                  </a:cubicBezTo>
                  <a:cubicBezTo>
                    <a:pt x="1251" y="1357"/>
                    <a:pt x="1253" y="1347"/>
                    <a:pt x="1249" y="1339"/>
                  </a:cubicBezTo>
                  <a:close/>
                  <a:moveTo>
                    <a:pt x="191" y="484"/>
                  </a:moveTo>
                  <a:cubicBezTo>
                    <a:pt x="191" y="243"/>
                    <a:pt x="386" y="48"/>
                    <a:pt x="627" y="48"/>
                  </a:cubicBezTo>
                  <a:cubicBezTo>
                    <a:pt x="867" y="48"/>
                    <a:pt x="1062" y="243"/>
                    <a:pt x="1062" y="484"/>
                  </a:cubicBezTo>
                  <a:cubicBezTo>
                    <a:pt x="1062" y="724"/>
                    <a:pt x="867" y="919"/>
                    <a:pt x="627" y="919"/>
                  </a:cubicBezTo>
                  <a:cubicBezTo>
                    <a:pt x="386" y="919"/>
                    <a:pt x="191" y="724"/>
                    <a:pt x="191" y="484"/>
                  </a:cubicBezTo>
                  <a:close/>
                  <a:moveTo>
                    <a:pt x="191" y="484"/>
                  </a:moveTo>
                  <a:cubicBezTo>
                    <a:pt x="191" y="484"/>
                    <a:pt x="191" y="484"/>
                    <a:pt x="191" y="4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3497" y="1480"/>
              <a:ext cx="681" cy="649"/>
            </a:xfrm>
            <a:custGeom>
              <a:avLst/>
              <a:gdLst>
                <a:gd name="T0" fmla="*/ 558 w 561"/>
                <a:gd name="T1" fmla="*/ 201 h 534"/>
                <a:gd name="T2" fmla="*/ 539 w 561"/>
                <a:gd name="T3" fmla="*/ 185 h 534"/>
                <a:gd name="T4" fmla="*/ 377 w 561"/>
                <a:gd name="T5" fmla="*/ 158 h 534"/>
                <a:gd name="T6" fmla="*/ 302 w 561"/>
                <a:gd name="T7" fmla="*/ 13 h 534"/>
                <a:gd name="T8" fmla="*/ 281 w 561"/>
                <a:gd name="T9" fmla="*/ 0 h 534"/>
                <a:gd name="T10" fmla="*/ 259 w 561"/>
                <a:gd name="T11" fmla="*/ 13 h 534"/>
                <a:gd name="T12" fmla="*/ 184 w 561"/>
                <a:gd name="T13" fmla="*/ 158 h 534"/>
                <a:gd name="T14" fmla="*/ 22 w 561"/>
                <a:gd name="T15" fmla="*/ 185 h 534"/>
                <a:gd name="T16" fmla="*/ 3 w 561"/>
                <a:gd name="T17" fmla="*/ 201 h 534"/>
                <a:gd name="T18" fmla="*/ 9 w 561"/>
                <a:gd name="T19" fmla="*/ 226 h 534"/>
                <a:gd name="T20" fmla="*/ 124 w 561"/>
                <a:gd name="T21" fmla="*/ 343 h 534"/>
                <a:gd name="T22" fmla="*/ 100 w 561"/>
                <a:gd name="T23" fmla="*/ 505 h 534"/>
                <a:gd name="T24" fmla="*/ 109 w 561"/>
                <a:gd name="T25" fmla="*/ 527 h 534"/>
                <a:gd name="T26" fmla="*/ 134 w 561"/>
                <a:gd name="T27" fmla="*/ 530 h 534"/>
                <a:gd name="T28" fmla="*/ 281 w 561"/>
                <a:gd name="T29" fmla="*/ 457 h 534"/>
                <a:gd name="T30" fmla="*/ 427 w 561"/>
                <a:gd name="T31" fmla="*/ 530 h 534"/>
                <a:gd name="T32" fmla="*/ 438 w 561"/>
                <a:gd name="T33" fmla="*/ 532 h 534"/>
                <a:gd name="T34" fmla="*/ 452 w 561"/>
                <a:gd name="T35" fmla="*/ 527 h 534"/>
                <a:gd name="T36" fmla="*/ 462 w 561"/>
                <a:gd name="T37" fmla="*/ 505 h 534"/>
                <a:gd name="T38" fmla="*/ 437 w 561"/>
                <a:gd name="T39" fmla="*/ 343 h 534"/>
                <a:gd name="T40" fmla="*/ 552 w 561"/>
                <a:gd name="T41" fmla="*/ 226 h 534"/>
                <a:gd name="T42" fmla="*/ 558 w 561"/>
                <a:gd name="T43" fmla="*/ 201 h 534"/>
                <a:gd name="T44" fmla="*/ 395 w 561"/>
                <a:gd name="T45" fmla="*/ 317 h 534"/>
                <a:gd name="T46" fmla="*/ 388 w 561"/>
                <a:gd name="T47" fmla="*/ 338 h 534"/>
                <a:gd name="T48" fmla="*/ 407 w 561"/>
                <a:gd name="T49" fmla="*/ 466 h 534"/>
                <a:gd name="T50" fmla="*/ 291 w 561"/>
                <a:gd name="T51" fmla="*/ 408 h 534"/>
                <a:gd name="T52" fmla="*/ 281 w 561"/>
                <a:gd name="T53" fmla="*/ 406 h 534"/>
                <a:gd name="T54" fmla="*/ 270 w 561"/>
                <a:gd name="T55" fmla="*/ 408 h 534"/>
                <a:gd name="T56" fmla="*/ 154 w 561"/>
                <a:gd name="T57" fmla="*/ 466 h 534"/>
                <a:gd name="T58" fmla="*/ 173 w 561"/>
                <a:gd name="T59" fmla="*/ 338 h 534"/>
                <a:gd name="T60" fmla="*/ 166 w 561"/>
                <a:gd name="T61" fmla="*/ 317 h 534"/>
                <a:gd name="T62" fmla="*/ 75 w 561"/>
                <a:gd name="T63" fmla="*/ 225 h 534"/>
                <a:gd name="T64" fmla="*/ 203 w 561"/>
                <a:gd name="T65" fmla="*/ 203 h 534"/>
                <a:gd name="T66" fmla="*/ 221 w 561"/>
                <a:gd name="T67" fmla="*/ 191 h 534"/>
                <a:gd name="T68" fmla="*/ 281 w 561"/>
                <a:gd name="T69" fmla="*/ 76 h 534"/>
                <a:gd name="T70" fmla="*/ 340 w 561"/>
                <a:gd name="T71" fmla="*/ 191 h 534"/>
                <a:gd name="T72" fmla="*/ 358 w 561"/>
                <a:gd name="T73" fmla="*/ 203 h 534"/>
                <a:gd name="T74" fmla="*/ 486 w 561"/>
                <a:gd name="T75" fmla="*/ 225 h 534"/>
                <a:gd name="T76" fmla="*/ 395 w 561"/>
                <a:gd name="T77" fmla="*/ 317 h 534"/>
                <a:gd name="T78" fmla="*/ 395 w 561"/>
                <a:gd name="T79" fmla="*/ 317 h 534"/>
                <a:gd name="T80" fmla="*/ 395 w 561"/>
                <a:gd name="T81" fmla="*/ 31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1" h="534">
                  <a:moveTo>
                    <a:pt x="558" y="201"/>
                  </a:moveTo>
                  <a:cubicBezTo>
                    <a:pt x="555" y="193"/>
                    <a:pt x="548" y="187"/>
                    <a:pt x="539" y="185"/>
                  </a:cubicBezTo>
                  <a:cubicBezTo>
                    <a:pt x="377" y="158"/>
                    <a:pt x="377" y="158"/>
                    <a:pt x="377" y="158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298" y="5"/>
                    <a:pt x="289" y="0"/>
                    <a:pt x="281" y="0"/>
                  </a:cubicBezTo>
                  <a:cubicBezTo>
                    <a:pt x="272" y="0"/>
                    <a:pt x="263" y="5"/>
                    <a:pt x="259" y="13"/>
                  </a:cubicBezTo>
                  <a:cubicBezTo>
                    <a:pt x="184" y="158"/>
                    <a:pt x="184" y="158"/>
                    <a:pt x="184" y="158"/>
                  </a:cubicBezTo>
                  <a:cubicBezTo>
                    <a:pt x="22" y="185"/>
                    <a:pt x="22" y="185"/>
                    <a:pt x="22" y="185"/>
                  </a:cubicBezTo>
                  <a:cubicBezTo>
                    <a:pt x="13" y="187"/>
                    <a:pt x="6" y="193"/>
                    <a:pt x="3" y="201"/>
                  </a:cubicBezTo>
                  <a:cubicBezTo>
                    <a:pt x="0" y="210"/>
                    <a:pt x="3" y="219"/>
                    <a:pt x="9" y="226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98" y="513"/>
                    <a:pt x="102" y="522"/>
                    <a:pt x="109" y="527"/>
                  </a:cubicBezTo>
                  <a:cubicBezTo>
                    <a:pt x="116" y="533"/>
                    <a:pt x="126" y="534"/>
                    <a:pt x="134" y="530"/>
                  </a:cubicBezTo>
                  <a:cubicBezTo>
                    <a:pt x="281" y="457"/>
                    <a:pt x="281" y="457"/>
                    <a:pt x="281" y="457"/>
                  </a:cubicBezTo>
                  <a:cubicBezTo>
                    <a:pt x="427" y="530"/>
                    <a:pt x="427" y="530"/>
                    <a:pt x="427" y="530"/>
                  </a:cubicBezTo>
                  <a:cubicBezTo>
                    <a:pt x="430" y="531"/>
                    <a:pt x="434" y="532"/>
                    <a:pt x="438" y="532"/>
                  </a:cubicBezTo>
                  <a:cubicBezTo>
                    <a:pt x="443" y="532"/>
                    <a:pt x="448" y="531"/>
                    <a:pt x="452" y="527"/>
                  </a:cubicBezTo>
                  <a:cubicBezTo>
                    <a:pt x="459" y="522"/>
                    <a:pt x="463" y="513"/>
                    <a:pt x="462" y="505"/>
                  </a:cubicBezTo>
                  <a:cubicBezTo>
                    <a:pt x="437" y="343"/>
                    <a:pt x="437" y="343"/>
                    <a:pt x="437" y="343"/>
                  </a:cubicBezTo>
                  <a:cubicBezTo>
                    <a:pt x="552" y="226"/>
                    <a:pt x="552" y="226"/>
                    <a:pt x="552" y="226"/>
                  </a:cubicBezTo>
                  <a:cubicBezTo>
                    <a:pt x="558" y="219"/>
                    <a:pt x="561" y="210"/>
                    <a:pt x="558" y="201"/>
                  </a:cubicBezTo>
                  <a:close/>
                  <a:moveTo>
                    <a:pt x="395" y="317"/>
                  </a:moveTo>
                  <a:cubicBezTo>
                    <a:pt x="390" y="323"/>
                    <a:pt x="387" y="330"/>
                    <a:pt x="388" y="338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291" y="408"/>
                    <a:pt x="291" y="408"/>
                    <a:pt x="291" y="408"/>
                  </a:cubicBezTo>
                  <a:cubicBezTo>
                    <a:pt x="288" y="407"/>
                    <a:pt x="284" y="406"/>
                    <a:pt x="281" y="406"/>
                  </a:cubicBezTo>
                  <a:cubicBezTo>
                    <a:pt x="277" y="406"/>
                    <a:pt x="273" y="407"/>
                    <a:pt x="270" y="408"/>
                  </a:cubicBezTo>
                  <a:cubicBezTo>
                    <a:pt x="154" y="466"/>
                    <a:pt x="154" y="466"/>
                    <a:pt x="154" y="466"/>
                  </a:cubicBezTo>
                  <a:cubicBezTo>
                    <a:pt x="173" y="338"/>
                    <a:pt x="173" y="338"/>
                    <a:pt x="173" y="338"/>
                  </a:cubicBezTo>
                  <a:cubicBezTo>
                    <a:pt x="174" y="330"/>
                    <a:pt x="172" y="323"/>
                    <a:pt x="166" y="317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11" y="202"/>
                    <a:pt x="217" y="198"/>
                    <a:pt x="221" y="191"/>
                  </a:cubicBezTo>
                  <a:cubicBezTo>
                    <a:pt x="281" y="76"/>
                    <a:pt x="281" y="76"/>
                    <a:pt x="281" y="76"/>
                  </a:cubicBezTo>
                  <a:cubicBezTo>
                    <a:pt x="340" y="191"/>
                    <a:pt x="340" y="191"/>
                    <a:pt x="340" y="191"/>
                  </a:cubicBezTo>
                  <a:cubicBezTo>
                    <a:pt x="344" y="198"/>
                    <a:pt x="350" y="202"/>
                    <a:pt x="358" y="203"/>
                  </a:cubicBezTo>
                  <a:cubicBezTo>
                    <a:pt x="486" y="225"/>
                    <a:pt x="486" y="225"/>
                    <a:pt x="486" y="225"/>
                  </a:cubicBezTo>
                  <a:lnTo>
                    <a:pt x="395" y="317"/>
                  </a:lnTo>
                  <a:close/>
                  <a:moveTo>
                    <a:pt x="395" y="317"/>
                  </a:moveTo>
                  <a:cubicBezTo>
                    <a:pt x="395" y="317"/>
                    <a:pt x="395" y="317"/>
                    <a:pt x="395" y="3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"/>
            <p:cNvSpPr>
              <a:spLocks noEditPoints="1"/>
            </p:cNvSpPr>
            <p:nvPr/>
          </p:nvSpPr>
          <p:spPr bwMode="auto">
            <a:xfrm>
              <a:off x="3367" y="1364"/>
              <a:ext cx="939" cy="940"/>
            </a:xfrm>
            <a:custGeom>
              <a:avLst/>
              <a:gdLst>
                <a:gd name="T0" fmla="*/ 751 w 773"/>
                <a:gd name="T1" fmla="*/ 412 h 775"/>
                <a:gd name="T2" fmla="*/ 724 w 773"/>
                <a:gd name="T3" fmla="*/ 432 h 775"/>
                <a:gd name="T4" fmla="*/ 388 w 773"/>
                <a:gd name="T5" fmla="*/ 727 h 775"/>
                <a:gd name="T6" fmla="*/ 48 w 773"/>
                <a:gd name="T7" fmla="*/ 388 h 775"/>
                <a:gd name="T8" fmla="*/ 388 w 773"/>
                <a:gd name="T9" fmla="*/ 48 h 775"/>
                <a:gd name="T10" fmla="*/ 724 w 773"/>
                <a:gd name="T11" fmla="*/ 343 h 775"/>
                <a:gd name="T12" fmla="*/ 751 w 773"/>
                <a:gd name="T13" fmla="*/ 363 h 775"/>
                <a:gd name="T14" fmla="*/ 772 w 773"/>
                <a:gd name="T15" fmla="*/ 336 h 775"/>
                <a:gd name="T16" fmla="*/ 388 w 773"/>
                <a:gd name="T17" fmla="*/ 0 h 775"/>
                <a:gd name="T18" fmla="*/ 0 w 773"/>
                <a:gd name="T19" fmla="*/ 388 h 775"/>
                <a:gd name="T20" fmla="*/ 388 w 773"/>
                <a:gd name="T21" fmla="*/ 775 h 775"/>
                <a:gd name="T22" fmla="*/ 772 w 773"/>
                <a:gd name="T23" fmla="*/ 439 h 775"/>
                <a:gd name="T24" fmla="*/ 751 w 773"/>
                <a:gd name="T25" fmla="*/ 412 h 775"/>
                <a:gd name="T26" fmla="*/ 751 w 773"/>
                <a:gd name="T27" fmla="*/ 412 h 775"/>
                <a:gd name="T28" fmla="*/ 751 w 773"/>
                <a:gd name="T29" fmla="*/ 412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3" h="775">
                  <a:moveTo>
                    <a:pt x="751" y="412"/>
                  </a:moveTo>
                  <a:cubicBezTo>
                    <a:pt x="738" y="410"/>
                    <a:pt x="726" y="419"/>
                    <a:pt x="724" y="432"/>
                  </a:cubicBezTo>
                  <a:cubicBezTo>
                    <a:pt x="702" y="600"/>
                    <a:pt x="557" y="727"/>
                    <a:pt x="388" y="727"/>
                  </a:cubicBezTo>
                  <a:cubicBezTo>
                    <a:pt x="200" y="727"/>
                    <a:pt x="48" y="575"/>
                    <a:pt x="48" y="388"/>
                  </a:cubicBezTo>
                  <a:cubicBezTo>
                    <a:pt x="48" y="200"/>
                    <a:pt x="200" y="48"/>
                    <a:pt x="388" y="48"/>
                  </a:cubicBezTo>
                  <a:cubicBezTo>
                    <a:pt x="557" y="48"/>
                    <a:pt x="702" y="175"/>
                    <a:pt x="724" y="343"/>
                  </a:cubicBezTo>
                  <a:cubicBezTo>
                    <a:pt x="726" y="356"/>
                    <a:pt x="738" y="365"/>
                    <a:pt x="751" y="363"/>
                  </a:cubicBezTo>
                  <a:cubicBezTo>
                    <a:pt x="764" y="362"/>
                    <a:pt x="773" y="350"/>
                    <a:pt x="772" y="336"/>
                  </a:cubicBezTo>
                  <a:cubicBezTo>
                    <a:pt x="746" y="145"/>
                    <a:pt x="581" y="0"/>
                    <a:pt x="388" y="0"/>
                  </a:cubicBezTo>
                  <a:cubicBezTo>
                    <a:pt x="174" y="0"/>
                    <a:pt x="0" y="174"/>
                    <a:pt x="0" y="388"/>
                  </a:cubicBezTo>
                  <a:cubicBezTo>
                    <a:pt x="0" y="601"/>
                    <a:pt x="174" y="775"/>
                    <a:pt x="388" y="775"/>
                  </a:cubicBezTo>
                  <a:cubicBezTo>
                    <a:pt x="581" y="775"/>
                    <a:pt x="746" y="631"/>
                    <a:pt x="772" y="439"/>
                  </a:cubicBezTo>
                  <a:cubicBezTo>
                    <a:pt x="773" y="426"/>
                    <a:pt x="764" y="414"/>
                    <a:pt x="751" y="412"/>
                  </a:cubicBezTo>
                  <a:close/>
                  <a:moveTo>
                    <a:pt x="751" y="412"/>
                  </a:moveTo>
                  <a:cubicBezTo>
                    <a:pt x="751" y="412"/>
                    <a:pt x="751" y="412"/>
                    <a:pt x="751" y="4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8" name="Freeform 45"/>
          <p:cNvSpPr>
            <a:spLocks noEditPoints="1"/>
          </p:cNvSpPr>
          <p:nvPr/>
        </p:nvSpPr>
        <p:spPr bwMode="auto">
          <a:xfrm>
            <a:off x="11494164" y="4772813"/>
            <a:ext cx="277797" cy="277797"/>
          </a:xfrm>
          <a:custGeom>
            <a:avLst/>
            <a:gdLst>
              <a:gd name="T0" fmla="*/ 88 w 176"/>
              <a:gd name="T1" fmla="*/ 32 h 176"/>
              <a:gd name="T2" fmla="*/ 32 w 176"/>
              <a:gd name="T3" fmla="*/ 88 h 176"/>
              <a:gd name="T4" fmla="*/ 88 w 176"/>
              <a:gd name="T5" fmla="*/ 144 h 176"/>
              <a:gd name="T6" fmla="*/ 144 w 176"/>
              <a:gd name="T7" fmla="*/ 88 h 176"/>
              <a:gd name="T8" fmla="*/ 88 w 176"/>
              <a:gd name="T9" fmla="*/ 32 h 176"/>
              <a:gd name="T10" fmla="*/ 88 w 176"/>
              <a:gd name="T11" fmla="*/ 136 h 176"/>
              <a:gd name="T12" fmla="*/ 40 w 176"/>
              <a:gd name="T13" fmla="*/ 88 h 176"/>
              <a:gd name="T14" fmla="*/ 88 w 176"/>
              <a:gd name="T15" fmla="*/ 40 h 176"/>
              <a:gd name="T16" fmla="*/ 136 w 176"/>
              <a:gd name="T17" fmla="*/ 88 h 176"/>
              <a:gd name="T18" fmla="*/ 88 w 176"/>
              <a:gd name="T19" fmla="*/ 136 h 176"/>
              <a:gd name="T20" fmla="*/ 88 w 176"/>
              <a:gd name="T21" fmla="*/ 64 h 176"/>
              <a:gd name="T22" fmla="*/ 64 w 176"/>
              <a:gd name="T23" fmla="*/ 88 h 176"/>
              <a:gd name="T24" fmla="*/ 88 w 176"/>
              <a:gd name="T25" fmla="*/ 112 h 176"/>
              <a:gd name="T26" fmla="*/ 112 w 176"/>
              <a:gd name="T27" fmla="*/ 88 h 176"/>
              <a:gd name="T28" fmla="*/ 88 w 176"/>
              <a:gd name="T29" fmla="*/ 64 h 176"/>
              <a:gd name="T30" fmla="*/ 88 w 176"/>
              <a:gd name="T31" fmla="*/ 104 h 176"/>
              <a:gd name="T32" fmla="*/ 72 w 176"/>
              <a:gd name="T33" fmla="*/ 88 h 176"/>
              <a:gd name="T34" fmla="*/ 88 w 176"/>
              <a:gd name="T35" fmla="*/ 72 h 176"/>
              <a:gd name="T36" fmla="*/ 104 w 176"/>
              <a:gd name="T37" fmla="*/ 88 h 176"/>
              <a:gd name="T38" fmla="*/ 88 w 176"/>
              <a:gd name="T39" fmla="*/ 104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close/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close/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close/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lose/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9" name="Elbow Connector 128"/>
          <p:cNvCxnSpPr/>
          <p:nvPr/>
        </p:nvCxnSpPr>
        <p:spPr>
          <a:xfrm flipH="1">
            <a:off x="558185" y="5018159"/>
            <a:ext cx="2926080" cy="1645920"/>
          </a:xfrm>
          <a:prstGeom prst="bentConnector2">
            <a:avLst/>
          </a:prstGeom>
          <a:ln>
            <a:solidFill>
              <a:srgbClr val="D20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26278" y="6156668"/>
            <a:ext cx="520937" cy="520937"/>
          </a:xfrm>
          <a:prstGeom prst="ellipse">
            <a:avLst/>
          </a:prstGeom>
          <a:solidFill>
            <a:srgbClr val="D2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Elbow Connector 131"/>
          <p:cNvCxnSpPr/>
          <p:nvPr/>
        </p:nvCxnSpPr>
        <p:spPr>
          <a:xfrm flipH="1" flipV="1">
            <a:off x="577370" y="3089945"/>
            <a:ext cx="2926080" cy="1645920"/>
          </a:xfrm>
          <a:prstGeom prst="bentConnector2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1434" y="2861609"/>
            <a:ext cx="2370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+mj-lt"/>
                <a:cs typeface="Rubik" panose="00000500000000000000" pitchFamily="2" charset="-79"/>
              </a:rPr>
              <a:t>Deploy on ABI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+mj-lt"/>
                <a:cs typeface="Rubik" panose="00000500000000000000" pitchFamily="2" charset="-79"/>
              </a:rPr>
              <a:t>Expand to other ABI Zones</a:t>
            </a:r>
          </a:p>
          <a:p>
            <a:endParaRPr lang="en-US" sz="1000" dirty="0">
              <a:solidFill>
                <a:schemeClr val="accent3">
                  <a:lumMod val="50000"/>
                </a:schemeClr>
              </a:solidFill>
              <a:latin typeface="+mj-lt"/>
              <a:cs typeface="Rubik" panose="000005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>
                  <a:lumMod val="50000"/>
                </a:schemeClr>
              </a:solidFill>
              <a:latin typeface="+mj-lt"/>
              <a:cs typeface="Rubik" panose="00000500000000000000" pitchFamily="2" charset="-79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288195" y="2648852"/>
            <a:ext cx="520937" cy="52093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75"/>
          <p:cNvSpPr>
            <a:spLocks noEditPoints="1"/>
          </p:cNvSpPr>
          <p:nvPr/>
        </p:nvSpPr>
        <p:spPr bwMode="auto">
          <a:xfrm>
            <a:off x="397039" y="6222176"/>
            <a:ext cx="379413" cy="377825"/>
          </a:xfrm>
          <a:custGeom>
            <a:avLst/>
            <a:gdLst>
              <a:gd name="T0" fmla="*/ 80 w 176"/>
              <a:gd name="T1" fmla="*/ 88 h 176"/>
              <a:gd name="T2" fmla="*/ 96 w 176"/>
              <a:gd name="T3" fmla="*/ 88 h 176"/>
              <a:gd name="T4" fmla="*/ 176 w 176"/>
              <a:gd name="T5" fmla="*/ 88 h 176"/>
              <a:gd name="T6" fmla="*/ 150 w 176"/>
              <a:gd name="T7" fmla="*/ 26 h 176"/>
              <a:gd name="T8" fmla="*/ 88 w 176"/>
              <a:gd name="T9" fmla="*/ 0 h 176"/>
              <a:gd name="T10" fmla="*/ 26 w 176"/>
              <a:gd name="T11" fmla="*/ 26 h 176"/>
              <a:gd name="T12" fmla="*/ 0 w 176"/>
              <a:gd name="T13" fmla="*/ 88 h 176"/>
              <a:gd name="T14" fmla="*/ 26 w 176"/>
              <a:gd name="T15" fmla="*/ 150 h 176"/>
              <a:gd name="T16" fmla="*/ 88 w 176"/>
              <a:gd name="T17" fmla="*/ 176 h 176"/>
              <a:gd name="T18" fmla="*/ 150 w 176"/>
              <a:gd name="T19" fmla="*/ 150 h 176"/>
              <a:gd name="T20" fmla="*/ 176 w 176"/>
              <a:gd name="T21" fmla="*/ 88 h 176"/>
              <a:gd name="T22" fmla="*/ 34 w 176"/>
              <a:gd name="T23" fmla="*/ 70 h 176"/>
              <a:gd name="T24" fmla="*/ 34 w 176"/>
              <a:gd name="T25" fmla="*/ 106 h 176"/>
              <a:gd name="T26" fmla="*/ 56 w 176"/>
              <a:gd name="T27" fmla="*/ 75 h 176"/>
              <a:gd name="T28" fmla="*/ 41 w 176"/>
              <a:gd name="T29" fmla="*/ 69 h 176"/>
              <a:gd name="T30" fmla="*/ 56 w 176"/>
              <a:gd name="T31" fmla="*/ 75 h 176"/>
              <a:gd name="T32" fmla="*/ 41 w 176"/>
              <a:gd name="T33" fmla="*/ 107 h 176"/>
              <a:gd name="T34" fmla="*/ 56 w 176"/>
              <a:gd name="T35" fmla="*/ 101 h 176"/>
              <a:gd name="T36" fmla="*/ 31 w 176"/>
              <a:gd name="T37" fmla="*/ 145 h 176"/>
              <a:gd name="T38" fmla="*/ 58 w 176"/>
              <a:gd name="T39" fmla="*/ 118 h 176"/>
              <a:gd name="T40" fmla="*/ 31 w 176"/>
              <a:gd name="T41" fmla="*/ 145 h 176"/>
              <a:gd name="T42" fmla="*/ 37 w 176"/>
              <a:gd name="T43" fmla="*/ 62 h 176"/>
              <a:gd name="T44" fmla="*/ 62 w 176"/>
              <a:gd name="T45" fmla="*/ 37 h 176"/>
              <a:gd name="T46" fmla="*/ 110 w 176"/>
              <a:gd name="T47" fmla="*/ 57 h 176"/>
              <a:gd name="T48" fmla="*/ 94 w 176"/>
              <a:gd name="T49" fmla="*/ 51 h 176"/>
              <a:gd name="T50" fmla="*/ 110 w 176"/>
              <a:gd name="T51" fmla="*/ 57 h 176"/>
              <a:gd name="T52" fmla="*/ 106 w 176"/>
              <a:gd name="T53" fmla="*/ 34 h 176"/>
              <a:gd name="T54" fmla="*/ 70 w 176"/>
              <a:gd name="T55" fmla="*/ 34 h 176"/>
              <a:gd name="T56" fmla="*/ 69 w 176"/>
              <a:gd name="T57" fmla="*/ 41 h 176"/>
              <a:gd name="T58" fmla="*/ 75 w 176"/>
              <a:gd name="T59" fmla="*/ 56 h 176"/>
              <a:gd name="T60" fmla="*/ 69 w 176"/>
              <a:gd name="T61" fmla="*/ 41 h 176"/>
              <a:gd name="T62" fmla="*/ 75 w 176"/>
              <a:gd name="T63" fmla="*/ 120 h 176"/>
              <a:gd name="T64" fmla="*/ 69 w 176"/>
              <a:gd name="T65" fmla="*/ 135 h 176"/>
              <a:gd name="T66" fmla="*/ 88 w 176"/>
              <a:gd name="T67" fmla="*/ 168 h 176"/>
              <a:gd name="T68" fmla="*/ 88 w 176"/>
              <a:gd name="T69" fmla="*/ 130 h 176"/>
              <a:gd name="T70" fmla="*/ 88 w 176"/>
              <a:gd name="T71" fmla="*/ 168 h 176"/>
              <a:gd name="T72" fmla="*/ 94 w 176"/>
              <a:gd name="T73" fmla="*/ 126 h 176"/>
              <a:gd name="T74" fmla="*/ 110 w 176"/>
              <a:gd name="T75" fmla="*/ 119 h 176"/>
              <a:gd name="T76" fmla="*/ 112 w 176"/>
              <a:gd name="T77" fmla="*/ 98 h 176"/>
              <a:gd name="T78" fmla="*/ 98 w 176"/>
              <a:gd name="T79" fmla="*/ 112 h 176"/>
              <a:gd name="T80" fmla="*/ 78 w 176"/>
              <a:gd name="T81" fmla="*/ 112 h 176"/>
              <a:gd name="T82" fmla="*/ 64 w 176"/>
              <a:gd name="T83" fmla="*/ 98 h 176"/>
              <a:gd name="T84" fmla="*/ 64 w 176"/>
              <a:gd name="T85" fmla="*/ 78 h 176"/>
              <a:gd name="T86" fmla="*/ 78 w 176"/>
              <a:gd name="T87" fmla="*/ 64 h 176"/>
              <a:gd name="T88" fmla="*/ 98 w 176"/>
              <a:gd name="T89" fmla="*/ 64 h 176"/>
              <a:gd name="T90" fmla="*/ 112 w 176"/>
              <a:gd name="T91" fmla="*/ 78 h 176"/>
              <a:gd name="T92" fmla="*/ 112 w 176"/>
              <a:gd name="T93" fmla="*/ 98 h 176"/>
              <a:gd name="T94" fmla="*/ 139 w 176"/>
              <a:gd name="T95" fmla="*/ 62 h 176"/>
              <a:gd name="T96" fmla="*/ 114 w 176"/>
              <a:gd name="T97" fmla="*/ 37 h 176"/>
              <a:gd name="T98" fmla="*/ 126 w 176"/>
              <a:gd name="T99" fmla="*/ 82 h 176"/>
              <a:gd name="T100" fmla="*/ 119 w 176"/>
              <a:gd name="T101" fmla="*/ 66 h 176"/>
              <a:gd name="T102" fmla="*/ 126 w 176"/>
              <a:gd name="T103" fmla="*/ 82 h 176"/>
              <a:gd name="T104" fmla="*/ 135 w 176"/>
              <a:gd name="T105" fmla="*/ 107 h 176"/>
              <a:gd name="T106" fmla="*/ 120 w 176"/>
              <a:gd name="T107" fmla="*/ 101 h 176"/>
              <a:gd name="T108" fmla="*/ 145 w 176"/>
              <a:gd name="T109" fmla="*/ 145 h 176"/>
              <a:gd name="T110" fmla="*/ 118 w 176"/>
              <a:gd name="T111" fmla="*/ 118 h 176"/>
              <a:gd name="T112" fmla="*/ 145 w 176"/>
              <a:gd name="T113" fmla="*/ 145 h 176"/>
              <a:gd name="T114" fmla="*/ 130 w 176"/>
              <a:gd name="T115" fmla="*/ 88 h 176"/>
              <a:gd name="T116" fmla="*/ 168 w 176"/>
              <a:gd name="T117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6" h="176">
                <a:moveTo>
                  <a:pt x="88" y="80"/>
                </a:move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lose/>
                <a:moveTo>
                  <a:pt x="176" y="88"/>
                </a:moveTo>
                <a:cubicBezTo>
                  <a:pt x="176" y="78"/>
                  <a:pt x="164" y="70"/>
                  <a:pt x="146" y="64"/>
                </a:cubicBezTo>
                <a:cubicBezTo>
                  <a:pt x="155" y="47"/>
                  <a:pt x="157" y="33"/>
                  <a:pt x="150" y="26"/>
                </a:cubicBezTo>
                <a:cubicBezTo>
                  <a:pt x="143" y="19"/>
                  <a:pt x="129" y="21"/>
                  <a:pt x="112" y="30"/>
                </a:cubicBezTo>
                <a:cubicBezTo>
                  <a:pt x="106" y="12"/>
                  <a:pt x="98" y="0"/>
                  <a:pt x="88" y="0"/>
                </a:cubicBezTo>
                <a:cubicBezTo>
                  <a:pt x="78" y="0"/>
                  <a:pt x="70" y="12"/>
                  <a:pt x="64" y="30"/>
                </a:cubicBezTo>
                <a:cubicBezTo>
                  <a:pt x="47" y="21"/>
                  <a:pt x="33" y="19"/>
                  <a:pt x="26" y="26"/>
                </a:cubicBezTo>
                <a:cubicBezTo>
                  <a:pt x="19" y="33"/>
                  <a:pt x="21" y="47"/>
                  <a:pt x="30" y="64"/>
                </a:cubicBezTo>
                <a:cubicBezTo>
                  <a:pt x="12" y="70"/>
                  <a:pt x="0" y="78"/>
                  <a:pt x="0" y="88"/>
                </a:cubicBezTo>
                <a:cubicBezTo>
                  <a:pt x="0" y="98"/>
                  <a:pt x="12" y="106"/>
                  <a:pt x="30" y="112"/>
                </a:cubicBezTo>
                <a:cubicBezTo>
                  <a:pt x="21" y="129"/>
                  <a:pt x="19" y="143"/>
                  <a:pt x="26" y="150"/>
                </a:cubicBezTo>
                <a:cubicBezTo>
                  <a:pt x="33" y="157"/>
                  <a:pt x="47" y="155"/>
                  <a:pt x="64" y="146"/>
                </a:cubicBezTo>
                <a:cubicBezTo>
                  <a:pt x="70" y="164"/>
                  <a:pt x="78" y="176"/>
                  <a:pt x="88" y="176"/>
                </a:cubicBezTo>
                <a:cubicBezTo>
                  <a:pt x="98" y="176"/>
                  <a:pt x="106" y="164"/>
                  <a:pt x="112" y="146"/>
                </a:cubicBezTo>
                <a:cubicBezTo>
                  <a:pt x="129" y="155"/>
                  <a:pt x="143" y="157"/>
                  <a:pt x="150" y="150"/>
                </a:cubicBezTo>
                <a:cubicBezTo>
                  <a:pt x="157" y="143"/>
                  <a:pt x="155" y="129"/>
                  <a:pt x="146" y="112"/>
                </a:cubicBezTo>
                <a:cubicBezTo>
                  <a:pt x="164" y="106"/>
                  <a:pt x="176" y="98"/>
                  <a:pt x="176" y="88"/>
                </a:cubicBezTo>
                <a:close/>
                <a:moveTo>
                  <a:pt x="8" y="88"/>
                </a:moveTo>
                <a:cubicBezTo>
                  <a:pt x="8" y="81"/>
                  <a:pt x="18" y="75"/>
                  <a:pt x="34" y="70"/>
                </a:cubicBezTo>
                <a:cubicBezTo>
                  <a:pt x="37" y="76"/>
                  <a:pt x="41" y="82"/>
                  <a:pt x="46" y="88"/>
                </a:cubicBezTo>
                <a:cubicBezTo>
                  <a:pt x="41" y="94"/>
                  <a:pt x="37" y="100"/>
                  <a:pt x="34" y="106"/>
                </a:cubicBezTo>
                <a:cubicBezTo>
                  <a:pt x="18" y="101"/>
                  <a:pt x="8" y="95"/>
                  <a:pt x="8" y="88"/>
                </a:cubicBezTo>
                <a:close/>
                <a:moveTo>
                  <a:pt x="56" y="75"/>
                </a:moveTo>
                <a:cubicBezTo>
                  <a:pt x="54" y="77"/>
                  <a:pt x="52" y="79"/>
                  <a:pt x="50" y="82"/>
                </a:cubicBezTo>
                <a:cubicBezTo>
                  <a:pt x="47" y="77"/>
                  <a:pt x="44" y="73"/>
                  <a:pt x="41" y="69"/>
                </a:cubicBezTo>
                <a:cubicBezTo>
                  <a:pt x="46" y="67"/>
                  <a:pt x="51" y="67"/>
                  <a:pt x="57" y="66"/>
                </a:cubicBezTo>
                <a:cubicBezTo>
                  <a:pt x="57" y="69"/>
                  <a:pt x="57" y="72"/>
                  <a:pt x="56" y="75"/>
                </a:cubicBezTo>
                <a:close/>
                <a:moveTo>
                  <a:pt x="57" y="110"/>
                </a:moveTo>
                <a:cubicBezTo>
                  <a:pt x="51" y="109"/>
                  <a:pt x="46" y="109"/>
                  <a:pt x="41" y="107"/>
                </a:cubicBezTo>
                <a:cubicBezTo>
                  <a:pt x="44" y="103"/>
                  <a:pt x="47" y="99"/>
                  <a:pt x="50" y="94"/>
                </a:cubicBezTo>
                <a:cubicBezTo>
                  <a:pt x="52" y="97"/>
                  <a:pt x="54" y="99"/>
                  <a:pt x="56" y="101"/>
                </a:cubicBezTo>
                <a:cubicBezTo>
                  <a:pt x="57" y="104"/>
                  <a:pt x="57" y="107"/>
                  <a:pt x="57" y="110"/>
                </a:cubicBezTo>
                <a:close/>
                <a:moveTo>
                  <a:pt x="31" y="145"/>
                </a:moveTo>
                <a:cubicBezTo>
                  <a:pt x="27" y="140"/>
                  <a:pt x="29" y="128"/>
                  <a:pt x="37" y="114"/>
                </a:cubicBezTo>
                <a:cubicBezTo>
                  <a:pt x="44" y="116"/>
                  <a:pt x="50" y="117"/>
                  <a:pt x="58" y="118"/>
                </a:cubicBezTo>
                <a:cubicBezTo>
                  <a:pt x="59" y="126"/>
                  <a:pt x="60" y="133"/>
                  <a:pt x="62" y="139"/>
                </a:cubicBezTo>
                <a:cubicBezTo>
                  <a:pt x="48" y="147"/>
                  <a:pt x="36" y="149"/>
                  <a:pt x="31" y="145"/>
                </a:cubicBezTo>
                <a:close/>
                <a:moveTo>
                  <a:pt x="58" y="58"/>
                </a:moveTo>
                <a:cubicBezTo>
                  <a:pt x="50" y="59"/>
                  <a:pt x="44" y="60"/>
                  <a:pt x="37" y="62"/>
                </a:cubicBezTo>
                <a:cubicBezTo>
                  <a:pt x="29" y="48"/>
                  <a:pt x="27" y="36"/>
                  <a:pt x="31" y="31"/>
                </a:cubicBezTo>
                <a:cubicBezTo>
                  <a:pt x="36" y="27"/>
                  <a:pt x="48" y="29"/>
                  <a:pt x="62" y="37"/>
                </a:cubicBezTo>
                <a:cubicBezTo>
                  <a:pt x="60" y="44"/>
                  <a:pt x="59" y="50"/>
                  <a:pt x="58" y="58"/>
                </a:cubicBezTo>
                <a:close/>
                <a:moveTo>
                  <a:pt x="110" y="57"/>
                </a:moveTo>
                <a:cubicBezTo>
                  <a:pt x="107" y="57"/>
                  <a:pt x="104" y="57"/>
                  <a:pt x="101" y="56"/>
                </a:cubicBezTo>
                <a:cubicBezTo>
                  <a:pt x="99" y="54"/>
                  <a:pt x="97" y="52"/>
                  <a:pt x="94" y="51"/>
                </a:cubicBezTo>
                <a:cubicBezTo>
                  <a:pt x="99" y="47"/>
                  <a:pt x="103" y="44"/>
                  <a:pt x="107" y="41"/>
                </a:cubicBezTo>
                <a:cubicBezTo>
                  <a:pt x="109" y="46"/>
                  <a:pt x="109" y="51"/>
                  <a:pt x="110" y="57"/>
                </a:cubicBezTo>
                <a:close/>
                <a:moveTo>
                  <a:pt x="88" y="8"/>
                </a:moveTo>
                <a:cubicBezTo>
                  <a:pt x="95" y="8"/>
                  <a:pt x="101" y="18"/>
                  <a:pt x="106" y="34"/>
                </a:cubicBezTo>
                <a:cubicBezTo>
                  <a:pt x="100" y="37"/>
                  <a:pt x="94" y="41"/>
                  <a:pt x="88" y="46"/>
                </a:cubicBezTo>
                <a:cubicBezTo>
                  <a:pt x="82" y="41"/>
                  <a:pt x="76" y="37"/>
                  <a:pt x="70" y="34"/>
                </a:cubicBezTo>
                <a:cubicBezTo>
                  <a:pt x="75" y="18"/>
                  <a:pt x="81" y="8"/>
                  <a:pt x="88" y="8"/>
                </a:cubicBezTo>
                <a:close/>
                <a:moveTo>
                  <a:pt x="69" y="41"/>
                </a:moveTo>
                <a:cubicBezTo>
                  <a:pt x="73" y="44"/>
                  <a:pt x="77" y="47"/>
                  <a:pt x="82" y="50"/>
                </a:cubicBezTo>
                <a:cubicBezTo>
                  <a:pt x="79" y="52"/>
                  <a:pt x="77" y="54"/>
                  <a:pt x="75" y="56"/>
                </a:cubicBezTo>
                <a:cubicBezTo>
                  <a:pt x="72" y="57"/>
                  <a:pt x="69" y="57"/>
                  <a:pt x="66" y="57"/>
                </a:cubicBezTo>
                <a:cubicBezTo>
                  <a:pt x="67" y="51"/>
                  <a:pt x="67" y="46"/>
                  <a:pt x="69" y="41"/>
                </a:cubicBezTo>
                <a:close/>
                <a:moveTo>
                  <a:pt x="66" y="119"/>
                </a:moveTo>
                <a:cubicBezTo>
                  <a:pt x="69" y="119"/>
                  <a:pt x="72" y="119"/>
                  <a:pt x="75" y="120"/>
                </a:cubicBezTo>
                <a:cubicBezTo>
                  <a:pt x="77" y="122"/>
                  <a:pt x="79" y="124"/>
                  <a:pt x="82" y="126"/>
                </a:cubicBezTo>
                <a:cubicBezTo>
                  <a:pt x="77" y="129"/>
                  <a:pt x="73" y="132"/>
                  <a:pt x="69" y="135"/>
                </a:cubicBezTo>
                <a:cubicBezTo>
                  <a:pt x="67" y="130"/>
                  <a:pt x="67" y="125"/>
                  <a:pt x="66" y="119"/>
                </a:cubicBezTo>
                <a:close/>
                <a:moveTo>
                  <a:pt x="88" y="168"/>
                </a:moveTo>
                <a:cubicBezTo>
                  <a:pt x="81" y="168"/>
                  <a:pt x="75" y="158"/>
                  <a:pt x="70" y="142"/>
                </a:cubicBezTo>
                <a:cubicBezTo>
                  <a:pt x="76" y="139"/>
                  <a:pt x="82" y="135"/>
                  <a:pt x="88" y="130"/>
                </a:cubicBezTo>
                <a:cubicBezTo>
                  <a:pt x="94" y="135"/>
                  <a:pt x="100" y="139"/>
                  <a:pt x="106" y="142"/>
                </a:cubicBezTo>
                <a:cubicBezTo>
                  <a:pt x="101" y="158"/>
                  <a:pt x="95" y="168"/>
                  <a:pt x="88" y="168"/>
                </a:cubicBezTo>
                <a:close/>
                <a:moveTo>
                  <a:pt x="107" y="135"/>
                </a:moveTo>
                <a:cubicBezTo>
                  <a:pt x="103" y="132"/>
                  <a:pt x="99" y="129"/>
                  <a:pt x="94" y="126"/>
                </a:cubicBezTo>
                <a:cubicBezTo>
                  <a:pt x="97" y="124"/>
                  <a:pt x="99" y="122"/>
                  <a:pt x="101" y="120"/>
                </a:cubicBezTo>
                <a:cubicBezTo>
                  <a:pt x="104" y="119"/>
                  <a:pt x="107" y="119"/>
                  <a:pt x="110" y="119"/>
                </a:cubicBezTo>
                <a:cubicBezTo>
                  <a:pt x="109" y="125"/>
                  <a:pt x="109" y="130"/>
                  <a:pt x="107" y="135"/>
                </a:cubicBezTo>
                <a:close/>
                <a:moveTo>
                  <a:pt x="112" y="98"/>
                </a:moveTo>
                <a:cubicBezTo>
                  <a:pt x="110" y="100"/>
                  <a:pt x="107" y="103"/>
                  <a:pt x="105" y="105"/>
                </a:cubicBezTo>
                <a:cubicBezTo>
                  <a:pt x="103" y="107"/>
                  <a:pt x="100" y="110"/>
                  <a:pt x="98" y="112"/>
                </a:cubicBezTo>
                <a:cubicBezTo>
                  <a:pt x="95" y="112"/>
                  <a:pt x="91" y="112"/>
                  <a:pt x="88" y="112"/>
                </a:cubicBezTo>
                <a:cubicBezTo>
                  <a:pt x="85" y="112"/>
                  <a:pt x="81" y="112"/>
                  <a:pt x="78" y="112"/>
                </a:cubicBezTo>
                <a:cubicBezTo>
                  <a:pt x="76" y="110"/>
                  <a:pt x="73" y="107"/>
                  <a:pt x="71" y="105"/>
                </a:cubicBezTo>
                <a:cubicBezTo>
                  <a:pt x="69" y="103"/>
                  <a:pt x="66" y="100"/>
                  <a:pt x="64" y="98"/>
                </a:cubicBezTo>
                <a:cubicBezTo>
                  <a:pt x="64" y="95"/>
                  <a:pt x="64" y="91"/>
                  <a:pt x="64" y="88"/>
                </a:cubicBezTo>
                <a:cubicBezTo>
                  <a:pt x="64" y="85"/>
                  <a:pt x="64" y="81"/>
                  <a:pt x="64" y="78"/>
                </a:cubicBezTo>
                <a:cubicBezTo>
                  <a:pt x="66" y="76"/>
                  <a:pt x="69" y="73"/>
                  <a:pt x="71" y="71"/>
                </a:cubicBezTo>
                <a:cubicBezTo>
                  <a:pt x="73" y="69"/>
                  <a:pt x="76" y="66"/>
                  <a:pt x="78" y="64"/>
                </a:cubicBezTo>
                <a:cubicBezTo>
                  <a:pt x="81" y="64"/>
                  <a:pt x="85" y="64"/>
                  <a:pt x="88" y="64"/>
                </a:cubicBezTo>
                <a:cubicBezTo>
                  <a:pt x="91" y="64"/>
                  <a:pt x="95" y="64"/>
                  <a:pt x="98" y="64"/>
                </a:cubicBezTo>
                <a:cubicBezTo>
                  <a:pt x="100" y="66"/>
                  <a:pt x="103" y="69"/>
                  <a:pt x="105" y="71"/>
                </a:cubicBezTo>
                <a:cubicBezTo>
                  <a:pt x="107" y="73"/>
                  <a:pt x="110" y="76"/>
                  <a:pt x="112" y="78"/>
                </a:cubicBezTo>
                <a:cubicBezTo>
                  <a:pt x="112" y="81"/>
                  <a:pt x="112" y="85"/>
                  <a:pt x="112" y="88"/>
                </a:cubicBezTo>
                <a:cubicBezTo>
                  <a:pt x="112" y="91"/>
                  <a:pt x="112" y="95"/>
                  <a:pt x="112" y="98"/>
                </a:cubicBezTo>
                <a:close/>
                <a:moveTo>
                  <a:pt x="145" y="31"/>
                </a:moveTo>
                <a:cubicBezTo>
                  <a:pt x="149" y="36"/>
                  <a:pt x="147" y="48"/>
                  <a:pt x="139" y="62"/>
                </a:cubicBezTo>
                <a:cubicBezTo>
                  <a:pt x="133" y="60"/>
                  <a:pt x="126" y="59"/>
                  <a:pt x="118" y="58"/>
                </a:cubicBezTo>
                <a:cubicBezTo>
                  <a:pt x="117" y="50"/>
                  <a:pt x="116" y="44"/>
                  <a:pt x="114" y="37"/>
                </a:cubicBezTo>
                <a:cubicBezTo>
                  <a:pt x="128" y="29"/>
                  <a:pt x="140" y="27"/>
                  <a:pt x="145" y="31"/>
                </a:cubicBezTo>
                <a:close/>
                <a:moveTo>
                  <a:pt x="126" y="82"/>
                </a:moveTo>
                <a:cubicBezTo>
                  <a:pt x="124" y="79"/>
                  <a:pt x="122" y="77"/>
                  <a:pt x="120" y="75"/>
                </a:cubicBezTo>
                <a:cubicBezTo>
                  <a:pt x="119" y="72"/>
                  <a:pt x="119" y="69"/>
                  <a:pt x="119" y="66"/>
                </a:cubicBezTo>
                <a:cubicBezTo>
                  <a:pt x="125" y="67"/>
                  <a:pt x="130" y="67"/>
                  <a:pt x="135" y="69"/>
                </a:cubicBezTo>
                <a:cubicBezTo>
                  <a:pt x="132" y="73"/>
                  <a:pt x="129" y="77"/>
                  <a:pt x="126" y="82"/>
                </a:cubicBezTo>
                <a:close/>
                <a:moveTo>
                  <a:pt x="126" y="94"/>
                </a:moveTo>
                <a:cubicBezTo>
                  <a:pt x="129" y="99"/>
                  <a:pt x="132" y="103"/>
                  <a:pt x="135" y="107"/>
                </a:cubicBezTo>
                <a:cubicBezTo>
                  <a:pt x="130" y="109"/>
                  <a:pt x="125" y="109"/>
                  <a:pt x="119" y="110"/>
                </a:cubicBezTo>
                <a:cubicBezTo>
                  <a:pt x="119" y="107"/>
                  <a:pt x="119" y="104"/>
                  <a:pt x="120" y="101"/>
                </a:cubicBezTo>
                <a:cubicBezTo>
                  <a:pt x="122" y="99"/>
                  <a:pt x="124" y="97"/>
                  <a:pt x="126" y="94"/>
                </a:cubicBezTo>
                <a:close/>
                <a:moveTo>
                  <a:pt x="145" y="145"/>
                </a:moveTo>
                <a:cubicBezTo>
                  <a:pt x="140" y="149"/>
                  <a:pt x="128" y="147"/>
                  <a:pt x="114" y="139"/>
                </a:cubicBezTo>
                <a:cubicBezTo>
                  <a:pt x="116" y="133"/>
                  <a:pt x="117" y="126"/>
                  <a:pt x="118" y="118"/>
                </a:cubicBezTo>
                <a:cubicBezTo>
                  <a:pt x="126" y="117"/>
                  <a:pt x="133" y="116"/>
                  <a:pt x="139" y="114"/>
                </a:cubicBezTo>
                <a:cubicBezTo>
                  <a:pt x="147" y="128"/>
                  <a:pt x="149" y="140"/>
                  <a:pt x="145" y="145"/>
                </a:cubicBezTo>
                <a:close/>
                <a:moveTo>
                  <a:pt x="142" y="106"/>
                </a:moveTo>
                <a:cubicBezTo>
                  <a:pt x="139" y="100"/>
                  <a:pt x="135" y="94"/>
                  <a:pt x="130" y="88"/>
                </a:cubicBezTo>
                <a:cubicBezTo>
                  <a:pt x="135" y="82"/>
                  <a:pt x="139" y="76"/>
                  <a:pt x="142" y="70"/>
                </a:cubicBezTo>
                <a:cubicBezTo>
                  <a:pt x="158" y="75"/>
                  <a:pt x="168" y="81"/>
                  <a:pt x="168" y="88"/>
                </a:cubicBezTo>
                <a:cubicBezTo>
                  <a:pt x="168" y="95"/>
                  <a:pt x="158" y="101"/>
                  <a:pt x="142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14"/>
          <p:cNvSpPr>
            <a:spLocks noEditPoints="1"/>
          </p:cNvSpPr>
          <p:nvPr/>
        </p:nvSpPr>
        <p:spPr bwMode="auto">
          <a:xfrm>
            <a:off x="412027" y="2810366"/>
            <a:ext cx="247476" cy="246191"/>
          </a:xfrm>
          <a:custGeom>
            <a:avLst/>
            <a:gdLst>
              <a:gd name="T0" fmla="*/ 102 w 176"/>
              <a:gd name="T1" fmla="*/ 72 h 176"/>
              <a:gd name="T2" fmla="*/ 88 w 176"/>
              <a:gd name="T3" fmla="*/ 36 h 176"/>
              <a:gd name="T4" fmla="*/ 74 w 176"/>
              <a:gd name="T5" fmla="*/ 72 h 176"/>
              <a:gd name="T6" fmla="*/ 38 w 176"/>
              <a:gd name="T7" fmla="*/ 72 h 176"/>
              <a:gd name="T8" fmla="*/ 67 w 176"/>
              <a:gd name="T9" fmla="*/ 95 h 176"/>
              <a:gd name="T10" fmla="*/ 54 w 176"/>
              <a:gd name="T11" fmla="*/ 136 h 176"/>
              <a:gd name="T12" fmla="*/ 88 w 176"/>
              <a:gd name="T13" fmla="*/ 111 h 176"/>
              <a:gd name="T14" fmla="*/ 122 w 176"/>
              <a:gd name="T15" fmla="*/ 136 h 176"/>
              <a:gd name="T16" fmla="*/ 108 w 176"/>
              <a:gd name="T17" fmla="*/ 95 h 176"/>
              <a:gd name="T18" fmla="*/ 138 w 176"/>
              <a:gd name="T19" fmla="*/ 72 h 176"/>
              <a:gd name="T20" fmla="*/ 102 w 176"/>
              <a:gd name="T21" fmla="*/ 72 h 176"/>
              <a:gd name="T22" fmla="*/ 101 w 176"/>
              <a:gd name="T23" fmla="*/ 97 h 176"/>
              <a:gd name="T24" fmla="*/ 106 w 176"/>
              <a:gd name="T25" fmla="*/ 114 h 176"/>
              <a:gd name="T26" fmla="*/ 93 w 176"/>
              <a:gd name="T27" fmla="*/ 104 h 176"/>
              <a:gd name="T28" fmla="*/ 88 w 176"/>
              <a:gd name="T29" fmla="*/ 101 h 176"/>
              <a:gd name="T30" fmla="*/ 83 w 176"/>
              <a:gd name="T31" fmla="*/ 104 h 176"/>
              <a:gd name="T32" fmla="*/ 69 w 176"/>
              <a:gd name="T33" fmla="*/ 114 h 176"/>
              <a:gd name="T34" fmla="*/ 75 w 176"/>
              <a:gd name="T35" fmla="*/ 97 h 176"/>
              <a:gd name="T36" fmla="*/ 77 w 176"/>
              <a:gd name="T37" fmla="*/ 92 h 176"/>
              <a:gd name="T38" fmla="*/ 72 w 176"/>
              <a:gd name="T39" fmla="*/ 89 h 176"/>
              <a:gd name="T40" fmla="*/ 61 w 176"/>
              <a:gd name="T41" fmla="*/ 80 h 176"/>
              <a:gd name="T42" fmla="*/ 80 w 176"/>
              <a:gd name="T43" fmla="*/ 80 h 176"/>
              <a:gd name="T44" fmla="*/ 82 w 176"/>
              <a:gd name="T45" fmla="*/ 75 h 176"/>
              <a:gd name="T46" fmla="*/ 88 w 176"/>
              <a:gd name="T47" fmla="*/ 58 h 176"/>
              <a:gd name="T48" fmla="*/ 94 w 176"/>
              <a:gd name="T49" fmla="*/ 75 h 176"/>
              <a:gd name="T50" fmla="*/ 96 w 176"/>
              <a:gd name="T51" fmla="*/ 80 h 176"/>
              <a:gd name="T52" fmla="*/ 115 w 176"/>
              <a:gd name="T53" fmla="*/ 80 h 176"/>
              <a:gd name="T54" fmla="*/ 103 w 176"/>
              <a:gd name="T55" fmla="*/ 89 h 176"/>
              <a:gd name="T56" fmla="*/ 99 w 176"/>
              <a:gd name="T57" fmla="*/ 92 h 176"/>
              <a:gd name="T58" fmla="*/ 101 w 176"/>
              <a:gd name="T59" fmla="*/ 97 h 176"/>
              <a:gd name="T60" fmla="*/ 160 w 176"/>
              <a:gd name="T61" fmla="*/ 3 h 176"/>
              <a:gd name="T62" fmla="*/ 158 w 176"/>
              <a:gd name="T63" fmla="*/ 0 h 176"/>
              <a:gd name="T64" fmla="*/ 154 w 176"/>
              <a:gd name="T65" fmla="*/ 0 h 176"/>
              <a:gd name="T66" fmla="*/ 88 w 176"/>
              <a:gd name="T67" fmla="*/ 16 h 176"/>
              <a:gd name="T68" fmla="*/ 22 w 176"/>
              <a:gd name="T69" fmla="*/ 0 h 176"/>
              <a:gd name="T70" fmla="*/ 18 w 176"/>
              <a:gd name="T71" fmla="*/ 0 h 176"/>
              <a:gd name="T72" fmla="*/ 16 w 176"/>
              <a:gd name="T73" fmla="*/ 3 h 176"/>
              <a:gd name="T74" fmla="*/ 0 w 176"/>
              <a:gd name="T75" fmla="*/ 100 h 176"/>
              <a:gd name="T76" fmla="*/ 87 w 176"/>
              <a:gd name="T77" fmla="*/ 176 h 176"/>
              <a:gd name="T78" fmla="*/ 88 w 176"/>
              <a:gd name="T79" fmla="*/ 176 h 176"/>
              <a:gd name="T80" fmla="*/ 89 w 176"/>
              <a:gd name="T81" fmla="*/ 176 h 176"/>
              <a:gd name="T82" fmla="*/ 176 w 176"/>
              <a:gd name="T83" fmla="*/ 100 h 176"/>
              <a:gd name="T84" fmla="*/ 160 w 176"/>
              <a:gd name="T85" fmla="*/ 3 h 176"/>
              <a:gd name="T86" fmla="*/ 88 w 176"/>
              <a:gd name="T87" fmla="*/ 168 h 176"/>
              <a:gd name="T88" fmla="*/ 8 w 176"/>
              <a:gd name="T89" fmla="*/ 100 h 176"/>
              <a:gd name="T90" fmla="*/ 23 w 176"/>
              <a:gd name="T91" fmla="*/ 10 h 176"/>
              <a:gd name="T92" fmla="*/ 88 w 176"/>
              <a:gd name="T93" fmla="*/ 24 h 176"/>
              <a:gd name="T94" fmla="*/ 153 w 176"/>
              <a:gd name="T95" fmla="*/ 10 h 176"/>
              <a:gd name="T96" fmla="*/ 168 w 176"/>
              <a:gd name="T97" fmla="*/ 100 h 176"/>
              <a:gd name="T98" fmla="*/ 88 w 176"/>
              <a:gd name="T99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02" y="72"/>
                </a:moveTo>
                <a:cubicBezTo>
                  <a:pt x="88" y="36"/>
                  <a:pt x="88" y="36"/>
                  <a:pt x="88" y="36"/>
                </a:cubicBezTo>
                <a:cubicBezTo>
                  <a:pt x="74" y="72"/>
                  <a:pt x="74" y="72"/>
                  <a:pt x="74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67" y="95"/>
                  <a:pt x="67" y="95"/>
                  <a:pt x="67" y="95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122" y="136"/>
                  <a:pt x="122" y="136"/>
                  <a:pt x="122" y="136"/>
                </a:cubicBezTo>
                <a:cubicBezTo>
                  <a:pt x="108" y="95"/>
                  <a:pt x="108" y="95"/>
                  <a:pt x="108" y="95"/>
                </a:cubicBezTo>
                <a:cubicBezTo>
                  <a:pt x="138" y="72"/>
                  <a:pt x="138" y="72"/>
                  <a:pt x="138" y="72"/>
                </a:cubicBezTo>
                <a:lnTo>
                  <a:pt x="102" y="72"/>
                </a:lnTo>
                <a:close/>
                <a:moveTo>
                  <a:pt x="101" y="97"/>
                </a:moveTo>
                <a:cubicBezTo>
                  <a:pt x="106" y="114"/>
                  <a:pt x="106" y="114"/>
                  <a:pt x="106" y="114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88" y="101"/>
                  <a:pt x="88" y="101"/>
                  <a:pt x="88" y="101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75" y="97"/>
                  <a:pt x="75" y="97"/>
                  <a:pt x="75" y="97"/>
                </a:cubicBezTo>
                <a:cubicBezTo>
                  <a:pt x="77" y="92"/>
                  <a:pt x="77" y="92"/>
                  <a:pt x="77" y="92"/>
                </a:cubicBezTo>
                <a:cubicBezTo>
                  <a:pt x="72" y="89"/>
                  <a:pt x="72" y="89"/>
                  <a:pt x="72" y="89"/>
                </a:cubicBezTo>
                <a:cubicBezTo>
                  <a:pt x="61" y="80"/>
                  <a:pt x="61" y="80"/>
                  <a:pt x="61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2" y="75"/>
                  <a:pt x="82" y="75"/>
                  <a:pt x="82" y="75"/>
                </a:cubicBezTo>
                <a:cubicBezTo>
                  <a:pt x="88" y="58"/>
                  <a:pt x="88" y="58"/>
                  <a:pt x="88" y="58"/>
                </a:cubicBezTo>
                <a:cubicBezTo>
                  <a:pt x="94" y="75"/>
                  <a:pt x="94" y="75"/>
                  <a:pt x="94" y="75"/>
                </a:cubicBezTo>
                <a:cubicBezTo>
                  <a:pt x="96" y="80"/>
                  <a:pt x="96" y="80"/>
                  <a:pt x="96" y="80"/>
                </a:cubicBezTo>
                <a:cubicBezTo>
                  <a:pt x="115" y="80"/>
                  <a:pt x="115" y="80"/>
                  <a:pt x="115" y="80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99" y="92"/>
                  <a:pt x="99" y="92"/>
                  <a:pt x="99" y="92"/>
                </a:cubicBezTo>
                <a:lnTo>
                  <a:pt x="101" y="97"/>
                </a:lnTo>
                <a:close/>
                <a:moveTo>
                  <a:pt x="160" y="3"/>
                </a:moveTo>
                <a:cubicBezTo>
                  <a:pt x="160" y="2"/>
                  <a:pt x="159" y="1"/>
                  <a:pt x="158" y="0"/>
                </a:cubicBezTo>
                <a:cubicBezTo>
                  <a:pt x="157" y="0"/>
                  <a:pt x="155" y="0"/>
                  <a:pt x="154" y="0"/>
                </a:cubicBezTo>
                <a:cubicBezTo>
                  <a:pt x="154" y="1"/>
                  <a:pt x="123" y="16"/>
                  <a:pt x="88" y="16"/>
                </a:cubicBezTo>
                <a:cubicBezTo>
                  <a:pt x="53" y="16"/>
                  <a:pt x="22" y="1"/>
                  <a:pt x="22" y="0"/>
                </a:cubicBezTo>
                <a:cubicBezTo>
                  <a:pt x="21" y="0"/>
                  <a:pt x="19" y="0"/>
                  <a:pt x="18" y="0"/>
                </a:cubicBezTo>
                <a:cubicBezTo>
                  <a:pt x="17" y="1"/>
                  <a:pt x="16" y="2"/>
                  <a:pt x="16" y="3"/>
                </a:cubicBezTo>
                <a:cubicBezTo>
                  <a:pt x="16" y="3"/>
                  <a:pt x="0" y="52"/>
                  <a:pt x="0" y="100"/>
                </a:cubicBezTo>
                <a:cubicBezTo>
                  <a:pt x="0" y="151"/>
                  <a:pt x="84" y="175"/>
                  <a:pt x="87" y="176"/>
                </a:cubicBezTo>
                <a:cubicBezTo>
                  <a:pt x="87" y="176"/>
                  <a:pt x="88" y="176"/>
                  <a:pt x="88" y="176"/>
                </a:cubicBezTo>
                <a:cubicBezTo>
                  <a:pt x="88" y="176"/>
                  <a:pt x="89" y="176"/>
                  <a:pt x="89" y="176"/>
                </a:cubicBezTo>
                <a:cubicBezTo>
                  <a:pt x="92" y="175"/>
                  <a:pt x="176" y="151"/>
                  <a:pt x="176" y="100"/>
                </a:cubicBezTo>
                <a:cubicBezTo>
                  <a:pt x="176" y="52"/>
                  <a:pt x="160" y="3"/>
                  <a:pt x="160" y="3"/>
                </a:cubicBezTo>
                <a:close/>
                <a:moveTo>
                  <a:pt x="88" y="168"/>
                </a:moveTo>
                <a:cubicBezTo>
                  <a:pt x="80" y="166"/>
                  <a:pt x="8" y="142"/>
                  <a:pt x="8" y="100"/>
                </a:cubicBezTo>
                <a:cubicBezTo>
                  <a:pt x="8" y="61"/>
                  <a:pt x="19" y="24"/>
                  <a:pt x="23" y="10"/>
                </a:cubicBezTo>
                <a:cubicBezTo>
                  <a:pt x="33" y="14"/>
                  <a:pt x="59" y="24"/>
                  <a:pt x="88" y="24"/>
                </a:cubicBezTo>
                <a:cubicBezTo>
                  <a:pt x="117" y="24"/>
                  <a:pt x="143" y="14"/>
                  <a:pt x="153" y="10"/>
                </a:cubicBezTo>
                <a:cubicBezTo>
                  <a:pt x="157" y="24"/>
                  <a:pt x="168" y="61"/>
                  <a:pt x="168" y="100"/>
                </a:cubicBezTo>
                <a:cubicBezTo>
                  <a:pt x="168" y="142"/>
                  <a:pt x="96" y="166"/>
                  <a:pt x="88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330534-985C-4C92-A0DF-AB839571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644" y="3105884"/>
            <a:ext cx="1560711" cy="64623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AB58D12D-81EA-43D3-B468-E33337F4A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37" t="21361" r="65714" b="73185"/>
          <a:stretch/>
        </p:blipFill>
        <p:spPr>
          <a:xfrm>
            <a:off x="382556" y="400252"/>
            <a:ext cx="1212978" cy="37409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9252E3A-C99A-4388-8BC1-89D127612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63" t="20544" r="8775" b="67755"/>
          <a:stretch/>
        </p:blipFill>
        <p:spPr>
          <a:xfrm>
            <a:off x="10674997" y="138779"/>
            <a:ext cx="1287625" cy="802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CD8F31-0A8C-4B5D-9F45-6E19C8C5E324}"/>
              </a:ext>
            </a:extLst>
          </p:cNvPr>
          <p:cNvSpPr txBox="1"/>
          <p:nvPr/>
        </p:nvSpPr>
        <p:spPr>
          <a:xfrm>
            <a:off x="2756600" y="274693"/>
            <a:ext cx="643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Prototype SWOT Analysis</a:t>
            </a:r>
          </a:p>
        </p:txBody>
      </p:sp>
    </p:spTree>
    <p:extLst>
      <p:ext uri="{BB962C8B-B14F-4D97-AF65-F5344CB8AC3E}">
        <p14:creationId xmlns:p14="http://schemas.microsoft.com/office/powerpoint/2010/main" val="21952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FDE3-C02D-4E04-A0DF-8F71B17D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8501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871523-8999-41D1-A575-E1B80C3DE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080867"/>
              </p:ext>
            </p:extLst>
          </p:nvPr>
        </p:nvGraphicFramePr>
        <p:xfrm>
          <a:off x="281300" y="720908"/>
          <a:ext cx="10131663" cy="54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BE60-CC8A-486C-BCB4-F4E7BF5E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00" y="1485673"/>
            <a:ext cx="11484602" cy="50457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/>
              <a:t>Heroku Deployed Web App Link</a:t>
            </a:r>
          </a:p>
          <a:p>
            <a:pPr lvl="1"/>
            <a:r>
              <a:rPr lang="en-IN" sz="2000" dirty="0">
                <a:hlinkClick r:id="rId7"/>
              </a:rPr>
              <a:t>https://customiseddiscounts.herokuapp.com/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GitHub Repository Link (Currently Private , can be made public as per instructions)</a:t>
            </a:r>
          </a:p>
          <a:p>
            <a:r>
              <a:rPr lang="en-IN" sz="2000" dirty="0"/>
              <a:t>	</a:t>
            </a:r>
            <a:r>
              <a:rPr lang="en-IN" sz="2000" dirty="0">
                <a:hlinkClick r:id="rId8"/>
              </a:rPr>
              <a:t>https://github.com/imnisarg/customDisc</a:t>
            </a:r>
            <a:endParaRPr lang="en-IN" sz="2000" dirty="0"/>
          </a:p>
          <a:p>
            <a:pPr marL="457200" indent="-457200">
              <a:buAutoNum type="arabicPeriod" startAt="3"/>
            </a:pPr>
            <a:r>
              <a:rPr lang="en-IN" sz="2000" dirty="0"/>
              <a:t>Support Documentation</a:t>
            </a:r>
          </a:p>
          <a:p>
            <a:pPr lvl="1"/>
            <a:r>
              <a:rPr lang="en-IN" sz="2000" dirty="0">
                <a:hlinkClick r:id="rId9"/>
              </a:rPr>
              <a:t>https://docs.google.com/document/d/1vrAyoDBGkFrpg9JhXgJM68Qi4ux1iFU0chQSgm14SdM/edit?usp=sharing</a:t>
            </a:r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587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66E0E0-5F72-4653-934B-817EDF4ED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413" y="2570570"/>
            <a:ext cx="3372374" cy="18390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Table of Contents</a:t>
            </a:r>
            <a:r>
              <a:rPr lang="en-US" dirty="0"/>
              <a:t>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0DEF56-AAE8-4306-A637-852E208D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2628" y="1224793"/>
            <a:ext cx="5437222" cy="497463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Drivers &amp; Feature Engineering</a:t>
            </a:r>
          </a:p>
          <a:p>
            <a:r>
              <a:rPr lang="en-US" dirty="0">
                <a:solidFill>
                  <a:schemeClr val="accent1"/>
                </a:solidFill>
              </a:rPr>
              <a:t>Exploratory Data Analysis &amp; Statistical Testing</a:t>
            </a:r>
          </a:p>
          <a:p>
            <a:r>
              <a:rPr lang="en-US" dirty="0">
                <a:solidFill>
                  <a:schemeClr val="accent1"/>
                </a:solidFill>
              </a:rPr>
              <a:t>Data Preparation</a:t>
            </a:r>
          </a:p>
          <a:p>
            <a:r>
              <a:rPr lang="en-US" dirty="0">
                <a:solidFill>
                  <a:schemeClr val="accent1"/>
                </a:solidFill>
              </a:rPr>
              <a:t>Machine Learning Modelling</a:t>
            </a:r>
          </a:p>
          <a:p>
            <a:r>
              <a:rPr lang="en-US" dirty="0">
                <a:solidFill>
                  <a:schemeClr val="accent1"/>
                </a:solidFill>
              </a:rPr>
              <a:t>Results – Predicted Discounts &amp; Profitability Bar Charts </a:t>
            </a:r>
          </a:p>
          <a:p>
            <a:r>
              <a:rPr lang="en-US" dirty="0">
                <a:solidFill>
                  <a:schemeClr val="accent1"/>
                </a:solidFill>
              </a:rPr>
              <a:t>Product demo</a:t>
            </a:r>
          </a:p>
          <a:p>
            <a:r>
              <a:rPr lang="en-US" dirty="0">
                <a:solidFill>
                  <a:schemeClr val="accent1"/>
                </a:solidFill>
              </a:rPr>
              <a:t>SWOT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Q&amp;A</a:t>
            </a:r>
          </a:p>
          <a:p>
            <a:r>
              <a:rPr lang="en-US" dirty="0">
                <a:solidFill>
                  <a:schemeClr val="accent1"/>
                </a:solidFill>
              </a:rPr>
              <a:t>Appendix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54142F38-C2E4-44D4-9463-29880BF9E2B7}"/>
              </a:ext>
            </a:extLst>
          </p:cNvPr>
          <p:cNvSpPr txBox="1">
            <a:spLocks/>
          </p:cNvSpPr>
          <p:nvPr/>
        </p:nvSpPr>
        <p:spPr>
          <a:xfrm>
            <a:off x="10263292" y="185206"/>
            <a:ext cx="1055518" cy="50474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877099-E649-4FBD-A501-A9D58D87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12" y="2314699"/>
            <a:ext cx="59765" cy="2350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1D60D7-6749-47DD-8FCF-57C324B74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37" t="21361" r="65714" b="73185"/>
          <a:stretch/>
        </p:blipFill>
        <p:spPr>
          <a:xfrm>
            <a:off x="382556" y="400252"/>
            <a:ext cx="1212978" cy="374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75D93-26B2-4FDE-BBA1-0E9EBA332D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63" t="20544" r="8775" b="67755"/>
          <a:stretch/>
        </p:blipFill>
        <p:spPr>
          <a:xfrm>
            <a:off x="10674997" y="288730"/>
            <a:ext cx="1287625" cy="8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7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464C0F8-132E-43E4-A3AF-E989CC8CF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279696"/>
              </p:ext>
            </p:extLst>
          </p:nvPr>
        </p:nvGraphicFramePr>
        <p:xfrm>
          <a:off x="1562471" y="843379"/>
          <a:ext cx="3204840" cy="41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7F29CD-EB8E-4BAD-8D19-B124969A8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629766"/>
              </p:ext>
            </p:extLst>
          </p:nvPr>
        </p:nvGraphicFramePr>
        <p:xfrm>
          <a:off x="281300" y="1325875"/>
          <a:ext cx="5496045" cy="3255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88DDD8B-C8BB-43EA-95F9-E7B0D27D6D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295446"/>
              </p:ext>
            </p:extLst>
          </p:nvPr>
        </p:nvGraphicFramePr>
        <p:xfrm>
          <a:off x="6096000" y="1325875"/>
          <a:ext cx="5814700" cy="5413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A1A7241-5118-4251-9B84-571CCB7E8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10693"/>
              </p:ext>
            </p:extLst>
          </p:nvPr>
        </p:nvGraphicFramePr>
        <p:xfrm>
          <a:off x="6516210" y="843379"/>
          <a:ext cx="3915052" cy="41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BAF48C-EDC8-427A-9F1C-BEE56C8D3DA1}"/>
              </a:ext>
            </a:extLst>
          </p:cNvPr>
          <p:cNvSpPr txBox="1"/>
          <p:nvPr/>
        </p:nvSpPr>
        <p:spPr>
          <a:xfrm>
            <a:off x="281300" y="4785065"/>
            <a:ext cx="5737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400" dirty="0"/>
              <a:t>Data Insights &amp; division idea 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/>
              <a:t>99.8%</a:t>
            </a:r>
            <a:r>
              <a:rPr lang="en-IN" sz="1300" dirty="0"/>
              <a:t> of orders have GTO less than 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Total Discount , GTO , Volume , Taxes has a highly </a:t>
            </a:r>
            <a:r>
              <a:rPr lang="en-IN" sz="1300" b="1" dirty="0"/>
              <a:t>right skewed distribution</a:t>
            </a:r>
            <a:r>
              <a:rPr lang="en-IN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/>
              <a:t>Dominant features </a:t>
            </a:r>
            <a:r>
              <a:rPr lang="en-IN" sz="1300" dirty="0"/>
              <a:t>for discounts differ for orders with GTO above 50,000 &amp; those below 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Dividing dataset into 3 parts based on GTO &amp; modelling them </a:t>
            </a:r>
            <a:r>
              <a:rPr lang="en-IN" sz="1300" b="1" dirty="0"/>
              <a:t>separately</a:t>
            </a:r>
            <a:r>
              <a:rPr lang="en-IN" sz="1300" dirty="0"/>
              <a:t> is an ideal solution to tackle differences : GTO&lt;10k , GTO between 10k &amp; 50k , GTO&gt;50k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75150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96F0A92-6F40-46B1-9157-5178FA610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493881"/>
              </p:ext>
            </p:extLst>
          </p:nvPr>
        </p:nvGraphicFramePr>
        <p:xfrm>
          <a:off x="281300" y="579236"/>
          <a:ext cx="5496045" cy="54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2E028-C6BB-4306-861B-785A1220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3" y="1121070"/>
            <a:ext cx="5751720" cy="5736929"/>
          </a:xfrm>
        </p:spPr>
        <p:txBody>
          <a:bodyPr>
            <a:normAutofit/>
          </a:bodyPr>
          <a:lstStyle/>
          <a:p>
            <a:r>
              <a:rPr lang="en-IN" dirty="0"/>
              <a:t>           GTO&gt;50,000		       GTO&lt;50,000</a:t>
            </a:r>
          </a:p>
          <a:p>
            <a:r>
              <a:rPr lang="en-IN" dirty="0"/>
              <a:t>		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100" dirty="0"/>
              <a:t>Fig shows the dominant </a:t>
            </a:r>
            <a:r>
              <a:rPr lang="en-IN" sz="1100" b="1" dirty="0"/>
              <a:t>numeric</a:t>
            </a:r>
            <a:r>
              <a:rPr lang="en-IN" sz="1100" dirty="0"/>
              <a:t> features &amp; correlation heat map for both datasets</a:t>
            </a:r>
          </a:p>
          <a:p>
            <a:r>
              <a:rPr lang="en-IN" dirty="0"/>
              <a:t>```			      </a:t>
            </a:r>
            <a:r>
              <a:rPr lang="en-IN" sz="1300" b="1" dirty="0"/>
              <a:t>Loyalty Index </a:t>
            </a:r>
            <a:r>
              <a:rPr lang="en-IN" sz="1300" dirty="0"/>
              <a:t>– A dominant feature                                                        feature engineered 	</a:t>
            </a:r>
            <a:r>
              <a:rPr lang="en-IN" sz="1300" b="1" dirty="0"/>
              <a:t>categorical </a:t>
            </a:r>
            <a:r>
              <a:rPr lang="en-IN" sz="1300" dirty="0"/>
              <a:t>var			        variable and it’s impact on </a:t>
            </a:r>
            <a:r>
              <a:rPr lang="en-IN" sz="1300" dirty="0" err="1"/>
              <a:t>Total_D</a:t>
            </a:r>
            <a:r>
              <a:rPr lang="en-IN" sz="1300" dirty="0"/>
              <a:t>			        Total Discount for GTO&lt;50,000 da			        data. Other dominant categorical 			        feature are sdfc tier , poc image &amp;                                                                 &amp; returnalility for GTO&lt;50,000. </a:t>
            </a:r>
            <a:r>
              <a:rPr lang="en-IN" sz="1300" dirty="0" err="1"/>
              <a:t>Fo</a:t>
            </a:r>
            <a:r>
              <a:rPr lang="en-IN" sz="1300" dirty="0"/>
              <a:t>			        For GTO&gt;50,000 , these </a:t>
            </a:r>
            <a:r>
              <a:rPr lang="en-IN" sz="1300" dirty="0" err="1"/>
              <a:t>categorica</a:t>
            </a:r>
            <a:r>
              <a:rPr lang="en-IN" sz="1300" dirty="0"/>
              <a:t>			        categorical variables don’t have 			        	        separative dominance</a:t>
            </a:r>
          </a:p>
          <a:p>
            <a:endParaRPr lang="en-IN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15C85-AE2B-4514-A6DB-F73293E4020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60" t="28091" r="40509" b="16117"/>
          <a:stretch/>
        </p:blipFill>
        <p:spPr>
          <a:xfrm>
            <a:off x="91823" y="1393795"/>
            <a:ext cx="2814221" cy="27520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BA1DB-C1C6-4550-9BB3-C045C94DC5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141" t="30680" r="40364" b="13398"/>
          <a:stretch/>
        </p:blipFill>
        <p:spPr>
          <a:xfrm>
            <a:off x="3029322" y="1393795"/>
            <a:ext cx="2814221" cy="27520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6E4B3D-2419-4F88-B7D8-F2F4EFF6497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286" t="45436" r="39782" b="18576"/>
          <a:stretch/>
        </p:blipFill>
        <p:spPr>
          <a:xfrm>
            <a:off x="168677" y="4609730"/>
            <a:ext cx="3029322" cy="17844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C6B0250-A5AD-48DE-8CEB-05AB1A540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662860"/>
              </p:ext>
            </p:extLst>
          </p:nvPr>
        </p:nvGraphicFramePr>
        <p:xfrm>
          <a:off x="6096000" y="579236"/>
          <a:ext cx="4308629" cy="54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E603C86-A202-43C5-8447-4E0BB73CEB57}"/>
              </a:ext>
            </a:extLst>
          </p:cNvPr>
          <p:cNvSpPr txBox="1"/>
          <p:nvPr/>
        </p:nvSpPr>
        <p:spPr>
          <a:xfrm>
            <a:off x="6160589" y="1090966"/>
            <a:ext cx="6004177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GTO&gt;50,000 		       GTO&lt;50,000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p-value &lt; 0.05 shows statistical significance &amp; higher absolute t-Value shows evidence against null hypothesis.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OffInvoice Discount , upper_limit isn’t statistically significant in GTO&gt;50k &amp; upper_limit in GTO&lt;50k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CA5A47-C8DB-4869-A9B2-EB3E3C49C1D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6230" t="35599" r="58195" b="25437"/>
          <a:stretch/>
        </p:blipFill>
        <p:spPr>
          <a:xfrm>
            <a:off x="6068445" y="1403391"/>
            <a:ext cx="2578405" cy="27520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71057B-2C75-4CD8-93E7-03CDE5BD5C2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6861" t="36893" r="57840" b="22977"/>
          <a:stretch/>
        </p:blipFill>
        <p:spPr>
          <a:xfrm>
            <a:off x="8812567" y="1393794"/>
            <a:ext cx="2578405" cy="27616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BDE08A59-F6EE-4001-8E56-3A63F72A0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135570"/>
              </p:ext>
            </p:extLst>
          </p:nvPr>
        </p:nvGraphicFramePr>
        <p:xfrm>
          <a:off x="6631619" y="5024761"/>
          <a:ext cx="4252404" cy="474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85C212E0-135D-424F-B37B-DC22537E31D7}"/>
              </a:ext>
            </a:extLst>
          </p:cNvPr>
          <p:cNvSpPr/>
          <p:nvPr/>
        </p:nvSpPr>
        <p:spPr>
          <a:xfrm>
            <a:off x="6096000" y="5646198"/>
            <a:ext cx="1006136" cy="47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Data Preparation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ACAC41-43A9-41CD-96F0-2C4D8F3ADB50}"/>
              </a:ext>
            </a:extLst>
          </p:cNvPr>
          <p:cNvCxnSpPr>
            <a:stCxn id="23" idx="3"/>
          </p:cNvCxnSpPr>
          <p:nvPr/>
        </p:nvCxnSpPr>
        <p:spPr>
          <a:xfrm>
            <a:off x="7102136" y="5883352"/>
            <a:ext cx="372862" cy="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0810439-B9DF-4F8E-B286-31DF116837F4}"/>
              </a:ext>
            </a:extLst>
          </p:cNvPr>
          <p:cNvSpPr/>
          <p:nvPr/>
        </p:nvSpPr>
        <p:spPr>
          <a:xfrm>
            <a:off x="7474998" y="5646198"/>
            <a:ext cx="976544" cy="47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Data Division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D422FC-484F-43EC-AE56-6595071C33CD}"/>
              </a:ext>
            </a:extLst>
          </p:cNvPr>
          <p:cNvCxnSpPr>
            <a:stCxn id="26" idx="3"/>
          </p:cNvCxnSpPr>
          <p:nvPr/>
        </p:nvCxnSpPr>
        <p:spPr>
          <a:xfrm>
            <a:off x="8451542" y="5883352"/>
            <a:ext cx="50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F1A0E3A-5D59-48EF-A474-2430300FBA6C}"/>
              </a:ext>
            </a:extLst>
          </p:cNvPr>
          <p:cNvSpPr/>
          <p:nvPr/>
        </p:nvSpPr>
        <p:spPr>
          <a:xfrm>
            <a:off x="8957569" y="5646198"/>
            <a:ext cx="976544" cy="47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ML Modelling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035C32-4A60-468A-A7DE-0EAC3FCF001C}"/>
              </a:ext>
            </a:extLst>
          </p:cNvPr>
          <p:cNvCxnSpPr>
            <a:stCxn id="29" idx="3"/>
          </p:cNvCxnSpPr>
          <p:nvPr/>
        </p:nvCxnSpPr>
        <p:spPr>
          <a:xfrm>
            <a:off x="9934113" y="5883352"/>
            <a:ext cx="585926" cy="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3BECB3-AACD-4754-A0B9-6AE8C1DB936A}"/>
              </a:ext>
            </a:extLst>
          </p:cNvPr>
          <p:cNvSpPr/>
          <p:nvPr/>
        </p:nvSpPr>
        <p:spPr>
          <a:xfrm>
            <a:off x="10520039" y="5646198"/>
            <a:ext cx="976544" cy="47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Results on web app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1C551-98A3-4ED2-A9BA-87A9E99303A5}"/>
              </a:ext>
            </a:extLst>
          </p:cNvPr>
          <p:cNvSpPr txBox="1"/>
          <p:nvPr/>
        </p:nvSpPr>
        <p:spPr>
          <a:xfrm>
            <a:off x="6096000" y="6232124"/>
            <a:ext cx="6096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/>
              <a:t>Tech Stack </a:t>
            </a:r>
            <a:r>
              <a:rPr lang="en-IN" sz="1300" dirty="0"/>
              <a:t>: Python , Flask , Data Science Libraries : Pandas , </a:t>
            </a:r>
            <a:r>
              <a:rPr lang="en-IN" sz="1300" dirty="0" err="1"/>
              <a:t>Numpy</a:t>
            </a:r>
            <a:r>
              <a:rPr lang="en-IN" sz="1300" dirty="0"/>
              <a:t> , Scikit-learn , </a:t>
            </a:r>
            <a:r>
              <a:rPr lang="en-IN" sz="1300" dirty="0" err="1"/>
              <a:t>Tensorflow</a:t>
            </a:r>
            <a:r>
              <a:rPr lang="en-IN" sz="1300" dirty="0"/>
              <a:t> , </a:t>
            </a:r>
            <a:r>
              <a:rPr lang="en-IN" sz="1300" dirty="0" err="1"/>
              <a:t>Keras</a:t>
            </a:r>
            <a:r>
              <a:rPr lang="en-IN" sz="1300" dirty="0"/>
              <a:t> , </a:t>
            </a:r>
            <a:r>
              <a:rPr lang="en-IN" sz="1300" dirty="0" err="1"/>
              <a:t>XGBoost</a:t>
            </a:r>
            <a:r>
              <a:rPr lang="en-IN" sz="1300" dirty="0"/>
              <a:t> , </a:t>
            </a:r>
            <a:r>
              <a:rPr lang="en-IN" sz="1300" dirty="0" err="1"/>
              <a:t>lightGBM</a:t>
            </a:r>
            <a:r>
              <a:rPr lang="en-IN" sz="1300" dirty="0"/>
              <a:t> , matplotlib , </a:t>
            </a:r>
            <a:r>
              <a:rPr lang="en-IN" sz="1300" dirty="0" err="1"/>
              <a:t>scipy</a:t>
            </a:r>
            <a:r>
              <a:rPr lang="en-IN" sz="1300" dirty="0"/>
              <a:t> , Heroku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09574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CC85CE4-FAC4-4A6F-AAE0-79F73789E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435417"/>
              </p:ext>
            </p:extLst>
          </p:nvPr>
        </p:nvGraphicFramePr>
        <p:xfrm>
          <a:off x="281300" y="720908"/>
          <a:ext cx="10178316" cy="54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3FEA-9A0F-4101-A9DA-22FA1848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00" y="1485673"/>
            <a:ext cx="11521924" cy="50457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Upper Limit =  </a:t>
            </a:r>
            <a:r>
              <a:rPr lang="en-IN" sz="2000" b="1" dirty="0">
                <a:solidFill>
                  <a:srgbClr val="00B050"/>
                </a:solidFill>
              </a:rPr>
              <a:t>(Average Discount on Product Set * (GTO of POC for that Product / Average GTO for Product))</a:t>
            </a:r>
            <a:r>
              <a:rPr lang="en-IN" sz="2000" dirty="0"/>
              <a:t> * </a:t>
            </a:r>
            <a:r>
              <a:rPr lang="en-IN" sz="2000" b="1" dirty="0">
                <a:solidFill>
                  <a:srgbClr val="0070C0"/>
                </a:solidFill>
              </a:rPr>
              <a:t>(Expected GTO / Current GTO) </a:t>
            </a:r>
            <a:r>
              <a:rPr lang="en-IN" sz="2000" dirty="0"/>
              <a:t>* </a:t>
            </a:r>
            <a:r>
              <a:rPr lang="en-IN" sz="2000" b="1" dirty="0">
                <a:solidFill>
                  <a:srgbClr val="FF0000"/>
                </a:solidFill>
              </a:rPr>
              <a:t>1.2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50"/>
                </a:solidFill>
              </a:rPr>
              <a:t>Term 1 : Product Profitability factor    </a:t>
            </a:r>
            <a:r>
              <a:rPr lang="en-IN" sz="2000" b="1" dirty="0">
                <a:solidFill>
                  <a:srgbClr val="0070C0"/>
                </a:solidFill>
              </a:rPr>
              <a:t>Term 2 : Growth of POC </a:t>
            </a:r>
            <a:r>
              <a:rPr lang="en-IN" sz="2000" dirty="0"/>
              <a:t>	</a:t>
            </a:r>
            <a:r>
              <a:rPr lang="en-IN" sz="2000" b="1" dirty="0">
                <a:solidFill>
                  <a:srgbClr val="FF0000"/>
                </a:solidFill>
              </a:rPr>
              <a:t>1.2 : Scaling factor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Upper Limit defines maximum total discount that can be given to POC such that company is profitable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Upper limit is used to find out the data where discounts are given correctly and ones where correction is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Training Data : Correctly discounted data where Total Discount given is less than upper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Test Data : Incorrectly discounted data where Total Discount given is greater than upper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Train Machine Learning Models based on training data and correct the wrongly discounted test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Predict Total Discount , On Invoice Discount &amp; then add the remaining to Off Invoice Discount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Divide dataset into 3 parts : GTO&lt;10k , GTO in range(10k,50k) , GTO&gt;50k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12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A6D31E4-5E03-48F2-B6B5-B0EB08EF9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915045"/>
              </p:ext>
            </p:extLst>
          </p:nvPr>
        </p:nvGraphicFramePr>
        <p:xfrm>
          <a:off x="281300" y="720908"/>
          <a:ext cx="10150324" cy="54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DA9B711-9D7C-4A3A-99C1-A2004E909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46942"/>
              </p:ext>
            </p:extLst>
          </p:nvPr>
        </p:nvGraphicFramePr>
        <p:xfrm>
          <a:off x="281300" y="1988521"/>
          <a:ext cx="3506929" cy="5045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1E0E67D-8AB8-4859-B564-277CAB818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083587"/>
              </p:ext>
            </p:extLst>
          </p:nvPr>
        </p:nvGraphicFramePr>
        <p:xfrm>
          <a:off x="279918" y="1326164"/>
          <a:ext cx="3506929" cy="463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F460357-A6FF-49C0-9FA8-9B589A0C5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576010"/>
              </p:ext>
            </p:extLst>
          </p:nvPr>
        </p:nvGraphicFramePr>
        <p:xfrm>
          <a:off x="279919" y="1879752"/>
          <a:ext cx="3506929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D2F5818-D9D9-4BF8-8C11-0CF829CBD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585559"/>
              </p:ext>
            </p:extLst>
          </p:nvPr>
        </p:nvGraphicFramePr>
        <p:xfrm>
          <a:off x="4096139" y="1879753"/>
          <a:ext cx="3506929" cy="4917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6C160371-7CC8-4B97-A849-253C8AA31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305180"/>
              </p:ext>
            </p:extLst>
          </p:nvPr>
        </p:nvGraphicFramePr>
        <p:xfrm>
          <a:off x="4096139" y="1311702"/>
          <a:ext cx="3506929" cy="477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B6C81452-043A-4849-AA08-1985CC965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6873"/>
              </p:ext>
            </p:extLst>
          </p:nvPr>
        </p:nvGraphicFramePr>
        <p:xfrm>
          <a:off x="7912359" y="2335467"/>
          <a:ext cx="3998341" cy="446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407A2003-81A0-495F-B430-74793DE8E825}"/>
              </a:ext>
            </a:extLst>
          </p:cNvPr>
          <p:cNvGrpSpPr/>
          <p:nvPr/>
        </p:nvGrpSpPr>
        <p:grpSpPr>
          <a:xfrm>
            <a:off x="8018796" y="1303918"/>
            <a:ext cx="3506929" cy="455715"/>
            <a:chOff x="0" y="3852"/>
            <a:chExt cx="3506929" cy="45571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E2DADD8-B8E8-40A5-8833-309430E7B487}"/>
                </a:ext>
              </a:extLst>
            </p:cNvPr>
            <p:cNvSpPr/>
            <p:nvPr/>
          </p:nvSpPr>
          <p:spPr>
            <a:xfrm>
              <a:off x="0" y="3852"/>
              <a:ext cx="3506929" cy="455715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6D53C723-C924-407F-BADA-31CDA001DA4B}"/>
                </a:ext>
              </a:extLst>
            </p:cNvPr>
            <p:cNvSpPr txBox="1"/>
            <p:nvPr/>
          </p:nvSpPr>
          <p:spPr>
            <a:xfrm>
              <a:off x="22246" y="26098"/>
              <a:ext cx="3462437" cy="411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          </a:t>
              </a:r>
              <a:r>
                <a:rPr lang="en-IN" sz="1900" dirty="0"/>
                <a:t>Hyperparameter Tuning</a:t>
              </a:r>
              <a:endParaRPr lang="en-IN" sz="19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995673-F51A-48BB-9E58-238CE789C78A}"/>
              </a:ext>
            </a:extLst>
          </p:cNvPr>
          <p:cNvGrpSpPr/>
          <p:nvPr/>
        </p:nvGrpSpPr>
        <p:grpSpPr>
          <a:xfrm>
            <a:off x="8041042" y="1857506"/>
            <a:ext cx="3484683" cy="455715"/>
            <a:chOff x="0" y="9978"/>
            <a:chExt cx="3506929" cy="28781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FBF1E69-1436-4584-AF05-8F872CD927FE}"/>
                </a:ext>
              </a:extLst>
            </p:cNvPr>
            <p:cNvSpPr/>
            <p:nvPr/>
          </p:nvSpPr>
          <p:spPr>
            <a:xfrm>
              <a:off x="0" y="9978"/>
              <a:ext cx="3506929" cy="287819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9B385B23-CAC4-4DA7-BEBB-A586D144E37A}"/>
                </a:ext>
              </a:extLst>
            </p:cNvPr>
            <p:cNvSpPr txBox="1"/>
            <p:nvPr/>
          </p:nvSpPr>
          <p:spPr>
            <a:xfrm>
              <a:off x="63167" y="24028"/>
              <a:ext cx="3209439" cy="259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1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Algorithm : Bayesian Search CV</a:t>
              </a:r>
              <a:endParaRPr lang="en-IN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61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C389C-6CD7-4EF6-9BE1-E1DD44A18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602210"/>
              </p:ext>
            </p:extLst>
          </p:nvPr>
        </p:nvGraphicFramePr>
        <p:xfrm>
          <a:off x="281300" y="720908"/>
          <a:ext cx="10178316" cy="54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089-82A2-4049-84B1-52668E5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01" y="1485673"/>
            <a:ext cx="4449320" cy="504575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Case 1 : </a:t>
            </a:r>
          </a:p>
          <a:p>
            <a:r>
              <a:rPr lang="en-IN" sz="1900" b="1" dirty="0"/>
              <a:t>Over discounted , low growth customer </a:t>
            </a:r>
          </a:p>
          <a:p>
            <a:r>
              <a:rPr lang="en-IN" dirty="0"/>
              <a:t> Row no 63 in data.xlsx file</a:t>
            </a:r>
          </a:p>
          <a:p>
            <a:r>
              <a:rPr lang="en-IN" dirty="0"/>
              <a:t>Discount given : 809.9</a:t>
            </a:r>
          </a:p>
          <a:p>
            <a:r>
              <a:rPr lang="en-IN" dirty="0"/>
              <a:t>We found that upper limit of discount for this customer is 737</a:t>
            </a:r>
          </a:p>
          <a:p>
            <a:r>
              <a:rPr lang="en-IN" dirty="0"/>
              <a:t>Profitability chart analysis for this customer suggests that net expected profit after 2 years will be 1796 (based on GTO &amp; Expected GTO)</a:t>
            </a:r>
          </a:p>
          <a:p>
            <a:r>
              <a:rPr lang="en-IN" dirty="0"/>
              <a:t>Our Machine Learning Model recommends :</a:t>
            </a:r>
          </a:p>
          <a:p>
            <a:pPr marL="342900" indent="-342900">
              <a:buAutoNum type="arabicParenR"/>
            </a:pPr>
            <a:r>
              <a:rPr lang="en-IN" dirty="0"/>
              <a:t>Total Discount : 360.73</a:t>
            </a:r>
          </a:p>
          <a:p>
            <a:pPr marL="342900" indent="-342900">
              <a:buAutoNum type="arabicParenR"/>
            </a:pPr>
            <a:r>
              <a:rPr lang="en-IN" dirty="0"/>
              <a:t>On Invoice Discount : 235.53</a:t>
            </a:r>
          </a:p>
          <a:p>
            <a:pPr marL="342900" indent="-342900">
              <a:buAutoNum type="arabicParenR"/>
            </a:pPr>
            <a:r>
              <a:rPr lang="en-IN" dirty="0"/>
              <a:t>Off Invoice Discount : 125.2</a:t>
            </a:r>
          </a:p>
          <a:p>
            <a:r>
              <a:rPr lang="en-IN" dirty="0"/>
              <a:t>Operating expenses are calculated as a fraction of GTO based on the expected profit margin of product </a:t>
            </a:r>
          </a:p>
          <a:p>
            <a:r>
              <a:rPr lang="en-IN" dirty="0"/>
              <a:t>Profit Margin = (Average Discount given for product Set / Average GTO for product Set) * 1.5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34546-F14D-475F-AC54-3DC57B560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367" y="1404594"/>
            <a:ext cx="6511285" cy="52265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481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C389C-6CD7-4EF6-9BE1-E1DD44A1800C}"/>
              </a:ext>
            </a:extLst>
          </p:cNvPr>
          <p:cNvGraphicFramePr/>
          <p:nvPr/>
        </p:nvGraphicFramePr>
        <p:xfrm>
          <a:off x="281300" y="720908"/>
          <a:ext cx="10178316" cy="54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089-82A2-4049-84B1-52668E5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01" y="1485673"/>
            <a:ext cx="4449320" cy="5045756"/>
          </a:xfrm>
        </p:spPr>
        <p:txBody>
          <a:bodyPr>
            <a:normAutofit/>
          </a:bodyPr>
          <a:lstStyle/>
          <a:p>
            <a:r>
              <a:rPr lang="en-IN" dirty="0"/>
              <a:t>Case 2 : </a:t>
            </a:r>
          </a:p>
          <a:p>
            <a:r>
              <a:rPr lang="en-IN" sz="1900" b="1" dirty="0"/>
              <a:t>Good Profit Margin Product , High Growth POC</a:t>
            </a:r>
          </a:p>
          <a:p>
            <a:r>
              <a:rPr lang="en-IN" dirty="0"/>
              <a:t> Row no 10 in data.xlsx file</a:t>
            </a:r>
          </a:p>
          <a:p>
            <a:r>
              <a:rPr lang="en-IN" dirty="0"/>
              <a:t>Discount given : 1050.98</a:t>
            </a:r>
          </a:p>
          <a:p>
            <a:r>
              <a:rPr lang="en-IN" dirty="0"/>
              <a:t>Upper Limit of discount for this POC : 2265</a:t>
            </a:r>
          </a:p>
          <a:p>
            <a:r>
              <a:rPr lang="en-IN" dirty="0"/>
              <a:t>Net Expected Profit in 2 years : 5215.79</a:t>
            </a:r>
          </a:p>
          <a:p>
            <a:r>
              <a:rPr lang="en-IN" dirty="0"/>
              <a:t>Our Machine Learning Model recommends :</a:t>
            </a:r>
          </a:p>
          <a:p>
            <a:pPr marL="342900" indent="-342900">
              <a:buAutoNum type="arabicParenR"/>
            </a:pPr>
            <a:r>
              <a:rPr lang="en-IN" dirty="0"/>
              <a:t>Total Discount : 1126.93</a:t>
            </a:r>
          </a:p>
          <a:p>
            <a:pPr marL="342900" indent="-342900">
              <a:buAutoNum type="arabicParenR"/>
            </a:pPr>
            <a:r>
              <a:rPr lang="en-IN" dirty="0"/>
              <a:t>On Invoice Discount : 70</a:t>
            </a:r>
          </a:p>
          <a:p>
            <a:pPr marL="342900" indent="-342900">
              <a:buAutoNum type="arabicParenR"/>
            </a:pPr>
            <a:r>
              <a:rPr lang="en-IN" dirty="0"/>
              <a:t>Off Invoice Discount : 1056.93</a:t>
            </a:r>
          </a:p>
          <a:p>
            <a:r>
              <a:rPr lang="en-IN" dirty="0"/>
              <a:t>We recommend luring the customer with little higher discount because</a:t>
            </a:r>
          </a:p>
          <a:p>
            <a:pPr marL="342900" indent="-342900">
              <a:buAutoNum type="arabicParenR"/>
            </a:pPr>
            <a:r>
              <a:rPr lang="en-IN" dirty="0"/>
              <a:t>High Profit Margin of Product Set Ordered</a:t>
            </a:r>
          </a:p>
          <a:p>
            <a:pPr marL="342900" indent="-342900">
              <a:buAutoNum type="arabicParenR"/>
            </a:pPr>
            <a:r>
              <a:rPr lang="en-IN" dirty="0"/>
              <a:t>High Growth Potential of POC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6E11A-1A3C-4A85-BD99-0B6F00D49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315" y="1446817"/>
            <a:ext cx="6655324" cy="51234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027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C389C-6CD7-4EF6-9BE1-E1DD44A1800C}"/>
              </a:ext>
            </a:extLst>
          </p:cNvPr>
          <p:cNvGraphicFramePr/>
          <p:nvPr/>
        </p:nvGraphicFramePr>
        <p:xfrm>
          <a:off x="281300" y="720908"/>
          <a:ext cx="10178316" cy="54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089-82A2-4049-84B1-52668E5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01" y="1485673"/>
            <a:ext cx="4449320" cy="5045756"/>
          </a:xfrm>
        </p:spPr>
        <p:txBody>
          <a:bodyPr>
            <a:normAutofit/>
          </a:bodyPr>
          <a:lstStyle/>
          <a:p>
            <a:r>
              <a:rPr lang="en-IN" dirty="0"/>
              <a:t>Case 3 : </a:t>
            </a:r>
          </a:p>
          <a:p>
            <a:r>
              <a:rPr lang="en-IN" sz="1900" b="1" dirty="0"/>
              <a:t>High GTO , High Growth POC but over discounted</a:t>
            </a:r>
          </a:p>
          <a:p>
            <a:r>
              <a:rPr lang="en-IN" dirty="0"/>
              <a:t> Row no 2593 in data.xlsx file</a:t>
            </a:r>
          </a:p>
          <a:p>
            <a:r>
              <a:rPr lang="en-IN" dirty="0"/>
              <a:t>Discount given 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236965.79</a:t>
            </a:r>
            <a:r>
              <a:rPr lang="en-IN" dirty="0"/>
              <a:t> </a:t>
            </a:r>
          </a:p>
          <a:p>
            <a:r>
              <a:rPr lang="en-IN" dirty="0"/>
              <a:t>Upper Limit of discount for this POC 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233821.6</a:t>
            </a:r>
            <a:r>
              <a:rPr lang="en-IN" dirty="0"/>
              <a:t> </a:t>
            </a:r>
          </a:p>
          <a:p>
            <a:r>
              <a:rPr lang="en-IN" dirty="0"/>
              <a:t>Net Expected Profit in 2 years : 533361</a:t>
            </a:r>
          </a:p>
          <a:p>
            <a:r>
              <a:rPr lang="en-IN" dirty="0"/>
              <a:t>Our Machine Learning Model recommends :</a:t>
            </a:r>
          </a:p>
          <a:p>
            <a:pPr marL="342900" indent="-342900">
              <a:buAutoNum type="arabicParenR"/>
            </a:pPr>
            <a:r>
              <a:rPr lang="en-IN" dirty="0"/>
              <a:t>Total Discount : 185463.87</a:t>
            </a:r>
          </a:p>
          <a:p>
            <a:pPr marL="342900" indent="-342900">
              <a:buAutoNum type="arabicParenR"/>
            </a:pPr>
            <a:r>
              <a:rPr lang="en-IN" dirty="0"/>
              <a:t>On Invoice Discount : 160734.45</a:t>
            </a:r>
          </a:p>
          <a:p>
            <a:pPr marL="342900" indent="-342900">
              <a:buAutoNum type="arabicParenR"/>
            </a:pPr>
            <a:r>
              <a:rPr lang="en-IN" dirty="0"/>
              <a:t>Off Invoice Discount : 24729.42</a:t>
            </a:r>
          </a:p>
          <a:p>
            <a:r>
              <a:rPr lang="en-IN" dirty="0"/>
              <a:t>We recommend lowering the discount offered to POC as estimated profit margin associated with the product set is low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7E3D3-427F-41D2-A374-0600AD35E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9901" y="1371402"/>
            <a:ext cx="6810799" cy="52742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801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Microsoft Office PowerPoint</Application>
  <PresentationFormat>Widescreen</PresentationFormat>
  <Paragraphs>202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Zilla Slab SemiBold</vt:lpstr>
      <vt:lpstr>Office Theme</vt:lpstr>
      <vt:lpstr>Customized Discounting</vt:lpstr>
      <vt:lpstr>Table of 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Sadhwani</dc:creator>
  <cp:lastModifiedBy>Nisarg Bipin Shah</cp:lastModifiedBy>
  <cp:revision>56</cp:revision>
  <dcterms:created xsi:type="dcterms:W3CDTF">2021-03-30T07:38:26Z</dcterms:created>
  <dcterms:modified xsi:type="dcterms:W3CDTF">2021-05-03T17:55:20Z</dcterms:modified>
</cp:coreProperties>
</file>