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8"/>
  </p:notesMasterIdLst>
  <p:handoutMasterIdLst>
    <p:handoutMasterId r:id="rId29"/>
  </p:handoutMasterIdLst>
  <p:sldIdLst>
    <p:sldId id="268" r:id="rId2"/>
    <p:sldId id="278" r:id="rId3"/>
    <p:sldId id="279" r:id="rId4"/>
    <p:sldId id="280" r:id="rId5"/>
    <p:sldId id="281" r:id="rId6"/>
    <p:sldId id="269" r:id="rId7"/>
    <p:sldId id="273" r:id="rId8"/>
    <p:sldId id="270" r:id="rId9"/>
    <p:sldId id="282" r:id="rId10"/>
    <p:sldId id="283" r:id="rId11"/>
    <p:sldId id="271" r:id="rId12"/>
    <p:sldId id="284" r:id="rId13"/>
    <p:sldId id="285" r:id="rId14"/>
    <p:sldId id="286" r:id="rId15"/>
    <p:sldId id="290" r:id="rId16"/>
    <p:sldId id="291" r:id="rId17"/>
    <p:sldId id="287" r:id="rId18"/>
    <p:sldId id="288" r:id="rId19"/>
    <p:sldId id="289" r:id="rId20"/>
    <p:sldId id="293" r:id="rId21"/>
    <p:sldId id="294" r:id="rId22"/>
    <p:sldId id="295" r:id="rId23"/>
    <p:sldId id="296" r:id="rId24"/>
    <p:sldId id="297" r:id="rId25"/>
    <p:sldId id="298" r:id="rId26"/>
    <p:sldId id="299" r:id="rId2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5" d="100"/>
          <a:sy n="85" d="100"/>
        </p:scale>
        <p:origin x="590" y="62"/>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2,09,593 rows and 37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Only one duplicate row/record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float, integer and object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9/11/2022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9/11/2022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4299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88614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9/11/2022</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9/11/2022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9/11/2022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9/11/2022</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9/11/2022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9/11/2022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9/11/2022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9/11/2022</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9/11/2022</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9/11/2022</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9/11/2022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9/11/2022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9/11/2022</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Credit Loan Defaulter Project Presentation</a:t>
            </a:r>
          </a:p>
        </p:txBody>
      </p:sp>
      <p:sp>
        <p:nvSpPr>
          <p:cNvPr id="3" name="Content Placeholder 2"/>
          <p:cNvSpPr>
            <a:spLocks noGrp="1"/>
          </p:cNvSpPr>
          <p:nvPr>
            <p:ph type="subTitle" idx="1"/>
          </p:nvPr>
        </p:nvSpPr>
        <p:spPr/>
        <p:txBody>
          <a:bodyPr/>
          <a:lstStyle/>
          <a:p>
            <a:r>
              <a:rPr lang="en-US" dirty="0"/>
              <a:t>Submitted By | Nitin Gupta| Data Science Intern at Flip Robo Technologies</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654694" y="2133600"/>
            <a:ext cx="10896600" cy="3697465"/>
          </a:xfrm>
        </p:spPr>
        <p:txBody>
          <a:bodyPr numCol="2">
            <a:noAutofit/>
          </a:bodyPr>
          <a:lstStyle/>
          <a:p>
            <a:pPr lvl="1">
              <a:buFont typeface="Arial" panose="020B0604020202020204" pitchFamily="34" charset="0"/>
              <a:buChar char="•"/>
            </a:pPr>
            <a:r>
              <a:rPr lang="en-US" sz="1800" b="0" i="0" dirty="0">
                <a:solidFill>
                  <a:srgbClr val="000000"/>
                </a:solidFill>
                <a:effectLst/>
                <a:latin typeface="+mj-lt"/>
              </a:rPr>
              <a:t>fr_da_rech90 : Frequency of data account recharged in last 90 days</a:t>
            </a:r>
          </a:p>
          <a:p>
            <a:pPr lvl="1">
              <a:buFont typeface="Arial" panose="020B0604020202020204" pitchFamily="34" charset="0"/>
              <a:buChar char="•"/>
            </a:pPr>
            <a:r>
              <a:rPr lang="en-US" sz="1800" b="0" i="0" dirty="0">
                <a:solidFill>
                  <a:srgbClr val="000000"/>
                </a:solidFill>
                <a:effectLst/>
                <a:latin typeface="+mj-lt"/>
              </a:rPr>
              <a:t>cnt_loans30 : Number of loans taken by user in last 30 days</a:t>
            </a:r>
          </a:p>
          <a:p>
            <a:pPr lvl="1">
              <a:buFont typeface="Arial" panose="020B0604020202020204" pitchFamily="34" charset="0"/>
              <a:buChar char="•"/>
            </a:pPr>
            <a:r>
              <a:rPr lang="en-US" sz="1800" b="0" i="0" dirty="0">
                <a:solidFill>
                  <a:srgbClr val="000000"/>
                </a:solidFill>
                <a:effectLst/>
                <a:latin typeface="+mj-lt"/>
              </a:rPr>
              <a:t>amnt_loans30 : Total amount of loans taken by user in last 30 days</a:t>
            </a:r>
          </a:p>
          <a:p>
            <a:pPr lvl="1">
              <a:buFont typeface="Arial" panose="020B0604020202020204" pitchFamily="34" charset="0"/>
              <a:buChar char="•"/>
            </a:pPr>
            <a:r>
              <a:rPr lang="en-US" sz="1800" b="0" i="0" dirty="0">
                <a:solidFill>
                  <a:srgbClr val="000000"/>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rgbClr val="000000"/>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rgbClr val="000000"/>
                </a:solidFill>
                <a:effectLst/>
                <a:latin typeface="+mj-lt"/>
              </a:rPr>
              <a:t>cnt_loans90 : Number of loans taken by user in last 90 days</a:t>
            </a:r>
          </a:p>
          <a:p>
            <a:pPr lvl="1">
              <a:buFont typeface="Arial" panose="020B0604020202020204" pitchFamily="34" charset="0"/>
              <a:buChar char="•"/>
            </a:pPr>
            <a:r>
              <a:rPr lang="en-US" sz="1800" b="0" i="0" dirty="0">
                <a:solidFill>
                  <a:srgbClr val="000000"/>
                </a:solidFill>
                <a:effectLst/>
                <a:latin typeface="+mj-lt"/>
              </a:rPr>
              <a:t>amnt_loans90 : Total amount of loans taken by user in last 90 days</a:t>
            </a:r>
          </a:p>
          <a:p>
            <a:pPr lvl="1">
              <a:buFont typeface="Arial" panose="020B0604020202020204" pitchFamily="34" charset="0"/>
              <a:buChar char="•"/>
            </a:pPr>
            <a:r>
              <a:rPr lang="en-US" sz="1800" b="0" i="0" dirty="0">
                <a:solidFill>
                  <a:srgbClr val="000000"/>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rgbClr val="000000"/>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rgbClr val="000000"/>
                </a:solidFill>
                <a:effectLst/>
                <a:latin typeface="+mj-lt"/>
              </a:rPr>
              <a:t>payback30 : Average payback time in days over last 30 days</a:t>
            </a:r>
          </a:p>
          <a:p>
            <a:pPr lvl="1">
              <a:buFont typeface="Arial" panose="020B0604020202020204" pitchFamily="34" charset="0"/>
              <a:buChar char="•"/>
            </a:pPr>
            <a:r>
              <a:rPr lang="en-US" sz="1800" b="0" i="0" dirty="0">
                <a:solidFill>
                  <a:srgbClr val="000000"/>
                </a:solidFill>
                <a:effectLst/>
                <a:latin typeface="+mj-lt"/>
              </a:rPr>
              <a:t>payback90 : Average payback time in days over last 90 days</a:t>
            </a:r>
          </a:p>
          <a:p>
            <a:pPr lvl="1">
              <a:buFont typeface="Arial" panose="020B0604020202020204" pitchFamily="34" charset="0"/>
              <a:buChar char="•"/>
            </a:pPr>
            <a:r>
              <a:rPr lang="en-US" sz="1800" b="0" i="0" dirty="0" err="1">
                <a:solidFill>
                  <a:srgbClr val="000000"/>
                </a:solidFill>
                <a:effectLst/>
                <a:latin typeface="+mj-lt"/>
              </a:rPr>
              <a:t>pcircle</a:t>
            </a:r>
            <a:r>
              <a:rPr lang="en-US" sz="1800" b="0" i="0" dirty="0">
                <a:solidFill>
                  <a:srgbClr val="000000"/>
                </a:solidFill>
                <a:effectLst/>
                <a:latin typeface="+mj-lt"/>
              </a:rPr>
              <a:t> : Telecom circle</a:t>
            </a:r>
          </a:p>
          <a:p>
            <a:pPr lvl="1">
              <a:buFont typeface="Arial" panose="020B0604020202020204" pitchFamily="34" charset="0"/>
              <a:buChar char="•"/>
            </a:pPr>
            <a:r>
              <a:rPr lang="en-US" sz="1800" b="0" i="0" dirty="0" err="1">
                <a:solidFill>
                  <a:srgbClr val="000000"/>
                </a:solidFill>
                <a:effectLst/>
                <a:latin typeface="+mj-lt"/>
              </a:rPr>
              <a:t>pdate</a:t>
            </a:r>
            <a:r>
              <a:rPr lang="en-US" sz="1800" b="0" i="0" dirty="0">
                <a:solidFill>
                  <a:srgbClr val="000000"/>
                </a:solidFill>
                <a:effectLst/>
                <a:latin typeface="+mj-lt"/>
              </a:rPr>
              <a:t> : Date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9292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Data Analysis</a:t>
            </a:r>
          </a:p>
        </p:txBody>
      </p:sp>
      <p:graphicFrame>
        <p:nvGraphicFramePr>
          <p:cNvPr id="4" name="Content Placeholder 2">
            <a:extLst>
              <a:ext uri="{FF2B5EF4-FFF2-40B4-BE49-F238E27FC236}">
                <a16:creationId xmlns:a16="http://schemas.microsoft.com/office/drawing/2014/main" id="{E3078850-7139-4C66-AB2A-3B260CFD04E3}"/>
              </a:ext>
            </a:extLst>
          </p:cNvPr>
          <p:cNvGraphicFramePr>
            <a:graphicFrameLocks noGrp="1"/>
          </p:cNvGraphicFramePr>
          <p:nvPr>
            <p:ph idx="1"/>
            <p:extLst>
              <p:ext uri="{D42A27DB-BD31-4B8C-83A1-F6EECF244321}">
                <p14:modId xmlns:p14="http://schemas.microsoft.com/office/powerpoint/2010/main" val="1241692638"/>
              </p:ext>
            </p:extLst>
          </p:nvPr>
        </p:nvGraphicFramePr>
        <p:xfrm>
          <a:off x="7542212" y="1752600"/>
          <a:ext cx="4571999"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ED7F9F9-BE2B-48D6-83BE-CEDAD390F18D}"/>
              </a:ext>
            </a:extLst>
          </p:cNvPr>
          <p:cNvSpPr txBox="1"/>
          <p:nvPr/>
        </p:nvSpPr>
        <p:spPr>
          <a:xfrm>
            <a:off x="912812" y="2209800"/>
            <a:ext cx="6324600" cy="3416320"/>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cap="none" dirty="0">
                <a:latin typeface="+mj-lt"/>
                <a:ea typeface="Cambria" panose="02040503050406030204" pitchFamily="18" charset="0"/>
              </a:rPr>
              <a:t>First I have imported the necessary libraries and loaded the entire dataset in our Jupyter Notebook and renamed the project file from untitled.</a:t>
            </a:r>
          </a:p>
          <a:p>
            <a:pPr marL="285750" indent="-285750">
              <a:buFont typeface="Wingdings" panose="05000000000000000000" pitchFamily="2" charset="2"/>
              <a:buChar char="§"/>
            </a:pPr>
            <a:r>
              <a:rPr lang="en-US" cap="none" dirty="0">
                <a:latin typeface="+mj-lt"/>
                <a:ea typeface="Cambria" panose="02040503050406030204" pitchFamily="18" charset="0"/>
              </a:rPr>
              <a:t>Then I checked the shape of </a:t>
            </a:r>
            <a:r>
              <a:rPr lang="en-US" dirty="0">
                <a:latin typeface="+mj-lt"/>
                <a:ea typeface="Cambria" panose="02040503050406030204" pitchFamily="18" charset="0"/>
              </a:rPr>
              <a:t>our</a:t>
            </a:r>
            <a:r>
              <a:rPr lang="en-US" cap="none" dirty="0">
                <a:latin typeface="+mj-lt"/>
                <a:ea typeface="Cambria" panose="02040503050406030204" pitchFamily="18" charset="0"/>
              </a:rPr>
              <a:t> dataset and found that we </a:t>
            </a:r>
            <a:r>
              <a:rPr lang="en-US" dirty="0">
                <a:latin typeface="+mj-lt"/>
                <a:ea typeface="Cambria" panose="02040503050406030204" pitchFamily="18" charset="0"/>
              </a:rPr>
              <a:t>have a total of</a:t>
            </a:r>
            <a:r>
              <a:rPr lang="en-US" cap="none" dirty="0">
                <a:latin typeface="+mj-lt"/>
                <a:ea typeface="Cambria" panose="02040503050406030204" pitchFamily="18" charset="0"/>
              </a:rPr>
              <a:t> 2,09,593 rows and </a:t>
            </a:r>
            <a:r>
              <a:rPr lang="en-US" dirty="0">
                <a:latin typeface="+mj-lt"/>
                <a:ea typeface="Cambria" panose="02040503050406030204" pitchFamily="18" charset="0"/>
              </a:rPr>
              <a:t>37</a:t>
            </a:r>
            <a:r>
              <a:rPr lang="en-US" cap="none" dirty="0">
                <a:latin typeface="+mj-lt"/>
                <a:ea typeface="Cambria" panose="02040503050406030204" pitchFamily="18" charset="0"/>
              </a:rPr>
              <a:t> different columns.</a:t>
            </a:r>
          </a:p>
          <a:p>
            <a:pPr marL="285750" indent="-285750">
              <a:buFont typeface="Wingdings" panose="05000000000000000000" pitchFamily="2" charset="2"/>
              <a:buChar char="§"/>
            </a:pPr>
            <a:r>
              <a:rPr lang="en-US" cap="none" dirty="0">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latin typeface="+mj-lt"/>
                <a:ea typeface="Cambria" panose="02040503050406030204" pitchFamily="18" charset="0"/>
              </a:rPr>
              <a:t>There was only one duplicate row/record in our dataset and I removed it from our dataset.</a:t>
            </a:r>
            <a:endParaRPr lang="en-US" cap="none" dirty="0">
              <a:latin typeface="+mj-lt"/>
              <a:ea typeface="Cambria" panose="02040503050406030204" pitchFamily="18" charset="0"/>
            </a:endParaRPr>
          </a:p>
          <a:p>
            <a:pPr marL="285750" indent="-285750">
              <a:buFont typeface="Wingdings" panose="05000000000000000000" pitchFamily="2" charset="2"/>
              <a:buChar char="§"/>
            </a:pPr>
            <a:r>
              <a:rPr lang="en-US" cap="none" dirty="0">
                <a:latin typeface="+mj-lt"/>
                <a:ea typeface="Cambria" panose="02040503050406030204" pitchFamily="18" charset="0"/>
              </a:rPr>
              <a:t>By checking the data types </a:t>
            </a:r>
            <a:r>
              <a:rPr lang="en-US" dirty="0">
                <a:latin typeface="+mj-lt"/>
                <a:ea typeface="Cambria" panose="02040503050406030204" pitchFamily="18" charset="0"/>
              </a:rPr>
              <a:t>I</a:t>
            </a:r>
            <a:r>
              <a:rPr lang="en-US" cap="none" dirty="0">
                <a:latin typeface="+mj-lt"/>
                <a:ea typeface="Cambria" panose="02040503050406030204" pitchFamily="18" charset="0"/>
              </a:rPr>
              <a:t> came to know that our data set consists of columns have float, integer and object data type values.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7658-2BFB-4061-83C1-85A427D3717A}"/>
              </a:ext>
            </a:extLst>
          </p:cNvPr>
          <p:cNvSpPr>
            <a:spLocks noGrp="1"/>
          </p:cNvSpPr>
          <p:nvPr>
            <p:ph type="title"/>
          </p:nvPr>
        </p:nvSpPr>
        <p:spPr/>
        <p:txBody>
          <a:bodyPr/>
          <a:lstStyle/>
          <a:p>
            <a:r>
              <a:rPr lang="en-US" dirty="0"/>
              <a:t>Univariate Analysis</a:t>
            </a:r>
            <a:endParaRPr lang="en-IN" dirty="0"/>
          </a:p>
        </p:txBody>
      </p:sp>
      <p:sp>
        <p:nvSpPr>
          <p:cNvPr id="4" name="Text Placeholder 3">
            <a:extLst>
              <a:ext uri="{FF2B5EF4-FFF2-40B4-BE49-F238E27FC236}">
                <a16:creationId xmlns:a16="http://schemas.microsoft.com/office/drawing/2014/main" id="{218DE9E7-ED68-4464-B2ED-CAE07B730499}"/>
              </a:ext>
            </a:extLst>
          </p:cNvPr>
          <p:cNvSpPr>
            <a:spLocks noGrp="1"/>
          </p:cNvSpPr>
          <p:nvPr>
            <p:ph type="body" sz="half" idx="2"/>
          </p:nvPr>
        </p:nvSpPr>
        <p:spPr/>
        <p:txBody>
          <a:bodyPr>
            <a:normAutofit lnSpcReduction="10000"/>
          </a:bodyPr>
          <a:lstStyle/>
          <a:p>
            <a:r>
              <a:rPr lang="en-US" dirty="0"/>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10" name="Picture Placeholder 9">
            <a:extLst>
              <a:ext uri="{FF2B5EF4-FFF2-40B4-BE49-F238E27FC236}">
                <a16:creationId xmlns:a16="http://schemas.microsoft.com/office/drawing/2014/main" id="{642B36A0-9698-4DBF-A8CB-A007F5830F0C}"/>
              </a:ext>
            </a:extLst>
          </p:cNvPr>
          <p:cNvPicPr>
            <a:picLocks noGrp="1" noChangeAspect="1"/>
          </p:cNvPicPr>
          <p:nvPr>
            <p:ph type="pic" idx="1"/>
          </p:nvPr>
        </p:nvPicPr>
        <p:blipFill>
          <a:blip r:embed="rId2"/>
          <a:srcRect l="16061" r="16061"/>
          <a:stretch>
            <a:fillRect/>
          </a:stretch>
        </p:blipFill>
        <p:spPr/>
      </p:pic>
    </p:spTree>
    <p:extLst>
      <p:ext uri="{BB962C8B-B14F-4D97-AF65-F5344CB8AC3E}">
        <p14:creationId xmlns:p14="http://schemas.microsoft.com/office/powerpoint/2010/main" val="375713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2196-F8DF-4F82-BBAF-7A47C4A7E146}"/>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8E601D64-CE4E-442E-B9AE-53330AD730D6}"/>
              </a:ext>
            </a:extLst>
          </p:cNvPr>
          <p:cNvPicPr>
            <a:picLocks noGrp="1" noChangeAspect="1"/>
          </p:cNvPicPr>
          <p:nvPr>
            <p:ph type="pic" idx="1"/>
          </p:nvPr>
        </p:nvPicPr>
        <p:blipFill>
          <a:blip r:embed="rId2"/>
          <a:srcRect l="15530" r="15530"/>
          <a:stretch>
            <a:fillRect/>
          </a:stretch>
        </p:blipFill>
        <p:spPr/>
      </p:pic>
      <p:sp>
        <p:nvSpPr>
          <p:cNvPr id="4" name="Text Placeholder 3">
            <a:extLst>
              <a:ext uri="{FF2B5EF4-FFF2-40B4-BE49-F238E27FC236}">
                <a16:creationId xmlns:a16="http://schemas.microsoft.com/office/drawing/2014/main" id="{9DC91EC6-3B30-435A-AC90-FE4E2F5CF2C8}"/>
              </a:ext>
            </a:extLst>
          </p:cNvPr>
          <p:cNvSpPr>
            <a:spLocks noGrp="1"/>
          </p:cNvSpPr>
          <p:nvPr>
            <p:ph type="body" sz="half" idx="2"/>
          </p:nvPr>
        </p:nvSpPr>
        <p:spPr/>
        <p:txBody>
          <a:bodyPr/>
          <a:lstStyle/>
          <a:p>
            <a:r>
              <a:rPr lang="en-US" dirty="0"/>
              <a:t>With the help of Bar Plot we are able to see the success and failure label data for the columns basically the feature data.</a:t>
            </a:r>
            <a:endParaRPr lang="en-IN" dirty="0"/>
          </a:p>
        </p:txBody>
      </p:sp>
    </p:spTree>
    <p:extLst>
      <p:ext uri="{BB962C8B-B14F-4D97-AF65-F5344CB8AC3E}">
        <p14:creationId xmlns:p14="http://schemas.microsoft.com/office/powerpoint/2010/main" val="239001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DAD8E0FF-B8DF-4D1B-B649-5EB9A6000CF7}"/>
              </a:ext>
            </a:extLst>
          </p:cNvPr>
          <p:cNvPicPr>
            <a:picLocks noGrp="1" noChangeAspect="1"/>
          </p:cNvPicPr>
          <p:nvPr>
            <p:ph type="pic" idx="1"/>
          </p:nvPr>
        </p:nvPicPr>
        <p:blipFill>
          <a:blip r:embed="rId2"/>
          <a:srcRect l="3073" r="3073"/>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line plots I checked the object data type for date and mobile number data present in our dataset.</a:t>
            </a:r>
            <a:endParaRPr lang="en-IN" dirty="0"/>
          </a:p>
        </p:txBody>
      </p:sp>
    </p:spTree>
    <p:extLst>
      <p:ext uri="{BB962C8B-B14F-4D97-AF65-F5344CB8AC3E}">
        <p14:creationId xmlns:p14="http://schemas.microsoft.com/office/powerpoint/2010/main" val="24076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34F8962E-5EC9-4FF4-8F35-6ABEEC45C81B}"/>
              </a:ext>
            </a:extLst>
          </p:cNvPr>
          <p:cNvPicPr>
            <a:picLocks noGrp="1" noChangeAspect="1"/>
          </p:cNvPicPr>
          <p:nvPr>
            <p:ph type="pic" idx="1"/>
          </p:nvPr>
        </p:nvPicPr>
        <p:blipFill>
          <a:blip r:embed="rId2"/>
          <a:srcRect l="25272" r="2527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scatter plot we checked the success and failure label data points and their variations plus distributions to confirm further analysis and outlier data.</a:t>
            </a:r>
            <a:endParaRPr lang="en-IN" dirty="0"/>
          </a:p>
        </p:txBody>
      </p:sp>
    </p:spTree>
    <p:extLst>
      <p:ext uri="{BB962C8B-B14F-4D97-AF65-F5344CB8AC3E}">
        <p14:creationId xmlns:p14="http://schemas.microsoft.com/office/powerpoint/2010/main" val="25410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a16="http://schemas.microsoft.com/office/drawing/2014/main" id="{602F1844-1787-484B-9D25-54AF41E9308D}"/>
              </a:ext>
            </a:extLst>
          </p:cNvPr>
          <p:cNvPicPr>
            <a:picLocks noGrp="1" noChangeAspect="1"/>
          </p:cNvPicPr>
          <p:nvPr>
            <p:ph type="pic" idx="1"/>
          </p:nvPr>
        </p:nvPicPr>
        <p:blipFill>
          <a:blip r:embed="rId2"/>
          <a:srcRect t="24172" b="2417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normAutofit/>
          </a:bodyPr>
          <a:lstStyle/>
          <a:p>
            <a:r>
              <a:rPr lang="en-US" dirty="0"/>
              <a:t>I used the histogram to check through all the column details ensuring that the distribution is displayed for further analysis</a:t>
            </a:r>
            <a:endParaRPr lang="en-IN" dirty="0"/>
          </a:p>
        </p:txBody>
      </p:sp>
    </p:spTree>
    <p:extLst>
      <p:ext uri="{BB962C8B-B14F-4D97-AF65-F5344CB8AC3E}">
        <p14:creationId xmlns:p14="http://schemas.microsoft.com/office/powerpoint/2010/main" val="262311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Used the heatmap to check the correlation specifically between the label and feature data columns</a:t>
            </a:r>
          </a:p>
          <a:p>
            <a:r>
              <a:rPr lang="en-IN" dirty="0"/>
              <a:t>Also we checked for any multi collinearity concerns between feature column data</a:t>
            </a:r>
            <a:endParaRPr lang="en-US" dirty="0"/>
          </a:p>
        </p:txBody>
      </p:sp>
      <p:pic>
        <p:nvPicPr>
          <p:cNvPr id="8" name="Picture Placeholder 7">
            <a:extLst>
              <a:ext uri="{FF2B5EF4-FFF2-40B4-BE49-F238E27FC236}">
                <a16:creationId xmlns:a16="http://schemas.microsoft.com/office/drawing/2014/main" id="{3A3F9C7E-391C-54FB-38A8-9BA0553ACA0F}"/>
              </a:ext>
            </a:extLst>
          </p:cNvPr>
          <p:cNvPicPr>
            <a:picLocks noGrp="1" noChangeAspect="1"/>
          </p:cNvPicPr>
          <p:nvPr>
            <p:ph type="pic" idx="1"/>
          </p:nvPr>
        </p:nvPicPr>
        <p:blipFill>
          <a:blip r:embed="rId2"/>
          <a:srcRect t="14697" b="14697"/>
          <a:stretch>
            <a:fillRect/>
          </a:stretch>
        </p:blipFill>
        <p:spPr/>
      </p:pic>
    </p:spTree>
    <p:extLst>
      <p:ext uri="{BB962C8B-B14F-4D97-AF65-F5344CB8AC3E}">
        <p14:creationId xmlns:p14="http://schemas.microsoft.com/office/powerpoint/2010/main" val="26138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Correlation Bar</a:t>
            </a:r>
            <a:endParaRPr lang="en-IN" dirty="0"/>
          </a:p>
        </p:txBody>
      </p:sp>
      <p:pic>
        <p:nvPicPr>
          <p:cNvPr id="6" name="Picture Placeholder 5">
            <a:extLst>
              <a:ext uri="{FF2B5EF4-FFF2-40B4-BE49-F238E27FC236}">
                <a16:creationId xmlns:a16="http://schemas.microsoft.com/office/drawing/2014/main" id="{6F1374C7-5023-4E23-A49C-EEAF90CCCD75}"/>
              </a:ext>
            </a:extLst>
          </p:cNvPr>
          <p:cNvPicPr>
            <a:picLocks noGrp="1" noChangeAspect="1"/>
          </p:cNvPicPr>
          <p:nvPr>
            <p:ph type="pic" idx="1"/>
          </p:nvPr>
        </p:nvPicPr>
        <p:blipFill>
          <a:blip r:embed="rId2"/>
          <a:srcRect l="12902" r="1290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a Bar Plot we checked the correlation between the label column and feature columns to determine the one’s that are positively and negatively correlated</a:t>
            </a:r>
            <a:endParaRPr lang="en-IN" dirty="0"/>
          </a:p>
        </p:txBody>
      </p:sp>
    </p:spTree>
    <p:extLst>
      <p:ext uri="{BB962C8B-B14F-4D97-AF65-F5344CB8AC3E}">
        <p14:creationId xmlns:p14="http://schemas.microsoft.com/office/powerpoint/2010/main" val="22402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Importance Bar</a:t>
            </a:r>
            <a:endParaRPr lang="en-IN" dirty="0"/>
          </a:p>
        </p:txBody>
      </p:sp>
      <p:pic>
        <p:nvPicPr>
          <p:cNvPr id="6" name="Picture Placeholder 5">
            <a:extLst>
              <a:ext uri="{FF2B5EF4-FFF2-40B4-BE49-F238E27FC236}">
                <a16:creationId xmlns:a16="http://schemas.microsoft.com/office/drawing/2014/main" id="{6F1834FF-1C40-4381-8BE8-7838FFBC81F9}"/>
              </a:ext>
            </a:extLst>
          </p:cNvPr>
          <p:cNvPicPr>
            <a:picLocks noGrp="1" noChangeAspect="1"/>
          </p:cNvPicPr>
          <p:nvPr>
            <p:ph type="pic" idx="1"/>
          </p:nvPr>
        </p:nvPicPr>
        <p:blipFill>
          <a:blip r:embed="rId2"/>
          <a:srcRect l="6547" r="6547"/>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Random Forest Classifier we were able to get the importance data and dropped the least contributing feature columns.</a:t>
            </a:r>
            <a:endParaRPr lang="en-IN" dirty="0"/>
          </a:p>
        </p:txBody>
      </p:sp>
    </p:spTree>
    <p:extLst>
      <p:ext uri="{BB962C8B-B14F-4D97-AF65-F5344CB8AC3E}">
        <p14:creationId xmlns:p14="http://schemas.microsoft.com/office/powerpoint/2010/main" val="93764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495A-E36A-411F-BB52-2468BBE6541A}"/>
              </a:ext>
            </a:extLst>
          </p:cNvPr>
          <p:cNvSpPr>
            <a:spLocks noGrp="1"/>
          </p:cNvSpPr>
          <p:nvPr>
            <p:ph type="title"/>
          </p:nvPr>
        </p:nvSpPr>
        <p:spPr/>
        <p:txBody>
          <a:bodyPr/>
          <a:lstStyle/>
          <a:p>
            <a:r>
              <a:rPr lang="en-US" dirty="0"/>
              <a:t>Introduction</a:t>
            </a:r>
            <a:endParaRPr lang="en-IN" dirty="0"/>
          </a:p>
        </p:txBody>
      </p:sp>
      <p:pic>
        <p:nvPicPr>
          <p:cNvPr id="5" name="Content Placeholder 4">
            <a:extLst>
              <a:ext uri="{FF2B5EF4-FFF2-40B4-BE49-F238E27FC236}">
                <a16:creationId xmlns:a16="http://schemas.microsoft.com/office/drawing/2014/main" id="{583B7C94-6ABB-44AA-A012-17B4FA94B685}"/>
              </a:ext>
            </a:extLst>
          </p:cNvPr>
          <p:cNvPicPr>
            <a:picLocks noGrp="1" noChangeAspect="1"/>
          </p:cNvPicPr>
          <p:nvPr>
            <p:ph idx="1"/>
          </p:nvPr>
        </p:nvPicPr>
        <p:blipFill>
          <a:blip r:embed="rId2"/>
          <a:stretch>
            <a:fillRect/>
          </a:stretch>
        </p:blipFill>
        <p:spPr>
          <a:xfrm>
            <a:off x="7991206" y="2743200"/>
            <a:ext cx="3970607" cy="2438400"/>
          </a:xfrm>
        </p:spPr>
      </p:pic>
      <p:sp>
        <p:nvSpPr>
          <p:cNvPr id="7" name="TextBox 6">
            <a:extLst>
              <a:ext uri="{FF2B5EF4-FFF2-40B4-BE49-F238E27FC236}">
                <a16:creationId xmlns:a16="http://schemas.microsoft.com/office/drawing/2014/main" id="{96E64847-9E13-4235-9DE0-CA245BC8C2A8}"/>
              </a:ext>
            </a:extLst>
          </p:cNvPr>
          <p:cNvSpPr txBox="1"/>
          <p:nvPr/>
        </p:nvSpPr>
        <p:spPr>
          <a:xfrm>
            <a:off x="227012" y="1824841"/>
            <a:ext cx="7543800" cy="3970318"/>
          </a:xfrm>
          <a:prstGeom prst="rect">
            <a:avLst/>
          </a:prstGeom>
          <a:noFill/>
          <a:ln>
            <a:solidFill>
              <a:schemeClr val="accent1">
                <a:lumMod val="20000"/>
                <a:lumOff val="80000"/>
              </a:schemeClr>
            </a:solidFill>
          </a:ln>
        </p:spPr>
        <p:txBody>
          <a:bodyPr wrap="square">
            <a:spAutoFit/>
          </a:bodyPr>
          <a:lstStyle/>
          <a:p>
            <a:pPr algn="l"/>
            <a:r>
              <a:rPr lang="en-US" b="1" i="0" dirty="0">
                <a:solidFill>
                  <a:srgbClr val="000000"/>
                </a:solidFill>
                <a:effectLst/>
                <a:latin typeface="+mj-lt"/>
              </a:rPr>
              <a:t>Problem Statement:</a:t>
            </a:r>
          </a:p>
          <a:p>
            <a:pPr algn="l"/>
            <a:endParaRPr lang="en-US" b="1" i="0" dirty="0">
              <a:solidFill>
                <a:srgbClr val="000000"/>
              </a:solidFill>
              <a:effectLst/>
              <a:latin typeface="+mj-lt"/>
            </a:endParaRPr>
          </a:p>
          <a:p>
            <a:pPr algn="l"/>
            <a:r>
              <a:rPr lang="en-US" b="0" i="0" dirty="0">
                <a:solidFill>
                  <a:srgbClr val="000000"/>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p:txBody>
      </p:sp>
    </p:spTree>
    <p:extLst>
      <p:ext uri="{BB962C8B-B14F-4D97-AF65-F5344CB8AC3E}">
        <p14:creationId xmlns:p14="http://schemas.microsoft.com/office/powerpoint/2010/main" val="257501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p:txBody>
          <a:bodyPr/>
          <a:lstStyle/>
          <a:p>
            <a:r>
              <a:rPr lang="en-US" dirty="0"/>
              <a:t>Classification Function</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normAutofit fontScale="92500"/>
          </a:bodyPr>
          <a:lstStyle/>
          <a:p>
            <a:r>
              <a:rPr lang="en-US" dirty="0"/>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dirty="0"/>
          </a:p>
        </p:txBody>
      </p:sp>
      <p:pic>
        <p:nvPicPr>
          <p:cNvPr id="6" name="Picture 5">
            <a:extLst>
              <a:ext uri="{FF2B5EF4-FFF2-40B4-BE49-F238E27FC236}">
                <a16:creationId xmlns:a16="http://schemas.microsoft.com/office/drawing/2014/main" id="{FEC895C5-2ED4-4211-80B1-810FE0E7C5B0}"/>
              </a:ext>
            </a:extLst>
          </p:cNvPr>
          <p:cNvPicPr>
            <a:picLocks noChangeAspect="1"/>
          </p:cNvPicPr>
          <p:nvPr/>
        </p:nvPicPr>
        <p:blipFill>
          <a:blip r:embed="rId2"/>
          <a:stretch>
            <a:fillRect/>
          </a:stretch>
        </p:blipFill>
        <p:spPr>
          <a:xfrm>
            <a:off x="455612" y="914400"/>
            <a:ext cx="7157049" cy="4741545"/>
          </a:xfrm>
          <a:prstGeom prst="rect">
            <a:avLst/>
          </a:prstGeom>
        </p:spPr>
      </p:pic>
    </p:spTree>
    <p:extLst>
      <p:ext uri="{BB962C8B-B14F-4D97-AF65-F5344CB8AC3E}">
        <p14:creationId xmlns:p14="http://schemas.microsoft.com/office/powerpoint/2010/main" val="389141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a:xfrm>
            <a:off x="7923213" y="1371600"/>
            <a:ext cx="3413761" cy="2057400"/>
          </a:xfrm>
        </p:spPr>
        <p:txBody>
          <a:bodyPr/>
          <a:lstStyle/>
          <a:p>
            <a:r>
              <a:rPr lang="en-US" dirty="0"/>
              <a:t>Classification Machine Learning Models Used</a:t>
            </a:r>
            <a:endParaRPr lang="en-IN" dirty="0"/>
          </a:p>
        </p:txBody>
      </p:sp>
      <p:pic>
        <p:nvPicPr>
          <p:cNvPr id="7" name="Picture Placeholder 6">
            <a:extLst>
              <a:ext uri="{FF2B5EF4-FFF2-40B4-BE49-F238E27FC236}">
                <a16:creationId xmlns:a16="http://schemas.microsoft.com/office/drawing/2014/main" id="{6190D84A-B230-0CF7-C395-6FE0EC480CCE}"/>
              </a:ext>
            </a:extLst>
          </p:cNvPr>
          <p:cNvPicPr>
            <a:picLocks noGrp="1" noChangeAspect="1"/>
          </p:cNvPicPr>
          <p:nvPr>
            <p:ph type="pic" idx="1"/>
          </p:nvPr>
        </p:nvPicPr>
        <p:blipFill>
          <a:blip r:embed="rId2"/>
          <a:srcRect l="22695" r="22695"/>
          <a:stretch>
            <a:fillRect/>
          </a:stretch>
        </p:blipFill>
        <p:spPr>
          <a:xfrm>
            <a:off x="1598612" y="1680543"/>
            <a:ext cx="5562598" cy="3727751"/>
          </a:xfrm>
        </p:spPr>
      </p:pic>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lstStyle/>
          <a:p>
            <a:r>
              <a:rPr lang="en-US" dirty="0"/>
              <a:t>I made use of 8 Classification Machine Learning Models to check through the best accuracy along with cross validation score.</a:t>
            </a:r>
            <a:endParaRPr lang="en-IN" dirty="0"/>
          </a:p>
        </p:txBody>
      </p:sp>
    </p:spTree>
    <p:extLst>
      <p:ext uri="{BB962C8B-B14F-4D97-AF65-F5344CB8AC3E}">
        <p14:creationId xmlns:p14="http://schemas.microsoft.com/office/powerpoint/2010/main" val="414298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p:txBody>
          <a:bodyPr/>
          <a:lstStyle/>
          <a:p>
            <a:r>
              <a:rPr lang="en-US" dirty="0"/>
              <a:t>Report on Best Model</a:t>
            </a:r>
            <a:endParaRPr lang="en-IN" dirty="0"/>
          </a:p>
        </p:txBody>
      </p:sp>
      <p:pic>
        <p:nvPicPr>
          <p:cNvPr id="7" name="Picture Placeholder 6">
            <a:extLst>
              <a:ext uri="{FF2B5EF4-FFF2-40B4-BE49-F238E27FC236}">
                <a16:creationId xmlns:a16="http://schemas.microsoft.com/office/drawing/2014/main" id="{111930B6-ADC5-DACB-9B15-AD4806DEB94A}"/>
              </a:ext>
            </a:extLst>
          </p:cNvPr>
          <p:cNvPicPr>
            <a:picLocks noGrp="1" noChangeAspect="1"/>
          </p:cNvPicPr>
          <p:nvPr>
            <p:ph type="pic" idx="1"/>
          </p:nvPr>
        </p:nvPicPr>
        <p:blipFill>
          <a:blip r:embed="rId2"/>
          <a:srcRect l="24505" r="24505"/>
          <a:stretch>
            <a:fillRect/>
          </a:stretch>
        </p:blipFill>
        <p:spPr>
          <a:xfrm>
            <a:off x="1751012" y="1358153"/>
            <a:ext cx="5137164" cy="3750945"/>
          </a:xfrm>
        </p:spPr>
      </p:pic>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lstStyle/>
          <a:p>
            <a:r>
              <a:rPr lang="en-US" dirty="0"/>
              <a:t>I chose Extra Trees Classifier as my best model and then proceed to perform hyper parameter tuning on the same</a:t>
            </a:r>
            <a:endParaRPr lang="en-IN" dirty="0"/>
          </a:p>
        </p:txBody>
      </p:sp>
    </p:spTree>
    <p:extLst>
      <p:ext uri="{BB962C8B-B14F-4D97-AF65-F5344CB8AC3E}">
        <p14:creationId xmlns:p14="http://schemas.microsoft.com/office/powerpoint/2010/main" val="25957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8A50-9D98-42A7-A1C4-E549127EE0D7}"/>
              </a:ext>
            </a:extLst>
          </p:cNvPr>
          <p:cNvSpPr>
            <a:spLocks noGrp="1"/>
          </p:cNvSpPr>
          <p:nvPr>
            <p:ph type="title"/>
          </p:nvPr>
        </p:nvSpPr>
        <p:spPr/>
        <p:txBody>
          <a:bodyPr/>
          <a:lstStyle/>
          <a:p>
            <a:r>
              <a:rPr lang="en-US" dirty="0"/>
              <a:t>Hyper parameter tuning result</a:t>
            </a:r>
            <a:endParaRPr lang="en-IN" dirty="0"/>
          </a:p>
        </p:txBody>
      </p:sp>
      <p:pic>
        <p:nvPicPr>
          <p:cNvPr id="7" name="Content Placeholder 6">
            <a:extLst>
              <a:ext uri="{FF2B5EF4-FFF2-40B4-BE49-F238E27FC236}">
                <a16:creationId xmlns:a16="http://schemas.microsoft.com/office/drawing/2014/main" id="{7D1C0E43-407D-FB45-B706-38F1F74BB097}"/>
              </a:ext>
            </a:extLst>
          </p:cNvPr>
          <p:cNvPicPr>
            <a:picLocks noGrp="1" noChangeAspect="1"/>
          </p:cNvPicPr>
          <p:nvPr>
            <p:ph sz="half" idx="1"/>
          </p:nvPr>
        </p:nvPicPr>
        <p:blipFill>
          <a:blip r:embed="rId2"/>
          <a:stretch>
            <a:fillRect/>
          </a:stretch>
        </p:blipFill>
        <p:spPr>
          <a:xfrm>
            <a:off x="1217612" y="1953084"/>
            <a:ext cx="4942745" cy="3838115"/>
          </a:xfrm>
        </p:spPr>
      </p:pic>
      <p:pic>
        <p:nvPicPr>
          <p:cNvPr id="10" name="Content Placeholder 9">
            <a:extLst>
              <a:ext uri="{FF2B5EF4-FFF2-40B4-BE49-F238E27FC236}">
                <a16:creationId xmlns:a16="http://schemas.microsoft.com/office/drawing/2014/main" id="{2283DADE-6EA7-9F0E-3BAA-23ADC25255F2}"/>
              </a:ext>
            </a:extLst>
          </p:cNvPr>
          <p:cNvPicPr>
            <a:picLocks noGrp="1" noChangeAspect="1"/>
          </p:cNvPicPr>
          <p:nvPr>
            <p:ph sz="half" idx="2"/>
          </p:nvPr>
        </p:nvPicPr>
        <p:blipFill>
          <a:blip r:embed="rId3"/>
          <a:stretch>
            <a:fillRect/>
          </a:stretch>
        </p:blipFill>
        <p:spPr>
          <a:xfrm>
            <a:off x="6230938" y="1905001"/>
            <a:ext cx="4587874" cy="3896230"/>
          </a:xfrm>
        </p:spPr>
      </p:pic>
    </p:spTree>
    <p:extLst>
      <p:ext uri="{BB962C8B-B14F-4D97-AF65-F5344CB8AC3E}">
        <p14:creationId xmlns:p14="http://schemas.microsoft.com/office/powerpoint/2010/main" val="296410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a16="http://schemas.microsoft.com/office/drawing/2014/main" id="{CE57F583-D912-44AD-BB32-1D9E2E7A2E50}"/>
              </a:ext>
            </a:extLst>
          </p:cNvPr>
          <p:cNvSpPr txBox="1"/>
          <p:nvPr/>
        </p:nvSpPr>
        <p:spPr>
          <a:xfrm>
            <a:off x="1522876" y="2362200"/>
            <a:ext cx="7390936" cy="3139321"/>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Key Findings and Conclusions of the Study: From the final model MFI can find if a person will return money or not and should a MFI provide a load to that person or not judging from the various features taken into consideration.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33388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5A83-DDA4-49FD-A409-B9FDDD2E7348}"/>
              </a:ext>
            </a:extLst>
          </p:cNvPr>
          <p:cNvSpPr>
            <a:spLocks noGrp="1"/>
          </p:cNvSpPr>
          <p:nvPr>
            <p:ph type="title"/>
          </p:nvPr>
        </p:nvSpPr>
        <p:spPr/>
        <p:txBody>
          <a:bodyPr/>
          <a:lstStyle/>
          <a:p>
            <a:r>
              <a:rPr lang="en-US" dirty="0"/>
              <a:t>Limitations of this work and Scope for Future Work</a:t>
            </a:r>
            <a:endParaRPr lang="en-IN" dirty="0"/>
          </a:p>
        </p:txBody>
      </p:sp>
      <p:sp>
        <p:nvSpPr>
          <p:cNvPr id="4" name="TextBox 3">
            <a:extLst>
              <a:ext uri="{FF2B5EF4-FFF2-40B4-BE49-F238E27FC236}">
                <a16:creationId xmlns:a16="http://schemas.microsoft.com/office/drawing/2014/main" id="{9271E9AC-553F-480B-B1D1-DEB281765D80}"/>
              </a:ext>
            </a:extLst>
          </p:cNvPr>
          <p:cNvSpPr txBox="1"/>
          <p:nvPr/>
        </p:nvSpPr>
        <p:spPr>
          <a:xfrm>
            <a:off x="1522876" y="2743200"/>
            <a:ext cx="9906000" cy="2308324"/>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p>
        </p:txBody>
      </p:sp>
    </p:spTree>
    <p:extLst>
      <p:ext uri="{BB962C8B-B14F-4D97-AF65-F5344CB8AC3E}">
        <p14:creationId xmlns:p14="http://schemas.microsoft.com/office/powerpoint/2010/main" val="331520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954CE9-4A30-49B0-AC51-FEA493C30D90}"/>
              </a:ext>
            </a:extLst>
          </p:cNvPr>
          <p:cNvPicPr>
            <a:picLocks noChangeAspect="1"/>
          </p:cNvPicPr>
          <p:nvPr/>
        </p:nvPicPr>
        <p:blipFill>
          <a:blip r:embed="rId2"/>
          <a:stretch>
            <a:fillRect/>
          </a:stretch>
        </p:blipFill>
        <p:spPr>
          <a:xfrm>
            <a:off x="93662" y="762000"/>
            <a:ext cx="12001500" cy="4800600"/>
          </a:xfrm>
          <a:prstGeom prst="rect">
            <a:avLst/>
          </a:prstGeom>
        </p:spPr>
      </p:pic>
    </p:spTree>
    <p:extLst>
      <p:ext uri="{BB962C8B-B14F-4D97-AF65-F5344CB8AC3E}">
        <p14:creationId xmlns:p14="http://schemas.microsoft.com/office/powerpoint/2010/main" val="4972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4727-DE47-4480-BA43-23D775C4A33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64BCC37-A7B8-4B7C-A7C0-1012678542F3}"/>
              </a:ext>
            </a:extLst>
          </p:cNvPr>
          <p:cNvSpPr>
            <a:spLocks noGrp="1"/>
          </p:cNvSpPr>
          <p:nvPr>
            <p:ph idx="1"/>
          </p:nvPr>
        </p:nvSpPr>
        <p:spPr>
          <a:xfrm>
            <a:off x="192873" y="2133600"/>
            <a:ext cx="7620000" cy="4058533"/>
          </a:xfrm>
        </p:spPr>
        <p:txBody>
          <a:bodyPr>
            <a:noAutofit/>
          </a:bodyPr>
          <a:lstStyle/>
          <a:p>
            <a:pPr marL="0" indent="0">
              <a:buNone/>
            </a:pPr>
            <a:r>
              <a:rPr lang="en-US" sz="1700" b="0" i="0" dirty="0">
                <a:solidFill>
                  <a:srgbClr val="000000"/>
                </a:solidFill>
                <a:effectLst/>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700" dirty="0">
              <a:latin typeface="+mj-lt"/>
            </a:endParaRPr>
          </a:p>
        </p:txBody>
      </p:sp>
      <p:pic>
        <p:nvPicPr>
          <p:cNvPr id="4" name="Content Placeholder 4">
            <a:extLst>
              <a:ext uri="{FF2B5EF4-FFF2-40B4-BE49-F238E27FC236}">
                <a16:creationId xmlns:a16="http://schemas.microsoft.com/office/drawing/2014/main" id="{CDD68451-C6FD-404D-9B0F-267E29E03651}"/>
              </a:ext>
            </a:extLst>
          </p:cNvPr>
          <p:cNvPicPr>
            <a:picLocks noChangeAspect="1"/>
          </p:cNvPicPr>
          <p:nvPr/>
        </p:nvPicPr>
        <p:blipFill>
          <a:blip r:embed="rId2"/>
          <a:stretch>
            <a:fillRect/>
          </a:stretch>
        </p:blipFill>
        <p:spPr>
          <a:xfrm>
            <a:off x="7991206" y="2743200"/>
            <a:ext cx="3970607" cy="2438400"/>
          </a:xfrm>
          <a:prstGeom prst="rect">
            <a:avLst/>
          </a:prstGeom>
        </p:spPr>
      </p:pic>
    </p:spTree>
    <p:extLst>
      <p:ext uri="{BB962C8B-B14F-4D97-AF65-F5344CB8AC3E}">
        <p14:creationId xmlns:p14="http://schemas.microsoft.com/office/powerpoint/2010/main" val="42941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536F-4259-494B-B0E9-045004636B0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B427521B-92A7-46BD-8671-468A29A2E27A}"/>
              </a:ext>
            </a:extLst>
          </p:cNvPr>
          <p:cNvSpPr>
            <a:spLocks noGrp="1"/>
          </p:cNvSpPr>
          <p:nvPr>
            <p:ph idx="1"/>
          </p:nvPr>
        </p:nvSpPr>
        <p:spPr>
          <a:xfrm>
            <a:off x="1370243" y="1989258"/>
            <a:ext cx="4724169" cy="3697465"/>
          </a:xfrm>
        </p:spPr>
        <p:txBody>
          <a:bodyPr>
            <a:normAutofit lnSpcReduction="10000"/>
          </a:bodyPr>
          <a:lstStyle/>
          <a:p>
            <a:r>
              <a:rPr lang="en-US" b="0" i="0" dirty="0">
                <a:solidFill>
                  <a:srgbClr val="000000"/>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rgbClr val="000000"/>
                </a:solidFill>
                <a:effectLst/>
                <a:latin typeface="+mj-lt"/>
              </a:rPr>
              <a:t>In this case, Label ‘1’ indicates that the loan has been paid i.e. Non- defaulter, while, Label ‘0’ indicates that the loan has not been paid i.e. defaulter.</a:t>
            </a:r>
            <a:endParaRPr lang="en-IN" dirty="0">
              <a:latin typeface="+mj-lt"/>
            </a:endParaRPr>
          </a:p>
        </p:txBody>
      </p:sp>
      <p:pic>
        <p:nvPicPr>
          <p:cNvPr id="4" name="Picture 3">
            <a:extLst>
              <a:ext uri="{FF2B5EF4-FFF2-40B4-BE49-F238E27FC236}">
                <a16:creationId xmlns:a16="http://schemas.microsoft.com/office/drawing/2014/main" id="{9134C6AE-4570-44A3-B24F-17766763948A}"/>
              </a:ext>
            </a:extLst>
          </p:cNvPr>
          <p:cNvPicPr>
            <a:picLocks noChangeAspect="1"/>
          </p:cNvPicPr>
          <p:nvPr/>
        </p:nvPicPr>
        <p:blipFill>
          <a:blip r:embed="rId2"/>
          <a:stretch>
            <a:fillRect/>
          </a:stretch>
        </p:blipFill>
        <p:spPr>
          <a:xfrm>
            <a:off x="7618412" y="990600"/>
            <a:ext cx="3953699" cy="4696123"/>
          </a:xfrm>
          <a:prstGeom prst="rect">
            <a:avLst/>
          </a:prstGeom>
        </p:spPr>
      </p:pic>
    </p:spTree>
    <p:extLst>
      <p:ext uri="{BB962C8B-B14F-4D97-AF65-F5344CB8AC3E}">
        <p14:creationId xmlns:p14="http://schemas.microsoft.com/office/powerpoint/2010/main" val="10619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a16="http://schemas.microsoft.com/office/drawing/2014/main" id="{333C871D-7E80-4F02-86B5-949CF148AA33}"/>
              </a:ext>
            </a:extLst>
          </p:cNvPr>
          <p:cNvSpPr>
            <a:spLocks noGrp="1"/>
          </p:cNvSpPr>
          <p:nvPr>
            <p:ph idx="1"/>
          </p:nvPr>
        </p:nvSpPr>
        <p:spPr>
          <a:xfrm>
            <a:off x="1522643" y="2057400"/>
            <a:ext cx="9143538" cy="3697465"/>
          </a:xfrm>
        </p:spPr>
        <p:txBody>
          <a:bodyPr>
            <a:normAutofit fontScale="92500" lnSpcReduction="10000"/>
          </a:bodyPr>
          <a:lstStyle/>
          <a:p>
            <a:r>
              <a:rPr lang="en-US" dirty="0"/>
              <a:t>There are no null values in the dataset.</a:t>
            </a:r>
          </a:p>
          <a:p>
            <a:r>
              <a:rPr lang="en-US" dirty="0"/>
              <a:t>There may be some customers with no loan history.</a:t>
            </a:r>
          </a:p>
          <a:p>
            <a:r>
              <a:rPr lang="en-US" dirty="0"/>
              <a:t>The dataset is imbalanced. Label ‘1’ has approximately 87.5 percent records, while, label ‘0’ has approximately 12.5 percent records.</a:t>
            </a:r>
          </a:p>
          <a:p>
            <a:r>
              <a:rPr lang="en-US" dirty="0"/>
              <a:t>For some features, there may be values which might not be realistic. You may have to observe them and treat them with a suitable explanation.</a:t>
            </a:r>
          </a:p>
          <a:p>
            <a:r>
              <a:rPr lang="en-US" dirty="0"/>
              <a:t>You might come across outliers in some features which you need to handle as per your understanding. Keep in mind that data is expensive and we cannot lose more than 7-8 percent of the total data.</a:t>
            </a:r>
            <a:endParaRPr lang="en-IN" dirty="0"/>
          </a:p>
        </p:txBody>
      </p:sp>
    </p:spTree>
    <p:extLst>
      <p:ext uri="{BB962C8B-B14F-4D97-AF65-F5344CB8AC3E}">
        <p14:creationId xmlns:p14="http://schemas.microsoft.com/office/powerpoint/2010/main" val="83263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1522876" y="1905000"/>
            <a:ext cx="8914936" cy="4191000"/>
          </a:xfrm>
        </p:spPr>
        <p:txBody>
          <a:bodyPr>
            <a:normAutofit/>
          </a:bodyPr>
          <a:lstStyle/>
          <a:p>
            <a:r>
              <a:rPr lang="en-US" dirty="0"/>
              <a:t> Analytical Problem Framing</a:t>
            </a:r>
          </a:p>
          <a:p>
            <a:pPr lvl="1"/>
            <a:r>
              <a:rPr lang="en-US" dirty="0"/>
              <a:t>Exploratory Data Analysis (EDA)</a:t>
            </a:r>
          </a:p>
          <a:p>
            <a:pPr lvl="1"/>
            <a:r>
              <a:rPr lang="en-US" dirty="0"/>
              <a:t>Visualizations</a:t>
            </a:r>
          </a:p>
          <a:p>
            <a:r>
              <a:rPr lang="en-US" dirty="0"/>
              <a:t> Data Pre-Processing on train and test datasets</a:t>
            </a:r>
          </a:p>
          <a:p>
            <a:r>
              <a:rPr lang="en-US" dirty="0"/>
              <a:t> Model/s Development and Evaluation</a:t>
            </a:r>
          </a:p>
          <a:p>
            <a:r>
              <a:rPr lang="en-US" dirty="0"/>
              <a:t> Performing hyper parameter tuning, saving the best model and predicting the label</a:t>
            </a:r>
          </a:p>
          <a:p>
            <a:r>
              <a:rPr lang="en-US" dirty="0"/>
              <a:t> Conclusion and future work discussion</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a:t>
            </a:r>
          </a:p>
        </p:txBody>
      </p:sp>
      <p:sp>
        <p:nvSpPr>
          <p:cNvPr id="2" name="Content Placeholder 1"/>
          <p:cNvSpPr>
            <a:spLocks noGrp="1"/>
          </p:cNvSpPr>
          <p:nvPr>
            <p:ph idx="1"/>
          </p:nvPr>
        </p:nvSpPr>
        <p:spPr>
          <a:xfrm>
            <a:off x="1065212" y="1981200"/>
            <a:ext cx="9601202" cy="4114800"/>
          </a:xfrm>
        </p:spPr>
        <p:txBody>
          <a:bodyPr>
            <a:normAutofit fontScale="92500" lnSpcReduction="10000"/>
          </a:bodyPr>
          <a:lstStyle/>
          <a:p>
            <a:r>
              <a:rPr lang="en-US" dirty="0"/>
              <a:t>Hardware technology being used.</a:t>
            </a:r>
          </a:p>
          <a:p>
            <a:pPr lvl="1"/>
            <a:r>
              <a:rPr lang="en-US" dirty="0"/>
              <a:t>RAM : 8 GB</a:t>
            </a:r>
          </a:p>
          <a:p>
            <a:pPr lvl="1"/>
            <a:r>
              <a:rPr lang="en-US" dirty="0"/>
              <a:t>CPU  : AMD Ryzen 5 3550H with Radeon Vega Mobile </a:t>
            </a:r>
            <a:r>
              <a:rPr lang="en-US" dirty="0" err="1"/>
              <a:t>Gfx</a:t>
            </a:r>
            <a:r>
              <a:rPr lang="en-US" dirty="0"/>
              <a:t> 2.10 GHz</a:t>
            </a:r>
          </a:p>
          <a:p>
            <a:pPr lvl="1"/>
            <a:r>
              <a:rPr lang="en-US" dirty="0"/>
              <a:t>GPU  : AMD Radeon ™ Vega 8 Graphics and NVIDIA GeForce GTX 1650 </a:t>
            </a:r>
            <a:r>
              <a:rPr lang="en-US" dirty="0" err="1"/>
              <a:t>Ti</a:t>
            </a:r>
            <a:endParaRPr lang="en-US" dirty="0"/>
          </a:p>
          <a:p>
            <a:r>
              <a:rPr lang="en-US" dirty="0"/>
              <a:t>Software technology being used.</a:t>
            </a:r>
          </a:p>
          <a:p>
            <a:pPr lvl="1"/>
            <a:r>
              <a:rPr lang="en-US" dirty="0"/>
              <a:t>Programming language            : Python</a:t>
            </a:r>
          </a:p>
          <a:p>
            <a:pPr lvl="1"/>
            <a:r>
              <a:rPr lang="en-US" dirty="0"/>
              <a:t>Distribution                                : Anaconda Navigator</a:t>
            </a:r>
          </a:p>
          <a:p>
            <a:pPr lvl="1"/>
            <a:r>
              <a:rPr lang="en-US" dirty="0"/>
              <a:t>Browser based language shell : Jupyter Notebook</a:t>
            </a:r>
          </a:p>
          <a:p>
            <a:r>
              <a:rPr lang="en-US" dirty="0"/>
              <a:t>Libraries/Packages specifically being used.</a:t>
            </a:r>
          </a:p>
          <a:p>
            <a:pPr lvl="1"/>
            <a:r>
              <a:rPr lang="en-US" dirty="0"/>
              <a:t>Pandas , NumPy, matplotlib, seaborn, scikit-learn, pandas-profiling, missingno</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455612" y="1981200"/>
            <a:ext cx="11506200" cy="3429000"/>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800" b="0" i="0" dirty="0" err="1">
                <a:solidFill>
                  <a:srgbClr val="000000"/>
                </a:solidFill>
                <a:effectLst/>
                <a:latin typeface="+mj-lt"/>
              </a:rPr>
              <a:t>msisdn</a:t>
            </a:r>
            <a:r>
              <a:rPr lang="en-US" sz="1800" b="0" i="0" dirty="0">
                <a:solidFill>
                  <a:srgbClr val="000000"/>
                </a:solidFill>
                <a:effectLst/>
                <a:latin typeface="+mj-lt"/>
              </a:rPr>
              <a:t> : Mobile number of user</a:t>
            </a:r>
          </a:p>
          <a:p>
            <a:pPr algn="l">
              <a:buFont typeface="Arial" panose="020B0604020202020204" pitchFamily="34" charset="0"/>
              <a:buChar char="•"/>
            </a:pPr>
            <a:r>
              <a:rPr lang="en-US" sz="1800" b="0" i="0" dirty="0" err="1">
                <a:solidFill>
                  <a:srgbClr val="000000"/>
                </a:solidFill>
                <a:effectLst/>
                <a:latin typeface="+mj-lt"/>
              </a:rPr>
              <a:t>aon</a:t>
            </a:r>
            <a:r>
              <a:rPr lang="en-US" sz="1800" b="0" i="0" dirty="0">
                <a:solidFill>
                  <a:srgbClr val="000000"/>
                </a:solidFill>
                <a:effectLst/>
                <a:latin typeface="+mj-lt"/>
              </a:rPr>
              <a:t> : Age on cellular network in days</a:t>
            </a:r>
          </a:p>
          <a:p>
            <a:pPr algn="l">
              <a:buFont typeface="Arial" panose="020B0604020202020204" pitchFamily="34" charset="0"/>
              <a:buChar char="•"/>
            </a:pPr>
            <a:r>
              <a:rPr lang="en-US" sz="1800" b="0" i="0" dirty="0">
                <a:solidFill>
                  <a:srgbClr val="000000"/>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rgbClr val="000000"/>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rgbClr val="000000"/>
                </a:solidFill>
                <a:effectLst/>
                <a:latin typeface="+mj-lt"/>
              </a:rPr>
              <a:t>rental30 : Average main account balance over last 30 days</a:t>
            </a:r>
          </a:p>
          <a:p>
            <a:pPr algn="l">
              <a:buFont typeface="Arial" panose="020B0604020202020204" pitchFamily="34" charset="0"/>
              <a:buChar char="•"/>
            </a:pPr>
            <a:r>
              <a:rPr lang="en-US" sz="1800" b="0" i="0" dirty="0">
                <a:solidFill>
                  <a:srgbClr val="000000"/>
                </a:solidFill>
                <a:effectLst/>
                <a:latin typeface="+mj-lt"/>
              </a:rPr>
              <a:t>rental90 : Average main account balance over last 90 days</a:t>
            </a:r>
          </a:p>
          <a:p>
            <a:pPr algn="l">
              <a:buFont typeface="Arial" panose="020B0604020202020204" pitchFamily="34" charset="0"/>
              <a:buChar char="•"/>
            </a:pPr>
            <a:r>
              <a:rPr lang="en-US" sz="1800" b="0" i="0" dirty="0" err="1">
                <a:solidFill>
                  <a:srgbClr val="000000"/>
                </a:solidFill>
                <a:effectLst/>
                <a:latin typeface="+mj-lt"/>
              </a:rPr>
              <a:t>last_rech_date_ma</a:t>
            </a:r>
            <a:r>
              <a:rPr lang="en-US" sz="1800" b="0" i="0" dirty="0">
                <a:solidFill>
                  <a:srgbClr val="000000"/>
                </a:solidFill>
                <a:effectLst/>
                <a:latin typeface="+mj-lt"/>
              </a:rPr>
              <a:t> : Number of days till last recharge of main account</a:t>
            </a:r>
          </a:p>
          <a:p>
            <a:pPr algn="l">
              <a:buFont typeface="Arial" panose="020B0604020202020204" pitchFamily="34" charset="0"/>
              <a:buChar char="•"/>
            </a:pPr>
            <a:r>
              <a:rPr lang="en-US" sz="1800" b="0" i="0" dirty="0" err="1">
                <a:solidFill>
                  <a:srgbClr val="000000"/>
                </a:solidFill>
                <a:effectLst/>
                <a:latin typeface="+mj-lt"/>
              </a:rPr>
              <a:t>last_rech_date_da</a:t>
            </a:r>
            <a:r>
              <a:rPr lang="en-US" sz="1800" b="0" i="0" dirty="0">
                <a:solidFill>
                  <a:srgbClr val="000000"/>
                </a:solidFill>
                <a:effectLst/>
                <a:latin typeface="+mj-lt"/>
              </a:rPr>
              <a:t> : Number of days till last recharge of data account</a:t>
            </a:r>
          </a:p>
          <a:p>
            <a:pPr algn="l">
              <a:buFont typeface="Arial" panose="020B0604020202020204" pitchFamily="34" charset="0"/>
              <a:buChar char="•"/>
            </a:pPr>
            <a:r>
              <a:rPr lang="en-US" sz="1800" b="0" i="0" dirty="0" err="1">
                <a:solidFill>
                  <a:srgbClr val="000000"/>
                </a:solidFill>
                <a:effectLst/>
                <a:latin typeface="+mj-lt"/>
              </a:rPr>
              <a:t>last_rech_amt_ma</a:t>
            </a:r>
            <a:r>
              <a:rPr lang="en-US" sz="1800" b="0" i="0" dirty="0">
                <a:solidFill>
                  <a:srgbClr val="000000"/>
                </a:solidFill>
                <a:effectLst/>
                <a:latin typeface="+mj-lt"/>
              </a:rPr>
              <a:t> : Amount of last recharge of main account (in Indonesian Rupiah)</a:t>
            </a:r>
          </a:p>
          <a:p>
            <a:pPr algn="l">
              <a:buFont typeface="Arial" panose="020B0604020202020204" pitchFamily="34" charset="0"/>
              <a:buChar char="•"/>
            </a:pPr>
            <a:r>
              <a:rPr lang="en-US" sz="1800" b="0" i="0" dirty="0">
                <a:solidFill>
                  <a:srgbClr val="000000"/>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rgbClr val="000000"/>
                </a:solidFill>
                <a:effectLst/>
                <a:latin typeface="+mj-lt"/>
              </a:rPr>
              <a:t>fr_ma_rech30 : Frequency of main account recharged in last 30 days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379412" y="1676400"/>
            <a:ext cx="11582400" cy="3531421"/>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rgbClr val="000000"/>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rgbClr val="000000"/>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rgbClr val="000000"/>
                </a:solidFill>
                <a:effectLst/>
                <a:latin typeface="+mj-lt"/>
              </a:rPr>
              <a:t>fr_ma_rech90 : Frequency of main account recharged in last 90 days</a:t>
            </a:r>
          </a:p>
          <a:p>
            <a:pPr algn="l">
              <a:buFont typeface="Arial" panose="020B0604020202020204" pitchFamily="34" charset="0"/>
              <a:buChar char="•"/>
            </a:pPr>
            <a:r>
              <a:rPr lang="en-US" sz="1800" b="0" i="0" dirty="0">
                <a:solidFill>
                  <a:srgbClr val="000000"/>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rgbClr val="000000"/>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rgbClr val="000000"/>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rgbClr val="000000"/>
                </a:solidFill>
                <a:effectLst/>
                <a:latin typeface="+mj-lt"/>
              </a:rPr>
              <a:t>fr_da_rech30 : Frequency of data account recharged in last 30 days</a:t>
            </a:r>
          </a:p>
          <a:p>
            <a:pPr algn="l">
              <a:buFont typeface="Arial" panose="020B0604020202020204" pitchFamily="34" charset="0"/>
              <a:buChar char="•"/>
            </a:pPr>
            <a:r>
              <a:rPr lang="en-US" sz="1800" b="0" i="0" dirty="0">
                <a:solidFill>
                  <a:srgbClr val="000000"/>
                </a:solidFill>
                <a:effectLst/>
                <a:latin typeface="+mj-lt"/>
              </a:rPr>
              <a:t>cnt_da_rech90 : Number of times data account got recharged in last 90 days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91936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153</TotalTime>
  <Words>2012</Words>
  <Application>Microsoft Office PowerPoint</Application>
  <PresentationFormat>Custom</PresentationFormat>
  <Paragraphs>124</Paragraphs>
  <Slides>26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Constantia (Body)</vt:lpstr>
      <vt:lpstr>Wingdings</vt:lpstr>
      <vt:lpstr>Project planning overview presentation</vt:lpstr>
      <vt:lpstr>Micro Credit Loan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Report on Best Model</vt:lpstr>
      <vt:lpstr>Hyper parameter tuning result</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Sweta Rai</dc:creator>
  <cp:lastModifiedBy>NITIN GUPTA</cp:lastModifiedBy>
  <cp:revision>13</cp:revision>
  <dcterms:created xsi:type="dcterms:W3CDTF">2021-10-25T15:38:10Z</dcterms:created>
  <dcterms:modified xsi:type="dcterms:W3CDTF">2022-09-11T05:13:03Z</dcterms:modified>
</cp:coreProperties>
</file>