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AE2C23-7AA8-47CD-81B8-808CAB630A37}"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190639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AE2C23-7AA8-47CD-81B8-808CAB630A37}"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239859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AE2C23-7AA8-47CD-81B8-808CAB630A37}"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9076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AE2C23-7AA8-47CD-81B8-808CAB630A37}"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10638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AE2C23-7AA8-47CD-81B8-808CAB630A37}"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22981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AE2C23-7AA8-47CD-81B8-808CAB630A37}"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339970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AE2C23-7AA8-47CD-81B8-808CAB630A37}" type="datetimeFigureOut">
              <a:rPr lang="en-GB" smtClean="0"/>
              <a:t>12/04/2024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154535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AE2C23-7AA8-47CD-81B8-808CAB630A37}" type="datetimeFigureOut">
              <a:rPr lang="en-GB" smtClean="0"/>
              <a:t>12/04/2024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134848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E2C23-7AA8-47CD-81B8-808CAB630A37}" type="datetimeFigureOut">
              <a:rPr lang="en-GB" smtClean="0"/>
              <a:t>12/04/2024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84027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AE2C23-7AA8-47CD-81B8-808CAB630A37}"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227386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AE2C23-7AA8-47CD-81B8-808CAB630A37}"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C406F-5119-4B22-96F2-18B9B198AACA}" type="slidenum">
              <a:rPr lang="en-GB" smtClean="0"/>
              <a:t>‹#›</a:t>
            </a:fld>
            <a:endParaRPr lang="en-GB"/>
          </a:p>
        </p:txBody>
      </p:sp>
    </p:spTree>
    <p:extLst>
      <p:ext uri="{BB962C8B-B14F-4D97-AF65-F5344CB8AC3E}">
        <p14:creationId xmlns:p14="http://schemas.microsoft.com/office/powerpoint/2010/main" val="384574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E2C23-7AA8-47CD-81B8-808CAB630A37}" type="datetimeFigureOut">
              <a:rPr lang="en-GB" smtClean="0"/>
              <a:t>12/04/2024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C406F-5119-4B22-96F2-18B9B198AACA}" type="slidenum">
              <a:rPr lang="en-GB" smtClean="0"/>
              <a:t>‹#›</a:t>
            </a:fld>
            <a:endParaRPr lang="en-GB"/>
          </a:p>
        </p:txBody>
      </p:sp>
    </p:spTree>
    <p:extLst>
      <p:ext uri="{BB962C8B-B14F-4D97-AF65-F5344CB8AC3E}">
        <p14:creationId xmlns:p14="http://schemas.microsoft.com/office/powerpoint/2010/main" val="3756415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9317"/>
          </a:xfrm>
        </p:spPr>
        <p:txBody>
          <a:bodyPr>
            <a:normAutofit fontScale="90000"/>
          </a:bodyPr>
          <a:lstStyle/>
          <a:p>
            <a:endParaRPr lang="en-GB" dirty="0"/>
          </a:p>
        </p:txBody>
      </p:sp>
      <p:sp>
        <p:nvSpPr>
          <p:cNvPr id="3" name="Subtitle 2"/>
          <p:cNvSpPr>
            <a:spLocks noGrp="1"/>
          </p:cNvSpPr>
          <p:nvPr>
            <p:ph type="subTitle" idx="1"/>
          </p:nvPr>
        </p:nvSpPr>
        <p:spPr>
          <a:xfrm>
            <a:off x="1524000" y="2325189"/>
            <a:ext cx="9144000" cy="2932611"/>
          </a:xfrm>
        </p:spPr>
        <p:txBody>
          <a:bodyPr>
            <a:normAutofit/>
          </a:bodyPr>
          <a:lstStyle/>
          <a:p>
            <a:r>
              <a:rPr lang="en-GB" sz="4400" b="1" dirty="0" smtClean="0">
                <a:solidFill>
                  <a:srgbClr val="7030A0"/>
                </a:solidFill>
              </a:rPr>
              <a:t>VOTING WEB APPLICATION WITH DJANGO FRAME WORK</a:t>
            </a:r>
          </a:p>
        </p:txBody>
      </p:sp>
    </p:spTree>
    <p:extLst>
      <p:ext uri="{BB962C8B-B14F-4D97-AF65-F5344CB8AC3E}">
        <p14:creationId xmlns:p14="http://schemas.microsoft.com/office/powerpoint/2010/main" val="329204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solidFill>
                  <a:srgbClr val="CC0099"/>
                </a:solidFill>
              </a:rPr>
              <a:t>OUTPUT SCREENSHOT:</a:t>
            </a:r>
            <a:endParaRPr lang="en-GB" sz="2400" b="1" dirty="0">
              <a:solidFill>
                <a:srgbClr val="CC0099"/>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04045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82019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22659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54301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32207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3875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497" y="1946365"/>
            <a:ext cx="8913223" cy="613955"/>
          </a:xfrm>
        </p:spPr>
        <p:txBody>
          <a:bodyPr>
            <a:normAutofit fontScale="90000"/>
          </a:bodyPr>
          <a:lstStyle/>
          <a:p>
            <a:pPr algn="l"/>
            <a:r>
              <a:rPr lang="en-GB" sz="2000" b="1" dirty="0" smtClean="0">
                <a:solidFill>
                  <a:schemeClr val="accent2">
                    <a:lumMod val="75000"/>
                  </a:schemeClr>
                </a:solidFill>
              </a:rPr>
              <a:t>TITLE</a:t>
            </a:r>
            <a:r>
              <a:rPr lang="en-GB" sz="2000" dirty="0" smtClean="0"/>
              <a:t>: Building a Voting Web Application with Django</a:t>
            </a:r>
            <a:br>
              <a:rPr lang="en-GB" sz="2000" dirty="0" smtClean="0"/>
            </a:br>
            <a:r>
              <a:rPr lang="en-GB" sz="2000" dirty="0" smtClean="0"/>
              <a:t/>
            </a:r>
            <a:br>
              <a:rPr lang="en-GB" sz="2000" dirty="0" smtClean="0"/>
            </a:br>
            <a:r>
              <a:rPr lang="en-GB" sz="2000" b="1" dirty="0" smtClean="0">
                <a:solidFill>
                  <a:schemeClr val="accent2">
                    <a:lumMod val="75000"/>
                  </a:schemeClr>
                </a:solidFill>
              </a:rPr>
              <a:t>SUBTITLE</a:t>
            </a:r>
            <a:r>
              <a:rPr lang="en-GB" sz="2000" b="1" dirty="0" smtClean="0"/>
              <a:t> </a:t>
            </a:r>
            <a:r>
              <a:rPr lang="en-GB" sz="2000" dirty="0" smtClean="0"/>
              <a:t>: Empowering Democracy Through Technology</a:t>
            </a:r>
            <a:br>
              <a:rPr lang="en-GB" sz="2000" dirty="0" smtClean="0"/>
            </a:br>
            <a:r>
              <a:rPr lang="en-GB" sz="2000" dirty="0" smtClean="0"/>
              <a:t/>
            </a:r>
            <a:br>
              <a:rPr lang="en-GB" sz="2000" dirty="0" smtClean="0"/>
            </a:br>
            <a:endParaRPr lang="en-GB" sz="2000" dirty="0"/>
          </a:p>
        </p:txBody>
      </p:sp>
      <p:sp>
        <p:nvSpPr>
          <p:cNvPr id="3" name="Subtitle 2"/>
          <p:cNvSpPr>
            <a:spLocks noGrp="1"/>
          </p:cNvSpPr>
          <p:nvPr>
            <p:ph type="subTitle" idx="1"/>
          </p:nvPr>
        </p:nvSpPr>
        <p:spPr>
          <a:xfrm>
            <a:off x="1524000" y="2377440"/>
            <a:ext cx="8913223" cy="3448593"/>
          </a:xfrm>
        </p:spPr>
        <p:txBody>
          <a:bodyPr>
            <a:normAutofit fontScale="92500" lnSpcReduction="20000"/>
          </a:bodyPr>
          <a:lstStyle/>
          <a:p>
            <a:pPr algn="just"/>
            <a:r>
              <a:rPr lang="en-GB" b="1" dirty="0" smtClean="0">
                <a:solidFill>
                  <a:schemeClr val="accent5"/>
                </a:solidFill>
              </a:rPr>
              <a:t>Slide 1: Introduction</a:t>
            </a:r>
            <a:endParaRPr lang="en-GB" dirty="0" smtClean="0">
              <a:solidFill>
                <a:schemeClr val="accent5"/>
              </a:solidFill>
            </a:endParaRPr>
          </a:p>
          <a:p>
            <a:pPr algn="just"/>
            <a:r>
              <a:rPr lang="en-GB" dirty="0" smtClean="0"/>
              <a:t>     </a:t>
            </a:r>
            <a:r>
              <a:rPr lang="en-GB" b="1" dirty="0" smtClean="0"/>
              <a:t>1. </a:t>
            </a:r>
            <a:r>
              <a:rPr lang="en-GB" dirty="0" smtClean="0"/>
              <a:t>Brief overview of the presentation.</a:t>
            </a:r>
          </a:p>
          <a:p>
            <a:pPr algn="just"/>
            <a:r>
              <a:rPr lang="en-GB" dirty="0" smtClean="0"/>
              <a:t>     </a:t>
            </a:r>
            <a:r>
              <a:rPr lang="en-GB" b="1" dirty="0" smtClean="0"/>
              <a:t>2. </a:t>
            </a:r>
            <a:r>
              <a:rPr lang="en-GB" dirty="0" smtClean="0"/>
              <a:t>Importance of voting in a democratic society.</a:t>
            </a:r>
          </a:p>
          <a:p>
            <a:pPr algn="just"/>
            <a:r>
              <a:rPr lang="en-GB" dirty="0" smtClean="0"/>
              <a:t>     </a:t>
            </a:r>
            <a:r>
              <a:rPr lang="en-GB" b="1" dirty="0" smtClean="0"/>
              <a:t>3. </a:t>
            </a:r>
            <a:r>
              <a:rPr lang="en-GB" dirty="0" smtClean="0"/>
              <a:t>Introduction to Django framework.</a:t>
            </a:r>
          </a:p>
          <a:p>
            <a:pPr algn="l"/>
            <a:endParaRPr lang="en-GB" b="1" dirty="0" smtClean="0"/>
          </a:p>
          <a:p>
            <a:pPr algn="l"/>
            <a:r>
              <a:rPr lang="en-GB" sz="2600" b="1" dirty="0" smtClean="0">
                <a:solidFill>
                  <a:schemeClr val="accent5"/>
                </a:solidFill>
              </a:rPr>
              <a:t>Slide 2: What is Django?</a:t>
            </a:r>
            <a:endParaRPr lang="en-GB" sz="2600" dirty="0">
              <a:solidFill>
                <a:schemeClr val="accent5"/>
              </a:solidFill>
            </a:endParaRPr>
          </a:p>
          <a:p>
            <a:pPr algn="l"/>
            <a:r>
              <a:rPr lang="en-GB" sz="2600" dirty="0" smtClean="0"/>
              <a:t>     1.Definition of Django.</a:t>
            </a:r>
          </a:p>
          <a:p>
            <a:pPr algn="l"/>
            <a:r>
              <a:rPr lang="en-GB" sz="2600" dirty="0"/>
              <a:t> </a:t>
            </a:r>
            <a:r>
              <a:rPr lang="en-GB" sz="2600" dirty="0" smtClean="0"/>
              <a:t>    2.Key features and benefits.</a:t>
            </a:r>
          </a:p>
          <a:p>
            <a:pPr algn="l"/>
            <a:r>
              <a:rPr lang="en-GB" sz="2600" dirty="0"/>
              <a:t> </a:t>
            </a:r>
            <a:r>
              <a:rPr lang="en-GB" sz="2600" dirty="0" smtClean="0"/>
              <a:t>    3.Why Django for web development?</a:t>
            </a:r>
          </a:p>
          <a:p>
            <a:pPr algn="l"/>
            <a:endParaRPr lang="en-GB" sz="2600" dirty="0"/>
          </a:p>
        </p:txBody>
      </p:sp>
    </p:spTree>
    <p:extLst>
      <p:ext uri="{BB962C8B-B14F-4D97-AF65-F5344CB8AC3E}">
        <p14:creationId xmlns:p14="http://schemas.microsoft.com/office/powerpoint/2010/main" val="33132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365124"/>
            <a:ext cx="10515600" cy="6127115"/>
          </a:xfrm>
        </p:spPr>
        <p:txBody>
          <a:bodyPr>
            <a:normAutofit lnSpcReduction="10000"/>
          </a:bodyPr>
          <a:lstStyle/>
          <a:p>
            <a:r>
              <a:rPr lang="en-GB" sz="2400" b="1" dirty="0" smtClean="0">
                <a:solidFill>
                  <a:schemeClr val="accent5"/>
                </a:solidFill>
              </a:rPr>
              <a:t>Slide 3: Overview of the Voting App</a:t>
            </a:r>
            <a:endParaRPr lang="en-GB" sz="2400" dirty="0" smtClean="0">
              <a:solidFill>
                <a:schemeClr val="accent5"/>
              </a:solidFill>
            </a:endParaRPr>
          </a:p>
          <a:p>
            <a:r>
              <a:rPr lang="en-GB" sz="2400" dirty="0" smtClean="0"/>
              <a:t>Description of the voting application.</a:t>
            </a:r>
          </a:p>
          <a:p>
            <a:r>
              <a:rPr lang="en-GB" sz="2400" dirty="0" smtClean="0"/>
              <a:t>Goals and objectives.</a:t>
            </a:r>
          </a:p>
          <a:p>
            <a:r>
              <a:rPr lang="en-GB" sz="2400" dirty="0" smtClean="0"/>
              <a:t>Importance of user engagement and accessibility.</a:t>
            </a:r>
          </a:p>
          <a:p>
            <a:r>
              <a:rPr lang="en-GB" sz="2400" b="1" dirty="0" smtClean="0">
                <a:solidFill>
                  <a:schemeClr val="accent5"/>
                </a:solidFill>
              </a:rPr>
              <a:t>Slide 4: Technology Stack</a:t>
            </a:r>
            <a:endParaRPr lang="en-GB" sz="2400" dirty="0" smtClean="0">
              <a:solidFill>
                <a:schemeClr val="accent5"/>
              </a:solidFill>
            </a:endParaRPr>
          </a:p>
          <a:p>
            <a:pPr marL="0" indent="0">
              <a:buNone/>
            </a:pPr>
            <a:r>
              <a:rPr lang="en-GB" sz="2400" dirty="0" smtClean="0"/>
              <a:t>             Introduction to the technology stack used:</a:t>
            </a:r>
          </a:p>
          <a:p>
            <a:pPr marL="0" indent="0">
              <a:buNone/>
            </a:pPr>
            <a:r>
              <a:rPr lang="en-GB" sz="2400" dirty="0"/>
              <a:t> </a:t>
            </a:r>
            <a:r>
              <a:rPr lang="en-GB" dirty="0" smtClean="0"/>
              <a:t>                        1. </a:t>
            </a:r>
            <a:r>
              <a:rPr lang="en-GB" sz="2400" dirty="0" smtClean="0"/>
              <a:t>Django framework</a:t>
            </a:r>
          </a:p>
          <a:p>
            <a:pPr marL="457200" lvl="1" indent="0">
              <a:buNone/>
            </a:pPr>
            <a:r>
              <a:rPr lang="en-GB" dirty="0" smtClean="0"/>
              <a:t>                       2.  Python programming language</a:t>
            </a:r>
          </a:p>
          <a:p>
            <a:pPr marL="457200" lvl="1" indent="0">
              <a:buNone/>
            </a:pPr>
            <a:r>
              <a:rPr lang="en-GB" dirty="0" smtClean="0"/>
              <a:t>                       3.  HTML/CSS for front-end</a:t>
            </a:r>
          </a:p>
          <a:p>
            <a:pPr marL="457200" lvl="1" indent="0">
              <a:buNone/>
            </a:pPr>
            <a:r>
              <a:rPr lang="en-GB" dirty="0" smtClean="0"/>
              <a:t>                       4.  PostgreSQL for database</a:t>
            </a:r>
          </a:p>
          <a:p>
            <a:r>
              <a:rPr lang="en-GB" sz="2400" b="1" dirty="0" smtClean="0">
                <a:solidFill>
                  <a:schemeClr val="accent5"/>
                </a:solidFill>
              </a:rPr>
              <a:t>Slide 5: Project Setup</a:t>
            </a:r>
            <a:endParaRPr lang="en-GB" sz="2400" dirty="0" smtClean="0">
              <a:solidFill>
                <a:schemeClr val="accent5"/>
              </a:solidFill>
            </a:endParaRPr>
          </a:p>
          <a:p>
            <a:r>
              <a:rPr lang="en-GB" sz="2400" dirty="0" smtClean="0"/>
              <a:t>Step-by-step guide to setting up the Django project.</a:t>
            </a:r>
          </a:p>
          <a:p>
            <a:r>
              <a:rPr lang="en-GB" sz="2400" dirty="0" smtClean="0"/>
              <a:t>Installation of Django and other dependencies.</a:t>
            </a:r>
          </a:p>
          <a:p>
            <a:r>
              <a:rPr lang="en-GB" sz="2400" dirty="0" smtClean="0"/>
              <a:t>Creation of Django app for handling voting functionality.</a:t>
            </a:r>
            <a:endParaRPr lang="en-GB" sz="2400" dirty="0"/>
          </a:p>
        </p:txBody>
      </p:sp>
    </p:spTree>
    <p:extLst>
      <p:ext uri="{BB962C8B-B14F-4D97-AF65-F5344CB8AC3E}">
        <p14:creationId xmlns:p14="http://schemas.microsoft.com/office/powerpoint/2010/main" val="145338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365125"/>
            <a:ext cx="10515600" cy="5811838"/>
          </a:xfrm>
        </p:spPr>
        <p:txBody>
          <a:bodyPr>
            <a:normAutofit fontScale="92500" lnSpcReduction="10000"/>
          </a:bodyPr>
          <a:lstStyle/>
          <a:p>
            <a:r>
              <a:rPr lang="en-GB" sz="2400" b="1" dirty="0" smtClean="0">
                <a:solidFill>
                  <a:schemeClr val="accent5"/>
                </a:solidFill>
              </a:rPr>
              <a:t>Slide 6: Database Design</a:t>
            </a:r>
            <a:endParaRPr lang="en-GB" sz="2400" dirty="0" smtClean="0">
              <a:solidFill>
                <a:schemeClr val="accent5"/>
              </a:solidFill>
            </a:endParaRPr>
          </a:p>
          <a:p>
            <a:pPr lvl="1"/>
            <a:r>
              <a:rPr lang="en-GB" sz="2000" dirty="0" smtClean="0"/>
              <a:t>Explanation of the database schema.</a:t>
            </a:r>
          </a:p>
          <a:p>
            <a:pPr lvl="1"/>
            <a:r>
              <a:rPr lang="en-GB" sz="2000" dirty="0" smtClean="0"/>
              <a:t>Models for storing questions, choices, and votes.</a:t>
            </a:r>
          </a:p>
          <a:p>
            <a:pPr lvl="1"/>
            <a:r>
              <a:rPr lang="en-GB" sz="2000" dirty="0" smtClean="0"/>
              <a:t>Relationships between models.</a:t>
            </a:r>
          </a:p>
          <a:p>
            <a:r>
              <a:rPr lang="en-GB" sz="2400" b="1" dirty="0" smtClean="0">
                <a:solidFill>
                  <a:schemeClr val="accent5"/>
                </a:solidFill>
              </a:rPr>
              <a:t>Slide 7: Views and Templates</a:t>
            </a:r>
            <a:endParaRPr lang="en-GB" sz="2400" dirty="0" smtClean="0">
              <a:solidFill>
                <a:schemeClr val="accent5"/>
              </a:solidFill>
            </a:endParaRPr>
          </a:p>
          <a:p>
            <a:pPr lvl="1"/>
            <a:r>
              <a:rPr lang="en-GB" sz="2000" dirty="0" smtClean="0"/>
              <a:t>Overview of views and templates in Django.</a:t>
            </a:r>
          </a:p>
          <a:p>
            <a:pPr lvl="1"/>
            <a:r>
              <a:rPr lang="en-GB" sz="2000" dirty="0" smtClean="0"/>
              <a:t>Creation of views to handle user requests.</a:t>
            </a:r>
          </a:p>
          <a:p>
            <a:pPr lvl="1"/>
            <a:r>
              <a:rPr lang="en-GB" sz="2000" dirty="0" smtClean="0"/>
              <a:t>Designing HTML templates for user interface.</a:t>
            </a:r>
          </a:p>
          <a:p>
            <a:r>
              <a:rPr lang="en-GB" sz="2400" b="1" dirty="0" smtClean="0">
                <a:solidFill>
                  <a:schemeClr val="accent5"/>
                </a:solidFill>
              </a:rPr>
              <a:t>Slide 8: URL Configuration</a:t>
            </a:r>
            <a:endParaRPr lang="en-GB" sz="2400" dirty="0" smtClean="0">
              <a:solidFill>
                <a:schemeClr val="accent5"/>
              </a:solidFill>
            </a:endParaRPr>
          </a:p>
          <a:p>
            <a:pPr lvl="1"/>
            <a:r>
              <a:rPr lang="en-GB" sz="2000" dirty="0" smtClean="0"/>
              <a:t>Explanation of URL patterns in Django.</a:t>
            </a:r>
          </a:p>
          <a:p>
            <a:pPr lvl="1"/>
            <a:r>
              <a:rPr lang="en-GB" sz="2000" dirty="0" smtClean="0"/>
              <a:t>Mapping URLs to views using </a:t>
            </a:r>
            <a:r>
              <a:rPr lang="en-GB" sz="2000" dirty="0" err="1" smtClean="0"/>
              <a:t>URLconf</a:t>
            </a:r>
            <a:r>
              <a:rPr lang="en-GB" sz="2000" dirty="0" smtClean="0"/>
              <a:t>.</a:t>
            </a:r>
          </a:p>
          <a:p>
            <a:pPr lvl="1"/>
            <a:r>
              <a:rPr lang="en-GB" sz="2000" dirty="0" smtClean="0"/>
              <a:t>Setting up URL routing for the voting app.</a:t>
            </a:r>
          </a:p>
          <a:p>
            <a:r>
              <a:rPr lang="en-GB" sz="2600" b="1" dirty="0" smtClean="0">
                <a:solidFill>
                  <a:schemeClr val="accent5"/>
                </a:solidFill>
              </a:rPr>
              <a:t>Slide 9: User Interaction</a:t>
            </a:r>
            <a:endParaRPr lang="en-GB" sz="2600" dirty="0" smtClean="0">
              <a:solidFill>
                <a:schemeClr val="accent5"/>
              </a:solidFill>
            </a:endParaRPr>
          </a:p>
          <a:p>
            <a:pPr lvl="1"/>
            <a:r>
              <a:rPr lang="en-GB" sz="2200" dirty="0" smtClean="0"/>
              <a:t>Description of user interactions:</a:t>
            </a:r>
          </a:p>
          <a:p>
            <a:pPr lvl="2"/>
            <a:r>
              <a:rPr lang="en-GB" sz="2200" dirty="0" smtClean="0"/>
              <a:t>Voting on questions</a:t>
            </a:r>
          </a:p>
          <a:p>
            <a:pPr lvl="2"/>
            <a:r>
              <a:rPr lang="en-GB" sz="2200" dirty="0" smtClean="0"/>
              <a:t>Viewing results</a:t>
            </a:r>
          </a:p>
          <a:p>
            <a:pPr lvl="2"/>
            <a:r>
              <a:rPr lang="en-GB" sz="2200" dirty="0" smtClean="0"/>
              <a:t>Admin functionalities</a:t>
            </a:r>
          </a:p>
          <a:p>
            <a:pPr lvl="1"/>
            <a:endParaRPr lang="en-GB" sz="2000" dirty="0" smtClean="0"/>
          </a:p>
        </p:txBody>
      </p:sp>
    </p:spTree>
    <p:extLst>
      <p:ext uri="{BB962C8B-B14F-4D97-AF65-F5344CB8AC3E}">
        <p14:creationId xmlns:p14="http://schemas.microsoft.com/office/powerpoint/2010/main" val="242864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a:xfrm>
            <a:off x="1524000" y="404950"/>
            <a:ext cx="9553304" cy="6296296"/>
          </a:xfrm>
        </p:spPr>
        <p:txBody>
          <a:bodyPr>
            <a:noAutofit/>
          </a:bodyPr>
          <a:lstStyle/>
          <a:p>
            <a:pPr algn="l"/>
            <a:r>
              <a:rPr lang="en-GB" b="1" dirty="0" smtClean="0">
                <a:solidFill>
                  <a:schemeClr val="accent5"/>
                </a:solidFill>
              </a:rPr>
              <a:t>Slide 10: Security Measures</a:t>
            </a:r>
            <a:endParaRPr lang="en-GB" dirty="0" smtClean="0">
              <a:solidFill>
                <a:schemeClr val="accent5"/>
              </a:solidFill>
            </a:endParaRPr>
          </a:p>
          <a:p>
            <a:pPr lvl="1" algn="l"/>
            <a:r>
              <a:rPr lang="en-GB" dirty="0" smtClean="0"/>
              <a:t>1.Importance of security in web applications.</a:t>
            </a:r>
          </a:p>
          <a:p>
            <a:pPr lvl="1" algn="l"/>
            <a:r>
              <a:rPr lang="en-GB" dirty="0" smtClean="0"/>
              <a:t>2.Measures taken to secure the voting app:</a:t>
            </a:r>
          </a:p>
          <a:p>
            <a:pPr lvl="2" algn="l"/>
            <a:r>
              <a:rPr lang="en-GB" sz="2200" dirty="0" smtClean="0"/>
              <a:t>User authentication</a:t>
            </a:r>
          </a:p>
          <a:p>
            <a:pPr lvl="2" algn="l"/>
            <a:r>
              <a:rPr lang="en-GB" sz="2200" dirty="0" smtClean="0"/>
              <a:t>CSRF protection</a:t>
            </a:r>
          </a:p>
          <a:p>
            <a:pPr lvl="2" algn="l"/>
            <a:r>
              <a:rPr lang="en-GB" sz="2200" dirty="0" smtClean="0"/>
              <a:t>Input validation</a:t>
            </a:r>
          </a:p>
          <a:p>
            <a:pPr algn="l"/>
            <a:r>
              <a:rPr lang="en-GB" b="1" dirty="0" smtClean="0">
                <a:solidFill>
                  <a:schemeClr val="accent5"/>
                </a:solidFill>
              </a:rPr>
              <a:t>Slide 11: Testing and Debugging</a:t>
            </a:r>
            <a:endParaRPr lang="en-GB" dirty="0" smtClean="0">
              <a:solidFill>
                <a:schemeClr val="accent5"/>
              </a:solidFill>
            </a:endParaRPr>
          </a:p>
          <a:p>
            <a:pPr lvl="1" algn="l"/>
            <a:r>
              <a:rPr lang="en-GB" dirty="0" smtClean="0"/>
              <a:t>1.Overview of testing methodologies.</a:t>
            </a:r>
          </a:p>
          <a:p>
            <a:pPr lvl="1" algn="l"/>
            <a:r>
              <a:rPr lang="en-GB" dirty="0" smtClean="0"/>
              <a:t>2.Unit testing for Django views and models.</a:t>
            </a:r>
          </a:p>
          <a:p>
            <a:pPr lvl="1" algn="l"/>
            <a:r>
              <a:rPr lang="en-GB" dirty="0" smtClean="0"/>
              <a:t>3.Debugging techniques for identifying and fixing errors.</a:t>
            </a:r>
          </a:p>
          <a:p>
            <a:pPr algn="l"/>
            <a:r>
              <a:rPr lang="en-GB" b="1" dirty="0" smtClean="0">
                <a:solidFill>
                  <a:schemeClr val="accent5"/>
                </a:solidFill>
              </a:rPr>
              <a:t>Slide 12: Deployment</a:t>
            </a:r>
            <a:endParaRPr lang="en-GB" dirty="0" smtClean="0">
              <a:solidFill>
                <a:schemeClr val="accent5"/>
              </a:solidFill>
            </a:endParaRPr>
          </a:p>
          <a:p>
            <a:pPr lvl="1" algn="l"/>
            <a:r>
              <a:rPr lang="en-GB" dirty="0" smtClean="0"/>
              <a:t>1.Deployment options for Django applications.</a:t>
            </a:r>
          </a:p>
          <a:p>
            <a:pPr lvl="1" algn="l"/>
            <a:r>
              <a:rPr lang="en-GB" dirty="0" smtClean="0"/>
              <a:t>2.Configuration of server environment.</a:t>
            </a:r>
          </a:p>
          <a:p>
            <a:pPr lvl="1" algn="l"/>
            <a:r>
              <a:rPr lang="en-GB" dirty="0" smtClean="0"/>
              <a:t>3.Considerations for scaling and maintaining the application.</a:t>
            </a:r>
          </a:p>
          <a:p>
            <a:pPr algn="l"/>
            <a:endParaRPr lang="en-GB" dirty="0"/>
          </a:p>
        </p:txBody>
      </p:sp>
    </p:spTree>
    <p:extLst>
      <p:ext uri="{BB962C8B-B14F-4D97-AF65-F5344CB8AC3E}">
        <p14:creationId xmlns:p14="http://schemas.microsoft.com/office/powerpoint/2010/main" val="34477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b="1" dirty="0" smtClean="0">
                <a:solidFill>
                  <a:schemeClr val="accent5"/>
                </a:solidFill>
              </a:rPr>
              <a:t>Slide 13: Future Enhancements</a:t>
            </a:r>
            <a:endParaRPr lang="en-GB" sz="2400" dirty="0" smtClean="0">
              <a:solidFill>
                <a:schemeClr val="accent5"/>
              </a:solidFill>
            </a:endParaRPr>
          </a:p>
          <a:p>
            <a:pPr lvl="1"/>
            <a:r>
              <a:rPr lang="en-GB" sz="2000" dirty="0" smtClean="0"/>
              <a:t>Potential enhancements and features:</a:t>
            </a:r>
          </a:p>
          <a:p>
            <a:pPr lvl="2"/>
            <a:r>
              <a:rPr lang="en-GB" dirty="0" smtClean="0"/>
              <a:t>Real-time updates using </a:t>
            </a:r>
            <a:r>
              <a:rPr lang="en-GB" dirty="0" err="1" smtClean="0"/>
              <a:t>WebSockets</a:t>
            </a:r>
            <a:endParaRPr lang="en-GB" dirty="0" smtClean="0"/>
          </a:p>
          <a:p>
            <a:pPr lvl="2"/>
            <a:r>
              <a:rPr lang="en-GB" dirty="0" smtClean="0"/>
              <a:t>Integration with external authentication services</a:t>
            </a:r>
          </a:p>
          <a:p>
            <a:pPr lvl="2"/>
            <a:r>
              <a:rPr lang="en-GB" dirty="0" smtClean="0"/>
              <a:t>Mobile responsiveness</a:t>
            </a:r>
          </a:p>
          <a:p>
            <a:r>
              <a:rPr lang="en-GB" sz="2400" b="1" dirty="0" smtClean="0">
                <a:solidFill>
                  <a:schemeClr val="accent5"/>
                </a:solidFill>
              </a:rPr>
              <a:t>Slide 14: Conclusion</a:t>
            </a:r>
            <a:endParaRPr lang="en-GB" sz="2400" dirty="0" smtClean="0">
              <a:solidFill>
                <a:schemeClr val="accent5"/>
              </a:solidFill>
            </a:endParaRPr>
          </a:p>
          <a:p>
            <a:pPr lvl="1"/>
            <a:r>
              <a:rPr lang="en-GB" sz="2000" dirty="0" smtClean="0"/>
              <a:t>Summary of key points covered in the presentation.</a:t>
            </a:r>
          </a:p>
          <a:p>
            <a:pPr lvl="1"/>
            <a:r>
              <a:rPr lang="en-GB" sz="2000" dirty="0" smtClean="0"/>
              <a:t>Encouragement for further exploration of Django and web development.</a:t>
            </a:r>
          </a:p>
          <a:p>
            <a:pPr lvl="1"/>
            <a:r>
              <a:rPr lang="en-GB" sz="2000" dirty="0" smtClean="0"/>
              <a:t>Thank you message.</a:t>
            </a:r>
          </a:p>
          <a:p>
            <a:pPr lvl="1"/>
            <a:endParaRPr lang="en-GB" sz="2000" dirty="0"/>
          </a:p>
        </p:txBody>
      </p:sp>
    </p:spTree>
    <p:extLst>
      <p:ext uri="{BB962C8B-B14F-4D97-AF65-F5344CB8AC3E}">
        <p14:creationId xmlns:p14="http://schemas.microsoft.com/office/powerpoint/2010/main" val="4450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2700" marR="5080">
              <a:lnSpc>
                <a:spcPts val="7040"/>
              </a:lnSpc>
              <a:spcBef>
                <a:spcPts val="1080"/>
              </a:spcBef>
            </a:pPr>
            <a:r>
              <a:rPr lang="en-GB" sz="2800" b="1" dirty="0">
                <a:solidFill>
                  <a:schemeClr val="accent2"/>
                </a:solidFill>
              </a:rPr>
              <a:t>Implementation</a:t>
            </a:r>
            <a:r>
              <a:rPr lang="en-GB" sz="2800" b="1" spc="-130" dirty="0">
                <a:solidFill>
                  <a:schemeClr val="accent2"/>
                </a:solidFill>
              </a:rPr>
              <a:t> </a:t>
            </a:r>
            <a:r>
              <a:rPr lang="en-GB" sz="2800" b="1" dirty="0">
                <a:solidFill>
                  <a:schemeClr val="accent2"/>
                </a:solidFill>
              </a:rPr>
              <a:t>of</a:t>
            </a:r>
            <a:r>
              <a:rPr lang="en-GB" sz="2800" b="1" spc="-95" dirty="0">
                <a:solidFill>
                  <a:schemeClr val="accent2"/>
                </a:solidFill>
              </a:rPr>
              <a:t> </a:t>
            </a:r>
            <a:r>
              <a:rPr lang="en-GB" sz="2800" b="1" spc="-25" dirty="0">
                <a:solidFill>
                  <a:schemeClr val="accent2"/>
                </a:solidFill>
              </a:rPr>
              <a:t>the </a:t>
            </a:r>
            <a:r>
              <a:rPr lang="en-GB" sz="2800" b="1" spc="-10" dirty="0" smtClean="0">
                <a:solidFill>
                  <a:schemeClr val="accent2"/>
                </a:solidFill>
              </a:rPr>
              <a:t>Project</a:t>
            </a:r>
            <a:r>
              <a:rPr lang="en-GB" sz="2800" b="1" dirty="0" smtClean="0">
                <a:solidFill>
                  <a:schemeClr val="accent2"/>
                </a:solidFill>
              </a:rPr>
              <a:t> Creating</a:t>
            </a:r>
            <a:r>
              <a:rPr lang="en-GB" sz="2800" b="1" spc="-275" dirty="0" smtClean="0">
                <a:solidFill>
                  <a:schemeClr val="accent2"/>
                </a:solidFill>
              </a:rPr>
              <a:t> </a:t>
            </a:r>
            <a:r>
              <a:rPr lang="en-GB" sz="2800" b="1" spc="-10" dirty="0">
                <a:solidFill>
                  <a:schemeClr val="accent2"/>
                </a:solidFill>
              </a:rPr>
              <a:t>Project:</a:t>
            </a:r>
            <a:endParaRPr lang="en-GB" sz="2800" b="1" dirty="0">
              <a:solidFill>
                <a:schemeClr val="accent2"/>
              </a:solidFill>
            </a:endParaRPr>
          </a:p>
        </p:txBody>
      </p:sp>
      <p:sp>
        <p:nvSpPr>
          <p:cNvPr id="4" name="Rectangle 1"/>
          <p:cNvSpPr>
            <a:spLocks noGrp="1" noChangeArrowheads="1"/>
          </p:cNvSpPr>
          <p:nvPr>
            <p:ph idx="1"/>
          </p:nvPr>
        </p:nvSpPr>
        <p:spPr bwMode="auto">
          <a:xfrm>
            <a:off x="838200" y="1885842"/>
            <a:ext cx="9324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GB" sz="1800" b="1" dirty="0" smtClean="0"/>
              <a:t>Setting up Django</a:t>
            </a:r>
            <a:r>
              <a:rPr lang="en-GB" sz="1800" dirty="0" smtClean="0"/>
              <a:t>: First, make sure you have Django installed. You can install it using pip: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777581" y="2255174"/>
            <a:ext cx="1972015" cy="461665"/>
          </a:xfrm>
          <a:prstGeom prst="rect">
            <a:avLst/>
          </a:prstGeom>
        </p:spPr>
        <p:txBody>
          <a:bodyPr wrap="none">
            <a:spAutoFit/>
          </a:bodyPr>
          <a:lstStyle/>
          <a:p>
            <a:r>
              <a:rPr lang="en-US" altLang="en-US" dirty="0" smtClean="0">
                <a:solidFill>
                  <a:srgbClr val="C00000"/>
                </a:solidFill>
                <a:latin typeface="Arial Unicode MS"/>
              </a:rPr>
              <a:t>pip install </a:t>
            </a:r>
            <a:r>
              <a:rPr lang="en-US" altLang="en-US" dirty="0" err="1" smtClean="0">
                <a:solidFill>
                  <a:srgbClr val="C00000"/>
                </a:solidFill>
                <a:latin typeface="Arial Unicode MS"/>
              </a:rPr>
              <a:t>django</a:t>
            </a:r>
            <a:r>
              <a:rPr kumimoji="0" lang="en-US" altLang="en-US" sz="2400" b="0" i="0" u="none" strike="noStrike" cap="none" normalizeH="0" baseline="0" dirty="0" smtClean="0">
                <a:ln>
                  <a:noFill/>
                </a:ln>
                <a:solidFill>
                  <a:srgbClr val="C00000"/>
                </a:solidFill>
                <a:effectLst/>
              </a:rPr>
              <a:t> </a:t>
            </a:r>
            <a:endParaRPr lang="en-GB" dirty="0">
              <a:solidFill>
                <a:srgbClr val="C00000"/>
              </a:solidFill>
            </a:endParaRPr>
          </a:p>
        </p:txBody>
      </p:sp>
      <p:sp>
        <p:nvSpPr>
          <p:cNvPr id="6" name="Rectangle 5"/>
          <p:cNvSpPr/>
          <p:nvPr/>
        </p:nvSpPr>
        <p:spPr>
          <a:xfrm>
            <a:off x="838200" y="2911993"/>
            <a:ext cx="8305800" cy="369332"/>
          </a:xfrm>
          <a:prstGeom prst="rect">
            <a:avLst/>
          </a:prstGeom>
        </p:spPr>
        <p:txBody>
          <a:bodyPr wrap="square">
            <a:spAutoFit/>
          </a:bodyPr>
          <a:lstStyle/>
          <a:p>
            <a:r>
              <a:rPr lang="en-GB" b="1" dirty="0" smtClean="0"/>
              <a:t>Create a Django project</a:t>
            </a:r>
            <a:r>
              <a:rPr lang="en-GB" dirty="0" smtClean="0"/>
              <a:t>: Start a new Django project using the following command:</a:t>
            </a:r>
            <a:endParaRPr lang="en-GB" dirty="0"/>
          </a:p>
        </p:txBody>
      </p:sp>
      <p:sp>
        <p:nvSpPr>
          <p:cNvPr id="7" name="Rectangle 6"/>
          <p:cNvSpPr/>
          <p:nvPr/>
        </p:nvSpPr>
        <p:spPr>
          <a:xfrm>
            <a:off x="3777581" y="3476479"/>
            <a:ext cx="3881062" cy="400110"/>
          </a:xfrm>
          <a:prstGeom prst="rect">
            <a:avLst/>
          </a:prstGeom>
        </p:spPr>
        <p:txBody>
          <a:bodyPr wrap="none">
            <a:spAutoFit/>
          </a:bodyPr>
          <a:lstStyle/>
          <a:p>
            <a:r>
              <a:rPr lang="en-GB" sz="2000" dirty="0" err="1" smtClean="0">
                <a:solidFill>
                  <a:srgbClr val="C00000"/>
                </a:solidFill>
              </a:rPr>
              <a:t>django</a:t>
            </a:r>
            <a:r>
              <a:rPr lang="en-GB" sz="2000" dirty="0" smtClean="0">
                <a:solidFill>
                  <a:srgbClr val="C00000"/>
                </a:solidFill>
              </a:rPr>
              <a:t>-admin</a:t>
            </a:r>
            <a:r>
              <a:rPr lang="en-GB" dirty="0" smtClean="0">
                <a:solidFill>
                  <a:srgbClr val="C00000"/>
                </a:solidFill>
              </a:rPr>
              <a:t> </a:t>
            </a:r>
            <a:r>
              <a:rPr lang="en-GB" dirty="0" err="1" smtClean="0">
                <a:solidFill>
                  <a:srgbClr val="C00000"/>
                </a:solidFill>
              </a:rPr>
              <a:t>startproject</a:t>
            </a:r>
            <a:r>
              <a:rPr lang="en-GB" dirty="0" smtClean="0">
                <a:solidFill>
                  <a:srgbClr val="C00000"/>
                </a:solidFill>
              </a:rPr>
              <a:t> </a:t>
            </a:r>
            <a:r>
              <a:rPr lang="en-GB" dirty="0" err="1" smtClean="0">
                <a:solidFill>
                  <a:srgbClr val="C00000"/>
                </a:solidFill>
              </a:rPr>
              <a:t>voting_app</a:t>
            </a:r>
            <a:endParaRPr lang="en-GB" dirty="0">
              <a:solidFill>
                <a:srgbClr val="C00000"/>
              </a:solidFill>
            </a:endParaRPr>
          </a:p>
        </p:txBody>
      </p:sp>
      <p:sp>
        <p:nvSpPr>
          <p:cNvPr id="8" name="Rectangle 7"/>
          <p:cNvSpPr/>
          <p:nvPr/>
        </p:nvSpPr>
        <p:spPr>
          <a:xfrm>
            <a:off x="838200" y="4190054"/>
            <a:ext cx="8414420" cy="646331"/>
          </a:xfrm>
          <a:prstGeom prst="rect">
            <a:avLst/>
          </a:prstGeom>
        </p:spPr>
        <p:txBody>
          <a:bodyPr wrap="square">
            <a:spAutoFit/>
          </a:bodyPr>
          <a:lstStyle/>
          <a:p>
            <a:r>
              <a:rPr lang="en-GB" b="1" dirty="0" smtClean="0"/>
              <a:t>Create a Django app</a:t>
            </a:r>
            <a:r>
              <a:rPr lang="en-GB" dirty="0" smtClean="0"/>
              <a:t>: Inside your project directory, create a new Django app for handling the voting functionality:</a:t>
            </a:r>
            <a:endParaRPr lang="en-GB" dirty="0"/>
          </a:p>
        </p:txBody>
      </p:sp>
      <p:sp>
        <p:nvSpPr>
          <p:cNvPr id="9" name="Rectangle 8"/>
          <p:cNvSpPr/>
          <p:nvPr/>
        </p:nvSpPr>
        <p:spPr>
          <a:xfrm>
            <a:off x="3777581" y="4846873"/>
            <a:ext cx="3604128" cy="400110"/>
          </a:xfrm>
          <a:prstGeom prst="rect">
            <a:avLst/>
          </a:prstGeom>
        </p:spPr>
        <p:txBody>
          <a:bodyPr wrap="none">
            <a:spAutoFit/>
          </a:bodyPr>
          <a:lstStyle/>
          <a:p>
            <a:r>
              <a:rPr lang="en-GB" sz="2000" dirty="0" smtClean="0">
                <a:solidFill>
                  <a:srgbClr val="C00000"/>
                </a:solidFill>
              </a:rPr>
              <a:t>python manage.py </a:t>
            </a:r>
            <a:r>
              <a:rPr lang="en-GB" sz="2000" dirty="0" err="1" smtClean="0">
                <a:solidFill>
                  <a:srgbClr val="C00000"/>
                </a:solidFill>
              </a:rPr>
              <a:t>startapp</a:t>
            </a:r>
            <a:r>
              <a:rPr lang="en-GB" sz="2000" dirty="0" smtClean="0">
                <a:solidFill>
                  <a:srgbClr val="C00000"/>
                </a:solidFill>
              </a:rPr>
              <a:t> polls</a:t>
            </a:r>
            <a:endParaRPr lang="en-GB" sz="2000" dirty="0">
              <a:solidFill>
                <a:srgbClr val="C00000"/>
              </a:solidFill>
            </a:endParaRPr>
          </a:p>
        </p:txBody>
      </p:sp>
    </p:spTree>
    <p:extLst>
      <p:ext uri="{BB962C8B-B14F-4D97-AF65-F5344CB8AC3E}">
        <p14:creationId xmlns:p14="http://schemas.microsoft.com/office/powerpoint/2010/main" val="16487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1"/>
          <p:cNvSpPr>
            <a:spLocks noGrp="1" noChangeArrowheads="1"/>
          </p:cNvSpPr>
          <p:nvPr>
            <p:ph idx="1"/>
          </p:nvPr>
        </p:nvSpPr>
        <p:spPr bwMode="auto">
          <a:xfrm>
            <a:off x="838200" y="236316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Define models</a:t>
            </a:r>
            <a:r>
              <a:rPr kumimoji="0" lang="en-US" altLang="en-US" sz="1800" b="0" i="0" u="none" strike="noStrike" cap="none" normalizeH="0" baseline="0" dirty="0" smtClean="0">
                <a:ln>
                  <a:noFill/>
                </a:ln>
                <a:solidFill>
                  <a:schemeClr val="tx1"/>
                </a:solidFill>
                <a:effectLst/>
                <a:latin typeface="Arial" panose="020B0604020202020204" pitchFamily="34" charset="0"/>
              </a:rPr>
              <a:t>: In your </a:t>
            </a:r>
            <a:r>
              <a:rPr kumimoji="0" lang="en-US" altLang="en-US" sz="1000" b="0" i="0" u="none" strike="noStrike" cap="none" normalizeH="0" baseline="0" dirty="0" smtClean="0">
                <a:ln>
                  <a:noFill/>
                </a:ln>
                <a:solidFill>
                  <a:schemeClr val="tx1"/>
                </a:solidFill>
                <a:effectLst/>
                <a:latin typeface="Arial Unicode MS"/>
              </a:rPr>
              <a:t>polls</a:t>
            </a:r>
            <a:r>
              <a:rPr kumimoji="0" lang="en-US" altLang="en-US" sz="1100" b="0" i="0" u="none" strike="noStrike" cap="none" normalizeH="0" baseline="0" dirty="0" smtClean="0">
                <a:ln>
                  <a:noFill/>
                </a:ln>
                <a:solidFill>
                  <a:schemeClr val="tx1"/>
                </a:solidFill>
                <a:effectLst/>
              </a:rPr>
              <a:t> app, define your models in </a:t>
            </a:r>
            <a:r>
              <a:rPr kumimoji="0" lang="en-US" altLang="en-US" sz="1000" b="0" i="0" u="none" strike="noStrike" cap="none" normalizeH="0" baseline="0" dirty="0" smtClean="0">
                <a:ln>
                  <a:noFill/>
                </a:ln>
                <a:solidFill>
                  <a:schemeClr val="tx1"/>
                </a:solidFill>
                <a:effectLst/>
                <a:latin typeface="Arial Unicode MS"/>
              </a:rPr>
              <a:t>models.py</a:t>
            </a:r>
            <a:r>
              <a:rPr kumimoji="0" lang="en-US" altLang="en-US" sz="1100" b="0" i="0" u="none" strike="noStrike" cap="none" normalizeH="0" baseline="0" dirty="0" smtClean="0">
                <a:ln>
                  <a:noFill/>
                </a:ln>
                <a:solidFill>
                  <a:schemeClr val="tx1"/>
                </a:solidFill>
                <a:effectLst/>
              </a:rPr>
              <a:t>. For example, you might have models for </a:t>
            </a:r>
            <a:r>
              <a:rPr kumimoji="0" lang="en-US" altLang="en-US" sz="1000" b="0" i="0" u="none" strike="noStrike" cap="none" normalizeH="0" baseline="0" dirty="0" smtClean="0">
                <a:ln>
                  <a:noFill/>
                </a:ln>
                <a:solidFill>
                  <a:schemeClr val="tx1"/>
                </a:solidFill>
                <a:effectLst/>
                <a:latin typeface="Arial Unicode MS"/>
              </a:rPr>
              <a:t>Question</a:t>
            </a:r>
            <a:r>
              <a:rPr kumimoji="0" lang="en-US" altLang="en-US" sz="1100" b="0" i="0" u="none" strike="noStrike" cap="none" normalizeH="0" baseline="0" dirty="0" smtClean="0">
                <a:ln>
                  <a:noFill/>
                </a:ln>
                <a:solidFill>
                  <a:schemeClr val="tx1"/>
                </a:solidFill>
                <a:effectLst/>
              </a:rPr>
              <a:t> and </a:t>
            </a:r>
            <a:r>
              <a:rPr kumimoji="0" lang="en-US" altLang="en-US" sz="1000" b="0" i="0" u="none" strike="noStrike" cap="none" normalizeH="0" baseline="0" dirty="0" smtClean="0">
                <a:ln>
                  <a:noFill/>
                </a:ln>
                <a:solidFill>
                  <a:schemeClr val="tx1"/>
                </a:solidFill>
                <a:effectLst/>
                <a:latin typeface="Arial Unicode MS"/>
              </a:rPr>
              <a:t>Choice</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Create views</a:t>
            </a:r>
            <a:r>
              <a:rPr kumimoji="0" lang="en-US" altLang="en-US" sz="1800" b="0" i="0" u="none" strike="noStrike" cap="none" normalizeH="0" baseline="0" dirty="0" smtClean="0">
                <a:ln>
                  <a:noFill/>
                </a:ln>
                <a:solidFill>
                  <a:schemeClr val="tx1"/>
                </a:solidFill>
                <a:effectLst/>
                <a:latin typeface="Arial" panose="020B0604020202020204" pitchFamily="34" charset="0"/>
              </a:rPr>
              <a:t>: Create views to handle user requests. These views will interact with your models and render appropriate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Design templates</a:t>
            </a:r>
            <a:r>
              <a:rPr kumimoji="0" lang="en-US" altLang="en-US" sz="1800" b="0" i="0" u="none" strike="noStrike" cap="none" normalizeH="0" baseline="0" dirty="0" smtClean="0">
                <a:ln>
                  <a:noFill/>
                </a:ln>
                <a:solidFill>
                  <a:schemeClr val="tx1"/>
                </a:solidFill>
                <a:effectLst/>
                <a:latin typeface="Arial" panose="020B0604020202020204" pitchFamily="34" charset="0"/>
              </a:rPr>
              <a:t>: Design HTML templates for your application. You can use Django's template language to dynamically generate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Configure URLs</a:t>
            </a:r>
            <a:r>
              <a:rPr kumimoji="0" lang="en-US" altLang="en-US" sz="1800" b="0" i="0" u="none" strike="noStrike" cap="none" normalizeH="0" baseline="0" dirty="0" smtClean="0">
                <a:ln>
                  <a:noFill/>
                </a:ln>
                <a:solidFill>
                  <a:schemeClr val="tx1"/>
                </a:solidFill>
                <a:effectLst/>
                <a:latin typeface="Arial" panose="020B0604020202020204" pitchFamily="34" charset="0"/>
              </a:rPr>
              <a:t>: Define URL patterns in </a:t>
            </a:r>
            <a:r>
              <a:rPr kumimoji="0" lang="en-US" altLang="en-US" sz="1000" b="0" i="0" u="none" strike="noStrike" cap="none" normalizeH="0" baseline="0" dirty="0" smtClean="0">
                <a:ln>
                  <a:noFill/>
                </a:ln>
                <a:solidFill>
                  <a:schemeClr val="tx1"/>
                </a:solidFill>
                <a:effectLst/>
                <a:latin typeface="Arial Unicode MS"/>
              </a:rPr>
              <a:t>urls.py</a:t>
            </a:r>
            <a:r>
              <a:rPr kumimoji="0" lang="en-US" altLang="en-US" sz="1100" b="0" i="0" u="none" strike="noStrike" cap="none" normalizeH="0" baseline="0" dirty="0" smtClean="0">
                <a:ln>
                  <a:noFill/>
                </a:ln>
                <a:solidFill>
                  <a:schemeClr val="tx1"/>
                </a:solidFill>
                <a:effectLst/>
              </a:rPr>
              <a:t> files to map URLs to your views.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Handle forms</a:t>
            </a:r>
            <a:r>
              <a:rPr kumimoji="0" lang="en-US" altLang="en-US" sz="1800" b="0" i="0" u="none" strike="noStrike" cap="none" normalizeH="0" baseline="0" dirty="0" smtClean="0">
                <a:ln>
                  <a:noFill/>
                </a:ln>
                <a:solidFill>
                  <a:schemeClr val="tx1"/>
                </a:solidFill>
                <a:effectLst/>
                <a:latin typeface="Arial" panose="020B0604020202020204" pitchFamily="34" charset="0"/>
              </a:rPr>
              <a:t>: If your voting application requires user input, create forms using Django's forms framework and handle form submissions in your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Apply migrations</a:t>
            </a:r>
            <a:r>
              <a:rPr kumimoji="0" lang="en-US" altLang="en-US" sz="1800" b="0" i="0" u="none" strike="noStrike" cap="none" normalizeH="0" baseline="0" dirty="0" smtClean="0">
                <a:ln>
                  <a:noFill/>
                </a:ln>
                <a:solidFill>
                  <a:schemeClr val="tx1"/>
                </a:solidFill>
                <a:effectLst/>
                <a:latin typeface="Arial" panose="020B0604020202020204" pitchFamily="34" charset="0"/>
              </a:rPr>
              <a:t>: After defining your models, run migrations to create database tables: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lang="en-US" altLang="en-US" sz="1800" dirty="0" smtClean="0">
                <a:latin typeface="Arial" panose="020B0604020202020204" pitchFamily="34" charset="0"/>
              </a:rPr>
              <a:t>                                                        </a:t>
            </a:r>
            <a:r>
              <a:rPr lang="en-US" altLang="en-US" sz="1800" dirty="0" smtClean="0">
                <a:solidFill>
                  <a:srgbClr val="C00000"/>
                </a:solidFill>
                <a:latin typeface="Arial" panose="020B0604020202020204" pitchFamily="34" charset="0"/>
              </a:rPr>
              <a:t>python manage.py </a:t>
            </a:r>
            <a:r>
              <a:rPr lang="en-US" altLang="en-US" sz="1800" dirty="0" err="1" smtClean="0">
                <a:solidFill>
                  <a:srgbClr val="C00000"/>
                </a:solidFill>
                <a:latin typeface="Arial" panose="020B0604020202020204" pitchFamily="34" charset="0"/>
              </a:rPr>
              <a:t>makemigrations</a:t>
            </a:r>
            <a:endParaRPr lang="en-US" altLang="en-US" sz="1800" dirty="0">
              <a:solidFill>
                <a:srgbClr val="C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smtClean="0">
                <a:solidFill>
                  <a:srgbClr val="C00000"/>
                </a:solidFill>
                <a:latin typeface="Arial" panose="020B0604020202020204" pitchFamily="34" charset="0"/>
              </a:rPr>
              <a:t>                                                         python manage.py migrate</a:t>
            </a:r>
            <a:endParaRPr kumimoji="0" lang="en-US" altLang="en-US" sz="1800" b="0" i="0" u="none" strike="noStrike" cap="none" normalizeH="0" baseline="0" dirty="0" smtClean="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12193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Rectangle 3"/>
          <p:cNvSpPr>
            <a:spLocks noGrp="1" noChangeArrowheads="1"/>
          </p:cNvSpPr>
          <p:nvPr>
            <p:ph idx="1"/>
          </p:nvPr>
        </p:nvSpPr>
        <p:spPr bwMode="auto">
          <a:xfrm>
            <a:off x="681446" y="536627"/>
            <a:ext cx="8149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rPr>
              <a:t>Create superuser</a:t>
            </a:r>
            <a:r>
              <a:rPr kumimoji="0" lang="en-US" altLang="en-US" sz="1800" b="0" i="0" u="none" strike="noStrike" cap="none" normalizeH="0" baseline="0" smtClean="0">
                <a:ln>
                  <a:noFill/>
                </a:ln>
                <a:solidFill>
                  <a:schemeClr val="tx1"/>
                </a:solidFill>
                <a:effectLst/>
                <a:latin typeface="Arial" panose="020B0604020202020204" pitchFamily="34" charset="0"/>
              </a:rPr>
              <a:t>: Create a superuser to access the Django admin interface:</a:t>
            </a:r>
            <a:endParaRPr kumimoji="0" lang="en-US" altLang="en-US" sz="1000" b="0" i="0" u="none" strike="noStrike" cap="none" normalizeH="0" baseline="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3776187" y="1182958"/>
            <a:ext cx="3516219" cy="369332"/>
          </a:xfrm>
          <a:prstGeom prst="rect">
            <a:avLst/>
          </a:prstGeom>
        </p:spPr>
        <p:txBody>
          <a:bodyPr wrap="none">
            <a:spAutoFit/>
          </a:bodyPr>
          <a:lstStyle/>
          <a:p>
            <a:r>
              <a:rPr lang="en-GB" dirty="0" smtClean="0">
                <a:solidFill>
                  <a:srgbClr val="C00000"/>
                </a:solidFill>
              </a:rPr>
              <a:t>python manage.py </a:t>
            </a:r>
            <a:r>
              <a:rPr lang="en-GB" dirty="0" err="1" smtClean="0">
                <a:solidFill>
                  <a:srgbClr val="C00000"/>
                </a:solidFill>
              </a:rPr>
              <a:t>createsuperuser</a:t>
            </a:r>
            <a:endParaRPr lang="en-GB" dirty="0">
              <a:solidFill>
                <a:srgbClr val="C00000"/>
              </a:solidFill>
            </a:endParaRPr>
          </a:p>
        </p:txBody>
      </p:sp>
      <p:sp>
        <p:nvSpPr>
          <p:cNvPr id="9" name="Rectangle 5"/>
          <p:cNvSpPr>
            <a:spLocks noChangeArrowheads="1"/>
          </p:cNvSpPr>
          <p:nvPr/>
        </p:nvSpPr>
        <p:spPr bwMode="auto">
          <a:xfrm>
            <a:off x="838200" y="2067536"/>
            <a:ext cx="858012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Admin interface</a:t>
            </a:r>
            <a:r>
              <a:rPr kumimoji="0" lang="en-US" altLang="en-US" sz="1800" b="0" i="0" u="none" strike="noStrike" cap="none" normalizeH="0" baseline="0" dirty="0" smtClean="0">
                <a:ln>
                  <a:noFill/>
                </a:ln>
                <a:solidFill>
                  <a:schemeClr val="tx1"/>
                </a:solidFill>
                <a:effectLst/>
                <a:latin typeface="Arial" panose="020B0604020202020204" pitchFamily="34" charset="0"/>
              </a:rPr>
              <a:t>: Register your models in the Django admin interface (</a:t>
            </a:r>
            <a:r>
              <a:rPr kumimoji="0" lang="en-US" altLang="en-US" sz="1000" b="0" i="0" u="none" strike="noStrike" cap="none" normalizeH="0" baseline="0" dirty="0" smtClean="0">
                <a:ln>
                  <a:noFill/>
                </a:ln>
                <a:solidFill>
                  <a:schemeClr val="tx1"/>
                </a:solidFill>
                <a:effectLst/>
                <a:latin typeface="Arial Unicode MS"/>
              </a:rPr>
              <a:t>admin.py</a:t>
            </a:r>
            <a:r>
              <a:rPr kumimoji="0" lang="en-US" altLang="en-US" sz="1100" b="0" i="0" u="none" strike="noStrike" cap="none" normalizeH="0" baseline="0" dirty="0" smtClean="0">
                <a:ln>
                  <a:noFill/>
                </a:ln>
                <a:solidFill>
                  <a:schemeClr val="tx1"/>
                </a:solidFill>
                <a:effectLst/>
              </a:rPr>
              <a:t> in your app directory) to manage them easily.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Test your application</a:t>
            </a:r>
            <a:r>
              <a:rPr kumimoji="0" lang="en-US" altLang="en-US" sz="1800" b="0" i="0" u="none" strike="noStrike" cap="none" normalizeH="0" baseline="0" dirty="0" smtClean="0">
                <a:ln>
                  <a:noFill/>
                </a:ln>
                <a:solidFill>
                  <a:schemeClr val="tx1"/>
                </a:solidFill>
                <a:effectLst/>
                <a:latin typeface="Arial" panose="020B0604020202020204" pitchFamily="34" charset="0"/>
              </a:rPr>
              <a:t>: Start the development server and test your application in a web browser:</a:t>
            </a:r>
          </a:p>
        </p:txBody>
      </p:sp>
      <p:sp>
        <p:nvSpPr>
          <p:cNvPr id="10" name="Rectangle 9"/>
          <p:cNvSpPr/>
          <p:nvPr/>
        </p:nvSpPr>
        <p:spPr>
          <a:xfrm>
            <a:off x="3776187" y="3691408"/>
            <a:ext cx="2900153" cy="369332"/>
          </a:xfrm>
          <a:prstGeom prst="rect">
            <a:avLst/>
          </a:prstGeom>
        </p:spPr>
        <p:txBody>
          <a:bodyPr wrap="none">
            <a:spAutoFit/>
          </a:bodyPr>
          <a:lstStyle/>
          <a:p>
            <a:r>
              <a:rPr lang="en-GB" dirty="0" smtClean="0">
                <a:solidFill>
                  <a:srgbClr val="C00000"/>
                </a:solidFill>
              </a:rPr>
              <a:t>python manage.py </a:t>
            </a:r>
            <a:r>
              <a:rPr lang="en-GB" dirty="0" err="1" smtClean="0">
                <a:solidFill>
                  <a:srgbClr val="C00000"/>
                </a:solidFill>
              </a:rPr>
              <a:t>runserver</a:t>
            </a:r>
            <a:endParaRPr lang="en-GB" dirty="0">
              <a:solidFill>
                <a:srgbClr val="C00000"/>
              </a:solidFill>
            </a:endParaRPr>
          </a:p>
        </p:txBody>
      </p:sp>
      <p:sp>
        <p:nvSpPr>
          <p:cNvPr id="11" name="Rectangle 10"/>
          <p:cNvSpPr/>
          <p:nvPr/>
        </p:nvSpPr>
        <p:spPr>
          <a:xfrm>
            <a:off x="728254" y="4409170"/>
            <a:ext cx="10819312" cy="1323439"/>
          </a:xfrm>
          <a:prstGeom prst="rect">
            <a:avLst/>
          </a:prstGeom>
        </p:spPr>
        <p:txBody>
          <a:bodyPr wrap="square">
            <a:spAutoFit/>
          </a:bodyPr>
          <a:lstStyle/>
          <a:p>
            <a:r>
              <a:rPr lang="en-GB" sz="2000" dirty="0" smtClean="0"/>
              <a:t>This is a very basic outline to get you started. As you build your application, you may want to explore more advanced features of Django, such as user authentication, permissions, handling of static files, and deployment. The Django documentation is an excellent resource for learning more about these topics.</a:t>
            </a:r>
            <a:endParaRPr lang="en-GB" sz="2000" dirty="0"/>
          </a:p>
        </p:txBody>
      </p:sp>
    </p:spTree>
    <p:extLst>
      <p:ext uri="{BB962C8B-B14F-4D97-AF65-F5344CB8AC3E}">
        <p14:creationId xmlns:p14="http://schemas.microsoft.com/office/powerpoint/2010/main" val="2818322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712</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Calibri Light</vt:lpstr>
      <vt:lpstr>Office Theme</vt:lpstr>
      <vt:lpstr>PowerPoint Presentation</vt:lpstr>
      <vt:lpstr>TITLE: Building a Voting Web Application with Django  SUBTITLE : Empowering Democracy Through Technology  </vt:lpstr>
      <vt:lpstr>PowerPoint Presentation</vt:lpstr>
      <vt:lpstr>PowerPoint Presentation</vt:lpstr>
      <vt:lpstr>PowerPoint Presentation</vt:lpstr>
      <vt:lpstr>PowerPoint Presentation</vt:lpstr>
      <vt:lpstr>Implementation of the Project Creating Project:</vt:lpstr>
      <vt:lpstr>PowerPoint Presentation</vt:lpstr>
      <vt:lpstr>PowerPoint Presentation</vt:lpstr>
      <vt:lpstr>OUTPUT SCREENSHOT: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2024-04-12T16:40:26Z</dcterms:created>
  <dcterms:modified xsi:type="dcterms:W3CDTF">2024-04-12T17:33:25Z</dcterms:modified>
</cp:coreProperties>
</file>