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67" r:id="rId4"/>
    <p:sldId id="257" r:id="rId5"/>
    <p:sldId id="258" r:id="rId6"/>
    <p:sldId id="259" r:id="rId7"/>
    <p:sldId id="260" r:id="rId8"/>
    <p:sldId id="261" r:id="rId9"/>
    <p:sldId id="262" r:id="rId10"/>
    <p:sldId id="263" r:id="rId11"/>
    <p:sldId id="264" r:id="rId12"/>
    <p:sldId id="26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90347-EED9-4428-ACB2-003EA2BECC3C}" type="datetimeFigureOut">
              <a:rPr lang="tr-TR" smtClean="0"/>
              <a:t>14.11.2020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85F90-5916-43DB-8810-C9FB5AF29151}" type="slidenum">
              <a:rPr lang="tr-TR" smtClean="0"/>
              <a:t>‹#›</a:t>
            </a:fld>
            <a:endParaRPr lang="tr-TR"/>
          </a:p>
        </p:txBody>
      </p:sp>
    </p:spTree>
    <p:extLst>
      <p:ext uri="{BB962C8B-B14F-4D97-AF65-F5344CB8AC3E}">
        <p14:creationId xmlns:p14="http://schemas.microsoft.com/office/powerpoint/2010/main" val="238472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BA85F90-5916-43DB-8810-C9FB5AF29151}" type="slidenum">
              <a:rPr lang="tr-TR" smtClean="0"/>
              <a:t>3</a:t>
            </a:fld>
            <a:endParaRPr lang="tr-TR"/>
          </a:p>
        </p:txBody>
      </p:sp>
    </p:spTree>
    <p:extLst>
      <p:ext uri="{BB962C8B-B14F-4D97-AF65-F5344CB8AC3E}">
        <p14:creationId xmlns:p14="http://schemas.microsoft.com/office/powerpoint/2010/main" val="307456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BA85F90-5916-43DB-8810-C9FB5AF29151}" type="slidenum">
              <a:rPr lang="tr-TR" smtClean="0"/>
              <a:t>8</a:t>
            </a:fld>
            <a:endParaRPr lang="tr-TR"/>
          </a:p>
        </p:txBody>
      </p:sp>
    </p:spTree>
    <p:extLst>
      <p:ext uri="{BB962C8B-B14F-4D97-AF65-F5344CB8AC3E}">
        <p14:creationId xmlns:p14="http://schemas.microsoft.com/office/powerpoint/2010/main" val="328329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BA85F90-5916-43DB-8810-C9FB5AF29151}" type="slidenum">
              <a:rPr lang="tr-TR" smtClean="0"/>
              <a:t>12</a:t>
            </a:fld>
            <a:endParaRPr lang="tr-TR"/>
          </a:p>
        </p:txBody>
      </p:sp>
    </p:spTree>
    <p:extLst>
      <p:ext uri="{BB962C8B-B14F-4D97-AF65-F5344CB8AC3E}">
        <p14:creationId xmlns:p14="http://schemas.microsoft.com/office/powerpoint/2010/main" val="35967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75D756-B926-4EFD-BB2F-8147178FB6E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B2E7D2F-A673-4306-A86A-92082E87C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AD6A2EB-AD65-4F1A-AC18-8DFC1EABF48E}"/>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5" name="Alt Bilgi Yer Tutucusu 4">
            <a:extLst>
              <a:ext uri="{FF2B5EF4-FFF2-40B4-BE49-F238E27FC236}">
                <a16:creationId xmlns:a16="http://schemas.microsoft.com/office/drawing/2014/main" id="{730748B9-7388-45D4-AF2B-0A90F50A5A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1DD0036-3886-4A90-BE50-2BFE9331B4C3}"/>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183295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E17957-9084-41A6-9CB2-BC8EF0E777B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4C48354-5079-49DD-96D6-01E616ECC19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85C5759-0937-4064-9CE1-D72F24266049}"/>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5" name="Alt Bilgi Yer Tutucusu 4">
            <a:extLst>
              <a:ext uri="{FF2B5EF4-FFF2-40B4-BE49-F238E27FC236}">
                <a16:creationId xmlns:a16="http://schemas.microsoft.com/office/drawing/2014/main" id="{799C3949-64FA-4AC4-9BB1-3177D7BC1C0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3142E9-CC0A-4208-947A-F6505AA813AC}"/>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327184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C280D07-CD86-4581-8110-24862297063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ABE7A1B-BC93-4EC6-B67F-88484E8BA59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742C705-9FE5-4570-8833-259A07381276}"/>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5" name="Alt Bilgi Yer Tutucusu 4">
            <a:extLst>
              <a:ext uri="{FF2B5EF4-FFF2-40B4-BE49-F238E27FC236}">
                <a16:creationId xmlns:a16="http://schemas.microsoft.com/office/drawing/2014/main" id="{9419FB31-9D56-4470-8617-1E8D67C694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64CF89A-1669-416D-9DB2-4801A28F8FA5}"/>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196310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D0B62A-CB9A-4B7E-AC76-BF93EF088D9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5AE31CB-AC9F-4B4F-85B4-51B33B590C7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1A16B52-492F-4CBE-B153-7DAC9EBBD730}"/>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5" name="Alt Bilgi Yer Tutucusu 4">
            <a:extLst>
              <a:ext uri="{FF2B5EF4-FFF2-40B4-BE49-F238E27FC236}">
                <a16:creationId xmlns:a16="http://schemas.microsoft.com/office/drawing/2014/main" id="{ED3F3E2E-4677-494E-8A9C-99B5069424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352B8C0-F585-4FB2-B4F3-379D7BF92A81}"/>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293928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AA1F41-E1A9-4468-A913-5CA69DAD4B0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CF43EA5-EA76-4816-A6A4-756D375D2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C5E294C-BCC1-4775-8153-B458E6F7F199}"/>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5" name="Alt Bilgi Yer Tutucusu 4">
            <a:extLst>
              <a:ext uri="{FF2B5EF4-FFF2-40B4-BE49-F238E27FC236}">
                <a16:creationId xmlns:a16="http://schemas.microsoft.com/office/drawing/2014/main" id="{DAC14F2D-965E-4189-AC94-05A822AD1B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7E08E76-7689-4589-BC08-BD75B302BD63}"/>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106041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4B1B62-E0B2-4AFA-9D7F-72F38E45624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9D58FF2-99FA-4AE9-9CAF-9360BE51765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728C0B7-B9E2-4256-A7EB-3F498FABB42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C5AC5BB-8BBD-4E88-9E6C-D2D40ABFA00E}"/>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6" name="Alt Bilgi Yer Tutucusu 5">
            <a:extLst>
              <a:ext uri="{FF2B5EF4-FFF2-40B4-BE49-F238E27FC236}">
                <a16:creationId xmlns:a16="http://schemas.microsoft.com/office/drawing/2014/main" id="{55280C9C-AE5D-425E-9C6D-41EC52BAC72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5BA3FD1-441D-4BC3-B92C-7D1713576424}"/>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178021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76296-2968-494C-BB37-09B9CE6CE00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3ECDC6A-9A43-4EEC-BFA1-25FA107CC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443B903-D41D-4B52-9AEA-F7D93B217F0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9D9DC12-090D-4E0D-86B7-B9451B03C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668EAD3-2FA8-4DBC-8698-D92971C0E8F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73FF854-A6CA-43DA-AD1C-BCA993E0DB21}"/>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8" name="Alt Bilgi Yer Tutucusu 7">
            <a:extLst>
              <a:ext uri="{FF2B5EF4-FFF2-40B4-BE49-F238E27FC236}">
                <a16:creationId xmlns:a16="http://schemas.microsoft.com/office/drawing/2014/main" id="{DB8E1391-78C9-469A-B31A-8BDA7762DA7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7E6E670-5BB1-40DD-8843-B7637BA3110C}"/>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245277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4F7531-3921-4B39-B289-8B9BD589C00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C5BCD6C-DAE6-405D-BE46-BBE27BB58E95}"/>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4" name="Alt Bilgi Yer Tutucusu 3">
            <a:extLst>
              <a:ext uri="{FF2B5EF4-FFF2-40B4-BE49-F238E27FC236}">
                <a16:creationId xmlns:a16="http://schemas.microsoft.com/office/drawing/2014/main" id="{6C8FF41A-9830-4C4F-A5B0-0EF4E964672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681B6FF-045E-4B87-BF85-BC4BFF0ACB03}"/>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163201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2265EDB-5664-4C7E-90D5-CE1A07CE0CA4}"/>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3" name="Alt Bilgi Yer Tutucusu 2">
            <a:extLst>
              <a:ext uri="{FF2B5EF4-FFF2-40B4-BE49-F238E27FC236}">
                <a16:creationId xmlns:a16="http://schemas.microsoft.com/office/drawing/2014/main" id="{8940C75A-C903-443F-B5AA-8390055C161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878CDBC-6E53-4687-B375-847B2C74D89B}"/>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183908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E55540-03D0-44AF-A96F-92958E2F157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3C1D8A9-566C-4858-9D4F-83320FB59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8C89773-18C4-4C15-B6CB-A9344815B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1A7CC85-D21C-41A4-915F-3155E9BE1638}"/>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6" name="Alt Bilgi Yer Tutucusu 5">
            <a:extLst>
              <a:ext uri="{FF2B5EF4-FFF2-40B4-BE49-F238E27FC236}">
                <a16:creationId xmlns:a16="http://schemas.microsoft.com/office/drawing/2014/main" id="{21FD2C08-A8B3-4A77-916F-79814A2401A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9038BFF-9F99-4839-86F5-485ECE501C2A}"/>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289015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BD7A9A-7778-4E89-A0B5-254E67FF62D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AE9C700-0758-47B1-99A5-2AED39E34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23B352E-323E-49F7-90F5-E052841A5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A3A193C-979B-4D69-BCE9-601BD2142535}"/>
              </a:ext>
            </a:extLst>
          </p:cNvPr>
          <p:cNvSpPr>
            <a:spLocks noGrp="1"/>
          </p:cNvSpPr>
          <p:nvPr>
            <p:ph type="dt" sz="half" idx="10"/>
          </p:nvPr>
        </p:nvSpPr>
        <p:spPr/>
        <p:txBody>
          <a:bodyPr/>
          <a:lstStyle/>
          <a:p>
            <a:fld id="{C06F6E04-0B04-4B6C-BAC6-165715B18EE0}" type="datetimeFigureOut">
              <a:rPr lang="tr-TR" smtClean="0"/>
              <a:t>14.11.2020</a:t>
            </a:fld>
            <a:endParaRPr lang="tr-TR"/>
          </a:p>
        </p:txBody>
      </p:sp>
      <p:sp>
        <p:nvSpPr>
          <p:cNvPr id="6" name="Alt Bilgi Yer Tutucusu 5">
            <a:extLst>
              <a:ext uri="{FF2B5EF4-FFF2-40B4-BE49-F238E27FC236}">
                <a16:creationId xmlns:a16="http://schemas.microsoft.com/office/drawing/2014/main" id="{E057BB84-C040-4BB2-8D2C-3BDFA2C76A9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4E554A0-68A6-4945-A9B0-C14BDDA9A8E6}"/>
              </a:ext>
            </a:extLst>
          </p:cNvPr>
          <p:cNvSpPr>
            <a:spLocks noGrp="1"/>
          </p:cNvSpPr>
          <p:nvPr>
            <p:ph type="sldNum" sz="quarter" idx="12"/>
          </p:nvPr>
        </p:nvSpPr>
        <p:spPr/>
        <p:txBody>
          <a:bodyPr/>
          <a:lstStyle/>
          <a:p>
            <a:fld id="{5F7513C4-6056-463C-B0FD-CF7FB7B1A0E0}" type="slidenum">
              <a:rPr lang="tr-TR" smtClean="0"/>
              <a:t>‹#›</a:t>
            </a:fld>
            <a:endParaRPr lang="tr-TR"/>
          </a:p>
        </p:txBody>
      </p:sp>
    </p:spTree>
    <p:extLst>
      <p:ext uri="{BB962C8B-B14F-4D97-AF65-F5344CB8AC3E}">
        <p14:creationId xmlns:p14="http://schemas.microsoft.com/office/powerpoint/2010/main" val="429425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A14B7DC-6072-47A8-8B3E-A6C2F9AB20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9F8026C-F934-49CA-ACBC-71A4CE88C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26FF358-0864-4947-B93C-282643CA8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F6E04-0B04-4B6C-BAC6-165715B18EE0}" type="datetimeFigureOut">
              <a:rPr lang="tr-TR" smtClean="0"/>
              <a:t>14.11.2020</a:t>
            </a:fld>
            <a:endParaRPr lang="tr-TR"/>
          </a:p>
        </p:txBody>
      </p:sp>
      <p:sp>
        <p:nvSpPr>
          <p:cNvPr id="5" name="Alt Bilgi Yer Tutucusu 4">
            <a:extLst>
              <a:ext uri="{FF2B5EF4-FFF2-40B4-BE49-F238E27FC236}">
                <a16:creationId xmlns:a16="http://schemas.microsoft.com/office/drawing/2014/main" id="{EA0B6F48-0CD5-4350-A541-458466A9F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783A6FA-79F5-4D7B-8E88-8499C7D07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513C4-6056-463C-B0FD-CF7FB7B1A0E0}" type="slidenum">
              <a:rPr lang="tr-TR" smtClean="0"/>
              <a:t>‹#›</a:t>
            </a:fld>
            <a:endParaRPr lang="tr-TR"/>
          </a:p>
        </p:txBody>
      </p:sp>
    </p:spTree>
    <p:extLst>
      <p:ext uri="{BB962C8B-B14F-4D97-AF65-F5344CB8AC3E}">
        <p14:creationId xmlns:p14="http://schemas.microsoft.com/office/powerpoint/2010/main" val="89560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osyalbilgiler.org/eskisehir-kutahya-savaslari/"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wikipedia.org/wiki/%C3%87erkez_Ethem_Ayaklanmas%C4%B1"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E40C5F-2AE6-42AE-BC44-234084365A62}"/>
              </a:ext>
            </a:extLst>
          </p:cNvPr>
          <p:cNvSpPr>
            <a:spLocks noGrp="1"/>
          </p:cNvSpPr>
          <p:nvPr>
            <p:ph type="ctrTitle"/>
          </p:nvPr>
        </p:nvSpPr>
        <p:spPr>
          <a:xfrm>
            <a:off x="1024128" y="965199"/>
            <a:ext cx="6766078" cy="4927601"/>
          </a:xfrm>
        </p:spPr>
        <p:txBody>
          <a:bodyPr anchor="ctr">
            <a:normAutofit/>
          </a:bodyPr>
          <a:lstStyle/>
          <a:p>
            <a:pPr algn="r"/>
            <a:r>
              <a:rPr lang="tr-TR" sz="4800">
                <a:solidFill>
                  <a:schemeClr val="bg1"/>
                </a:solidFill>
                <a:latin typeface="Arial" panose="020B0604020202020204" pitchFamily="34" charset="0"/>
                <a:cs typeface="Arial" panose="020B0604020202020204" pitchFamily="34" charset="0"/>
              </a:rPr>
              <a:t>I. ve II. İNÖNÜ MUHAREBESİ</a:t>
            </a:r>
          </a:p>
        </p:txBody>
      </p:sp>
      <p:cxnSp>
        <p:nvCxnSpPr>
          <p:cNvPr id="9" name="Straight Connector 8">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67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kinci İnönü Muharebesi - Vikipedi">
            <a:extLst>
              <a:ext uri="{FF2B5EF4-FFF2-40B4-BE49-F238E27FC236}">
                <a16:creationId xmlns:a16="http://schemas.microsoft.com/office/drawing/2014/main" id="{9924D515-8EE5-4E0C-BB17-C8060780CA6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5334" r="-1"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25EA87AE-E36F-4C13-A6DA-0C6791ADFA0C}"/>
              </a:ext>
            </a:extLst>
          </p:cNvPr>
          <p:cNvSpPr>
            <a:spLocks noGrp="1"/>
          </p:cNvSpPr>
          <p:nvPr>
            <p:ph type="title"/>
          </p:nvPr>
        </p:nvSpPr>
        <p:spPr>
          <a:xfrm>
            <a:off x="838201" y="1065862"/>
            <a:ext cx="3313164" cy="4726276"/>
          </a:xfrm>
        </p:spPr>
        <p:txBody>
          <a:bodyPr>
            <a:normAutofit/>
          </a:bodyPr>
          <a:lstStyle/>
          <a:p>
            <a:pPr algn="r"/>
            <a:r>
              <a:rPr lang="tr-TR" sz="4000">
                <a:solidFill>
                  <a:srgbClr val="FFFFFF"/>
                </a:solidFill>
              </a:rPr>
              <a:t>II. İnönü Muharebesi</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8CA94589-19CE-4CEF-8621-45A8E3C08C75}"/>
              </a:ext>
            </a:extLst>
          </p:cNvPr>
          <p:cNvSpPr>
            <a:spLocks noGrp="1"/>
          </p:cNvSpPr>
          <p:nvPr>
            <p:ph idx="1"/>
          </p:nvPr>
        </p:nvSpPr>
        <p:spPr>
          <a:xfrm>
            <a:off x="5155379" y="1065862"/>
            <a:ext cx="5744685" cy="4726276"/>
          </a:xfrm>
        </p:spPr>
        <p:txBody>
          <a:bodyPr anchor="ctr">
            <a:normAutofit/>
          </a:bodyPr>
          <a:lstStyle/>
          <a:p>
            <a:r>
              <a:rPr lang="tr-TR" sz="1700" dirty="0">
                <a:solidFill>
                  <a:srgbClr val="FFFFFF"/>
                </a:solidFill>
              </a:rPr>
              <a:t>Bunun üzerine Yunanlılar takviye edilmiş kuvvetleri ile saldırıya geçmiştir. İki koldan başlayan Yunan saldırıları Bursa ve Uşak bölgelerine yönelmiştir. Kollardan birisi Dumlupınar’ı işgal ederek Afyon’a girerken, diğeri ise, Bilecik ve Pazarcık’ı ele geçirerek Türk kuvvetlerinin bulunduğu İnönü mevzilerine ulaşmıştır. Burada yapılan şiddetli çarpışmalarda Yunanlılar üstünlük kurmuşlardır. Bu durum karşısında Refet Bey komutasındaki askerlerin bir kısmı ile Türkiye Büyük Millet Meclisi Muhafız Taburu İnönü mevzilerine gönderilmiştir. Böylelikle takviye edilen Türk ordusu, karşı taarruza geçtiğinde, Yunan ordusu geri çekilerek, Bursa’ya geri dönmek zorunda kalmışlardır. Bu sırada Uşak ve Afyon bölgelerinde Yunan ordularıyla Türk birlikleri arasında çok çetin savaş yaşanmaktadır. Bu nedenle İnönü cephesindeki birlikler, hemen buraya kaydırılmıştır. Böylelikle Afyon’u boşaltmak zorunda kalan Yunanlılar, Aslıhanlar Savaşı’nda da yenilmişlerdir, ancak Dumlupınar Yunan işgali altında kalmıştır.</a:t>
            </a:r>
          </a:p>
        </p:txBody>
      </p:sp>
    </p:spTree>
    <p:extLst>
      <p:ext uri="{BB962C8B-B14F-4D97-AF65-F5344CB8AC3E}">
        <p14:creationId xmlns:p14="http://schemas.microsoft.com/office/powerpoint/2010/main" val="23006966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5">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ED4D4A64-66F1-4906-9C8A-A0B43A1349DB}"/>
              </a:ext>
            </a:extLst>
          </p:cNvPr>
          <p:cNvSpPr>
            <a:spLocks noGrp="1"/>
          </p:cNvSpPr>
          <p:nvPr>
            <p:ph type="title"/>
          </p:nvPr>
        </p:nvSpPr>
        <p:spPr>
          <a:xfrm>
            <a:off x="4384039" y="365125"/>
            <a:ext cx="7164493" cy="1325563"/>
          </a:xfrm>
        </p:spPr>
        <p:txBody>
          <a:bodyPr>
            <a:normAutofit/>
          </a:bodyPr>
          <a:lstStyle/>
          <a:p>
            <a:r>
              <a:rPr lang="tr-TR"/>
              <a:t>II. İnönü Muharebesi Sonuçları</a:t>
            </a:r>
            <a:endParaRPr lang="tr-TR" dirty="0"/>
          </a:p>
        </p:txBody>
      </p:sp>
      <p:pic>
        <p:nvPicPr>
          <p:cNvPr id="7170" name="Picture 2" descr="Türk Kurtuluş Savaşında İsmet İnönü – İnönü Vakfı, İsmet İnönü, İsmet İnönü  Kimdir, İsmet İnönü Hayatı, İsmet İnönü Resimleri">
            <a:extLst>
              <a:ext uri="{FF2B5EF4-FFF2-40B4-BE49-F238E27FC236}">
                <a16:creationId xmlns:a16="http://schemas.microsoft.com/office/drawing/2014/main" id="{CF94450C-F909-4AC1-8229-3456989FB6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 y="762645"/>
            <a:ext cx="3425957" cy="5332228"/>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7C16A701-208C-45D3-9048-0B6F3F081BD2}"/>
              </a:ext>
            </a:extLst>
          </p:cNvPr>
          <p:cNvSpPr>
            <a:spLocks noGrp="1"/>
          </p:cNvSpPr>
          <p:nvPr>
            <p:ph idx="1"/>
          </p:nvPr>
        </p:nvSpPr>
        <p:spPr>
          <a:xfrm>
            <a:off x="4387515" y="2022601"/>
            <a:ext cx="7161017" cy="4154361"/>
          </a:xfrm>
        </p:spPr>
        <p:txBody>
          <a:bodyPr>
            <a:normAutofit/>
          </a:bodyPr>
          <a:lstStyle/>
          <a:p>
            <a:r>
              <a:rPr lang="tr-TR" sz="1600" b="0" i="0" dirty="0">
                <a:effectLst/>
                <a:latin typeface="Droid Sans"/>
              </a:rPr>
              <a:t>TBMM Batı cephesindeki ikinci büyük zaferini kazanmıştır. Bu durum TBMM’ye duyulan güvenin artmasını sağlamıştır.</a:t>
            </a:r>
          </a:p>
          <a:p>
            <a:pPr marL="0" indent="0">
              <a:buNone/>
            </a:pPr>
            <a:r>
              <a:rPr lang="tr-TR" sz="1600" b="0" i="0" dirty="0">
                <a:effectLst/>
                <a:latin typeface="Droid Sans"/>
              </a:rPr>
              <a:t>• Yunan ordusu Türk ordusunun sadece savunma yapabildiğini ve saldırı gücünün henüz oluşmadığını fark etmiştir. Bu nedenle daha güçlü bir ordu hazırlayıp büyük bir saldırıya geçmek için hazırlıklara başlamıştır.</a:t>
            </a:r>
          </a:p>
          <a:p>
            <a:pPr marL="0" indent="0">
              <a:buNone/>
            </a:pPr>
            <a:br>
              <a:rPr lang="tr-TR" sz="1600" dirty="0"/>
            </a:br>
            <a:r>
              <a:rPr lang="tr-TR" sz="1600" b="0" i="0" dirty="0">
                <a:effectLst/>
                <a:latin typeface="Droid Sans"/>
              </a:rPr>
              <a:t>• </a:t>
            </a:r>
            <a:r>
              <a:rPr lang="tr-TR" sz="1600" b="0" i="0" dirty="0" err="1">
                <a:effectLst/>
                <a:latin typeface="Droid Sans"/>
              </a:rPr>
              <a:t>II.İnönü</a:t>
            </a:r>
            <a:r>
              <a:rPr lang="tr-TR" sz="1600" b="0" i="0" dirty="0">
                <a:effectLst/>
                <a:latin typeface="Droid Sans"/>
              </a:rPr>
              <a:t> Muharebesi</a:t>
            </a:r>
            <a:r>
              <a:rPr lang="tr-TR" sz="1600" b="0" i="0" u="none" strike="noStrike" dirty="0">
                <a:effectLst/>
                <a:latin typeface="Droid Sans"/>
                <a:hlinkClick r:id="rId3"/>
              </a:rPr>
              <a:t> </a:t>
            </a:r>
            <a:r>
              <a:rPr lang="tr-TR" sz="1600" dirty="0">
                <a:latin typeface="Droid Sans"/>
                <a:hlinkClick r:id="rId3">
                  <a:extLst>
                    <a:ext uri="{A12FA001-AC4F-418D-AE19-62706E023703}">
                      <ahyp:hlinkClr xmlns:ahyp="http://schemas.microsoft.com/office/drawing/2018/hyperlinkcolor" val="tx"/>
                    </a:ext>
                  </a:extLst>
                </a:hlinkClick>
              </a:rPr>
              <a:t>Eskişehir-Kütahya</a:t>
            </a:r>
            <a:r>
              <a:rPr lang="tr-TR" sz="1600" dirty="0">
                <a:latin typeface="Droid Sans"/>
              </a:rPr>
              <a:t> </a:t>
            </a:r>
            <a:r>
              <a:rPr lang="tr-TR" sz="1600" b="0" i="0" dirty="0">
                <a:effectLst/>
                <a:latin typeface="Droid Sans"/>
              </a:rPr>
              <a:t>Muharebelerine neden olmuştur.</a:t>
            </a:r>
          </a:p>
          <a:p>
            <a:pPr marL="0" indent="0">
              <a:buNone/>
            </a:pPr>
            <a:br>
              <a:rPr lang="tr-TR" sz="1600" dirty="0"/>
            </a:br>
            <a:r>
              <a:rPr lang="tr-TR" sz="1600" b="0" i="0" dirty="0">
                <a:effectLst/>
                <a:latin typeface="Droid Sans"/>
              </a:rPr>
              <a:t>• Yunan ordusunun yenilmesi İtilaf devletleri arasındaki görüş ayrılıklarının artırmıştır.</a:t>
            </a:r>
          </a:p>
          <a:p>
            <a:pPr marL="0" indent="0">
              <a:buNone/>
            </a:pPr>
            <a:br>
              <a:rPr lang="tr-TR" sz="1600" dirty="0"/>
            </a:br>
            <a:r>
              <a:rPr lang="tr-TR" sz="1600" b="0" i="0" dirty="0">
                <a:effectLst/>
                <a:latin typeface="Droid Sans"/>
              </a:rPr>
              <a:t>• İtalyanlar ve Fransızlar işgal ettikleri yerleri boşaltma kararı almışlardır.</a:t>
            </a:r>
          </a:p>
          <a:p>
            <a:pPr marL="0" indent="0">
              <a:buNone/>
            </a:pPr>
            <a:br>
              <a:rPr lang="tr-TR" sz="1600" dirty="0"/>
            </a:br>
            <a:r>
              <a:rPr lang="tr-TR" sz="1600" b="0" i="0" dirty="0">
                <a:effectLst/>
                <a:latin typeface="Droid Sans"/>
              </a:rPr>
              <a:t>• Batı cephesinin güneyindeki birlikler de İsmet Paşanın komutasına verilmiştir.</a:t>
            </a:r>
            <a:endParaRPr lang="tr-TR" sz="1600" dirty="0"/>
          </a:p>
        </p:txBody>
      </p:sp>
    </p:spTree>
    <p:extLst>
      <p:ext uri="{BB962C8B-B14F-4D97-AF65-F5344CB8AC3E}">
        <p14:creationId xmlns:p14="http://schemas.microsoft.com/office/powerpoint/2010/main" val="179577022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21A1DAE-7360-4F4D-B1A1-1148CFF9D4B8}"/>
              </a:ext>
            </a:extLst>
          </p:cNvPr>
          <p:cNvPicPr>
            <a:picLocks noChangeAspect="1" noChangeArrowheads="1"/>
          </p:cNvPicPr>
          <p:nvPr/>
        </p:nvPicPr>
        <p:blipFill>
          <a:blip r:embed="rId3">
            <a:alphaModFix amt="23000"/>
            <a:extLst>
              <a:ext uri="{28A0092B-C50C-407E-A947-70E740481C1C}">
                <a14:useLocalDpi xmlns:a14="http://schemas.microsoft.com/office/drawing/2010/main" val="0"/>
              </a:ext>
            </a:extLst>
          </a:blip>
          <a:stretch>
            <a:fillRect/>
          </a:stretch>
        </p:blipFill>
        <p:spPr bwMode="auto">
          <a:xfrm>
            <a:off x="886298" y="476701"/>
            <a:ext cx="10419403" cy="3724935"/>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970A31E9-3F37-4305-8D84-78DCBFB43C70}"/>
              </a:ext>
            </a:extLst>
          </p:cNvPr>
          <p:cNvSpPr>
            <a:spLocks noGrp="1"/>
          </p:cNvSpPr>
          <p:nvPr>
            <p:ph idx="1"/>
          </p:nvPr>
        </p:nvSpPr>
        <p:spPr>
          <a:xfrm>
            <a:off x="4638040" y="4561423"/>
            <a:ext cx="7188199" cy="1479822"/>
          </a:xfrm>
        </p:spPr>
        <p:txBody>
          <a:bodyPr>
            <a:normAutofit/>
          </a:bodyPr>
          <a:lstStyle/>
          <a:p>
            <a:pPr marL="0" indent="0">
              <a:buNone/>
            </a:pPr>
            <a:r>
              <a:rPr lang="tr-TR" sz="1700" dirty="0">
                <a:latin typeface="Arial" panose="020B0604020202020204" pitchFamily="34" charset="0"/>
              </a:rPr>
              <a:t>“…siz orda yalnız düşmanı değil milletin makus talihini(kara bahtını) de yendiniz. Düşman çizmesi altındaki </a:t>
            </a:r>
            <a:r>
              <a:rPr lang="tr-TR" sz="1700" dirty="0" err="1">
                <a:latin typeface="Arial" panose="020B0604020202020204" pitchFamily="34" charset="0"/>
              </a:rPr>
              <a:t>karabahtlı</a:t>
            </a:r>
            <a:r>
              <a:rPr lang="tr-TR" sz="1700" dirty="0">
                <a:latin typeface="Arial" panose="020B0604020202020204" pitchFamily="34" charset="0"/>
              </a:rPr>
              <a:t> topraklarımızla beraber bütün vatan en ücra köşesine kadar sizin zaferinizi kutluyor…” </a:t>
            </a:r>
          </a:p>
          <a:p>
            <a:pPr marL="0" indent="0" algn="r">
              <a:buNone/>
            </a:pPr>
            <a:r>
              <a:rPr lang="tr-TR" sz="1700" dirty="0">
                <a:latin typeface="Arial" panose="020B0604020202020204" pitchFamily="34" charset="0"/>
              </a:rPr>
              <a:t>                                                                           Mustafa Kemal ATATÜRK</a:t>
            </a:r>
            <a:endParaRPr lang="tr-TR" sz="1700" b="0" i="0" dirty="0">
              <a:effectLst/>
              <a:latin typeface="Arial" panose="020B0604020202020204" pitchFamily="34" charset="0"/>
            </a:endParaRPr>
          </a:p>
          <a:p>
            <a:endParaRPr lang="tr-TR" sz="1700" dirty="0"/>
          </a:p>
        </p:txBody>
      </p:sp>
    </p:spTree>
    <p:extLst>
      <p:ext uri="{BB962C8B-B14F-4D97-AF65-F5344CB8AC3E}">
        <p14:creationId xmlns:p14="http://schemas.microsoft.com/office/powerpoint/2010/main" val="40076652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 name="Group 9">
            <a:extLst>
              <a:ext uri="{FF2B5EF4-FFF2-40B4-BE49-F238E27FC236}">
                <a16:creationId xmlns:a16="http://schemas.microsoft.com/office/drawing/2014/main" id="{7B97D490-7127-408B-874C-DAD83F7773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671185" cy="6858000"/>
            <a:chOff x="0" y="0"/>
            <a:chExt cx="4709160" cy="6858000"/>
          </a:xfrm>
        </p:grpSpPr>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8ABD9A07-D718-4980-97E8-B4CEC725E8E9}"/>
              </a:ext>
            </a:extLst>
          </p:cNvPr>
          <p:cNvSpPr>
            <a:spLocks noGrp="1"/>
          </p:cNvSpPr>
          <p:nvPr>
            <p:ph type="title"/>
          </p:nvPr>
        </p:nvSpPr>
        <p:spPr>
          <a:xfrm>
            <a:off x="804671" y="640263"/>
            <a:ext cx="4129279" cy="5254510"/>
          </a:xfrm>
        </p:spPr>
        <p:txBody>
          <a:bodyPr>
            <a:normAutofit/>
          </a:bodyPr>
          <a:lstStyle/>
          <a:p>
            <a:r>
              <a:rPr lang="tr-TR" sz="4000" dirty="0"/>
              <a:t>TÜRKİYE CUMHURİYETİ’NİN KURTULUŞ MÜCADELESİ (KRONOLOJİK)</a:t>
            </a:r>
          </a:p>
        </p:txBody>
      </p:sp>
      <p:sp>
        <p:nvSpPr>
          <p:cNvPr id="3" name="İçerik Yer Tutucusu 2">
            <a:extLst>
              <a:ext uri="{FF2B5EF4-FFF2-40B4-BE49-F238E27FC236}">
                <a16:creationId xmlns:a16="http://schemas.microsoft.com/office/drawing/2014/main" id="{92C16903-0ADC-4851-AEEF-B02FAE7EF6E4}"/>
              </a:ext>
            </a:extLst>
          </p:cNvPr>
          <p:cNvSpPr>
            <a:spLocks noGrp="1"/>
          </p:cNvSpPr>
          <p:nvPr>
            <p:ph idx="1"/>
          </p:nvPr>
        </p:nvSpPr>
        <p:spPr>
          <a:xfrm>
            <a:off x="6320409" y="640263"/>
            <a:ext cx="5166741" cy="5254510"/>
          </a:xfrm>
        </p:spPr>
        <p:txBody>
          <a:bodyPr anchor="ctr">
            <a:normAutofit fontScale="92500" lnSpcReduction="10000"/>
          </a:bodyPr>
          <a:lstStyle/>
          <a:p>
            <a:pPr>
              <a:buFont typeface="Wingdings" panose="05000000000000000000" pitchFamily="2" charset="2"/>
              <a:buChar char="Ø"/>
            </a:pPr>
            <a:r>
              <a:rPr lang="tr-TR" sz="1400" b="1" dirty="0">
                <a:solidFill>
                  <a:schemeClr val="bg1"/>
                </a:solidFill>
              </a:rPr>
              <a:t>Mustafa </a:t>
            </a:r>
            <a:r>
              <a:rPr lang="tr-TR" sz="1400" b="1" i="0" dirty="0">
                <a:solidFill>
                  <a:schemeClr val="bg1"/>
                </a:solidFill>
                <a:effectLst/>
              </a:rPr>
              <a:t>Kemal’in Samsun’a çıkışı   (19 Mayıs 1919)</a:t>
            </a:r>
          </a:p>
          <a:p>
            <a:pPr>
              <a:buFont typeface="Wingdings" panose="05000000000000000000" pitchFamily="2" charset="2"/>
              <a:buChar char="Ø"/>
            </a:pPr>
            <a:r>
              <a:rPr lang="tr-TR" sz="1400" b="1" i="0" dirty="0">
                <a:solidFill>
                  <a:schemeClr val="bg1"/>
                </a:solidFill>
                <a:effectLst/>
              </a:rPr>
              <a:t>Amasya Genelgesi               (22 Haziran 1919)</a:t>
            </a:r>
          </a:p>
          <a:p>
            <a:pPr>
              <a:buFont typeface="Wingdings" panose="05000000000000000000" pitchFamily="2" charset="2"/>
              <a:buChar char="Ø"/>
            </a:pPr>
            <a:r>
              <a:rPr lang="tr-TR" sz="1400" b="1" i="0" dirty="0">
                <a:solidFill>
                  <a:schemeClr val="bg1"/>
                </a:solidFill>
                <a:effectLst/>
              </a:rPr>
              <a:t>Erzurum Kongresi               (23 Temmuz 1919)</a:t>
            </a:r>
          </a:p>
          <a:p>
            <a:pPr>
              <a:buFont typeface="Wingdings" panose="05000000000000000000" pitchFamily="2" charset="2"/>
              <a:buChar char="Ø"/>
            </a:pPr>
            <a:r>
              <a:rPr lang="tr-TR" sz="1400" b="1" i="0" dirty="0">
                <a:solidFill>
                  <a:schemeClr val="bg1"/>
                </a:solidFill>
                <a:effectLst/>
              </a:rPr>
              <a:t>Sivas Kongresi     (4 Eylül 1919)</a:t>
            </a:r>
          </a:p>
          <a:p>
            <a:pPr>
              <a:buFont typeface="Wingdings" panose="05000000000000000000" pitchFamily="2" charset="2"/>
              <a:buChar char="Ø"/>
            </a:pPr>
            <a:r>
              <a:rPr lang="tr-TR" sz="1400" b="1" i="0" dirty="0">
                <a:solidFill>
                  <a:schemeClr val="bg1"/>
                </a:solidFill>
                <a:effectLst/>
              </a:rPr>
              <a:t>Büyük Millet Meclisinin Açılışı  (23 Nisan 1920)</a:t>
            </a:r>
          </a:p>
          <a:p>
            <a:pPr>
              <a:buFont typeface="Wingdings" panose="05000000000000000000" pitchFamily="2" charset="2"/>
              <a:buChar char="Ø"/>
            </a:pPr>
            <a:r>
              <a:rPr lang="tr-TR" sz="1400" b="1" i="0" dirty="0">
                <a:solidFill>
                  <a:schemeClr val="bg1"/>
                </a:solidFill>
                <a:effectLst/>
              </a:rPr>
              <a:t>Sevr Antlaşması    (10 Ağustos 1920)</a:t>
            </a:r>
          </a:p>
          <a:p>
            <a:pPr>
              <a:buFont typeface="Wingdings" panose="05000000000000000000" pitchFamily="2" charset="2"/>
              <a:buChar char="Ø"/>
            </a:pPr>
            <a:r>
              <a:rPr lang="tr-TR" sz="1400" b="1" i="0" dirty="0">
                <a:solidFill>
                  <a:schemeClr val="bg1"/>
                </a:solidFill>
                <a:effectLst/>
              </a:rPr>
              <a:t>Sarıkamış’ın Kurtarılışı   (29 Eylül 1920)</a:t>
            </a:r>
          </a:p>
          <a:p>
            <a:pPr>
              <a:buFont typeface="Wingdings" panose="05000000000000000000" pitchFamily="2" charset="2"/>
              <a:buChar char="Ø"/>
            </a:pPr>
            <a:r>
              <a:rPr lang="tr-TR" sz="1400" b="1" i="0" dirty="0">
                <a:solidFill>
                  <a:schemeClr val="bg1"/>
                </a:solidFill>
                <a:effectLst/>
              </a:rPr>
              <a:t>Kars’ın Kurtarılışı     (30 Ekim 1920)</a:t>
            </a:r>
          </a:p>
          <a:p>
            <a:pPr>
              <a:buFont typeface="Wingdings" panose="05000000000000000000" pitchFamily="2" charset="2"/>
              <a:buChar char="Ø"/>
            </a:pPr>
            <a:r>
              <a:rPr lang="tr-TR" sz="1400" b="1" i="0" dirty="0">
                <a:solidFill>
                  <a:schemeClr val="bg1"/>
                </a:solidFill>
                <a:effectLst/>
              </a:rPr>
              <a:t>Gümrü’nün Kurtarılışı   (7 Kasım 1920)</a:t>
            </a:r>
          </a:p>
          <a:p>
            <a:pPr>
              <a:buFont typeface="Wingdings" panose="05000000000000000000" pitchFamily="2" charset="2"/>
              <a:buChar char="Ø"/>
            </a:pPr>
            <a:r>
              <a:rPr lang="tr-TR" sz="1400" b="1" dirty="0">
                <a:solidFill>
                  <a:schemeClr val="bg1"/>
                </a:solidFill>
              </a:rPr>
              <a:t>Ç</a:t>
            </a:r>
            <a:r>
              <a:rPr lang="tr-TR" sz="1400" b="1" i="0" dirty="0">
                <a:solidFill>
                  <a:schemeClr val="bg1"/>
                </a:solidFill>
                <a:effectLst/>
              </a:rPr>
              <a:t>ukurova, Gaziantep, Kahramanmaraş, Şanlıurfa savunmaları (1919-1921) </a:t>
            </a:r>
          </a:p>
          <a:p>
            <a:pPr>
              <a:buFont typeface="Wingdings" panose="05000000000000000000" pitchFamily="2" charset="2"/>
              <a:buChar char="Ø"/>
            </a:pPr>
            <a:r>
              <a:rPr lang="tr-TR" sz="1400" b="1" i="0" dirty="0">
                <a:solidFill>
                  <a:schemeClr val="bg1"/>
                </a:solidFill>
                <a:effectLst/>
              </a:rPr>
              <a:t>I. İnönü Zaferi     (6-10 Ocak 1921)</a:t>
            </a:r>
          </a:p>
          <a:p>
            <a:pPr>
              <a:buFont typeface="Wingdings" panose="05000000000000000000" pitchFamily="2" charset="2"/>
              <a:buChar char="Ø"/>
            </a:pPr>
            <a:r>
              <a:rPr lang="tr-TR" sz="1400" b="1" i="0" dirty="0">
                <a:solidFill>
                  <a:schemeClr val="bg1"/>
                </a:solidFill>
                <a:effectLst/>
              </a:rPr>
              <a:t>II. İnönü Zaferi    (23 Mart, 1 Nisan 1921)</a:t>
            </a:r>
          </a:p>
          <a:p>
            <a:pPr>
              <a:buFont typeface="Wingdings" panose="05000000000000000000" pitchFamily="2" charset="2"/>
              <a:buChar char="Ø"/>
            </a:pPr>
            <a:r>
              <a:rPr lang="tr-TR" sz="1400" b="1" i="0" dirty="0">
                <a:solidFill>
                  <a:schemeClr val="bg1"/>
                </a:solidFill>
                <a:effectLst/>
              </a:rPr>
              <a:t>Sakarya Zaferi    (23 Ağustos, 13 Eylül 1921)</a:t>
            </a:r>
          </a:p>
          <a:p>
            <a:pPr>
              <a:buFont typeface="Wingdings" panose="05000000000000000000" pitchFamily="2" charset="2"/>
              <a:buChar char="Ø"/>
            </a:pPr>
            <a:r>
              <a:rPr lang="tr-TR" sz="1400" b="1" i="0" dirty="0">
                <a:solidFill>
                  <a:schemeClr val="bg1"/>
                </a:solidFill>
                <a:effectLst/>
              </a:rPr>
              <a:t>Büyük Saldırı, Başkomutanlık Meydan Savaşı ve Büyük Zafer   (26 Ağustos, 9 Eylül 1922)</a:t>
            </a:r>
          </a:p>
          <a:p>
            <a:pPr>
              <a:buFont typeface="Wingdings" panose="05000000000000000000" pitchFamily="2" charset="2"/>
              <a:buChar char="Ø"/>
            </a:pPr>
            <a:r>
              <a:rPr lang="tr-TR" sz="1400" b="1" i="0" dirty="0">
                <a:solidFill>
                  <a:schemeClr val="bg1"/>
                </a:solidFill>
                <a:effectLst/>
              </a:rPr>
              <a:t>İzmir’in Kurtarılışı     (9 Eylül 1922)</a:t>
            </a:r>
          </a:p>
          <a:p>
            <a:pPr>
              <a:buFont typeface="Wingdings" panose="05000000000000000000" pitchFamily="2" charset="2"/>
              <a:buChar char="Ø"/>
            </a:pPr>
            <a:r>
              <a:rPr lang="tr-TR" sz="1400" b="1" i="0" dirty="0">
                <a:solidFill>
                  <a:schemeClr val="bg1"/>
                </a:solidFill>
                <a:effectLst/>
              </a:rPr>
              <a:t>Mudanya Mütarekesi    (11 Ekim 1922)</a:t>
            </a:r>
          </a:p>
          <a:p>
            <a:pPr>
              <a:buFont typeface="Wingdings" panose="05000000000000000000" pitchFamily="2" charset="2"/>
              <a:buChar char="Ø"/>
            </a:pPr>
            <a:r>
              <a:rPr lang="tr-TR" sz="1400" b="1" i="0" dirty="0">
                <a:solidFill>
                  <a:schemeClr val="bg1"/>
                </a:solidFill>
                <a:effectLst/>
              </a:rPr>
              <a:t>Lozan Barış Antlaşması   (23 Temmuz 1923) </a:t>
            </a:r>
            <a:endParaRPr lang="tr-TR" sz="1400" b="1" dirty="0">
              <a:solidFill>
                <a:schemeClr val="bg1"/>
              </a:solidFill>
            </a:endParaRPr>
          </a:p>
        </p:txBody>
      </p:sp>
    </p:spTree>
    <p:extLst>
      <p:ext uri="{BB962C8B-B14F-4D97-AF65-F5344CB8AC3E}">
        <p14:creationId xmlns:p14="http://schemas.microsoft.com/office/powerpoint/2010/main" val="40034862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şlık 4">
            <a:extLst>
              <a:ext uri="{FF2B5EF4-FFF2-40B4-BE49-F238E27FC236}">
                <a16:creationId xmlns:a16="http://schemas.microsoft.com/office/drawing/2014/main" id="{996481A3-FC14-4B4D-98C5-1005F9EA8B5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TARAFLAR</a:t>
            </a:r>
          </a:p>
        </p:txBody>
      </p:sp>
      <p:cxnSp>
        <p:nvCxnSpPr>
          <p:cNvPr id="1042"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undefined">
            <a:extLst>
              <a:ext uri="{FF2B5EF4-FFF2-40B4-BE49-F238E27FC236}">
                <a16:creationId xmlns:a16="http://schemas.microsoft.com/office/drawing/2014/main" id="{9B8E7CF3-1538-4092-B9C5-A8914FFC987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31567" y="2604724"/>
            <a:ext cx="5455917" cy="3641824"/>
          </a:xfrm>
          <a:prstGeom prst="rect">
            <a:avLst/>
          </a:prstGeom>
          <a:noFill/>
          <a:extLst>
            <a:ext uri="{909E8E84-426E-40DD-AFC4-6F175D3DCCD1}">
              <a14:hiddenFill xmlns:a14="http://schemas.microsoft.com/office/drawing/2010/main">
                <a:solidFill>
                  <a:srgbClr val="FFFFFF"/>
                </a:solidFill>
              </a14:hiddenFill>
            </a:ext>
          </a:extLst>
        </p:spPr>
      </p:pic>
      <p:cxnSp>
        <p:nvCxnSpPr>
          <p:cNvPr id="1043" name="Straight Connector 7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EF99D016-3AB2-4081-A124-C5551316D3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5073" y="2606997"/>
            <a:ext cx="5455917" cy="3637278"/>
          </a:xfrm>
          <a:prstGeom prst="rect">
            <a:avLst/>
          </a:prstGeom>
        </p:spPr>
      </p:pic>
    </p:spTree>
    <p:extLst>
      <p:ext uri="{BB962C8B-B14F-4D97-AF65-F5344CB8AC3E}">
        <p14:creationId xmlns:p14="http://schemas.microsoft.com/office/powerpoint/2010/main" val="160645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uva-yi Milliye (Milli Güçler) | Tarihi Olaylar">
            <a:extLst>
              <a:ext uri="{FF2B5EF4-FFF2-40B4-BE49-F238E27FC236}">
                <a16:creationId xmlns:a16="http://schemas.microsoft.com/office/drawing/2014/main" id="{01C0FDA9-D8C3-42F6-8B9F-652235DF979B}"/>
              </a:ext>
            </a:extLst>
          </p:cNvPr>
          <p:cNvPicPr>
            <a:picLocks noChangeAspect="1" noChangeArrowheads="1"/>
          </p:cNvPicPr>
          <p:nvPr/>
        </p:nvPicPr>
        <p:blipFill rotWithShape="1">
          <a:blip r:embed="rId2">
            <a:duotone>
              <a:prstClr val="black"/>
              <a:prstClr val="white"/>
            </a:duotone>
            <a:alphaModFix amt="35000"/>
            <a:extLst>
              <a:ext uri="{28A0092B-C50C-407E-A947-70E740481C1C}">
                <a14:useLocalDpi xmlns:a14="http://schemas.microsoft.com/office/drawing/2010/main" val="0"/>
              </a:ext>
            </a:extLst>
          </a:blip>
          <a:srcRect b="2187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49720DC1-9F6A-4BF4-A70E-68A0304EF4A4}"/>
              </a:ext>
            </a:extLst>
          </p:cNvPr>
          <p:cNvSpPr>
            <a:spLocks noGrp="1"/>
          </p:cNvSpPr>
          <p:nvPr>
            <p:ph type="title"/>
          </p:nvPr>
        </p:nvSpPr>
        <p:spPr>
          <a:xfrm>
            <a:off x="838201" y="1065862"/>
            <a:ext cx="3313164" cy="4726276"/>
          </a:xfrm>
        </p:spPr>
        <p:txBody>
          <a:bodyPr>
            <a:normAutofit/>
          </a:bodyPr>
          <a:lstStyle/>
          <a:p>
            <a:pPr algn="r"/>
            <a:r>
              <a:rPr lang="tr-TR" sz="4000" dirty="0"/>
              <a:t>I. İnönü Muharebesi Savaş Öncesi</a:t>
            </a: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6CACEAC5-F736-4288-943F-0D091BC84D18}"/>
              </a:ext>
            </a:extLst>
          </p:cNvPr>
          <p:cNvSpPr>
            <a:spLocks noGrp="1"/>
          </p:cNvSpPr>
          <p:nvPr>
            <p:ph idx="1"/>
          </p:nvPr>
        </p:nvSpPr>
        <p:spPr>
          <a:xfrm>
            <a:off x="5155379" y="1065862"/>
            <a:ext cx="6192319" cy="4726276"/>
          </a:xfrm>
        </p:spPr>
        <p:txBody>
          <a:bodyPr anchor="ctr">
            <a:normAutofit/>
          </a:bodyPr>
          <a:lstStyle/>
          <a:p>
            <a:pPr marL="0" indent="0">
              <a:buNone/>
            </a:pPr>
            <a:r>
              <a:rPr lang="tr-TR" sz="2000" dirty="0"/>
              <a:t>Balıkesir ve Bursa’yı ele geçiren Yunanlılar Bursa-Uşak hattının hâkimiyetini kontrolleri altına almışlardır. Böylelikle Türk askerlerinin bulunduğu İnönü Mevzilerine yaklaşmışlardır. Cephede bu çekişmeler yaşanırken diğer taraftan da </a:t>
            </a:r>
            <a:r>
              <a:rPr lang="tr-TR" sz="2000" dirty="0" err="1"/>
              <a:t>Kuvay</a:t>
            </a:r>
            <a:r>
              <a:rPr lang="tr-TR" sz="2000" dirty="0"/>
              <a:t>-i </a:t>
            </a:r>
            <a:r>
              <a:rPr lang="tr-TR" sz="2000" dirty="0" err="1"/>
              <a:t>Milliye’nin</a:t>
            </a:r>
            <a:r>
              <a:rPr lang="tr-TR" sz="2000" dirty="0"/>
              <a:t> yerine düzenli ordu kurulmaya çalışılmaktadır. Yunanistan tarafında ise, yapılan seçimleri kaybeden Başbakan Venizelos ülkeyi terk etmiştir. Yunanistan Kralı </a:t>
            </a:r>
            <a:r>
              <a:rPr lang="tr-TR" sz="2000" dirty="0" err="1"/>
              <a:t>Aleksandr’ın</a:t>
            </a:r>
            <a:r>
              <a:rPr lang="tr-TR" sz="2000" dirty="0"/>
              <a:t> da çok yakın bir zamanda hayatını kaybetmesi nedeniyle ülkede bir iktidar boşluğu yaşanmaktadır. Ülkede ortaya çıkan bu iktidar boşluğuna İngilizler müdahale etmiş ve Türk-Yunan Savaşı’nın devam ettirmek amacıyla </a:t>
            </a:r>
            <a:r>
              <a:rPr lang="tr-TR" sz="2000" dirty="0" err="1"/>
              <a:t>Constantine</a:t>
            </a:r>
            <a:r>
              <a:rPr lang="tr-TR" sz="2000" dirty="0"/>
              <a:t> iktidara getirilmiştir.</a:t>
            </a:r>
          </a:p>
        </p:txBody>
      </p:sp>
    </p:spTree>
    <p:extLst>
      <p:ext uri="{BB962C8B-B14F-4D97-AF65-F5344CB8AC3E}">
        <p14:creationId xmlns:p14="http://schemas.microsoft.com/office/powerpoint/2010/main" val="218408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ain mi, Değil mi?&quot; Tartışmaları Yıllardır Bitmeyen Çerkes Ethem'in Hayat  Hikayesi - Ekşi Şeyler">
            <a:extLst>
              <a:ext uri="{FF2B5EF4-FFF2-40B4-BE49-F238E27FC236}">
                <a16:creationId xmlns:a16="http://schemas.microsoft.com/office/drawing/2014/main" id="{26FA4357-3022-4F0F-86FB-C4701D3045C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1334"/>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Başlık 1">
            <a:extLst>
              <a:ext uri="{FF2B5EF4-FFF2-40B4-BE49-F238E27FC236}">
                <a16:creationId xmlns:a16="http://schemas.microsoft.com/office/drawing/2014/main" id="{9479D0CC-0520-40A1-925B-86CB6F119400}"/>
              </a:ext>
            </a:extLst>
          </p:cNvPr>
          <p:cNvSpPr>
            <a:spLocks noGrp="1"/>
          </p:cNvSpPr>
          <p:nvPr>
            <p:ph type="title"/>
          </p:nvPr>
        </p:nvSpPr>
        <p:spPr>
          <a:xfrm>
            <a:off x="838201" y="1065862"/>
            <a:ext cx="3313164" cy="4726276"/>
          </a:xfrm>
        </p:spPr>
        <p:txBody>
          <a:bodyPr>
            <a:normAutofit/>
          </a:bodyPr>
          <a:lstStyle/>
          <a:p>
            <a:pPr algn="r"/>
            <a:r>
              <a:rPr lang="tr-TR" sz="4000" dirty="0">
                <a:solidFill>
                  <a:srgbClr val="FFFFFF"/>
                </a:solidFill>
              </a:rPr>
              <a:t>I. İnönü Muharebesi Öncesi</a:t>
            </a: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Başlık 1">
            <a:extLst>
              <a:ext uri="{FF2B5EF4-FFF2-40B4-BE49-F238E27FC236}">
                <a16:creationId xmlns:a16="http://schemas.microsoft.com/office/drawing/2014/main" id="{AC739407-2F6A-417D-845A-11563BEB51AF}"/>
              </a:ext>
            </a:extLst>
          </p:cNvPr>
          <p:cNvSpPr>
            <a:spLocks noGrp="1"/>
          </p:cNvSpPr>
          <p:nvPr>
            <p:ph idx="1"/>
          </p:nvPr>
        </p:nvSpPr>
        <p:spPr>
          <a:xfrm>
            <a:off x="5155379" y="1065862"/>
            <a:ext cx="5744685" cy="4726276"/>
          </a:xfrm>
        </p:spPr>
        <p:txBody>
          <a:bodyPr anchor="ctr">
            <a:normAutofit/>
          </a:bodyPr>
          <a:lstStyle/>
          <a:p>
            <a:pPr marL="0" indent="0">
              <a:buNone/>
            </a:pPr>
            <a:r>
              <a:rPr lang="tr-TR" sz="2000" b="0" i="0">
                <a:solidFill>
                  <a:srgbClr val="FFFFFF"/>
                </a:solidFill>
                <a:effectLst/>
                <a:latin typeface="Arial" panose="020B0604020202020204" pitchFamily="34" charset="0"/>
              </a:rPr>
              <a:t>Bu siyasi ortam, yeni Yunan Hükümetinin Anadolu’da bir ileri harekata girişmesini siyasi anlamda zorlamaktaydı. Batı Anadolu’daki Türk kuvvetlerinin 1920 yılı sonlarında </a:t>
            </a:r>
            <a:r>
              <a:rPr lang="tr-TR" sz="2000" u="sng">
                <a:solidFill>
                  <a:srgbClr val="FFFFFF"/>
                </a:solidFill>
                <a:latin typeface="Arial" panose="020B0604020202020204" pitchFamily="34" charset="0"/>
                <a:hlinkClick r:id="rId3" tooltip="Çerkez Ethem Ayaklanması">
                  <a:extLst>
                    <a:ext uri="{A12FA001-AC4F-418D-AE19-62706E023703}">
                      <ahyp:hlinkClr xmlns:ahyp="http://schemas.microsoft.com/office/drawing/2018/hyperlinkcolor" val="tx"/>
                    </a:ext>
                  </a:extLst>
                </a:hlinkClick>
              </a:rPr>
              <a:t>Çerkez Ethem Ayaklanması</a:t>
            </a:r>
            <a:r>
              <a:rPr lang="tr-TR" sz="2000" b="0" i="0">
                <a:solidFill>
                  <a:srgbClr val="FFFFFF"/>
                </a:solidFill>
                <a:effectLst/>
                <a:latin typeface="Arial" panose="020B0604020202020204" pitchFamily="34" charset="0"/>
              </a:rPr>
              <a:t> ile uğraşıyor olması, bu siyasi zorlama için uygun bir askeri ortam sağlamaktaydı. Türk kuvvetlerinin esas unsurları Çerkez Ethem kuvvetleri ile mücadele ederken cephe hattında büyük ölçüde örtme kuvvetleri bulunmaktaydı. Çerkez Ethem kuvvetleri 4.650 isyancı kadardı.</a:t>
            </a:r>
            <a:endParaRPr lang="tr-TR" sz="2000">
              <a:solidFill>
                <a:srgbClr val="FFFFFF"/>
              </a:solidFill>
            </a:endParaRPr>
          </a:p>
        </p:txBody>
      </p:sp>
    </p:spTree>
    <p:extLst>
      <p:ext uri="{BB962C8B-B14F-4D97-AF65-F5344CB8AC3E}">
        <p14:creationId xmlns:p14="http://schemas.microsoft.com/office/powerpoint/2010/main" val="31951940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üzenli ordunun kazandığı ilk zafer: Birinci İnönü Savaşı">
            <a:extLst>
              <a:ext uri="{FF2B5EF4-FFF2-40B4-BE49-F238E27FC236}">
                <a16:creationId xmlns:a16="http://schemas.microsoft.com/office/drawing/2014/main" id="{EB876AD6-5710-4273-ABE9-61DC5585F60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4">
            <a:extLst>
              <a:ext uri="{FF2B5EF4-FFF2-40B4-BE49-F238E27FC236}">
                <a16:creationId xmlns:a16="http://schemas.microsoft.com/office/drawing/2014/main" id="{F93362F4-2F52-4055-B9F0-E95AE089CDF1}"/>
              </a:ext>
            </a:extLst>
          </p:cNvPr>
          <p:cNvSpPr>
            <a:spLocks noGrp="1"/>
          </p:cNvSpPr>
          <p:nvPr>
            <p:ph type="title"/>
          </p:nvPr>
        </p:nvSpPr>
        <p:spPr>
          <a:xfrm>
            <a:off x="838201" y="1065862"/>
            <a:ext cx="3313164" cy="4726276"/>
          </a:xfrm>
        </p:spPr>
        <p:txBody>
          <a:bodyPr>
            <a:normAutofit/>
          </a:bodyPr>
          <a:lstStyle/>
          <a:p>
            <a:pPr algn="r"/>
            <a:r>
              <a:rPr lang="tr-TR" sz="4000">
                <a:solidFill>
                  <a:srgbClr val="FFFFFF"/>
                </a:solidFill>
              </a:rPr>
              <a:t>I. İnönü Muharebesi</a:t>
            </a:r>
          </a:p>
        </p:txBody>
      </p:sp>
      <p:cxnSp>
        <p:nvCxnSpPr>
          <p:cNvPr id="193" name="Straight Connector 19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CB8F6CC-C2E5-418F-803D-5B15526B46D3}"/>
              </a:ext>
            </a:extLst>
          </p:cNvPr>
          <p:cNvSpPr>
            <a:spLocks noGrp="1"/>
          </p:cNvSpPr>
          <p:nvPr>
            <p:ph idx="1"/>
          </p:nvPr>
        </p:nvSpPr>
        <p:spPr>
          <a:xfrm>
            <a:off x="5155379" y="1065862"/>
            <a:ext cx="5744685" cy="4726276"/>
          </a:xfrm>
        </p:spPr>
        <p:txBody>
          <a:bodyPr anchor="ctr">
            <a:normAutofit/>
          </a:bodyPr>
          <a:lstStyle/>
          <a:p>
            <a:r>
              <a:rPr lang="tr-TR" sz="2000" b="0" i="0" dirty="0">
                <a:solidFill>
                  <a:srgbClr val="FFFFFF"/>
                </a:solidFill>
                <a:effectLst/>
                <a:latin typeface="Source Sans Pro" panose="020B0604020202020204" pitchFamily="34" charset="0"/>
              </a:rPr>
              <a:t>6 Ocak 1921 tarihine kadar Uşak ve Bursa bölgelerinde hazırlıklarını tamamlayan Yunan kuvvetleri, batı cephesindeki Türk birliklerinin Çerkez Ethem isyanını bastırmak için onun kuvvetleriyle çatışmasından da faydalanarak Eskişehir istikametinde taarruza geçmeye başladılar. 9 Ocak 1921’e kadar örtme ve emniyet kuvvetleri harekâtı şeklinde geçen çatışmaların ardından, İnönü mevzilerindeki muharebeler 10 Ocak 1921’de başladı ve bir gün sonra, Yunan kuvvetlerinin savaştan önceki hatlarına çekilmeleriyle son bulmuştur.</a:t>
            </a:r>
            <a:endParaRPr lang="tr-TR" sz="2000" dirty="0">
              <a:solidFill>
                <a:srgbClr val="FFFFFF"/>
              </a:solidFill>
            </a:endParaRPr>
          </a:p>
        </p:txBody>
      </p:sp>
    </p:spTree>
    <p:extLst>
      <p:ext uri="{BB962C8B-B14F-4D97-AF65-F5344CB8AC3E}">
        <p14:creationId xmlns:p14="http://schemas.microsoft.com/office/powerpoint/2010/main" val="40143917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35922D4B-A07D-4CD1-BABE-A6ACDAE641A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2872" b="2625"/>
          <a:stretch/>
        </p:blipFill>
        <p:spPr>
          <a:xfrm>
            <a:off x="20" y="1"/>
            <a:ext cx="12191980" cy="6857999"/>
          </a:xfrm>
          <a:prstGeom prst="rect">
            <a:avLst/>
          </a:prstGeom>
        </p:spPr>
      </p:pic>
      <p:sp>
        <p:nvSpPr>
          <p:cNvPr id="2" name="Başlık 1">
            <a:extLst>
              <a:ext uri="{FF2B5EF4-FFF2-40B4-BE49-F238E27FC236}">
                <a16:creationId xmlns:a16="http://schemas.microsoft.com/office/drawing/2014/main" id="{5E531AC9-B498-4215-A128-E070AF5B4EC6}"/>
              </a:ext>
            </a:extLst>
          </p:cNvPr>
          <p:cNvSpPr>
            <a:spLocks noGrp="1"/>
          </p:cNvSpPr>
          <p:nvPr>
            <p:ph type="title"/>
          </p:nvPr>
        </p:nvSpPr>
        <p:spPr>
          <a:xfrm>
            <a:off x="838201" y="1065862"/>
            <a:ext cx="3313164" cy="4726276"/>
          </a:xfrm>
        </p:spPr>
        <p:txBody>
          <a:bodyPr>
            <a:normAutofit/>
          </a:bodyPr>
          <a:lstStyle/>
          <a:p>
            <a:pPr algn="r"/>
            <a:r>
              <a:rPr lang="tr-TR" sz="4000">
                <a:solidFill>
                  <a:srgbClr val="FFFFFF"/>
                </a:solidFill>
              </a:rPr>
              <a:t>I. İnönü Muharebesi Sonuçları</a:t>
            </a:r>
          </a:p>
        </p:txBody>
      </p:sp>
      <p:cxnSp>
        <p:nvCxnSpPr>
          <p:cNvPr id="24"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769547D-DFB3-4D87-AC87-698379E462BD}"/>
              </a:ext>
            </a:extLst>
          </p:cNvPr>
          <p:cNvSpPr>
            <a:spLocks noGrp="1"/>
          </p:cNvSpPr>
          <p:nvPr>
            <p:ph idx="1"/>
          </p:nvPr>
        </p:nvSpPr>
        <p:spPr>
          <a:xfrm>
            <a:off x="5155379" y="1065862"/>
            <a:ext cx="5744685" cy="4726276"/>
          </a:xfrm>
        </p:spPr>
        <p:txBody>
          <a:bodyPr anchor="ctr">
            <a:normAutofit/>
          </a:bodyPr>
          <a:lstStyle/>
          <a:p>
            <a:pPr>
              <a:buFont typeface="Arial" panose="020B0604020202020204" pitchFamily="34" charset="0"/>
              <a:buChar char="•"/>
            </a:pPr>
            <a:r>
              <a:rPr lang="tr-TR" sz="1400" b="0" i="0">
                <a:solidFill>
                  <a:srgbClr val="FFFFFF"/>
                </a:solidFill>
                <a:effectLst/>
                <a:latin typeface="Arial" panose="020B0604020202020204" pitchFamily="34" charset="0"/>
              </a:rPr>
              <a:t>TBMM'nin kurmuş olduğu düzenli ordunun Batı Cephesi'ndeki ilk başarısıdır.</a:t>
            </a:r>
          </a:p>
          <a:p>
            <a:pPr>
              <a:buFont typeface="Arial" panose="020B0604020202020204" pitchFamily="34" charset="0"/>
              <a:buChar char="•"/>
            </a:pPr>
            <a:r>
              <a:rPr lang="tr-TR" sz="1400" b="0" i="0">
                <a:solidFill>
                  <a:srgbClr val="FFFFFF"/>
                </a:solidFill>
                <a:effectLst/>
                <a:latin typeface="Arial" panose="020B0604020202020204" pitchFamily="34" charset="0"/>
              </a:rPr>
              <a:t>TBMM Hükümeti'nin moralinin ve otoritesinin artmasını sağlamıştır. Böylece devlet mekanizması işlemeye başlamış, vergilerin düzenli olarak alınması ve askere alma işlemleri düzen içine girmiştir.</a:t>
            </a:r>
          </a:p>
          <a:p>
            <a:pPr>
              <a:buFont typeface="Arial" panose="020B0604020202020204" pitchFamily="34" charset="0"/>
              <a:buChar char="•"/>
            </a:pPr>
            <a:r>
              <a:rPr lang="tr-TR" sz="1400" b="0" i="0">
                <a:solidFill>
                  <a:srgbClr val="FFFFFF"/>
                </a:solidFill>
                <a:effectLst/>
                <a:latin typeface="Arial" panose="020B0604020202020204" pitchFamily="34" charset="0"/>
              </a:rPr>
              <a:t>İsmet Paşa, albaylıktan tuğgeneralliğe yükselmiştir.</a:t>
            </a:r>
          </a:p>
          <a:p>
            <a:pPr>
              <a:buFont typeface="Arial" panose="020B0604020202020204" pitchFamily="34" charset="0"/>
              <a:buChar char="•"/>
            </a:pPr>
            <a:r>
              <a:rPr lang="tr-TR" sz="1400" b="0" i="0">
                <a:solidFill>
                  <a:srgbClr val="FFFFFF"/>
                </a:solidFill>
                <a:effectLst/>
                <a:latin typeface="Arial" panose="020B0604020202020204" pitchFamily="34" charset="0"/>
              </a:rPr>
              <a:t>Bu zafer, yeni Türk devletinin iç durumunu kuvvetlendirmiş ve dıştaki itibarını arttırmıştır. Bunun sonucunda; Sovyet Rusya ile Moskova Antlaşması imzalanmıştır.</a:t>
            </a:r>
          </a:p>
          <a:p>
            <a:pPr>
              <a:buFont typeface="Arial" panose="020B0604020202020204" pitchFamily="34" charset="0"/>
              <a:buChar char="•"/>
            </a:pPr>
            <a:r>
              <a:rPr lang="tr-TR" sz="1400" b="0" i="0">
                <a:solidFill>
                  <a:srgbClr val="FFFFFF"/>
                </a:solidFill>
                <a:effectLst/>
                <a:latin typeface="Arial" panose="020B0604020202020204" pitchFamily="34" charset="0"/>
              </a:rPr>
              <a:t>İtilaf Devletleri yeni durumu görüşmek üzere Londra Konferansı'nı düzenlemişler ve TBMM'yi konferansa davet etmişlerdir.</a:t>
            </a:r>
          </a:p>
          <a:p>
            <a:pPr>
              <a:buFont typeface="Arial" panose="020B0604020202020204" pitchFamily="34" charset="0"/>
              <a:buChar char="•"/>
            </a:pPr>
            <a:r>
              <a:rPr lang="tr-TR" sz="1400" b="0" i="0">
                <a:solidFill>
                  <a:srgbClr val="FFFFFF"/>
                </a:solidFill>
                <a:effectLst/>
                <a:latin typeface="Arial" panose="020B0604020202020204" pitchFamily="34" charset="0"/>
              </a:rPr>
              <a:t>İstiklâl Marşı kabul edilmiştir. (12 Mart 1921)</a:t>
            </a:r>
          </a:p>
          <a:p>
            <a:pPr>
              <a:buFont typeface="Arial" panose="020B0604020202020204" pitchFamily="34" charset="0"/>
              <a:buChar char="•"/>
            </a:pPr>
            <a:r>
              <a:rPr lang="tr-TR" sz="1400" b="0" i="0">
                <a:solidFill>
                  <a:srgbClr val="FFFFFF"/>
                </a:solidFill>
                <a:effectLst/>
                <a:latin typeface="Arial" panose="020B0604020202020204" pitchFamily="34" charset="0"/>
              </a:rPr>
              <a:t>İtilaf devletlerin Yunanistan'a güveni azalmıştır.</a:t>
            </a:r>
          </a:p>
          <a:p>
            <a:pPr>
              <a:buFont typeface="Arial" panose="020B0604020202020204" pitchFamily="34" charset="0"/>
              <a:buChar char="•"/>
            </a:pPr>
            <a:r>
              <a:rPr lang="tr-TR" sz="1400" b="0" i="0">
                <a:solidFill>
                  <a:srgbClr val="FFFFFF"/>
                </a:solidFill>
                <a:effectLst/>
                <a:latin typeface="Arial" panose="020B0604020202020204" pitchFamily="34" charset="0"/>
              </a:rPr>
              <a:t>Afganistan ile dostluk antlaşması imzalanmıştır. Bu antlaşma TBMM'nin Müslüman bir ülke ile yaptığı ilk antlaşmadır.</a:t>
            </a:r>
          </a:p>
          <a:p>
            <a:pPr>
              <a:buFont typeface="Arial" panose="020B0604020202020204" pitchFamily="34" charset="0"/>
              <a:buChar char="•"/>
            </a:pPr>
            <a:r>
              <a:rPr lang="tr-TR" sz="1400" b="0" i="0">
                <a:solidFill>
                  <a:srgbClr val="FFFFFF"/>
                </a:solidFill>
                <a:effectLst/>
                <a:latin typeface="Arial" panose="020B0604020202020204" pitchFamily="34" charset="0"/>
              </a:rPr>
              <a:t>Birinci İnönü Muharebesinden sonra Teşkilat-ı Esasiye (İlk Anayasa) ilan edilmiştir.</a:t>
            </a:r>
          </a:p>
          <a:p>
            <a:endParaRPr lang="tr-TR" sz="1400">
              <a:solidFill>
                <a:srgbClr val="FFFFFF"/>
              </a:solidFill>
            </a:endParaRPr>
          </a:p>
        </p:txBody>
      </p:sp>
    </p:spTree>
    <p:extLst>
      <p:ext uri="{BB962C8B-B14F-4D97-AF65-F5344CB8AC3E}">
        <p14:creationId xmlns:p14="http://schemas.microsoft.com/office/powerpoint/2010/main" val="34083701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21A1DAE-7360-4F4D-B1A1-1148CFF9D4B8}"/>
              </a:ext>
            </a:extLst>
          </p:cNvPr>
          <p:cNvPicPr>
            <a:picLocks noChangeAspect="1" noChangeArrowheads="1"/>
          </p:cNvPicPr>
          <p:nvPr/>
        </p:nvPicPr>
        <p:blipFill>
          <a:blip r:embed="rId3">
            <a:alphaModFix amt="23000"/>
            <a:extLst>
              <a:ext uri="{28A0092B-C50C-407E-A947-70E740481C1C}">
                <a14:useLocalDpi xmlns:a14="http://schemas.microsoft.com/office/drawing/2010/main" val="0"/>
              </a:ext>
            </a:extLst>
          </a:blip>
          <a:stretch>
            <a:fillRect/>
          </a:stretch>
        </p:blipFill>
        <p:spPr bwMode="auto">
          <a:xfrm>
            <a:off x="886298" y="476701"/>
            <a:ext cx="10419403" cy="3724935"/>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970A31E9-3F37-4305-8D84-78DCBFB43C70}"/>
              </a:ext>
            </a:extLst>
          </p:cNvPr>
          <p:cNvSpPr>
            <a:spLocks noGrp="1"/>
          </p:cNvSpPr>
          <p:nvPr>
            <p:ph idx="1"/>
          </p:nvPr>
        </p:nvSpPr>
        <p:spPr>
          <a:xfrm>
            <a:off x="4638040" y="4561423"/>
            <a:ext cx="7188199" cy="1479822"/>
          </a:xfrm>
        </p:spPr>
        <p:txBody>
          <a:bodyPr>
            <a:normAutofit/>
          </a:bodyPr>
          <a:lstStyle/>
          <a:p>
            <a:pPr marL="0" indent="0">
              <a:buNone/>
            </a:pPr>
            <a:r>
              <a:rPr lang="tr-TR" sz="1700" b="0" i="0" dirty="0">
                <a:effectLst/>
                <a:latin typeface="Arial" panose="020B0604020202020204" pitchFamily="34" charset="0"/>
              </a:rPr>
              <a:t>Yeni Türkiye Devleti’nin küçük, fakat millî ülkülü genç ordusu, en dar bir hesapla üç kat üstün düşmanı İnönü Meydan Muharebesi’nde mağlup etti. Strateji sanatının en nazik </a:t>
            </a:r>
            <a:r>
              <a:rPr lang="tr-TR" sz="1700" b="0" i="0" dirty="0" err="1">
                <a:effectLst/>
                <a:latin typeface="Arial" panose="020B0604020202020204" pitchFamily="34" charset="0"/>
              </a:rPr>
              <a:t>icabatını</a:t>
            </a:r>
            <a:r>
              <a:rPr lang="tr-TR" sz="1700" b="0" i="0" dirty="0">
                <a:effectLst/>
                <a:latin typeface="Arial" panose="020B0604020202020204" pitchFamily="34" charset="0"/>
              </a:rPr>
              <a:t> isabetle uyguladı. İç hatların kullanılmasında harp tarihine parlak bir misal yazdı...</a:t>
            </a:r>
          </a:p>
          <a:p>
            <a:pPr marL="0" indent="0">
              <a:buNone/>
            </a:pPr>
            <a:r>
              <a:rPr lang="tr-TR" sz="1700" dirty="0">
                <a:latin typeface="Arial" panose="020B0604020202020204" pitchFamily="34" charset="0"/>
              </a:rPr>
              <a:t>                                                                  Mustafa Kemal ATATÜRK</a:t>
            </a:r>
            <a:endParaRPr lang="tr-TR" sz="1700" b="0" i="0" dirty="0">
              <a:effectLst/>
              <a:latin typeface="Arial" panose="020B0604020202020204" pitchFamily="34" charset="0"/>
            </a:endParaRPr>
          </a:p>
          <a:p>
            <a:endParaRPr lang="tr-TR" sz="1700" dirty="0"/>
          </a:p>
        </p:txBody>
      </p:sp>
    </p:spTree>
    <p:extLst>
      <p:ext uri="{BB962C8B-B14F-4D97-AF65-F5344CB8AC3E}">
        <p14:creationId xmlns:p14="http://schemas.microsoft.com/office/powerpoint/2010/main" val="375617851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Sevr Antlaşması nedir? Sevr Antlaşması maddeleri nelerdir?">
            <a:extLst>
              <a:ext uri="{FF2B5EF4-FFF2-40B4-BE49-F238E27FC236}">
                <a16:creationId xmlns:a16="http://schemas.microsoft.com/office/drawing/2014/main" id="{8D418FFB-A5F0-4AB7-A53B-61B1DB0C3D9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3675" r="2770"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BFD970C3-9CE9-4CA5-B747-B41E6062FD0C}"/>
              </a:ext>
            </a:extLst>
          </p:cNvPr>
          <p:cNvSpPr>
            <a:spLocks noGrp="1"/>
          </p:cNvSpPr>
          <p:nvPr>
            <p:ph type="title"/>
          </p:nvPr>
        </p:nvSpPr>
        <p:spPr>
          <a:xfrm>
            <a:off x="838201" y="1065862"/>
            <a:ext cx="3313164" cy="4726276"/>
          </a:xfrm>
        </p:spPr>
        <p:txBody>
          <a:bodyPr>
            <a:normAutofit/>
          </a:bodyPr>
          <a:lstStyle/>
          <a:p>
            <a:pPr algn="r"/>
            <a:r>
              <a:rPr lang="tr-TR" sz="4000" dirty="0">
                <a:solidFill>
                  <a:srgbClr val="FFFFFF"/>
                </a:solidFill>
              </a:rPr>
              <a:t>II. İnönü Muharebesi  Öncesi</a:t>
            </a: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E4A1DB9E-1794-4912-80EE-7875363BCB9D}"/>
              </a:ext>
            </a:extLst>
          </p:cNvPr>
          <p:cNvSpPr>
            <a:spLocks noGrp="1"/>
          </p:cNvSpPr>
          <p:nvPr>
            <p:ph idx="1"/>
          </p:nvPr>
        </p:nvSpPr>
        <p:spPr>
          <a:xfrm>
            <a:off x="5155379" y="1065862"/>
            <a:ext cx="5744685" cy="4726276"/>
          </a:xfrm>
        </p:spPr>
        <p:txBody>
          <a:bodyPr anchor="ctr">
            <a:normAutofit/>
          </a:bodyPr>
          <a:lstStyle/>
          <a:p>
            <a:r>
              <a:rPr lang="tr-TR" sz="2000" dirty="0">
                <a:solidFill>
                  <a:srgbClr val="FFFFFF"/>
                </a:solidFill>
              </a:rPr>
              <a:t>Yunan Genel Kurmay Başkan Yardımcısı </a:t>
            </a:r>
            <a:r>
              <a:rPr lang="tr-TR" sz="2000" dirty="0" err="1">
                <a:solidFill>
                  <a:srgbClr val="FFFFFF"/>
                </a:solidFill>
              </a:rPr>
              <a:t>Sarıyannis’ten</a:t>
            </a:r>
            <a:r>
              <a:rPr lang="tr-TR" sz="2000" dirty="0">
                <a:solidFill>
                  <a:srgbClr val="FFFFFF"/>
                </a:solidFill>
              </a:rPr>
              <a:t> İngiltere Dışişleri Bakanı </a:t>
            </a:r>
            <a:r>
              <a:rPr lang="tr-TR" sz="2000" dirty="0" err="1">
                <a:solidFill>
                  <a:srgbClr val="FFFFFF"/>
                </a:solidFill>
              </a:rPr>
              <a:t>Lord</a:t>
            </a:r>
            <a:r>
              <a:rPr lang="tr-TR" sz="2000" dirty="0">
                <a:solidFill>
                  <a:srgbClr val="FFFFFF"/>
                </a:solidFill>
              </a:rPr>
              <a:t> Curzon’un, hafifletilmiş Sevr Antlaşması’nın Türkler tarafından yine reddedilmesi durumunda neler yapılabileceğini sorması üzerine, kısa sürede Ankara’ya hatta Sivas’a kadar gidip Ankara Hükümeti’nin gücünü tamamen yok edebileceğini iddia ederek bu harekat için hazır olduğunu belirtmiştir.</a:t>
            </a:r>
            <a:r>
              <a:rPr lang="tr-TR" sz="1400" dirty="0"/>
              <a:t> </a:t>
            </a:r>
            <a:r>
              <a:rPr lang="tr-TR" sz="2000" dirty="0">
                <a:solidFill>
                  <a:srgbClr val="FFFFFF"/>
                </a:solidFill>
              </a:rPr>
              <a:t>Sonunda Yunanlıların beklediği fırsat Londra Konferansı’nda Sevr Antlaşması reddedilmesiyle birlikte doğmuştur. </a:t>
            </a:r>
          </a:p>
        </p:txBody>
      </p:sp>
    </p:spTree>
    <p:extLst>
      <p:ext uri="{BB962C8B-B14F-4D97-AF65-F5344CB8AC3E}">
        <p14:creationId xmlns:p14="http://schemas.microsoft.com/office/powerpoint/2010/main" val="92827006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921</Words>
  <Application>Microsoft Office PowerPoint</Application>
  <PresentationFormat>Geniş ekran</PresentationFormat>
  <Paragraphs>54</Paragraphs>
  <Slides>12</Slides>
  <Notes>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Arial</vt:lpstr>
      <vt:lpstr>Calibri</vt:lpstr>
      <vt:lpstr>Calibri Light</vt:lpstr>
      <vt:lpstr>Droid Sans</vt:lpstr>
      <vt:lpstr>Source Sans Pro</vt:lpstr>
      <vt:lpstr>Wingdings</vt:lpstr>
      <vt:lpstr>Office Teması</vt:lpstr>
      <vt:lpstr>I. ve II. İNÖNÜ MUHAREBESİ</vt:lpstr>
      <vt:lpstr>TÜRKİYE CUMHURİYETİ’NİN KURTULUŞ MÜCADELESİ (KRONOLOJİK)</vt:lpstr>
      <vt:lpstr>TARAFLAR</vt:lpstr>
      <vt:lpstr>I. İnönü Muharebesi Savaş Öncesi</vt:lpstr>
      <vt:lpstr>I. İnönü Muharebesi Öncesi</vt:lpstr>
      <vt:lpstr>I. İnönü Muharebesi</vt:lpstr>
      <vt:lpstr>I. İnönü Muharebesi Sonuçları</vt:lpstr>
      <vt:lpstr>PowerPoint Sunusu</vt:lpstr>
      <vt:lpstr>II. İnönü Muharebesi  Öncesi</vt:lpstr>
      <vt:lpstr>II. İnönü Muharebesi</vt:lpstr>
      <vt:lpstr>II. İnönü Muharebesi Sonuçları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ve II. İNÖNÜ MUHAREBESİ</dc:title>
  <dc:creator>z949</dc:creator>
  <cp:lastModifiedBy>z949</cp:lastModifiedBy>
  <cp:revision>1</cp:revision>
  <dcterms:created xsi:type="dcterms:W3CDTF">2020-11-14T09:44:57Z</dcterms:created>
  <dcterms:modified xsi:type="dcterms:W3CDTF">2020-11-14T09:48:59Z</dcterms:modified>
</cp:coreProperties>
</file>