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661600" cy="2292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21" userDrawn="1">
          <p15:clr>
            <a:srgbClr val="A4A3A4"/>
          </p15:clr>
        </p15:guide>
        <p15:guide id="2" pos="7221" userDrawn="1">
          <p15:clr>
            <a:srgbClr val="A4A3A4"/>
          </p15:clr>
        </p15:guide>
        <p15:guide id="3" orient="horz" pos="1605" userDrawn="1">
          <p15:clr>
            <a:srgbClr val="A4A3A4"/>
          </p15:clr>
        </p15:guide>
        <p15:guide id="5" orient="horz" pos="10430" userDrawn="1">
          <p15:clr>
            <a:srgbClr val="A4A3A4"/>
          </p15:clr>
        </p15:guide>
        <p15:guide id="6" orient="horz" pos="2407" userDrawn="1">
          <p15:clr>
            <a:srgbClr val="A4A3A4"/>
          </p15:clr>
        </p15:guide>
        <p15:guide id="7" orient="horz" pos="13639" userDrawn="1">
          <p15:clr>
            <a:srgbClr val="A4A3A4"/>
          </p15:clr>
        </p15:guide>
        <p15:guide id="8" pos="11232" userDrawn="1">
          <p15:clr>
            <a:srgbClr val="A4A3A4"/>
          </p15:clr>
        </p15:guide>
        <p15:guide id="9" pos="8023" userDrawn="1">
          <p15:clr>
            <a:srgbClr val="A4A3A4"/>
          </p15:clr>
        </p15:guide>
        <p15:guide id="10" pos="802" userDrawn="1">
          <p15:clr>
            <a:srgbClr val="A4A3A4"/>
          </p15:clr>
        </p15:guide>
        <p15:guide id="11" pos="14441" userDrawn="1">
          <p15:clr>
            <a:srgbClr val="A4A3A4"/>
          </p15:clr>
        </p15:guide>
        <p15:guide id="12" pos="15243" userDrawn="1">
          <p15:clr>
            <a:srgbClr val="A4A3A4"/>
          </p15:clr>
        </p15:guide>
        <p15:guide id="13" pos="21662" userDrawn="1">
          <p15:clr>
            <a:srgbClr val="A4A3A4"/>
          </p15:clr>
        </p15:guide>
        <p15:guide id="15" pos="12937" userDrawn="1">
          <p15:clr>
            <a:srgbClr val="A4A3A4"/>
          </p15:clr>
        </p15:guide>
        <p15:guide id="18" orient="horz" pos="2808" userDrawn="1">
          <p15:clr>
            <a:srgbClr val="A4A3A4"/>
          </p15:clr>
        </p15:guide>
        <p15:guide id="21" pos="9627" userDrawn="1">
          <p15:clr>
            <a:srgbClr val="A4A3A4"/>
          </p15:clr>
        </p15:guide>
        <p15:guide id="22" pos="10831" userDrawn="1">
          <p15:clr>
            <a:srgbClr val="A4A3A4"/>
          </p15:clr>
        </p15:guide>
        <p15:guide id="23" pos="8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D50000"/>
    <a:srgbClr val="718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93" autoAdjust="0"/>
    <p:restoredTop sz="94660"/>
  </p:normalViewPr>
  <p:slideViewPr>
    <p:cSldViewPr>
      <p:cViewPr varScale="1">
        <p:scale>
          <a:sx n="34" d="100"/>
          <a:sy n="34" d="100"/>
        </p:scale>
        <p:origin x="130" y="413"/>
      </p:cViewPr>
      <p:guideLst>
        <p:guide orient="horz" pos="7221"/>
        <p:guide pos="7221"/>
        <p:guide orient="horz" pos="1605"/>
        <p:guide orient="horz" pos="10430"/>
        <p:guide orient="horz" pos="2407"/>
        <p:guide orient="horz" pos="13639"/>
        <p:guide pos="11232"/>
        <p:guide pos="8023"/>
        <p:guide pos="802"/>
        <p:guide pos="14441"/>
        <p:guide pos="15243"/>
        <p:guide pos="21662"/>
        <p:guide pos="12937"/>
        <p:guide orient="horz" pos="2808"/>
        <p:guide pos="9627"/>
        <p:guide pos="10831"/>
        <p:guide pos="8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3751862"/>
            <a:ext cx="26746200" cy="7981327"/>
          </a:xfrm>
        </p:spPr>
        <p:txBody>
          <a:bodyPr anchor="b"/>
          <a:lstStyle>
            <a:lvl1pPr algn="ctr">
              <a:defRPr sz="17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12040980"/>
            <a:ext cx="26746200" cy="5534921"/>
          </a:xfrm>
        </p:spPr>
        <p:txBody>
          <a:bodyPr/>
          <a:lstStyle>
            <a:lvl1pPr marL="0" indent="0" algn="ctr">
              <a:buNone/>
              <a:defRPr sz="7020"/>
            </a:lvl1pPr>
            <a:lvl2pPr marL="1337310" indent="0" algn="ctr">
              <a:buNone/>
              <a:defRPr sz="5850"/>
            </a:lvl2pPr>
            <a:lvl3pPr marL="2674620" indent="0" algn="ctr">
              <a:buNone/>
              <a:defRPr sz="5265"/>
            </a:lvl3pPr>
            <a:lvl4pPr marL="4011930" indent="0" algn="ctr">
              <a:buNone/>
              <a:defRPr sz="4680"/>
            </a:lvl4pPr>
            <a:lvl5pPr marL="5349240" indent="0" algn="ctr">
              <a:buNone/>
              <a:defRPr sz="4680"/>
            </a:lvl5pPr>
            <a:lvl6pPr marL="6686550" indent="0" algn="ctr">
              <a:buNone/>
              <a:defRPr sz="4680"/>
            </a:lvl6pPr>
            <a:lvl7pPr marL="8023860" indent="0" algn="ctr">
              <a:buNone/>
              <a:defRPr sz="4680"/>
            </a:lvl7pPr>
            <a:lvl8pPr marL="9361170" indent="0" algn="ctr">
              <a:buNone/>
              <a:defRPr sz="4680"/>
            </a:lvl8pPr>
            <a:lvl9pPr marL="10698480" indent="0" algn="ctr">
              <a:buNone/>
              <a:defRPr sz="4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20332" y="1220549"/>
            <a:ext cx="7689533" cy="194279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735" y="1220549"/>
            <a:ext cx="22622828" cy="19427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8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161" y="5715355"/>
            <a:ext cx="30758130" cy="9536198"/>
          </a:xfrm>
        </p:spPr>
        <p:txBody>
          <a:bodyPr anchor="b"/>
          <a:lstStyle>
            <a:lvl1pPr>
              <a:defRPr sz="17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3161" y="15341770"/>
            <a:ext cx="30758130" cy="5014861"/>
          </a:xfrm>
        </p:spPr>
        <p:txBody>
          <a:bodyPr/>
          <a:lstStyle>
            <a:lvl1pPr marL="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1pPr>
            <a:lvl2pPr marL="1337310" indent="0">
              <a:buNone/>
              <a:defRPr sz="5850">
                <a:solidFill>
                  <a:schemeClr val="tx1">
                    <a:tint val="75000"/>
                  </a:schemeClr>
                </a:solidFill>
              </a:defRPr>
            </a:lvl2pPr>
            <a:lvl3pPr marL="2674620" indent="0">
              <a:buNone/>
              <a:defRPr sz="5265">
                <a:solidFill>
                  <a:schemeClr val="tx1">
                    <a:tint val="75000"/>
                  </a:schemeClr>
                </a:solidFill>
              </a:defRPr>
            </a:lvl3pPr>
            <a:lvl4pPr marL="401193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4pPr>
            <a:lvl5pPr marL="53492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5pPr>
            <a:lvl6pPr marL="668655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6pPr>
            <a:lvl7pPr marL="802386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7pPr>
            <a:lvl8pPr marL="936117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8pPr>
            <a:lvl9pPr marL="1069848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35" y="6102743"/>
            <a:ext cx="15156180" cy="1454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3685" y="6102743"/>
            <a:ext cx="15156180" cy="1454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1220550"/>
            <a:ext cx="30758130" cy="44311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81" y="5619832"/>
            <a:ext cx="15086527" cy="275419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6381" y="8374025"/>
            <a:ext cx="15086527" cy="12316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3685" y="5619832"/>
            <a:ext cx="15160825" cy="275419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3685" y="8374025"/>
            <a:ext cx="15160825" cy="12316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528339"/>
            <a:ext cx="11501793" cy="5349187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0825" y="3300790"/>
            <a:ext cx="18053685" cy="16291671"/>
          </a:xfrm>
        </p:spPr>
        <p:txBody>
          <a:bodyPr/>
          <a:lstStyle>
            <a:lvl1pPr>
              <a:defRPr sz="9360"/>
            </a:lvl1pPr>
            <a:lvl2pPr>
              <a:defRPr sz="8190"/>
            </a:lvl2pPr>
            <a:lvl3pPr>
              <a:defRPr sz="7020"/>
            </a:lvl3pPr>
            <a:lvl4pPr>
              <a:defRPr sz="5850"/>
            </a:lvl4pPr>
            <a:lvl5pPr>
              <a:defRPr sz="5850"/>
            </a:lvl5pPr>
            <a:lvl6pPr>
              <a:defRPr sz="5850"/>
            </a:lvl6pPr>
            <a:lvl7pPr>
              <a:defRPr sz="5850"/>
            </a:lvl7pPr>
            <a:lvl8pPr>
              <a:defRPr sz="5850"/>
            </a:lvl8pPr>
            <a:lvl9pPr>
              <a:defRPr sz="5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877527"/>
            <a:ext cx="11501793" cy="12741468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528339"/>
            <a:ext cx="11501793" cy="5349187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60825" y="3300790"/>
            <a:ext cx="18053685" cy="16291671"/>
          </a:xfrm>
        </p:spPr>
        <p:txBody>
          <a:bodyPr anchor="t"/>
          <a:lstStyle>
            <a:lvl1pPr marL="0" indent="0">
              <a:buNone/>
              <a:defRPr sz="9360"/>
            </a:lvl1pPr>
            <a:lvl2pPr marL="1337310" indent="0">
              <a:buNone/>
              <a:defRPr sz="8190"/>
            </a:lvl2pPr>
            <a:lvl3pPr marL="2674620" indent="0">
              <a:buNone/>
              <a:defRPr sz="7020"/>
            </a:lvl3pPr>
            <a:lvl4pPr marL="4011930" indent="0">
              <a:buNone/>
              <a:defRPr sz="5850"/>
            </a:lvl4pPr>
            <a:lvl5pPr marL="5349240" indent="0">
              <a:buNone/>
              <a:defRPr sz="5850"/>
            </a:lvl5pPr>
            <a:lvl6pPr marL="6686550" indent="0">
              <a:buNone/>
              <a:defRPr sz="5850"/>
            </a:lvl6pPr>
            <a:lvl7pPr marL="8023860" indent="0">
              <a:buNone/>
              <a:defRPr sz="5850"/>
            </a:lvl7pPr>
            <a:lvl8pPr marL="9361170" indent="0">
              <a:buNone/>
              <a:defRPr sz="5850"/>
            </a:lvl8pPr>
            <a:lvl9pPr marL="10698480" indent="0">
              <a:buNone/>
              <a:defRPr sz="5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877527"/>
            <a:ext cx="11501793" cy="12741468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735" y="1220550"/>
            <a:ext cx="30758130" cy="443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735" y="6102743"/>
            <a:ext cx="30758130" cy="1454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735" y="21248162"/>
            <a:ext cx="8023860" cy="1220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C97-62D2-4AFE-84CE-69813B54492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2905" y="21248162"/>
            <a:ext cx="12035790" cy="1220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6005" y="21248162"/>
            <a:ext cx="8023860" cy="1220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141E-CE66-49B7-9918-A8F7C360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74620" rtl="0" eaLnBrk="1" latinLnBrk="0" hangingPunct="1">
        <a:lnSpc>
          <a:spcPct val="90000"/>
        </a:lnSpc>
        <a:spcBef>
          <a:spcPct val="0"/>
        </a:spcBef>
        <a:buNone/>
        <a:defRPr sz="12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655" indent="-668655" algn="l" defTabSz="2674620" rtl="0" eaLnBrk="1" latinLnBrk="0" hangingPunct="1">
        <a:lnSpc>
          <a:spcPct val="90000"/>
        </a:lnSpc>
        <a:spcBef>
          <a:spcPts val="2925"/>
        </a:spcBef>
        <a:buFont typeface="Arial" panose="020B0604020202020204" pitchFamily="34" charset="0"/>
        <a:buChar char="•"/>
        <a:defRPr sz="819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2pPr>
      <a:lvl3pPr marL="334327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3pPr>
      <a:lvl4pPr marL="468058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601789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735520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69251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1002982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136713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2pPr>
      <a:lvl3pPr marL="267462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3pPr>
      <a:lvl4pPr marL="401193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668655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936117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069848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microsoft.com/office/2007/relationships/hdphoto" Target="../media/hdphoto1.wdp"/><Relationship Id="rId21" Type="http://schemas.microsoft.com/office/2007/relationships/hdphoto" Target="../media/hdphoto5.wdp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microsoft.com/office/2007/relationships/hdphoto" Target="../media/hdphoto7.wdp"/><Relationship Id="rId33" Type="http://schemas.openxmlformats.org/officeDocument/2006/relationships/hyperlink" Target="http://imnotamember.github.io/opticalillusionvideos.html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24" Type="http://schemas.openxmlformats.org/officeDocument/2006/relationships/image" Target="../media/image17.png"/><Relationship Id="rId32" Type="http://schemas.openxmlformats.org/officeDocument/2006/relationships/hyperlink" Target="mailto:JOSHUA.E.ZOSKY@GMAIL.COM" TargetMode="External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23" Type="http://schemas.microsoft.com/office/2007/relationships/hdphoto" Target="../media/hdphoto6.wdp"/><Relationship Id="rId28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microsoft.com/office/2007/relationships/hdphoto" Target="../media/hdphoto4.wdp"/><Relationship Id="rId31" Type="http://schemas.microsoft.com/office/2007/relationships/hdphoto" Target="../media/hdphoto10.wdp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6.png"/><Relationship Id="rId27" Type="http://schemas.microsoft.com/office/2007/relationships/hdphoto" Target="../media/hdphoto8.wdp"/><Relationship Id="rId30" Type="http://schemas.openxmlformats.org/officeDocument/2006/relationships/image" Target="../media/image20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Main Panels">
            <a:extLst>
              <a:ext uri="{FF2B5EF4-FFF2-40B4-BE49-F238E27FC236}">
                <a16:creationId xmlns:a16="http://schemas.microsoft.com/office/drawing/2014/main" id="{8272A62D-28F8-4A90-AB81-324B451B3347}"/>
              </a:ext>
            </a:extLst>
          </p:cNvPr>
          <p:cNvGrpSpPr/>
          <p:nvPr/>
        </p:nvGrpSpPr>
        <p:grpSpPr>
          <a:xfrm>
            <a:off x="1301888" y="3820849"/>
            <a:ext cx="33085921" cy="17830624"/>
            <a:chOff x="1869141" y="5486400"/>
            <a:chExt cx="47508459" cy="25603200"/>
          </a:xfrm>
        </p:grpSpPr>
        <p:sp>
          <p:nvSpPr>
            <p:cNvPr id="16" name="Right Panel">
              <a:extLst>
                <a:ext uri="{FF2B5EF4-FFF2-40B4-BE49-F238E27FC236}">
                  <a16:creationId xmlns:a16="http://schemas.microsoft.com/office/drawing/2014/main" id="{14BDDAA4-A9B3-4152-B505-1E0D50D7BBBC}"/>
                </a:ext>
              </a:extLst>
            </p:cNvPr>
            <p:cNvSpPr/>
            <p:nvPr/>
          </p:nvSpPr>
          <p:spPr>
            <a:xfrm>
              <a:off x="34747200" y="5486401"/>
              <a:ext cx="14630400" cy="256031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 dirty="0"/>
            </a:p>
          </p:txBody>
        </p:sp>
        <p:sp>
          <p:nvSpPr>
            <p:cNvPr id="15" name="Center Panel">
              <a:extLst>
                <a:ext uri="{FF2B5EF4-FFF2-40B4-BE49-F238E27FC236}">
                  <a16:creationId xmlns:a16="http://schemas.microsoft.com/office/drawing/2014/main" id="{36DABFB8-66AA-481F-B4D2-AFF2367AE696}"/>
                </a:ext>
              </a:extLst>
            </p:cNvPr>
            <p:cNvSpPr/>
            <p:nvPr/>
          </p:nvSpPr>
          <p:spPr>
            <a:xfrm>
              <a:off x="18288000" y="5486400"/>
              <a:ext cx="14630400" cy="256031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 dirty="0"/>
            </a:p>
          </p:txBody>
        </p:sp>
        <p:sp>
          <p:nvSpPr>
            <p:cNvPr id="12" name="Left Panel">
              <a:extLst>
                <a:ext uri="{FF2B5EF4-FFF2-40B4-BE49-F238E27FC236}">
                  <a16:creationId xmlns:a16="http://schemas.microsoft.com/office/drawing/2014/main" id="{8E9CFF7E-C5D0-4708-B9AB-E94A4399BCD1}"/>
                </a:ext>
              </a:extLst>
            </p:cNvPr>
            <p:cNvSpPr/>
            <p:nvPr/>
          </p:nvSpPr>
          <p:spPr>
            <a:xfrm>
              <a:off x="1869141" y="5486400"/>
              <a:ext cx="14603506" cy="25603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B4E2EBA-A407-47BA-886E-59C1703EDA34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32" t="5825" r="6172" b="7026"/>
          <a:stretch/>
        </p:blipFill>
        <p:spPr>
          <a:xfrm>
            <a:off x="1301887" y="3817387"/>
            <a:ext cx="10142105" cy="509792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55554F47-F596-40BC-AF77-89C8A4D4A6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795" y="11462545"/>
            <a:ext cx="10188925" cy="10188925"/>
          </a:xfrm>
          <a:prstGeom prst="rect">
            <a:avLst/>
          </a:prstGeom>
        </p:spPr>
      </p:pic>
      <p:grpSp>
        <p:nvGrpSpPr>
          <p:cNvPr id="27" name="Main Point">
            <a:extLst>
              <a:ext uri="{FF2B5EF4-FFF2-40B4-BE49-F238E27FC236}">
                <a16:creationId xmlns:a16="http://schemas.microsoft.com/office/drawing/2014/main" id="{6F5E1F5C-202E-4231-9A83-5E7ED8083CBC}"/>
              </a:ext>
            </a:extLst>
          </p:cNvPr>
          <p:cNvGrpSpPr/>
          <p:nvPr/>
        </p:nvGrpSpPr>
        <p:grpSpPr>
          <a:xfrm>
            <a:off x="1273793" y="8915313"/>
            <a:ext cx="10170198" cy="2547231"/>
            <a:chOff x="1828801" y="12801602"/>
            <a:chExt cx="14603506" cy="3657598"/>
          </a:xfrm>
        </p:grpSpPr>
        <p:sp>
          <p:nvSpPr>
            <p:cNvPr id="26" name="Main Point Panel">
              <a:extLst>
                <a:ext uri="{FF2B5EF4-FFF2-40B4-BE49-F238E27FC236}">
                  <a16:creationId xmlns:a16="http://schemas.microsoft.com/office/drawing/2014/main" id="{41725645-3BB9-4282-A25C-E78A5EC355CE}"/>
                </a:ext>
              </a:extLst>
            </p:cNvPr>
            <p:cNvSpPr/>
            <p:nvPr/>
          </p:nvSpPr>
          <p:spPr>
            <a:xfrm>
              <a:off x="1828801" y="12801602"/>
              <a:ext cx="14603506" cy="3657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/>
            </a:p>
          </p:txBody>
        </p:sp>
        <p:sp>
          <p:nvSpPr>
            <p:cNvPr id="7" name="Main Point">
              <a:extLst>
                <a:ext uri="{FF2B5EF4-FFF2-40B4-BE49-F238E27FC236}">
                  <a16:creationId xmlns:a16="http://schemas.microsoft.com/office/drawing/2014/main" id="{E09530BF-A78B-411B-B6A3-EC777E5270D5}"/>
                </a:ext>
              </a:extLst>
            </p:cNvPr>
            <p:cNvSpPr txBox="1"/>
            <p:nvPr/>
          </p:nvSpPr>
          <p:spPr>
            <a:xfrm>
              <a:off x="2743201" y="13716000"/>
              <a:ext cx="12830174" cy="18288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4178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Perception of ambiguous motion is biased by surrounding stimuli</a:t>
              </a:r>
            </a:p>
          </p:txBody>
        </p:sp>
      </p:grpSp>
      <p:grpSp>
        <p:nvGrpSpPr>
          <p:cNvPr id="4" name="Description">
            <a:extLst>
              <a:ext uri="{FF2B5EF4-FFF2-40B4-BE49-F238E27FC236}">
                <a16:creationId xmlns:a16="http://schemas.microsoft.com/office/drawing/2014/main" id="{AA99AE8D-4C4D-4BA5-8E70-0405EC2A34BA}"/>
              </a:ext>
            </a:extLst>
          </p:cNvPr>
          <p:cNvGrpSpPr/>
          <p:nvPr/>
        </p:nvGrpSpPr>
        <p:grpSpPr>
          <a:xfrm>
            <a:off x="1910600" y="11789326"/>
            <a:ext cx="8915312" cy="1822447"/>
            <a:chOff x="2714624" y="9239847"/>
            <a:chExt cx="12830176" cy="2616872"/>
          </a:xfrm>
        </p:grpSpPr>
        <p:sp>
          <p:nvSpPr>
            <p:cNvPr id="21" name="Description">
              <a:extLst>
                <a:ext uri="{FF2B5EF4-FFF2-40B4-BE49-F238E27FC236}">
                  <a16:creationId xmlns:a16="http://schemas.microsoft.com/office/drawing/2014/main" id="{CB83900B-238C-4AB8-AECC-64981EDDD29C}"/>
                </a:ext>
              </a:extLst>
            </p:cNvPr>
            <p:cNvSpPr txBox="1"/>
            <p:nvPr/>
          </p:nvSpPr>
          <p:spPr>
            <a:xfrm>
              <a:off x="4598894" y="9239847"/>
              <a:ext cx="10945906" cy="26168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376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Participants were asked to judge the direction of motion for a 3D particle sphere</a:t>
              </a:r>
            </a:p>
            <a:p>
              <a:endParaRPr lang="en-US" sz="376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Marker 2">
              <a:extLst>
                <a:ext uri="{FF2B5EF4-FFF2-40B4-BE49-F238E27FC236}">
                  <a16:creationId xmlns:a16="http://schemas.microsoft.com/office/drawing/2014/main" id="{290CE215-C55F-4407-8837-3E50FCE411A8}"/>
                </a:ext>
              </a:extLst>
            </p:cNvPr>
            <p:cNvSpPr/>
            <p:nvPr/>
          </p:nvSpPr>
          <p:spPr>
            <a:xfrm flipV="1">
              <a:off x="2714624" y="9685018"/>
              <a:ext cx="942976" cy="91440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/>
            </a:p>
          </p:txBody>
        </p:sp>
      </p:grpSp>
      <p:grpSp>
        <p:nvGrpSpPr>
          <p:cNvPr id="8" name="Authors">
            <a:extLst>
              <a:ext uri="{FF2B5EF4-FFF2-40B4-BE49-F238E27FC236}">
                <a16:creationId xmlns:a16="http://schemas.microsoft.com/office/drawing/2014/main" id="{A6A38223-B104-4919-9458-40F9C1A1AD51}"/>
              </a:ext>
            </a:extLst>
          </p:cNvPr>
          <p:cNvGrpSpPr/>
          <p:nvPr/>
        </p:nvGrpSpPr>
        <p:grpSpPr>
          <a:xfrm>
            <a:off x="177" y="2547233"/>
            <a:ext cx="35661247" cy="1273617"/>
            <a:chOff x="0" y="3657600"/>
            <a:chExt cx="51206400" cy="1828800"/>
          </a:xfrm>
        </p:grpSpPr>
        <p:sp>
          <p:nvSpPr>
            <p:cNvPr id="14" name="Authors Banner">
              <a:extLst>
                <a:ext uri="{FF2B5EF4-FFF2-40B4-BE49-F238E27FC236}">
                  <a16:creationId xmlns:a16="http://schemas.microsoft.com/office/drawing/2014/main" id="{B23AC502-F26D-4443-A326-1E1CD007ADE2}"/>
                </a:ext>
              </a:extLst>
            </p:cNvPr>
            <p:cNvSpPr/>
            <p:nvPr/>
          </p:nvSpPr>
          <p:spPr>
            <a:xfrm>
              <a:off x="0" y="3657601"/>
              <a:ext cx="51206400" cy="1828799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127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/>
            </a:p>
          </p:txBody>
        </p:sp>
        <p:sp>
          <p:nvSpPr>
            <p:cNvPr id="11" name="Authors/Affilates">
              <a:extLst>
                <a:ext uri="{FF2B5EF4-FFF2-40B4-BE49-F238E27FC236}">
                  <a16:creationId xmlns:a16="http://schemas.microsoft.com/office/drawing/2014/main" id="{822998E7-0FE9-43FC-B819-63451619F3F3}"/>
                </a:ext>
              </a:extLst>
            </p:cNvPr>
            <p:cNvSpPr txBox="1"/>
            <p:nvPr/>
          </p:nvSpPr>
          <p:spPr>
            <a:xfrm>
              <a:off x="914400" y="3657600"/>
              <a:ext cx="493776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362" tIns="63680" rIns="127362" bIns="63680" rtlCol="0" anchor="ctr" anchorCtr="0">
              <a:noAutofit/>
            </a:bodyPr>
            <a:lstStyle/>
            <a:p>
              <a:pPr>
                <a:tabLst>
                  <a:tab pos="397977" algn="l"/>
                  <a:tab pos="24025650" algn="l"/>
                </a:tabLst>
              </a:pPr>
              <a:r>
                <a:rPr lang="en-US" sz="376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 JOSHUA R. WARREN, JOSHUA E. ZOSKY, MICHAEL D. DODD</a:t>
              </a:r>
              <a:r>
                <a:rPr lang="en-US" sz="3761" baseline="300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n-US" sz="376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UNIVERSITY OF NEBRASKA-LINCOLN</a:t>
              </a:r>
            </a:p>
          </p:txBody>
        </p:sp>
      </p:grpSp>
      <p:pic>
        <p:nvPicPr>
          <p:cNvPr id="79" name="Graphic 78">
            <a:extLst>
              <a:ext uri="{FF2B5EF4-FFF2-40B4-BE49-F238E27FC236}">
                <a16:creationId xmlns:a16="http://schemas.microsoft.com/office/drawing/2014/main" id="{F48CB257-2348-47F6-866B-823AF24FB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27608" y="2706435"/>
            <a:ext cx="1154214" cy="1008279"/>
          </a:xfrm>
          <a:prstGeom prst="rect">
            <a:avLst/>
          </a:prstGeom>
        </p:spPr>
      </p:pic>
      <p:pic>
        <p:nvPicPr>
          <p:cNvPr id="58" name="Picture 57" descr="A drawing of a person&#10;&#10;Description automatically generated">
            <a:extLst>
              <a:ext uri="{FF2B5EF4-FFF2-40B4-BE49-F238E27FC236}">
                <a16:creationId xmlns:a16="http://schemas.microsoft.com/office/drawing/2014/main" id="{C1D4F3B8-02B5-458A-8329-CD89B76C3D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23" b="89901" l="8624" r="89884">
                        <a14:foregroundMark x1="52570" y1="6788" x2="32836" y2="14901"/>
                        <a14:foregroundMark x1="32836" y1="14901" x2="14428" y2="39073"/>
                        <a14:foregroundMark x1="14428" y1="39073" x2="13101" y2="47848"/>
                        <a14:foregroundMark x1="13101" y1="47848" x2="14096" y2="56623"/>
                        <a14:foregroundMark x1="14096" y1="56623" x2="30680" y2="72185"/>
                        <a14:foregroundMark x1="30680" y1="72185" x2="53566" y2="80464"/>
                        <a14:foregroundMark x1="53566" y1="80464" x2="62852" y2="77815"/>
                        <a14:foregroundMark x1="62852" y1="77815" x2="81260" y2="63245"/>
                        <a14:foregroundMark x1="81260" y1="63245" x2="84743" y2="58940"/>
                        <a14:foregroundMark x1="45108" y1="19536" x2="42123" y2="32781"/>
                        <a14:foregroundMark x1="42123" y1="32781" x2="44942" y2="46854"/>
                        <a14:foregroundMark x1="44942" y1="46854" x2="49751" y2="51490"/>
                        <a14:foregroundMark x1="49751" y1="51490" x2="55224" y2="44868"/>
                        <a14:foregroundMark x1="55224" y1="44868" x2="57546" y2="37748"/>
                        <a14:foregroundMark x1="57546" y1="37748" x2="53234" y2="24503"/>
                        <a14:foregroundMark x1="53234" y1="24503" x2="44776" y2="27318"/>
                        <a14:foregroundMark x1="57546" y1="20861" x2="53068" y2="25662"/>
                        <a14:foregroundMark x1="53068" y1="25662" x2="53068" y2="32119"/>
                        <a14:foregroundMark x1="53068" y1="32119" x2="57711" y2="26159"/>
                        <a14:foregroundMark x1="57711" y1="26159" x2="59370" y2="18709"/>
                        <a14:foregroundMark x1="49585" y1="48841" x2="50415" y2="55960"/>
                        <a14:foregroundMark x1="50415" y1="55960" x2="52570" y2="37748"/>
                        <a14:foregroundMark x1="67164" y1="22517" x2="57546" y2="36921"/>
                        <a14:foregroundMark x1="29851" y1="19536" x2="31012" y2="26325"/>
                        <a14:foregroundMark x1="31012" y1="26325" x2="34328" y2="31954"/>
                        <a14:foregroundMark x1="34328" y1="31954" x2="34826" y2="24834"/>
                        <a14:foregroundMark x1="34826" y1="24834" x2="28690" y2="19536"/>
                        <a14:foregroundMark x1="89884" y1="50000" x2="89884" y2="50000"/>
                        <a14:foregroundMark x1="8624" y1="48510" x2="8624" y2="48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2541989"/>
            <a:ext cx="1276740" cy="1278859"/>
          </a:xfrm>
          <a:prstGeom prst="rect">
            <a:avLst/>
          </a:prstGeom>
        </p:spPr>
      </p:pic>
      <p:grpSp>
        <p:nvGrpSpPr>
          <p:cNvPr id="6" name="Title">
            <a:extLst>
              <a:ext uri="{FF2B5EF4-FFF2-40B4-BE49-F238E27FC236}">
                <a16:creationId xmlns:a16="http://schemas.microsoft.com/office/drawing/2014/main" id="{E4F1BEEE-F2C8-4A89-B93D-C6EB45B4AE0C}"/>
              </a:ext>
            </a:extLst>
          </p:cNvPr>
          <p:cNvGrpSpPr/>
          <p:nvPr/>
        </p:nvGrpSpPr>
        <p:grpSpPr>
          <a:xfrm>
            <a:off x="177" y="1"/>
            <a:ext cx="35661247" cy="2547232"/>
            <a:chOff x="0" y="0"/>
            <a:chExt cx="51206400" cy="3657600"/>
          </a:xfrm>
        </p:grpSpPr>
        <p:sp>
          <p:nvSpPr>
            <p:cNvPr id="5" name="Title Banner">
              <a:extLst>
                <a:ext uri="{FF2B5EF4-FFF2-40B4-BE49-F238E27FC236}">
                  <a16:creationId xmlns:a16="http://schemas.microsoft.com/office/drawing/2014/main" id="{34684C37-6E87-450F-A592-FE96E5ECE9FC}"/>
                </a:ext>
              </a:extLst>
            </p:cNvPr>
            <p:cNvSpPr/>
            <p:nvPr/>
          </p:nvSpPr>
          <p:spPr>
            <a:xfrm>
              <a:off x="0" y="0"/>
              <a:ext cx="51206400" cy="3657600"/>
            </a:xfrm>
            <a:prstGeom prst="rect">
              <a:avLst/>
            </a:prstGeom>
            <a:solidFill>
              <a:srgbClr val="D50000"/>
            </a:solidFill>
            <a:ln>
              <a:noFill/>
            </a:ln>
            <a:effectLst>
              <a:outerShdw blurRad="50800" dist="203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/>
            </a:p>
          </p:txBody>
        </p:sp>
        <p:sp>
          <p:nvSpPr>
            <p:cNvPr id="10" name="Title/Subtitle">
              <a:extLst>
                <a:ext uri="{FF2B5EF4-FFF2-40B4-BE49-F238E27FC236}">
                  <a16:creationId xmlns:a16="http://schemas.microsoft.com/office/drawing/2014/main" id="{C82EEEF3-DD51-4C40-BB75-8611A018AB9F}"/>
                </a:ext>
              </a:extLst>
            </p:cNvPr>
            <p:cNvSpPr txBox="1"/>
            <p:nvPr/>
          </p:nvSpPr>
          <p:spPr>
            <a:xfrm>
              <a:off x="914400" y="0"/>
              <a:ext cx="49377600" cy="3657600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85000" lnSpcReduction="10000"/>
            </a:bodyPr>
            <a:lstStyle/>
            <a:p>
              <a:r>
                <a:rPr lang="en-US" sz="12257" dirty="0">
                  <a:ln w="0"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Perception of ambiguous motion biased by dimensional cues</a:t>
              </a:r>
            </a:p>
          </p:txBody>
        </p: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D6F6E80C-A9E5-4349-A11A-074627D211F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8683" y="4776061"/>
            <a:ext cx="3184039" cy="318403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861C3C85-18A4-4780-A9AE-D89138DEB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3794" y="4776061"/>
            <a:ext cx="3184039" cy="318403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529AA4E-7915-4849-A13F-46326CFC7DF1}"/>
              </a:ext>
            </a:extLst>
          </p:cNvPr>
          <p:cNvGrpSpPr/>
          <p:nvPr/>
        </p:nvGrpSpPr>
        <p:grpSpPr>
          <a:xfrm>
            <a:off x="1910600" y="14009775"/>
            <a:ext cx="8915312" cy="4457659"/>
            <a:chOff x="2743200" y="20116798"/>
            <a:chExt cx="12801600" cy="6400804"/>
          </a:xfrm>
        </p:grpSpPr>
        <p:sp>
          <p:nvSpPr>
            <p:cNvPr id="28" name="Description">
              <a:extLst>
                <a:ext uri="{FF2B5EF4-FFF2-40B4-BE49-F238E27FC236}">
                  <a16:creationId xmlns:a16="http://schemas.microsoft.com/office/drawing/2014/main" id="{770E150A-F12C-4A5D-9768-CC71FDDE9330}"/>
                </a:ext>
              </a:extLst>
            </p:cNvPr>
            <p:cNvSpPr txBox="1"/>
            <p:nvPr/>
          </p:nvSpPr>
          <p:spPr>
            <a:xfrm>
              <a:off x="4623274" y="20116798"/>
              <a:ext cx="10921526" cy="640080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4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Two phases:</a:t>
              </a:r>
            </a:p>
            <a:p>
              <a:endParaRPr lang="en-US" sz="28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n-US" sz="3343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Baseline test - orb alone</a:t>
              </a:r>
            </a:p>
            <a:p>
              <a:r>
                <a:rPr lang="en-US" sz="2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</a:p>
            <a:p>
              <a:r>
                <a:rPr lang="en-US" sz="32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Secondary test – orb with 3D cube</a:t>
              </a:r>
            </a:p>
          </p:txBody>
        </p:sp>
        <p:sp>
          <p:nvSpPr>
            <p:cNvPr id="29" name="Marker 2">
              <a:extLst>
                <a:ext uri="{FF2B5EF4-FFF2-40B4-BE49-F238E27FC236}">
                  <a16:creationId xmlns:a16="http://schemas.microsoft.com/office/drawing/2014/main" id="{36C7B74B-0049-4DC5-8F40-0463CC413128}"/>
                </a:ext>
              </a:extLst>
            </p:cNvPr>
            <p:cNvSpPr/>
            <p:nvPr/>
          </p:nvSpPr>
          <p:spPr>
            <a:xfrm flipV="1">
              <a:off x="2743200" y="20545424"/>
              <a:ext cx="940876" cy="91440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/>
            </a:p>
          </p:txBody>
        </p:sp>
        <p:sp>
          <p:nvSpPr>
            <p:cNvPr id="30" name="Marker 2">
              <a:extLst>
                <a:ext uri="{FF2B5EF4-FFF2-40B4-BE49-F238E27FC236}">
                  <a16:creationId xmlns:a16="http://schemas.microsoft.com/office/drawing/2014/main" id="{5B96744B-6ADE-4670-829B-6B81A6AED749}"/>
                </a:ext>
              </a:extLst>
            </p:cNvPr>
            <p:cNvSpPr/>
            <p:nvPr/>
          </p:nvSpPr>
          <p:spPr>
            <a:xfrm flipV="1">
              <a:off x="4040899" y="21945600"/>
              <a:ext cx="531101" cy="46923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/>
            </a:p>
          </p:txBody>
        </p:sp>
        <p:sp>
          <p:nvSpPr>
            <p:cNvPr id="31" name="Marker 2">
              <a:extLst>
                <a:ext uri="{FF2B5EF4-FFF2-40B4-BE49-F238E27FC236}">
                  <a16:creationId xmlns:a16="http://schemas.microsoft.com/office/drawing/2014/main" id="{DB6CFCC6-B450-4985-984A-3B0CD1A4F998}"/>
                </a:ext>
              </a:extLst>
            </p:cNvPr>
            <p:cNvSpPr/>
            <p:nvPr/>
          </p:nvSpPr>
          <p:spPr>
            <a:xfrm flipV="1">
              <a:off x="4040899" y="23305167"/>
              <a:ext cx="531101" cy="46923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/>
            </a:p>
          </p:txBody>
        </p:sp>
      </p:grpSp>
      <p:grpSp>
        <p:nvGrpSpPr>
          <p:cNvPr id="32" name="Description">
            <a:extLst>
              <a:ext uri="{FF2B5EF4-FFF2-40B4-BE49-F238E27FC236}">
                <a16:creationId xmlns:a16="http://schemas.microsoft.com/office/drawing/2014/main" id="{ABA0E140-A13B-4A76-B44F-0E1D392EBFAC}"/>
              </a:ext>
            </a:extLst>
          </p:cNvPr>
          <p:cNvGrpSpPr/>
          <p:nvPr/>
        </p:nvGrpSpPr>
        <p:grpSpPr>
          <a:xfrm>
            <a:off x="1910600" y="17193816"/>
            <a:ext cx="8915312" cy="1910425"/>
            <a:chOff x="2714624" y="9113517"/>
            <a:chExt cx="12830176" cy="2743202"/>
          </a:xfrm>
        </p:grpSpPr>
        <p:sp>
          <p:nvSpPr>
            <p:cNvPr id="33" name="Description">
              <a:extLst>
                <a:ext uri="{FF2B5EF4-FFF2-40B4-BE49-F238E27FC236}">
                  <a16:creationId xmlns:a16="http://schemas.microsoft.com/office/drawing/2014/main" id="{FF8ABEBF-3F58-4127-AB07-8D8784671497}"/>
                </a:ext>
              </a:extLst>
            </p:cNvPr>
            <p:cNvSpPr txBox="1"/>
            <p:nvPr/>
          </p:nvSpPr>
          <p:spPr>
            <a:xfrm>
              <a:off x="4598894" y="9113517"/>
              <a:ext cx="10945906" cy="27432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376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If motion of orb changed, participants were instructed to update perception judgement</a:t>
              </a:r>
            </a:p>
          </p:txBody>
        </p:sp>
        <p:sp>
          <p:nvSpPr>
            <p:cNvPr id="34" name="Marker 2">
              <a:extLst>
                <a:ext uri="{FF2B5EF4-FFF2-40B4-BE49-F238E27FC236}">
                  <a16:creationId xmlns:a16="http://schemas.microsoft.com/office/drawing/2014/main" id="{84F831B1-16AE-415D-933D-3F6A3215124E}"/>
                </a:ext>
              </a:extLst>
            </p:cNvPr>
            <p:cNvSpPr/>
            <p:nvPr/>
          </p:nvSpPr>
          <p:spPr>
            <a:xfrm flipV="1">
              <a:off x="2714624" y="9570715"/>
              <a:ext cx="942976" cy="91440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6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D2094DE2-180E-4214-A428-69F1059A45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842" y="4457658"/>
            <a:ext cx="8093005" cy="6069754"/>
          </a:xfrm>
          <a:prstGeom prst="rect">
            <a:avLst/>
          </a:prstGeom>
          <a:blipFill dpi="0" rotWithShape="1">
            <a:blip r:embed="rId13">
              <a:alphaModFix/>
            </a:blip>
            <a:srcRect/>
            <a:tile tx="0" ty="0" sx="100000" sy="100000" flip="none" algn="tl"/>
          </a:blipFill>
          <a:ln>
            <a:noFill/>
          </a:ln>
          <a:effectLst>
            <a:outerShdw blurRad="292100" dist="5080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17BD958-1FD0-4C54-8328-DCD455D6E4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690" y="11462544"/>
            <a:ext cx="8915311" cy="3936015"/>
          </a:xfrm>
          <a:prstGeom prst="rect">
            <a:avLst/>
          </a:prstGeom>
          <a:ln>
            <a:noFill/>
          </a:ln>
          <a:effectLst>
            <a:outerShdw blurRad="292100" dist="5080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1F79D41-8BE1-4032-98D6-159AB8E5BB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690" y="16557008"/>
            <a:ext cx="8915311" cy="3936015"/>
          </a:xfrm>
          <a:prstGeom prst="rect">
            <a:avLst/>
          </a:prstGeom>
          <a:ln>
            <a:noFill/>
          </a:ln>
          <a:effectLst>
            <a:outerShdw blurRad="292100" dist="5080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1E1A5534-C839-4DB4-92C0-63958AF42A4A}"/>
              </a:ext>
            </a:extLst>
          </p:cNvPr>
          <p:cNvSpPr/>
          <p:nvPr/>
        </p:nvSpPr>
        <p:spPr>
          <a:xfrm>
            <a:off x="27025737" y="10723936"/>
            <a:ext cx="4535216" cy="60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6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Baseline </a:t>
            </a:r>
            <a:r>
              <a:rPr lang="en-US" sz="334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r>
              <a:rPr lang="en-US" sz="306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orb alone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9805B0-FDE3-4489-A28C-25859B1DB11B}"/>
              </a:ext>
            </a:extLst>
          </p:cNvPr>
          <p:cNvSpPr/>
          <p:nvPr/>
        </p:nvSpPr>
        <p:spPr>
          <a:xfrm>
            <a:off x="25903269" y="15628329"/>
            <a:ext cx="6835526" cy="60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4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Secondary test – orb with 3D cube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D76F098-20EF-43E2-9250-FDF15B151E67}"/>
              </a:ext>
            </a:extLst>
          </p:cNvPr>
          <p:cNvSpPr/>
          <p:nvPr/>
        </p:nvSpPr>
        <p:spPr>
          <a:xfrm>
            <a:off x="25125058" y="20751835"/>
            <a:ext cx="8549135" cy="60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4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Secondary test – orb with 3D cube, 2</a:t>
            </a:r>
            <a:r>
              <a:rPr lang="en-US" sz="3343" baseline="30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nd</a:t>
            </a:r>
            <a:r>
              <a:rPr lang="en-US" sz="334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spin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91F74-661B-BA4F-AD27-818692A465F3}"/>
              </a:ext>
            </a:extLst>
          </p:cNvPr>
          <p:cNvSpPr/>
          <p:nvPr/>
        </p:nvSpPr>
        <p:spPr>
          <a:xfrm>
            <a:off x="12736337" y="4139253"/>
            <a:ext cx="10200148" cy="650488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6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DD4DAB-3467-B849-9421-9E072C37452D}"/>
              </a:ext>
            </a:extLst>
          </p:cNvPr>
          <p:cNvSpPr/>
          <p:nvPr/>
        </p:nvSpPr>
        <p:spPr>
          <a:xfrm>
            <a:off x="12734480" y="5554942"/>
            <a:ext cx="10190783" cy="3208008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6"/>
          </a:p>
        </p:txBody>
      </p:sp>
      <p:pic>
        <p:nvPicPr>
          <p:cNvPr id="18" name="Orb 1" descr="A picture containing outdoor&#10;&#10;Description automatically generated">
            <a:extLst>
              <a:ext uri="{FF2B5EF4-FFF2-40B4-BE49-F238E27FC236}">
                <a16:creationId xmlns:a16="http://schemas.microsoft.com/office/drawing/2014/main" id="{996B6F55-29BD-4A33-8F8F-F5AEDC12B5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285" y="5726128"/>
            <a:ext cx="3827708" cy="28707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0B72659-EDB2-4972-89B5-E61811B86651}"/>
              </a:ext>
            </a:extLst>
          </p:cNvPr>
          <p:cNvSpPr/>
          <p:nvPr/>
        </p:nvSpPr>
        <p:spPr>
          <a:xfrm>
            <a:off x="12736337" y="9694195"/>
            <a:ext cx="10188928" cy="3208008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6"/>
          </a:p>
        </p:txBody>
      </p:sp>
      <p:pic>
        <p:nvPicPr>
          <p:cNvPr id="22" name="Orb 10" descr="A large body of water&#10;&#10;Description automatically generated">
            <a:extLst>
              <a:ext uri="{FF2B5EF4-FFF2-40B4-BE49-F238E27FC236}">
                <a16:creationId xmlns:a16="http://schemas.microsoft.com/office/drawing/2014/main" id="{6B75826F-BA22-4D2D-B8D4-A000BB0032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45" y="9865381"/>
            <a:ext cx="3827708" cy="28707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808C53A-7D55-4AC6-8CBB-95987D3D1829}"/>
              </a:ext>
            </a:extLst>
          </p:cNvPr>
          <p:cNvSpPr/>
          <p:nvPr/>
        </p:nvSpPr>
        <p:spPr>
          <a:xfrm>
            <a:off x="12734482" y="13838589"/>
            <a:ext cx="10190784" cy="3202864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6"/>
          </a:p>
        </p:txBody>
      </p:sp>
      <p:pic>
        <p:nvPicPr>
          <p:cNvPr id="36" name="Orb 100" descr="A picture containing outdoor, nature, wall&#10;&#10;Description automatically generated">
            <a:extLst>
              <a:ext uri="{FF2B5EF4-FFF2-40B4-BE49-F238E27FC236}">
                <a16:creationId xmlns:a16="http://schemas.microsoft.com/office/drawing/2014/main" id="{0F2879E6-93CD-4234-BFB9-4BD3040C72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45" y="14009776"/>
            <a:ext cx="3827708" cy="28707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118633DC-CB4A-4804-BC1F-90D2E55B7DFC}"/>
              </a:ext>
            </a:extLst>
          </p:cNvPr>
          <p:cNvSpPr/>
          <p:nvPr/>
        </p:nvSpPr>
        <p:spPr>
          <a:xfrm>
            <a:off x="12736337" y="17988129"/>
            <a:ext cx="10188928" cy="3192577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6"/>
          </a:p>
        </p:txBody>
      </p:sp>
      <p:pic>
        <p:nvPicPr>
          <p:cNvPr id="39" name="Orb 1000">
            <a:extLst>
              <a:ext uri="{FF2B5EF4-FFF2-40B4-BE49-F238E27FC236}">
                <a16:creationId xmlns:a16="http://schemas.microsoft.com/office/drawing/2014/main" id="{1D0D3324-CEFA-469F-9A40-E819010FBE6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285" y="18143884"/>
            <a:ext cx="3827708" cy="28707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2" name="Orb and Box 1" descr="A picture containing athletic game, sport, man&#10;&#10;Description automatically generated">
            <a:extLst>
              <a:ext uri="{FF2B5EF4-FFF2-40B4-BE49-F238E27FC236}">
                <a16:creationId xmlns:a16="http://schemas.microsoft.com/office/drawing/2014/main" id="{035C040B-3F95-47B4-A447-7CC7F38F5B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608" y="5726128"/>
            <a:ext cx="3827708" cy="28707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4" name="Orb and Box 10" descr="A picture containing athletic game, sport, man&#10;&#10;Description automatically generated">
            <a:extLst>
              <a:ext uri="{FF2B5EF4-FFF2-40B4-BE49-F238E27FC236}">
                <a16:creationId xmlns:a16="http://schemas.microsoft.com/office/drawing/2014/main" id="{F542D77B-492A-4853-B4EF-B45987F2C2D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608" y="9870524"/>
            <a:ext cx="3827708" cy="28707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7" name="Orb and Box 100" descr="A picture containing athletic game&#10;&#10;Description automatically generated">
            <a:extLst>
              <a:ext uri="{FF2B5EF4-FFF2-40B4-BE49-F238E27FC236}">
                <a16:creationId xmlns:a16="http://schemas.microsoft.com/office/drawing/2014/main" id="{2894F0B3-6748-4847-B6D5-50C0482CE40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608" y="14009776"/>
            <a:ext cx="3827708" cy="28707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5" name="Orb and Box 1000">
            <a:extLst>
              <a:ext uri="{FF2B5EF4-FFF2-40B4-BE49-F238E27FC236}">
                <a16:creationId xmlns:a16="http://schemas.microsoft.com/office/drawing/2014/main" id="{0992D9F9-D59C-4130-9734-0AF0C7A31E3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608" y="18143884"/>
            <a:ext cx="3827708" cy="28707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CDB28A9-02E8-41F6-8B25-B0D7B8722E95}"/>
              </a:ext>
            </a:extLst>
          </p:cNvPr>
          <p:cNvSpPr txBox="1"/>
          <p:nvPr/>
        </p:nvSpPr>
        <p:spPr>
          <a:xfrm>
            <a:off x="13373144" y="4139253"/>
            <a:ext cx="8922172" cy="6504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tabLst>
                <a:tab pos="1783158" algn="ctr"/>
                <a:tab pos="6919272" algn="ctr"/>
              </a:tabLst>
            </a:pPr>
            <a:r>
              <a:rPr lang="en-US" sz="376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ORB	ORB + Z-BOX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9D3B42-7C4E-4031-8DF2-83893EEC5796}"/>
              </a:ext>
            </a:extLst>
          </p:cNvPr>
          <p:cNvSpPr txBox="1"/>
          <p:nvPr/>
        </p:nvSpPr>
        <p:spPr>
          <a:xfrm>
            <a:off x="13373144" y="4813709"/>
            <a:ext cx="8922172" cy="7172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tabLst>
                <a:tab pos="4386591" algn="ctr"/>
              </a:tabLst>
            </a:pPr>
            <a:r>
              <a:rPr lang="en-US" sz="376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1 PARTICLE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E2C005-F6D4-4884-91C9-8AD5CD1E28D1}"/>
              </a:ext>
            </a:extLst>
          </p:cNvPr>
          <p:cNvSpPr txBox="1"/>
          <p:nvPr/>
        </p:nvSpPr>
        <p:spPr>
          <a:xfrm>
            <a:off x="13373144" y="8786919"/>
            <a:ext cx="8922172" cy="88330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tabLst>
                <a:tab pos="4386591" algn="ctr"/>
              </a:tabLst>
            </a:pPr>
            <a:r>
              <a:rPr lang="en-US" sz="376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10 PARTICLES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D57F75-ADC7-454E-9E5E-32BD7A49F6BA}"/>
              </a:ext>
            </a:extLst>
          </p:cNvPr>
          <p:cNvSpPr txBox="1"/>
          <p:nvPr/>
        </p:nvSpPr>
        <p:spPr>
          <a:xfrm>
            <a:off x="13366285" y="12907346"/>
            <a:ext cx="8929032" cy="90727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tabLst>
                <a:tab pos="4386591" algn="ctr"/>
              </a:tabLst>
            </a:pPr>
            <a:r>
              <a:rPr lang="en-US" sz="376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100 PARTICLES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F2A136-CC45-497D-96EA-9888A85C2014}"/>
              </a:ext>
            </a:extLst>
          </p:cNvPr>
          <p:cNvSpPr txBox="1"/>
          <p:nvPr/>
        </p:nvSpPr>
        <p:spPr>
          <a:xfrm>
            <a:off x="13390122" y="17065422"/>
            <a:ext cx="8905194" cy="9227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tabLst>
                <a:tab pos="4386591" algn="ctr"/>
              </a:tabLst>
            </a:pPr>
            <a:r>
              <a:rPr lang="en-US" sz="376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1000 PARTICLES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5E7527-360B-4585-8EB1-87C156C51864}"/>
              </a:ext>
            </a:extLst>
          </p:cNvPr>
          <p:cNvSpPr txBox="1"/>
          <p:nvPr/>
        </p:nvSpPr>
        <p:spPr>
          <a:xfrm>
            <a:off x="1910600" y="19431023"/>
            <a:ext cx="8915312" cy="22036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786" b="1" dirty="0">
                <a:solidFill>
                  <a:srgbClr val="2D2E2D"/>
                </a:solidFill>
                <a:latin typeface="Arial"/>
              </a:rPr>
              <a:t>EMAIL: </a:t>
            </a:r>
            <a:r>
              <a:rPr lang="en-US" sz="2786" b="1" dirty="0">
                <a:solidFill>
                  <a:srgbClr val="2D2E2D"/>
                </a:solidFill>
                <a:latin typeface="Arial"/>
                <a:hlinkClick r:id="rId32"/>
              </a:rPr>
              <a:t>JOSHUA.E.ZOSKY@GMAIL.COM</a:t>
            </a:r>
            <a:endParaRPr lang="en-US" sz="2786" b="1" dirty="0">
              <a:solidFill>
                <a:srgbClr val="2D2E2D"/>
              </a:solidFill>
              <a:latin typeface="Arial"/>
            </a:endParaRPr>
          </a:p>
          <a:p>
            <a:r>
              <a:rPr lang="en-US" sz="2786" b="1" dirty="0">
                <a:solidFill>
                  <a:srgbClr val="2D2E2D"/>
                </a:solidFill>
                <a:latin typeface="Arial"/>
              </a:rPr>
              <a:t>MORE DEMOS: </a:t>
            </a:r>
            <a:r>
              <a:rPr lang="en-US" sz="2507" b="1" dirty="0">
                <a:solidFill>
                  <a:srgbClr val="2D2E2D"/>
                </a:solidFill>
                <a:latin typeface="Arial"/>
                <a:hlinkClick r:id="rId33"/>
              </a:rPr>
              <a:t>http://imnotamember.github.io/opticalillusionvideos.html</a:t>
            </a:r>
            <a:endParaRPr lang="en-US" sz="2786" b="1" dirty="0">
              <a:solidFill>
                <a:srgbClr val="2D2E2D"/>
              </a:solidFill>
              <a:latin typeface="Arial"/>
            </a:endParaRPr>
          </a:p>
          <a:p>
            <a:r>
              <a:rPr lang="en-US" sz="2786" b="1" dirty="0">
                <a:solidFill>
                  <a:srgbClr val="2D2E2D"/>
                </a:solidFill>
                <a:latin typeface="Arial"/>
              </a:rPr>
              <a:t>Supported by NSF/EPSCoR grant #1632849 to MDD, TJV, and colleagues.</a:t>
            </a:r>
          </a:p>
          <a:p>
            <a:endParaRPr lang="en-US" sz="2786" dirty="0"/>
          </a:p>
        </p:txBody>
      </p:sp>
    </p:spTree>
    <p:extLst>
      <p:ext uri="{BB962C8B-B14F-4D97-AF65-F5344CB8AC3E}">
        <p14:creationId xmlns:p14="http://schemas.microsoft.com/office/powerpoint/2010/main" val="398745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AMP LAB THEME">
      <a:dk1>
        <a:srgbClr val="37474F"/>
      </a:dk1>
      <a:lt1>
        <a:srgbClr val="D50000"/>
      </a:lt1>
      <a:dk2>
        <a:srgbClr val="62717B"/>
      </a:dk2>
      <a:lt2>
        <a:srgbClr val="FF5131"/>
      </a:lt2>
      <a:accent1>
        <a:srgbClr val="101F27"/>
      </a:accent1>
      <a:accent2>
        <a:srgbClr val="9B0000"/>
      </a:accent2>
      <a:accent3>
        <a:srgbClr val="00695C"/>
      </a:accent3>
      <a:accent4>
        <a:srgbClr val="6A1B9A"/>
      </a:accent4>
      <a:accent5>
        <a:srgbClr val="439889"/>
      </a:accent5>
      <a:accent6>
        <a:srgbClr val="9C4DCC"/>
      </a:accent6>
      <a:hlink>
        <a:srgbClr val="003D33"/>
      </a:hlink>
      <a:folHlink>
        <a:srgbClr val="38006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110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Zosky</dc:creator>
  <cp:lastModifiedBy>Joshua Zosky</cp:lastModifiedBy>
  <cp:revision>65</cp:revision>
  <dcterms:created xsi:type="dcterms:W3CDTF">2019-04-07T06:45:40Z</dcterms:created>
  <dcterms:modified xsi:type="dcterms:W3CDTF">2019-04-10T07:28:24Z</dcterms:modified>
</cp:coreProperties>
</file>