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370" r:id="rId3"/>
    <p:sldId id="330" r:id="rId4"/>
    <p:sldId id="363" r:id="rId5"/>
    <p:sldId id="361" r:id="rId6"/>
    <p:sldId id="362" r:id="rId7"/>
    <p:sldId id="364" r:id="rId8"/>
    <p:sldId id="366" r:id="rId9"/>
    <p:sldId id="365" r:id="rId10"/>
    <p:sldId id="367" r:id="rId11"/>
    <p:sldId id="368" r:id="rId12"/>
    <p:sldId id="369" r:id="rId13"/>
    <p:sldId id="374" r:id="rId14"/>
    <p:sldId id="371" r:id="rId15"/>
    <p:sldId id="372" r:id="rId16"/>
    <p:sldId id="373" r:id="rId17"/>
    <p:sldId id="375"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7" d="100"/>
          <a:sy n="87" d="100"/>
        </p:scale>
        <p:origin x="69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extLst>
      <p:ext uri="{BB962C8B-B14F-4D97-AF65-F5344CB8AC3E}">
        <p14:creationId xmlns:p14="http://schemas.microsoft.com/office/powerpoint/2010/main" val="4534157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158546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1" y="365125"/>
            <a:ext cx="7683500" cy="581183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920800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042090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9"/>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1" y="4589464"/>
            <a:ext cx="105156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extLst>
      <p:ext uri="{BB962C8B-B14F-4D97-AF65-F5344CB8AC3E}">
        <p14:creationId xmlns:p14="http://schemas.microsoft.com/office/powerpoint/2010/main" val="412762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562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825625"/>
            <a:ext cx="51562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046217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317" y="365126"/>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40318" y="1681163"/>
            <a:ext cx="5158316"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40318" y="2505075"/>
            <a:ext cx="5158316" cy="36845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71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717" cy="36845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881475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965287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4382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8" y="457200"/>
            <a:ext cx="393276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717" y="987426"/>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40318" y="2057400"/>
            <a:ext cx="393276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2546632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8" y="457200"/>
            <a:ext cx="393276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717" y="987426"/>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40318" y="2057400"/>
            <a:ext cx="393276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3945264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9" descr="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14401" y="1143000"/>
            <a:ext cx="8566151" cy="128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10" descr="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44801" y="6019800"/>
            <a:ext cx="8566151" cy="128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Text Box 14"/>
          <p:cNvSpPr txBox="1">
            <a:spLocks noChangeArrowheads="1"/>
          </p:cNvSpPr>
          <p:nvPr/>
        </p:nvSpPr>
        <p:spPr bwMode="auto">
          <a:xfrm>
            <a:off x="5808134" y="6237289"/>
            <a:ext cx="5376333"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fontAlgn="base">
              <a:spcBef>
                <a:spcPct val="50000"/>
              </a:spcBef>
              <a:spcAft>
                <a:spcPct val="0"/>
              </a:spcAft>
              <a:buFontTx/>
              <a:buNone/>
              <a:defRPr/>
            </a:pPr>
            <a:r>
              <a:rPr lang="zh-CN" altLang="en-US" sz="2200">
                <a:solidFill>
                  <a:srgbClr val="008000"/>
                </a:solidFill>
                <a:latin typeface="华文行楷" panose="02010800040101010101" pitchFamily="2" charset="-122"/>
                <a:ea typeface="华文行楷" panose="02010800040101010101" pitchFamily="2" charset="-122"/>
              </a:rPr>
              <a:t>知  山  知  水     树  木  树 人</a:t>
            </a:r>
            <a:endParaRPr lang="zh-CN" altLang="en-US" sz="2200">
              <a:solidFill>
                <a:srgbClr val="000000"/>
              </a:solidFill>
              <a:latin typeface="华文行楷" panose="02010800040101010101" pitchFamily="2" charset="-122"/>
              <a:ea typeface="华文行楷" panose="02010800040101010101" pitchFamily="2" charset="-122"/>
            </a:endParaRPr>
          </a:p>
        </p:txBody>
      </p:sp>
      <p:pic>
        <p:nvPicPr>
          <p:cNvPr id="1029" name="Picture 19" descr="复件 北京林业大学副本"/>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102785" y="476251"/>
            <a:ext cx="2976033"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22" descr="复件 北京林业大学Logo_水印"/>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024718" y="1557338"/>
            <a:ext cx="5759449" cy="427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712215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64395" y="2767280"/>
            <a:ext cx="8648242" cy="1938992"/>
          </a:xfrm>
          <a:prstGeom prst="rect">
            <a:avLst/>
          </a:prstGeom>
          <a:noFill/>
        </p:spPr>
        <p:txBody>
          <a:bodyPr wrap="square" rtlCol="0">
            <a:spAutoFit/>
          </a:bodyPr>
          <a:lstStyle/>
          <a:p>
            <a:r>
              <a:rPr lang="zh-CN" altLang="en-US" sz="4000" dirty="0">
                <a:solidFill>
                  <a:srgbClr val="000000"/>
                </a:solidFill>
                <a:latin typeface="华文行楷" panose="02010800040101010101" pitchFamily="2" charset="-122"/>
                <a:ea typeface="华文行楷" panose="02010800040101010101" pitchFamily="2" charset="-122"/>
              </a:rPr>
              <a:t>一、习近平对政府与市场关系的论述</a:t>
            </a:r>
            <a:endParaRPr lang="en-US" altLang="zh-CN" sz="4000" dirty="0">
              <a:solidFill>
                <a:srgbClr val="000000"/>
              </a:solidFill>
              <a:latin typeface="华文行楷" panose="02010800040101010101" pitchFamily="2" charset="-122"/>
              <a:ea typeface="华文行楷" panose="02010800040101010101" pitchFamily="2" charset="-122"/>
            </a:endParaRPr>
          </a:p>
          <a:p>
            <a:r>
              <a:rPr lang="zh-CN" altLang="en-US" sz="4000" dirty="0">
                <a:solidFill>
                  <a:srgbClr val="000000"/>
                </a:solidFill>
                <a:latin typeface="华文行楷" panose="02010800040101010101" pitchFamily="2" charset="-122"/>
                <a:ea typeface="华文行楷" panose="02010800040101010101" pitchFamily="2" charset="-122"/>
              </a:rPr>
              <a:t>二、建设全国统一大市场的思考</a:t>
            </a:r>
            <a:endParaRPr lang="en-US" altLang="zh-CN" sz="4000" dirty="0">
              <a:solidFill>
                <a:srgbClr val="000000"/>
              </a:solidFill>
              <a:latin typeface="华文行楷" panose="02010800040101010101" pitchFamily="2" charset="-122"/>
              <a:ea typeface="华文行楷" panose="02010800040101010101" pitchFamily="2" charset="-122"/>
            </a:endParaRPr>
          </a:p>
          <a:p>
            <a:endParaRPr lang="zh-CN" altLang="en-US" sz="4000" dirty="0">
              <a:solidFill>
                <a:srgbClr val="000000"/>
              </a:solidFill>
              <a:latin typeface="华文行楷" panose="02010800040101010101" pitchFamily="2" charset="-122"/>
              <a:ea typeface="华文行楷" panose="02010800040101010101" pitchFamily="2" charset="-122"/>
            </a:endParaRPr>
          </a:p>
        </p:txBody>
      </p:sp>
      <p:sp>
        <p:nvSpPr>
          <p:cNvPr id="3" name="矩形 2"/>
          <p:cNvSpPr/>
          <p:nvPr/>
        </p:nvSpPr>
        <p:spPr>
          <a:xfrm>
            <a:off x="1101686" y="1313761"/>
            <a:ext cx="8648242" cy="830997"/>
          </a:xfrm>
          <a:prstGeom prst="rect">
            <a:avLst/>
          </a:prstGeom>
        </p:spPr>
        <p:txBody>
          <a:bodyPr wrap="square">
            <a:spAutoFit/>
          </a:bodyPr>
          <a:lstStyle/>
          <a:p>
            <a:r>
              <a:rPr lang="zh-CN" altLang="en-US" sz="2400" dirty="0">
                <a:solidFill>
                  <a:srgbClr val="000000"/>
                </a:solidFill>
                <a:latin typeface="微软雅黑" panose="020B0503020204020204" pitchFamily="34" charset="-122"/>
                <a:ea typeface="微软雅黑" panose="020B0503020204020204" pitchFamily="34" charset="-122"/>
              </a:rPr>
              <a:t>思政进课堂一</a:t>
            </a:r>
            <a:endParaRPr lang="en-US" altLang="zh-CN" sz="2400" dirty="0">
              <a:solidFill>
                <a:srgbClr val="000000"/>
              </a:solidFill>
              <a:latin typeface="微软雅黑" panose="020B0503020204020204" pitchFamily="34" charset="-122"/>
              <a:ea typeface="微软雅黑" panose="020B0503020204020204" pitchFamily="34" charset="-122"/>
            </a:endParaRPr>
          </a:p>
          <a:p>
            <a:r>
              <a:rPr lang="en-US" altLang="zh-CN" sz="2400" dirty="0">
                <a:solidFill>
                  <a:srgbClr val="000000"/>
                </a:solidFill>
                <a:latin typeface="微软雅黑" panose="020B0503020204020204" pitchFamily="34" charset="-122"/>
                <a:ea typeface="微软雅黑" panose="020B0503020204020204" pitchFamily="34" charset="-122"/>
              </a:rPr>
              <a:t>             ------ </a:t>
            </a:r>
            <a:r>
              <a:rPr lang="zh-CN" altLang="en-US" sz="2400" dirty="0">
                <a:solidFill>
                  <a:srgbClr val="000000"/>
                </a:solidFill>
                <a:latin typeface="微软雅黑" panose="020B0503020204020204" pitchFamily="34" charset="-122"/>
                <a:ea typeface="微软雅黑" panose="020B0503020204020204" pitchFamily="34" charset="-122"/>
              </a:rPr>
              <a:t>领悟产业经济学中的市场与政府的关系</a:t>
            </a:r>
          </a:p>
        </p:txBody>
      </p:sp>
    </p:spTree>
    <p:extLst>
      <p:ext uri="{BB962C8B-B14F-4D97-AF65-F5344CB8AC3E}">
        <p14:creationId xmlns:p14="http://schemas.microsoft.com/office/powerpoint/2010/main" val="12526137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D39D77-AEC7-BE30-4CCD-8D0CEC529D56}"/>
              </a:ext>
            </a:extLst>
          </p:cNvPr>
          <p:cNvSpPr>
            <a:spLocks noGrp="1"/>
          </p:cNvSpPr>
          <p:nvPr>
            <p:ph type="title"/>
          </p:nvPr>
        </p:nvSpPr>
        <p:spPr>
          <a:xfrm>
            <a:off x="838200" y="365127"/>
            <a:ext cx="10515600" cy="857746"/>
          </a:xfrm>
        </p:spPr>
        <p:txBody>
          <a:bodyPr/>
          <a:lstStyle/>
          <a:p>
            <a:endParaRPr lang="zh-CN" altLang="en-US" dirty="0"/>
          </a:p>
        </p:txBody>
      </p:sp>
      <p:sp>
        <p:nvSpPr>
          <p:cNvPr id="3" name="内容占位符 2">
            <a:extLst>
              <a:ext uri="{FF2B5EF4-FFF2-40B4-BE49-F238E27FC236}">
                <a16:creationId xmlns:a16="http://schemas.microsoft.com/office/drawing/2014/main" id="{570B3330-07E7-8C6B-5062-DAD28820FDAD}"/>
              </a:ext>
            </a:extLst>
          </p:cNvPr>
          <p:cNvSpPr>
            <a:spLocks noGrp="1"/>
          </p:cNvSpPr>
          <p:nvPr>
            <p:ph idx="1"/>
          </p:nvPr>
        </p:nvSpPr>
        <p:spPr>
          <a:xfrm>
            <a:off x="838200" y="1366092"/>
            <a:ext cx="10515600" cy="4810871"/>
          </a:xfrm>
        </p:spPr>
        <p:txBody>
          <a:bodyPr/>
          <a:lstStyle/>
          <a:p>
            <a:r>
              <a:rPr lang="zh-CN" altLang="en-US" b="1" dirty="0"/>
              <a:t>（五）建立新型的政商关系</a:t>
            </a:r>
            <a:endParaRPr lang="en-US" altLang="zh-CN" b="1" dirty="0"/>
          </a:p>
          <a:p>
            <a:r>
              <a:rPr lang="zh-CN" altLang="en-US" sz="2400" dirty="0">
                <a:latin typeface="+mn-ea"/>
              </a:rPr>
              <a:t>市场化改革形成了复杂的政商关系，带来了诸多负面效应。</a:t>
            </a:r>
            <a:endParaRPr lang="en-US" altLang="zh-CN" sz="2400" dirty="0">
              <a:latin typeface="+mn-ea"/>
            </a:endParaRPr>
          </a:p>
          <a:p>
            <a:r>
              <a:rPr lang="zh-CN" altLang="en-US" sz="2400" dirty="0">
                <a:latin typeface="+mn-ea"/>
              </a:rPr>
              <a:t>习近平总书记提出应建立新型的政商关系。新型的政商关系应该是什么样的？</a:t>
            </a:r>
            <a:endParaRPr lang="en-US" altLang="zh-CN" sz="2400" dirty="0">
              <a:latin typeface="+mn-ea"/>
            </a:endParaRPr>
          </a:p>
          <a:p>
            <a:r>
              <a:rPr lang="zh-CN" altLang="en-US" sz="2400" dirty="0">
                <a:latin typeface="+mn-ea"/>
              </a:rPr>
              <a:t>习近平总书记认为，“概括起来说，我看就是‘亲’、‘清’两个字”。</a:t>
            </a:r>
            <a:endParaRPr lang="en-US" altLang="zh-CN" sz="2400" dirty="0">
              <a:latin typeface="+mn-ea"/>
            </a:endParaRPr>
          </a:p>
          <a:p>
            <a:endParaRPr lang="zh-CN" altLang="en-US" dirty="0"/>
          </a:p>
          <a:p>
            <a:endParaRPr lang="zh-CN" altLang="en-US" dirty="0"/>
          </a:p>
        </p:txBody>
      </p:sp>
    </p:spTree>
    <p:extLst>
      <p:ext uri="{BB962C8B-B14F-4D97-AF65-F5344CB8AC3E}">
        <p14:creationId xmlns:p14="http://schemas.microsoft.com/office/powerpoint/2010/main" val="3810958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4BBA88-A776-B0A0-C120-63A42965336E}"/>
              </a:ext>
            </a:extLst>
          </p:cNvPr>
          <p:cNvSpPr>
            <a:spLocks noGrp="1"/>
          </p:cNvSpPr>
          <p:nvPr>
            <p:ph type="title"/>
          </p:nvPr>
        </p:nvSpPr>
        <p:spPr>
          <a:xfrm>
            <a:off x="838200" y="365126"/>
            <a:ext cx="10515600" cy="846729"/>
          </a:xfrm>
        </p:spPr>
        <p:txBody>
          <a:bodyPr/>
          <a:lstStyle/>
          <a:p>
            <a:endParaRPr lang="zh-CN" altLang="en-US" dirty="0"/>
          </a:p>
        </p:txBody>
      </p:sp>
      <p:sp>
        <p:nvSpPr>
          <p:cNvPr id="3" name="内容占位符 2">
            <a:extLst>
              <a:ext uri="{FF2B5EF4-FFF2-40B4-BE49-F238E27FC236}">
                <a16:creationId xmlns:a16="http://schemas.microsoft.com/office/drawing/2014/main" id="{A0AC55EA-D4D9-5DEE-08C3-9ADB565F188C}"/>
              </a:ext>
            </a:extLst>
          </p:cNvPr>
          <p:cNvSpPr>
            <a:spLocks noGrp="1"/>
          </p:cNvSpPr>
          <p:nvPr>
            <p:ph idx="1"/>
          </p:nvPr>
        </p:nvSpPr>
        <p:spPr>
          <a:xfrm>
            <a:off x="838200" y="1388125"/>
            <a:ext cx="10515600" cy="4788838"/>
          </a:xfrm>
        </p:spPr>
        <p:txBody>
          <a:bodyPr/>
          <a:lstStyle/>
          <a:p>
            <a:r>
              <a:rPr lang="zh-CN" altLang="en-US" dirty="0"/>
              <a:t>二、建设全国统一大市场的思考</a:t>
            </a:r>
            <a:endParaRPr lang="en-US" altLang="zh-CN" dirty="0"/>
          </a:p>
          <a:p>
            <a:r>
              <a:rPr lang="en-US" altLang="zh-CN" sz="2400" dirty="0">
                <a:latin typeface="+mn-ea"/>
              </a:rPr>
              <a:t>2022</a:t>
            </a:r>
            <a:r>
              <a:rPr lang="zh-CN" altLang="en-US" sz="2400" dirty="0">
                <a:latin typeface="+mn-ea"/>
              </a:rPr>
              <a:t>年</a:t>
            </a:r>
            <a:r>
              <a:rPr lang="en-US" altLang="zh-CN" sz="2400" dirty="0">
                <a:latin typeface="+mn-ea"/>
              </a:rPr>
              <a:t>4</a:t>
            </a:r>
            <a:r>
              <a:rPr lang="zh-CN" altLang="en-US" sz="2400" dirty="0">
                <a:latin typeface="+mn-ea"/>
              </a:rPr>
              <a:t>月</a:t>
            </a:r>
            <a:r>
              <a:rPr lang="en-US" altLang="zh-CN" sz="2400" dirty="0">
                <a:latin typeface="+mn-ea"/>
              </a:rPr>
              <a:t>10</a:t>
            </a:r>
            <a:r>
              <a:rPr lang="zh-CN" altLang="en-US" sz="2400" dirty="0">
                <a:latin typeface="+mn-ea"/>
              </a:rPr>
              <a:t>日，</a:t>
            </a:r>
            <a:r>
              <a:rPr lang="en-US" altLang="zh-CN" sz="2400" dirty="0">
                <a:latin typeface="+mn-ea"/>
              </a:rPr>
              <a:t>《</a:t>
            </a:r>
            <a:r>
              <a:rPr lang="zh-CN" altLang="en-US" sz="2400" dirty="0">
                <a:latin typeface="+mn-ea"/>
              </a:rPr>
              <a:t>中共中央 国务院关于加快建设全国统一大市场的意见</a:t>
            </a:r>
            <a:r>
              <a:rPr lang="en-US" altLang="zh-CN" sz="2400" dirty="0">
                <a:latin typeface="+mn-ea"/>
              </a:rPr>
              <a:t>》</a:t>
            </a:r>
            <a:r>
              <a:rPr lang="zh-CN" altLang="en-US" sz="2400" dirty="0">
                <a:latin typeface="+mn-ea"/>
              </a:rPr>
              <a:t>发布，这是中国进一步推动市场化改革的重要战略部署。</a:t>
            </a:r>
            <a:r>
              <a:rPr lang="en-US" altLang="zh-CN" sz="2400" dirty="0">
                <a:latin typeface="+mn-ea"/>
              </a:rPr>
              <a:t>《</a:t>
            </a:r>
            <a:r>
              <a:rPr lang="zh-CN" altLang="en-US" sz="2400" dirty="0">
                <a:latin typeface="+mn-ea"/>
              </a:rPr>
              <a:t>意见</a:t>
            </a:r>
            <a:r>
              <a:rPr lang="en-US" altLang="zh-CN" sz="2400" dirty="0">
                <a:latin typeface="+mn-ea"/>
              </a:rPr>
              <a:t>》</a:t>
            </a:r>
            <a:r>
              <a:rPr lang="zh-CN" altLang="en-US" sz="2400" dirty="0">
                <a:latin typeface="+mn-ea"/>
              </a:rPr>
              <a:t>明确提出要加快建立全国统一的市场制度规则，打破地方保护和市场分割，打通制约经济循环的关键堵点，加快建设高效规范、公平竞争、充分开放的全国统一大市场。</a:t>
            </a:r>
          </a:p>
        </p:txBody>
      </p:sp>
    </p:spTree>
    <p:extLst>
      <p:ext uri="{BB962C8B-B14F-4D97-AF65-F5344CB8AC3E}">
        <p14:creationId xmlns:p14="http://schemas.microsoft.com/office/powerpoint/2010/main" val="2198828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78665F-BC45-CAFD-DA37-58A10DE7E271}"/>
              </a:ext>
            </a:extLst>
          </p:cNvPr>
          <p:cNvSpPr>
            <a:spLocks noGrp="1"/>
          </p:cNvSpPr>
          <p:nvPr>
            <p:ph type="title"/>
          </p:nvPr>
        </p:nvSpPr>
        <p:spPr>
          <a:xfrm>
            <a:off x="838200" y="365127"/>
            <a:ext cx="10515600" cy="879780"/>
          </a:xfrm>
        </p:spPr>
        <p:txBody>
          <a:bodyPr/>
          <a:lstStyle/>
          <a:p>
            <a:endParaRPr lang="zh-CN" altLang="en-US"/>
          </a:p>
        </p:txBody>
      </p:sp>
      <p:sp>
        <p:nvSpPr>
          <p:cNvPr id="3" name="内容占位符 2">
            <a:extLst>
              <a:ext uri="{FF2B5EF4-FFF2-40B4-BE49-F238E27FC236}">
                <a16:creationId xmlns:a16="http://schemas.microsoft.com/office/drawing/2014/main" id="{F000BE50-12F2-A7A6-4B05-958C43C82C52}"/>
              </a:ext>
            </a:extLst>
          </p:cNvPr>
          <p:cNvSpPr>
            <a:spLocks noGrp="1"/>
          </p:cNvSpPr>
          <p:nvPr>
            <p:ph idx="1"/>
          </p:nvPr>
        </p:nvSpPr>
        <p:spPr>
          <a:xfrm>
            <a:off x="838200" y="1377108"/>
            <a:ext cx="10515600" cy="4799855"/>
          </a:xfrm>
        </p:spPr>
        <p:txBody>
          <a:bodyPr/>
          <a:lstStyle/>
          <a:p>
            <a:r>
              <a:rPr lang="zh-CN" altLang="en-US" dirty="0"/>
              <a:t>在</a:t>
            </a:r>
            <a:r>
              <a:rPr lang="en-US" altLang="zh-CN" dirty="0"/>
              <a:t>《</a:t>
            </a:r>
            <a:r>
              <a:rPr lang="zh-CN" altLang="en-US" dirty="0"/>
              <a:t>关于加快建设全国统一大市场的意见</a:t>
            </a:r>
            <a:r>
              <a:rPr lang="en-US" altLang="zh-CN" dirty="0"/>
              <a:t>》</a:t>
            </a:r>
            <a:r>
              <a:rPr lang="zh-CN" altLang="en-US" dirty="0"/>
              <a:t>出台以后，很多学者却纷纷撰文论证或澄清“建设全国统一大市场不等于搞计划经济”，这是否反映了从学术界到企业界的一种普遍的担忧？</a:t>
            </a:r>
            <a:endParaRPr lang="en-US" altLang="zh-CN" dirty="0"/>
          </a:p>
          <a:p>
            <a:r>
              <a:rPr lang="zh-CN" altLang="en-US" sz="2400" dirty="0">
                <a:latin typeface="+mn-ea"/>
              </a:rPr>
              <a:t>引发这种担忧的，既有根深蒂固的观念认知原因，也有深厚的体制原因</a:t>
            </a:r>
            <a:r>
              <a:rPr lang="en-US" altLang="zh-CN" sz="2400" dirty="0">
                <a:latin typeface="+mn-ea"/>
              </a:rPr>
              <a:t>——“</a:t>
            </a:r>
            <a:r>
              <a:rPr lang="zh-CN" altLang="en-US" sz="2400" dirty="0">
                <a:latin typeface="+mn-ea"/>
              </a:rPr>
              <a:t>有效市场”缺乏相应的体制力量来维护，而 “有为政府”的权力有体制保证，却缺乏足够有力的约束。</a:t>
            </a:r>
          </a:p>
        </p:txBody>
      </p:sp>
    </p:spTree>
    <p:extLst>
      <p:ext uri="{BB962C8B-B14F-4D97-AF65-F5344CB8AC3E}">
        <p14:creationId xmlns:p14="http://schemas.microsoft.com/office/powerpoint/2010/main" val="5076255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D6B48C-B10E-B680-1F26-53935F90448D}"/>
              </a:ext>
            </a:extLst>
          </p:cNvPr>
          <p:cNvSpPr>
            <a:spLocks noGrp="1"/>
          </p:cNvSpPr>
          <p:nvPr>
            <p:ph type="title"/>
          </p:nvPr>
        </p:nvSpPr>
        <p:spPr>
          <a:xfrm>
            <a:off x="838200" y="365126"/>
            <a:ext cx="10515600" cy="835713"/>
          </a:xfrm>
        </p:spPr>
        <p:txBody>
          <a:bodyPr/>
          <a:lstStyle/>
          <a:p>
            <a:endParaRPr lang="zh-CN" altLang="en-US" dirty="0"/>
          </a:p>
        </p:txBody>
      </p:sp>
      <p:sp>
        <p:nvSpPr>
          <p:cNvPr id="3" name="内容占位符 2">
            <a:extLst>
              <a:ext uri="{FF2B5EF4-FFF2-40B4-BE49-F238E27FC236}">
                <a16:creationId xmlns:a16="http://schemas.microsoft.com/office/drawing/2014/main" id="{E2D72B89-4098-AB34-154C-F2A5E4DC6934}"/>
              </a:ext>
            </a:extLst>
          </p:cNvPr>
          <p:cNvSpPr>
            <a:spLocks noGrp="1"/>
          </p:cNvSpPr>
          <p:nvPr>
            <p:ph idx="1"/>
          </p:nvPr>
        </p:nvSpPr>
        <p:spPr>
          <a:xfrm>
            <a:off x="838200" y="1299990"/>
            <a:ext cx="10515600" cy="4876973"/>
          </a:xfrm>
        </p:spPr>
        <p:txBody>
          <a:bodyPr/>
          <a:lstStyle/>
          <a:p>
            <a:r>
              <a:rPr lang="zh-CN" altLang="en-US" dirty="0"/>
              <a:t>要确保统一大市场建设过程中坚持市场化方向，就需要明确衡量建设和改革成效的标准。</a:t>
            </a:r>
            <a:endParaRPr lang="en-US" altLang="zh-CN" dirty="0"/>
          </a:p>
          <a:p>
            <a:r>
              <a:rPr lang="zh-CN" altLang="en-US" sz="2400" dirty="0">
                <a:latin typeface="+mn-ea"/>
              </a:rPr>
              <a:t>（一）让市场发挥决定性作用，知易行难（市场化历程）</a:t>
            </a:r>
            <a:endParaRPr lang="en-US" altLang="zh-CN" sz="2400" dirty="0">
              <a:latin typeface="+mn-ea"/>
            </a:endParaRPr>
          </a:p>
          <a:p>
            <a:r>
              <a:rPr lang="zh-CN" altLang="en-US" sz="2400" dirty="0">
                <a:latin typeface="+mn-ea"/>
              </a:rPr>
              <a:t>从计划经济体制，到社会主义市场经济，再到加入世贸组织深度融入全球市场，市场化是中国改革开放始终坚持的方向。四十多年来，在市场化改革推进顺利的阶段，中国经济发展和增长的情况往往较好；而当市场化改革进程缓慢或受到非市场化因素干扰的时候，经济增长往往受到抑制。</a:t>
            </a:r>
            <a:endParaRPr lang="en-US" altLang="zh-CN" sz="2400" dirty="0">
              <a:latin typeface="+mn-ea"/>
            </a:endParaRPr>
          </a:p>
          <a:p>
            <a:r>
              <a:rPr lang="zh-CN" altLang="en-US" sz="2400" dirty="0">
                <a:latin typeface="+mn-ea"/>
              </a:rPr>
              <a:t>近几年中国经济增速一直未能摆脱下行趋势，原因是多方面的，但是市场化改革知易行难，某些非市场化的力量对经济运行时时有所干扰，也不得不引起深刻警惕。</a:t>
            </a:r>
            <a:endParaRPr lang="en-US" altLang="zh-CN" sz="2400" dirty="0">
              <a:latin typeface="+mn-ea"/>
            </a:endParaRPr>
          </a:p>
          <a:p>
            <a:endParaRPr lang="en-US" altLang="zh-CN" dirty="0"/>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25214129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18A139-1167-2130-F63A-3DB25CB7E80D}"/>
              </a:ext>
            </a:extLst>
          </p:cNvPr>
          <p:cNvSpPr>
            <a:spLocks noGrp="1"/>
          </p:cNvSpPr>
          <p:nvPr>
            <p:ph type="title"/>
          </p:nvPr>
        </p:nvSpPr>
        <p:spPr>
          <a:xfrm>
            <a:off x="838200" y="365126"/>
            <a:ext cx="10515600" cy="868763"/>
          </a:xfrm>
        </p:spPr>
        <p:txBody>
          <a:bodyPr/>
          <a:lstStyle/>
          <a:p>
            <a:endParaRPr lang="zh-CN" altLang="en-US" dirty="0"/>
          </a:p>
        </p:txBody>
      </p:sp>
      <p:sp>
        <p:nvSpPr>
          <p:cNvPr id="3" name="内容占位符 2">
            <a:extLst>
              <a:ext uri="{FF2B5EF4-FFF2-40B4-BE49-F238E27FC236}">
                <a16:creationId xmlns:a16="http://schemas.microsoft.com/office/drawing/2014/main" id="{5F922FCE-C941-010B-E694-848C00F4DDE9}"/>
              </a:ext>
            </a:extLst>
          </p:cNvPr>
          <p:cNvSpPr>
            <a:spLocks noGrp="1"/>
          </p:cNvSpPr>
          <p:nvPr>
            <p:ph idx="1"/>
          </p:nvPr>
        </p:nvSpPr>
        <p:spPr>
          <a:xfrm>
            <a:off x="838200" y="1377108"/>
            <a:ext cx="10515600" cy="4799855"/>
          </a:xfrm>
        </p:spPr>
        <p:txBody>
          <a:bodyPr/>
          <a:lstStyle/>
          <a:p>
            <a:r>
              <a:rPr lang="zh-CN" altLang="en-US" sz="2800" dirty="0"/>
              <a:t>（二）让市场发挥决定性作用，如何约束干预市场的力量</a:t>
            </a:r>
          </a:p>
          <a:p>
            <a:r>
              <a:rPr lang="zh-CN" altLang="en-US" sz="2400" dirty="0"/>
              <a:t>为什么让市场发挥决定性作用和推进供给侧改革的过程中，会出现这么多的行政干预、一刀切、不尊重市场规律的做法？这既有根深蒂固的观念认知原因，也有深厚的体制原因。</a:t>
            </a:r>
          </a:p>
          <a:p>
            <a:r>
              <a:rPr lang="zh-CN" altLang="en-US" sz="2400" dirty="0"/>
              <a:t>从观念认知上，很多人潜意识里仍然摆脱不了发挥政府作用就是有计划、按比例地调结构的计划经济思想影响。</a:t>
            </a:r>
          </a:p>
        </p:txBody>
      </p:sp>
    </p:spTree>
    <p:extLst>
      <p:ext uri="{BB962C8B-B14F-4D97-AF65-F5344CB8AC3E}">
        <p14:creationId xmlns:p14="http://schemas.microsoft.com/office/powerpoint/2010/main" val="15814672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4E2340-49FE-1A10-6C2E-908192AD1C15}"/>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D7DA23DC-7E52-8443-02AB-9B2877716CE1}"/>
              </a:ext>
            </a:extLst>
          </p:cNvPr>
          <p:cNvSpPr>
            <a:spLocks noGrp="1"/>
          </p:cNvSpPr>
          <p:nvPr>
            <p:ph idx="1"/>
          </p:nvPr>
        </p:nvSpPr>
        <p:spPr/>
        <p:txBody>
          <a:bodyPr/>
          <a:lstStyle/>
          <a:p>
            <a:r>
              <a:rPr lang="zh-CN" altLang="en-US" sz="2400" dirty="0">
                <a:latin typeface="+mn-ea"/>
              </a:rPr>
              <a:t>“有效市场</a:t>
            </a:r>
            <a:r>
              <a:rPr lang="en-US" altLang="zh-CN" sz="2400" dirty="0">
                <a:latin typeface="+mn-ea"/>
              </a:rPr>
              <a:t>+</a:t>
            </a:r>
            <a:r>
              <a:rPr lang="zh-CN" altLang="en-US" sz="2400" dirty="0">
                <a:latin typeface="+mn-ea"/>
              </a:rPr>
              <a:t>有为政府”本身的表述虽然不偏不倚，非常全面，但在实际操作中，“有效市场”常常没有维护的体制力量，而“有为政府”的权力有体制保证，且没有足够有力的约束。</a:t>
            </a:r>
          </a:p>
          <a:p>
            <a:r>
              <a:rPr lang="zh-CN" altLang="en-US" sz="2400" dirty="0">
                <a:latin typeface="+mn-ea"/>
              </a:rPr>
              <a:t>由于上述认知偏差和体制性原因，造成很多深化市场化改革的政策在落地过程中被选择性执行，结果很多长期沉淀的计划经济“沙砾”并未如期消除，甚至在某些领域又增添了新的供给约束。</a:t>
            </a:r>
          </a:p>
        </p:txBody>
      </p:sp>
    </p:spTree>
    <p:extLst>
      <p:ext uri="{BB962C8B-B14F-4D97-AF65-F5344CB8AC3E}">
        <p14:creationId xmlns:p14="http://schemas.microsoft.com/office/powerpoint/2010/main" val="11717729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8F45DB-79A4-AE55-6B7D-CFE3F2DF9AB6}"/>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2B686288-1EDD-50A8-69FF-AA8F83A74326}"/>
              </a:ext>
            </a:extLst>
          </p:cNvPr>
          <p:cNvSpPr>
            <a:spLocks noGrp="1"/>
          </p:cNvSpPr>
          <p:nvPr>
            <p:ph idx="1"/>
          </p:nvPr>
        </p:nvSpPr>
        <p:spPr/>
        <p:txBody>
          <a:bodyPr/>
          <a:lstStyle/>
          <a:p>
            <a:r>
              <a:rPr lang="zh-CN" altLang="en-US" dirty="0"/>
              <a:t>（三）市场化方向的衡量标准（思考）</a:t>
            </a:r>
          </a:p>
          <a:p>
            <a:r>
              <a:rPr lang="zh-CN" altLang="en-US" dirty="0"/>
              <a:t>为了坚持市场化方向，建设统一大市场，必须确立市场化方向的衡量标准。</a:t>
            </a:r>
            <a:endParaRPr lang="en-US" altLang="zh-CN" dirty="0"/>
          </a:p>
          <a:p>
            <a:r>
              <a:rPr lang="en-US" altLang="zh-CN" sz="2400" dirty="0">
                <a:latin typeface="+mn-ea"/>
              </a:rPr>
              <a:t>1</a:t>
            </a:r>
            <a:r>
              <a:rPr lang="zh-CN" altLang="en-US" sz="2400" dirty="0">
                <a:latin typeface="+mn-ea"/>
              </a:rPr>
              <a:t>、建设统一大市场，可否以破除多少供给约束堵点为标准？</a:t>
            </a:r>
          </a:p>
          <a:p>
            <a:r>
              <a:rPr lang="zh-CN" altLang="en-US" sz="2400" dirty="0">
                <a:latin typeface="+mn-ea"/>
              </a:rPr>
              <a:t>在建设统一全国大市场的过程中，应当将破除能源、通信、金融甚至交通运输、商业、服务业等领域存在的各种行政性垄断现象、减少专营权管制作为重要任务。</a:t>
            </a:r>
          </a:p>
          <a:p>
            <a:endParaRPr lang="zh-CN" altLang="en-US" dirty="0"/>
          </a:p>
        </p:txBody>
      </p:sp>
    </p:spTree>
    <p:extLst>
      <p:ext uri="{BB962C8B-B14F-4D97-AF65-F5344CB8AC3E}">
        <p14:creationId xmlns:p14="http://schemas.microsoft.com/office/powerpoint/2010/main" val="37065420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7A379D-56A8-DA23-B23C-313D9263E4C0}"/>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B39C5005-6652-AF53-B3EF-7E709E8D7E95}"/>
              </a:ext>
            </a:extLst>
          </p:cNvPr>
          <p:cNvSpPr>
            <a:spLocks noGrp="1"/>
          </p:cNvSpPr>
          <p:nvPr>
            <p:ph idx="1"/>
          </p:nvPr>
        </p:nvSpPr>
        <p:spPr/>
        <p:txBody>
          <a:bodyPr/>
          <a:lstStyle/>
          <a:p>
            <a:r>
              <a:rPr lang="en-US" altLang="zh-CN" sz="2400" dirty="0">
                <a:latin typeface="+mn-ea"/>
              </a:rPr>
              <a:t>2</a:t>
            </a:r>
            <a:r>
              <a:rPr lang="zh-CN" altLang="en-US" sz="2400" dirty="0">
                <a:latin typeface="+mn-ea"/>
              </a:rPr>
              <a:t>、建设统一大市场，可否明确以降低交易成本和要素供给成本为衡量改革成效的标准？</a:t>
            </a:r>
            <a:endParaRPr lang="en-US" altLang="zh-CN" sz="2400" dirty="0">
              <a:latin typeface="+mn-ea"/>
            </a:endParaRPr>
          </a:p>
          <a:p>
            <a:r>
              <a:rPr lang="en-US" altLang="zh-CN" sz="2400" dirty="0">
                <a:latin typeface="+mn-ea"/>
              </a:rPr>
              <a:t>3</a:t>
            </a:r>
            <a:r>
              <a:rPr lang="zh-CN" altLang="en-US" sz="2400" dirty="0">
                <a:latin typeface="+mn-ea"/>
              </a:rPr>
              <a:t>、建设统一大市场，可否以完善了多少支持性的市场化制度基础设施为标准？</a:t>
            </a:r>
            <a:endParaRPr lang="en-US" altLang="zh-CN" sz="2400" dirty="0">
              <a:latin typeface="+mn-ea"/>
            </a:endParaRPr>
          </a:p>
          <a:p>
            <a:r>
              <a:rPr lang="en-US" altLang="zh-CN" sz="2400" dirty="0">
                <a:latin typeface="+mn-ea"/>
              </a:rPr>
              <a:t>4</a:t>
            </a:r>
            <a:r>
              <a:rPr lang="zh-CN" altLang="en-US" sz="2400" dirty="0">
                <a:latin typeface="+mn-ea"/>
              </a:rPr>
              <a:t>、建设全国统一大市场，可否以全面扩大对外开放、促进国内国际双循环为标准？</a:t>
            </a:r>
            <a:endParaRPr lang="en-US" altLang="zh-CN" sz="2400" dirty="0">
              <a:latin typeface="+mn-ea"/>
            </a:endParaRPr>
          </a:p>
          <a:p>
            <a:endParaRPr lang="zh-CN" altLang="en-US" dirty="0"/>
          </a:p>
        </p:txBody>
      </p:sp>
    </p:spTree>
    <p:extLst>
      <p:ext uri="{BB962C8B-B14F-4D97-AF65-F5344CB8AC3E}">
        <p14:creationId xmlns:p14="http://schemas.microsoft.com/office/powerpoint/2010/main" val="306748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6F417C-EE76-BFA7-CC9C-A912AD0B526E}"/>
              </a:ext>
            </a:extLst>
          </p:cNvPr>
          <p:cNvSpPr>
            <a:spLocks noGrp="1"/>
          </p:cNvSpPr>
          <p:nvPr>
            <p:ph type="title"/>
          </p:nvPr>
        </p:nvSpPr>
        <p:spPr>
          <a:xfrm>
            <a:off x="838200" y="365127"/>
            <a:ext cx="10515600" cy="879780"/>
          </a:xfrm>
        </p:spPr>
        <p:txBody>
          <a:bodyPr/>
          <a:lstStyle/>
          <a:p>
            <a:endParaRPr lang="zh-CN" altLang="en-US" dirty="0"/>
          </a:p>
        </p:txBody>
      </p:sp>
      <p:sp>
        <p:nvSpPr>
          <p:cNvPr id="3" name="内容占位符 2">
            <a:extLst>
              <a:ext uri="{FF2B5EF4-FFF2-40B4-BE49-F238E27FC236}">
                <a16:creationId xmlns:a16="http://schemas.microsoft.com/office/drawing/2014/main" id="{E1EE38DA-AB28-B414-1BBE-A1CBF51EC536}"/>
              </a:ext>
            </a:extLst>
          </p:cNvPr>
          <p:cNvSpPr>
            <a:spLocks noGrp="1"/>
          </p:cNvSpPr>
          <p:nvPr>
            <p:ph idx="1"/>
          </p:nvPr>
        </p:nvSpPr>
        <p:spPr>
          <a:xfrm>
            <a:off x="838200" y="1388125"/>
            <a:ext cx="10515600" cy="4788838"/>
          </a:xfrm>
        </p:spPr>
        <p:txBody>
          <a:bodyPr/>
          <a:lstStyle/>
          <a:p>
            <a:r>
              <a:rPr lang="zh-CN" altLang="en-US" sz="4000" b="1" dirty="0"/>
              <a:t>一、习近平对政府与市场关系的论述</a:t>
            </a:r>
          </a:p>
          <a:p>
            <a:r>
              <a:rPr lang="zh-CN" altLang="en-US" sz="2400" dirty="0"/>
              <a:t>习近平新时代中国特色社会主义思想的内容体现为“十个明确”，其中之一就是明确必须坚持和完善社会主义基本经济制度，使市场在资源配置中起决定性作用，更好发挥政府作用。</a:t>
            </a:r>
          </a:p>
          <a:p>
            <a:r>
              <a:rPr lang="zh-CN" altLang="en-US" sz="2400" dirty="0"/>
              <a:t>习近平总书记指出，“经济体制改革的核心问题仍然是处理好政府和市场关系”。</a:t>
            </a:r>
          </a:p>
          <a:p>
            <a:endParaRPr lang="zh-CN" altLang="en-US" dirty="0"/>
          </a:p>
        </p:txBody>
      </p:sp>
    </p:spTree>
    <p:extLst>
      <p:ext uri="{BB962C8B-B14F-4D97-AF65-F5344CB8AC3E}">
        <p14:creationId xmlns:p14="http://schemas.microsoft.com/office/powerpoint/2010/main" val="785129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6"/>
            <a:ext cx="7886700" cy="903635"/>
          </a:xfrm>
        </p:spPr>
        <p:txBody>
          <a:bodyPr/>
          <a:lstStyle/>
          <a:p>
            <a:endParaRPr lang="zh-CN" altLang="en-US" dirty="0"/>
          </a:p>
        </p:txBody>
      </p:sp>
      <p:sp>
        <p:nvSpPr>
          <p:cNvPr id="3" name="内容占位符 2"/>
          <p:cNvSpPr>
            <a:spLocks noGrp="1"/>
          </p:cNvSpPr>
          <p:nvPr>
            <p:ph idx="1"/>
          </p:nvPr>
        </p:nvSpPr>
        <p:spPr>
          <a:xfrm>
            <a:off x="837282" y="1340769"/>
            <a:ext cx="10466024" cy="4836195"/>
          </a:xfrm>
        </p:spPr>
        <p:txBody>
          <a:bodyPr/>
          <a:lstStyle/>
          <a:p>
            <a:r>
              <a:rPr lang="zh-CN" altLang="en-US" sz="2400" b="1" dirty="0">
                <a:latin typeface="+mn-ea"/>
              </a:rPr>
              <a:t>（一）使市场在资源配置中起决定性作用是马克思主义中国化的新成果</a:t>
            </a:r>
            <a:endParaRPr lang="en-US" altLang="zh-CN" sz="2400" b="1" dirty="0">
              <a:latin typeface="+mn-ea"/>
            </a:endParaRPr>
          </a:p>
          <a:p>
            <a:r>
              <a:rPr lang="zh-CN" altLang="en-US" sz="2000" dirty="0">
                <a:latin typeface="+mn-ea"/>
              </a:rPr>
              <a:t>改革开放以来，我国对政府与市场关系的认识是逐步深化的，改革目标从建立含有市场机制的计划体制、有计划商品经济、社会主义商品经济到建立社会主义市场经济体制，</a:t>
            </a:r>
            <a:r>
              <a:rPr lang="zh-CN" altLang="en-US" sz="2000" b="1" dirty="0">
                <a:latin typeface="+mn-ea"/>
              </a:rPr>
              <a:t>探讨的核心命题之一就是要处理好政府与市场之间的关系。</a:t>
            </a:r>
            <a:endParaRPr lang="en-US" altLang="zh-CN" sz="2000" b="1" dirty="0">
              <a:latin typeface="+mn-ea"/>
            </a:endParaRPr>
          </a:p>
          <a:p>
            <a:r>
              <a:rPr lang="zh-CN" altLang="en-US" sz="2000" b="1" dirty="0">
                <a:latin typeface="+mn-ea"/>
              </a:rPr>
              <a:t>在</a:t>
            </a:r>
            <a:r>
              <a:rPr lang="en-US" altLang="zh-CN" sz="2000" b="1" dirty="0">
                <a:latin typeface="+mn-ea"/>
              </a:rPr>
              <a:t>2013</a:t>
            </a:r>
            <a:r>
              <a:rPr lang="zh-CN" altLang="en-US" sz="2000" b="1" dirty="0">
                <a:latin typeface="+mn-ea"/>
              </a:rPr>
              <a:t>年</a:t>
            </a:r>
            <a:r>
              <a:rPr lang="en-US" altLang="zh-CN" sz="2000" b="1" dirty="0">
                <a:latin typeface="+mn-ea"/>
              </a:rPr>
              <a:t>11</a:t>
            </a:r>
            <a:r>
              <a:rPr lang="zh-CN" altLang="en-US" sz="2000" b="1" dirty="0">
                <a:latin typeface="+mn-ea"/>
              </a:rPr>
              <a:t>月召开的党的十八届三中全会上，习近平总书记指出，“应该把市场在资源配置中的‘基础性作用’修改为‘决定性作用’”，同时“更好发挥政府作用”。</a:t>
            </a:r>
            <a:endParaRPr lang="en-US" altLang="zh-CN" sz="2000" b="1" dirty="0">
              <a:latin typeface="+mn-ea"/>
            </a:endParaRPr>
          </a:p>
          <a:p>
            <a:endParaRPr lang="en-US" altLang="zh-CN" sz="2000" b="1" dirty="0">
              <a:latin typeface="+mn-ea"/>
            </a:endParaRPr>
          </a:p>
          <a:p>
            <a:r>
              <a:rPr lang="zh-CN" altLang="en-US" sz="2000" b="1" dirty="0">
                <a:latin typeface="+mn-ea"/>
              </a:rPr>
              <a:t>党的十一届三中全会开启了市场导向改革的历史进程，伴随着市场机制在资源配置中发挥的作用越来越大，中国的经济发展取得了举世瞩目的成就。</a:t>
            </a:r>
          </a:p>
          <a:p>
            <a:endParaRPr lang="zh-CN" altLang="en-US" sz="2000" b="1" dirty="0">
              <a:latin typeface="+mn-ea"/>
            </a:endParaRPr>
          </a:p>
          <a:p>
            <a:r>
              <a:rPr lang="zh-CN" altLang="en-US" sz="2000" b="1" dirty="0">
                <a:latin typeface="+mn-ea"/>
              </a:rPr>
              <a:t>中国的市场化道路并非全面模仿西方市场经济模式，而是具有鲜明的中国特色，这就决定了不能照搬照抄西方主流经济学。</a:t>
            </a:r>
            <a:endParaRPr lang="en-US" altLang="zh-CN" sz="2000" b="1" dirty="0">
              <a:latin typeface="+mn-ea"/>
            </a:endParaRPr>
          </a:p>
          <a:p>
            <a:endParaRPr lang="en-US" altLang="zh-CN" sz="2000" b="1" dirty="0">
              <a:latin typeface="+mn-ea"/>
            </a:endParaRPr>
          </a:p>
          <a:p>
            <a:endParaRPr lang="en-US" altLang="zh-CN" sz="2000" b="1" dirty="0">
              <a:latin typeface="+mn-ea"/>
            </a:endParaRPr>
          </a:p>
          <a:p>
            <a:endParaRPr lang="en-US" altLang="zh-CN" sz="2000" b="1" dirty="0">
              <a:latin typeface="+mn-ea"/>
            </a:endParaRPr>
          </a:p>
          <a:p>
            <a:endParaRPr lang="en-US" altLang="zh-CN" sz="2400" dirty="0">
              <a:latin typeface="+mn-ea"/>
            </a:endParaRPr>
          </a:p>
          <a:p>
            <a:endParaRPr lang="en-US" altLang="zh-CN" sz="2400" dirty="0">
              <a:latin typeface="+mn-ea"/>
            </a:endParaRPr>
          </a:p>
          <a:p>
            <a:endParaRPr lang="zh-CN" altLang="en-US" sz="2400" dirty="0">
              <a:latin typeface="+mn-ea"/>
            </a:endParaRPr>
          </a:p>
        </p:txBody>
      </p:sp>
    </p:spTree>
    <p:extLst>
      <p:ext uri="{BB962C8B-B14F-4D97-AF65-F5344CB8AC3E}">
        <p14:creationId xmlns:p14="http://schemas.microsoft.com/office/powerpoint/2010/main" val="1850916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B8752B-E55A-7C82-E72D-984D3E0B2E2A}"/>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223ED0F0-1F7D-E5BC-FBE8-1D190AC554B3}"/>
              </a:ext>
            </a:extLst>
          </p:cNvPr>
          <p:cNvSpPr>
            <a:spLocks noGrp="1"/>
          </p:cNvSpPr>
          <p:nvPr>
            <p:ph idx="1"/>
          </p:nvPr>
        </p:nvSpPr>
        <p:spPr>
          <a:xfrm>
            <a:off x="838200" y="1410159"/>
            <a:ext cx="10515600" cy="4766804"/>
          </a:xfrm>
        </p:spPr>
        <p:txBody>
          <a:bodyPr/>
          <a:lstStyle/>
          <a:p>
            <a:r>
              <a:rPr lang="zh-CN" altLang="en-US" sz="2400" dirty="0">
                <a:latin typeface="+mn-ea"/>
              </a:rPr>
              <a:t>习近平新时代中国特色社会主义思想明确提出社会主义基本经济制度可以与市场经济有机结合。</a:t>
            </a:r>
            <a:endParaRPr lang="en-US" altLang="zh-CN" sz="2400" dirty="0">
              <a:latin typeface="+mn-ea"/>
            </a:endParaRPr>
          </a:p>
          <a:p>
            <a:r>
              <a:rPr lang="zh-CN" altLang="en-US" sz="2400" dirty="0">
                <a:latin typeface="+mn-ea"/>
              </a:rPr>
              <a:t>市场机制配置资源是市场经济的一般规律，健全社会主义市场经济体制必须遵循这条规律。</a:t>
            </a:r>
            <a:endParaRPr lang="en-US" altLang="zh-CN" sz="2400" dirty="0">
              <a:latin typeface="+mn-ea"/>
            </a:endParaRPr>
          </a:p>
          <a:p>
            <a:r>
              <a:rPr lang="zh-CN" altLang="en-US" sz="2400" dirty="0">
                <a:latin typeface="+mn-ea"/>
              </a:rPr>
              <a:t>政府的职责和作用主要是保持宏观经济稳定，加强和优化公共服务，保障公平竞争，加强市场监管，维护市场秩序，推动可持续发展，促进共同富裕，弥补市场失灵。</a:t>
            </a:r>
            <a:endParaRPr lang="en-US" altLang="zh-CN" sz="2400" dirty="0">
              <a:latin typeface="+mn-ea"/>
            </a:endParaRPr>
          </a:p>
          <a:p>
            <a:r>
              <a:rPr lang="zh-CN" altLang="en-US" sz="2400" b="1" dirty="0">
                <a:latin typeface="+mn-ea"/>
              </a:rPr>
              <a:t>党的十九大报告指出，建设现代化经济体系就是要“构建市场机制有效、微观主体有活力、宏观调控有度的经济体制，不断增强我国经济创新力和竞争力”。</a:t>
            </a:r>
            <a:endParaRPr lang="en-US" altLang="zh-CN" sz="2400" b="1" dirty="0">
              <a:latin typeface="+mn-ea"/>
            </a:endParaRPr>
          </a:p>
          <a:p>
            <a:endParaRPr lang="zh-CN" altLang="en-US" sz="2400" dirty="0">
              <a:latin typeface="+mn-ea"/>
            </a:endParaRPr>
          </a:p>
        </p:txBody>
      </p:sp>
    </p:spTree>
    <p:extLst>
      <p:ext uri="{BB962C8B-B14F-4D97-AF65-F5344CB8AC3E}">
        <p14:creationId xmlns:p14="http://schemas.microsoft.com/office/powerpoint/2010/main" val="1588415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5C235C-2C75-FAAE-E1C5-7C9276011596}"/>
              </a:ext>
            </a:extLst>
          </p:cNvPr>
          <p:cNvSpPr>
            <a:spLocks noGrp="1"/>
          </p:cNvSpPr>
          <p:nvPr>
            <p:ph type="title"/>
          </p:nvPr>
        </p:nvSpPr>
        <p:spPr>
          <a:xfrm>
            <a:off x="838200" y="365126"/>
            <a:ext cx="10515600" cy="835713"/>
          </a:xfrm>
        </p:spPr>
        <p:txBody>
          <a:bodyPr/>
          <a:lstStyle/>
          <a:p>
            <a:endParaRPr lang="zh-CN" altLang="en-US"/>
          </a:p>
        </p:txBody>
      </p:sp>
      <p:sp>
        <p:nvSpPr>
          <p:cNvPr id="3" name="内容占位符 2">
            <a:extLst>
              <a:ext uri="{FF2B5EF4-FFF2-40B4-BE49-F238E27FC236}">
                <a16:creationId xmlns:a16="http://schemas.microsoft.com/office/drawing/2014/main" id="{215C9D78-8F71-933C-4C62-78B1C3A9D3E4}"/>
              </a:ext>
            </a:extLst>
          </p:cNvPr>
          <p:cNvSpPr>
            <a:spLocks noGrp="1"/>
          </p:cNvSpPr>
          <p:nvPr>
            <p:ph idx="1"/>
          </p:nvPr>
        </p:nvSpPr>
        <p:spPr>
          <a:xfrm>
            <a:off x="838200" y="1288974"/>
            <a:ext cx="10515600" cy="4887990"/>
          </a:xfrm>
        </p:spPr>
        <p:txBody>
          <a:bodyPr/>
          <a:lstStyle/>
          <a:p>
            <a:r>
              <a:rPr lang="zh-CN" altLang="en-US" b="1" dirty="0"/>
              <a:t>（二）培育有效的市场机制</a:t>
            </a:r>
          </a:p>
          <a:p>
            <a:r>
              <a:rPr lang="zh-CN" altLang="en-US" sz="2400" dirty="0"/>
              <a:t>让市场在资源配置中发挥决定性作用，一个很重要的前提条件就是市场机制必须是有效的。</a:t>
            </a:r>
            <a:endParaRPr lang="en-US" altLang="zh-CN" sz="2400" dirty="0"/>
          </a:p>
          <a:p>
            <a:r>
              <a:rPr lang="zh-CN" altLang="en-US" sz="2400" dirty="0"/>
              <a:t>习近平总书记指出：“市场决定资源配置是市场经济的一般规律，市场经济本质上就是市场决定资源配置的经济”。</a:t>
            </a:r>
            <a:endParaRPr lang="en-US" altLang="zh-CN" sz="2400" dirty="0"/>
          </a:p>
          <a:p>
            <a:r>
              <a:rPr lang="zh-CN" altLang="en-US" sz="2400" dirty="0"/>
              <a:t>培育一个有效的市场机制，关键是坚持社会主义市场经济改革方向。</a:t>
            </a:r>
            <a:endParaRPr lang="en-US" altLang="zh-CN" sz="2400" dirty="0"/>
          </a:p>
          <a:p>
            <a:r>
              <a:rPr lang="zh-CN" altLang="en-US" sz="2000" dirty="0"/>
              <a:t>首先，有效的市场机制需要能对市场供求变化作出灵敏及时反应的市场主体，为此必须推进产权制度改革。</a:t>
            </a:r>
          </a:p>
          <a:p>
            <a:r>
              <a:rPr lang="zh-CN" altLang="en-US" sz="2000" dirty="0"/>
              <a:t>其次，有效的市场机制需要营造平等竞争的市场环境。</a:t>
            </a:r>
          </a:p>
          <a:p>
            <a:r>
              <a:rPr lang="zh-CN" altLang="en-US" sz="2000" dirty="0"/>
              <a:t>再次，有效的市场机制需要进一步开放市场，构建一个健全统一、开放、竞争、有序的现代市场体系。</a:t>
            </a:r>
          </a:p>
          <a:p>
            <a:r>
              <a:rPr lang="zh-CN" altLang="en-US" sz="2000" dirty="0"/>
              <a:t>最后，有效的市场机制需要整顿和规范市场秩序，健全现代市场经济的信用体系。</a:t>
            </a:r>
          </a:p>
          <a:p>
            <a:endParaRPr lang="zh-CN" altLang="en-US" dirty="0"/>
          </a:p>
        </p:txBody>
      </p:sp>
    </p:spTree>
    <p:extLst>
      <p:ext uri="{BB962C8B-B14F-4D97-AF65-F5344CB8AC3E}">
        <p14:creationId xmlns:p14="http://schemas.microsoft.com/office/powerpoint/2010/main" val="2417985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BF3F00-422B-E3AE-0BCE-81FD935A184A}"/>
              </a:ext>
            </a:extLst>
          </p:cNvPr>
          <p:cNvSpPr>
            <a:spLocks noGrp="1"/>
          </p:cNvSpPr>
          <p:nvPr>
            <p:ph type="title"/>
          </p:nvPr>
        </p:nvSpPr>
        <p:spPr>
          <a:xfrm>
            <a:off x="838200" y="365126"/>
            <a:ext cx="10515600" cy="868763"/>
          </a:xfrm>
        </p:spPr>
        <p:txBody>
          <a:bodyPr/>
          <a:lstStyle/>
          <a:p>
            <a:endParaRPr lang="zh-CN" altLang="en-US" dirty="0"/>
          </a:p>
        </p:txBody>
      </p:sp>
      <p:sp>
        <p:nvSpPr>
          <p:cNvPr id="3" name="内容占位符 2">
            <a:extLst>
              <a:ext uri="{FF2B5EF4-FFF2-40B4-BE49-F238E27FC236}">
                <a16:creationId xmlns:a16="http://schemas.microsoft.com/office/drawing/2014/main" id="{B6219CF2-4752-1CC4-ACF5-14CE7B162266}"/>
              </a:ext>
            </a:extLst>
          </p:cNvPr>
          <p:cNvSpPr>
            <a:spLocks noGrp="1"/>
          </p:cNvSpPr>
          <p:nvPr>
            <p:ph idx="1"/>
          </p:nvPr>
        </p:nvSpPr>
        <p:spPr>
          <a:xfrm>
            <a:off x="838200" y="1355075"/>
            <a:ext cx="10515600" cy="4821888"/>
          </a:xfrm>
        </p:spPr>
        <p:txBody>
          <a:bodyPr/>
          <a:lstStyle/>
          <a:p>
            <a:r>
              <a:rPr lang="zh-CN" altLang="en-US" b="1" dirty="0"/>
              <a:t>（三）激发微观主体的活力</a:t>
            </a:r>
            <a:endParaRPr lang="en-US" altLang="zh-CN" b="1" dirty="0"/>
          </a:p>
          <a:p>
            <a:r>
              <a:rPr lang="zh-CN" altLang="en-US" sz="2400" dirty="0">
                <a:latin typeface="+mn-ea"/>
              </a:rPr>
              <a:t>要让市场在资源配置中发挥决定性作用，就必须在明晰产权关系的前提下硬化企业的预算约束，让企业成为自主经营、自负盈亏的市场竞争主体，激发微观主体的活力。</a:t>
            </a:r>
            <a:endParaRPr lang="en-US" altLang="zh-CN" sz="2400" dirty="0">
              <a:latin typeface="+mn-ea"/>
            </a:endParaRPr>
          </a:p>
          <a:p>
            <a:r>
              <a:rPr lang="zh-CN" altLang="en-US" sz="2400" dirty="0">
                <a:latin typeface="+mn-ea"/>
              </a:rPr>
              <a:t>如何构建社会主义市场经济体制的微观基础？一方面必须坚定不移地推进市场化改革，另一方面必须坚持和完善社会主义基本经济制度，也就是“坚持和完善公有制为主体、多种所有制经济共同发展的基本经济制度”。</a:t>
            </a:r>
            <a:endParaRPr lang="en-US" altLang="zh-CN" sz="2400" dirty="0">
              <a:latin typeface="+mn-ea"/>
            </a:endParaRPr>
          </a:p>
          <a:p>
            <a:endParaRPr lang="en-US" altLang="zh-CN" sz="2400" dirty="0">
              <a:latin typeface="+mn-ea"/>
            </a:endParaRPr>
          </a:p>
          <a:p>
            <a:endParaRPr lang="zh-CN" altLang="en-US" dirty="0"/>
          </a:p>
          <a:p>
            <a:endParaRPr lang="zh-CN" altLang="en-US" dirty="0"/>
          </a:p>
        </p:txBody>
      </p:sp>
    </p:spTree>
    <p:extLst>
      <p:ext uri="{BB962C8B-B14F-4D97-AF65-F5344CB8AC3E}">
        <p14:creationId xmlns:p14="http://schemas.microsoft.com/office/powerpoint/2010/main" val="1557177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BE2B43-B136-4C27-FA10-818A3CF1562D}"/>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D2AA2C45-3799-19BD-CFAC-709C39F36F1E}"/>
              </a:ext>
            </a:extLst>
          </p:cNvPr>
          <p:cNvSpPr>
            <a:spLocks noGrp="1"/>
          </p:cNvSpPr>
          <p:nvPr>
            <p:ph idx="1"/>
          </p:nvPr>
        </p:nvSpPr>
        <p:spPr/>
        <p:txBody>
          <a:bodyPr/>
          <a:lstStyle/>
          <a:p>
            <a:r>
              <a:rPr lang="zh-CN" altLang="en-US" dirty="0"/>
              <a:t>习近平总书记指出，“经过多年改革，国有企业总体上已经同市场经济相融合。同时，国有企业也积累了一些问题、存在一些弊端，需要进一步推进改革”。</a:t>
            </a:r>
            <a:endParaRPr lang="en-US" altLang="zh-CN" dirty="0"/>
          </a:p>
          <a:p>
            <a:r>
              <a:rPr lang="zh-CN" altLang="en-US" b="1" dirty="0"/>
              <a:t>激发微观主体活力的攻坚战，就是在发挥国有经济主导作用的前提下进一步深化国有企业改革。</a:t>
            </a:r>
          </a:p>
        </p:txBody>
      </p:sp>
    </p:spTree>
    <p:extLst>
      <p:ext uri="{BB962C8B-B14F-4D97-AF65-F5344CB8AC3E}">
        <p14:creationId xmlns:p14="http://schemas.microsoft.com/office/powerpoint/2010/main" val="2024149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831326-D1B3-E5FB-8937-6199DF3A32F6}"/>
              </a:ext>
            </a:extLst>
          </p:cNvPr>
          <p:cNvSpPr>
            <a:spLocks noGrp="1"/>
          </p:cNvSpPr>
          <p:nvPr>
            <p:ph type="title"/>
          </p:nvPr>
        </p:nvSpPr>
        <p:spPr>
          <a:xfrm>
            <a:off x="838200" y="365126"/>
            <a:ext cx="10515600" cy="846729"/>
          </a:xfrm>
        </p:spPr>
        <p:txBody>
          <a:bodyPr/>
          <a:lstStyle/>
          <a:p>
            <a:endParaRPr lang="zh-CN" altLang="en-US" dirty="0"/>
          </a:p>
        </p:txBody>
      </p:sp>
      <p:sp>
        <p:nvSpPr>
          <p:cNvPr id="3" name="内容占位符 2">
            <a:extLst>
              <a:ext uri="{FF2B5EF4-FFF2-40B4-BE49-F238E27FC236}">
                <a16:creationId xmlns:a16="http://schemas.microsoft.com/office/drawing/2014/main" id="{D653B281-B7AC-3DDC-AADE-641BC2864B51}"/>
              </a:ext>
            </a:extLst>
          </p:cNvPr>
          <p:cNvSpPr>
            <a:spLocks noGrp="1"/>
          </p:cNvSpPr>
          <p:nvPr>
            <p:ph idx="1"/>
          </p:nvPr>
        </p:nvSpPr>
        <p:spPr>
          <a:xfrm>
            <a:off x="838200" y="1288973"/>
            <a:ext cx="10515600" cy="4887990"/>
          </a:xfrm>
        </p:spPr>
        <p:txBody>
          <a:bodyPr/>
          <a:lstStyle/>
          <a:p>
            <a:r>
              <a:rPr lang="zh-CN" altLang="en-US" dirty="0"/>
              <a:t>鼓励、支持和引导非公有制经济的发展对于培育有活力的微观主体也非常重要。</a:t>
            </a:r>
            <a:endParaRPr lang="en-US" altLang="zh-CN" dirty="0"/>
          </a:p>
          <a:p>
            <a:r>
              <a:rPr lang="zh-CN" altLang="en-US" dirty="0"/>
              <a:t>习近平总书记认为，尽管当前“非公有制经济发展面临前所未有的良好政策环境和社会氛围”，但“政策落地效果还不是很好。</a:t>
            </a:r>
            <a:endParaRPr lang="en-US" altLang="zh-CN" dirty="0"/>
          </a:p>
          <a:p>
            <a:r>
              <a:rPr lang="zh-CN" altLang="en-US" sz="2000" dirty="0"/>
              <a:t>习近平总书记提出了解决上述问题的具体措施：一是要着力解决中小企业融资难问题，健全完善金融体系，为中小企业融资提供可靠、高效、便捷的服务；二是要着力放开市场准入，凡是法律法规未明确禁入的行业和领域都应该鼓励民间资本进入，凡是我国政府已向外资开放或承诺开放的领域都应该向国内民间资本开放；三是要着力加快公共服务体系建设；四是要着力引导民营企业利用产权市场组合民间资本，开展跨地区、跨行业兼并重组；五是要进一步清理、精简涉及民间投资管理的行政审批事项和涉企收费，规范中间环节、中介组织行为，减轻企业负担，降低企业成本。</a:t>
            </a:r>
          </a:p>
        </p:txBody>
      </p:sp>
    </p:spTree>
    <p:extLst>
      <p:ext uri="{BB962C8B-B14F-4D97-AF65-F5344CB8AC3E}">
        <p14:creationId xmlns:p14="http://schemas.microsoft.com/office/powerpoint/2010/main" val="3000975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6124D8-D249-775B-80E2-FE6BF08631D8}"/>
              </a:ext>
            </a:extLst>
          </p:cNvPr>
          <p:cNvSpPr>
            <a:spLocks noGrp="1"/>
          </p:cNvSpPr>
          <p:nvPr>
            <p:ph type="title"/>
          </p:nvPr>
        </p:nvSpPr>
        <p:spPr>
          <a:xfrm>
            <a:off x="838200" y="365126"/>
            <a:ext cx="10515600" cy="890797"/>
          </a:xfrm>
        </p:spPr>
        <p:txBody>
          <a:bodyPr/>
          <a:lstStyle/>
          <a:p>
            <a:endParaRPr lang="zh-CN" altLang="en-US" dirty="0"/>
          </a:p>
        </p:txBody>
      </p:sp>
      <p:sp>
        <p:nvSpPr>
          <p:cNvPr id="3" name="内容占位符 2">
            <a:extLst>
              <a:ext uri="{FF2B5EF4-FFF2-40B4-BE49-F238E27FC236}">
                <a16:creationId xmlns:a16="http://schemas.microsoft.com/office/drawing/2014/main" id="{5801D9FA-03F6-F7AE-B343-342CBBC51A12}"/>
              </a:ext>
            </a:extLst>
          </p:cNvPr>
          <p:cNvSpPr>
            <a:spLocks noGrp="1"/>
          </p:cNvSpPr>
          <p:nvPr>
            <p:ph idx="1"/>
          </p:nvPr>
        </p:nvSpPr>
        <p:spPr>
          <a:xfrm>
            <a:off x="838200" y="1355075"/>
            <a:ext cx="10515600" cy="4821888"/>
          </a:xfrm>
        </p:spPr>
        <p:txBody>
          <a:bodyPr/>
          <a:lstStyle/>
          <a:p>
            <a:r>
              <a:rPr lang="zh-CN" altLang="en-US" b="1" dirty="0"/>
              <a:t>（四）保持有度的宏观调控</a:t>
            </a:r>
            <a:endParaRPr lang="en-US" altLang="zh-CN" b="1" dirty="0"/>
          </a:p>
          <a:p>
            <a:r>
              <a:rPr lang="zh-CN" altLang="en-US" sz="2400" dirty="0">
                <a:latin typeface="+mn-ea"/>
              </a:rPr>
              <a:t>习近平总书记强调在社会主义市场经济条件下，“政府的职责和作用主要是保持宏观经济稳定，加强和优化公共服务，保障公平竞争，加强市场监管，维护市场秩序，推动可持续发展，促进共同富裕，弥补市场失灵”。</a:t>
            </a:r>
            <a:endParaRPr lang="en-US" altLang="zh-CN" sz="2400" dirty="0">
              <a:latin typeface="+mn-ea"/>
            </a:endParaRPr>
          </a:p>
          <a:p>
            <a:r>
              <a:rPr lang="zh-CN" altLang="en-US" sz="2400" dirty="0">
                <a:latin typeface="+mn-ea"/>
              </a:rPr>
              <a:t>习近平总书记把“有度”的宏观调控界定为“科学的宏观调控”与“有效的政府治理”，他指出，“科学的宏观调控，有效的政府治理，是发挥社会主义市场经济体制优势的内在要求”。为了让宏观调控既有效又有度，必须深化宏观管理体制的改革。</a:t>
            </a:r>
            <a:endParaRPr lang="en-US" altLang="zh-CN" sz="2400" dirty="0">
              <a:latin typeface="+mn-ea"/>
            </a:endParaRPr>
          </a:p>
          <a:p>
            <a:endParaRPr lang="en-US" altLang="zh-CN" dirty="0"/>
          </a:p>
          <a:p>
            <a:endParaRPr lang="zh-CN" altLang="en-US" dirty="0"/>
          </a:p>
          <a:p>
            <a:endParaRPr lang="zh-CN" altLang="en-US" dirty="0"/>
          </a:p>
        </p:txBody>
      </p:sp>
    </p:spTree>
    <p:extLst>
      <p:ext uri="{BB962C8B-B14F-4D97-AF65-F5344CB8AC3E}">
        <p14:creationId xmlns:p14="http://schemas.microsoft.com/office/powerpoint/2010/main" val="1454724840"/>
      </p:ext>
    </p:extLst>
  </p:cSld>
  <p:clrMapOvr>
    <a:masterClrMapping/>
  </p:clrMapOvr>
</p:sld>
</file>

<file path=ppt/theme/theme1.xml><?xml version="1.0" encoding="utf-8"?>
<a:theme xmlns:a="http://schemas.openxmlformats.org/drawingml/2006/main" name="复件 北京林业大学模板">
  <a:themeElements>
    <a:clrScheme name="复件 北京林业大学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复件 北京林业大学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复件 北京林业大学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复件 北京林业大学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复件 北京林业大学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复件 北京林业大学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复件 北京林业大学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复件 北京林业大学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复件 北京林业大学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复件 北京林业大学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复件 北京林业大学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复件 北京林业大学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复件 北京林业大学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复件 北京林业大学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1296</TotalTime>
  <Words>1779</Words>
  <Application>Microsoft Office PowerPoint</Application>
  <PresentationFormat>宽屏</PresentationFormat>
  <Paragraphs>69</Paragraphs>
  <Slides>17</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17</vt:i4>
      </vt:variant>
    </vt:vector>
  </HeadingPairs>
  <TitlesOfParts>
    <vt:vector size="22" baseType="lpstr">
      <vt:lpstr>华文行楷</vt:lpstr>
      <vt:lpstr>宋体</vt:lpstr>
      <vt:lpstr>微软雅黑</vt:lpstr>
      <vt:lpstr>Arial</vt:lpstr>
      <vt:lpstr>复件 北京林业大学模板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cao fangping</dc:creator>
  <cp:lastModifiedBy>fangping cao</cp:lastModifiedBy>
  <cp:revision>7</cp:revision>
  <dcterms:created xsi:type="dcterms:W3CDTF">2022-08-22T02:24:31Z</dcterms:created>
  <dcterms:modified xsi:type="dcterms:W3CDTF">2023-09-04T01:14:46Z</dcterms:modified>
</cp:coreProperties>
</file>