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69" r:id="rId3"/>
    <p:sldId id="370" r:id="rId4"/>
    <p:sldId id="371" r:id="rId5"/>
    <p:sldId id="372" r:id="rId6"/>
    <p:sldId id="373" r:id="rId7"/>
    <p:sldId id="374" r:id="rId8"/>
    <p:sldId id="375" r:id="rId9"/>
    <p:sldId id="376" r:id="rId10"/>
    <p:sldId id="377" r:id="rId11"/>
    <p:sldId id="378" r:id="rId12"/>
    <p:sldId id="379" r:id="rId13"/>
    <p:sldId id="38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7" d="100"/>
          <a:sy n="87" d="100"/>
        </p:scale>
        <p:origin x="6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719265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42997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6835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50241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3090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416858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5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825625"/>
            <a:ext cx="515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81654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505075"/>
            <a:ext cx="5158316"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01675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947071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321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608839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643709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descr="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4401" y="1143000"/>
            <a:ext cx="8566151" cy="1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 descr="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44801" y="6019800"/>
            <a:ext cx="8566151" cy="1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ext Box 14"/>
          <p:cNvSpPr txBox="1">
            <a:spLocks noChangeArrowheads="1"/>
          </p:cNvSpPr>
          <p:nvPr/>
        </p:nvSpPr>
        <p:spPr bwMode="auto">
          <a:xfrm>
            <a:off x="5808134" y="6237289"/>
            <a:ext cx="537633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a:spcBef>
                <a:spcPct val="50000"/>
              </a:spcBef>
              <a:spcAft>
                <a:spcPct val="0"/>
              </a:spcAft>
              <a:buFontTx/>
              <a:buNone/>
              <a:defRPr/>
            </a:pPr>
            <a:r>
              <a:rPr lang="zh-CN" altLang="en-US" sz="2200">
                <a:solidFill>
                  <a:srgbClr val="008000"/>
                </a:solidFill>
                <a:latin typeface="华文行楷" panose="02010800040101010101" pitchFamily="2" charset="-122"/>
                <a:ea typeface="华文行楷" panose="02010800040101010101" pitchFamily="2" charset="-122"/>
              </a:rPr>
              <a:t>知  山  知  水     树  木  树 人</a:t>
            </a:r>
            <a:endParaRPr lang="zh-CN" altLang="en-US" sz="2200">
              <a:solidFill>
                <a:srgbClr val="000000"/>
              </a:solidFill>
              <a:latin typeface="华文行楷" panose="02010800040101010101" pitchFamily="2" charset="-122"/>
              <a:ea typeface="华文行楷" panose="02010800040101010101" pitchFamily="2" charset="-122"/>
            </a:endParaRPr>
          </a:p>
        </p:txBody>
      </p:sp>
      <p:pic>
        <p:nvPicPr>
          <p:cNvPr id="1029" name="Picture 19" descr="复件 北京林业大学副本"/>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02785" y="476251"/>
            <a:ext cx="2976033"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22" descr="复件 北京林业大学Logo_水印"/>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24718" y="1557338"/>
            <a:ext cx="5759449"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551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4395" y="2767280"/>
            <a:ext cx="9551624"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华文行楷" panose="02010800040101010101" pitchFamily="2" charset="-122"/>
                <a:ea typeface="华文行楷" panose="02010800040101010101" pitchFamily="2" charset="-122"/>
                <a:cs typeface="+mn-cs"/>
              </a:rPr>
              <a:t>一、加快构建中国自主的哲学社会科学知识体系</a:t>
            </a:r>
            <a:endParaRPr kumimoji="0" lang="en-US" altLang="zh-CN" sz="4000" b="0" i="0" u="none" strike="noStrike" kern="1200" cap="none" spc="0" normalizeH="0" baseline="0" noProof="0" dirty="0">
              <a:ln>
                <a:noFill/>
              </a:ln>
              <a:solidFill>
                <a:srgbClr val="000000"/>
              </a:solidFill>
              <a:effectLst/>
              <a:uLnTx/>
              <a:uFillTx/>
              <a:latin typeface="华文行楷" panose="02010800040101010101" pitchFamily="2" charset="-122"/>
              <a:ea typeface="华文行楷" panose="0201080004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000" dirty="0">
                <a:solidFill>
                  <a:srgbClr val="000000"/>
                </a:solidFill>
                <a:latin typeface="华文行楷" panose="02010800040101010101" pitchFamily="2" charset="-122"/>
                <a:ea typeface="华文行楷" panose="02010800040101010101" pitchFamily="2" charset="-122"/>
              </a:rPr>
              <a:t>二、建构中国自主的产业经济学知识体系</a:t>
            </a:r>
            <a:endParaRPr kumimoji="0" lang="en-US" altLang="zh-CN" sz="4000" b="0" i="0" u="none" strike="noStrike" kern="1200" cap="none" spc="0" normalizeH="0" baseline="0" noProof="0" dirty="0">
              <a:ln>
                <a:noFill/>
              </a:ln>
              <a:solidFill>
                <a:srgbClr val="000000"/>
              </a:solidFill>
              <a:effectLst/>
              <a:uLnTx/>
              <a:uFillTx/>
              <a:latin typeface="华文行楷" panose="02010800040101010101" pitchFamily="2" charset="-122"/>
              <a:ea typeface="华文行楷" panose="02010800040101010101" pitchFamily="2" charset="-122"/>
              <a:cs typeface="+mn-cs"/>
            </a:endParaRPr>
          </a:p>
        </p:txBody>
      </p:sp>
      <p:sp>
        <p:nvSpPr>
          <p:cNvPr id="3" name="矩形 2"/>
          <p:cNvSpPr/>
          <p:nvPr/>
        </p:nvSpPr>
        <p:spPr>
          <a:xfrm>
            <a:off x="1101686" y="1313761"/>
            <a:ext cx="8053331"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思政进课堂一</a:t>
            </a:r>
            <a:endPar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努力构建产业经济学的中国特色学术体系、话语体系</a:t>
            </a:r>
          </a:p>
        </p:txBody>
      </p:sp>
    </p:spTree>
    <p:extLst>
      <p:ext uri="{BB962C8B-B14F-4D97-AF65-F5344CB8AC3E}">
        <p14:creationId xmlns:p14="http://schemas.microsoft.com/office/powerpoint/2010/main" val="1252613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27624E-534D-BC88-C180-9701BE0A0CA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830AF49-0DD1-0663-55B7-222A70E6D7D2}"/>
              </a:ext>
            </a:extLst>
          </p:cNvPr>
          <p:cNvSpPr>
            <a:spLocks noGrp="1"/>
          </p:cNvSpPr>
          <p:nvPr>
            <p:ph idx="1"/>
          </p:nvPr>
        </p:nvSpPr>
        <p:spPr/>
        <p:txBody>
          <a:bodyPr/>
          <a:lstStyle/>
          <a:p>
            <a:r>
              <a:rPr lang="en-US" altLang="zh-CN" dirty="0"/>
              <a:t>2</a:t>
            </a:r>
            <a:r>
              <a:rPr lang="zh-CN" altLang="en-US" dirty="0"/>
              <a:t>、提炼和总结我国产业经济发展实践的规律性成果</a:t>
            </a:r>
            <a:endParaRPr lang="en-US" altLang="zh-CN" dirty="0"/>
          </a:p>
          <a:p>
            <a:r>
              <a:rPr lang="zh-CN" altLang="en-US" sz="2400" dirty="0">
                <a:latin typeface="+mn-ea"/>
              </a:rPr>
              <a:t>党的十八大以来，在习近平经济思想科学指引下，我国经济建设取得重大成就，国内生产总值超过</a:t>
            </a:r>
            <a:r>
              <a:rPr lang="en-US" altLang="zh-CN" sz="2400" dirty="0">
                <a:latin typeface="+mn-ea"/>
              </a:rPr>
              <a:t>114</a:t>
            </a:r>
            <a:r>
              <a:rPr lang="zh-CN" altLang="en-US" sz="2400" dirty="0">
                <a:latin typeface="+mn-ea"/>
              </a:rPr>
              <a:t>万亿元，人均国内生产总值超过</a:t>
            </a:r>
            <a:r>
              <a:rPr lang="en-US" altLang="zh-CN" sz="2400" dirty="0">
                <a:latin typeface="+mn-ea"/>
              </a:rPr>
              <a:t>1.2</a:t>
            </a:r>
            <a:r>
              <a:rPr lang="zh-CN" altLang="en-US" sz="2400" dirty="0">
                <a:latin typeface="+mn-ea"/>
              </a:rPr>
              <a:t>万美元，国家经济实力、科技实力、综合国力跃上新台阶，我国经济发展平衡性、协调性、可持续性明显增强，迈上更高质量、更有效率、更加公平、更可持续、更为安全的发展之路。</a:t>
            </a:r>
            <a:endParaRPr lang="en-US" altLang="zh-CN" sz="2400" dirty="0">
              <a:latin typeface="+mn-ea"/>
            </a:endParaRPr>
          </a:p>
          <a:p>
            <a:r>
              <a:rPr lang="zh-CN" altLang="en-US" sz="2400" dirty="0">
                <a:latin typeface="+mn-ea"/>
              </a:rPr>
              <a:t>提炼和总结我国经济发展实践的规律性成果，把实践经验上升为系统化的产业经济学说，是中国特色社会主义经济学的重要任务。</a:t>
            </a:r>
          </a:p>
        </p:txBody>
      </p:sp>
    </p:spTree>
    <p:extLst>
      <p:ext uri="{BB962C8B-B14F-4D97-AF65-F5344CB8AC3E}">
        <p14:creationId xmlns:p14="http://schemas.microsoft.com/office/powerpoint/2010/main" val="1241462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A9D872-205F-1A6E-33F5-AA7BFF4EA6E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FD55845-54B6-058F-3F52-4FFB8FE58D45}"/>
              </a:ext>
            </a:extLst>
          </p:cNvPr>
          <p:cNvSpPr>
            <a:spLocks noGrp="1"/>
          </p:cNvSpPr>
          <p:nvPr>
            <p:ph idx="1"/>
          </p:nvPr>
        </p:nvSpPr>
        <p:spPr/>
        <p:txBody>
          <a:bodyPr/>
          <a:lstStyle/>
          <a:p>
            <a:r>
              <a:rPr lang="en-US" altLang="zh-CN" dirty="0"/>
              <a:t>3</a:t>
            </a:r>
            <a:r>
              <a:rPr lang="zh-CN" altLang="en-US" dirty="0"/>
              <a:t>、秉持开放的学术态度，丰富研究方法和研究路径</a:t>
            </a:r>
            <a:endParaRPr lang="en-US" altLang="zh-CN" dirty="0"/>
          </a:p>
          <a:p>
            <a:r>
              <a:rPr lang="zh-CN" altLang="en-US" sz="2400" dirty="0"/>
              <a:t>马克思主义是不断发展的开放的理论。马克思的科学研究就像列宁所说的那样：“凡是人类社会所创造的一切，他都有批判地重新加以探讨，任何一点也没有忽略过去。”</a:t>
            </a:r>
          </a:p>
        </p:txBody>
      </p:sp>
    </p:spTree>
    <p:extLst>
      <p:ext uri="{BB962C8B-B14F-4D97-AF65-F5344CB8AC3E}">
        <p14:creationId xmlns:p14="http://schemas.microsoft.com/office/powerpoint/2010/main" val="1435508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3C73D7-B658-1E3A-55A8-0EEBFC8A3CC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11DC0CF-F179-64C5-443E-32FE7DADA010}"/>
              </a:ext>
            </a:extLst>
          </p:cNvPr>
          <p:cNvSpPr>
            <a:spLocks noGrp="1"/>
          </p:cNvSpPr>
          <p:nvPr>
            <p:ph idx="1"/>
          </p:nvPr>
        </p:nvSpPr>
        <p:spPr/>
        <p:txBody>
          <a:bodyPr/>
          <a:lstStyle/>
          <a:p>
            <a:r>
              <a:rPr lang="en-US" altLang="zh-CN" dirty="0"/>
              <a:t>4</a:t>
            </a:r>
            <a:r>
              <a:rPr lang="zh-CN" altLang="en-US" dirty="0"/>
              <a:t>、要解答好“时代之题”</a:t>
            </a:r>
          </a:p>
          <a:p>
            <a:r>
              <a:rPr lang="zh-CN" altLang="en-US" sz="2400" dirty="0">
                <a:latin typeface="+mn-ea"/>
              </a:rPr>
              <a:t>构建中国自主的产业经济学知识体系，要立足哲学社会科学发展的理论前沿，回答好新的“时代之题”。</a:t>
            </a:r>
            <a:endParaRPr lang="en-US" altLang="zh-CN" sz="2400" dirty="0">
              <a:latin typeface="+mn-ea"/>
            </a:endParaRPr>
          </a:p>
          <a:p>
            <a:r>
              <a:rPr lang="zh-CN" altLang="en-US" sz="2400" dirty="0">
                <a:latin typeface="+mn-ea"/>
              </a:rPr>
              <a:t>当前，坚持和发展中国特色社会主义理论和实践出现了大量亟待解决的新问题，世界进入新的动荡变革期，迫切需要回答好“世界产业链怎么了”、“产业链重构向何处去”的时代之题。</a:t>
            </a:r>
          </a:p>
          <a:p>
            <a:endParaRPr lang="zh-CN" altLang="en-US" dirty="0"/>
          </a:p>
        </p:txBody>
      </p:sp>
    </p:spTree>
    <p:extLst>
      <p:ext uri="{BB962C8B-B14F-4D97-AF65-F5344CB8AC3E}">
        <p14:creationId xmlns:p14="http://schemas.microsoft.com/office/powerpoint/2010/main" val="4252255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2E22F-30B2-355B-9489-AA26AA7F908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2F1D1E7-4450-DD6F-FD5C-7DAD10BFF873}"/>
              </a:ext>
            </a:extLst>
          </p:cNvPr>
          <p:cNvSpPr>
            <a:spLocks noGrp="1"/>
          </p:cNvSpPr>
          <p:nvPr>
            <p:ph idx="1"/>
          </p:nvPr>
        </p:nvSpPr>
        <p:spPr/>
        <p:txBody>
          <a:bodyPr/>
          <a:lstStyle/>
          <a:p>
            <a:r>
              <a:rPr lang="en-US" altLang="zh-CN" dirty="0"/>
              <a:t>5</a:t>
            </a:r>
            <a:r>
              <a:rPr lang="zh-CN" altLang="en-US" dirty="0"/>
              <a:t>、要加强研究“真问题”</a:t>
            </a:r>
          </a:p>
          <a:p>
            <a:r>
              <a:rPr lang="zh-CN" altLang="en-US" dirty="0"/>
              <a:t>加快构建自主的产业经济学知识体系，要立足中国和世界的最新社会经济发展，发现和解决好真问题。</a:t>
            </a:r>
          </a:p>
        </p:txBody>
      </p:sp>
    </p:spTree>
    <p:extLst>
      <p:ext uri="{BB962C8B-B14F-4D97-AF65-F5344CB8AC3E}">
        <p14:creationId xmlns:p14="http://schemas.microsoft.com/office/powerpoint/2010/main" val="3732399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77B80D-89A2-6F44-E0C5-3D05FCFCDD69}"/>
              </a:ext>
            </a:extLst>
          </p:cNvPr>
          <p:cNvSpPr>
            <a:spLocks noGrp="1"/>
          </p:cNvSpPr>
          <p:nvPr>
            <p:ph type="title"/>
          </p:nvPr>
        </p:nvSpPr>
        <p:spPr>
          <a:xfrm>
            <a:off x="838200" y="365127"/>
            <a:ext cx="10515600" cy="824696"/>
          </a:xfrm>
        </p:spPr>
        <p:txBody>
          <a:bodyPr/>
          <a:lstStyle/>
          <a:p>
            <a:endParaRPr lang="zh-CN" altLang="en-US" dirty="0"/>
          </a:p>
        </p:txBody>
      </p:sp>
      <p:sp>
        <p:nvSpPr>
          <p:cNvPr id="3" name="内容占位符 2">
            <a:extLst>
              <a:ext uri="{FF2B5EF4-FFF2-40B4-BE49-F238E27FC236}">
                <a16:creationId xmlns:a16="http://schemas.microsoft.com/office/drawing/2014/main" id="{A30D9F2F-AE8D-F25B-A99F-717FA416BEE7}"/>
              </a:ext>
            </a:extLst>
          </p:cNvPr>
          <p:cNvSpPr>
            <a:spLocks noGrp="1"/>
          </p:cNvSpPr>
          <p:nvPr>
            <p:ph idx="1"/>
          </p:nvPr>
        </p:nvSpPr>
        <p:spPr>
          <a:xfrm>
            <a:off x="838200" y="1288973"/>
            <a:ext cx="10773578" cy="4887990"/>
          </a:xfrm>
        </p:spPr>
        <p:txBody>
          <a:bodyPr/>
          <a:lstStyle/>
          <a:p>
            <a:r>
              <a:rPr lang="zh-CN" altLang="en-US" b="1" dirty="0">
                <a:latin typeface="+mn-ea"/>
              </a:rPr>
              <a:t>一、加快构建中国自主的哲学社会科学知识体系</a:t>
            </a:r>
            <a:endParaRPr lang="en-US" altLang="zh-CN" b="1" dirty="0">
              <a:latin typeface="+mn-ea"/>
            </a:endParaRPr>
          </a:p>
          <a:p>
            <a:r>
              <a:rPr lang="en-US" altLang="zh-CN" sz="2000" dirty="0"/>
              <a:t>2022</a:t>
            </a:r>
            <a:r>
              <a:rPr lang="zh-CN" altLang="en-US" sz="2000" dirty="0"/>
              <a:t>年</a:t>
            </a:r>
            <a:r>
              <a:rPr lang="en-US" altLang="zh-CN" sz="2000" dirty="0"/>
              <a:t>4</a:t>
            </a:r>
            <a:r>
              <a:rPr lang="zh-CN" altLang="en-US" sz="2000" dirty="0"/>
              <a:t>月</a:t>
            </a:r>
            <a:r>
              <a:rPr lang="en-US" altLang="zh-CN" sz="2000" dirty="0"/>
              <a:t>27</a:t>
            </a:r>
            <a:r>
              <a:rPr lang="zh-CN" altLang="en-US" sz="2000" dirty="0"/>
              <a:t>日（新华社），中共中央办公厅印发</a:t>
            </a:r>
            <a:r>
              <a:rPr lang="en-US" altLang="zh-CN" sz="2000" dirty="0"/>
              <a:t>《</a:t>
            </a:r>
            <a:r>
              <a:rPr lang="zh-CN" altLang="en-US" sz="2000" dirty="0"/>
              <a:t>国家“十四五”时期哲学社会科学发展规划</a:t>
            </a:r>
            <a:r>
              <a:rPr lang="en-US" altLang="zh-CN" sz="2000" dirty="0"/>
              <a:t>》</a:t>
            </a:r>
            <a:r>
              <a:rPr lang="zh-CN" altLang="en-US" sz="2000" dirty="0"/>
              <a:t>（以下简称</a:t>
            </a:r>
            <a:r>
              <a:rPr lang="en-US" altLang="zh-CN" sz="2000" dirty="0"/>
              <a:t>《</a:t>
            </a:r>
            <a:r>
              <a:rPr lang="zh-CN" altLang="en-US" sz="2000" dirty="0"/>
              <a:t>规划</a:t>
            </a:r>
            <a:r>
              <a:rPr lang="en-US" altLang="zh-CN" sz="2000" dirty="0"/>
              <a:t>》</a:t>
            </a:r>
            <a:r>
              <a:rPr lang="zh-CN" altLang="en-US" sz="2000" dirty="0"/>
              <a:t>）。</a:t>
            </a:r>
            <a:endParaRPr lang="en-US" altLang="zh-CN" sz="2000" dirty="0"/>
          </a:p>
          <a:p>
            <a:r>
              <a:rPr lang="en-US" altLang="zh-CN" sz="2000" dirty="0"/>
              <a:t>《</a:t>
            </a:r>
            <a:r>
              <a:rPr lang="zh-CN" altLang="en-US" sz="2000" dirty="0"/>
              <a:t>规划</a:t>
            </a:r>
            <a:r>
              <a:rPr lang="en-US" altLang="zh-CN" sz="2000" dirty="0"/>
              <a:t>》</a:t>
            </a:r>
            <a:r>
              <a:rPr lang="zh-CN" altLang="en-US" sz="2000" dirty="0"/>
              <a:t>要求，哲学社会科学工作要</a:t>
            </a:r>
            <a:endParaRPr lang="en-US" altLang="zh-CN" sz="2000" dirty="0"/>
          </a:p>
          <a:p>
            <a:r>
              <a:rPr lang="en-US" altLang="zh-CN" sz="1800" dirty="0">
                <a:latin typeface="+mn-ea"/>
              </a:rPr>
              <a:t>--</a:t>
            </a:r>
            <a:r>
              <a:rPr lang="zh-CN" altLang="en-US" sz="1800" dirty="0">
                <a:latin typeface="+mn-ea"/>
              </a:rPr>
              <a:t>坚持以习近平新时代中国特色社会主义思想为指导，</a:t>
            </a:r>
            <a:r>
              <a:rPr lang="en-US" altLang="zh-CN" sz="1800" dirty="0">
                <a:latin typeface="+mn-ea"/>
              </a:rPr>
              <a:t>-</a:t>
            </a:r>
          </a:p>
          <a:p>
            <a:r>
              <a:rPr lang="en-US" altLang="zh-CN" sz="1800" dirty="0">
                <a:latin typeface="+mn-ea"/>
              </a:rPr>
              <a:t>--</a:t>
            </a:r>
            <a:r>
              <a:rPr lang="zh-CN" altLang="en-US" sz="1800" dirty="0">
                <a:latin typeface="+mn-ea"/>
              </a:rPr>
              <a:t>增强“四个意识”、坚定“四个自信”、做到“两个维护”</a:t>
            </a:r>
            <a:endParaRPr lang="en-US" altLang="zh-CN" sz="1800" dirty="0">
              <a:latin typeface="+mn-ea"/>
            </a:endParaRPr>
          </a:p>
          <a:p>
            <a:r>
              <a:rPr lang="en-US" altLang="zh-CN" sz="1800" dirty="0">
                <a:latin typeface="+mn-ea"/>
              </a:rPr>
              <a:t>--</a:t>
            </a:r>
            <a:r>
              <a:rPr lang="zh-CN" altLang="en-US" sz="1800" dirty="0">
                <a:latin typeface="+mn-ea"/>
              </a:rPr>
              <a:t>坚持立足中国、借鉴国外</a:t>
            </a:r>
            <a:endParaRPr lang="en-US" altLang="zh-CN" sz="1800" dirty="0">
              <a:latin typeface="+mn-ea"/>
            </a:endParaRPr>
          </a:p>
          <a:p>
            <a:r>
              <a:rPr lang="en-US" altLang="zh-CN" sz="1800" dirty="0">
                <a:latin typeface="+mn-ea"/>
              </a:rPr>
              <a:t>--</a:t>
            </a:r>
            <a:r>
              <a:rPr lang="zh-CN" altLang="en-US" sz="1800" dirty="0">
                <a:latin typeface="+mn-ea"/>
              </a:rPr>
              <a:t>挖掘历史、把握当代</a:t>
            </a:r>
            <a:endParaRPr lang="en-US" altLang="zh-CN" sz="1800" dirty="0">
              <a:latin typeface="+mn-ea"/>
            </a:endParaRPr>
          </a:p>
          <a:p>
            <a:r>
              <a:rPr lang="en-US" altLang="zh-CN" sz="1800" dirty="0">
                <a:latin typeface="+mn-ea"/>
              </a:rPr>
              <a:t>--</a:t>
            </a:r>
            <a:r>
              <a:rPr lang="zh-CN" altLang="en-US" sz="1800" dirty="0">
                <a:latin typeface="+mn-ea"/>
              </a:rPr>
              <a:t>关怀人类、面向未来</a:t>
            </a:r>
            <a:endParaRPr lang="en-US" altLang="zh-CN" sz="1800" dirty="0">
              <a:latin typeface="+mn-ea"/>
            </a:endParaRPr>
          </a:p>
          <a:p>
            <a:r>
              <a:rPr lang="en-US" altLang="zh-CN" sz="1800" dirty="0">
                <a:latin typeface="+mn-ea"/>
              </a:rPr>
              <a:t>--</a:t>
            </a:r>
            <a:r>
              <a:rPr lang="zh-CN" altLang="en-US" sz="1800" dirty="0">
                <a:latin typeface="+mn-ea"/>
              </a:rPr>
              <a:t>以加快构建中国特色哲学社会科学为主题、以提升学术原创能力为主线、以加强学科体系、学术体系、话语体系建设为支撑、以重大项目、重点工程、重要平台为牵引，以体制机制改革创新为动力</a:t>
            </a:r>
            <a:endParaRPr lang="en-US" altLang="zh-CN" sz="1800" dirty="0">
              <a:latin typeface="+mn-ea"/>
            </a:endParaRPr>
          </a:p>
          <a:p>
            <a:r>
              <a:rPr lang="en-US" altLang="zh-CN" sz="1800" dirty="0">
                <a:latin typeface="+mn-ea"/>
              </a:rPr>
              <a:t>--</a:t>
            </a:r>
            <a:r>
              <a:rPr lang="zh-CN" altLang="en-US" sz="1800" dirty="0">
                <a:latin typeface="+mn-ea"/>
              </a:rPr>
              <a:t>努力建设学科布局优、学术根基牢、科研水平高、服务能力强、国际影响大的中国特色哲学社会科学</a:t>
            </a:r>
            <a:endParaRPr lang="en-US" altLang="zh-CN" sz="1800" dirty="0">
              <a:latin typeface="+mn-ea"/>
            </a:endParaRPr>
          </a:p>
          <a:p>
            <a:r>
              <a:rPr lang="en-US" altLang="zh-CN" sz="1800" dirty="0">
                <a:latin typeface="+mn-ea"/>
              </a:rPr>
              <a:t>--</a:t>
            </a:r>
            <a:r>
              <a:rPr lang="zh-CN" altLang="en-US" sz="1800" dirty="0">
                <a:latin typeface="+mn-ea"/>
              </a:rPr>
              <a:t>为全面建设社会主义现代化国家提供有力思想和智力支持</a:t>
            </a:r>
            <a:endParaRPr lang="zh-CN" altLang="en-US" sz="2000" dirty="0"/>
          </a:p>
          <a:p>
            <a:endParaRPr lang="zh-CN" altLang="en-US" dirty="0"/>
          </a:p>
        </p:txBody>
      </p:sp>
    </p:spTree>
    <p:extLst>
      <p:ext uri="{BB962C8B-B14F-4D97-AF65-F5344CB8AC3E}">
        <p14:creationId xmlns:p14="http://schemas.microsoft.com/office/powerpoint/2010/main" val="1859130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7A6AC2-9371-2DFF-D7C9-92DB820A5380}"/>
              </a:ext>
            </a:extLst>
          </p:cNvPr>
          <p:cNvSpPr>
            <a:spLocks noGrp="1"/>
          </p:cNvSpPr>
          <p:nvPr>
            <p:ph type="title"/>
          </p:nvPr>
        </p:nvSpPr>
        <p:spPr>
          <a:xfrm>
            <a:off x="838200" y="365126"/>
            <a:ext cx="10515600" cy="813679"/>
          </a:xfrm>
        </p:spPr>
        <p:txBody>
          <a:bodyPr/>
          <a:lstStyle/>
          <a:p>
            <a:endParaRPr lang="zh-CN" altLang="en-US"/>
          </a:p>
        </p:txBody>
      </p:sp>
      <p:sp>
        <p:nvSpPr>
          <p:cNvPr id="3" name="内容占位符 2">
            <a:extLst>
              <a:ext uri="{FF2B5EF4-FFF2-40B4-BE49-F238E27FC236}">
                <a16:creationId xmlns:a16="http://schemas.microsoft.com/office/drawing/2014/main" id="{7B2CA7B5-06F9-1CBF-140F-C3C287CED60D}"/>
              </a:ext>
            </a:extLst>
          </p:cNvPr>
          <p:cNvSpPr>
            <a:spLocks noGrp="1"/>
          </p:cNvSpPr>
          <p:nvPr>
            <p:ph idx="1"/>
          </p:nvPr>
        </p:nvSpPr>
        <p:spPr>
          <a:xfrm>
            <a:off x="838200" y="1253331"/>
            <a:ext cx="10515600" cy="4351338"/>
          </a:xfrm>
        </p:spPr>
        <p:txBody>
          <a:bodyPr/>
          <a:lstStyle/>
          <a:p>
            <a:r>
              <a:rPr lang="zh-CN" altLang="en-US" dirty="0"/>
              <a:t>在产业经济学习和研究中要深入理解</a:t>
            </a:r>
            <a:r>
              <a:rPr lang="en-US" altLang="zh-CN" dirty="0"/>
              <a:t>《</a:t>
            </a:r>
            <a:r>
              <a:rPr lang="zh-CN" altLang="en-US" dirty="0"/>
              <a:t>规划</a:t>
            </a:r>
            <a:r>
              <a:rPr lang="en-US" altLang="zh-CN" dirty="0"/>
              <a:t>》</a:t>
            </a:r>
            <a:r>
              <a:rPr lang="zh-CN" altLang="en-US" dirty="0"/>
              <a:t>的丰富内涵与核心要义。</a:t>
            </a:r>
            <a:endParaRPr lang="en-US" altLang="zh-CN" dirty="0"/>
          </a:p>
        </p:txBody>
      </p:sp>
    </p:spTree>
    <p:extLst>
      <p:ext uri="{BB962C8B-B14F-4D97-AF65-F5344CB8AC3E}">
        <p14:creationId xmlns:p14="http://schemas.microsoft.com/office/powerpoint/2010/main" val="3659465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2168E-4987-0C24-A623-46EE0AB245CF}"/>
              </a:ext>
            </a:extLst>
          </p:cNvPr>
          <p:cNvSpPr>
            <a:spLocks noGrp="1"/>
          </p:cNvSpPr>
          <p:nvPr>
            <p:ph type="title"/>
          </p:nvPr>
        </p:nvSpPr>
        <p:spPr>
          <a:xfrm>
            <a:off x="838200" y="365127"/>
            <a:ext cx="10515600" cy="824696"/>
          </a:xfrm>
        </p:spPr>
        <p:txBody>
          <a:bodyPr/>
          <a:lstStyle/>
          <a:p>
            <a:endParaRPr lang="zh-CN" altLang="en-US" dirty="0"/>
          </a:p>
        </p:txBody>
      </p:sp>
      <p:sp>
        <p:nvSpPr>
          <p:cNvPr id="3" name="内容占位符 2">
            <a:extLst>
              <a:ext uri="{FF2B5EF4-FFF2-40B4-BE49-F238E27FC236}">
                <a16:creationId xmlns:a16="http://schemas.microsoft.com/office/drawing/2014/main" id="{BF867FEB-F3E2-6DCD-734C-7EF36E36D404}"/>
              </a:ext>
            </a:extLst>
          </p:cNvPr>
          <p:cNvSpPr>
            <a:spLocks noGrp="1"/>
          </p:cNvSpPr>
          <p:nvPr>
            <p:ph idx="1"/>
          </p:nvPr>
        </p:nvSpPr>
        <p:spPr>
          <a:xfrm>
            <a:off x="838200" y="1355075"/>
            <a:ext cx="10515600" cy="4821888"/>
          </a:xfr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3200" b="1" i="0" u="none" strike="noStrike" kern="1200" cap="none" spc="0" normalizeH="0" baseline="0" noProof="0" dirty="0">
                <a:ln>
                  <a:noFill/>
                </a:ln>
                <a:solidFill>
                  <a:srgbClr val="000000"/>
                </a:solidFill>
                <a:effectLst/>
                <a:uLnTx/>
                <a:uFillTx/>
                <a:latin typeface="宋体"/>
                <a:ea typeface="宋体"/>
                <a:cs typeface="+mn-cs"/>
              </a:rPr>
              <a:t>1</a:t>
            </a:r>
            <a:r>
              <a:rPr kumimoji="0" lang="zh-CN" altLang="en-US" sz="3200" b="1" i="0" u="none" strike="noStrike" kern="1200" cap="none" spc="0" normalizeH="0" baseline="0" noProof="0" dirty="0">
                <a:ln>
                  <a:noFill/>
                </a:ln>
                <a:solidFill>
                  <a:srgbClr val="000000"/>
                </a:solidFill>
                <a:effectLst/>
                <a:uLnTx/>
                <a:uFillTx/>
                <a:latin typeface="宋体"/>
                <a:ea typeface="宋体"/>
                <a:cs typeface="+mn-cs"/>
              </a:rPr>
              <a:t>、基本途径</a:t>
            </a:r>
            <a:endParaRPr kumimoji="0" lang="en-US" altLang="zh-CN" sz="3200" b="1" i="0" u="none" strike="noStrike" kern="1200" cap="none" spc="0" normalizeH="0" baseline="0" noProof="0" dirty="0">
              <a:ln>
                <a:noFill/>
              </a:ln>
              <a:solidFill>
                <a:srgbClr val="000000"/>
              </a:solidFill>
              <a:effectLst/>
              <a:uLnTx/>
              <a:uFillTx/>
              <a:latin typeface="宋体"/>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习近平总书记在中国人民大学考察时指出，“加快构建中国特色哲学社会科学，归根结底是建构中国自主的知识体系”。</a:t>
            </a:r>
            <a:endParaRPr lang="en-US" altLang="zh-CN" sz="2000" dirty="0"/>
          </a:p>
          <a:p>
            <a:r>
              <a:rPr lang="zh-CN" altLang="en-US" sz="2000" dirty="0"/>
              <a:t>习近平总书记在中国人民大学考察时的重要讲话，阐明了构建中国特色哲学社会科学的核心目标和根本任务。可以说，中国在一些科技领域存在着“卡脖子”的问题，在哲学社会科学领域同样存在着“卡嗓子”的问题。而要破解“卡嗓子”的问题，就必须加快构建中国特色哲学社会科学，构建中国自主的知识体系、构建中国自主的哲学社会科学知识体系，其重点在于聚焦中国发展的实际问题和时代特征，推进哲学社会科学的学科体系、学术体系、话语体系的创新性建设和发展，服务于社会主义现代化建设。</a:t>
            </a:r>
            <a:endParaRPr lang="en-US" altLang="zh-CN" sz="2000" dirty="0"/>
          </a:p>
          <a:p>
            <a:r>
              <a:rPr lang="zh-CN" altLang="en-US" sz="2000" dirty="0"/>
              <a:t>对此，习近平总书记明确指出，“要以中国为观照、以时代为观照，立足中国实际，解决中国问题，不断推动中华优秀传统文化创造性转化、创新性发展，不断推进知识创新、理论创新、方法创新，使中国特色哲学社会科学真正屹立于世界学术之林。”</a:t>
            </a:r>
          </a:p>
        </p:txBody>
      </p:sp>
    </p:spTree>
    <p:extLst>
      <p:ext uri="{BB962C8B-B14F-4D97-AF65-F5344CB8AC3E}">
        <p14:creationId xmlns:p14="http://schemas.microsoft.com/office/powerpoint/2010/main" val="2516379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FB8611-9BF1-B914-5A07-77D4668D3076}"/>
              </a:ext>
            </a:extLst>
          </p:cNvPr>
          <p:cNvSpPr>
            <a:spLocks noGrp="1"/>
          </p:cNvSpPr>
          <p:nvPr>
            <p:ph type="title"/>
          </p:nvPr>
        </p:nvSpPr>
        <p:spPr>
          <a:xfrm>
            <a:off x="838200" y="365126"/>
            <a:ext cx="10515600" cy="769611"/>
          </a:xfrm>
        </p:spPr>
        <p:txBody>
          <a:bodyPr/>
          <a:lstStyle/>
          <a:p>
            <a:endParaRPr lang="zh-CN" altLang="en-US"/>
          </a:p>
        </p:txBody>
      </p:sp>
      <p:sp>
        <p:nvSpPr>
          <p:cNvPr id="3" name="内容占位符 2">
            <a:extLst>
              <a:ext uri="{FF2B5EF4-FFF2-40B4-BE49-F238E27FC236}">
                <a16:creationId xmlns:a16="http://schemas.microsoft.com/office/drawing/2014/main" id="{5BCED135-EA9E-9B8B-D5B6-A916C2CE8E84}"/>
              </a:ext>
            </a:extLst>
          </p:cNvPr>
          <p:cNvSpPr>
            <a:spLocks noGrp="1"/>
          </p:cNvSpPr>
          <p:nvPr>
            <p:ph idx="1"/>
          </p:nvPr>
        </p:nvSpPr>
        <p:spPr>
          <a:xfrm>
            <a:off x="838200" y="1344058"/>
            <a:ext cx="10515600" cy="4832905"/>
          </a:xfrm>
        </p:spPr>
        <p:txBody>
          <a:bodyPr/>
          <a:lstStyle/>
          <a:p>
            <a:r>
              <a:rPr lang="zh-CN" altLang="en-US" sz="2000" dirty="0">
                <a:latin typeface="+mn-ea"/>
              </a:rPr>
              <a:t>首先要总结提炼中国经验。理论是用来总结实践并指导实践的，有生命力的哲学社会科学体系就是时代精神的精华。</a:t>
            </a:r>
            <a:endParaRPr lang="en-US" altLang="zh-CN" sz="2000" dirty="0">
              <a:latin typeface="+mn-ea"/>
            </a:endParaRPr>
          </a:p>
          <a:p>
            <a:r>
              <a:rPr lang="zh-CN" altLang="en-US" sz="2000" dirty="0">
                <a:latin typeface="+mn-ea"/>
              </a:rPr>
              <a:t>第二，应走出模仿，摆脱学徒思维，关注中国现实总结中国经验。习近平总书记指出，中国在世界上的形象很大程度上仍是“他塑”而非“自塑”，我们在国际上有时还处于有理说不出、说了传不开的境地。</a:t>
            </a:r>
            <a:endParaRPr lang="en-US" altLang="zh-CN" sz="2000" dirty="0">
              <a:latin typeface="+mn-ea"/>
            </a:endParaRPr>
          </a:p>
          <a:p>
            <a:r>
              <a:rPr lang="zh-CN" altLang="en-US" sz="2000" dirty="0">
                <a:latin typeface="+mn-ea"/>
              </a:rPr>
              <a:t>第三，应坚定文化自信，创新与发展中华优秀传统文化。坚持将马克思主义基本原理同中华优秀传统文化相结合，为构建中国自主的哲学社会科学知识体系夯实基础。</a:t>
            </a:r>
            <a:endParaRPr lang="en-US" altLang="zh-CN" sz="2000" dirty="0">
              <a:latin typeface="+mn-ea"/>
            </a:endParaRPr>
          </a:p>
          <a:p>
            <a:r>
              <a:rPr lang="zh-CN" altLang="en-US" sz="2000" dirty="0"/>
              <a:t>再次，应坚持胸怀天下，回应并解答世界发展难题。当前世界面临百年未有之大变局，世界怎么了，我们怎么办？这就要求我们以独立自主、胸怀天下的精神构建中国自主的哲学社会科学知识体系，回应并破解世界问题，为世界发展和人类进步贡献中国智慧。</a:t>
            </a:r>
          </a:p>
        </p:txBody>
      </p:sp>
    </p:spTree>
    <p:extLst>
      <p:ext uri="{BB962C8B-B14F-4D97-AF65-F5344CB8AC3E}">
        <p14:creationId xmlns:p14="http://schemas.microsoft.com/office/powerpoint/2010/main" val="2697350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7ED82B-1B20-3353-518F-CCAD8330024A}"/>
              </a:ext>
            </a:extLst>
          </p:cNvPr>
          <p:cNvSpPr>
            <a:spLocks noGrp="1"/>
          </p:cNvSpPr>
          <p:nvPr>
            <p:ph type="title"/>
          </p:nvPr>
        </p:nvSpPr>
        <p:spPr>
          <a:xfrm>
            <a:off x="838200" y="365127"/>
            <a:ext cx="10515600" cy="802662"/>
          </a:xfrm>
        </p:spPr>
        <p:txBody>
          <a:bodyPr/>
          <a:lstStyle/>
          <a:p>
            <a:endParaRPr lang="zh-CN" altLang="en-US" dirty="0"/>
          </a:p>
        </p:txBody>
      </p:sp>
      <p:sp>
        <p:nvSpPr>
          <p:cNvPr id="3" name="内容占位符 2">
            <a:extLst>
              <a:ext uri="{FF2B5EF4-FFF2-40B4-BE49-F238E27FC236}">
                <a16:creationId xmlns:a16="http://schemas.microsoft.com/office/drawing/2014/main" id="{F30787B5-3950-D571-4EEF-743DEA553DA4}"/>
              </a:ext>
            </a:extLst>
          </p:cNvPr>
          <p:cNvSpPr>
            <a:spLocks noGrp="1"/>
          </p:cNvSpPr>
          <p:nvPr>
            <p:ph idx="1"/>
          </p:nvPr>
        </p:nvSpPr>
        <p:spPr>
          <a:xfrm>
            <a:off x="838200" y="1311007"/>
            <a:ext cx="10515600" cy="4865956"/>
          </a:xfrm>
        </p:spPr>
        <p:txBody>
          <a:bodyPr/>
          <a:lstStyle/>
          <a:p>
            <a:pPr>
              <a:defRPr/>
            </a:pPr>
            <a:r>
              <a:rPr lang="en-US" altLang="zh-CN" b="1" dirty="0">
                <a:solidFill>
                  <a:srgbClr val="000000"/>
                </a:solidFill>
                <a:latin typeface="+mj-ea"/>
                <a:ea typeface="+mj-ea"/>
              </a:rPr>
              <a:t>2</a:t>
            </a:r>
            <a:r>
              <a:rPr lang="zh-CN" altLang="en-US" b="1" dirty="0">
                <a:solidFill>
                  <a:srgbClr val="000000"/>
                </a:solidFill>
                <a:latin typeface="+mj-ea"/>
                <a:ea typeface="+mj-ea"/>
              </a:rPr>
              <a:t>、基本立场</a:t>
            </a:r>
            <a:r>
              <a:rPr lang="en-US" altLang="zh-CN" b="1" dirty="0">
                <a:solidFill>
                  <a:srgbClr val="000000"/>
                </a:solidFill>
                <a:latin typeface="+mj-ea"/>
                <a:ea typeface="+mj-ea"/>
              </a:rPr>
              <a:t>--</a:t>
            </a:r>
            <a:r>
              <a:rPr lang="zh-CN" altLang="en-US" b="1" dirty="0">
                <a:solidFill>
                  <a:srgbClr val="000000"/>
                </a:solidFill>
                <a:latin typeface="+mj-ea"/>
                <a:ea typeface="+mj-ea"/>
              </a:rPr>
              <a:t>树立以人民为中心的研究导向</a:t>
            </a:r>
            <a:endParaRPr lang="en-US" altLang="zh-CN" b="1" dirty="0">
              <a:solidFill>
                <a:srgbClr val="000000"/>
              </a:solidFill>
              <a:latin typeface="+mj-ea"/>
              <a:ea typeface="+mj-ea"/>
            </a:endParaRPr>
          </a:p>
          <a:p>
            <a:r>
              <a:rPr lang="en-US" altLang="zh-CN" sz="2000" dirty="0">
                <a:latin typeface="+mn-ea"/>
              </a:rPr>
              <a:t>《</a:t>
            </a:r>
            <a:r>
              <a:rPr lang="zh-CN" altLang="en-US" sz="2000" dirty="0">
                <a:latin typeface="+mn-ea"/>
              </a:rPr>
              <a:t>规划</a:t>
            </a:r>
            <a:r>
              <a:rPr lang="en-US" altLang="zh-CN" sz="2000" dirty="0">
                <a:latin typeface="+mn-ea"/>
              </a:rPr>
              <a:t>》</a:t>
            </a:r>
            <a:r>
              <a:rPr lang="zh-CN" altLang="en-US" sz="2000" dirty="0">
                <a:latin typeface="+mn-ea"/>
              </a:rPr>
              <a:t>指出，哲学社会科学工作必须坚持“二为”方向、“双百”方针，树立以人民为中心的研究导向。这明确了中国特色哲学社会科学的发展方向和价值指向。</a:t>
            </a:r>
            <a:endParaRPr lang="en-US" altLang="zh-CN" sz="2000" dirty="0">
              <a:latin typeface="+mn-ea"/>
            </a:endParaRPr>
          </a:p>
          <a:p>
            <a:r>
              <a:rPr lang="zh-CN" altLang="en-US" sz="2000" dirty="0">
                <a:latin typeface="+mn-ea"/>
              </a:rPr>
              <a:t>树立以人民为中心的研究导向，是中国特色哲学社会科学发展的基本立场，是坚持马克思主义的具体体现。</a:t>
            </a:r>
            <a:endParaRPr lang="en-US" altLang="zh-CN" sz="2000" dirty="0">
              <a:latin typeface="+mn-ea"/>
            </a:endParaRPr>
          </a:p>
          <a:p>
            <a:r>
              <a:rPr lang="zh-CN" altLang="en-US" sz="2000" dirty="0">
                <a:latin typeface="+mn-ea"/>
              </a:rPr>
              <a:t>树立以人民为中心的研究导向，要坚守人民立场。习近平总书记指出：“时代是出卷人，我们是答卷人，人民是阅卷人。”</a:t>
            </a:r>
            <a:endParaRPr lang="en-US" altLang="zh-CN" sz="2000" dirty="0">
              <a:latin typeface="+mn-ea"/>
            </a:endParaRPr>
          </a:p>
          <a:p>
            <a:r>
              <a:rPr lang="zh-CN" altLang="en-US" sz="2000" dirty="0">
                <a:latin typeface="+mn-ea"/>
              </a:rPr>
              <a:t>树立以人民为中心的研究导向，要聚焦实际问题。</a:t>
            </a:r>
            <a:endParaRPr lang="en-US" altLang="zh-CN" sz="2000" dirty="0">
              <a:latin typeface="+mn-ea"/>
            </a:endParaRPr>
          </a:p>
          <a:p>
            <a:r>
              <a:rPr lang="zh-CN" altLang="en-US" sz="2000" dirty="0">
                <a:latin typeface="+mn-ea"/>
              </a:rPr>
              <a:t>树立以人民为中心的研究导向，要注重文风建设。注重文风建设，就是要避免中国特色哲学社会科学出现“学术化”表达和“假大空”倾向，避免为了学术而学术，致使研究成果不接地气、脱离群众。</a:t>
            </a:r>
            <a:endParaRPr lang="en-US" altLang="zh-CN" sz="2000" dirty="0">
              <a:latin typeface="+mn-ea"/>
            </a:endParaRPr>
          </a:p>
          <a:p>
            <a:endParaRPr lang="zh-CN" altLang="en-US" dirty="0"/>
          </a:p>
        </p:txBody>
      </p:sp>
    </p:spTree>
    <p:extLst>
      <p:ext uri="{BB962C8B-B14F-4D97-AF65-F5344CB8AC3E}">
        <p14:creationId xmlns:p14="http://schemas.microsoft.com/office/powerpoint/2010/main" val="3762189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4EBA08-B4BC-09B9-30E0-7A69D0305E57}"/>
              </a:ext>
            </a:extLst>
          </p:cNvPr>
          <p:cNvSpPr>
            <a:spLocks noGrp="1"/>
          </p:cNvSpPr>
          <p:nvPr>
            <p:ph type="title"/>
          </p:nvPr>
        </p:nvSpPr>
        <p:spPr>
          <a:xfrm>
            <a:off x="838200" y="365127"/>
            <a:ext cx="10515600" cy="857746"/>
          </a:xfrm>
        </p:spPr>
        <p:txBody>
          <a:bodyPr/>
          <a:lstStyle/>
          <a:p>
            <a:endParaRPr lang="zh-CN" altLang="en-US" dirty="0"/>
          </a:p>
        </p:txBody>
      </p:sp>
      <p:sp>
        <p:nvSpPr>
          <p:cNvPr id="3" name="内容占位符 2">
            <a:extLst>
              <a:ext uri="{FF2B5EF4-FFF2-40B4-BE49-F238E27FC236}">
                <a16:creationId xmlns:a16="http://schemas.microsoft.com/office/drawing/2014/main" id="{EFC0E59A-187B-5EFC-6035-F0FC84E93410}"/>
              </a:ext>
            </a:extLst>
          </p:cNvPr>
          <p:cNvSpPr>
            <a:spLocks noGrp="1"/>
          </p:cNvSpPr>
          <p:nvPr>
            <p:ph idx="1"/>
          </p:nvPr>
        </p:nvSpPr>
        <p:spPr>
          <a:xfrm>
            <a:off x="838200" y="1366092"/>
            <a:ext cx="10515600" cy="4810871"/>
          </a:xfrm>
        </p:spPr>
        <p:txBody>
          <a:bodyPr/>
          <a:lstStyle/>
          <a:p>
            <a:pPr>
              <a:defRPr/>
            </a:pPr>
            <a:r>
              <a:rPr lang="en-US" altLang="zh-CN" b="1" dirty="0">
                <a:solidFill>
                  <a:srgbClr val="000000"/>
                </a:solidFill>
                <a:latin typeface="+mj-ea"/>
                <a:ea typeface="+mj-ea"/>
              </a:rPr>
              <a:t>3</a:t>
            </a:r>
            <a:r>
              <a:rPr lang="zh-CN" altLang="en-US" b="1" dirty="0">
                <a:solidFill>
                  <a:srgbClr val="000000"/>
                </a:solidFill>
                <a:latin typeface="+mj-ea"/>
                <a:ea typeface="+mj-ea"/>
              </a:rPr>
              <a:t>、基本前提</a:t>
            </a:r>
            <a:r>
              <a:rPr lang="en-US" altLang="zh-CN" b="1" dirty="0">
                <a:solidFill>
                  <a:srgbClr val="000000"/>
                </a:solidFill>
                <a:latin typeface="+mj-ea"/>
                <a:ea typeface="+mj-ea"/>
              </a:rPr>
              <a:t>--</a:t>
            </a:r>
            <a:r>
              <a:rPr lang="zh-CN" altLang="en-US" b="1" dirty="0">
                <a:solidFill>
                  <a:srgbClr val="000000"/>
                </a:solidFill>
                <a:latin typeface="+mj-ea"/>
                <a:ea typeface="+mj-ea"/>
              </a:rPr>
              <a:t>发挥马克思主义对哲学社会科学的引领作用</a:t>
            </a:r>
            <a:endParaRPr lang="en-US" altLang="zh-CN" b="1" dirty="0">
              <a:solidFill>
                <a:srgbClr val="000000"/>
              </a:solidFill>
              <a:latin typeface="+mj-ea"/>
              <a:ea typeface="+mj-ea"/>
            </a:endParaRPr>
          </a:p>
          <a:p>
            <a:pPr>
              <a:defRPr/>
            </a:pPr>
            <a:r>
              <a:rPr lang="zh-CN" altLang="en-US" sz="2000" dirty="0">
                <a:solidFill>
                  <a:srgbClr val="000000"/>
                </a:solidFill>
                <a:latin typeface="+mj-ea"/>
                <a:ea typeface="+mj-ea"/>
              </a:rPr>
              <a:t>哲学社会科学是推动历史前进的重要工具，我们要建设社会主义现代化强国，必然要求同步构建“强起来”的中国特色哲学社会科学。</a:t>
            </a:r>
            <a:endParaRPr lang="en-US" altLang="zh-CN" sz="2000" dirty="0">
              <a:solidFill>
                <a:srgbClr val="000000"/>
              </a:solidFill>
              <a:latin typeface="+mj-ea"/>
              <a:ea typeface="+mj-ea"/>
            </a:endParaRPr>
          </a:p>
          <a:p>
            <a:pPr>
              <a:defRPr/>
            </a:pPr>
            <a:r>
              <a:rPr lang="zh-CN" altLang="en-US" sz="2000" dirty="0">
                <a:solidFill>
                  <a:srgbClr val="000000"/>
                </a:solidFill>
                <a:latin typeface="+mj-ea"/>
                <a:ea typeface="+mj-ea"/>
              </a:rPr>
              <a:t>中国特色哲学社会科学要实现“强起来”，必须以一种根本理论作指导。一直以来，中国共产党始终坚持把马克思主义同中国革命、建设和改革的伟大实践紧密结合，不断推动马克思主义理论和马克思主义中国化的发展。马克思主义中国化的理论成果已经作为底色和基调，影响着整个哲学社会科学的发展方向。</a:t>
            </a:r>
            <a:endParaRPr lang="en-US" altLang="zh-CN" sz="2000" dirty="0">
              <a:solidFill>
                <a:srgbClr val="000000"/>
              </a:solidFill>
              <a:latin typeface="+mj-ea"/>
              <a:ea typeface="+mj-ea"/>
            </a:endParaRPr>
          </a:p>
          <a:p>
            <a:pPr>
              <a:defRPr/>
            </a:pPr>
            <a:r>
              <a:rPr lang="en-US" altLang="zh-CN" sz="2000" b="1" dirty="0">
                <a:solidFill>
                  <a:srgbClr val="000000"/>
                </a:solidFill>
                <a:latin typeface="+mj-ea"/>
                <a:ea typeface="+mj-ea"/>
              </a:rPr>
              <a:t>《</a:t>
            </a:r>
            <a:r>
              <a:rPr lang="zh-CN" altLang="en-US" sz="2000" b="1" dirty="0">
                <a:solidFill>
                  <a:srgbClr val="000000"/>
                </a:solidFill>
                <a:latin typeface="+mj-ea"/>
                <a:ea typeface="+mj-ea"/>
              </a:rPr>
              <a:t>规划</a:t>
            </a:r>
            <a:r>
              <a:rPr lang="en-US" altLang="zh-CN" sz="2000" b="1" dirty="0">
                <a:solidFill>
                  <a:srgbClr val="000000"/>
                </a:solidFill>
                <a:latin typeface="+mj-ea"/>
                <a:ea typeface="+mj-ea"/>
              </a:rPr>
              <a:t>》</a:t>
            </a:r>
            <a:r>
              <a:rPr lang="zh-CN" altLang="en-US" sz="2000" b="1" dirty="0">
                <a:solidFill>
                  <a:srgbClr val="000000"/>
                </a:solidFill>
                <a:latin typeface="+mj-ea"/>
                <a:ea typeface="+mj-ea"/>
              </a:rPr>
              <a:t>强调：“要切实发挥马克思主义对哲学社会科学的引领作用，深入实施马克思主义理论研究和建设工程，深化拓展习近平新时代中国特色社会主义思想研究阐释，形成党的创新理论学术支撑体系。”</a:t>
            </a:r>
            <a:endParaRPr lang="en-US" altLang="zh-CN" sz="2000" b="1" dirty="0">
              <a:solidFill>
                <a:srgbClr val="000000"/>
              </a:solidFill>
              <a:latin typeface="+mj-ea"/>
              <a:ea typeface="+mj-ea"/>
            </a:endParaRPr>
          </a:p>
          <a:p>
            <a:pPr>
              <a:defRPr/>
            </a:pPr>
            <a:endParaRPr lang="en-US" altLang="zh-CN" b="1" dirty="0">
              <a:solidFill>
                <a:srgbClr val="000000"/>
              </a:solidFill>
              <a:latin typeface="+mj-ea"/>
              <a:ea typeface="+mj-ea"/>
            </a:endParaRPr>
          </a:p>
          <a:p>
            <a:pPr>
              <a:defRPr/>
            </a:pPr>
            <a:endParaRPr lang="en-US" altLang="zh-CN" b="1" dirty="0">
              <a:solidFill>
                <a:srgbClr val="000000"/>
              </a:solidFill>
              <a:latin typeface="+mj-ea"/>
              <a:ea typeface="+mj-ea"/>
            </a:endParaRPr>
          </a:p>
          <a:p>
            <a:pPr>
              <a:defRPr/>
            </a:pPr>
            <a:endParaRPr lang="zh-CN" altLang="en-US" b="1" dirty="0">
              <a:solidFill>
                <a:srgbClr val="000000"/>
              </a:solidFill>
              <a:latin typeface="+mj-ea"/>
              <a:ea typeface="+mj-ea"/>
            </a:endParaRPr>
          </a:p>
        </p:txBody>
      </p:sp>
    </p:spTree>
    <p:extLst>
      <p:ext uri="{BB962C8B-B14F-4D97-AF65-F5344CB8AC3E}">
        <p14:creationId xmlns:p14="http://schemas.microsoft.com/office/powerpoint/2010/main" val="2456714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14F1B5-3278-607E-BBBC-0AAD5D418404}"/>
              </a:ext>
            </a:extLst>
          </p:cNvPr>
          <p:cNvSpPr>
            <a:spLocks noGrp="1"/>
          </p:cNvSpPr>
          <p:nvPr>
            <p:ph type="title"/>
          </p:nvPr>
        </p:nvSpPr>
        <p:spPr>
          <a:xfrm>
            <a:off x="838200" y="365126"/>
            <a:ext cx="10515600" cy="868763"/>
          </a:xfrm>
        </p:spPr>
        <p:txBody>
          <a:bodyPr/>
          <a:lstStyle/>
          <a:p>
            <a:endParaRPr lang="zh-CN" altLang="en-US" dirty="0"/>
          </a:p>
        </p:txBody>
      </p:sp>
      <p:sp>
        <p:nvSpPr>
          <p:cNvPr id="3" name="内容占位符 2">
            <a:extLst>
              <a:ext uri="{FF2B5EF4-FFF2-40B4-BE49-F238E27FC236}">
                <a16:creationId xmlns:a16="http://schemas.microsoft.com/office/drawing/2014/main" id="{95D7A1AB-87C6-9B8A-A282-E1B83C5A5F2B}"/>
              </a:ext>
            </a:extLst>
          </p:cNvPr>
          <p:cNvSpPr>
            <a:spLocks noGrp="1"/>
          </p:cNvSpPr>
          <p:nvPr>
            <p:ph idx="1"/>
          </p:nvPr>
        </p:nvSpPr>
        <p:spPr>
          <a:xfrm>
            <a:off x="838200" y="1333041"/>
            <a:ext cx="10515600" cy="4843922"/>
          </a:xfrm>
        </p:spPr>
        <p:txBody>
          <a:bodyPr/>
          <a:lstStyle/>
          <a:p>
            <a:r>
              <a:rPr lang="zh-CN" altLang="en-US" sz="3600" b="1" dirty="0"/>
              <a:t>二、建构中国自主的产业经济学知识体系</a:t>
            </a:r>
            <a:endParaRPr lang="en-US" altLang="zh-CN" sz="3600" b="1" dirty="0"/>
          </a:p>
          <a:p>
            <a:r>
              <a:rPr lang="zh-CN" altLang="en-US" sz="2000" dirty="0"/>
              <a:t>习近平总书记的重要论述，为发展中国特色社会主义经济学、建构中国自主的产业经济学知识体系提供了根本遵循。</a:t>
            </a:r>
          </a:p>
          <a:p>
            <a:r>
              <a:rPr lang="zh-CN" altLang="en-US" sz="2000" dirty="0"/>
              <a:t>从构成来讲，中国自主的产业经济学知识体系包括基于对中国产业经济科学认识的规律体系，基于规律性认识提炼出来的范畴体系，基于范畴的累积及对范畴之间逻辑关系的梳理而形成的理论分析体系，基于理论分析体系形成的学科体系、学术体系、话语体系，以及理论联系实际的方法论体系。</a:t>
            </a:r>
          </a:p>
          <a:p>
            <a:endParaRPr lang="zh-CN" altLang="en-US" sz="3600" b="1" dirty="0"/>
          </a:p>
          <a:p>
            <a:endParaRPr lang="zh-CN" altLang="en-US" dirty="0"/>
          </a:p>
        </p:txBody>
      </p:sp>
    </p:spTree>
    <p:extLst>
      <p:ext uri="{BB962C8B-B14F-4D97-AF65-F5344CB8AC3E}">
        <p14:creationId xmlns:p14="http://schemas.microsoft.com/office/powerpoint/2010/main" val="3761732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F5667F-5083-7940-7089-54893560FF44}"/>
              </a:ext>
            </a:extLst>
          </p:cNvPr>
          <p:cNvSpPr>
            <a:spLocks noGrp="1"/>
          </p:cNvSpPr>
          <p:nvPr>
            <p:ph type="title"/>
          </p:nvPr>
        </p:nvSpPr>
        <p:spPr>
          <a:xfrm>
            <a:off x="838200" y="365126"/>
            <a:ext cx="10515600" cy="846729"/>
          </a:xfrm>
        </p:spPr>
        <p:txBody>
          <a:bodyPr/>
          <a:lstStyle/>
          <a:p>
            <a:endParaRPr lang="zh-CN" altLang="en-US"/>
          </a:p>
        </p:txBody>
      </p:sp>
      <p:sp>
        <p:nvSpPr>
          <p:cNvPr id="3" name="内容占位符 2">
            <a:extLst>
              <a:ext uri="{FF2B5EF4-FFF2-40B4-BE49-F238E27FC236}">
                <a16:creationId xmlns:a16="http://schemas.microsoft.com/office/drawing/2014/main" id="{B03E8E10-BEBC-AC08-64F2-384885F26728}"/>
              </a:ext>
            </a:extLst>
          </p:cNvPr>
          <p:cNvSpPr>
            <a:spLocks noGrp="1"/>
          </p:cNvSpPr>
          <p:nvPr>
            <p:ph idx="1"/>
          </p:nvPr>
        </p:nvSpPr>
        <p:spPr>
          <a:xfrm>
            <a:off x="838200" y="1355075"/>
            <a:ext cx="10515600" cy="4821888"/>
          </a:xfrm>
        </p:spPr>
        <p:txBody>
          <a:bodyPr/>
          <a:lstStyle/>
          <a:p>
            <a:r>
              <a:rPr lang="en-US" altLang="zh-CN" dirty="0"/>
              <a:t>1</a:t>
            </a:r>
            <a:r>
              <a:rPr lang="zh-CN" altLang="en-US" dirty="0"/>
              <a:t>、坚持以习近平经济思想为指导</a:t>
            </a:r>
          </a:p>
          <a:p>
            <a:r>
              <a:rPr lang="zh-CN" altLang="en-US" sz="2400" dirty="0"/>
              <a:t>习近平总书记指出：“现在，各种经济学理论五花八门，但我们政治产业经济学的根本只能是马克思主义政治经济学，而不能是别的什么经济理论。”</a:t>
            </a:r>
            <a:endParaRPr lang="en-US" altLang="zh-CN" sz="2400" dirty="0"/>
          </a:p>
          <a:p>
            <a:r>
              <a:rPr lang="zh-CN" altLang="en-US" sz="2400" dirty="0"/>
              <a:t>习近平经济思想是习近平新时代中国特色社会主义思想的重要组成部分，实现了马克思主义政治经济学中国化时代化新的飞跃。</a:t>
            </a:r>
            <a:endParaRPr lang="en-US" altLang="zh-CN" sz="2400" dirty="0"/>
          </a:p>
          <a:p>
            <a:r>
              <a:rPr lang="zh-CN" altLang="en-US" sz="2400" dirty="0"/>
              <a:t>习近平经济思想创造性地提出一系列新理念新思想新战略，是马克思主义经济学在当代中国、</a:t>
            </a:r>
            <a:r>
              <a:rPr lang="en-US" altLang="zh-CN" sz="2400" dirty="0"/>
              <a:t>21</a:t>
            </a:r>
            <a:r>
              <a:rPr lang="zh-CN" altLang="en-US" sz="2400" dirty="0"/>
              <a:t>世纪世界的最新理论成果。</a:t>
            </a:r>
          </a:p>
        </p:txBody>
      </p:sp>
    </p:spTree>
    <p:extLst>
      <p:ext uri="{BB962C8B-B14F-4D97-AF65-F5344CB8AC3E}">
        <p14:creationId xmlns:p14="http://schemas.microsoft.com/office/powerpoint/2010/main" val="4127449339"/>
      </p:ext>
    </p:extLst>
  </p:cSld>
  <p:clrMapOvr>
    <a:masterClrMapping/>
  </p:clrMapOvr>
</p:sld>
</file>

<file path=ppt/theme/theme1.xml><?xml version="1.0" encoding="utf-8"?>
<a:theme xmlns:a="http://schemas.openxmlformats.org/drawingml/2006/main" name="复件 北京林业大学模板">
  <a:themeElements>
    <a:clrScheme name="复件 北京林业大学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复件 北京林业大学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复件 北京林业大学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复件 北京林业大学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复件 北京林业大学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复件 北京林业大学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复件 北京林业大学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复件 北京林业大学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复件 北京林业大学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复件 北京林业大学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复件 北京林业大学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复件 北京林业大学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复件 北京林业大学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复件 北京林业大学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TotalTime>
  <Words>1484</Words>
  <Application>Microsoft Office PowerPoint</Application>
  <PresentationFormat>宽屏</PresentationFormat>
  <Paragraphs>52</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华文行楷</vt:lpstr>
      <vt:lpstr>宋体</vt:lpstr>
      <vt:lpstr>微软雅黑</vt:lpstr>
      <vt:lpstr>Arial</vt:lpstr>
      <vt:lpstr>复件 北京林业大学模板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cao fangping</dc:creator>
  <cp:lastModifiedBy>fangping cao</cp:lastModifiedBy>
  <cp:revision>8</cp:revision>
  <dcterms:created xsi:type="dcterms:W3CDTF">2022-08-23T02:37:42Z</dcterms:created>
  <dcterms:modified xsi:type="dcterms:W3CDTF">2023-09-04T14:33:31Z</dcterms:modified>
</cp:coreProperties>
</file>