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2"/>
  </p:notesMasterIdLst>
  <p:sldIdLst>
    <p:sldId id="304" r:id="rId3"/>
    <p:sldId id="351" r:id="rId4"/>
    <p:sldId id="353" r:id="rId5"/>
    <p:sldId id="362" r:id="rId6"/>
    <p:sldId id="363" r:id="rId7"/>
    <p:sldId id="364" r:id="rId8"/>
    <p:sldId id="365" r:id="rId9"/>
    <p:sldId id="366" r:id="rId10"/>
    <p:sldId id="367" r:id="rId11"/>
    <p:sldId id="257" r:id="rId12"/>
    <p:sldId id="330" r:id="rId13"/>
    <p:sldId id="356" r:id="rId14"/>
    <p:sldId id="360" r:id="rId15"/>
    <p:sldId id="357" r:id="rId16"/>
    <p:sldId id="359" r:id="rId17"/>
    <p:sldId id="355" r:id="rId18"/>
    <p:sldId id="349" r:id="rId19"/>
    <p:sldId id="331" r:id="rId20"/>
    <p:sldId id="306" r:id="rId21"/>
    <p:sldId id="307" r:id="rId22"/>
    <p:sldId id="305" r:id="rId23"/>
    <p:sldId id="333" r:id="rId24"/>
    <p:sldId id="308" r:id="rId25"/>
    <p:sldId id="310" r:id="rId26"/>
    <p:sldId id="311" r:id="rId27"/>
    <p:sldId id="312" r:id="rId28"/>
    <p:sldId id="313" r:id="rId29"/>
    <p:sldId id="334" r:id="rId30"/>
    <p:sldId id="314" r:id="rId31"/>
    <p:sldId id="315" r:id="rId32"/>
    <p:sldId id="316" r:id="rId33"/>
    <p:sldId id="317" r:id="rId34"/>
    <p:sldId id="338" r:id="rId35"/>
    <p:sldId id="339" r:id="rId36"/>
    <p:sldId id="341" r:id="rId37"/>
    <p:sldId id="352" r:id="rId38"/>
    <p:sldId id="337" r:id="rId39"/>
    <p:sldId id="318" r:id="rId40"/>
    <p:sldId id="342" r:id="rId41"/>
    <p:sldId id="340" r:id="rId42"/>
    <p:sldId id="343" r:id="rId43"/>
    <p:sldId id="319" r:id="rId44"/>
    <p:sldId id="320" r:id="rId45"/>
    <p:sldId id="321" r:id="rId46"/>
    <p:sldId id="322" r:id="rId47"/>
    <p:sldId id="344" r:id="rId48"/>
    <p:sldId id="361" r:id="rId49"/>
    <p:sldId id="354" r:id="rId50"/>
    <p:sldId id="348"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珺 于" userId="3f91ad5dda71b6cb" providerId="LiveId" clId="{0B2CF397-E4F1-405D-BF89-6A663ADC9F66}"/>
    <pc:docChg chg="modSld sldOrd">
      <pc:chgData name="子珺 于" userId="3f91ad5dda71b6cb" providerId="LiveId" clId="{0B2CF397-E4F1-405D-BF89-6A663ADC9F66}" dt="2023-11-25T09:50:10.661" v="1"/>
      <pc:docMkLst>
        <pc:docMk/>
      </pc:docMkLst>
      <pc:sldChg chg="ord">
        <pc:chgData name="子珺 于" userId="3f91ad5dda71b6cb" providerId="LiveId" clId="{0B2CF397-E4F1-405D-BF89-6A663ADC9F66}" dt="2023-11-25T09:50:10.661" v="1"/>
        <pc:sldMkLst>
          <pc:docMk/>
          <pc:sldMk cId="1521593965"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CF8F9-6581-4D98-A6F6-F5086155A437}" type="datetimeFigureOut">
              <a:rPr lang="zh-CN" altLang="en-US" smtClean="0"/>
              <a:t>2023/11/25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7B13D-2FE5-4A09-948E-F4CFD9B3EB87}" type="slidenum">
              <a:rPr lang="zh-CN" altLang="en-US" smtClean="0"/>
              <a:t>‹#›</a:t>
            </a:fld>
            <a:endParaRPr lang="zh-CN" altLang="en-US"/>
          </a:p>
        </p:txBody>
      </p:sp>
    </p:spTree>
    <p:extLst>
      <p:ext uri="{BB962C8B-B14F-4D97-AF65-F5344CB8AC3E}">
        <p14:creationId xmlns:p14="http://schemas.microsoft.com/office/powerpoint/2010/main" val="342708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1188CC61-2C60-4B00-80FD-1669F3A4410D}" type="slidenum">
              <a:rPr lang="en-US" altLang="zh-CN"/>
              <a:pPr>
                <a:spcBef>
                  <a:spcPct val="0"/>
                </a:spcBef>
              </a:pPr>
              <a:t>1</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algn="ctr" eaLnBrk="1" hangingPunct="1"/>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6E087727-26D5-4147-BA0B-6B62EC94F146}" type="slidenum">
              <a:rPr lang="en-US" altLang="zh-CN"/>
              <a:pPr>
                <a:spcBef>
                  <a:spcPct val="0"/>
                </a:spcBef>
              </a:pPr>
              <a:t>25</a:t>
            </a:fld>
            <a:endParaRPr lang="en-US" altLang="zh-CN"/>
          </a:p>
        </p:txBody>
      </p:sp>
      <p:sp>
        <p:nvSpPr>
          <p:cNvPr id="24579" name="Rectangle 1026"/>
          <p:cNvSpPr>
            <a:spLocks noGrp="1" noRot="1" noChangeAspect="1" noChangeArrowheads="1" noTextEdit="1"/>
          </p:cNvSpPr>
          <p:nvPr>
            <p:ph type="sldImg"/>
          </p:nvPr>
        </p:nvSpPr>
        <p:spPr>
          <a:ln/>
        </p:spPr>
      </p:sp>
      <p:sp>
        <p:nvSpPr>
          <p:cNvPr id="24580" name="Rectangle 1027"/>
          <p:cNvSpPr>
            <a:spLocks noGrp="1" noChangeArrowheads="1"/>
          </p:cNvSpPr>
          <p:nvPr>
            <p:ph type="body" idx="1"/>
          </p:nvPr>
        </p:nvSpPr>
        <p:spPr>
          <a:noFill/>
        </p:spPr>
        <p:txBody>
          <a:bodyPr/>
          <a:lstStyle/>
          <a:p>
            <a:pPr eaLnBrk="1" hangingPunct="1"/>
            <a:r>
              <a:rPr lang="zh-CN" altLang="en-US" sz="1400" dirty="0">
                <a:latin typeface="宋体" pitchFamily="2" charset="-122"/>
              </a:rPr>
              <a:t>一般来说我们要采用的是最简单的并且能够描述出我们正在考察的经济状况的模型。以后我们可以逐步地增加复杂的因素，使模型变得更为复杂，同时也希望更符合实际。</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036A7BA5-F4D1-4EBD-97B8-0E199667508C}" type="slidenum">
              <a:rPr lang="en-US" altLang="zh-CN"/>
              <a:pPr>
                <a:spcBef>
                  <a:spcPct val="0"/>
                </a:spcBef>
              </a:pPr>
              <a:t>26</a:t>
            </a:fld>
            <a:endParaRPr lang="en-US" altLang="zh-CN"/>
          </a:p>
        </p:txBody>
      </p:sp>
      <p:sp>
        <p:nvSpPr>
          <p:cNvPr id="26627" name="Rectangle 1026"/>
          <p:cNvSpPr>
            <a:spLocks noGrp="1" noRot="1" noChangeAspect="1" noChangeArrowheads="1" noTextEdit="1"/>
          </p:cNvSpPr>
          <p:nvPr>
            <p:ph type="sldImg"/>
          </p:nvPr>
        </p:nvSpPr>
        <p:spPr>
          <a:ln/>
        </p:spPr>
      </p:sp>
      <p:sp>
        <p:nvSpPr>
          <p:cNvPr id="26628" name="Rectangle 1027"/>
          <p:cNvSpPr>
            <a:spLocks noGrp="1" noChangeArrowheads="1"/>
          </p:cNvSpPr>
          <p:nvPr>
            <p:ph type="body" idx="1"/>
          </p:nvPr>
        </p:nvSpPr>
        <p:spPr>
          <a:noFill/>
        </p:spPr>
        <p:txBody>
          <a:bodyPr/>
          <a:lstStyle/>
          <a:p>
            <a:pPr eaLnBrk="1" hangingPunct="1"/>
            <a:r>
              <a:rPr lang="zh-CN" altLang="en-US" sz="1400" dirty="0">
                <a:latin typeface="宋体" pitchFamily="2" charset="-122"/>
              </a:rPr>
              <a:t>一般来说我们要采用的是最简单的并且能够描述出我们正在考察的经济状况的模型。以后我们可以逐步地增加复杂的因素，使模型变得更为复杂，同时也希望更符合实际。</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716C903E-8B54-4878-A6C0-63D742A4E809}" type="slidenum">
              <a:rPr lang="en-US" altLang="zh-CN"/>
              <a:pPr>
                <a:spcBef>
                  <a:spcPct val="0"/>
                </a:spcBef>
              </a:pPr>
              <a:t>27</a:t>
            </a:fld>
            <a:endParaRPr lang="en-US" altLang="zh-CN"/>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noFill/>
        </p:spPr>
        <p:txBody>
          <a:bodyPr/>
          <a:lstStyle/>
          <a:p>
            <a:pPr eaLnBrk="1" hangingPunct="1"/>
            <a:r>
              <a:rPr lang="zh-CN" altLang="en-US" sz="1400">
                <a:latin typeface="宋体" pitchFamily="2" charset="-122"/>
              </a:rPr>
              <a:t>一般来说我们要采用的是最简单的并且能够描述出我们正在考察的经济状况的模型。以后我们可以逐步地增加复杂的因素，使模型变得更为复杂，同时也希望更符合实际。</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0C415994-86E5-491B-8D4A-1939B8A5FB53}" type="slidenum">
              <a:rPr lang="en-US" altLang="zh-CN"/>
              <a:pPr>
                <a:spcBef>
                  <a:spcPct val="0"/>
                </a:spcBef>
              </a:pPr>
              <a:t>29</a:t>
            </a:fld>
            <a:endParaRPr lang="en-US" altLang="zh-CN"/>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p:spPr>
        <p:txBody>
          <a:bodyPr/>
          <a:lstStyle/>
          <a:p>
            <a:pPr eaLnBrk="1" hangingPunct="1"/>
            <a:r>
              <a:rPr lang="zh-CN" altLang="en-US" sz="1400">
                <a:latin typeface="宋体" pitchFamily="2" charset="-122"/>
              </a:rPr>
              <a:t>一般来说我们要采用的是最简单的并且能够描述出我们正在考察的经济状况的模型。以后我们可以逐步地增加复杂的因素，使模型变得更为复杂，同时也希望更符合实际。</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2E2307F5-9AFB-430A-9A67-96D44F35D927}" type="slidenum">
              <a:rPr lang="en-US" altLang="zh-CN"/>
              <a:pPr>
                <a:spcBef>
                  <a:spcPct val="0"/>
                </a:spcBef>
              </a:pPr>
              <a:t>30</a:t>
            </a:fld>
            <a:endParaRPr lang="en-US" altLang="zh-CN"/>
          </a:p>
        </p:txBody>
      </p:sp>
      <p:sp>
        <p:nvSpPr>
          <p:cNvPr id="32771" name="Rectangle 1026"/>
          <p:cNvSpPr>
            <a:spLocks noGrp="1" noRot="1" noChangeAspect="1" noChangeArrowheads="1" noTextEdit="1"/>
          </p:cNvSpPr>
          <p:nvPr>
            <p:ph type="sldImg"/>
          </p:nvPr>
        </p:nvSpPr>
        <p:spPr>
          <a:ln/>
        </p:spPr>
      </p:sp>
      <p:sp>
        <p:nvSpPr>
          <p:cNvPr id="32772" name="Rectangle 1027"/>
          <p:cNvSpPr>
            <a:spLocks noGrp="1" noChangeArrowheads="1"/>
          </p:cNvSpPr>
          <p:nvPr>
            <p:ph type="body" idx="1"/>
          </p:nvPr>
        </p:nvSpPr>
        <p:spPr>
          <a:noFill/>
        </p:spPr>
        <p:txBody>
          <a:bodyPr/>
          <a:lstStyle/>
          <a:p>
            <a:pPr eaLnBrk="1" hangingPunct="1"/>
            <a:r>
              <a:rPr lang="zh-CN" altLang="en-US" sz="1400">
                <a:latin typeface="宋体" pitchFamily="2" charset="-122"/>
              </a:rPr>
              <a:t>一般来说我们要采用的是最简单的并且能够描述出我们正在考察的经济状况的模型。以后我们可以逐步地增加复杂的因素，使模型变得更为复杂，同时也希望更符合实际。</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pPr>
            <a:fld id="{0685228C-0AB2-444B-B1B0-F48294F97676}" type="slidenum">
              <a:rPr lang="en-US" altLang="zh-CN"/>
              <a:pPr>
                <a:spcBef>
                  <a:spcPct val="0"/>
                </a:spcBef>
              </a:pPr>
              <a:t>31</a:t>
            </a:fld>
            <a:endParaRPr lang="en-US" altLang="zh-CN"/>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p:spPr>
        <p:txBody>
          <a:bodyPr/>
          <a:lstStyle/>
          <a:p>
            <a:pPr eaLnBrk="1" hangingPunct="1"/>
            <a:r>
              <a:rPr lang="zh-CN" altLang="en-US" sz="1400">
                <a:latin typeface="宋体" pitchFamily="2" charset="-122"/>
              </a:rPr>
              <a:t>一般来说我们要采用的是最简单的并且能够描述出我们正在考察的经济状况的模型。以后我们可以逐步地增加复杂的因素，使模型变得更为复杂，同时也希望更符合实际。</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83545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242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6328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2589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157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45251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91555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5585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3647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905532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43074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3285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887572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07148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412045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78155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88222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415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816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0982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64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28389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5703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1143000"/>
            <a:ext cx="6424613"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descr="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6019800"/>
            <a:ext cx="6424613"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14"/>
          <p:cNvSpPr txBox="1">
            <a:spLocks noChangeArrowheads="1"/>
          </p:cNvSpPr>
          <p:nvPr/>
        </p:nvSpPr>
        <p:spPr bwMode="auto">
          <a:xfrm>
            <a:off x="4356100" y="6237288"/>
            <a:ext cx="40322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FontTx/>
              <a:buNone/>
              <a:defRPr/>
            </a:pPr>
            <a:r>
              <a:rPr lang="zh-CN" altLang="en-US" sz="2200">
                <a:solidFill>
                  <a:srgbClr val="008000"/>
                </a:solidFill>
                <a:latin typeface="华文行楷" panose="02010800040101010101" pitchFamily="2" charset="-122"/>
                <a:ea typeface="华文行楷" panose="02010800040101010101" pitchFamily="2" charset="-122"/>
              </a:rPr>
              <a:t>知  山  知  水     树  木  树 人</a:t>
            </a:r>
            <a:endParaRPr lang="zh-CN" altLang="en-US" sz="2200">
              <a:solidFill>
                <a:srgbClr val="000000"/>
              </a:solidFill>
              <a:latin typeface="华文行楷" panose="02010800040101010101" pitchFamily="2" charset="-122"/>
              <a:ea typeface="华文行楷" panose="02010800040101010101" pitchFamily="2" charset="-122"/>
            </a:endParaRPr>
          </a:p>
        </p:txBody>
      </p:sp>
      <p:pic>
        <p:nvPicPr>
          <p:cNvPr id="1029" name="Picture 19" descr="复件 北京林业大学副本"/>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476250"/>
            <a:ext cx="22320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2" descr="复件 北京林业大学Logo_水印"/>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8538" y="1557338"/>
            <a:ext cx="4319587"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926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solidFill>
                  <a:prstClr val="black">
                    <a:tint val="75000"/>
                  </a:prstClr>
                </a:solidFill>
              </a:rPr>
              <a:pPr/>
              <a:t>2023/11/25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9" name="图片 13" descr="333.jpg"/>
          <p:cNvPicPr>
            <a:picLocks noChangeAspect="1"/>
          </p:cNvPicPr>
          <p:nvPr/>
        </p:nvPicPr>
        <p:blipFill>
          <a:blip r:embed="rId14"/>
          <a:srcRect r="23897"/>
          <a:stretch>
            <a:fillRect/>
          </a:stretch>
        </p:blipFill>
        <p:spPr>
          <a:xfrm>
            <a:off x="6709888" y="464820"/>
            <a:ext cx="1784509" cy="900430"/>
          </a:xfrm>
          <a:prstGeom prst="rect">
            <a:avLst/>
          </a:prstGeom>
          <a:noFill/>
          <a:ln w="9525">
            <a:noFill/>
            <a:miter/>
          </a:ln>
        </p:spPr>
      </p:pic>
      <p:sp>
        <p:nvSpPr>
          <p:cNvPr id="10" name="矩形 9"/>
          <p:cNvSpPr/>
          <p:nvPr/>
        </p:nvSpPr>
        <p:spPr>
          <a:xfrm>
            <a:off x="253843" y="1489710"/>
            <a:ext cx="8638699" cy="76200"/>
          </a:xfrm>
          <a:prstGeom prst="rect">
            <a:avLst/>
          </a:prstGeom>
          <a:gradFill>
            <a:gsLst>
              <a:gs pos="0">
                <a:schemeClr val="accent1">
                  <a:lumMod val="5000"/>
                  <a:lumOff val="95000"/>
                </a:schemeClr>
              </a:gs>
              <a:gs pos="0">
                <a:srgbClr val="17593E"/>
              </a:gs>
              <a:gs pos="100000">
                <a:schemeClr val="bg1"/>
              </a:gs>
              <a:gs pos="100000">
                <a:schemeClr val="accent1">
                  <a:lumMod val="30000"/>
                  <a:lumOff val="70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图片 2" descr="未命名_副本"/>
          <p:cNvPicPr>
            <a:picLocks noChangeAspect="1"/>
          </p:cNvPicPr>
          <p:nvPr/>
        </p:nvPicPr>
        <p:blipFill>
          <a:blip r:embed="rId15"/>
          <a:srcRect/>
          <a:stretch>
            <a:fillRect/>
          </a:stretch>
        </p:blipFill>
        <p:spPr>
          <a:xfrm>
            <a:off x="6052186" y="3744595"/>
            <a:ext cx="3487579" cy="3100070"/>
          </a:xfrm>
          <a:prstGeom prst="rect">
            <a:avLst/>
          </a:prstGeom>
        </p:spPr>
      </p:pic>
    </p:spTree>
    <p:extLst>
      <p:ext uri="{BB962C8B-B14F-4D97-AF65-F5344CB8AC3E}">
        <p14:creationId xmlns:p14="http://schemas.microsoft.com/office/powerpoint/2010/main" val="37000920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24605;&#25919;&#36827;&#35838;&#22530;--&#20064;&#36817;&#24179;&#20851;&#20110;&#25919;&#24220;&#19982;&#24066;&#22330;&#20851;&#31995;&#30340;&#35770;&#36848;.pptx" TargetMode="External"/><Relationship Id="rId2" Type="http://schemas.openxmlformats.org/officeDocument/2006/relationships/hyperlink" Target="&#24605;&#25919;&#36827;&#35838;&#22530;--&#39046;&#24735;&#20135;&#19994;&#32463;&#27982;&#23398;&#30340;&#20013;&#22269;&#29305;&#33394;&#23398;&#26415;&#20307;&#31995;&#12289;&#35805;&#35821;&#20307;&#31995;.pptx"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body" idx="1"/>
          </p:nvPr>
        </p:nvSpPr>
        <p:spPr>
          <a:xfrm>
            <a:off x="755576" y="1484784"/>
            <a:ext cx="7920880" cy="4248472"/>
          </a:xfrm>
        </p:spPr>
        <p:txBody>
          <a:bodyPr/>
          <a:lstStyle/>
          <a:p>
            <a:pPr>
              <a:lnSpc>
                <a:spcPct val="150000"/>
              </a:lnSpc>
              <a:spcBef>
                <a:spcPct val="0"/>
              </a:spcBef>
              <a:buClrTx/>
              <a:buSzTx/>
              <a:buFontTx/>
              <a:buNone/>
            </a:pPr>
            <a:r>
              <a:rPr lang="zh-CN" altLang="en-US" b="1" dirty="0">
                <a:latin typeface="微软雅黑" panose="020B0503020204020204" pitchFamily="34" charset="-122"/>
                <a:ea typeface="微软雅黑" panose="020B0503020204020204" pitchFamily="34" charset="-122"/>
              </a:rPr>
              <a:t>主讲人介绍</a:t>
            </a:r>
            <a:endParaRPr lang="en-US" altLang="zh-CN" b="1" dirty="0">
              <a:latin typeface="微软雅黑" panose="020B0503020204020204" pitchFamily="34" charset="-122"/>
              <a:ea typeface="微软雅黑" panose="020B0503020204020204" pitchFamily="34" charset="-122"/>
            </a:endParaRPr>
          </a:p>
          <a:p>
            <a:pPr>
              <a:lnSpc>
                <a:spcPct val="150000"/>
              </a:lnSpc>
              <a:spcBef>
                <a:spcPct val="0"/>
              </a:spcBef>
              <a:buClrTx/>
              <a:buSzTx/>
              <a:buFontTx/>
              <a:buNone/>
            </a:pPr>
            <a:r>
              <a:rPr lang="zh-CN" altLang="en-US" sz="2400" b="1" dirty="0">
                <a:latin typeface="+mn-ea"/>
              </a:rPr>
              <a:t>姓名：曹芳萍  </a:t>
            </a:r>
            <a:endParaRPr lang="en-US" altLang="zh-CN" sz="2400" b="1" dirty="0">
              <a:latin typeface="+mn-ea"/>
            </a:endParaRPr>
          </a:p>
          <a:p>
            <a:pPr>
              <a:lnSpc>
                <a:spcPct val="150000"/>
              </a:lnSpc>
              <a:spcBef>
                <a:spcPct val="0"/>
              </a:spcBef>
              <a:buClrTx/>
              <a:buSzTx/>
              <a:buFontTx/>
              <a:buNone/>
            </a:pPr>
            <a:r>
              <a:rPr lang="zh-CN" altLang="en-US" sz="2400" b="1" dirty="0">
                <a:latin typeface="+mn-ea"/>
              </a:rPr>
              <a:t>学历与职称： 博士  教授</a:t>
            </a:r>
          </a:p>
          <a:p>
            <a:pPr>
              <a:lnSpc>
                <a:spcPct val="150000"/>
              </a:lnSpc>
              <a:spcBef>
                <a:spcPct val="0"/>
              </a:spcBef>
              <a:buClrTx/>
              <a:buSzTx/>
              <a:buFontTx/>
              <a:buNone/>
            </a:pPr>
            <a:r>
              <a:rPr lang="zh-CN" altLang="en-US" sz="2400" b="1" dirty="0">
                <a:latin typeface="+mn-ea"/>
              </a:rPr>
              <a:t>工作院系：经济管理学院工商管理系</a:t>
            </a:r>
            <a:endParaRPr lang="en-US" altLang="zh-CN" sz="2400" b="1" dirty="0">
              <a:latin typeface="+mn-ea"/>
            </a:endParaRPr>
          </a:p>
          <a:p>
            <a:pPr>
              <a:lnSpc>
                <a:spcPct val="150000"/>
              </a:lnSpc>
              <a:spcBef>
                <a:spcPct val="0"/>
              </a:spcBef>
              <a:buClrTx/>
              <a:buSzTx/>
              <a:buFontTx/>
              <a:buNone/>
            </a:pPr>
            <a:r>
              <a:rPr lang="zh-CN" altLang="en-US" sz="2400" b="1" dirty="0">
                <a:latin typeface="+mn-ea"/>
              </a:rPr>
              <a:t>研究领域：产业组织、战略与策略、资本市场与产业发展</a:t>
            </a:r>
            <a:endParaRPr lang="en-US" altLang="zh-CN" sz="2400" b="1" dirty="0">
              <a:latin typeface="+mn-ea"/>
            </a:endParaRPr>
          </a:p>
          <a:p>
            <a:pPr>
              <a:lnSpc>
                <a:spcPct val="150000"/>
              </a:lnSpc>
              <a:spcBef>
                <a:spcPct val="0"/>
              </a:spcBef>
              <a:buClrTx/>
              <a:buSzTx/>
              <a:buFontTx/>
              <a:buNone/>
            </a:pPr>
            <a:r>
              <a:rPr lang="zh-CN" altLang="en-US" sz="2400" b="1" dirty="0">
                <a:latin typeface="+mn-ea"/>
              </a:rPr>
              <a:t>联系方式：</a:t>
            </a:r>
            <a:r>
              <a:rPr lang="en-US" altLang="zh-CN" sz="2400" b="1" dirty="0">
                <a:latin typeface="+mn-ea"/>
              </a:rPr>
              <a:t>Email:cfp_888@126.com</a:t>
            </a:r>
          </a:p>
          <a:p>
            <a:pPr>
              <a:lnSpc>
                <a:spcPct val="130000"/>
              </a:lnSpc>
              <a:spcBef>
                <a:spcPct val="0"/>
              </a:spcBef>
              <a:buClrTx/>
              <a:buSzTx/>
              <a:buFontTx/>
              <a:buNone/>
            </a:pPr>
            <a:endParaRPr lang="zh-CN" altLang="zh-CN" dirty="0">
              <a:solidFill>
                <a:srgbClr val="FFFF00"/>
              </a:solidFill>
            </a:endParaRPr>
          </a:p>
        </p:txBody>
      </p:sp>
    </p:spTree>
    <p:extLst>
      <p:ext uri="{BB962C8B-B14F-4D97-AF65-F5344CB8AC3E}">
        <p14:creationId xmlns:p14="http://schemas.microsoft.com/office/powerpoint/2010/main" val="152159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1988840"/>
            <a:ext cx="5760640" cy="923330"/>
          </a:xfrm>
          <a:prstGeom prst="rect">
            <a:avLst/>
          </a:prstGeom>
          <a:noFill/>
        </p:spPr>
        <p:txBody>
          <a:bodyPr wrap="square" rtlCol="0">
            <a:spAutoFit/>
          </a:bodyPr>
          <a:lstStyle/>
          <a:p>
            <a:r>
              <a:rPr lang="zh-CN" altLang="en-US" sz="5400" dirty="0">
                <a:latin typeface="华文行楷" panose="02010800040101010101" pitchFamily="2" charset="-122"/>
                <a:ea typeface="华文行楷" panose="02010800040101010101" pitchFamily="2" charset="-122"/>
              </a:rPr>
              <a:t>产业经济学（本科）</a:t>
            </a:r>
          </a:p>
        </p:txBody>
      </p:sp>
      <p:sp>
        <p:nvSpPr>
          <p:cNvPr id="3" name="矩形 2"/>
          <p:cNvSpPr/>
          <p:nvPr/>
        </p:nvSpPr>
        <p:spPr>
          <a:xfrm>
            <a:off x="2699792" y="3429000"/>
            <a:ext cx="5544616" cy="923330"/>
          </a:xfrm>
          <a:prstGeom prst="rect">
            <a:avLst/>
          </a:prstGeom>
        </p:spPr>
        <p:txBody>
          <a:bodyPr wrap="square">
            <a:spAutoFit/>
          </a:bodyPr>
          <a:lstStyle/>
          <a:p>
            <a:r>
              <a:rPr lang="zh-CN" altLang="en-US" dirty="0"/>
              <a:t>本课程将有助于引领同学们研究真实世界的市场，希望以马克思主义立场和方法领悟课程内容。</a:t>
            </a:r>
          </a:p>
          <a:p>
            <a:pPr algn="r"/>
            <a:r>
              <a:rPr lang="zh-CN" altLang="en-US" dirty="0"/>
              <a:t>                                        </a:t>
            </a:r>
            <a:r>
              <a:rPr lang="en-US" altLang="zh-CN" dirty="0"/>
              <a:t>-----</a:t>
            </a:r>
            <a:r>
              <a:rPr lang="zh-CN" altLang="en-US" dirty="0"/>
              <a:t>曹芳萍</a:t>
            </a:r>
          </a:p>
        </p:txBody>
      </p:sp>
    </p:spTree>
    <p:extLst>
      <p:ext uri="{BB962C8B-B14F-4D97-AF65-F5344CB8AC3E}">
        <p14:creationId xmlns:p14="http://schemas.microsoft.com/office/powerpoint/2010/main" val="125261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903635"/>
          </a:xfrm>
        </p:spPr>
        <p:txBody>
          <a:bodyPr/>
          <a:lstStyle/>
          <a:p>
            <a:endParaRPr lang="zh-CN" altLang="en-US" dirty="0"/>
          </a:p>
        </p:txBody>
      </p:sp>
      <p:sp>
        <p:nvSpPr>
          <p:cNvPr id="3" name="内容占位符 2"/>
          <p:cNvSpPr>
            <a:spLocks noGrp="1"/>
          </p:cNvSpPr>
          <p:nvPr>
            <p:ph idx="1"/>
          </p:nvPr>
        </p:nvSpPr>
        <p:spPr>
          <a:xfrm>
            <a:off x="628650" y="1340768"/>
            <a:ext cx="7886700" cy="4836195"/>
          </a:xfrm>
        </p:spPr>
        <p:txBody>
          <a:bodyPr/>
          <a:lstStyle/>
          <a:p>
            <a:r>
              <a:rPr lang="zh-CN" altLang="en-US" b="1" dirty="0">
                <a:latin typeface="微软雅黑" panose="020B0503020204020204" pitchFamily="34" charset="-122"/>
                <a:ea typeface="微软雅黑" panose="020B0503020204020204" pitchFamily="34" charset="-122"/>
              </a:rPr>
              <a:t>一、学这门课有何用？</a:t>
            </a:r>
            <a:endParaRPr lang="en-US" altLang="zh-CN" b="1" dirty="0">
              <a:latin typeface="微软雅黑" panose="020B0503020204020204" pitchFamily="34" charset="-122"/>
              <a:ea typeface="微软雅黑" panose="020B0503020204020204" pitchFamily="34" charset="-122"/>
            </a:endParaRPr>
          </a:p>
          <a:p>
            <a:r>
              <a:rPr lang="zh-CN" altLang="en-US" sz="2800" b="1" dirty="0">
                <a:latin typeface="+mn-ea"/>
              </a:rPr>
              <a:t>（一）课程内容的重要性</a:t>
            </a:r>
            <a:endParaRPr lang="en-US" altLang="zh-CN" sz="2800" b="1" dirty="0">
              <a:latin typeface="+mn-ea"/>
            </a:endParaRPr>
          </a:p>
          <a:p>
            <a:r>
              <a:rPr lang="en-US" altLang="zh-CN" sz="2400" dirty="0">
                <a:latin typeface="+mn-ea"/>
              </a:rPr>
              <a:t>1</a:t>
            </a:r>
            <a:r>
              <a:rPr lang="zh-CN" altLang="en-US" sz="2400" dirty="0">
                <a:latin typeface="+mn-ea"/>
              </a:rPr>
              <a:t>、企业制定战略与策略的理论基础</a:t>
            </a:r>
            <a:endParaRPr lang="en-US" altLang="zh-CN" sz="2400" dirty="0">
              <a:latin typeface="+mn-ea"/>
            </a:endParaRPr>
          </a:p>
          <a:p>
            <a:r>
              <a:rPr lang="en-US" altLang="zh-CN" sz="2400" dirty="0">
                <a:latin typeface="+mn-ea"/>
              </a:rPr>
              <a:t>2</a:t>
            </a:r>
            <a:r>
              <a:rPr lang="zh-CN" altLang="en-US" sz="2400" dirty="0">
                <a:latin typeface="+mn-ea"/>
              </a:rPr>
              <a:t>、政府制定竞争政策和产业政策的重要依据</a:t>
            </a:r>
            <a:endParaRPr lang="en-US" altLang="zh-CN" sz="2400" dirty="0">
              <a:latin typeface="+mn-ea"/>
            </a:endParaRPr>
          </a:p>
          <a:p>
            <a:r>
              <a:rPr lang="en-US" altLang="zh-CN" sz="2400" dirty="0">
                <a:latin typeface="+mn-ea"/>
              </a:rPr>
              <a:t>3</a:t>
            </a:r>
            <a:r>
              <a:rPr lang="zh-CN" altLang="en-US" sz="2400" dirty="0">
                <a:latin typeface="+mn-ea"/>
              </a:rPr>
              <a:t>、行业（部门）实施管理的有效手段</a:t>
            </a:r>
            <a:endParaRPr lang="en-US" altLang="zh-CN" sz="2400" dirty="0">
              <a:latin typeface="+mn-ea"/>
            </a:endParaRPr>
          </a:p>
          <a:p>
            <a:endParaRPr lang="zh-CN" altLang="en-US" sz="2400" dirty="0">
              <a:latin typeface="+mn-ea"/>
            </a:endParaRPr>
          </a:p>
        </p:txBody>
      </p:sp>
    </p:spTree>
    <p:extLst>
      <p:ext uri="{BB962C8B-B14F-4D97-AF65-F5344CB8AC3E}">
        <p14:creationId xmlns:p14="http://schemas.microsoft.com/office/powerpoint/2010/main" val="185091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CC896-01EB-44CA-A9C1-B4F7EFCF25D6}"/>
              </a:ext>
            </a:extLst>
          </p:cNvPr>
          <p:cNvSpPr>
            <a:spLocks noGrp="1"/>
          </p:cNvSpPr>
          <p:nvPr>
            <p:ph type="title"/>
          </p:nvPr>
        </p:nvSpPr>
        <p:spPr/>
        <p:txBody>
          <a:bodyPr/>
          <a:lstStyle/>
          <a:p>
            <a:r>
              <a:rPr lang="zh-CN" altLang="en-US" dirty="0"/>
              <a:t>竞争政策</a:t>
            </a:r>
          </a:p>
        </p:txBody>
      </p:sp>
      <p:pic>
        <p:nvPicPr>
          <p:cNvPr id="5" name="图片 4">
            <a:extLst>
              <a:ext uri="{FF2B5EF4-FFF2-40B4-BE49-F238E27FC236}">
                <a16:creationId xmlns:a16="http://schemas.microsoft.com/office/drawing/2014/main" id="{422A73A3-CC8C-4A60-9F83-38DE583E19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412776"/>
            <a:ext cx="7886700" cy="4752528"/>
          </a:xfrm>
          <a:prstGeom prst="rect">
            <a:avLst/>
          </a:prstGeom>
        </p:spPr>
      </p:pic>
    </p:spTree>
    <p:extLst>
      <p:ext uri="{BB962C8B-B14F-4D97-AF65-F5344CB8AC3E}">
        <p14:creationId xmlns:p14="http://schemas.microsoft.com/office/powerpoint/2010/main" val="1836388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EF73E-FF70-4BB2-90EF-AF95F2C99060}"/>
              </a:ext>
            </a:extLst>
          </p:cNvPr>
          <p:cNvSpPr>
            <a:spLocks noGrp="1"/>
          </p:cNvSpPr>
          <p:nvPr>
            <p:ph type="title"/>
          </p:nvPr>
        </p:nvSpPr>
        <p:spPr>
          <a:xfrm>
            <a:off x="628650" y="365125"/>
            <a:ext cx="7886700" cy="831627"/>
          </a:xfrm>
        </p:spPr>
        <p:txBody>
          <a:bodyPr/>
          <a:lstStyle/>
          <a:p>
            <a:endParaRPr lang="zh-CN" altLang="en-US" dirty="0"/>
          </a:p>
        </p:txBody>
      </p:sp>
      <p:pic>
        <p:nvPicPr>
          <p:cNvPr id="5" name="图片 4">
            <a:extLst>
              <a:ext uri="{FF2B5EF4-FFF2-40B4-BE49-F238E27FC236}">
                <a16:creationId xmlns:a16="http://schemas.microsoft.com/office/drawing/2014/main" id="{ABFD3205-0DD3-4C4F-8DFC-4B6E26499329}"/>
              </a:ext>
            </a:extLst>
          </p:cNvPr>
          <p:cNvPicPr>
            <a:picLocks noChangeAspect="1"/>
          </p:cNvPicPr>
          <p:nvPr/>
        </p:nvPicPr>
        <p:blipFill>
          <a:blip r:embed="rId2"/>
          <a:stretch>
            <a:fillRect/>
          </a:stretch>
        </p:blipFill>
        <p:spPr>
          <a:xfrm>
            <a:off x="1043608" y="1196753"/>
            <a:ext cx="7920371" cy="4968552"/>
          </a:xfrm>
          <a:prstGeom prst="rect">
            <a:avLst/>
          </a:prstGeom>
        </p:spPr>
      </p:pic>
    </p:spTree>
    <p:extLst>
      <p:ext uri="{BB962C8B-B14F-4D97-AF65-F5344CB8AC3E}">
        <p14:creationId xmlns:p14="http://schemas.microsoft.com/office/powerpoint/2010/main" val="258368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4D55D-471F-499C-984C-9EE9EC05117E}"/>
              </a:ext>
            </a:extLst>
          </p:cNvPr>
          <p:cNvSpPr>
            <a:spLocks noGrp="1"/>
          </p:cNvSpPr>
          <p:nvPr>
            <p:ph type="title"/>
          </p:nvPr>
        </p:nvSpPr>
        <p:spPr>
          <a:xfrm>
            <a:off x="628650" y="365125"/>
            <a:ext cx="7886700" cy="903635"/>
          </a:xfrm>
        </p:spPr>
        <p:txBody>
          <a:bodyPr/>
          <a:lstStyle/>
          <a:p>
            <a:endParaRPr lang="zh-CN" altLang="en-US" dirty="0"/>
          </a:p>
        </p:txBody>
      </p:sp>
      <p:pic>
        <p:nvPicPr>
          <p:cNvPr id="5" name="图片 4">
            <a:extLst>
              <a:ext uri="{FF2B5EF4-FFF2-40B4-BE49-F238E27FC236}">
                <a16:creationId xmlns:a16="http://schemas.microsoft.com/office/drawing/2014/main" id="{5AECF1B9-A76E-4DC2-8911-7F49AB5E8BB6}"/>
              </a:ext>
            </a:extLst>
          </p:cNvPr>
          <p:cNvPicPr>
            <a:picLocks noChangeAspect="1"/>
          </p:cNvPicPr>
          <p:nvPr/>
        </p:nvPicPr>
        <p:blipFill>
          <a:blip r:embed="rId2"/>
          <a:stretch>
            <a:fillRect/>
          </a:stretch>
        </p:blipFill>
        <p:spPr>
          <a:xfrm>
            <a:off x="755576" y="1268760"/>
            <a:ext cx="7992888" cy="4752528"/>
          </a:xfrm>
          <a:prstGeom prst="rect">
            <a:avLst/>
          </a:prstGeom>
        </p:spPr>
      </p:pic>
    </p:spTree>
    <p:extLst>
      <p:ext uri="{BB962C8B-B14F-4D97-AF65-F5344CB8AC3E}">
        <p14:creationId xmlns:p14="http://schemas.microsoft.com/office/powerpoint/2010/main" val="376416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33D72-370A-4B96-AC89-74BACEF7B99A}"/>
              </a:ext>
            </a:extLst>
          </p:cNvPr>
          <p:cNvSpPr>
            <a:spLocks noGrp="1"/>
          </p:cNvSpPr>
          <p:nvPr>
            <p:ph type="title"/>
          </p:nvPr>
        </p:nvSpPr>
        <p:spPr/>
        <p:txBody>
          <a:bodyPr/>
          <a:lstStyle/>
          <a:p>
            <a:r>
              <a:rPr lang="zh-CN" altLang="en-US" dirty="0"/>
              <a:t>产业政策</a:t>
            </a:r>
          </a:p>
        </p:txBody>
      </p:sp>
      <p:pic>
        <p:nvPicPr>
          <p:cNvPr id="5" name="图片 4">
            <a:extLst>
              <a:ext uri="{FF2B5EF4-FFF2-40B4-BE49-F238E27FC236}">
                <a16:creationId xmlns:a16="http://schemas.microsoft.com/office/drawing/2014/main" id="{F01D019F-B686-4A4F-A29A-8D1B81F3890F}"/>
              </a:ext>
            </a:extLst>
          </p:cNvPr>
          <p:cNvPicPr>
            <a:picLocks noChangeAspect="1"/>
          </p:cNvPicPr>
          <p:nvPr/>
        </p:nvPicPr>
        <p:blipFill>
          <a:blip r:embed="rId2"/>
          <a:stretch>
            <a:fillRect/>
          </a:stretch>
        </p:blipFill>
        <p:spPr>
          <a:xfrm>
            <a:off x="628651" y="1362638"/>
            <a:ext cx="7611968" cy="4514634"/>
          </a:xfrm>
          <a:prstGeom prst="rect">
            <a:avLst/>
          </a:prstGeom>
        </p:spPr>
      </p:pic>
    </p:spTree>
    <p:extLst>
      <p:ext uri="{BB962C8B-B14F-4D97-AF65-F5344CB8AC3E}">
        <p14:creationId xmlns:p14="http://schemas.microsoft.com/office/powerpoint/2010/main" val="35790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C79E1-0009-4AB9-A23F-B420258DE56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AECDAF1-8ACF-4478-B2F4-CB1132AD65E5}"/>
              </a:ext>
            </a:extLst>
          </p:cNvPr>
          <p:cNvSpPr>
            <a:spLocks noGrp="1"/>
          </p:cNvSpPr>
          <p:nvPr>
            <p:ph idx="1"/>
          </p:nvPr>
        </p:nvSpPr>
        <p:spPr/>
        <p:txBody>
          <a:bodyPr/>
          <a:lstStyle/>
          <a:p>
            <a:r>
              <a:rPr lang="zh-CN" altLang="en-US" sz="3600" b="1" dirty="0">
                <a:latin typeface="+mn-ea"/>
              </a:rPr>
              <a:t>（二）能从事的职业或岗位</a:t>
            </a:r>
            <a:endParaRPr lang="en-US" altLang="zh-CN" sz="3600" b="1" dirty="0">
              <a:latin typeface="+mn-ea"/>
            </a:endParaRPr>
          </a:p>
          <a:p>
            <a:r>
              <a:rPr lang="en-US" altLang="zh-CN" sz="3200" dirty="0">
                <a:latin typeface="+mn-ea"/>
              </a:rPr>
              <a:t>1</a:t>
            </a:r>
            <a:r>
              <a:rPr lang="zh-CN" altLang="en-US" sz="3200" dirty="0">
                <a:latin typeface="+mn-ea"/>
              </a:rPr>
              <a:t>、职业：政府经济管理部门、企业战略规划与市场营销部门、科研教学单位</a:t>
            </a:r>
            <a:endParaRPr lang="en-US" altLang="zh-CN" sz="3200" dirty="0">
              <a:latin typeface="+mn-ea"/>
            </a:endParaRPr>
          </a:p>
          <a:p>
            <a:r>
              <a:rPr lang="en-US" altLang="zh-CN" sz="3200" dirty="0">
                <a:latin typeface="+mn-ea"/>
              </a:rPr>
              <a:t>2</a:t>
            </a:r>
            <a:r>
              <a:rPr lang="zh-CN" altLang="en-US" sz="3200" dirty="0">
                <a:latin typeface="+mn-ea"/>
              </a:rPr>
              <a:t>、岗位：战略分析、行业分析、市场分析、区域经济规划、反垄断调查等等</a:t>
            </a:r>
            <a:endParaRPr lang="en-US" altLang="zh-CN" sz="3200" dirty="0">
              <a:latin typeface="+mn-ea"/>
            </a:endParaRPr>
          </a:p>
          <a:p>
            <a:endParaRPr lang="zh-CN" altLang="en-US" dirty="0"/>
          </a:p>
        </p:txBody>
      </p:sp>
    </p:spTree>
    <p:extLst>
      <p:ext uri="{BB962C8B-B14F-4D97-AF65-F5344CB8AC3E}">
        <p14:creationId xmlns:p14="http://schemas.microsoft.com/office/powerpoint/2010/main" val="382966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903635"/>
          </a:xfrm>
        </p:spPr>
        <p:txBody>
          <a:bodyPr/>
          <a:lstStyle/>
          <a:p>
            <a:endParaRPr lang="zh-CN" altLang="en-US" dirty="0"/>
          </a:p>
        </p:txBody>
      </p:sp>
      <p:sp>
        <p:nvSpPr>
          <p:cNvPr id="3" name="内容占位符 2"/>
          <p:cNvSpPr>
            <a:spLocks noGrp="1"/>
          </p:cNvSpPr>
          <p:nvPr>
            <p:ph idx="1"/>
          </p:nvPr>
        </p:nvSpPr>
        <p:spPr>
          <a:xfrm>
            <a:off x="628650" y="1268760"/>
            <a:ext cx="7886700" cy="4908203"/>
          </a:xfrm>
        </p:spPr>
        <p:txBody>
          <a:bodyPr/>
          <a:lstStyle/>
          <a:p>
            <a:r>
              <a:rPr lang="zh-CN" altLang="en-US" b="1" dirty="0">
                <a:latin typeface="+mj-ea"/>
                <a:ea typeface="+mj-ea"/>
              </a:rPr>
              <a:t>（三）课程要解决的五大问题</a:t>
            </a:r>
            <a:endParaRPr lang="en-US" altLang="zh-CN" b="1" dirty="0">
              <a:latin typeface="+mj-ea"/>
              <a:ea typeface="+mj-ea"/>
            </a:endParaRPr>
          </a:p>
          <a:p>
            <a:r>
              <a:rPr lang="en-US" altLang="zh-CN" sz="2400" b="1" dirty="0">
                <a:latin typeface="+mj-ea"/>
                <a:ea typeface="+mj-ea"/>
              </a:rPr>
              <a:t>1</a:t>
            </a:r>
            <a:r>
              <a:rPr lang="zh-CN" altLang="en-US" sz="2400" b="1" dirty="0">
                <a:latin typeface="+mj-ea"/>
                <a:ea typeface="+mj-ea"/>
              </a:rPr>
              <a:t>、现实生活中常见的市场是什么结构？</a:t>
            </a:r>
            <a:endParaRPr lang="en-US" altLang="zh-CN" sz="2400" b="1" dirty="0">
              <a:latin typeface="+mj-ea"/>
              <a:ea typeface="+mj-ea"/>
            </a:endParaRPr>
          </a:p>
          <a:p>
            <a:r>
              <a:rPr lang="en-US" altLang="zh-CN" sz="2400" b="1" dirty="0">
                <a:latin typeface="+mj-ea"/>
                <a:ea typeface="+mj-ea"/>
              </a:rPr>
              <a:t>2</a:t>
            </a:r>
            <a:r>
              <a:rPr lang="zh-CN" altLang="en-US" sz="2400" b="1" dirty="0">
                <a:latin typeface="+mj-ea"/>
                <a:ea typeface="+mj-ea"/>
              </a:rPr>
              <a:t>、制定企业战略的基本前提是什么？</a:t>
            </a:r>
            <a:endParaRPr lang="en-US" altLang="zh-CN" sz="2400" b="1" dirty="0">
              <a:latin typeface="+mj-ea"/>
              <a:ea typeface="+mj-ea"/>
            </a:endParaRPr>
          </a:p>
          <a:p>
            <a:r>
              <a:rPr lang="en-US" altLang="zh-CN" sz="2400" b="1" dirty="0">
                <a:latin typeface="+mj-ea"/>
                <a:ea typeface="+mj-ea"/>
              </a:rPr>
              <a:t>3</a:t>
            </a:r>
            <a:r>
              <a:rPr lang="zh-CN" altLang="en-US" sz="2400" b="1" dirty="0">
                <a:latin typeface="+mj-ea"/>
                <a:ea typeface="+mj-ea"/>
              </a:rPr>
              <a:t>、构建企业竞争力的商业（市场）策略有哪些？</a:t>
            </a:r>
            <a:endParaRPr lang="en-US" altLang="zh-CN" sz="2400" b="1" dirty="0">
              <a:latin typeface="+mj-ea"/>
              <a:ea typeface="+mj-ea"/>
            </a:endParaRPr>
          </a:p>
          <a:p>
            <a:r>
              <a:rPr lang="en-US" altLang="zh-CN" sz="2400" b="1" dirty="0">
                <a:latin typeface="+mj-ea"/>
                <a:ea typeface="+mj-ea"/>
              </a:rPr>
              <a:t>4</a:t>
            </a:r>
            <a:r>
              <a:rPr lang="zh-CN" altLang="en-US" sz="2400" b="1" dirty="0">
                <a:latin typeface="+mj-ea"/>
                <a:ea typeface="+mj-ea"/>
              </a:rPr>
              <a:t>、政府需要干预市场吗？</a:t>
            </a:r>
            <a:endParaRPr lang="en-US" altLang="zh-CN" sz="2400" b="1" dirty="0">
              <a:latin typeface="+mj-ea"/>
              <a:ea typeface="+mj-ea"/>
            </a:endParaRPr>
          </a:p>
          <a:p>
            <a:r>
              <a:rPr lang="en-US" altLang="zh-CN" sz="2400" b="1" dirty="0">
                <a:latin typeface="+mj-ea"/>
                <a:ea typeface="+mj-ea"/>
              </a:rPr>
              <a:t>5</a:t>
            </a:r>
            <a:r>
              <a:rPr lang="zh-CN" altLang="en-US" sz="2400" b="1" dirty="0">
                <a:latin typeface="+mj-ea"/>
                <a:ea typeface="+mj-ea"/>
              </a:rPr>
              <a:t>、经济发展需要制定什么样的产业政策？</a:t>
            </a:r>
            <a:endParaRPr lang="en-US" altLang="zh-CN" sz="2400" b="1" dirty="0">
              <a:latin typeface="+mj-ea"/>
              <a:ea typeface="+mj-ea"/>
            </a:endParaRPr>
          </a:p>
          <a:p>
            <a:endParaRPr lang="en-US" altLang="zh-CN" b="1" dirty="0">
              <a:latin typeface="+mj-ea"/>
              <a:ea typeface="+mj-ea"/>
            </a:endParaRPr>
          </a:p>
          <a:p>
            <a:endParaRPr lang="en-US" altLang="zh-CN" b="1" dirty="0">
              <a:latin typeface="+mj-ea"/>
              <a:ea typeface="+mj-ea"/>
            </a:endParaRPr>
          </a:p>
          <a:p>
            <a:endParaRPr lang="en-US" altLang="zh-CN" b="1" dirty="0">
              <a:latin typeface="+mj-ea"/>
              <a:ea typeface="+mj-ea"/>
            </a:endParaRPr>
          </a:p>
          <a:p>
            <a:endParaRPr lang="en-US" altLang="zh-CN" b="1" dirty="0">
              <a:latin typeface="+mj-ea"/>
              <a:ea typeface="+mj-ea"/>
            </a:endParaRPr>
          </a:p>
          <a:p>
            <a:endParaRPr lang="zh-CN" altLang="en-US" dirty="0"/>
          </a:p>
        </p:txBody>
      </p:sp>
    </p:spTree>
    <p:extLst>
      <p:ext uri="{BB962C8B-B14F-4D97-AF65-F5344CB8AC3E}">
        <p14:creationId xmlns:p14="http://schemas.microsoft.com/office/powerpoint/2010/main" val="17605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latin typeface="微软雅黑" panose="020B0503020204020204" pitchFamily="34" charset="-122"/>
                <a:ea typeface="微软雅黑" panose="020B0503020204020204" pitchFamily="34" charset="-122"/>
              </a:rPr>
              <a:t>二、如何学习？</a:t>
            </a:r>
            <a:endParaRPr lang="en-US" altLang="zh-CN" b="1" dirty="0">
              <a:latin typeface="微软雅黑" panose="020B0503020204020204" pitchFamily="34" charset="-122"/>
              <a:ea typeface="微软雅黑" panose="020B0503020204020204" pitchFamily="34" charset="-122"/>
            </a:endParaRPr>
          </a:p>
          <a:p>
            <a:r>
              <a:rPr lang="en-US" altLang="zh-CN" sz="2400" dirty="0">
                <a:latin typeface="+mn-ea"/>
              </a:rPr>
              <a:t>1</a:t>
            </a:r>
            <a:r>
              <a:rPr lang="zh-CN" altLang="en-US" sz="2400" dirty="0">
                <a:latin typeface="+mn-ea"/>
              </a:rPr>
              <a:t>、宝石的故事（悟性）</a:t>
            </a:r>
            <a:endParaRPr lang="en-US" altLang="zh-CN" sz="2400" dirty="0">
              <a:latin typeface="+mn-ea"/>
            </a:endParaRPr>
          </a:p>
          <a:p>
            <a:r>
              <a:rPr lang="en-US" altLang="zh-CN" sz="2400" dirty="0">
                <a:latin typeface="+mn-ea"/>
              </a:rPr>
              <a:t>2</a:t>
            </a:r>
            <a:r>
              <a:rPr lang="zh-CN" altLang="en-US" sz="2400" dirty="0">
                <a:latin typeface="+mn-ea"/>
              </a:rPr>
              <a:t>、听课</a:t>
            </a:r>
            <a:endParaRPr lang="en-US" altLang="zh-CN" sz="2400" dirty="0">
              <a:latin typeface="+mn-ea"/>
            </a:endParaRPr>
          </a:p>
          <a:p>
            <a:r>
              <a:rPr lang="en-US" altLang="zh-CN" sz="2400" dirty="0">
                <a:latin typeface="+mn-ea"/>
              </a:rPr>
              <a:t>3</a:t>
            </a:r>
            <a:r>
              <a:rPr lang="zh-CN" altLang="en-US" sz="2400" dirty="0">
                <a:latin typeface="+mn-ea"/>
              </a:rPr>
              <a:t>、上网</a:t>
            </a:r>
            <a:endParaRPr lang="en-US" altLang="zh-CN" sz="2400" dirty="0">
              <a:latin typeface="+mn-ea"/>
            </a:endParaRPr>
          </a:p>
          <a:p>
            <a:r>
              <a:rPr lang="en-US" altLang="zh-CN" sz="2400" dirty="0">
                <a:latin typeface="+mn-ea"/>
              </a:rPr>
              <a:t>4</a:t>
            </a:r>
            <a:r>
              <a:rPr lang="zh-CN" altLang="en-US" sz="2400" dirty="0">
                <a:latin typeface="+mn-ea"/>
              </a:rPr>
              <a:t>、实践（学以致用）</a:t>
            </a:r>
          </a:p>
        </p:txBody>
      </p:sp>
    </p:spTree>
    <p:extLst>
      <p:ext uri="{BB962C8B-B14F-4D97-AF65-F5344CB8AC3E}">
        <p14:creationId xmlns:p14="http://schemas.microsoft.com/office/powerpoint/2010/main" val="251962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611560" y="1196752"/>
            <a:ext cx="7560840" cy="792088"/>
          </a:xfrm>
        </p:spPr>
        <p:txBody>
          <a:bodyPr/>
          <a:lstStyle/>
          <a:p>
            <a:pPr marL="342900" indent="-342900" algn="l">
              <a:lnSpc>
                <a:spcPct val="150000"/>
              </a:lnSpc>
              <a:spcBef>
                <a:spcPct val="20000"/>
              </a:spcBef>
              <a:buChar char="•"/>
            </a:pPr>
            <a:r>
              <a:rPr lang="zh-CN" altLang="en-US" sz="3200" b="1" dirty="0">
                <a:solidFill>
                  <a:schemeClr val="tx1"/>
                </a:solidFill>
                <a:latin typeface="微软雅黑" panose="020B0503020204020204" pitchFamily="34" charset="-122"/>
                <a:ea typeface="微软雅黑" panose="020B0503020204020204" pitchFamily="34" charset="-122"/>
                <a:cs typeface="+mn-cs"/>
              </a:rPr>
              <a:t>三、课程的重点和要求</a:t>
            </a:r>
          </a:p>
        </p:txBody>
      </p:sp>
      <p:sp>
        <p:nvSpPr>
          <p:cNvPr id="16387" name="内容占位符 2">
            <a:extLst>
              <a:ext uri="{FF2B5EF4-FFF2-40B4-BE49-F238E27FC236}">
                <a16:creationId xmlns:a16="http://schemas.microsoft.com/office/drawing/2014/main" id="{AB30E5CC-94E5-4100-A083-11E2BC629A25}"/>
              </a:ext>
            </a:extLst>
          </p:cNvPr>
          <p:cNvSpPr>
            <a:spLocks noGrp="1"/>
          </p:cNvSpPr>
          <p:nvPr>
            <p:ph idx="1"/>
          </p:nvPr>
        </p:nvSpPr>
        <p:spPr>
          <a:xfrm>
            <a:off x="323528" y="1988840"/>
            <a:ext cx="8305800" cy="4032448"/>
          </a:xfrm>
        </p:spPr>
        <p:txBody>
          <a:bodyPr/>
          <a:lstStyle/>
          <a:p>
            <a:pPr>
              <a:defRPr/>
            </a:pPr>
            <a:r>
              <a:rPr lang="zh-CN" altLang="en-US" sz="2800" b="1" dirty="0">
                <a:latin typeface="+mj-ea"/>
                <a:ea typeface="+mj-ea"/>
              </a:rPr>
              <a:t>（一）重点</a:t>
            </a:r>
            <a:endParaRPr lang="en-US" altLang="zh-CN" sz="2800" b="1" dirty="0">
              <a:latin typeface="+mj-ea"/>
              <a:ea typeface="+mj-ea"/>
            </a:endParaRPr>
          </a:p>
          <a:p>
            <a:pPr>
              <a:defRPr/>
            </a:pPr>
            <a:r>
              <a:rPr lang="zh-CN" altLang="en-US" sz="2000" dirty="0"/>
              <a:t>按照目前产业研究主流的风格，本科课程以市场中的企业行为作为讲授重点。</a:t>
            </a:r>
            <a:endParaRPr lang="en-US" altLang="zh-CN" sz="2000" dirty="0"/>
          </a:p>
          <a:p>
            <a:pPr>
              <a:defRPr/>
            </a:pPr>
            <a:r>
              <a:rPr lang="zh-CN" altLang="en-US" sz="2000" dirty="0">
                <a:solidFill>
                  <a:schemeClr val="tx1"/>
                </a:solidFill>
              </a:rPr>
              <a:t>在课程讲授过程中，将采用“结构－行为－绩效”范式，同时采用价格理论方法来阐述和理解相关的材料。</a:t>
            </a:r>
            <a:endParaRPr lang="en-US" altLang="zh-CN" sz="2000" dirty="0">
              <a:solidFill>
                <a:schemeClr val="tx1"/>
              </a:solidFill>
            </a:endParaRPr>
          </a:p>
          <a:p>
            <a:pPr>
              <a:defRPr/>
            </a:pPr>
            <a:r>
              <a:rPr lang="zh-CN" altLang="en-US" sz="2800" b="1" dirty="0">
                <a:latin typeface="+mj-ea"/>
                <a:ea typeface="+mj-ea"/>
              </a:rPr>
              <a:t>（二）课程要求</a:t>
            </a:r>
          </a:p>
          <a:p>
            <a:pPr>
              <a:buFont typeface="Wingdings" pitchFamily="2" charset="2"/>
              <a:buChar char="Ø"/>
              <a:defRPr/>
            </a:pPr>
            <a:r>
              <a:rPr lang="zh-CN" altLang="en-US" sz="2000" dirty="0">
                <a:solidFill>
                  <a:schemeClr val="tx1"/>
                </a:solidFill>
              </a:rPr>
              <a:t>课程强调基础理论的学习和基本能力的培养和训练。</a:t>
            </a:r>
            <a:endParaRPr lang="en-US" altLang="zh-CN" sz="2000" dirty="0">
              <a:solidFill>
                <a:schemeClr val="tx1"/>
              </a:solidFill>
            </a:endParaRPr>
          </a:p>
          <a:p>
            <a:pPr>
              <a:buFont typeface="Wingdings" pitchFamily="2" charset="2"/>
              <a:buChar char="Ø"/>
              <a:defRPr/>
            </a:pPr>
            <a:r>
              <a:rPr lang="zh-CN" altLang="en-US" sz="2000" dirty="0">
                <a:solidFill>
                  <a:schemeClr val="tx1"/>
                </a:solidFill>
              </a:rPr>
              <a:t>考虑到学时和篇幅的限制，较少地触及经验层面，基本不涉及公共政策问题。</a:t>
            </a:r>
          </a:p>
        </p:txBody>
      </p:sp>
    </p:spTree>
    <p:extLst>
      <p:ext uri="{BB962C8B-B14F-4D97-AF65-F5344CB8AC3E}">
        <p14:creationId xmlns:p14="http://schemas.microsoft.com/office/powerpoint/2010/main" val="140178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7188A-C61A-482A-A9B4-51D7D65401B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5EB38E7-8282-43FD-AC66-841415207A07}"/>
              </a:ext>
            </a:extLst>
          </p:cNvPr>
          <p:cNvSpPr>
            <a:spLocks noGrp="1"/>
          </p:cNvSpPr>
          <p:nvPr>
            <p:ph idx="1"/>
          </p:nvPr>
        </p:nvSpPr>
        <p:spPr/>
        <p:txBody>
          <a:bodyPr/>
          <a:lstStyle/>
          <a:p>
            <a:r>
              <a:rPr lang="zh-CN" altLang="en-US" dirty="0"/>
              <a:t>推介你的家乡，你首先会想到什么？</a:t>
            </a:r>
          </a:p>
        </p:txBody>
      </p:sp>
    </p:spTree>
    <p:extLst>
      <p:ext uri="{BB962C8B-B14F-4D97-AF65-F5344CB8AC3E}">
        <p14:creationId xmlns:p14="http://schemas.microsoft.com/office/powerpoint/2010/main" val="81958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a:extLst>
              <a:ext uri="{FF2B5EF4-FFF2-40B4-BE49-F238E27FC236}">
                <a16:creationId xmlns:a16="http://schemas.microsoft.com/office/drawing/2014/main" id="{AB30E5CC-94E5-4100-A083-11E2BC629A25}"/>
              </a:ext>
            </a:extLst>
          </p:cNvPr>
          <p:cNvSpPr>
            <a:spLocks noGrp="1"/>
          </p:cNvSpPr>
          <p:nvPr>
            <p:ph idx="1"/>
          </p:nvPr>
        </p:nvSpPr>
        <p:spPr>
          <a:xfrm>
            <a:off x="611560" y="1196752"/>
            <a:ext cx="7776864" cy="4896544"/>
          </a:xfrm>
        </p:spPr>
        <p:txBody>
          <a:bodyPr/>
          <a:lstStyle/>
          <a:p>
            <a:pPr>
              <a:lnSpc>
                <a:spcPct val="150000"/>
              </a:lnSpc>
              <a:defRPr/>
            </a:pPr>
            <a:r>
              <a:rPr lang="zh-CN" altLang="en-US" b="1" dirty="0">
                <a:latin typeface="微软雅黑" panose="020B0503020204020204" pitchFamily="34" charset="-122"/>
                <a:ea typeface="微软雅黑" panose="020B0503020204020204" pitchFamily="34" charset="-122"/>
              </a:rPr>
              <a:t>四、课程结构</a:t>
            </a:r>
            <a:endParaRPr lang="en-US" altLang="zh-CN" b="1" dirty="0">
              <a:latin typeface="微软雅黑" panose="020B0503020204020204" pitchFamily="34" charset="-122"/>
              <a:ea typeface="微软雅黑" panose="020B0503020204020204" pitchFamily="34" charset="-122"/>
            </a:endParaRPr>
          </a:p>
          <a:p>
            <a:pPr marL="360000" indent="0">
              <a:buFont typeface="Wingdings" pitchFamily="2" charset="2"/>
              <a:buNone/>
              <a:defRPr/>
            </a:pPr>
            <a:r>
              <a:rPr lang="zh-CN" altLang="en-US" sz="2400" dirty="0">
                <a:solidFill>
                  <a:schemeClr val="tx1"/>
                </a:solidFill>
              </a:rPr>
              <a:t>本课程包括两大部分，现将除第一章外本课的结构说明如下：</a:t>
            </a:r>
          </a:p>
          <a:p>
            <a:pPr>
              <a:buFont typeface="Wingdings" pitchFamily="2" charset="2"/>
              <a:buChar char="Ø"/>
              <a:defRPr/>
            </a:pPr>
            <a:r>
              <a:rPr lang="zh-CN" altLang="en-US" sz="2400" b="1" dirty="0">
                <a:latin typeface="+mj-ea"/>
                <a:ea typeface="+mj-ea"/>
                <a:cs typeface="Times New Roman" panose="02020603050405020304" pitchFamily="18" charset="0"/>
              </a:rPr>
              <a:t>（一）第一部分主要讲授西方的产业组织理论</a:t>
            </a:r>
            <a:endParaRPr lang="en-US" altLang="zh-CN" sz="2400" b="1" dirty="0">
              <a:latin typeface="+mj-ea"/>
              <a:ea typeface="+mj-ea"/>
              <a:cs typeface="Times New Roman" panose="02020603050405020304" pitchFamily="18" charset="0"/>
            </a:endParaRP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包括第二章至十一章，这是课程的重点内容。 </a:t>
            </a:r>
            <a:endParaRPr lang="en-US" altLang="zh-CN" sz="2000" dirty="0">
              <a:latin typeface="Times New Roman" panose="02020603050405020304" pitchFamily="18" charset="0"/>
              <a:cs typeface="Times New Roman" panose="02020603050405020304" pitchFamily="18" charset="0"/>
            </a:endParaRPr>
          </a:p>
          <a:p>
            <a:pPr>
              <a:buFont typeface="Wingdings" pitchFamily="2" charset="2"/>
              <a:buChar char="Ø"/>
              <a:defRPr/>
            </a:pPr>
            <a:r>
              <a:rPr lang="zh-CN" altLang="en-US" sz="2400" b="1" dirty="0">
                <a:latin typeface="+mj-ea"/>
                <a:ea typeface="+mj-ea"/>
                <a:cs typeface="Times New Roman" panose="02020603050405020304" pitchFamily="18" charset="0"/>
              </a:rPr>
              <a:t>（二）第二部分简述东方的产业经济学</a:t>
            </a:r>
            <a:endParaRPr lang="en-US" altLang="zh-CN" sz="2400" b="1" dirty="0">
              <a:latin typeface="+mj-ea"/>
              <a:ea typeface="+mj-ea"/>
              <a:cs typeface="Times New Roman" panose="02020603050405020304" pitchFamily="18" charset="0"/>
            </a:endParaRP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包括第十二章至十五章。涉及产业结构、产业关联、产业布局和产业政策等内容。</a:t>
            </a:r>
          </a:p>
          <a:p>
            <a:pPr marL="0" indent="0">
              <a:buFont typeface="Wingdings" pitchFamily="2" charset="2"/>
              <a:buNone/>
              <a:defRPr/>
            </a:pPr>
            <a:r>
              <a:rPr lang="zh-CN" altLang="en-US" sz="2400" dirty="0">
                <a:solidFill>
                  <a:schemeClr val="tx1"/>
                </a:solidFill>
              </a:rPr>
              <a:t>        在教学中，会根据专业特点和课程设置的实际情况对上述教学内容有所侧重 。</a:t>
            </a:r>
          </a:p>
        </p:txBody>
      </p:sp>
    </p:spTree>
    <p:extLst>
      <p:ext uri="{BB962C8B-B14F-4D97-AF65-F5344CB8AC3E}">
        <p14:creationId xmlns:p14="http://schemas.microsoft.com/office/powerpoint/2010/main" val="91487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683568" y="1340768"/>
            <a:ext cx="7632848" cy="792088"/>
          </a:xfrm>
        </p:spPr>
        <p:txBody>
          <a:bodyPr/>
          <a:lstStyle/>
          <a:p>
            <a:pPr marL="342900" indent="-342900" algn="l">
              <a:lnSpc>
                <a:spcPct val="150000"/>
              </a:lnSpc>
              <a:spcBef>
                <a:spcPct val="20000"/>
              </a:spcBef>
              <a:buChar char="•"/>
            </a:pPr>
            <a:r>
              <a:rPr lang="zh-CN" altLang="en-US" sz="3200" b="1" dirty="0">
                <a:solidFill>
                  <a:schemeClr val="tx1"/>
                </a:solidFill>
                <a:latin typeface="微软雅黑" panose="020B0503020204020204" pitchFamily="34" charset="-122"/>
                <a:ea typeface="微软雅黑" panose="020B0503020204020204" pitchFamily="34" charset="-122"/>
                <a:cs typeface="+mn-cs"/>
              </a:rPr>
              <a:t>五、教材及考核</a:t>
            </a:r>
          </a:p>
        </p:txBody>
      </p:sp>
      <p:sp>
        <p:nvSpPr>
          <p:cNvPr id="17411" name="内容占位符 2"/>
          <p:cNvSpPr>
            <a:spLocks noGrp="1" noChangeArrowheads="1"/>
          </p:cNvSpPr>
          <p:nvPr>
            <p:ph idx="1"/>
          </p:nvPr>
        </p:nvSpPr>
        <p:spPr>
          <a:xfrm>
            <a:off x="755576" y="2132856"/>
            <a:ext cx="8007424" cy="3600400"/>
          </a:xfrm>
        </p:spPr>
        <p:txBody>
          <a:bodyPr/>
          <a:lstStyle/>
          <a:p>
            <a:pPr eaLnBrk="1" hangingPunct="1">
              <a:lnSpc>
                <a:spcPct val="150000"/>
              </a:lnSpc>
            </a:pPr>
            <a:r>
              <a:rPr lang="zh-CN" altLang="en-US" sz="2400" dirty="0">
                <a:solidFill>
                  <a:schemeClr val="tx1"/>
                </a:solidFill>
                <a:latin typeface="+mn-ea"/>
              </a:rPr>
              <a:t>教材：</a:t>
            </a:r>
            <a:r>
              <a:rPr lang="en-US" altLang="zh-CN" sz="2400" dirty="0">
                <a:solidFill>
                  <a:schemeClr val="tx1"/>
                </a:solidFill>
                <a:latin typeface="+mn-ea"/>
              </a:rPr>
              <a:t>1</a:t>
            </a:r>
            <a:r>
              <a:rPr lang="zh-CN" altLang="en-US" sz="2400" dirty="0">
                <a:solidFill>
                  <a:schemeClr val="tx1"/>
                </a:solidFill>
                <a:latin typeface="+mn-ea"/>
              </a:rPr>
              <a:t>、吴汉洪编著，</a:t>
            </a:r>
            <a:r>
              <a:rPr lang="en-US" altLang="zh-CN" sz="2400" dirty="0">
                <a:solidFill>
                  <a:schemeClr val="tx1"/>
                </a:solidFill>
                <a:latin typeface="+mn-ea"/>
              </a:rPr>
              <a:t>《</a:t>
            </a:r>
            <a:r>
              <a:rPr lang="zh-CN" altLang="en-US" sz="2400" dirty="0">
                <a:solidFill>
                  <a:schemeClr val="tx1"/>
                </a:solidFill>
                <a:latin typeface="+mn-ea"/>
              </a:rPr>
              <a:t>产业组织理论</a:t>
            </a:r>
            <a:r>
              <a:rPr lang="en-US" altLang="zh-CN" sz="2400" dirty="0">
                <a:solidFill>
                  <a:schemeClr val="tx1"/>
                </a:solidFill>
                <a:latin typeface="+mn-ea"/>
              </a:rPr>
              <a:t>》</a:t>
            </a:r>
            <a:r>
              <a:rPr lang="zh-CN" altLang="en-US" sz="2400" dirty="0">
                <a:solidFill>
                  <a:schemeClr val="tx1"/>
                </a:solidFill>
                <a:latin typeface="+mn-ea"/>
              </a:rPr>
              <a:t>（本科生用）。中国人民大学出版社。</a:t>
            </a:r>
            <a:r>
              <a:rPr lang="en-US" altLang="zh-CN" sz="2400" dirty="0">
                <a:latin typeface="+mn-ea"/>
              </a:rPr>
              <a:t>2</a:t>
            </a:r>
            <a:r>
              <a:rPr lang="zh-CN" altLang="en-US" sz="2400" dirty="0">
                <a:latin typeface="+mn-ea"/>
              </a:rPr>
              <a:t>、曹芳萍自编教案（待出版）</a:t>
            </a:r>
            <a:endParaRPr lang="en-US" altLang="zh-CN" sz="2400" dirty="0">
              <a:latin typeface="+mn-ea"/>
            </a:endParaRPr>
          </a:p>
          <a:p>
            <a:pPr eaLnBrk="1" hangingPunct="1">
              <a:lnSpc>
                <a:spcPct val="150000"/>
              </a:lnSpc>
            </a:pPr>
            <a:r>
              <a:rPr lang="zh-CN" altLang="en-US" sz="2400" dirty="0">
                <a:solidFill>
                  <a:schemeClr val="tx1"/>
                </a:solidFill>
                <a:latin typeface="+mn-ea"/>
              </a:rPr>
              <a:t>期末考试：闭卷，占总成绩</a:t>
            </a:r>
            <a:r>
              <a:rPr lang="en-US" altLang="zh-CN" sz="2400" dirty="0">
                <a:solidFill>
                  <a:schemeClr val="tx1"/>
                </a:solidFill>
                <a:latin typeface="+mn-ea"/>
              </a:rPr>
              <a:t>60%</a:t>
            </a:r>
          </a:p>
          <a:p>
            <a:pPr eaLnBrk="1" hangingPunct="1">
              <a:lnSpc>
                <a:spcPct val="150000"/>
              </a:lnSpc>
            </a:pPr>
            <a:r>
              <a:rPr lang="zh-CN" altLang="en-US" sz="2400" dirty="0">
                <a:solidFill>
                  <a:schemeClr val="tx1"/>
                </a:solidFill>
                <a:latin typeface="+mn-ea"/>
              </a:rPr>
              <a:t>平时成绩：占总成绩</a:t>
            </a:r>
            <a:r>
              <a:rPr lang="en-US" altLang="zh-CN" sz="2400" dirty="0">
                <a:solidFill>
                  <a:schemeClr val="tx1"/>
                </a:solidFill>
                <a:latin typeface="+mn-ea"/>
              </a:rPr>
              <a:t>40%</a:t>
            </a:r>
            <a:r>
              <a:rPr lang="zh-CN" altLang="en-US" sz="2400" dirty="0">
                <a:solidFill>
                  <a:schemeClr val="tx1"/>
                </a:solidFill>
                <a:latin typeface="+mn-ea"/>
              </a:rPr>
              <a:t>； 点名，课后习题作业，小组作业等</a:t>
            </a:r>
            <a:endParaRPr lang="en-US" altLang="zh-CN" sz="2400" dirty="0">
              <a:solidFill>
                <a:schemeClr val="tx1"/>
              </a:solidFill>
              <a:latin typeface="+mn-ea"/>
            </a:endParaRPr>
          </a:p>
          <a:p>
            <a:pPr eaLnBrk="1" hangingPunct="1">
              <a:lnSpc>
                <a:spcPct val="150000"/>
              </a:lnSpc>
            </a:pPr>
            <a:r>
              <a:rPr lang="zh-CN" altLang="en-US" sz="2400" dirty="0">
                <a:solidFill>
                  <a:schemeClr val="tx1"/>
                </a:solidFill>
                <a:latin typeface="+mn-ea"/>
              </a:rPr>
              <a:t>考试范围：课堂练习</a:t>
            </a:r>
            <a:r>
              <a:rPr lang="en-US" altLang="zh-CN" sz="2400" dirty="0">
                <a:solidFill>
                  <a:schemeClr val="tx1"/>
                </a:solidFill>
                <a:latin typeface="+mn-ea"/>
              </a:rPr>
              <a:t>+</a:t>
            </a:r>
            <a:r>
              <a:rPr lang="zh-CN" altLang="en-US" sz="2400" dirty="0">
                <a:solidFill>
                  <a:schemeClr val="tx1"/>
                </a:solidFill>
                <a:latin typeface="+mn-ea"/>
              </a:rPr>
              <a:t>课后习题</a:t>
            </a:r>
            <a:r>
              <a:rPr lang="en-US" altLang="zh-CN" sz="2400" dirty="0">
                <a:solidFill>
                  <a:schemeClr val="tx1"/>
                </a:solidFill>
                <a:latin typeface="+mn-ea"/>
              </a:rPr>
              <a:t>+</a:t>
            </a:r>
            <a:r>
              <a:rPr lang="zh-CN" altLang="en-US" sz="2400" dirty="0">
                <a:solidFill>
                  <a:schemeClr val="tx1"/>
                </a:solidFill>
                <a:latin typeface="+mn-ea"/>
              </a:rPr>
              <a:t>现实经济环境分析</a:t>
            </a:r>
          </a:p>
        </p:txBody>
      </p:sp>
    </p:spTree>
    <p:extLst>
      <p:ext uri="{BB962C8B-B14F-4D97-AF65-F5344CB8AC3E}">
        <p14:creationId xmlns:p14="http://schemas.microsoft.com/office/powerpoint/2010/main" val="1989754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611560" y="1268761"/>
            <a:ext cx="7886700" cy="720080"/>
          </a:xfrm>
        </p:spPr>
        <p:txBody>
          <a:bodyPr/>
          <a:lstStyle/>
          <a:p>
            <a:r>
              <a:rPr lang="zh-CN" altLang="en-US" sz="4000" b="1" dirty="0">
                <a:latin typeface="微软雅黑" panose="020B0503020204020204" pitchFamily="34" charset="-122"/>
                <a:ea typeface="微软雅黑" panose="020B0503020204020204" pitchFamily="34" charset="-122"/>
              </a:rPr>
              <a:t>第一章 产业经济学导论</a:t>
            </a:r>
            <a:endParaRPr lang="zh-CN" altLang="en-US" sz="4000" dirty="0">
              <a:solidFill>
                <a:srgbClr val="FF9900"/>
              </a:solidFill>
            </a:endParaRPr>
          </a:p>
        </p:txBody>
      </p:sp>
      <p:sp>
        <p:nvSpPr>
          <p:cNvPr id="17411" name="内容占位符 2">
            <a:extLst>
              <a:ext uri="{FF2B5EF4-FFF2-40B4-BE49-F238E27FC236}">
                <a16:creationId xmlns:a16="http://schemas.microsoft.com/office/drawing/2014/main" id="{5172834B-BE40-46D1-A7EC-25832CB9A0F7}"/>
              </a:ext>
            </a:extLst>
          </p:cNvPr>
          <p:cNvSpPr>
            <a:spLocks noGrp="1"/>
          </p:cNvSpPr>
          <p:nvPr>
            <p:ph idx="1"/>
          </p:nvPr>
        </p:nvSpPr>
        <p:spPr>
          <a:xfrm>
            <a:off x="467544" y="1988840"/>
            <a:ext cx="3312368" cy="3888432"/>
          </a:xfr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p:spPr>
        <p:txBody>
          <a:bodyPr/>
          <a:lstStyle/>
          <a:p>
            <a:pPr>
              <a:defRPr/>
            </a:pPr>
            <a:r>
              <a:rPr lang="zh-CN" altLang="en-US" sz="2400" b="1" dirty="0">
                <a:latin typeface="+mj-ea"/>
                <a:ea typeface="+mj-ea"/>
              </a:rPr>
              <a:t>第一节 产业经济学的研究对象</a:t>
            </a:r>
            <a:endParaRPr lang="en-US" altLang="zh-CN" sz="2400" b="1" dirty="0">
              <a:latin typeface="+mj-ea"/>
              <a:ea typeface="+mj-ea"/>
            </a:endParaRPr>
          </a:p>
          <a:p>
            <a:pPr>
              <a:defRPr/>
            </a:pPr>
            <a:r>
              <a:rPr lang="zh-CN" altLang="en-US" sz="2000" dirty="0">
                <a:solidFill>
                  <a:schemeClr val="tx1"/>
                </a:solidFill>
              </a:rPr>
              <a:t>对产业的认识</a:t>
            </a:r>
            <a:endParaRPr lang="en-US" altLang="zh-CN" sz="2000" dirty="0">
              <a:solidFill>
                <a:schemeClr val="tx1"/>
              </a:solidFill>
            </a:endParaRPr>
          </a:p>
          <a:p>
            <a:pPr>
              <a:defRPr/>
            </a:pPr>
            <a:r>
              <a:rPr lang="zh-CN" altLang="en-US" sz="2000" dirty="0">
                <a:solidFill>
                  <a:schemeClr val="tx1"/>
                </a:solidFill>
              </a:rPr>
              <a:t>产业概念</a:t>
            </a:r>
            <a:endParaRPr lang="en-US" altLang="zh-CN" sz="2000" dirty="0">
              <a:solidFill>
                <a:schemeClr val="tx1"/>
              </a:solidFill>
            </a:endParaRPr>
          </a:p>
          <a:p>
            <a:pPr>
              <a:defRPr/>
            </a:pPr>
            <a:r>
              <a:rPr lang="zh-CN" altLang="en-US" sz="2000" dirty="0">
                <a:solidFill>
                  <a:schemeClr val="tx1"/>
                </a:solidFill>
              </a:rPr>
              <a:t>产业范畴的灵活性</a:t>
            </a:r>
            <a:endParaRPr lang="en-US" altLang="zh-CN" sz="2000" dirty="0">
              <a:solidFill>
                <a:schemeClr val="tx1"/>
              </a:solidFill>
            </a:endParaRPr>
          </a:p>
          <a:p>
            <a:pPr>
              <a:defRPr/>
            </a:pPr>
            <a:r>
              <a:rPr lang="zh-CN" altLang="en-US" sz="2000" dirty="0">
                <a:solidFill>
                  <a:schemeClr val="tx1"/>
                </a:solidFill>
              </a:rPr>
              <a:t>产业的形成与发展</a:t>
            </a:r>
            <a:endParaRPr lang="en-US" altLang="zh-CN" sz="2000" dirty="0">
              <a:solidFill>
                <a:schemeClr val="tx1"/>
              </a:solidFill>
            </a:endParaRPr>
          </a:p>
          <a:p>
            <a:pPr>
              <a:defRPr/>
            </a:pPr>
            <a:r>
              <a:rPr lang="zh-CN" altLang="en-US" sz="2400" b="1" dirty="0">
                <a:latin typeface="+mj-ea"/>
                <a:ea typeface="+mj-ea"/>
              </a:rPr>
              <a:t>第二节 产业经济学的学科性质</a:t>
            </a:r>
          </a:p>
        </p:txBody>
      </p:sp>
      <p:sp>
        <p:nvSpPr>
          <p:cNvPr id="4" name="内容占位符 2">
            <a:extLst>
              <a:ext uri="{FF2B5EF4-FFF2-40B4-BE49-F238E27FC236}">
                <a16:creationId xmlns:a16="http://schemas.microsoft.com/office/drawing/2014/main" id="{5172834B-BE40-46D1-A7EC-25832CB9A0F7}"/>
              </a:ext>
            </a:extLst>
          </p:cNvPr>
          <p:cNvSpPr txBox="1">
            <a:spLocks/>
          </p:cNvSpPr>
          <p:nvPr/>
        </p:nvSpPr>
        <p:spPr>
          <a:xfrm>
            <a:off x="4499992" y="1988840"/>
            <a:ext cx="3493591" cy="410445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b="1" dirty="0">
                <a:latin typeface="+mj-ea"/>
                <a:ea typeface="+mj-ea"/>
              </a:rPr>
              <a:t>第三节 产业经济学的研究内容</a:t>
            </a:r>
            <a:endParaRPr lang="en-US" altLang="zh-CN" sz="2400" b="1" dirty="0">
              <a:latin typeface="+mj-ea"/>
              <a:ea typeface="+mj-ea"/>
            </a:endParaRPr>
          </a:p>
          <a:p>
            <a:pPr>
              <a:defRPr/>
            </a:pPr>
            <a:r>
              <a:rPr lang="zh-CN" altLang="en-US" sz="2000" dirty="0"/>
              <a:t>产业组织</a:t>
            </a:r>
            <a:endParaRPr lang="en-US" altLang="zh-CN" sz="2000" dirty="0"/>
          </a:p>
          <a:p>
            <a:pPr>
              <a:defRPr/>
            </a:pPr>
            <a:r>
              <a:rPr lang="zh-CN" altLang="en-US" sz="2000" dirty="0"/>
              <a:t>产业结构</a:t>
            </a:r>
            <a:endParaRPr lang="en-US" altLang="zh-CN" sz="2000" dirty="0"/>
          </a:p>
          <a:p>
            <a:pPr>
              <a:defRPr/>
            </a:pPr>
            <a:r>
              <a:rPr lang="zh-CN" altLang="en-US" sz="2000" dirty="0"/>
              <a:t>产业布局</a:t>
            </a:r>
            <a:endParaRPr lang="en-US" altLang="zh-CN" sz="2000" dirty="0"/>
          </a:p>
          <a:p>
            <a:pPr>
              <a:defRPr/>
            </a:pPr>
            <a:r>
              <a:rPr lang="zh-CN" altLang="en-US" sz="2000" dirty="0"/>
              <a:t>产业政策</a:t>
            </a:r>
            <a:endParaRPr lang="en-US" altLang="zh-CN" sz="2000" dirty="0"/>
          </a:p>
          <a:p>
            <a:pPr>
              <a:defRPr/>
            </a:pPr>
            <a:endParaRPr lang="en-US" altLang="zh-CN" dirty="0"/>
          </a:p>
          <a:p>
            <a:pPr marL="0" indent="0">
              <a:buFont typeface="Wingdings" pitchFamily="2" charset="2"/>
              <a:buNone/>
              <a:defRPr/>
            </a:pPr>
            <a:endParaRPr lang="zh-CN" altLang="en-US" dirty="0"/>
          </a:p>
          <a:p>
            <a:pPr>
              <a:defRPr/>
            </a:pPr>
            <a:endParaRPr lang="zh-CN" altLang="en-US" dirty="0"/>
          </a:p>
        </p:txBody>
      </p:sp>
    </p:spTree>
    <p:extLst>
      <p:ext uri="{BB962C8B-B14F-4D97-AF65-F5344CB8AC3E}">
        <p14:creationId xmlns:p14="http://schemas.microsoft.com/office/powerpoint/2010/main" val="4281713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5172834B-BE40-46D1-A7EC-25832CB9A0F7}"/>
              </a:ext>
            </a:extLst>
          </p:cNvPr>
          <p:cNvSpPr>
            <a:spLocks noGrp="1"/>
          </p:cNvSpPr>
          <p:nvPr>
            <p:ph idx="1"/>
          </p:nvPr>
        </p:nvSpPr>
        <p:spPr>
          <a:xfrm>
            <a:off x="539552" y="1196752"/>
            <a:ext cx="8352928" cy="4608512"/>
          </a:xfrm>
        </p:spPr>
        <p:txBody>
          <a:bodyPr/>
          <a:lstStyle/>
          <a:p>
            <a:pPr marL="0" indent="0">
              <a:buFont typeface="Wingdings" pitchFamily="2" charset="2"/>
              <a:buNone/>
              <a:defRPr/>
            </a:pPr>
            <a:r>
              <a:rPr lang="zh-CN" altLang="en-US" b="1" dirty="0">
                <a:solidFill>
                  <a:schemeClr val="tx1"/>
                </a:solidFill>
                <a:latin typeface="微软雅黑" panose="020B0503020204020204" pitchFamily="34" charset="-122"/>
                <a:ea typeface="微软雅黑" panose="020B0503020204020204" pitchFamily="34" charset="-122"/>
              </a:rPr>
              <a:t>第一节 产业经济学研究对象</a:t>
            </a:r>
          </a:p>
          <a:p>
            <a:pPr>
              <a:defRPr/>
            </a:pPr>
            <a:r>
              <a:rPr lang="zh-CN" altLang="en-US" sz="2000" dirty="0">
                <a:solidFill>
                  <a:schemeClr val="tx1"/>
                </a:solidFill>
                <a:latin typeface="+mn-ea"/>
              </a:rPr>
              <a:t>产业经济学（</a:t>
            </a:r>
            <a:r>
              <a:rPr lang="en-US" altLang="zh-CN" sz="2000" dirty="0">
                <a:solidFill>
                  <a:schemeClr val="tx1"/>
                </a:solidFill>
                <a:latin typeface="+mn-ea"/>
              </a:rPr>
              <a:t>industrial economics</a:t>
            </a:r>
            <a:r>
              <a:rPr lang="zh-CN" altLang="en-US" sz="2000" dirty="0">
                <a:solidFill>
                  <a:schemeClr val="tx1"/>
                </a:solidFill>
                <a:latin typeface="+mn-ea"/>
              </a:rPr>
              <a:t>）是一门新兴的研究分析现实经济问题的应用经济学，也是近年来经济学理论中较为活跃和成果丰富的领域。如今，产业经济理论已成为我国各级政府制定产业发展规划和企事业单位制定发展战略的重要依据。</a:t>
            </a:r>
          </a:p>
          <a:p>
            <a:pPr>
              <a:defRPr/>
            </a:pPr>
            <a:r>
              <a:rPr lang="zh-CN" altLang="en-US" sz="2000" dirty="0">
                <a:solidFill>
                  <a:schemeClr val="tx1"/>
                </a:solidFill>
                <a:latin typeface="+mn-ea"/>
              </a:rPr>
              <a:t>产业经济学的研究对象毫无疑问是产业，从学科范畴来看，</a:t>
            </a:r>
            <a:endParaRPr lang="en-US" altLang="zh-CN" sz="2000" dirty="0">
              <a:solidFill>
                <a:schemeClr val="tx1"/>
              </a:solidFill>
              <a:latin typeface="+mn-ea"/>
            </a:endParaRPr>
          </a:p>
          <a:p>
            <a:pPr>
              <a:defRPr/>
            </a:pPr>
            <a:r>
              <a:rPr lang="zh-CN" altLang="en-US" sz="2400" dirty="0">
                <a:solidFill>
                  <a:schemeClr val="tx1"/>
                </a:solidFill>
                <a:latin typeface="+mn-ea"/>
              </a:rPr>
              <a:t>产业到底是什么？</a:t>
            </a:r>
            <a:endParaRPr lang="en-US" altLang="zh-CN" sz="2400" dirty="0">
              <a:solidFill>
                <a:schemeClr val="tx1"/>
              </a:solidFill>
              <a:latin typeface="+mn-ea"/>
            </a:endParaRPr>
          </a:p>
          <a:p>
            <a:pPr>
              <a:defRPr/>
            </a:pPr>
            <a:r>
              <a:rPr lang="zh-CN" altLang="en-US" sz="2400" dirty="0">
                <a:solidFill>
                  <a:schemeClr val="tx1"/>
                </a:solidFill>
                <a:latin typeface="+mn-ea"/>
              </a:rPr>
              <a:t>它是如何产生和发展的？</a:t>
            </a:r>
            <a:endParaRPr lang="en-US" altLang="zh-CN" sz="2400" dirty="0">
              <a:solidFill>
                <a:schemeClr val="tx1"/>
              </a:solidFill>
              <a:latin typeface="+mn-ea"/>
            </a:endParaRPr>
          </a:p>
          <a:p>
            <a:pPr>
              <a:defRPr/>
            </a:pPr>
            <a:r>
              <a:rPr lang="zh-CN" altLang="en-US" sz="2400" dirty="0">
                <a:solidFill>
                  <a:schemeClr val="tx1"/>
                </a:solidFill>
                <a:latin typeface="+mn-ea"/>
              </a:rPr>
              <a:t>我国的产业经济学和西方产业经济学内容一致吗？</a:t>
            </a:r>
          </a:p>
        </p:txBody>
      </p:sp>
    </p:spTree>
    <p:extLst>
      <p:ext uri="{BB962C8B-B14F-4D97-AF65-F5344CB8AC3E}">
        <p14:creationId xmlns:p14="http://schemas.microsoft.com/office/powerpoint/2010/main" val="3864214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2D699063-C57D-4280-AAD5-87BE245E3F44}"/>
              </a:ext>
            </a:extLst>
          </p:cNvPr>
          <p:cNvSpPr>
            <a:spLocks noGrp="1" noChangeArrowheads="1"/>
          </p:cNvSpPr>
          <p:nvPr>
            <p:ph type="body" idx="1"/>
          </p:nvPr>
        </p:nvSpPr>
        <p:spPr>
          <a:xfrm>
            <a:off x="683568" y="1196752"/>
            <a:ext cx="8208912" cy="5040560"/>
          </a:xfrm>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一、对产业的认识</a:t>
            </a:r>
            <a:endParaRPr lang="en-US" altLang="zh-CN" b="1" dirty="0">
              <a:latin typeface="微软雅黑" panose="020B0503020204020204" pitchFamily="34" charset="-122"/>
              <a:ea typeface="微软雅黑" panose="020B0503020204020204" pitchFamily="34" charset="-122"/>
            </a:endParaRPr>
          </a:p>
          <a:p>
            <a:pPr eaLnBrk="1" hangingPunct="1">
              <a:defRPr/>
            </a:pPr>
            <a:r>
              <a:rPr lang="en-US" altLang="zh-CN" sz="2000" b="1" dirty="0">
                <a:solidFill>
                  <a:schemeClr val="tx1"/>
                </a:solidFill>
                <a:latin typeface="+mn-ea"/>
              </a:rPr>
              <a:t>1</a:t>
            </a:r>
            <a:r>
              <a:rPr lang="zh-CN" altLang="en-US" sz="2000" b="1" dirty="0">
                <a:solidFill>
                  <a:schemeClr val="tx1"/>
                </a:solidFill>
                <a:latin typeface="+mn-ea"/>
              </a:rPr>
              <a:t>、</a:t>
            </a:r>
            <a:r>
              <a:rPr lang="zh-CN" altLang="zh-CN" sz="2000" b="1" dirty="0">
                <a:solidFill>
                  <a:schemeClr val="tx1"/>
                </a:solidFill>
                <a:latin typeface="+mn-ea"/>
              </a:rPr>
              <a:t>在中文语境中</a:t>
            </a:r>
            <a:r>
              <a:rPr lang="zh-CN" altLang="zh-CN" sz="2000" dirty="0">
                <a:solidFill>
                  <a:schemeClr val="tx1"/>
                </a:solidFill>
                <a:latin typeface="+mn-ea"/>
              </a:rPr>
              <a:t>，产业是个宽泛的概念。</a:t>
            </a:r>
            <a:endParaRPr lang="en-US" altLang="zh-CN" sz="2000" dirty="0">
              <a:solidFill>
                <a:schemeClr val="tx1"/>
              </a:solidFill>
              <a:latin typeface="+mn-ea"/>
            </a:endParaRPr>
          </a:p>
          <a:p>
            <a:pPr eaLnBrk="1" hangingPunct="1">
              <a:defRPr/>
            </a:pPr>
            <a:r>
              <a:rPr lang="zh-CN" altLang="zh-CN" sz="2000" dirty="0">
                <a:solidFill>
                  <a:schemeClr val="tx1"/>
                </a:solidFill>
                <a:latin typeface="+mn-ea"/>
              </a:rPr>
              <a:t>在我国最大最权威的综合性辞典《辞海》中，对产业的解释包括：</a:t>
            </a:r>
            <a:endParaRPr lang="en-US" altLang="zh-CN" sz="2000" dirty="0">
              <a:solidFill>
                <a:schemeClr val="tx1"/>
              </a:solidFill>
              <a:latin typeface="+mn-ea"/>
            </a:endParaRPr>
          </a:p>
          <a:p>
            <a:pPr>
              <a:buFont typeface="Wingdings" pitchFamily="2" charset="2"/>
              <a:buChar char="ü"/>
              <a:defRPr/>
            </a:pPr>
            <a:r>
              <a:rPr lang="zh-CN" altLang="zh-CN" sz="1800" dirty="0">
                <a:latin typeface="+mn-ea"/>
              </a:rPr>
              <a:t>指私人财产，如田地﹑房屋﹑作坊等。 </a:t>
            </a:r>
          </a:p>
          <a:p>
            <a:pPr>
              <a:buFont typeface="Wingdings" pitchFamily="2" charset="2"/>
              <a:buChar char="ü"/>
              <a:defRPr/>
            </a:pPr>
            <a:r>
              <a:rPr lang="zh-CN" altLang="zh-CN" sz="1800" dirty="0">
                <a:latin typeface="+mn-ea"/>
              </a:rPr>
              <a:t>生产事业。 </a:t>
            </a:r>
          </a:p>
          <a:p>
            <a:pPr>
              <a:buFont typeface="Wingdings" pitchFamily="2" charset="2"/>
              <a:buChar char="ü"/>
              <a:defRPr/>
            </a:pPr>
            <a:r>
              <a:rPr lang="zh-CN" altLang="zh-CN" sz="1800" dirty="0">
                <a:latin typeface="+mn-ea"/>
              </a:rPr>
              <a:t>特指现代工业生产部门。</a:t>
            </a:r>
            <a:endParaRPr lang="en-US" altLang="zh-CN" sz="1800" dirty="0">
              <a:latin typeface="+mn-ea"/>
            </a:endParaRPr>
          </a:p>
          <a:p>
            <a:pPr eaLnBrk="1" hangingPunct="1">
              <a:defRPr/>
            </a:pPr>
            <a:r>
              <a:rPr lang="en-US" altLang="zh-CN" sz="2000" b="1" dirty="0">
                <a:latin typeface="+mn-ea"/>
              </a:rPr>
              <a:t>2</a:t>
            </a:r>
            <a:r>
              <a:rPr lang="zh-CN" altLang="en-US" sz="2000" b="1" dirty="0">
                <a:latin typeface="+mn-ea"/>
              </a:rPr>
              <a:t>、</a:t>
            </a:r>
            <a:r>
              <a:rPr lang="zh-CN" altLang="zh-CN" sz="2000" b="1" dirty="0">
                <a:latin typeface="+mn-ea"/>
              </a:rPr>
              <a:t>在英文中，</a:t>
            </a:r>
            <a:r>
              <a:rPr lang="zh-CN" altLang="zh-CN" sz="2000" dirty="0">
                <a:latin typeface="+mn-ea"/>
              </a:rPr>
              <a:t>产业（</a:t>
            </a:r>
            <a:r>
              <a:rPr lang="en-US" altLang="zh-CN" sz="2000" dirty="0">
                <a:latin typeface="+mn-ea"/>
              </a:rPr>
              <a:t>Industry</a:t>
            </a:r>
            <a:r>
              <a:rPr lang="zh-CN" altLang="zh-CN" sz="2000" dirty="0">
                <a:latin typeface="+mn-ea"/>
              </a:rPr>
              <a:t>）既可以指工业，又可以泛指国民经济中的各个具体部门</a:t>
            </a:r>
            <a:r>
              <a:rPr lang="zh-CN" altLang="en-US" sz="2000" dirty="0">
                <a:latin typeface="+mn-ea"/>
              </a:rPr>
              <a:t>。  </a:t>
            </a:r>
            <a:endParaRPr lang="en-US" altLang="zh-CN" sz="2000" dirty="0">
              <a:latin typeface="+mn-ea"/>
            </a:endParaRPr>
          </a:p>
          <a:p>
            <a:pPr marL="0" indent="0">
              <a:buNone/>
              <a:defRPr/>
            </a:pPr>
            <a:r>
              <a:rPr lang="en-US" altLang="zh-CN" sz="2000" dirty="0">
                <a:latin typeface="+mn-ea"/>
              </a:rPr>
              <a:t>    </a:t>
            </a:r>
            <a:r>
              <a:rPr lang="zh-CN" altLang="zh-CN" sz="2000" dirty="0">
                <a:latin typeface="+mn-ea"/>
              </a:rPr>
              <a:t>如工业、农业、服务业，或者更具体的行业部门，如钢铁业、纺织业、食品业、造船业等。</a:t>
            </a:r>
            <a:endParaRPr lang="en-US" altLang="zh-CN" sz="2000" dirty="0">
              <a:latin typeface="+mn-ea"/>
            </a:endParaRPr>
          </a:p>
          <a:p>
            <a:pPr eaLnBrk="1" hangingPunct="1">
              <a:defRPr/>
            </a:pPr>
            <a:r>
              <a:rPr lang="en-US" altLang="zh-CN" sz="2000" b="1" dirty="0">
                <a:latin typeface="+mn-ea"/>
              </a:rPr>
              <a:t>3</a:t>
            </a:r>
            <a:r>
              <a:rPr lang="zh-CN" altLang="en-US" sz="2000" b="1" dirty="0">
                <a:latin typeface="+mn-ea"/>
              </a:rPr>
              <a:t>、在不同经济理论中</a:t>
            </a:r>
            <a:r>
              <a:rPr lang="zh-CN" altLang="en-US" sz="2000" dirty="0">
                <a:latin typeface="+mn-ea"/>
              </a:rPr>
              <a:t>对产业的认识存在一定的差异：</a:t>
            </a:r>
            <a:endParaRPr lang="en-US" altLang="zh-CN" sz="2000" dirty="0">
              <a:latin typeface="+mn-ea"/>
            </a:endParaRPr>
          </a:p>
          <a:p>
            <a:pPr>
              <a:buFont typeface="Wingdings" pitchFamily="2" charset="2"/>
              <a:buChar char="ü"/>
              <a:defRPr/>
            </a:pPr>
            <a:r>
              <a:rPr lang="zh-CN" altLang="en-US" sz="1800" b="1" dirty="0">
                <a:latin typeface="+mn-ea"/>
              </a:rPr>
              <a:t>在传统社会主义经济学理论中</a:t>
            </a:r>
            <a:r>
              <a:rPr lang="zh-CN" altLang="en-US" sz="1800" dirty="0">
                <a:latin typeface="+mn-ea"/>
              </a:rPr>
              <a:t>，产业主要指经济社会的物质生产部门。</a:t>
            </a:r>
            <a:endParaRPr lang="en-US" altLang="zh-CN" sz="1800" dirty="0">
              <a:latin typeface="+mn-ea"/>
            </a:endParaRPr>
          </a:p>
          <a:p>
            <a:pPr>
              <a:buFont typeface="Wingdings" pitchFamily="2" charset="2"/>
              <a:buChar char="ü"/>
              <a:defRPr/>
            </a:pPr>
            <a:r>
              <a:rPr lang="zh-CN" altLang="en-US" sz="1800" b="1" dirty="0">
                <a:latin typeface="+mn-ea"/>
              </a:rPr>
              <a:t>早期西方传统的产业组织理论</a:t>
            </a:r>
            <a:r>
              <a:rPr lang="zh-CN" altLang="en-US" sz="1800" dirty="0">
                <a:latin typeface="+mn-ea"/>
              </a:rPr>
              <a:t>对产业念的理解是指生产同类产品或提供同类服务的企业（具有紧密替代弹性）的集合。</a:t>
            </a:r>
          </a:p>
        </p:txBody>
      </p:sp>
    </p:spTree>
    <p:extLst>
      <p:ext uri="{BB962C8B-B14F-4D97-AF65-F5344CB8AC3E}">
        <p14:creationId xmlns:p14="http://schemas.microsoft.com/office/powerpoint/2010/main" val="800397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4899" name="Rectangle 3">
            <a:extLst>
              <a:ext uri="{FF2B5EF4-FFF2-40B4-BE49-F238E27FC236}">
                <a16:creationId xmlns:a16="http://schemas.microsoft.com/office/drawing/2014/main" id="{FF08BAEE-6A24-4F2E-8A12-36ECB1250BE7}"/>
              </a:ext>
            </a:extLst>
          </p:cNvPr>
          <p:cNvSpPr>
            <a:spLocks noGrp="1" noChangeArrowheads="1"/>
          </p:cNvSpPr>
          <p:nvPr>
            <p:ph type="body" idx="1"/>
          </p:nvPr>
        </p:nvSpPr>
        <p:spPr>
          <a:xfrm>
            <a:off x="539552" y="1268760"/>
            <a:ext cx="8280920" cy="4752529"/>
          </a:xfrm>
        </p:spPr>
        <p:txBody>
          <a:bodyPr/>
          <a:lstStyle/>
          <a:p>
            <a:pPr eaLnBrk="1" hangingPunct="1">
              <a:defRPr/>
            </a:pPr>
            <a:r>
              <a:rPr lang="zh-CN" altLang="zh-CN" b="1" dirty="0">
                <a:latin typeface="微软雅黑" panose="020B0503020204020204" pitchFamily="34" charset="-122"/>
                <a:ea typeface="微软雅黑" panose="020B0503020204020204" pitchFamily="34" charset="-122"/>
              </a:rPr>
              <a:t>二、产业概念</a:t>
            </a:r>
            <a:endParaRPr lang="en-US" altLang="zh-CN" b="1" dirty="0">
              <a:latin typeface="微软雅黑" panose="020B0503020204020204" pitchFamily="34" charset="-122"/>
              <a:ea typeface="微软雅黑" panose="020B0503020204020204" pitchFamily="34" charset="-122"/>
            </a:endParaRPr>
          </a:p>
          <a:p>
            <a:pPr eaLnBrk="1" hangingPunct="1">
              <a:defRPr/>
            </a:pPr>
            <a:r>
              <a:rPr lang="zh-CN" altLang="en-US" sz="2400" b="0" dirty="0">
                <a:solidFill>
                  <a:schemeClr val="tx1"/>
                </a:solidFill>
                <a:latin typeface="+mn-ea"/>
              </a:rPr>
              <a:t>在国内，经过多年的讨论和教学实践，产业经济学界对产业概念基本形成了共识，认为产业是具有相同（相似）性质企业的集合；在这一概念中，包含两层含义：</a:t>
            </a:r>
            <a:endParaRPr lang="en-US" altLang="zh-CN" sz="2400" dirty="0">
              <a:latin typeface="+mn-ea"/>
            </a:endParaRPr>
          </a:p>
          <a:p>
            <a:pPr eaLnBrk="1" hangingPunct="1">
              <a:defRPr/>
            </a:pPr>
            <a:r>
              <a:rPr lang="en-US" altLang="zh-CN" sz="2400" dirty="0">
                <a:latin typeface="+mn-ea"/>
              </a:rPr>
              <a:t>1</a:t>
            </a:r>
            <a:r>
              <a:rPr lang="zh-CN" altLang="en-US" sz="2400" dirty="0">
                <a:latin typeface="+mn-ea"/>
              </a:rPr>
              <a:t>、在产业组织层面，当我们分析同一产业内企业间的市场关系时，产业是指生产同类或有密切替代关系的产品、服务的企业集合。</a:t>
            </a:r>
            <a:endParaRPr lang="en-US" altLang="zh-CN" sz="2400" dirty="0">
              <a:latin typeface="+mn-ea"/>
            </a:endParaRPr>
          </a:p>
          <a:p>
            <a:pPr eaLnBrk="1" hangingPunct="1">
              <a:defRPr/>
            </a:pPr>
            <a:r>
              <a:rPr lang="en-US" altLang="zh-CN" sz="2400" b="0" dirty="0">
                <a:latin typeface="+mn-ea"/>
              </a:rPr>
              <a:t>2</a:t>
            </a:r>
            <a:r>
              <a:rPr lang="zh-CN" altLang="en-US" sz="2400" b="0" dirty="0">
                <a:latin typeface="+mn-ea"/>
              </a:rPr>
              <a:t>、在考察整个产业的状况，以及不同产业的结构和联系时，产业可以定义为使用相同原材料、相同（相似）生产工艺技术或生产相同用途产品的企业集合。</a:t>
            </a:r>
          </a:p>
        </p:txBody>
      </p:sp>
    </p:spTree>
    <p:extLst>
      <p:ext uri="{BB962C8B-B14F-4D97-AF65-F5344CB8AC3E}">
        <p14:creationId xmlns:p14="http://schemas.microsoft.com/office/powerpoint/2010/main" val="205501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4899" name="Rectangle 3">
            <a:extLst>
              <a:ext uri="{FF2B5EF4-FFF2-40B4-BE49-F238E27FC236}">
                <a16:creationId xmlns:a16="http://schemas.microsoft.com/office/drawing/2014/main" id="{FF08BAEE-6A24-4F2E-8A12-36ECB1250BE7}"/>
              </a:ext>
            </a:extLst>
          </p:cNvPr>
          <p:cNvSpPr>
            <a:spLocks noGrp="1" noChangeArrowheads="1"/>
          </p:cNvSpPr>
          <p:nvPr>
            <p:ph type="body" idx="1"/>
          </p:nvPr>
        </p:nvSpPr>
        <p:spPr>
          <a:xfrm>
            <a:off x="683568" y="1268760"/>
            <a:ext cx="8269932" cy="4608512"/>
          </a:xfrm>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三</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产业范畴的灵活性</a:t>
            </a:r>
            <a:endParaRPr lang="en-US" altLang="zh-CN" b="1" dirty="0">
              <a:latin typeface="微软雅黑" panose="020B0503020204020204" pitchFamily="34" charset="-122"/>
              <a:ea typeface="微软雅黑" panose="020B0503020204020204" pitchFamily="34" charset="-122"/>
            </a:endParaRPr>
          </a:p>
          <a:p>
            <a:pPr eaLnBrk="1" hangingPunct="1">
              <a:defRPr/>
            </a:pPr>
            <a:r>
              <a:rPr lang="zh-CN" altLang="en-US" sz="2400" b="1" dirty="0">
                <a:solidFill>
                  <a:schemeClr val="tx1"/>
                </a:solidFill>
                <a:latin typeface="+mn-ea"/>
              </a:rPr>
              <a:t>应该注意的是，对产业的界定服从我们的研究目的。</a:t>
            </a:r>
            <a:endParaRPr lang="en-US" altLang="zh-CN" sz="2400" b="1" dirty="0">
              <a:solidFill>
                <a:schemeClr val="tx1"/>
              </a:solidFill>
              <a:latin typeface="+mn-ea"/>
            </a:endParaRPr>
          </a:p>
          <a:p>
            <a:pPr marL="0" indent="0">
              <a:buFont typeface="Wingdings" pitchFamily="2" charset="2"/>
              <a:buNone/>
              <a:defRPr/>
            </a:pPr>
            <a:r>
              <a:rPr lang="zh-CN" altLang="en-US" sz="2000" b="0" dirty="0">
                <a:solidFill>
                  <a:schemeClr val="tx1"/>
                </a:solidFill>
                <a:latin typeface="+mn-ea"/>
              </a:rPr>
              <a:t>当我们研究产业内企业的竞争行为时，产业是指生产同类或有密切替代关系的产品的企业集合。</a:t>
            </a:r>
            <a:endParaRPr lang="en-US" altLang="zh-CN" sz="2000" dirty="0">
              <a:latin typeface="+mn-ea"/>
            </a:endParaRPr>
          </a:p>
          <a:p>
            <a:pPr eaLnBrk="1" hangingPunct="1">
              <a:defRPr/>
            </a:pPr>
            <a:r>
              <a:rPr lang="zh-CN" altLang="en-US" sz="2400" b="1" dirty="0">
                <a:latin typeface="+mn-ea"/>
              </a:rPr>
              <a:t>随着科学技术的发展，产业的边界在调整，产品间的替代关系也在改变，使原来属不同产业的企业演变成为同一个产业、同一市场的竞争关系。</a:t>
            </a:r>
            <a:endParaRPr lang="en-US" altLang="zh-CN" sz="2400" b="1" dirty="0">
              <a:latin typeface="+mn-ea"/>
            </a:endParaRPr>
          </a:p>
          <a:p>
            <a:pPr marL="0" indent="0">
              <a:buFont typeface="Wingdings" pitchFamily="2" charset="2"/>
              <a:buNone/>
              <a:defRPr/>
            </a:pPr>
            <a:r>
              <a:rPr lang="zh-CN" altLang="en-US" sz="2400" b="0" dirty="0">
                <a:solidFill>
                  <a:schemeClr val="tx1"/>
                </a:solidFill>
                <a:latin typeface="+mn-ea"/>
              </a:rPr>
              <a:t>在研究产业结构等问题时，产业的定义有较大的弹性，既可宽泛使用也可狭义使用。在研究现实问题时，根据研究的需要可以采取不同的标准对产业进行界定。</a:t>
            </a:r>
            <a:endParaRPr lang="zh-CN" altLang="en-US" sz="2400" b="0" dirty="0">
              <a:latin typeface="+mn-ea"/>
            </a:endParaRPr>
          </a:p>
        </p:txBody>
      </p:sp>
    </p:spTree>
    <p:extLst>
      <p:ext uri="{BB962C8B-B14F-4D97-AF65-F5344CB8AC3E}">
        <p14:creationId xmlns:p14="http://schemas.microsoft.com/office/powerpoint/2010/main" val="2196657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4899" name="Rectangle 3">
            <a:extLst>
              <a:ext uri="{FF2B5EF4-FFF2-40B4-BE49-F238E27FC236}">
                <a16:creationId xmlns:a16="http://schemas.microsoft.com/office/drawing/2014/main" id="{FF08BAEE-6A24-4F2E-8A12-36ECB1250BE7}"/>
              </a:ext>
            </a:extLst>
          </p:cNvPr>
          <p:cNvSpPr>
            <a:spLocks noGrp="1" noChangeArrowheads="1"/>
          </p:cNvSpPr>
          <p:nvPr>
            <p:ph type="body" idx="1"/>
          </p:nvPr>
        </p:nvSpPr>
        <p:spPr>
          <a:xfrm>
            <a:off x="467544" y="1196752"/>
            <a:ext cx="8280920" cy="5040560"/>
          </a:xfrm>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四</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产业的形成与发展</a:t>
            </a:r>
            <a:endParaRPr lang="en-US" altLang="zh-CN" b="1" dirty="0">
              <a:latin typeface="微软雅黑" panose="020B0503020204020204" pitchFamily="34" charset="-122"/>
              <a:ea typeface="微软雅黑" panose="020B0503020204020204" pitchFamily="34" charset="-122"/>
            </a:endParaRPr>
          </a:p>
          <a:p>
            <a:pPr eaLnBrk="1" hangingPunct="1">
              <a:defRPr/>
            </a:pPr>
            <a:r>
              <a:rPr lang="zh-CN" altLang="en-US" sz="2400" b="1" dirty="0">
                <a:latin typeface="+mn-ea"/>
              </a:rPr>
              <a:t>（一）产业的形成是社会生产力和社会分工发展的产物。</a:t>
            </a:r>
            <a:endParaRPr lang="en-US" altLang="zh-CN" sz="2400" b="1" dirty="0">
              <a:latin typeface="+mn-ea"/>
            </a:endParaRPr>
          </a:p>
          <a:p>
            <a:pPr>
              <a:lnSpc>
                <a:spcPct val="90000"/>
              </a:lnSpc>
              <a:buFont typeface="Wingdings" pitchFamily="2" charset="2"/>
              <a:buChar char="Ø"/>
              <a:defRPr/>
            </a:pPr>
            <a:r>
              <a:rPr lang="zh-CN" altLang="en-US" sz="1600" b="0" dirty="0">
                <a:latin typeface="+mn-ea"/>
              </a:rPr>
              <a:t>   </a:t>
            </a:r>
            <a:r>
              <a:rPr lang="en-US" altLang="zh-CN" sz="1600" dirty="0">
                <a:latin typeface="+mn-ea"/>
              </a:rPr>
              <a:t>1</a:t>
            </a:r>
            <a:r>
              <a:rPr lang="zh-CN" altLang="en-US" sz="1600" dirty="0">
                <a:latin typeface="+mn-ea"/>
              </a:rPr>
              <a:t>、在原始社会的新石器时代，出现了第一次社会大分工，畜牧业从农业中分离出来成为独立的农业产业部门；</a:t>
            </a:r>
            <a:endParaRPr lang="en-US" altLang="zh-CN" sz="1600" dirty="0">
              <a:latin typeface="+mn-ea"/>
            </a:endParaRPr>
          </a:p>
          <a:p>
            <a:pPr>
              <a:lnSpc>
                <a:spcPct val="90000"/>
              </a:lnSpc>
              <a:buFont typeface="Wingdings" pitchFamily="2" charset="2"/>
              <a:buChar char="Ø"/>
              <a:defRPr/>
            </a:pPr>
            <a:r>
              <a:rPr lang="zh-CN" altLang="en-US" sz="1600" b="0" dirty="0">
                <a:latin typeface="+mn-ea"/>
              </a:rPr>
              <a:t>   </a:t>
            </a:r>
            <a:r>
              <a:rPr lang="en-US" altLang="zh-CN" sz="1600" b="0" dirty="0">
                <a:latin typeface="+mn-ea"/>
              </a:rPr>
              <a:t>2</a:t>
            </a:r>
            <a:r>
              <a:rPr lang="zh-CN" altLang="en-US" sz="1600" b="0" dirty="0">
                <a:latin typeface="+mn-ea"/>
              </a:rPr>
              <a:t>、在原始社会末期，出现了第二次社会大分工，手工业从农业中分离出来，成为一个独立的产业部门；</a:t>
            </a:r>
            <a:endParaRPr lang="en-US" altLang="zh-CN" sz="1600" b="0" dirty="0">
              <a:latin typeface="+mn-ea"/>
            </a:endParaRPr>
          </a:p>
          <a:p>
            <a:pPr>
              <a:lnSpc>
                <a:spcPct val="90000"/>
              </a:lnSpc>
              <a:buFont typeface="Wingdings" pitchFamily="2" charset="2"/>
              <a:buChar char="Ø"/>
              <a:defRPr/>
            </a:pPr>
            <a:r>
              <a:rPr lang="zh-CN" altLang="en-US" sz="1600" b="0" dirty="0">
                <a:latin typeface="+mn-ea"/>
              </a:rPr>
              <a:t>   </a:t>
            </a:r>
            <a:r>
              <a:rPr lang="en-US" altLang="zh-CN" sz="1600" b="0" dirty="0">
                <a:latin typeface="+mn-ea"/>
              </a:rPr>
              <a:t>3</a:t>
            </a:r>
            <a:r>
              <a:rPr lang="zh-CN" altLang="en-US" sz="1600" b="0" dirty="0">
                <a:latin typeface="+mn-ea"/>
              </a:rPr>
              <a:t>、在奴隶社会初期，出现第三次社会大分工，商业从其他部门中分离出来，成为一个独立的产业部门。</a:t>
            </a:r>
            <a:endParaRPr lang="en-US" altLang="zh-CN" sz="1600" b="0" dirty="0">
              <a:latin typeface="+mn-ea"/>
            </a:endParaRPr>
          </a:p>
          <a:p>
            <a:pPr>
              <a:lnSpc>
                <a:spcPct val="90000"/>
              </a:lnSpc>
              <a:buFont typeface="Wingdings" pitchFamily="2" charset="2"/>
              <a:buChar char="Ø"/>
              <a:defRPr/>
            </a:pPr>
            <a:endParaRPr lang="en-US" altLang="zh-CN" sz="2000" dirty="0">
              <a:latin typeface="+mn-ea"/>
            </a:endParaRPr>
          </a:p>
          <a:p>
            <a:pPr>
              <a:lnSpc>
                <a:spcPct val="90000"/>
              </a:lnSpc>
              <a:buFont typeface="Wingdings" pitchFamily="2" charset="2"/>
              <a:buChar char="Ø"/>
              <a:defRPr/>
            </a:pPr>
            <a:endParaRPr lang="en-US" altLang="zh-CN" sz="2000" b="0" dirty="0">
              <a:latin typeface="+mn-ea"/>
            </a:endParaRPr>
          </a:p>
          <a:p>
            <a:pPr>
              <a:lnSpc>
                <a:spcPct val="90000"/>
              </a:lnSpc>
              <a:buFont typeface="Wingdings" pitchFamily="2" charset="2"/>
              <a:buChar char="Ø"/>
              <a:defRPr/>
            </a:pPr>
            <a:endParaRPr lang="en-US" altLang="zh-CN" sz="2000" dirty="0">
              <a:latin typeface="+mn-ea"/>
            </a:endParaRPr>
          </a:p>
          <a:p>
            <a:pPr>
              <a:lnSpc>
                <a:spcPct val="90000"/>
              </a:lnSpc>
              <a:buFont typeface="Wingdings" pitchFamily="2" charset="2"/>
              <a:buChar char="Ø"/>
              <a:defRPr/>
            </a:pPr>
            <a:endParaRPr lang="en-US" altLang="zh-CN" sz="2000" b="0" dirty="0">
              <a:latin typeface="+mn-ea"/>
            </a:endParaRPr>
          </a:p>
          <a:p>
            <a:pPr>
              <a:lnSpc>
                <a:spcPct val="90000"/>
              </a:lnSpc>
              <a:buFont typeface="Wingdings" pitchFamily="2" charset="2"/>
              <a:buChar char="Ø"/>
              <a:defRPr/>
            </a:pPr>
            <a:endParaRPr lang="en-US" altLang="zh-CN" sz="2000" dirty="0">
              <a:latin typeface="+mn-ea"/>
            </a:endParaRPr>
          </a:p>
          <a:p>
            <a:pPr>
              <a:lnSpc>
                <a:spcPct val="90000"/>
              </a:lnSpc>
              <a:buFont typeface="Wingdings" pitchFamily="2" charset="2"/>
              <a:buChar char="Ø"/>
              <a:defRPr/>
            </a:pPr>
            <a:endParaRPr lang="en-US" altLang="zh-CN" sz="2000" b="0" dirty="0">
              <a:latin typeface="+mn-ea"/>
            </a:endParaRPr>
          </a:p>
          <a:p>
            <a:pPr>
              <a:lnSpc>
                <a:spcPct val="90000"/>
              </a:lnSpc>
              <a:buFont typeface="Wingdings" pitchFamily="2" charset="2"/>
              <a:buChar char="Ø"/>
              <a:defRPr/>
            </a:pPr>
            <a:r>
              <a:rPr lang="zh-CN" altLang="en-US" sz="2000" b="1" dirty="0">
                <a:latin typeface="+mn-ea"/>
              </a:rPr>
              <a:t>三次社会大分工的出现，形成了农业、工业、商业等大类，这便是马克斯所说的一般分工。</a:t>
            </a:r>
          </a:p>
          <a:p>
            <a:pPr>
              <a:lnSpc>
                <a:spcPct val="90000"/>
              </a:lnSpc>
              <a:buFont typeface="Wingdings" pitchFamily="2" charset="2"/>
              <a:buChar char="Ø"/>
              <a:defRPr/>
            </a:pPr>
            <a:endParaRPr lang="en-US" altLang="zh-CN" sz="2000" dirty="0">
              <a:latin typeface="+mn-ea"/>
            </a:endParaRPr>
          </a:p>
        </p:txBody>
      </p:sp>
      <p:grpSp>
        <p:nvGrpSpPr>
          <p:cNvPr id="3" name="组合 2"/>
          <p:cNvGrpSpPr/>
          <p:nvPr/>
        </p:nvGrpSpPr>
        <p:grpSpPr>
          <a:xfrm>
            <a:off x="971600" y="3573016"/>
            <a:ext cx="7506517" cy="1720539"/>
            <a:chOff x="857224" y="2286000"/>
            <a:chExt cx="7786714" cy="4286250"/>
          </a:xfrm>
        </p:grpSpPr>
        <p:sp>
          <p:nvSpPr>
            <p:cNvPr id="4" name="圆角矩形 3"/>
            <p:cNvSpPr/>
            <p:nvPr/>
          </p:nvSpPr>
          <p:spPr>
            <a:xfrm>
              <a:off x="3929063" y="2286000"/>
              <a:ext cx="1500187" cy="1285875"/>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畜牧业</a:t>
              </a:r>
            </a:p>
          </p:txBody>
        </p:sp>
        <p:sp>
          <p:nvSpPr>
            <p:cNvPr id="5" name="圆角矩形 4"/>
            <p:cNvSpPr/>
            <p:nvPr/>
          </p:nvSpPr>
          <p:spPr>
            <a:xfrm>
              <a:off x="3929063" y="3786188"/>
              <a:ext cx="1500187" cy="1285875"/>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手工业</a:t>
              </a:r>
            </a:p>
          </p:txBody>
        </p:sp>
        <p:sp>
          <p:nvSpPr>
            <p:cNvPr id="6" name="圆角矩形 5"/>
            <p:cNvSpPr/>
            <p:nvPr/>
          </p:nvSpPr>
          <p:spPr>
            <a:xfrm>
              <a:off x="4000500" y="5286375"/>
              <a:ext cx="1500188" cy="1285875"/>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tx1"/>
                  </a:solidFill>
                </a:rPr>
                <a:t>商业</a:t>
              </a:r>
            </a:p>
          </p:txBody>
        </p:sp>
        <p:sp>
          <p:nvSpPr>
            <p:cNvPr id="7" name="五边形 6"/>
            <p:cNvSpPr/>
            <p:nvPr/>
          </p:nvSpPr>
          <p:spPr>
            <a:xfrm>
              <a:off x="857224" y="3429000"/>
              <a:ext cx="2714644" cy="1857388"/>
            </a:xfrm>
            <a:prstGeom prst="homePlat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3200" b="1" dirty="0"/>
                <a:t>农业</a:t>
              </a:r>
            </a:p>
          </p:txBody>
        </p:sp>
        <p:sp>
          <p:nvSpPr>
            <p:cNvPr id="8" name="右大括号 7"/>
            <p:cNvSpPr/>
            <p:nvPr/>
          </p:nvSpPr>
          <p:spPr>
            <a:xfrm>
              <a:off x="5715000" y="2714625"/>
              <a:ext cx="1000125" cy="31432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 name="TextBox 8"/>
            <p:cNvSpPr txBox="1">
              <a:spLocks noChangeArrowheads="1"/>
            </p:cNvSpPr>
            <p:nvPr/>
          </p:nvSpPr>
          <p:spPr bwMode="auto">
            <a:xfrm>
              <a:off x="6858000" y="3929063"/>
              <a:ext cx="1785938" cy="646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t>早期三次大规模的社会分工</a:t>
              </a:r>
            </a:p>
          </p:txBody>
        </p:sp>
      </p:grpSp>
    </p:spTree>
    <p:extLst>
      <p:ext uri="{BB962C8B-B14F-4D97-AF65-F5344CB8AC3E}">
        <p14:creationId xmlns:p14="http://schemas.microsoft.com/office/powerpoint/2010/main" val="3097767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268760"/>
            <a:ext cx="7886700" cy="4908203"/>
          </a:xfrm>
        </p:spPr>
        <p:txBody>
          <a:bodyPr/>
          <a:lstStyle/>
          <a:p>
            <a:pPr eaLnBrk="1" hangingPunct="1">
              <a:lnSpc>
                <a:spcPct val="90000"/>
              </a:lnSpc>
              <a:defRPr/>
            </a:pPr>
            <a:r>
              <a:rPr lang="zh-CN" altLang="en-US" sz="2400" b="1" dirty="0">
                <a:latin typeface="+mn-ea"/>
              </a:rPr>
              <a:t>（二）除了一般分工，随着生产力的进一步发展，社会分工进一步细化，由农业、工业等大类的分工逐渐进入了农业内部、工业内部，即马克斯所说的特殊分工。</a:t>
            </a:r>
            <a:endParaRPr lang="en-US" altLang="zh-CN" sz="2400" b="1" dirty="0">
              <a:latin typeface="+mn-ea"/>
            </a:endParaRPr>
          </a:p>
          <a:p>
            <a:pPr>
              <a:lnSpc>
                <a:spcPct val="90000"/>
              </a:lnSpc>
              <a:buFont typeface="Wingdings" pitchFamily="2" charset="2"/>
              <a:buChar char="Ø"/>
              <a:defRPr/>
            </a:pPr>
            <a:r>
              <a:rPr lang="zh-CN" altLang="en-US" sz="2000" dirty="0">
                <a:latin typeface="+mn-ea"/>
              </a:rPr>
              <a:t>基于一般分工的特殊分工，使</a:t>
            </a:r>
            <a:r>
              <a:rPr lang="en-US" altLang="zh-CN" sz="2000" dirty="0">
                <a:latin typeface="+mn-ea"/>
              </a:rPr>
              <a:t>------</a:t>
            </a:r>
            <a:r>
              <a:rPr lang="zh-CN" altLang="en-US" sz="2000" dirty="0">
                <a:latin typeface="+mn-ea"/>
              </a:rPr>
              <a:t>：</a:t>
            </a:r>
            <a:endParaRPr lang="en-US" altLang="zh-CN" sz="2000" dirty="0">
              <a:latin typeface="+mn-ea"/>
            </a:endParaRPr>
          </a:p>
          <a:p>
            <a:pPr>
              <a:lnSpc>
                <a:spcPct val="90000"/>
              </a:lnSpc>
              <a:buFont typeface="Wingdings" pitchFamily="2" charset="2"/>
              <a:buChar char="Ø"/>
              <a:defRPr/>
            </a:pPr>
            <a:r>
              <a:rPr lang="en-US" altLang="zh-CN" sz="2000" dirty="0">
                <a:latin typeface="+mn-ea"/>
              </a:rPr>
              <a:t>1</a:t>
            </a:r>
            <a:r>
              <a:rPr lang="zh-CN" altLang="en-US" sz="2000" dirty="0">
                <a:latin typeface="+mn-ea"/>
              </a:rPr>
              <a:t>、农业内部分为种植业、畜牧业、渔业和林业等产业部门；</a:t>
            </a:r>
            <a:endParaRPr lang="en-US" altLang="zh-CN" sz="2000" dirty="0">
              <a:latin typeface="+mn-ea"/>
            </a:endParaRPr>
          </a:p>
          <a:p>
            <a:pPr>
              <a:lnSpc>
                <a:spcPct val="90000"/>
              </a:lnSpc>
              <a:buFont typeface="Wingdings" pitchFamily="2" charset="2"/>
              <a:buChar char="Ø"/>
              <a:defRPr/>
            </a:pPr>
            <a:r>
              <a:rPr lang="en-US" altLang="zh-CN" sz="2000" dirty="0">
                <a:latin typeface="+mn-ea"/>
              </a:rPr>
              <a:t>2</a:t>
            </a:r>
            <a:r>
              <a:rPr lang="zh-CN" altLang="en-US" sz="2000" dirty="0">
                <a:latin typeface="+mn-ea"/>
              </a:rPr>
              <a:t>、工业内部分为采掘、建筑、冶金、机械、电子、纺织、食品等产业部门；</a:t>
            </a:r>
            <a:endParaRPr lang="en-US" altLang="zh-CN" sz="2000" dirty="0">
              <a:latin typeface="+mn-ea"/>
            </a:endParaRPr>
          </a:p>
          <a:p>
            <a:pPr>
              <a:lnSpc>
                <a:spcPct val="90000"/>
              </a:lnSpc>
              <a:buFont typeface="Wingdings" pitchFamily="2" charset="2"/>
              <a:buChar char="Ø"/>
              <a:defRPr/>
            </a:pPr>
            <a:r>
              <a:rPr lang="en-US" altLang="zh-CN" sz="2000" dirty="0">
                <a:latin typeface="+mn-ea"/>
              </a:rPr>
              <a:t>3</a:t>
            </a:r>
            <a:r>
              <a:rPr lang="zh-CN" altLang="en-US" sz="2000" dirty="0">
                <a:latin typeface="+mn-ea"/>
              </a:rPr>
              <a:t>、起源于商业的服务业分为商业、金融、电讯、旅游、房地产、教育等部门。</a:t>
            </a:r>
            <a:endParaRPr lang="en-US" altLang="zh-CN" sz="2000" dirty="0">
              <a:latin typeface="+mn-ea"/>
            </a:endParaRPr>
          </a:p>
          <a:p>
            <a:pPr>
              <a:lnSpc>
                <a:spcPct val="90000"/>
              </a:lnSpc>
              <a:buFont typeface="Wingdings" pitchFamily="2" charset="2"/>
              <a:buChar char="Ø"/>
              <a:defRPr/>
            </a:pPr>
            <a:r>
              <a:rPr lang="zh-CN" altLang="en-US" sz="2000" dirty="0">
                <a:latin typeface="+mn-ea"/>
              </a:rPr>
              <a:t>一般分工形成的产业，可称为广义的产业；由特殊分工形成的产业，可称为狭义的产业。</a:t>
            </a:r>
          </a:p>
          <a:p>
            <a:endParaRPr lang="zh-CN" altLang="en-US" sz="2000" dirty="0"/>
          </a:p>
        </p:txBody>
      </p:sp>
    </p:spTree>
    <p:extLst>
      <p:ext uri="{BB962C8B-B14F-4D97-AF65-F5344CB8AC3E}">
        <p14:creationId xmlns:p14="http://schemas.microsoft.com/office/powerpoint/2010/main" val="2581318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4899" name="Rectangle 3">
            <a:extLst>
              <a:ext uri="{FF2B5EF4-FFF2-40B4-BE49-F238E27FC236}">
                <a16:creationId xmlns:a16="http://schemas.microsoft.com/office/drawing/2014/main" id="{FF08BAEE-6A24-4F2E-8A12-36ECB1250BE7}"/>
              </a:ext>
            </a:extLst>
          </p:cNvPr>
          <p:cNvSpPr>
            <a:spLocks noGrp="1" noChangeArrowheads="1"/>
          </p:cNvSpPr>
          <p:nvPr>
            <p:ph type="body" idx="1"/>
          </p:nvPr>
        </p:nvSpPr>
        <p:spPr>
          <a:xfrm>
            <a:off x="611559" y="1340767"/>
            <a:ext cx="8370515" cy="1440161"/>
          </a:xfrm>
        </p:spPr>
        <p:txBody>
          <a:bodyPr/>
          <a:lstStyle/>
          <a:p>
            <a:pPr eaLnBrk="1" hangingPunct="1">
              <a:lnSpc>
                <a:spcPct val="90000"/>
              </a:lnSpc>
              <a:defRPr/>
            </a:pPr>
            <a:r>
              <a:rPr lang="zh-CN" altLang="en-US" sz="2400" b="1" dirty="0">
                <a:latin typeface="+mn-ea"/>
              </a:rPr>
              <a:t>（三） 随着科学技术的发展及其运用，社会分工不仅使传统产业部门相分离，而且涌现了许多新兴产业部门，产业边界并不是一成不变的，现在出现了所谓“产业融合”的现象。</a:t>
            </a:r>
            <a:r>
              <a:rPr lang="zh-CN" altLang="en-US" sz="2000" b="0" dirty="0">
                <a:latin typeface="+mn-ea"/>
              </a:rPr>
              <a:t>   </a:t>
            </a:r>
            <a:endParaRPr lang="en-US" altLang="zh-CN" sz="2000" b="0" dirty="0">
              <a:latin typeface="+mn-ea"/>
            </a:endParaRPr>
          </a:p>
        </p:txBody>
      </p:sp>
      <p:grpSp>
        <p:nvGrpSpPr>
          <p:cNvPr id="3" name="组合 2"/>
          <p:cNvGrpSpPr/>
          <p:nvPr/>
        </p:nvGrpSpPr>
        <p:grpSpPr>
          <a:xfrm>
            <a:off x="755576" y="2899504"/>
            <a:ext cx="7196855" cy="2332689"/>
            <a:chOff x="642938" y="1714488"/>
            <a:chExt cx="7196855" cy="4675434"/>
          </a:xfrm>
        </p:grpSpPr>
        <p:sp>
          <p:nvSpPr>
            <p:cNvPr id="4" name="五边形 3"/>
            <p:cNvSpPr/>
            <p:nvPr/>
          </p:nvSpPr>
          <p:spPr>
            <a:xfrm>
              <a:off x="642938" y="3286125"/>
              <a:ext cx="2214562" cy="1357313"/>
            </a:xfrm>
            <a:prstGeom prst="homePlate">
              <a:avLst/>
            </a:prstGeom>
            <a:gradFill flip="none" rotWithShape="1">
              <a:gsLst>
                <a:gs pos="0">
                  <a:srgbClr val="3366FF">
                    <a:tint val="66000"/>
                    <a:satMod val="160000"/>
                  </a:srgbClr>
                </a:gs>
                <a:gs pos="50000">
                  <a:srgbClr val="3366FF">
                    <a:tint val="44500"/>
                    <a:satMod val="160000"/>
                  </a:srgbClr>
                </a:gs>
                <a:gs pos="100000">
                  <a:srgbClr val="3366FF">
                    <a:tint val="23500"/>
                    <a:satMod val="160000"/>
                  </a:srgbClr>
                </a:gs>
              </a:gsLst>
              <a:lin ang="8100000" scaled="1"/>
              <a:tileRect/>
            </a:gra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2400" b="1" dirty="0">
                  <a:solidFill>
                    <a:schemeClr val="tx1"/>
                  </a:solidFill>
                </a:rPr>
                <a:t>技术</a:t>
              </a:r>
            </a:p>
          </p:txBody>
        </p:sp>
        <p:sp>
          <p:nvSpPr>
            <p:cNvPr id="5" name="剪去对角的矩形 4"/>
            <p:cNvSpPr/>
            <p:nvPr/>
          </p:nvSpPr>
          <p:spPr>
            <a:xfrm>
              <a:off x="3286116" y="4643446"/>
              <a:ext cx="1571636" cy="785818"/>
            </a:xfrm>
            <a:prstGeom prst="snip2DiagRect">
              <a:avLst/>
            </a:prstGeom>
            <a:solidFill>
              <a:schemeClr val="accent1"/>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t>互联网</a:t>
              </a:r>
            </a:p>
          </p:txBody>
        </p:sp>
        <p:sp>
          <p:nvSpPr>
            <p:cNvPr id="6" name="剪去对角的矩形 5"/>
            <p:cNvSpPr/>
            <p:nvPr/>
          </p:nvSpPr>
          <p:spPr>
            <a:xfrm>
              <a:off x="3286116" y="1714488"/>
              <a:ext cx="1571636" cy="785818"/>
            </a:xfrm>
            <a:prstGeom prst="snip2DiagRect">
              <a:avLst/>
            </a:prstGeom>
            <a:solidFill>
              <a:schemeClr val="accent1"/>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t>蒸汽机</a:t>
              </a:r>
            </a:p>
          </p:txBody>
        </p:sp>
        <p:sp>
          <p:nvSpPr>
            <p:cNvPr id="7" name="剪去对角的矩形 6"/>
            <p:cNvSpPr/>
            <p:nvPr/>
          </p:nvSpPr>
          <p:spPr>
            <a:xfrm>
              <a:off x="3286116" y="2643182"/>
              <a:ext cx="1571636" cy="785818"/>
            </a:xfrm>
            <a:prstGeom prst="snip2DiagRect">
              <a:avLst/>
            </a:prstGeom>
            <a:solidFill>
              <a:schemeClr val="accent1"/>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600" dirty="0"/>
                <a:t>电力、内燃机</a:t>
              </a:r>
            </a:p>
          </p:txBody>
        </p:sp>
        <p:sp>
          <p:nvSpPr>
            <p:cNvPr id="8" name="剪去对角的矩形 7"/>
            <p:cNvSpPr/>
            <p:nvPr/>
          </p:nvSpPr>
          <p:spPr>
            <a:xfrm>
              <a:off x="3286116" y="3643314"/>
              <a:ext cx="1571636" cy="785818"/>
            </a:xfrm>
            <a:prstGeom prst="snip2DiagRect">
              <a:avLst/>
            </a:prstGeom>
            <a:solidFill>
              <a:schemeClr val="accent1"/>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t>集成电路</a:t>
              </a:r>
            </a:p>
          </p:txBody>
        </p:sp>
        <p:sp>
          <p:nvSpPr>
            <p:cNvPr id="9" name="剪去对角的矩形 8"/>
            <p:cNvSpPr/>
            <p:nvPr/>
          </p:nvSpPr>
          <p:spPr>
            <a:xfrm>
              <a:off x="3286116" y="5604104"/>
              <a:ext cx="1571636" cy="785818"/>
            </a:xfrm>
            <a:prstGeom prst="snip2DiagRect">
              <a:avLst/>
            </a:prstGeom>
            <a:solidFill>
              <a:schemeClr val="accent1"/>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t>新能源</a:t>
              </a:r>
            </a:p>
          </p:txBody>
        </p:sp>
        <p:sp>
          <p:nvSpPr>
            <p:cNvPr id="10" name="右大括号 9"/>
            <p:cNvSpPr/>
            <p:nvPr/>
          </p:nvSpPr>
          <p:spPr>
            <a:xfrm>
              <a:off x="5072063" y="2143125"/>
              <a:ext cx="642937" cy="107156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1" name="右大括号 10"/>
            <p:cNvSpPr/>
            <p:nvPr/>
          </p:nvSpPr>
          <p:spPr>
            <a:xfrm>
              <a:off x="5072063" y="3786188"/>
              <a:ext cx="642937" cy="10715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椭圆 11"/>
            <p:cNvSpPr/>
            <p:nvPr/>
          </p:nvSpPr>
          <p:spPr>
            <a:xfrm>
              <a:off x="5929322" y="2143116"/>
              <a:ext cx="1857388" cy="928694"/>
            </a:xfrm>
            <a:prstGeom prst="ellipse">
              <a:avLst/>
            </a:prstGeom>
            <a:solidFill>
              <a:schemeClr val="accent2">
                <a:lumMod val="20000"/>
                <a:lumOff val="80000"/>
              </a:schemeClr>
            </a:solidFill>
          </p:spPr>
          <p:style>
            <a:lnRef idx="3">
              <a:schemeClr val="lt1"/>
            </a:lnRef>
            <a:fillRef idx="1">
              <a:schemeClr val="accent5"/>
            </a:fillRef>
            <a:effectRef idx="1">
              <a:schemeClr val="accent5"/>
            </a:effectRef>
            <a:fontRef idx="minor">
              <a:schemeClr val="lt1"/>
            </a:fontRef>
          </p:style>
          <p:txBody>
            <a:bodyPr anchor="ctr"/>
            <a:lstStyle/>
            <a:p>
              <a:pPr algn="ctr">
                <a:defRPr/>
              </a:pPr>
              <a:r>
                <a:rPr lang="zh-CN" altLang="en-US" b="1" dirty="0">
                  <a:solidFill>
                    <a:schemeClr val="tx1"/>
                  </a:solidFill>
                </a:rPr>
                <a:t>第一次工业革命</a:t>
              </a:r>
            </a:p>
          </p:txBody>
        </p:sp>
        <p:sp>
          <p:nvSpPr>
            <p:cNvPr id="13" name="椭圆 12"/>
            <p:cNvSpPr/>
            <p:nvPr/>
          </p:nvSpPr>
          <p:spPr>
            <a:xfrm>
              <a:off x="5982405" y="3643315"/>
              <a:ext cx="1857388" cy="928693"/>
            </a:xfrm>
            <a:prstGeom prst="ellipse">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600" b="1" dirty="0"/>
                <a:t>第二次工业革命</a:t>
              </a:r>
            </a:p>
          </p:txBody>
        </p:sp>
        <p:sp>
          <p:nvSpPr>
            <p:cNvPr id="14" name="椭圆 13"/>
            <p:cNvSpPr/>
            <p:nvPr/>
          </p:nvSpPr>
          <p:spPr>
            <a:xfrm>
              <a:off x="5940128" y="5357808"/>
              <a:ext cx="1857388" cy="928693"/>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b="1" dirty="0"/>
                <a:t>第三次工业革命</a:t>
              </a:r>
            </a:p>
          </p:txBody>
        </p:sp>
        <p:sp>
          <p:nvSpPr>
            <p:cNvPr id="15" name="右大括号 14"/>
            <p:cNvSpPr/>
            <p:nvPr/>
          </p:nvSpPr>
          <p:spPr>
            <a:xfrm>
              <a:off x="5072063" y="5286374"/>
              <a:ext cx="714375" cy="107156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Tree>
    <p:extLst>
      <p:ext uri="{BB962C8B-B14F-4D97-AF65-F5344CB8AC3E}">
        <p14:creationId xmlns:p14="http://schemas.microsoft.com/office/powerpoint/2010/main" val="422683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7E3B9-FCF5-4021-9B01-A2E56BD1DD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49ADD82-EAC8-4921-BB74-C01DCCAE8A19}"/>
              </a:ext>
            </a:extLst>
          </p:cNvPr>
          <p:cNvSpPr>
            <a:spLocks noGrp="1"/>
          </p:cNvSpPr>
          <p:nvPr>
            <p:ph idx="1"/>
          </p:nvPr>
        </p:nvSpPr>
        <p:spPr/>
        <p:txBody>
          <a:bodyPr/>
          <a:lstStyle/>
          <a:p>
            <a:r>
              <a:rPr lang="zh-CN" altLang="en-US" dirty="0"/>
              <a:t>思考：</a:t>
            </a:r>
            <a:endParaRPr lang="en-US" altLang="zh-CN" dirty="0"/>
          </a:p>
          <a:p>
            <a:r>
              <a:rPr lang="zh-CN" altLang="en-US" dirty="0">
                <a:latin typeface="华文琥珀" panose="02010800040101010101" pitchFamily="2" charset="-122"/>
                <a:ea typeface="华文琥珀" panose="02010800040101010101" pitchFamily="2" charset="-122"/>
              </a:rPr>
              <a:t>你所知道的我国经济发展战略（策略）有哪些？对企业有何影响？</a:t>
            </a:r>
          </a:p>
        </p:txBody>
      </p:sp>
    </p:spTree>
    <p:extLst>
      <p:ext uri="{BB962C8B-B14F-4D97-AF65-F5344CB8AC3E}">
        <p14:creationId xmlns:p14="http://schemas.microsoft.com/office/powerpoint/2010/main" val="67818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4899" name="Rectangle 3">
            <a:extLst>
              <a:ext uri="{FF2B5EF4-FFF2-40B4-BE49-F238E27FC236}">
                <a16:creationId xmlns:a16="http://schemas.microsoft.com/office/drawing/2014/main" id="{FF08BAEE-6A24-4F2E-8A12-36ECB1250BE7}"/>
              </a:ext>
            </a:extLst>
          </p:cNvPr>
          <p:cNvSpPr>
            <a:spLocks noGrp="1" noChangeArrowheads="1"/>
          </p:cNvSpPr>
          <p:nvPr>
            <p:ph type="body" idx="1"/>
          </p:nvPr>
        </p:nvSpPr>
        <p:spPr>
          <a:xfrm>
            <a:off x="251520" y="1340768"/>
            <a:ext cx="8640960" cy="4752528"/>
          </a:xfrm>
        </p:spPr>
        <p:txBody>
          <a:bodyPr/>
          <a:lstStyle/>
          <a:p>
            <a:pPr eaLnBrk="1" hangingPunct="1">
              <a:defRPr/>
            </a:pPr>
            <a:r>
              <a:rPr lang="zh-CN" altLang="en-US" b="1" dirty="0">
                <a:latin typeface="微软雅黑" panose="020B0503020204020204" pitchFamily="34" charset="-122"/>
                <a:ea typeface="微软雅黑" panose="020B0503020204020204" pitchFamily="34" charset="-122"/>
              </a:rPr>
              <a:t>五</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东西方产业经济学的差异</a:t>
            </a:r>
            <a:endParaRPr lang="en-US" altLang="zh-CN" b="1" dirty="0">
              <a:latin typeface="微软雅黑" panose="020B0503020204020204" pitchFamily="34" charset="-122"/>
              <a:ea typeface="微软雅黑" panose="020B0503020204020204" pitchFamily="34" charset="-122"/>
            </a:endParaRPr>
          </a:p>
          <a:p>
            <a:pPr eaLnBrk="1" hangingPunct="1">
              <a:defRPr/>
            </a:pPr>
            <a:r>
              <a:rPr lang="zh-CN" altLang="en-US" sz="2400" b="1" dirty="0">
                <a:solidFill>
                  <a:schemeClr val="tx1"/>
                </a:solidFill>
                <a:latin typeface="+mn-ea"/>
              </a:rPr>
              <a:t>（一）</a:t>
            </a:r>
            <a:r>
              <a:rPr lang="zh-CN" altLang="en-US" sz="2400" b="1" dirty="0">
                <a:latin typeface="+mn-ea"/>
              </a:rPr>
              <a:t>在欧美，主流的产业经济学也被称为产业组织学（</a:t>
            </a:r>
            <a:r>
              <a:rPr lang="en-US" altLang="zh-CN" sz="2400" b="1" dirty="0">
                <a:latin typeface="+mn-ea"/>
              </a:rPr>
              <a:t>industrial organization</a:t>
            </a:r>
            <a:r>
              <a:rPr lang="zh-CN" altLang="en-US" sz="2400" b="1" dirty="0">
                <a:latin typeface="+mn-ea"/>
              </a:rPr>
              <a:t>）。</a:t>
            </a:r>
            <a:endParaRPr lang="en-US" altLang="zh-CN" sz="2400" b="1" dirty="0">
              <a:latin typeface="+mn-ea"/>
            </a:endParaRPr>
          </a:p>
          <a:p>
            <a:pPr eaLnBrk="1" hangingPunct="1">
              <a:defRPr/>
            </a:pPr>
            <a:r>
              <a:rPr lang="zh-CN" altLang="en-US" sz="2000" b="0" dirty="0">
                <a:latin typeface="+mn-ea"/>
              </a:rPr>
              <a:t>主要从供给角度入手，在他们看来，“产业”与“市场”是同义词，是指一定区域内生产或提供具有相同功能的产品和服务的企业集合，实际上就是具有竞争关系的卖方企业集合。</a:t>
            </a:r>
            <a:endParaRPr lang="en-US" altLang="zh-CN" sz="2000" b="0" dirty="0">
              <a:latin typeface="+mn-ea"/>
            </a:endParaRPr>
          </a:p>
          <a:p>
            <a:pPr eaLnBrk="1" hangingPunct="1">
              <a:defRPr/>
            </a:pPr>
            <a:r>
              <a:rPr lang="zh-CN" altLang="en-US" sz="2000" b="0" dirty="0">
                <a:latin typeface="+mn-ea"/>
              </a:rPr>
              <a:t>欧美产业经济学重点研究市场的运行，特别是企业拥有市场权力（</a:t>
            </a:r>
            <a:r>
              <a:rPr lang="en-US" altLang="zh-CN" sz="2000" b="0" dirty="0">
                <a:latin typeface="+mn-ea"/>
              </a:rPr>
              <a:t>market power</a:t>
            </a:r>
            <a:r>
              <a:rPr lang="zh-CN" altLang="en-US" sz="2000" b="0" dirty="0">
                <a:latin typeface="+mn-ea"/>
              </a:rPr>
              <a:t>）的不完全竞争市场的运行。</a:t>
            </a:r>
            <a:endParaRPr lang="en-US" altLang="zh-CN" sz="2000" b="0" dirty="0">
              <a:latin typeface="+mn-ea"/>
            </a:endParaRPr>
          </a:p>
          <a:p>
            <a:pPr eaLnBrk="1" hangingPunct="1">
              <a:defRPr/>
            </a:pPr>
            <a:r>
              <a:rPr lang="zh-CN" altLang="en-US" sz="2000" b="0" dirty="0">
                <a:latin typeface="+mn-ea"/>
              </a:rPr>
              <a:t>主要关注同一市场上市场结构的演变过程、企业在该市场上的市场行为以及由此导致的市场绩效，与此相关的公共政策的调整和制定。</a:t>
            </a:r>
            <a:endParaRPr lang="en-US" altLang="zh-CN" sz="2000" b="0" dirty="0">
              <a:latin typeface="+mn-ea"/>
            </a:endParaRPr>
          </a:p>
          <a:p>
            <a:pPr eaLnBrk="1" hangingPunct="1">
              <a:defRPr/>
            </a:pPr>
            <a:r>
              <a:rPr lang="zh-CN" altLang="en-US" sz="2000" dirty="0">
                <a:latin typeface="+mn-ea"/>
              </a:rPr>
              <a:t>西方产业经济学很难适应当代西方发达国家产业经济的实践和政策需要。</a:t>
            </a:r>
            <a:endParaRPr lang="en-US" altLang="zh-CN" sz="2000">
              <a:latin typeface="+mn-ea"/>
            </a:endParaRPr>
          </a:p>
          <a:p>
            <a:pPr eaLnBrk="1" hangingPunct="1">
              <a:defRPr/>
            </a:pPr>
            <a:r>
              <a:rPr lang="zh-CN" altLang="en-US" sz="2000">
                <a:latin typeface="+mn-ea"/>
              </a:rPr>
              <a:t>仅</a:t>
            </a:r>
            <a:r>
              <a:rPr lang="zh-CN" altLang="en-US" sz="2000" dirty="0">
                <a:latin typeface="+mn-ea"/>
              </a:rPr>
              <a:t>限于研究产业组织的西方产业经济学，很难适用于经济发展水平和发展阶段仍处于较低水平且与西方国家的国情存在重大差异的中国经济。</a:t>
            </a:r>
          </a:p>
          <a:p>
            <a:pPr eaLnBrk="1" hangingPunct="1">
              <a:defRPr/>
            </a:pPr>
            <a:endParaRPr lang="en-US" altLang="zh-CN" sz="2000" dirty="0">
              <a:latin typeface="+mn-ea"/>
            </a:endParaRPr>
          </a:p>
          <a:p>
            <a:pPr eaLnBrk="1" hangingPunct="1">
              <a:defRPr/>
            </a:pPr>
            <a:endParaRPr lang="en-US" altLang="zh-CN" sz="2000" b="0" dirty="0">
              <a:latin typeface="+mn-ea"/>
            </a:endParaRPr>
          </a:p>
        </p:txBody>
      </p:sp>
    </p:spTree>
    <p:extLst>
      <p:ext uri="{BB962C8B-B14F-4D97-AF65-F5344CB8AC3E}">
        <p14:creationId xmlns:p14="http://schemas.microsoft.com/office/powerpoint/2010/main" val="1731893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4899" name="Rectangle 3">
            <a:extLst>
              <a:ext uri="{FF2B5EF4-FFF2-40B4-BE49-F238E27FC236}">
                <a16:creationId xmlns:a16="http://schemas.microsoft.com/office/drawing/2014/main" id="{FF08BAEE-6A24-4F2E-8A12-36ECB1250BE7}"/>
              </a:ext>
            </a:extLst>
          </p:cNvPr>
          <p:cNvSpPr>
            <a:spLocks noGrp="1" noChangeArrowheads="1"/>
          </p:cNvSpPr>
          <p:nvPr>
            <p:ph type="body" idx="1"/>
          </p:nvPr>
        </p:nvSpPr>
        <p:spPr>
          <a:xfrm>
            <a:off x="539553" y="1412775"/>
            <a:ext cx="8352928" cy="4608513"/>
          </a:xfrm>
        </p:spPr>
        <p:txBody>
          <a:bodyPr/>
          <a:lstStyle/>
          <a:p>
            <a:pPr marL="0" indent="0">
              <a:buClr>
                <a:srgbClr val="66FF33"/>
              </a:buClr>
              <a:buNone/>
              <a:defRPr/>
            </a:pPr>
            <a:r>
              <a:rPr lang="zh-CN" altLang="en-US" sz="2400" b="1" dirty="0">
                <a:latin typeface="+mn-ea"/>
              </a:rPr>
              <a:t>（二）在我国的学术传统中，产业经济学并不完全等同于西方产业组织理论。</a:t>
            </a:r>
            <a:endParaRPr lang="en-US" altLang="zh-CN" sz="2400" b="1" dirty="0">
              <a:latin typeface="+mn-ea"/>
            </a:endParaRPr>
          </a:p>
          <a:p>
            <a:pPr marL="0" indent="0">
              <a:buClr>
                <a:srgbClr val="66FF33"/>
              </a:buClr>
              <a:buNone/>
              <a:defRPr/>
            </a:pPr>
            <a:r>
              <a:rPr lang="zh-CN" altLang="en-US" sz="2400" b="1" dirty="0">
                <a:latin typeface="+mn-ea"/>
              </a:rPr>
              <a:t>  </a:t>
            </a:r>
          </a:p>
          <a:p>
            <a:pPr marL="0" indent="0">
              <a:buClr>
                <a:srgbClr val="66FF33"/>
              </a:buClr>
              <a:buNone/>
              <a:defRPr/>
            </a:pPr>
            <a:endParaRPr lang="en-US" altLang="zh-CN" sz="2400" b="0" dirty="0">
              <a:latin typeface="+mn-ea"/>
            </a:endParaRPr>
          </a:p>
          <a:p>
            <a:pPr marL="0" indent="0">
              <a:buClr>
                <a:srgbClr val="66FF33"/>
              </a:buClr>
              <a:buNone/>
              <a:defRPr/>
            </a:pPr>
            <a:endParaRPr lang="en-US" altLang="zh-CN" sz="1100" b="0" dirty="0">
              <a:latin typeface="+mn-ea"/>
            </a:endParaRPr>
          </a:p>
          <a:p>
            <a:pPr marL="0" indent="0">
              <a:buClr>
                <a:srgbClr val="66FF33"/>
              </a:buClr>
              <a:buNone/>
              <a:defRPr/>
            </a:pPr>
            <a:endParaRPr lang="en-US" altLang="zh-CN" sz="1100" dirty="0">
              <a:latin typeface="+mn-ea"/>
            </a:endParaRPr>
          </a:p>
          <a:p>
            <a:pPr marL="0" indent="0">
              <a:buClr>
                <a:srgbClr val="66FF33"/>
              </a:buClr>
              <a:buNone/>
              <a:defRPr/>
            </a:pPr>
            <a:endParaRPr lang="en-US" altLang="zh-CN" sz="1100" b="0" dirty="0">
              <a:latin typeface="+mn-ea"/>
            </a:endParaRPr>
          </a:p>
          <a:p>
            <a:pPr marL="0" indent="0">
              <a:buClr>
                <a:srgbClr val="66FF33"/>
              </a:buClr>
              <a:buNone/>
              <a:defRPr/>
            </a:pPr>
            <a:endParaRPr lang="en-US" altLang="zh-CN" sz="1100" dirty="0">
              <a:latin typeface="+mn-ea"/>
            </a:endParaRPr>
          </a:p>
          <a:p>
            <a:pPr marL="0" indent="0">
              <a:buClr>
                <a:srgbClr val="66FF33"/>
              </a:buClr>
              <a:buNone/>
              <a:defRPr/>
            </a:pPr>
            <a:endParaRPr lang="en-US" altLang="zh-CN" sz="1100" b="0" dirty="0">
              <a:latin typeface="+mn-ea"/>
            </a:endParaRPr>
          </a:p>
          <a:p>
            <a:pPr marL="0" indent="0">
              <a:buClr>
                <a:srgbClr val="66FF33"/>
              </a:buClr>
              <a:buNone/>
              <a:defRPr/>
            </a:pPr>
            <a:endParaRPr lang="en-US" altLang="zh-CN" sz="1100" dirty="0">
              <a:latin typeface="+mn-ea"/>
            </a:endParaRPr>
          </a:p>
          <a:p>
            <a:pPr marL="0" indent="0">
              <a:buClr>
                <a:srgbClr val="66FF33"/>
              </a:buClr>
              <a:buNone/>
              <a:defRPr/>
            </a:pPr>
            <a:endParaRPr lang="en-US" altLang="zh-CN" sz="1100" b="0" dirty="0">
              <a:latin typeface="+mn-ea"/>
            </a:endParaRPr>
          </a:p>
          <a:p>
            <a:pPr marL="0" indent="0">
              <a:buClr>
                <a:srgbClr val="66FF33"/>
              </a:buClr>
              <a:buNone/>
              <a:defRPr/>
            </a:pPr>
            <a:endParaRPr lang="en-US" altLang="zh-CN" sz="1100" dirty="0">
              <a:latin typeface="+mn-ea"/>
            </a:endParaRPr>
          </a:p>
          <a:p>
            <a:pPr marL="0" indent="0">
              <a:buClr>
                <a:srgbClr val="66FF33"/>
              </a:buClr>
              <a:buNone/>
              <a:defRPr/>
            </a:pPr>
            <a:endParaRPr lang="en-US" altLang="zh-CN" sz="1100" b="0" dirty="0">
              <a:latin typeface="+mn-ea"/>
            </a:endParaRPr>
          </a:p>
          <a:p>
            <a:pPr marL="0" indent="0">
              <a:buClr>
                <a:srgbClr val="66FF33"/>
              </a:buClr>
              <a:buNone/>
              <a:defRPr/>
            </a:pPr>
            <a:endParaRPr lang="en-US" altLang="zh-CN" sz="1100" dirty="0">
              <a:latin typeface="+mn-ea"/>
            </a:endParaRPr>
          </a:p>
          <a:p>
            <a:pPr marL="0" indent="0">
              <a:buClr>
                <a:srgbClr val="66FF33"/>
              </a:buClr>
              <a:buNone/>
              <a:defRPr/>
            </a:pPr>
            <a:r>
              <a:rPr lang="zh-CN" altLang="en-US" sz="2000" b="0" dirty="0">
                <a:latin typeface="+mn-ea"/>
              </a:rPr>
              <a:t>在理论界比较一致的认识是，我国的产业经济学应该是“</a:t>
            </a:r>
            <a:r>
              <a:rPr lang="zh-CN" altLang="en-US" sz="2000" b="1" dirty="0">
                <a:latin typeface="+mn-ea"/>
              </a:rPr>
              <a:t>东西合璧</a:t>
            </a:r>
            <a:r>
              <a:rPr lang="zh-CN" altLang="en-US" sz="2000" b="0" dirty="0">
                <a:latin typeface="+mn-ea"/>
              </a:rPr>
              <a:t>”的产业经济学，即以产业结构和产业政策为重点的日本产业经济学体系与以产业组织和公共政策为主要内容的欧美产业经济学体系的结合。</a:t>
            </a:r>
          </a:p>
        </p:txBody>
      </p:sp>
      <p:grpSp>
        <p:nvGrpSpPr>
          <p:cNvPr id="11" name="组合 10"/>
          <p:cNvGrpSpPr/>
          <p:nvPr/>
        </p:nvGrpSpPr>
        <p:grpSpPr>
          <a:xfrm>
            <a:off x="1156091" y="2276872"/>
            <a:ext cx="7232333" cy="2664296"/>
            <a:chOff x="1156091" y="1844824"/>
            <a:chExt cx="7232333" cy="3096344"/>
          </a:xfrm>
        </p:grpSpPr>
        <p:sp>
          <p:nvSpPr>
            <p:cNvPr id="2" name="椭圆 1"/>
            <p:cNvSpPr/>
            <p:nvPr/>
          </p:nvSpPr>
          <p:spPr>
            <a:xfrm>
              <a:off x="5076056" y="2887640"/>
              <a:ext cx="2592288" cy="1944216"/>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400" b="1" dirty="0">
                  <a:solidFill>
                    <a:srgbClr val="C00000"/>
                  </a:solidFill>
                </a:rPr>
                <a:t>产业经济学</a:t>
              </a:r>
            </a:p>
          </p:txBody>
        </p:sp>
        <p:sp>
          <p:nvSpPr>
            <p:cNvPr id="4" name="椭圆 3"/>
            <p:cNvSpPr/>
            <p:nvPr/>
          </p:nvSpPr>
          <p:spPr>
            <a:xfrm>
              <a:off x="1156091" y="2852936"/>
              <a:ext cx="2592288" cy="1944216"/>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400" b="1" dirty="0">
                  <a:solidFill>
                    <a:srgbClr val="C00000"/>
                  </a:solidFill>
                </a:rPr>
                <a:t>部门经济学</a:t>
              </a:r>
            </a:p>
          </p:txBody>
        </p:sp>
        <p:sp>
          <p:nvSpPr>
            <p:cNvPr id="3" name="左右箭头 2"/>
            <p:cNvSpPr/>
            <p:nvPr/>
          </p:nvSpPr>
          <p:spPr>
            <a:xfrm>
              <a:off x="3748379" y="3717032"/>
              <a:ext cx="1327677" cy="360040"/>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标注 5"/>
            <p:cNvSpPr/>
            <p:nvPr/>
          </p:nvSpPr>
          <p:spPr>
            <a:xfrm>
              <a:off x="1619672" y="2276872"/>
              <a:ext cx="1728192" cy="57606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前苏联的模式</a:t>
              </a:r>
            </a:p>
          </p:txBody>
        </p:sp>
        <p:sp>
          <p:nvSpPr>
            <p:cNvPr id="8" name="下箭头标注 7"/>
            <p:cNvSpPr/>
            <p:nvPr/>
          </p:nvSpPr>
          <p:spPr>
            <a:xfrm>
              <a:off x="5292080" y="2311576"/>
              <a:ext cx="2232248" cy="57606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日本的产业政策</a:t>
              </a:r>
            </a:p>
          </p:txBody>
        </p:sp>
        <p:sp>
          <p:nvSpPr>
            <p:cNvPr id="7" name="下箭头 6"/>
            <p:cNvSpPr/>
            <p:nvPr/>
          </p:nvSpPr>
          <p:spPr>
            <a:xfrm>
              <a:off x="4139952" y="1844824"/>
              <a:ext cx="504056" cy="1872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改革开放</a:t>
              </a:r>
            </a:p>
          </p:txBody>
        </p:sp>
        <p:sp>
          <p:nvSpPr>
            <p:cNvPr id="9" name="左箭头标注 8"/>
            <p:cNvSpPr/>
            <p:nvPr/>
          </p:nvSpPr>
          <p:spPr>
            <a:xfrm>
              <a:off x="7668344" y="2852936"/>
              <a:ext cx="720080" cy="2088232"/>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欧美的产业组织</a:t>
              </a:r>
            </a:p>
          </p:txBody>
        </p:sp>
      </p:grpSp>
    </p:spTree>
    <p:extLst>
      <p:ext uri="{BB962C8B-B14F-4D97-AF65-F5344CB8AC3E}">
        <p14:creationId xmlns:p14="http://schemas.microsoft.com/office/powerpoint/2010/main" val="92584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1560" y="1268760"/>
            <a:ext cx="7632848" cy="560387"/>
          </a:xfrm>
        </p:spPr>
        <p:txBody>
          <a:bodyPr/>
          <a:lstStyle/>
          <a:p>
            <a:pPr algn="l">
              <a:spcBef>
                <a:spcPct val="20000"/>
              </a:spcBef>
              <a:defRPr/>
            </a:pPr>
            <a:r>
              <a:rPr lang="zh-CN" altLang="en-US" sz="3200" b="1" dirty="0">
                <a:solidFill>
                  <a:schemeClr val="tx1"/>
                </a:solidFill>
                <a:latin typeface="微软雅黑" panose="020B0503020204020204" pitchFamily="34" charset="-122"/>
                <a:ea typeface="微软雅黑" panose="020B0503020204020204" pitchFamily="34" charset="-122"/>
                <a:cs typeface="+mn-cs"/>
              </a:rPr>
              <a:t>第二节 产业经济学的学科性质</a:t>
            </a:r>
          </a:p>
        </p:txBody>
      </p:sp>
      <p:sp>
        <p:nvSpPr>
          <p:cNvPr id="35843" name="Rectangle 3">
            <a:extLst>
              <a:ext uri="{FF2B5EF4-FFF2-40B4-BE49-F238E27FC236}">
                <a16:creationId xmlns:a16="http://schemas.microsoft.com/office/drawing/2014/main" id="{9F218054-A83E-4940-9035-3E0C6262109C}"/>
              </a:ext>
            </a:extLst>
          </p:cNvPr>
          <p:cNvSpPr>
            <a:spLocks noGrp="1" noChangeArrowheads="1"/>
          </p:cNvSpPr>
          <p:nvPr>
            <p:ph type="body" idx="1"/>
          </p:nvPr>
        </p:nvSpPr>
        <p:spPr>
          <a:xfrm>
            <a:off x="683568" y="1988840"/>
            <a:ext cx="7920880" cy="3960440"/>
          </a:xfrm>
        </p:spPr>
        <p:txBody>
          <a:bodyPr/>
          <a:lstStyle/>
          <a:p>
            <a:pPr eaLnBrk="1" hangingPunct="1">
              <a:defRPr/>
            </a:pPr>
            <a:r>
              <a:rPr lang="zh-CN" altLang="en-US" sz="2400" dirty="0">
                <a:latin typeface="+mn-ea"/>
              </a:rPr>
              <a:t>产业经济学是不同于宏观经济学和微观经济学的“中观”经济学。</a:t>
            </a:r>
            <a:endParaRPr lang="en-US" altLang="zh-CN" sz="2400" dirty="0">
              <a:latin typeface="+mn-ea"/>
            </a:endParaRPr>
          </a:p>
          <a:p>
            <a:pPr eaLnBrk="1" hangingPunct="1">
              <a:defRPr/>
            </a:pPr>
            <a:r>
              <a:rPr lang="zh-CN" altLang="en-US" sz="2400" dirty="0">
                <a:latin typeface="+mn-ea"/>
              </a:rPr>
              <a:t>在教育部和国务院学位委员会颁发的学科分类目录中，产业经济学属于应用经济学中的二级学科。</a:t>
            </a:r>
            <a:endParaRPr lang="en-US" altLang="zh-CN" sz="2400" dirty="0">
              <a:latin typeface="+mn-ea"/>
            </a:endParaRPr>
          </a:p>
          <a:p>
            <a:pPr eaLnBrk="1" hangingPunct="1">
              <a:defRPr/>
            </a:pPr>
            <a:r>
              <a:rPr lang="zh-CN" altLang="en-US" sz="2400" dirty="0">
                <a:latin typeface="+mn-ea"/>
              </a:rPr>
              <a:t>产业经济学是以产业（企业集合）为研究对象，以理论经济学为基础，研究产业经济活动的基本特征和变动规律的学科。</a:t>
            </a:r>
          </a:p>
        </p:txBody>
      </p:sp>
    </p:spTree>
    <p:extLst>
      <p:ext uri="{BB962C8B-B14F-4D97-AF65-F5344CB8AC3E}">
        <p14:creationId xmlns:p14="http://schemas.microsoft.com/office/powerpoint/2010/main" val="224635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275856" y="365125"/>
            <a:ext cx="5239494" cy="1325563"/>
          </a:xfrm>
        </p:spPr>
        <p:txBody>
          <a:bodyPr/>
          <a:lstStyle/>
          <a:p>
            <a:pPr eaLnBrk="1" hangingPunct="1"/>
            <a:r>
              <a:rPr lang="zh-CN" altLang="en-US" b="1" dirty="0"/>
              <a:t>附一：经济学分类</a:t>
            </a:r>
          </a:p>
        </p:txBody>
      </p:sp>
      <p:sp>
        <p:nvSpPr>
          <p:cNvPr id="20483" name="内容占位符 2"/>
          <p:cNvSpPr>
            <a:spLocks noGrp="1"/>
          </p:cNvSpPr>
          <p:nvPr>
            <p:ph idx="1"/>
          </p:nvPr>
        </p:nvSpPr>
        <p:spPr>
          <a:xfrm>
            <a:off x="500063" y="1571625"/>
            <a:ext cx="4114800" cy="4686300"/>
          </a:xfrm>
        </p:spPr>
        <p:txBody>
          <a:bodyPr/>
          <a:lstStyle/>
          <a:p>
            <a:pPr eaLnBrk="1" hangingPunct="1"/>
            <a:r>
              <a:rPr lang="en-US" altLang="zh-CN" sz="2400" b="1" dirty="0">
                <a:solidFill>
                  <a:srgbClr val="C00000"/>
                </a:solidFill>
              </a:rPr>
              <a:t>0201 </a:t>
            </a:r>
            <a:r>
              <a:rPr lang="zh-CN" altLang="en-US" sz="2400" b="1" dirty="0">
                <a:solidFill>
                  <a:srgbClr val="C00000"/>
                </a:solidFill>
              </a:rPr>
              <a:t>理论经济学</a:t>
            </a:r>
          </a:p>
          <a:p>
            <a:pPr eaLnBrk="1" hangingPunct="1">
              <a:lnSpc>
                <a:spcPct val="90000"/>
              </a:lnSpc>
              <a:spcBef>
                <a:spcPct val="0"/>
              </a:spcBef>
            </a:pPr>
            <a:r>
              <a:rPr lang="en-US" altLang="zh-CN" sz="2400" dirty="0">
                <a:latin typeface="Arial" charset="0"/>
                <a:ea typeface="宋体" charset="-122"/>
              </a:rPr>
              <a:t>020101 </a:t>
            </a:r>
            <a:r>
              <a:rPr lang="zh-CN" altLang="en-US" sz="2400" dirty="0">
                <a:latin typeface="Arial" charset="0"/>
                <a:ea typeface="宋体" charset="-122"/>
              </a:rPr>
              <a:t>政治经济学</a:t>
            </a:r>
          </a:p>
          <a:p>
            <a:pPr eaLnBrk="1" hangingPunct="1">
              <a:lnSpc>
                <a:spcPct val="90000"/>
              </a:lnSpc>
              <a:spcBef>
                <a:spcPct val="0"/>
              </a:spcBef>
            </a:pPr>
            <a:r>
              <a:rPr lang="en-US" altLang="zh-CN" sz="2400" dirty="0">
                <a:latin typeface="Arial" charset="0"/>
                <a:ea typeface="宋体" charset="-122"/>
              </a:rPr>
              <a:t>020102 </a:t>
            </a:r>
            <a:r>
              <a:rPr lang="zh-CN" altLang="en-US" sz="2400" dirty="0">
                <a:latin typeface="Arial" charset="0"/>
                <a:ea typeface="宋体" charset="-122"/>
              </a:rPr>
              <a:t>经济思想史</a:t>
            </a:r>
          </a:p>
          <a:p>
            <a:pPr eaLnBrk="1" hangingPunct="1">
              <a:lnSpc>
                <a:spcPct val="90000"/>
              </a:lnSpc>
              <a:spcBef>
                <a:spcPct val="0"/>
              </a:spcBef>
            </a:pPr>
            <a:r>
              <a:rPr lang="en-US" altLang="zh-CN" sz="2400" dirty="0">
                <a:latin typeface="Arial" charset="0"/>
                <a:ea typeface="宋体" charset="-122"/>
              </a:rPr>
              <a:t>020103 </a:t>
            </a:r>
            <a:r>
              <a:rPr lang="zh-CN" altLang="en-US" sz="2400" dirty="0">
                <a:latin typeface="Arial" charset="0"/>
                <a:ea typeface="宋体" charset="-122"/>
              </a:rPr>
              <a:t>经济史</a:t>
            </a:r>
          </a:p>
          <a:p>
            <a:pPr eaLnBrk="1" hangingPunct="1">
              <a:lnSpc>
                <a:spcPct val="90000"/>
              </a:lnSpc>
              <a:spcBef>
                <a:spcPct val="0"/>
              </a:spcBef>
            </a:pPr>
            <a:r>
              <a:rPr lang="en-US" altLang="zh-CN" sz="2400" dirty="0">
                <a:latin typeface="Arial" charset="0"/>
                <a:ea typeface="宋体" charset="-122"/>
              </a:rPr>
              <a:t>020104 </a:t>
            </a:r>
            <a:r>
              <a:rPr lang="zh-CN" altLang="en-US" sz="2400" dirty="0">
                <a:latin typeface="Arial" charset="0"/>
                <a:ea typeface="宋体" charset="-122"/>
              </a:rPr>
              <a:t>西方经济学</a:t>
            </a:r>
          </a:p>
          <a:p>
            <a:pPr eaLnBrk="1" hangingPunct="1">
              <a:lnSpc>
                <a:spcPct val="90000"/>
              </a:lnSpc>
              <a:spcBef>
                <a:spcPct val="0"/>
              </a:spcBef>
            </a:pPr>
            <a:r>
              <a:rPr lang="en-US" altLang="zh-CN" sz="2400" dirty="0">
                <a:latin typeface="Arial" charset="0"/>
                <a:ea typeface="宋体" charset="-122"/>
              </a:rPr>
              <a:t>020105 </a:t>
            </a:r>
            <a:r>
              <a:rPr lang="zh-CN" altLang="en-US" sz="2400" dirty="0">
                <a:latin typeface="Arial" charset="0"/>
                <a:ea typeface="宋体" charset="-122"/>
              </a:rPr>
              <a:t>世界经济</a:t>
            </a:r>
          </a:p>
          <a:p>
            <a:pPr eaLnBrk="1" hangingPunct="1">
              <a:lnSpc>
                <a:spcPct val="90000"/>
              </a:lnSpc>
              <a:spcBef>
                <a:spcPct val="0"/>
              </a:spcBef>
            </a:pPr>
            <a:r>
              <a:rPr lang="en-US" altLang="zh-CN" sz="2400" dirty="0">
                <a:latin typeface="Arial" charset="0"/>
                <a:ea typeface="宋体" charset="-122"/>
              </a:rPr>
              <a:t>020106</a:t>
            </a:r>
            <a:r>
              <a:rPr lang="zh-CN" altLang="en-US" sz="2400" dirty="0">
                <a:latin typeface="Arial" charset="0"/>
                <a:ea typeface="宋体" charset="-122"/>
              </a:rPr>
              <a:t>人口、资源与环境经济学</a:t>
            </a:r>
          </a:p>
          <a:p>
            <a:pPr eaLnBrk="1" hangingPunct="1"/>
            <a:endParaRPr lang="zh-CN" altLang="en-US" dirty="0"/>
          </a:p>
        </p:txBody>
      </p:sp>
      <p:sp>
        <p:nvSpPr>
          <p:cNvPr id="4" name="内容占位符 2"/>
          <p:cNvSpPr txBox="1">
            <a:spLocks/>
          </p:cNvSpPr>
          <p:nvPr/>
        </p:nvSpPr>
        <p:spPr>
          <a:xfrm>
            <a:off x="4643438" y="1571625"/>
            <a:ext cx="4329112" cy="4686300"/>
          </a:xfrm>
          <a:prstGeom prst="rect">
            <a:avLst/>
          </a:prstGeom>
        </p:spPr>
        <p:txBody>
          <a:bodyPr>
            <a:normAutofit/>
          </a:bodyPr>
          <a:lstStyle/>
          <a:p>
            <a:pPr marL="342900" indent="-342900">
              <a:spcBef>
                <a:spcPct val="20000"/>
              </a:spcBef>
              <a:buClr>
                <a:schemeClr val="tx2"/>
              </a:buClr>
              <a:buSzPct val="50000"/>
              <a:buFont typeface="Wingdings 2"/>
              <a:buChar char="ß"/>
              <a:defRPr/>
            </a:pPr>
            <a:r>
              <a:rPr lang="en-US" altLang="zh-CN" sz="2400" b="1" dirty="0">
                <a:solidFill>
                  <a:srgbClr val="C00000"/>
                </a:solidFill>
              </a:rPr>
              <a:t>0202 </a:t>
            </a:r>
            <a:r>
              <a:rPr lang="zh-CN" altLang="en-US" sz="2400" b="1" dirty="0">
                <a:solidFill>
                  <a:srgbClr val="C00000"/>
                </a:solidFill>
              </a:rPr>
              <a:t>应用经济学</a:t>
            </a:r>
          </a:p>
          <a:p>
            <a:pPr marL="342900" indent="-342900">
              <a:buClr>
                <a:schemeClr val="tx2"/>
              </a:buClr>
              <a:buSzPct val="50000"/>
              <a:buFont typeface="Wingdings 2"/>
              <a:buChar char="ß"/>
              <a:defRPr/>
            </a:pPr>
            <a:r>
              <a:rPr lang="en-US" altLang="zh-CN" sz="2400" dirty="0">
                <a:ea typeface="宋体" pitchFamily="2" charset="-122"/>
              </a:rPr>
              <a:t>020201 </a:t>
            </a:r>
            <a:r>
              <a:rPr lang="zh-CN" altLang="en-US" sz="2400" dirty="0">
                <a:ea typeface="宋体" pitchFamily="2" charset="-122"/>
              </a:rPr>
              <a:t>国民经济学</a:t>
            </a:r>
          </a:p>
          <a:p>
            <a:pPr marL="342900" indent="-342900">
              <a:buClr>
                <a:schemeClr val="tx2"/>
              </a:buClr>
              <a:buSzPct val="50000"/>
              <a:buFont typeface="Wingdings 2"/>
              <a:buChar char="ß"/>
              <a:defRPr/>
            </a:pPr>
            <a:r>
              <a:rPr lang="en-US" altLang="zh-CN" sz="2400" dirty="0">
                <a:ea typeface="宋体" pitchFamily="2" charset="-122"/>
              </a:rPr>
              <a:t>020202 </a:t>
            </a:r>
            <a:r>
              <a:rPr lang="zh-CN" altLang="en-US" sz="2400" dirty="0">
                <a:ea typeface="宋体" pitchFamily="2" charset="-122"/>
              </a:rPr>
              <a:t>区域经济学</a:t>
            </a:r>
          </a:p>
          <a:p>
            <a:pPr marL="342900" indent="-342900">
              <a:buClr>
                <a:schemeClr val="tx2"/>
              </a:buClr>
              <a:buSzPct val="50000"/>
              <a:buFont typeface="Wingdings 2"/>
              <a:buChar char="ß"/>
              <a:defRPr/>
            </a:pPr>
            <a:r>
              <a:rPr lang="en-US" altLang="zh-CN" sz="2400" dirty="0">
                <a:ea typeface="宋体" pitchFamily="2" charset="-122"/>
              </a:rPr>
              <a:t>020203 </a:t>
            </a:r>
            <a:r>
              <a:rPr lang="zh-CN" altLang="en-US" sz="2400" dirty="0">
                <a:ea typeface="宋体" pitchFamily="2" charset="-122"/>
              </a:rPr>
              <a:t>财政学</a:t>
            </a:r>
          </a:p>
          <a:p>
            <a:pPr marL="342900" indent="-342900">
              <a:buClr>
                <a:schemeClr val="tx2"/>
              </a:buClr>
              <a:buSzPct val="50000"/>
              <a:buFont typeface="Wingdings 2"/>
              <a:buChar char="ß"/>
              <a:defRPr/>
            </a:pPr>
            <a:r>
              <a:rPr lang="en-US" altLang="zh-CN" sz="2400" dirty="0">
                <a:ea typeface="宋体" pitchFamily="2" charset="-122"/>
              </a:rPr>
              <a:t>020204 </a:t>
            </a:r>
            <a:r>
              <a:rPr lang="zh-CN" altLang="en-US" sz="2400" dirty="0">
                <a:ea typeface="宋体" pitchFamily="2" charset="-122"/>
              </a:rPr>
              <a:t>金融学</a:t>
            </a:r>
          </a:p>
          <a:p>
            <a:pPr marL="342900" indent="-342900">
              <a:buClr>
                <a:schemeClr val="tx2"/>
              </a:buClr>
              <a:buSzPct val="50000"/>
              <a:buFont typeface="Wingdings 2"/>
              <a:buChar char="ß"/>
              <a:defRPr/>
            </a:pPr>
            <a:r>
              <a:rPr lang="en-US" altLang="zh-CN" sz="2400" dirty="0">
                <a:ea typeface="宋体" pitchFamily="2" charset="-122"/>
              </a:rPr>
              <a:t>020205 </a:t>
            </a:r>
            <a:r>
              <a:rPr lang="zh-CN" altLang="en-US" sz="2400" dirty="0">
                <a:ea typeface="宋体" pitchFamily="2" charset="-122"/>
              </a:rPr>
              <a:t>产业经济学</a:t>
            </a:r>
          </a:p>
          <a:p>
            <a:pPr marL="342900" indent="-342900">
              <a:buClr>
                <a:schemeClr val="tx2"/>
              </a:buClr>
              <a:buSzPct val="50000"/>
              <a:buFont typeface="Wingdings 2"/>
              <a:buChar char="ß"/>
              <a:defRPr/>
            </a:pPr>
            <a:r>
              <a:rPr lang="en-US" altLang="zh-CN" sz="2400" dirty="0">
                <a:ea typeface="宋体" pitchFamily="2" charset="-122"/>
              </a:rPr>
              <a:t>020206 </a:t>
            </a:r>
            <a:r>
              <a:rPr lang="zh-CN" altLang="en-US" sz="2400" dirty="0">
                <a:ea typeface="宋体" pitchFamily="2" charset="-122"/>
              </a:rPr>
              <a:t>国际贸易学</a:t>
            </a:r>
          </a:p>
          <a:p>
            <a:pPr marL="342900" indent="-342900">
              <a:buClr>
                <a:schemeClr val="tx2"/>
              </a:buClr>
              <a:buSzPct val="50000"/>
              <a:buFont typeface="Wingdings 2"/>
              <a:buChar char="ß"/>
              <a:defRPr/>
            </a:pPr>
            <a:r>
              <a:rPr lang="en-US" altLang="zh-CN" sz="2400" dirty="0">
                <a:ea typeface="宋体" pitchFamily="2" charset="-122"/>
              </a:rPr>
              <a:t>020207 </a:t>
            </a:r>
            <a:r>
              <a:rPr lang="zh-CN" altLang="en-US" sz="2400" dirty="0">
                <a:ea typeface="宋体" pitchFamily="2" charset="-122"/>
              </a:rPr>
              <a:t>劳动经济学</a:t>
            </a:r>
          </a:p>
          <a:p>
            <a:pPr marL="342900" indent="-342900">
              <a:buClr>
                <a:schemeClr val="tx2"/>
              </a:buClr>
              <a:buSzPct val="50000"/>
              <a:buFont typeface="Wingdings 2"/>
              <a:buChar char="ß"/>
              <a:defRPr/>
            </a:pPr>
            <a:r>
              <a:rPr lang="en-US" altLang="zh-CN" sz="2400" dirty="0">
                <a:ea typeface="宋体" pitchFamily="2" charset="-122"/>
              </a:rPr>
              <a:t>020208 </a:t>
            </a:r>
            <a:r>
              <a:rPr lang="zh-CN" altLang="en-US" sz="2400" dirty="0">
                <a:ea typeface="宋体" pitchFamily="2" charset="-122"/>
              </a:rPr>
              <a:t>统计学</a:t>
            </a:r>
          </a:p>
          <a:p>
            <a:pPr marL="342900" indent="-342900">
              <a:buClr>
                <a:schemeClr val="tx2"/>
              </a:buClr>
              <a:buSzPct val="50000"/>
              <a:buFont typeface="Wingdings 2"/>
              <a:buChar char="ß"/>
              <a:defRPr/>
            </a:pPr>
            <a:r>
              <a:rPr lang="en-US" altLang="zh-CN" sz="2400" dirty="0">
                <a:ea typeface="宋体" pitchFamily="2" charset="-122"/>
              </a:rPr>
              <a:t>020209 </a:t>
            </a:r>
            <a:r>
              <a:rPr lang="zh-CN" altLang="en-US" sz="2400" dirty="0">
                <a:ea typeface="宋体" pitchFamily="2" charset="-122"/>
              </a:rPr>
              <a:t>数量经济学</a:t>
            </a:r>
          </a:p>
          <a:p>
            <a:pPr marL="342900" indent="-342900">
              <a:buClr>
                <a:schemeClr val="tx2"/>
              </a:buClr>
              <a:buSzPct val="50000"/>
              <a:buFont typeface="Wingdings 2"/>
              <a:buChar char="ß"/>
              <a:defRPr/>
            </a:pPr>
            <a:r>
              <a:rPr lang="en-US" altLang="zh-CN" sz="2400" dirty="0">
                <a:ea typeface="宋体" pitchFamily="2" charset="-122"/>
              </a:rPr>
              <a:t>020210 </a:t>
            </a:r>
            <a:r>
              <a:rPr lang="zh-CN" altLang="en-US" sz="2400" dirty="0">
                <a:ea typeface="宋体" pitchFamily="2" charset="-122"/>
              </a:rPr>
              <a:t>国防经济</a:t>
            </a:r>
          </a:p>
        </p:txBody>
      </p:sp>
    </p:spTree>
    <p:extLst>
      <p:ext uri="{BB962C8B-B14F-4D97-AF65-F5344CB8AC3E}">
        <p14:creationId xmlns:p14="http://schemas.microsoft.com/office/powerpoint/2010/main" val="3956253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203848" y="365125"/>
            <a:ext cx="5311502" cy="759619"/>
          </a:xfrm>
        </p:spPr>
        <p:txBody>
          <a:bodyPr/>
          <a:lstStyle/>
          <a:p>
            <a:pPr eaLnBrk="1" hangingPunct="1"/>
            <a:r>
              <a:rPr lang="zh-CN" altLang="en-US" b="1" dirty="0"/>
              <a:t>附二：管理学分类</a:t>
            </a:r>
          </a:p>
        </p:txBody>
      </p:sp>
      <p:sp>
        <p:nvSpPr>
          <p:cNvPr id="21507" name="内容占位符 2"/>
          <p:cNvSpPr>
            <a:spLocks noGrp="1"/>
          </p:cNvSpPr>
          <p:nvPr>
            <p:ph sz="half" idx="1"/>
          </p:nvPr>
        </p:nvSpPr>
        <p:spPr>
          <a:xfrm>
            <a:off x="428625" y="1643063"/>
            <a:ext cx="1622425" cy="4411662"/>
          </a:xfrm>
        </p:spPr>
        <p:txBody>
          <a:bodyPr/>
          <a:lstStyle/>
          <a:p>
            <a:pPr eaLnBrk="1" hangingPunct="1">
              <a:spcBef>
                <a:spcPct val="0"/>
              </a:spcBef>
            </a:pPr>
            <a:r>
              <a:rPr lang="en-US" altLang="zh-CN" sz="2200" b="1"/>
              <a:t>1201</a:t>
            </a:r>
            <a:r>
              <a:rPr lang="zh-CN" altLang="en-US" sz="2200" b="1"/>
              <a:t>管理科学与工程</a:t>
            </a:r>
            <a:r>
              <a:rPr lang="en-US" altLang="zh-CN" sz="2100"/>
              <a:t>(</a:t>
            </a:r>
            <a:r>
              <a:rPr lang="zh-CN" altLang="en-US" sz="1400">
                <a:latin typeface="Arial" charset="0"/>
                <a:ea typeface="宋体" charset="-122"/>
              </a:rPr>
              <a:t>可授管理学、工学学位</a:t>
            </a:r>
            <a:r>
              <a:rPr lang="en-US" altLang="zh-CN" sz="1400">
                <a:latin typeface="Arial" charset="0"/>
                <a:ea typeface="宋体" charset="-122"/>
              </a:rPr>
              <a:t>)</a:t>
            </a:r>
          </a:p>
          <a:p>
            <a:pPr eaLnBrk="1" hangingPunct="1">
              <a:spcBef>
                <a:spcPct val="0"/>
              </a:spcBef>
            </a:pPr>
            <a:r>
              <a:rPr lang="zh-CN" altLang="en-US" sz="1400">
                <a:latin typeface="Arial" charset="0"/>
                <a:ea typeface="宋体" charset="-122"/>
              </a:rPr>
              <a:t>注∶本一级学科不分设二级学科</a:t>
            </a:r>
            <a:r>
              <a:rPr lang="en-US" altLang="zh-CN" sz="1400">
                <a:latin typeface="Arial" charset="0"/>
                <a:ea typeface="宋体" charset="-122"/>
              </a:rPr>
              <a:t>(</a:t>
            </a:r>
            <a:r>
              <a:rPr lang="zh-CN" altLang="en-US" sz="1400">
                <a:latin typeface="Arial" charset="0"/>
                <a:ea typeface="宋体" charset="-122"/>
              </a:rPr>
              <a:t>学科、专业</a:t>
            </a:r>
            <a:r>
              <a:rPr lang="en-US" altLang="zh-CN" sz="2100"/>
              <a:t>)</a:t>
            </a:r>
          </a:p>
          <a:p>
            <a:pPr eaLnBrk="1" hangingPunct="1"/>
            <a:endParaRPr lang="zh-CN" altLang="en-US"/>
          </a:p>
          <a:p>
            <a:pPr eaLnBrk="1" hangingPunct="1"/>
            <a:endParaRPr lang="zh-CN" altLang="en-US"/>
          </a:p>
        </p:txBody>
      </p:sp>
      <p:sp>
        <p:nvSpPr>
          <p:cNvPr id="21508" name="内容占位符 3"/>
          <p:cNvSpPr>
            <a:spLocks noGrp="1"/>
          </p:cNvSpPr>
          <p:nvPr>
            <p:ph sz="half" idx="2"/>
          </p:nvPr>
        </p:nvSpPr>
        <p:spPr>
          <a:xfrm>
            <a:off x="7429500" y="1643063"/>
            <a:ext cx="1257300" cy="4483100"/>
          </a:xfrm>
        </p:spPr>
        <p:txBody>
          <a:bodyPr/>
          <a:lstStyle/>
          <a:p>
            <a:pPr eaLnBrk="1" hangingPunct="1">
              <a:spcBef>
                <a:spcPct val="0"/>
              </a:spcBef>
            </a:pPr>
            <a:r>
              <a:rPr lang="en-US" altLang="zh-CN" sz="2000" b="1"/>
              <a:t>1205 </a:t>
            </a:r>
            <a:r>
              <a:rPr lang="zh-CN" altLang="en-US" sz="2000" b="1"/>
              <a:t>图书馆、情报与档案管理</a:t>
            </a:r>
          </a:p>
          <a:p>
            <a:pPr eaLnBrk="1" hangingPunct="1"/>
            <a:r>
              <a:rPr lang="en-US" altLang="zh-CN" sz="1600"/>
              <a:t>120501 </a:t>
            </a:r>
            <a:r>
              <a:rPr lang="zh-CN" altLang="en-US" sz="1600"/>
              <a:t>图书馆学</a:t>
            </a:r>
          </a:p>
          <a:p>
            <a:pPr eaLnBrk="1" hangingPunct="1"/>
            <a:r>
              <a:rPr lang="en-US" altLang="zh-CN" sz="1600"/>
              <a:t>120502 </a:t>
            </a:r>
            <a:r>
              <a:rPr lang="zh-CN" altLang="en-US" sz="1600"/>
              <a:t>情报学</a:t>
            </a:r>
          </a:p>
          <a:p>
            <a:pPr eaLnBrk="1" hangingPunct="1"/>
            <a:r>
              <a:rPr lang="en-US" altLang="zh-CN" sz="1600"/>
              <a:t>120503 </a:t>
            </a:r>
            <a:r>
              <a:rPr lang="zh-CN" altLang="en-US" sz="1600"/>
              <a:t>档案学</a:t>
            </a:r>
          </a:p>
        </p:txBody>
      </p:sp>
      <p:sp>
        <p:nvSpPr>
          <p:cNvPr id="5" name="内容占位符 3"/>
          <p:cNvSpPr txBox="1">
            <a:spLocks/>
          </p:cNvSpPr>
          <p:nvPr/>
        </p:nvSpPr>
        <p:spPr>
          <a:xfrm>
            <a:off x="6072188" y="1643063"/>
            <a:ext cx="1257300" cy="4454525"/>
          </a:xfrm>
          <a:prstGeom prst="rect">
            <a:avLst/>
          </a:prstGeom>
        </p:spPr>
        <p:txBody>
          <a:bodyPr>
            <a:normAutofit fontScale="55000" lnSpcReduction="20000"/>
          </a:bodyPr>
          <a:lstStyle/>
          <a:p>
            <a:pPr>
              <a:defRPr/>
            </a:pPr>
            <a:r>
              <a:rPr lang="en-US" altLang="zh-CN" sz="3600" b="1" dirty="0">
                <a:latin typeface="+mn-lt"/>
                <a:ea typeface="+mn-ea"/>
              </a:rPr>
              <a:t>1204 </a:t>
            </a:r>
            <a:r>
              <a:rPr lang="zh-CN" altLang="en-US" sz="3600" b="1" dirty="0">
                <a:latin typeface="+mn-lt"/>
                <a:ea typeface="+mn-ea"/>
              </a:rPr>
              <a:t>公共管理</a:t>
            </a:r>
          </a:p>
          <a:p>
            <a:pPr>
              <a:defRPr/>
            </a:pPr>
            <a:r>
              <a:rPr lang="en-US" altLang="zh-CN" sz="2800" dirty="0">
                <a:ea typeface="宋体" pitchFamily="2" charset="-122"/>
              </a:rPr>
              <a:t>120401 </a:t>
            </a:r>
            <a:r>
              <a:rPr lang="zh-CN" altLang="en-US" sz="2800" dirty="0">
                <a:ea typeface="宋体" pitchFamily="2" charset="-122"/>
              </a:rPr>
              <a:t>行政管理</a:t>
            </a:r>
          </a:p>
          <a:p>
            <a:pPr>
              <a:defRPr/>
            </a:pPr>
            <a:r>
              <a:rPr lang="en-US" altLang="zh-CN" sz="2800" dirty="0">
                <a:ea typeface="宋体" pitchFamily="2" charset="-122"/>
              </a:rPr>
              <a:t>120402 </a:t>
            </a:r>
            <a:r>
              <a:rPr lang="zh-CN" altLang="en-US" sz="2800" dirty="0">
                <a:ea typeface="宋体" pitchFamily="2" charset="-122"/>
              </a:rPr>
              <a:t>社会医学与卫生事业管理</a:t>
            </a:r>
            <a:r>
              <a:rPr lang="en-US" altLang="zh-CN" sz="2800" dirty="0">
                <a:ea typeface="宋体" pitchFamily="2" charset="-122"/>
              </a:rPr>
              <a:t>(</a:t>
            </a:r>
            <a:r>
              <a:rPr lang="zh-CN" altLang="en-US" sz="2800" dirty="0">
                <a:ea typeface="宋体" pitchFamily="2" charset="-122"/>
              </a:rPr>
              <a:t>可授管理学、医学学位</a:t>
            </a:r>
            <a:r>
              <a:rPr lang="en-US" altLang="zh-CN" sz="2800" dirty="0">
                <a:ea typeface="宋体" pitchFamily="2" charset="-122"/>
              </a:rPr>
              <a:t>)</a:t>
            </a:r>
          </a:p>
          <a:p>
            <a:pPr>
              <a:defRPr/>
            </a:pPr>
            <a:r>
              <a:rPr lang="en-US" altLang="zh-CN" sz="2800" dirty="0">
                <a:ea typeface="宋体" pitchFamily="2" charset="-122"/>
              </a:rPr>
              <a:t>120403</a:t>
            </a:r>
            <a:r>
              <a:rPr lang="zh-CN" altLang="en-US" sz="2800" dirty="0">
                <a:ea typeface="宋体" pitchFamily="2" charset="-122"/>
              </a:rPr>
              <a:t>教育经济与管理（可授管理学、教育学学位）</a:t>
            </a:r>
          </a:p>
          <a:p>
            <a:pPr>
              <a:defRPr/>
            </a:pPr>
            <a:r>
              <a:rPr lang="en-US" altLang="zh-CN" sz="2800" dirty="0">
                <a:ea typeface="宋体" pitchFamily="2" charset="-122"/>
              </a:rPr>
              <a:t>120404 </a:t>
            </a:r>
            <a:r>
              <a:rPr lang="zh-CN" altLang="en-US" sz="2800" dirty="0">
                <a:ea typeface="宋体" pitchFamily="2" charset="-122"/>
              </a:rPr>
              <a:t>社会保障</a:t>
            </a:r>
          </a:p>
          <a:p>
            <a:pPr>
              <a:defRPr/>
            </a:pPr>
            <a:r>
              <a:rPr lang="en-US" altLang="zh-CN" sz="2800" dirty="0">
                <a:ea typeface="宋体" pitchFamily="2" charset="-122"/>
              </a:rPr>
              <a:t>120405</a:t>
            </a:r>
            <a:r>
              <a:rPr lang="zh-CN" altLang="en-US" sz="2800" dirty="0">
                <a:ea typeface="宋体" pitchFamily="2" charset="-122"/>
              </a:rPr>
              <a:t>土地资源管理</a:t>
            </a:r>
          </a:p>
        </p:txBody>
      </p:sp>
      <p:sp>
        <p:nvSpPr>
          <p:cNvPr id="7" name="内容占位符 3"/>
          <p:cNvSpPr txBox="1">
            <a:spLocks/>
          </p:cNvSpPr>
          <p:nvPr/>
        </p:nvSpPr>
        <p:spPr>
          <a:xfrm>
            <a:off x="4071938" y="1643063"/>
            <a:ext cx="1436687" cy="4525962"/>
          </a:xfrm>
          <a:prstGeom prst="rect">
            <a:avLst/>
          </a:prstGeom>
        </p:spPr>
        <p:txBody>
          <a:bodyPr>
            <a:normAutofit/>
          </a:bodyPr>
          <a:lstStyle/>
          <a:p>
            <a:pPr>
              <a:defRPr/>
            </a:pPr>
            <a:r>
              <a:rPr lang="en-US" altLang="zh-CN" sz="2000" b="1" dirty="0">
                <a:latin typeface="+mn-lt"/>
                <a:ea typeface="+mn-ea"/>
              </a:rPr>
              <a:t>1203</a:t>
            </a:r>
            <a:r>
              <a:rPr lang="zh-CN" altLang="en-US" sz="2000" b="1" dirty="0">
                <a:latin typeface="+mn-lt"/>
                <a:ea typeface="+mn-ea"/>
              </a:rPr>
              <a:t>农林经济管理</a:t>
            </a:r>
          </a:p>
          <a:p>
            <a:pPr>
              <a:defRPr/>
            </a:pPr>
            <a:r>
              <a:rPr lang="en-US" altLang="zh-CN" sz="1200" dirty="0">
                <a:ea typeface="宋体" pitchFamily="2" charset="-122"/>
              </a:rPr>
              <a:t>120301</a:t>
            </a:r>
            <a:r>
              <a:rPr lang="zh-CN" altLang="en-US" sz="1200" dirty="0">
                <a:ea typeface="宋体" pitchFamily="2" charset="-122"/>
              </a:rPr>
              <a:t>农业经济管理</a:t>
            </a:r>
          </a:p>
          <a:p>
            <a:pPr>
              <a:defRPr/>
            </a:pPr>
            <a:r>
              <a:rPr lang="en-US" altLang="zh-CN" sz="1200" dirty="0">
                <a:ea typeface="宋体" pitchFamily="2" charset="-122"/>
              </a:rPr>
              <a:t>120302 </a:t>
            </a:r>
            <a:r>
              <a:rPr lang="zh-CN" altLang="en-US" sz="1200" dirty="0">
                <a:ea typeface="宋体" pitchFamily="2" charset="-122"/>
              </a:rPr>
              <a:t>林业经济管理</a:t>
            </a:r>
          </a:p>
        </p:txBody>
      </p:sp>
      <p:sp>
        <p:nvSpPr>
          <p:cNvPr id="8" name="内容占位符 3"/>
          <p:cNvSpPr txBox="1">
            <a:spLocks/>
          </p:cNvSpPr>
          <p:nvPr/>
        </p:nvSpPr>
        <p:spPr>
          <a:xfrm>
            <a:off x="2357438" y="1643063"/>
            <a:ext cx="1350962" cy="4525962"/>
          </a:xfrm>
          <a:prstGeom prst="rect">
            <a:avLst/>
          </a:prstGeom>
        </p:spPr>
        <p:txBody>
          <a:bodyPr>
            <a:normAutofit/>
          </a:bodyPr>
          <a:lstStyle/>
          <a:p>
            <a:pPr>
              <a:defRPr/>
            </a:pPr>
            <a:r>
              <a:rPr lang="en-US" altLang="zh-CN" sz="2000" b="1" dirty="0">
                <a:latin typeface="+mn-lt"/>
                <a:ea typeface="+mn-ea"/>
              </a:rPr>
              <a:t>1202 </a:t>
            </a:r>
            <a:r>
              <a:rPr lang="zh-CN" altLang="en-US" sz="2000" b="1" dirty="0">
                <a:latin typeface="+mn-lt"/>
                <a:ea typeface="+mn-ea"/>
              </a:rPr>
              <a:t>工商管理</a:t>
            </a:r>
          </a:p>
          <a:p>
            <a:pPr>
              <a:defRPr/>
            </a:pPr>
            <a:r>
              <a:rPr lang="en-US" altLang="zh-CN" sz="1200" dirty="0">
                <a:ea typeface="宋体" pitchFamily="2" charset="-122"/>
              </a:rPr>
              <a:t>120201 </a:t>
            </a:r>
            <a:r>
              <a:rPr lang="zh-CN" altLang="en-US" sz="1200" dirty="0">
                <a:ea typeface="宋体" pitchFamily="2" charset="-122"/>
              </a:rPr>
              <a:t>会计学</a:t>
            </a:r>
          </a:p>
          <a:p>
            <a:pPr>
              <a:defRPr/>
            </a:pPr>
            <a:r>
              <a:rPr lang="en-US" altLang="zh-CN" sz="1200" dirty="0">
                <a:ea typeface="宋体" pitchFamily="2" charset="-122"/>
              </a:rPr>
              <a:t>120202 </a:t>
            </a:r>
            <a:r>
              <a:rPr lang="zh-CN" altLang="en-US" sz="1200" dirty="0">
                <a:ea typeface="宋体" pitchFamily="2" charset="-122"/>
              </a:rPr>
              <a:t>企业管理（含：财务管理、市场营销、人力资源管理）</a:t>
            </a:r>
          </a:p>
          <a:p>
            <a:pPr>
              <a:defRPr/>
            </a:pPr>
            <a:r>
              <a:rPr lang="en-US" altLang="zh-CN" sz="1200" dirty="0">
                <a:ea typeface="宋体" pitchFamily="2" charset="-122"/>
              </a:rPr>
              <a:t>120203 </a:t>
            </a:r>
            <a:r>
              <a:rPr lang="zh-CN" altLang="en-US" sz="1200" dirty="0">
                <a:ea typeface="宋体" pitchFamily="2" charset="-122"/>
              </a:rPr>
              <a:t>旅游管理</a:t>
            </a:r>
          </a:p>
          <a:p>
            <a:pPr>
              <a:defRPr/>
            </a:pPr>
            <a:r>
              <a:rPr lang="en-US" altLang="zh-CN" sz="1200" dirty="0">
                <a:ea typeface="宋体" pitchFamily="2" charset="-122"/>
              </a:rPr>
              <a:t>120204</a:t>
            </a:r>
            <a:r>
              <a:rPr lang="zh-CN" altLang="en-US" sz="1200" dirty="0">
                <a:ea typeface="宋体" pitchFamily="2" charset="-122"/>
              </a:rPr>
              <a:t>技术经济及管理</a:t>
            </a:r>
          </a:p>
        </p:txBody>
      </p:sp>
    </p:spTree>
    <p:extLst>
      <p:ext uri="{BB962C8B-B14F-4D97-AF65-F5344CB8AC3E}">
        <p14:creationId xmlns:p14="http://schemas.microsoft.com/office/powerpoint/2010/main" val="400977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latin typeface="+mj-ea"/>
                <a:ea typeface="+mj-ea"/>
              </a:rPr>
              <a:t>一、微观经济学是一门什么经济学？</a:t>
            </a:r>
            <a:endParaRPr lang="en-US" altLang="zh-CN" b="1" dirty="0">
              <a:latin typeface="+mj-ea"/>
              <a:ea typeface="+mj-ea"/>
            </a:endParaRPr>
          </a:p>
          <a:p>
            <a:r>
              <a:rPr lang="zh-CN" altLang="en-US" sz="2800" dirty="0">
                <a:latin typeface="+mn-ea"/>
              </a:rPr>
              <a:t>回顾与思考：</a:t>
            </a:r>
            <a:endParaRPr lang="en-US" altLang="zh-CN" sz="2800" dirty="0">
              <a:latin typeface="+mn-ea"/>
            </a:endParaRPr>
          </a:p>
          <a:p>
            <a:r>
              <a:rPr lang="en-US" altLang="zh-CN" sz="2800" dirty="0">
                <a:latin typeface="+mn-ea"/>
              </a:rPr>
              <a:t>--</a:t>
            </a:r>
            <a:r>
              <a:rPr lang="zh-CN" altLang="en-US" sz="2800" dirty="0">
                <a:latin typeface="+mn-ea"/>
              </a:rPr>
              <a:t>研究内容？</a:t>
            </a:r>
            <a:endParaRPr lang="en-US" altLang="zh-CN" sz="2800" dirty="0">
              <a:latin typeface="+mn-ea"/>
            </a:endParaRPr>
          </a:p>
          <a:p>
            <a:r>
              <a:rPr lang="en-US" altLang="zh-CN" sz="2800" dirty="0">
                <a:latin typeface="+mn-ea"/>
              </a:rPr>
              <a:t>--</a:t>
            </a:r>
            <a:r>
              <a:rPr lang="zh-CN" altLang="en-US" sz="2800" dirty="0">
                <a:latin typeface="+mn-ea"/>
              </a:rPr>
              <a:t>研究重点？</a:t>
            </a:r>
            <a:endParaRPr lang="en-US" altLang="zh-CN" sz="2800" dirty="0">
              <a:latin typeface="+mn-ea"/>
            </a:endParaRPr>
          </a:p>
          <a:p>
            <a:r>
              <a:rPr lang="en-US" altLang="zh-CN" sz="2800" dirty="0">
                <a:latin typeface="+mn-ea"/>
              </a:rPr>
              <a:t>--</a:t>
            </a:r>
            <a:r>
              <a:rPr lang="zh-CN" altLang="en-US" sz="2800" dirty="0">
                <a:latin typeface="+mn-ea"/>
              </a:rPr>
              <a:t>研究假设或前提？</a:t>
            </a:r>
            <a:endParaRPr lang="en-US" altLang="zh-CN" sz="2800" dirty="0">
              <a:latin typeface="+mn-ea"/>
            </a:endParaRPr>
          </a:p>
          <a:p>
            <a:r>
              <a:rPr lang="en-US" altLang="zh-CN" sz="2800" dirty="0">
                <a:latin typeface="+mn-ea"/>
              </a:rPr>
              <a:t>--</a:t>
            </a:r>
            <a:r>
              <a:rPr lang="zh-CN" altLang="en-US" sz="2800" dirty="0">
                <a:latin typeface="+mn-ea"/>
              </a:rPr>
              <a:t>这门学科的任务？</a:t>
            </a:r>
          </a:p>
        </p:txBody>
      </p:sp>
    </p:spTree>
    <p:extLst>
      <p:ext uri="{BB962C8B-B14F-4D97-AF65-F5344CB8AC3E}">
        <p14:creationId xmlns:p14="http://schemas.microsoft.com/office/powerpoint/2010/main" val="3552997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14700-C421-4A69-A681-3BD176F37D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E5142DC-C712-4AC4-B0C5-257A576A418A}"/>
              </a:ext>
            </a:extLst>
          </p:cNvPr>
          <p:cNvSpPr>
            <a:spLocks noGrp="1"/>
          </p:cNvSpPr>
          <p:nvPr>
            <p:ph idx="1"/>
          </p:nvPr>
        </p:nvSpPr>
        <p:spPr/>
        <p:txBody>
          <a:bodyPr/>
          <a:lstStyle/>
          <a:p>
            <a:r>
              <a:rPr lang="zh-CN" altLang="en-US" sz="2400" b="1" dirty="0"/>
              <a:t>微观经济学是关于市场机制的经济学，它以价格分析为中心，因此也称作价格理论。</a:t>
            </a:r>
          </a:p>
          <a:p>
            <a:r>
              <a:rPr lang="zh-CN" altLang="en-US" sz="3200" b="1" dirty="0"/>
              <a:t>研究内容</a:t>
            </a:r>
            <a:r>
              <a:rPr lang="zh-CN" altLang="en-US" sz="3200" dirty="0"/>
              <a:t>主要包括：</a:t>
            </a:r>
            <a:endParaRPr lang="en-US" altLang="zh-CN" sz="3200" dirty="0"/>
          </a:p>
          <a:p>
            <a:r>
              <a:rPr lang="en-US" altLang="zh-CN" sz="2400" b="1" dirty="0"/>
              <a:t>--</a:t>
            </a:r>
            <a:r>
              <a:rPr lang="zh-CN" altLang="en-US" sz="2400" b="1" dirty="0"/>
              <a:t>均衡价格理论</a:t>
            </a:r>
            <a:endParaRPr lang="en-US" altLang="zh-CN" sz="2400" b="1" dirty="0"/>
          </a:p>
          <a:p>
            <a:r>
              <a:rPr lang="en-US" altLang="zh-CN" sz="2400" b="1" dirty="0"/>
              <a:t>--</a:t>
            </a:r>
            <a:r>
              <a:rPr lang="zh-CN" altLang="en-US" sz="2400" b="1" dirty="0"/>
              <a:t>消费者行为理论</a:t>
            </a:r>
            <a:endParaRPr lang="en-US" altLang="zh-CN" sz="2400" b="1" dirty="0"/>
          </a:p>
          <a:p>
            <a:r>
              <a:rPr lang="en-US" altLang="zh-CN" sz="2400" b="1" dirty="0"/>
              <a:t>--</a:t>
            </a:r>
            <a:r>
              <a:rPr lang="zh-CN" altLang="en-US" sz="2400" b="1" dirty="0"/>
              <a:t>生产者行为理论（包括生产理论、成本理论和市场均衡理论）</a:t>
            </a:r>
            <a:endParaRPr lang="en-US" altLang="zh-CN" sz="2400" b="1" dirty="0"/>
          </a:p>
          <a:p>
            <a:r>
              <a:rPr lang="en-US" altLang="zh-CN" sz="2400" b="1" dirty="0"/>
              <a:t>--</a:t>
            </a:r>
            <a:r>
              <a:rPr lang="zh-CN" altLang="en-US" sz="2400" b="1" dirty="0"/>
              <a:t>分配理论一般均衡理论与福利经济学、</a:t>
            </a:r>
            <a:endParaRPr lang="en-US" altLang="zh-CN" sz="2400" b="1" dirty="0"/>
          </a:p>
          <a:p>
            <a:r>
              <a:rPr lang="en-US" altLang="zh-CN" sz="2400" b="1" dirty="0"/>
              <a:t>--</a:t>
            </a:r>
            <a:r>
              <a:rPr lang="zh-CN" altLang="en-US" sz="2400" b="1" dirty="0"/>
              <a:t>市场失灵与微观经济政策</a:t>
            </a:r>
            <a:r>
              <a:rPr lang="zh-CN" altLang="en-US" sz="3200" dirty="0"/>
              <a:t>。</a:t>
            </a:r>
            <a:endParaRPr lang="en-US" altLang="zh-CN" sz="3200" dirty="0"/>
          </a:p>
          <a:p>
            <a:endParaRPr lang="zh-CN" altLang="en-US" dirty="0"/>
          </a:p>
        </p:txBody>
      </p:sp>
    </p:spTree>
    <p:extLst>
      <p:ext uri="{BB962C8B-B14F-4D97-AF65-F5344CB8AC3E}">
        <p14:creationId xmlns:p14="http://schemas.microsoft.com/office/powerpoint/2010/main" val="784473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268760"/>
            <a:ext cx="8047806" cy="4908203"/>
          </a:xfrm>
        </p:spPr>
        <p:txBody>
          <a:bodyPr/>
          <a:lstStyle/>
          <a:p>
            <a:r>
              <a:rPr lang="zh-CN" altLang="en-US" sz="2000" dirty="0"/>
              <a:t>微观经济学以市场中</a:t>
            </a:r>
            <a:r>
              <a:rPr lang="zh-CN" altLang="en-US" sz="2000" b="1" dirty="0"/>
              <a:t>个体的经济行为</a:t>
            </a:r>
            <a:r>
              <a:rPr lang="zh-CN" altLang="en-US" sz="2000" dirty="0"/>
              <a:t>（单个家庭、单个厂商和单个市场）以及相应的经济变量为主要特点。</a:t>
            </a:r>
          </a:p>
          <a:p>
            <a:r>
              <a:rPr lang="zh-CN" altLang="en-US" sz="2000" b="1" dirty="0"/>
              <a:t>重点分析</a:t>
            </a:r>
            <a:r>
              <a:rPr lang="zh-CN" altLang="en-US" sz="2000" dirty="0"/>
              <a:t>在市场经济条件下生产要素和价格的形成机制，以及价格作为资源配置的信号如何发挥作用并实现资源最佳的配置效率。</a:t>
            </a:r>
            <a:endParaRPr lang="en-US" altLang="zh-CN" sz="2000" dirty="0"/>
          </a:p>
          <a:p>
            <a:r>
              <a:rPr lang="zh-CN" altLang="en-US" sz="2000" dirty="0"/>
              <a:t>它从</a:t>
            </a:r>
            <a:r>
              <a:rPr lang="zh-CN" altLang="en-US" sz="2000" b="1" dirty="0"/>
              <a:t>资源稀缺</a:t>
            </a:r>
            <a:r>
              <a:rPr lang="zh-CN" altLang="en-US" sz="2000" dirty="0"/>
              <a:t>这个基本概念出发，认为所有个体的行为准则在此设法利用有限资源取得最大收获，并由此来考察个体取得最大收获的条件。</a:t>
            </a:r>
            <a:endParaRPr lang="en-US" altLang="zh-CN" sz="2000" dirty="0"/>
          </a:p>
          <a:p>
            <a:r>
              <a:rPr lang="zh-CN" altLang="en-US" sz="2000" dirty="0"/>
              <a:t>因此，</a:t>
            </a:r>
            <a:r>
              <a:rPr lang="zh-CN" altLang="en-US" sz="2000" b="1" dirty="0"/>
              <a:t>微观经济学的任务</a:t>
            </a:r>
            <a:r>
              <a:rPr lang="zh-CN" altLang="en-US" sz="2000" dirty="0"/>
              <a:t>就是研究市场机制及其作用，均衡价格的决定，考察市场机制如何 通过调节个体行为取得资源最优配置的条件与途径。</a:t>
            </a:r>
          </a:p>
          <a:p>
            <a:endParaRPr lang="zh-CN" altLang="en-US" sz="2000" dirty="0"/>
          </a:p>
        </p:txBody>
      </p:sp>
    </p:spTree>
    <p:extLst>
      <p:ext uri="{BB962C8B-B14F-4D97-AF65-F5344CB8AC3E}">
        <p14:creationId xmlns:p14="http://schemas.microsoft.com/office/powerpoint/2010/main" val="2700182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6804529C-A7AF-44E7-A92B-A97EB224E269}"/>
              </a:ext>
            </a:extLst>
          </p:cNvPr>
          <p:cNvSpPr>
            <a:spLocks noGrp="1" noChangeArrowheads="1"/>
          </p:cNvSpPr>
          <p:nvPr>
            <p:ph type="body" idx="1"/>
          </p:nvPr>
        </p:nvSpPr>
        <p:spPr>
          <a:xfrm>
            <a:off x="683567" y="1340768"/>
            <a:ext cx="8064897" cy="4392488"/>
          </a:xfrm>
        </p:spPr>
        <p:txBody>
          <a:bodyPr/>
          <a:lstStyle/>
          <a:p>
            <a:r>
              <a:rPr lang="zh-CN" altLang="en-US" dirty="0">
                <a:solidFill>
                  <a:schemeClr val="tx1"/>
                </a:solidFill>
              </a:rPr>
              <a:t>二、</a:t>
            </a:r>
            <a:r>
              <a:rPr lang="zh-CN" altLang="en-US" b="1" dirty="0">
                <a:latin typeface="+mj-ea"/>
              </a:rPr>
              <a:t>宏观经济学的特点？</a:t>
            </a:r>
            <a:endParaRPr lang="en-US" altLang="zh-CN" b="1" dirty="0">
              <a:latin typeface="+mj-ea"/>
            </a:endParaRPr>
          </a:p>
          <a:p>
            <a:endParaRPr lang="en-US" altLang="zh-CN" b="1" dirty="0">
              <a:latin typeface="+mj-ea"/>
            </a:endParaRPr>
          </a:p>
        </p:txBody>
      </p:sp>
    </p:spTree>
    <p:extLst>
      <p:ext uri="{BB962C8B-B14F-4D97-AF65-F5344CB8AC3E}">
        <p14:creationId xmlns:p14="http://schemas.microsoft.com/office/powerpoint/2010/main" val="645690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宏观经济学是相对于微观经济学而言的。</a:t>
            </a:r>
            <a:endParaRPr lang="en-US" altLang="zh-CN" b="1" dirty="0"/>
          </a:p>
          <a:p>
            <a:r>
              <a:rPr lang="zh-CN" altLang="en-US" sz="2400" dirty="0"/>
              <a:t>宏观经济学是使用国民收入、经济整体的投资和消费等总体性的统计概念来分析经济运行规律的一个经济学领域。</a:t>
            </a:r>
            <a:endParaRPr lang="en-US" altLang="zh-CN" sz="2400" dirty="0"/>
          </a:p>
          <a:p>
            <a:r>
              <a:rPr lang="zh-CN" altLang="en-US" sz="2400" dirty="0"/>
              <a:t>它从国民经济中经济总量的变化及其规律作为研究对象，考察国民收入的形成、分配和使用，研究国民收入总供给和总需求之间的均衡关系以及由于不均衡所带来的如通货膨胀、失业等问题，并分析财政和货币政策对国民收入及其均衡关系的影响。</a:t>
            </a:r>
          </a:p>
          <a:p>
            <a:endParaRPr lang="zh-CN" altLang="en-US" dirty="0"/>
          </a:p>
        </p:txBody>
      </p:sp>
    </p:spTree>
    <p:extLst>
      <p:ext uri="{BB962C8B-B14F-4D97-AF65-F5344CB8AC3E}">
        <p14:creationId xmlns:p14="http://schemas.microsoft.com/office/powerpoint/2010/main" val="271213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D949C-84CE-FB2A-B581-786DFA9895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A29DE61-EBBA-8EFE-58B6-D10DB1FD129E}"/>
              </a:ext>
            </a:extLst>
          </p:cNvPr>
          <p:cNvSpPr>
            <a:spLocks noGrp="1"/>
          </p:cNvSpPr>
          <p:nvPr>
            <p:ph idx="1"/>
          </p:nvPr>
        </p:nvSpPr>
        <p:spPr/>
        <p:txBody>
          <a:bodyPr/>
          <a:lstStyle/>
          <a:p>
            <a:r>
              <a:rPr lang="zh-CN" altLang="en-US" dirty="0"/>
              <a:t>一带一路</a:t>
            </a:r>
            <a:endParaRPr lang="en-US" altLang="zh-CN" dirty="0"/>
          </a:p>
          <a:p>
            <a:r>
              <a:rPr lang="zh-CN" altLang="en-US" dirty="0"/>
              <a:t>双循环</a:t>
            </a:r>
            <a:endParaRPr lang="en-US" altLang="zh-CN" dirty="0"/>
          </a:p>
          <a:p>
            <a:r>
              <a:rPr lang="en-US" altLang="zh-CN" dirty="0"/>
              <a:t>----</a:t>
            </a:r>
          </a:p>
          <a:p>
            <a:r>
              <a:rPr lang="zh-CN" altLang="en-US" sz="2800" b="1" dirty="0"/>
              <a:t>党的二十大报告提到了这些战略：</a:t>
            </a:r>
            <a:endParaRPr lang="en-US" altLang="zh-CN" sz="2800" b="1" dirty="0"/>
          </a:p>
          <a:p>
            <a:r>
              <a:rPr lang="zh-CN" altLang="en-US" sz="2000" b="1" dirty="0"/>
              <a:t>扩大内需战略</a:t>
            </a:r>
            <a:endParaRPr lang="en-US" altLang="zh-CN" sz="2000" b="1" dirty="0"/>
          </a:p>
          <a:p>
            <a:r>
              <a:rPr lang="zh-CN" altLang="en-US" sz="1600" dirty="0"/>
              <a:t>我们要坚持以推动高质量发展为主题，把实施扩大内需战略同深化供给侧结构性改革有机结合起来，增强国内大循环内生动力和可靠性，提升国际循环质量和水平，加快建设现代化经济体系，着力提高全要素生产率，着力提升产业链供应链韧性和安全水平，着力推进城乡融合和区域协调发展，推动经济实现质的有效提升和量的合理增长。</a:t>
            </a:r>
          </a:p>
          <a:p>
            <a:endParaRPr lang="en-US" altLang="zh-CN" sz="1600" dirty="0"/>
          </a:p>
          <a:p>
            <a:endParaRPr lang="en-US" altLang="zh-CN" sz="1600" dirty="0"/>
          </a:p>
          <a:p>
            <a:endParaRPr lang="en-US" altLang="zh-CN" dirty="0"/>
          </a:p>
          <a:p>
            <a:endParaRPr lang="zh-CN" altLang="en-US" dirty="0"/>
          </a:p>
        </p:txBody>
      </p:sp>
    </p:spTree>
    <p:extLst>
      <p:ext uri="{BB962C8B-B14F-4D97-AF65-F5344CB8AC3E}">
        <p14:creationId xmlns:p14="http://schemas.microsoft.com/office/powerpoint/2010/main" val="1424470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268760"/>
            <a:ext cx="7886700" cy="4908203"/>
          </a:xfrm>
        </p:spPr>
        <p:txBody>
          <a:bodyPr/>
          <a:lstStyle/>
          <a:p>
            <a:r>
              <a:rPr lang="zh-CN" altLang="en-US" b="1" dirty="0"/>
              <a:t>三、微观与宏观经济的关系</a:t>
            </a:r>
            <a:endParaRPr lang="en-US" altLang="zh-CN" b="1" dirty="0"/>
          </a:p>
          <a:p>
            <a:r>
              <a:rPr lang="zh-CN" altLang="en-US" sz="2000" dirty="0"/>
              <a:t>微观经济学与宏观经济学只是研究对象有所分工，两者的立场、观点和方法并无根本分歧。</a:t>
            </a:r>
            <a:endParaRPr lang="en-US" altLang="zh-CN" sz="2000" dirty="0"/>
          </a:p>
          <a:p>
            <a:r>
              <a:rPr lang="zh-CN" altLang="en-US" sz="2000" dirty="0"/>
              <a:t>两者均使用均衡分析与边际分析，在理论体系上，它们相互补充和相互依存，共同构成现代西方经济学的理论体系。</a:t>
            </a:r>
            <a:endParaRPr lang="en-US" altLang="zh-CN" sz="2000" dirty="0"/>
          </a:p>
          <a:p>
            <a:r>
              <a:rPr lang="zh-CN" altLang="en-US" sz="2000" dirty="0"/>
              <a:t>宏观经济学只讨论社会再生产过程中的最终产品的形成和计量问题，把中间产品的生产和交换即产业间的关系抽象掉。</a:t>
            </a:r>
            <a:endParaRPr lang="en-US" altLang="zh-CN" sz="2000" dirty="0"/>
          </a:p>
          <a:p>
            <a:r>
              <a:rPr lang="zh-CN" altLang="en-US" sz="2000" dirty="0"/>
              <a:t>微观经济学涉及厂商和市场理论，但主要分析的是完全集中条件下的“代表性企业”及其集合，抽象掉企业的具体内容。</a:t>
            </a:r>
            <a:endParaRPr lang="en-US" altLang="zh-CN" sz="2000" dirty="0"/>
          </a:p>
          <a:p>
            <a:endParaRPr lang="zh-CN" altLang="en-US" sz="2000" dirty="0"/>
          </a:p>
        </p:txBody>
      </p:sp>
    </p:spTree>
    <p:extLst>
      <p:ext uri="{BB962C8B-B14F-4D97-AF65-F5344CB8AC3E}">
        <p14:creationId xmlns:p14="http://schemas.microsoft.com/office/powerpoint/2010/main" val="3119049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687611"/>
          </a:xfrm>
        </p:spPr>
        <p:txBody>
          <a:bodyPr/>
          <a:lstStyle/>
          <a:p>
            <a:endParaRPr lang="zh-CN" altLang="en-US" dirty="0"/>
          </a:p>
        </p:txBody>
      </p:sp>
      <p:sp>
        <p:nvSpPr>
          <p:cNvPr id="3" name="内容占位符 2"/>
          <p:cNvSpPr>
            <a:spLocks noGrp="1"/>
          </p:cNvSpPr>
          <p:nvPr>
            <p:ph idx="1"/>
          </p:nvPr>
        </p:nvSpPr>
        <p:spPr>
          <a:xfrm>
            <a:off x="628650" y="1340768"/>
            <a:ext cx="7886700" cy="4836195"/>
          </a:xfrm>
        </p:spPr>
        <p:txBody>
          <a:bodyPr/>
          <a:lstStyle/>
          <a:p>
            <a:r>
              <a:rPr lang="zh-CN" altLang="en-US" b="1" dirty="0"/>
              <a:t>四、产业经济学是“中观”经济学？</a:t>
            </a:r>
            <a:endParaRPr lang="en-US" altLang="zh-CN" b="1" dirty="0"/>
          </a:p>
          <a:p>
            <a:r>
              <a:rPr lang="zh-CN" altLang="en-US" sz="2000" dirty="0">
                <a:latin typeface="+mn-ea"/>
              </a:rPr>
              <a:t>产业经济学覆盖了被宏观、微观经济研究所忽视的领域。</a:t>
            </a:r>
            <a:endParaRPr lang="en-US" altLang="zh-CN" sz="2000" dirty="0">
              <a:latin typeface="+mn-ea"/>
            </a:endParaRPr>
          </a:p>
          <a:p>
            <a:r>
              <a:rPr lang="zh-CN" altLang="en-US" sz="2000" dirty="0">
                <a:latin typeface="+mn-ea"/>
              </a:rPr>
              <a:t>如果把全部经济活动看成是一个集合或系统，则经济活动中单个市场主体（企业和消费者），则是这个集合的基本元素或细胞，而产业则是按一定标准组成的子系统或子集合。</a:t>
            </a:r>
          </a:p>
          <a:p>
            <a:r>
              <a:rPr lang="zh-CN" altLang="en-US" sz="1600" b="1" dirty="0">
                <a:latin typeface="+mn-ea"/>
              </a:rPr>
              <a:t>宏观经济学研究的是整个集合的基本规律和特征，把中间产品的生产和交换及产业之间的关系抽象掉；</a:t>
            </a:r>
          </a:p>
          <a:p>
            <a:r>
              <a:rPr lang="zh-CN" altLang="en-US" sz="1600" b="1" dirty="0">
                <a:latin typeface="+mn-ea"/>
              </a:rPr>
              <a:t>微观经济学研究集中于元素的基本特征和相互之间的关系，尽管微观经济学中也涉及厂商和市场理论，但主要分析的是完全竞争条件下的“代表性企业”及其集合，抽象掉企业的具体内容；</a:t>
            </a:r>
          </a:p>
          <a:p>
            <a:r>
              <a:rPr lang="zh-CN" altLang="en-US" sz="2000" dirty="0">
                <a:latin typeface="+mn-ea"/>
              </a:rPr>
              <a:t>产业经济学以产业这一子系统（集合）为研究对象，研究其基本特征、其中企业间的现实竞争关系以及不同子系统（集合）之间的关系，覆盖了宏观和微观研究所忽略的领域。</a:t>
            </a:r>
          </a:p>
          <a:p>
            <a:endParaRPr lang="zh-CN" altLang="en-US" sz="2000" dirty="0">
              <a:latin typeface="+mn-ea"/>
            </a:endParaRPr>
          </a:p>
          <a:p>
            <a:endParaRPr lang="zh-CN" altLang="en-US" sz="2000" dirty="0">
              <a:latin typeface="+mn-ea"/>
            </a:endParaRPr>
          </a:p>
        </p:txBody>
      </p:sp>
    </p:spTree>
    <p:extLst>
      <p:ext uri="{BB962C8B-B14F-4D97-AF65-F5344CB8AC3E}">
        <p14:creationId xmlns:p14="http://schemas.microsoft.com/office/powerpoint/2010/main" val="3254566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D4147531-A154-4907-8CD6-20A3260E5568}"/>
              </a:ext>
            </a:extLst>
          </p:cNvPr>
          <p:cNvSpPr>
            <a:spLocks noGrp="1" noChangeArrowheads="1"/>
          </p:cNvSpPr>
          <p:nvPr>
            <p:ph type="body" idx="1"/>
          </p:nvPr>
        </p:nvSpPr>
        <p:spPr>
          <a:xfrm>
            <a:off x="539552" y="1268760"/>
            <a:ext cx="7992888" cy="4752528"/>
          </a:xfrm>
        </p:spPr>
        <p:txBody>
          <a:bodyPr/>
          <a:lstStyle/>
          <a:p>
            <a:pPr eaLnBrk="1" hangingPunct="1">
              <a:defRPr/>
            </a:pPr>
            <a:r>
              <a:rPr lang="zh-CN" altLang="en-US" sz="2400" dirty="0"/>
              <a:t>因此，从研究对象看，产业经济学是介于微观经济学和宏观经济学之间的“中观经济学”。</a:t>
            </a:r>
          </a:p>
          <a:p>
            <a:pPr eaLnBrk="1" hangingPunct="1">
              <a:defRPr/>
            </a:pPr>
            <a:r>
              <a:rPr lang="zh-CN" altLang="en-US" sz="2400" dirty="0"/>
              <a:t>由于产业经济学以理论经济学为基础，研究产业经济活动的基本特征和规律，探讨制定产业政策的理论基础和方法，具有鲜明的实践性和应用性。因此，产业经济学也是一门应用经济学。</a:t>
            </a:r>
          </a:p>
          <a:p>
            <a:pPr eaLnBrk="1" hangingPunct="1">
              <a:defRPr/>
            </a:pPr>
            <a:endParaRPr lang="zh-CN" altLang="en-US" sz="2000" dirty="0">
              <a:solidFill>
                <a:schemeClr val="tx1"/>
              </a:solidFill>
            </a:endParaRPr>
          </a:p>
        </p:txBody>
      </p:sp>
    </p:spTree>
    <p:extLst>
      <p:ext uri="{BB962C8B-B14F-4D97-AF65-F5344CB8AC3E}">
        <p14:creationId xmlns:p14="http://schemas.microsoft.com/office/powerpoint/2010/main" val="1312000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55576" y="1268760"/>
            <a:ext cx="7632848" cy="560388"/>
          </a:xfrm>
        </p:spPr>
        <p:txBody>
          <a:bodyPr/>
          <a:lstStyle/>
          <a:p>
            <a:pPr algn="l">
              <a:spcBef>
                <a:spcPct val="20000"/>
              </a:spcBef>
              <a:defRPr/>
            </a:pPr>
            <a:r>
              <a:rPr lang="zh-CN" altLang="en-US" sz="3200" b="1" dirty="0">
                <a:solidFill>
                  <a:schemeClr val="tx1"/>
                </a:solidFill>
                <a:latin typeface="微软雅黑" panose="020B0503020204020204" pitchFamily="34" charset="-122"/>
                <a:ea typeface="微软雅黑" panose="020B0503020204020204" pitchFamily="34" charset="-122"/>
                <a:cs typeface="+mn-cs"/>
              </a:rPr>
              <a:t>第三节 产业经济学的研究内容</a:t>
            </a:r>
          </a:p>
        </p:txBody>
      </p:sp>
      <p:sp>
        <p:nvSpPr>
          <p:cNvPr id="28675" name="Rectangle 3">
            <a:extLst>
              <a:ext uri="{FF2B5EF4-FFF2-40B4-BE49-F238E27FC236}">
                <a16:creationId xmlns:a16="http://schemas.microsoft.com/office/drawing/2014/main" id="{2D699063-C57D-4280-AAD5-87BE245E3F44}"/>
              </a:ext>
            </a:extLst>
          </p:cNvPr>
          <p:cNvSpPr>
            <a:spLocks noGrp="1" noChangeArrowheads="1"/>
          </p:cNvSpPr>
          <p:nvPr>
            <p:ph type="body" idx="1"/>
          </p:nvPr>
        </p:nvSpPr>
        <p:spPr>
          <a:xfrm>
            <a:off x="683567" y="1844824"/>
            <a:ext cx="8064897" cy="4176464"/>
          </a:xfrm>
        </p:spPr>
        <p:txBody>
          <a:bodyPr/>
          <a:lstStyle/>
          <a:p>
            <a:pPr marL="0" indent="0" eaLnBrk="1" hangingPunct="1">
              <a:buFont typeface="Wingdings" pitchFamily="2" charset="2"/>
              <a:buNone/>
              <a:defRPr/>
            </a:pPr>
            <a:r>
              <a:rPr lang="zh-CN" altLang="en-US" sz="2200" dirty="0">
                <a:solidFill>
                  <a:schemeClr val="tx1"/>
                </a:solidFill>
              </a:rPr>
              <a:t>从目前的教学和研究实践看，产业经济学的研究内容主要包括：</a:t>
            </a:r>
            <a:endParaRPr lang="en-US" altLang="zh-CN" sz="2200" dirty="0">
              <a:solidFill>
                <a:schemeClr val="tx1"/>
              </a:solidFill>
            </a:endParaRPr>
          </a:p>
          <a:p>
            <a:pPr eaLnBrk="1" hangingPunct="1">
              <a:defRPr/>
            </a:pPr>
            <a:r>
              <a:rPr lang="zh-CN" altLang="en-US" sz="2800" b="1" dirty="0"/>
              <a:t>一、产业组织</a:t>
            </a:r>
            <a:endParaRPr lang="en-US" altLang="zh-CN" sz="2800" b="1" dirty="0"/>
          </a:p>
          <a:p>
            <a:pPr eaLnBrk="1" hangingPunct="1">
              <a:defRPr/>
            </a:pPr>
            <a:r>
              <a:rPr lang="zh-CN" altLang="en-US" sz="2200" b="1" dirty="0"/>
              <a:t>研究对象</a:t>
            </a:r>
            <a:r>
              <a:rPr lang="zh-CN" altLang="en-US" sz="2200" dirty="0"/>
              <a:t>是各产业内厂商之间的关系，主要研究厂商、产业和市场为什么以现有的形式组织起来，这样的组织形式和结构如何影响市场的运行和绩效。</a:t>
            </a:r>
            <a:endParaRPr lang="en-US" altLang="zh-CN" sz="2200" dirty="0"/>
          </a:p>
          <a:p>
            <a:pPr eaLnBrk="1" hangingPunct="1">
              <a:defRPr/>
            </a:pPr>
            <a:r>
              <a:rPr lang="zh-CN" altLang="en-US" sz="2200" b="1" dirty="0"/>
              <a:t>研究目的</a:t>
            </a:r>
            <a:r>
              <a:rPr lang="zh-CN" altLang="en-US" sz="2200" dirty="0"/>
              <a:t>是为政府制定相关的经济政策如产业组织政策、公共管制政策等提供理论依据，以实现产业组织功能的最大化即最佳的产业组织效率或经济效益。</a:t>
            </a:r>
            <a:endParaRPr lang="en-US" altLang="zh-CN" sz="2200" dirty="0"/>
          </a:p>
          <a:p>
            <a:pPr eaLnBrk="1" hangingPunct="1">
              <a:defRPr/>
            </a:pPr>
            <a:r>
              <a:rPr lang="zh-CN" altLang="en-US" sz="2200" b="1" dirty="0"/>
              <a:t>主要内容</a:t>
            </a:r>
            <a:r>
              <a:rPr lang="zh-CN" altLang="en-US" sz="2200" dirty="0"/>
              <a:t>包括：产业差异、进入壁垒、策略性行为、价格策略、纵向关系、创新与研发、市场绩效和公共政策等。</a:t>
            </a:r>
          </a:p>
        </p:txBody>
      </p:sp>
    </p:spTree>
    <p:extLst>
      <p:ext uri="{BB962C8B-B14F-4D97-AF65-F5344CB8AC3E}">
        <p14:creationId xmlns:p14="http://schemas.microsoft.com/office/powerpoint/2010/main" val="1983741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2D699063-C57D-4280-AAD5-87BE245E3F44}"/>
              </a:ext>
            </a:extLst>
          </p:cNvPr>
          <p:cNvSpPr>
            <a:spLocks noGrp="1" noChangeArrowheads="1"/>
          </p:cNvSpPr>
          <p:nvPr>
            <p:ph type="body" idx="1"/>
          </p:nvPr>
        </p:nvSpPr>
        <p:spPr>
          <a:xfrm>
            <a:off x="683567" y="1268760"/>
            <a:ext cx="7992889" cy="4824536"/>
          </a:xfrm>
        </p:spPr>
        <p:txBody>
          <a:bodyPr/>
          <a:lstStyle/>
          <a:p>
            <a:pPr eaLnBrk="1" hangingPunct="1">
              <a:defRPr/>
            </a:pPr>
            <a:r>
              <a:rPr lang="zh-CN" altLang="en-US" sz="2800" b="1" dirty="0"/>
              <a:t>二、产业结构</a:t>
            </a:r>
            <a:endParaRPr lang="en-US" altLang="zh-CN" sz="2800" b="1" dirty="0"/>
          </a:p>
          <a:p>
            <a:pPr eaLnBrk="1" hangingPunct="1">
              <a:defRPr/>
            </a:pPr>
            <a:r>
              <a:rPr lang="zh-CN" altLang="en-US" sz="2000" dirty="0">
                <a:latin typeface="+mn-ea"/>
              </a:rPr>
              <a:t>产业结构理论主要研究一个国家或地区的产业组成即资源在产业间配置状态，产业发展水平即各产业所占比重，以及产业间的技术经济联系即产业间相互依存相互作用的方式。</a:t>
            </a:r>
            <a:endParaRPr lang="en-US" altLang="zh-CN" sz="2000" dirty="0">
              <a:latin typeface="+mn-ea"/>
            </a:endParaRPr>
          </a:p>
          <a:p>
            <a:pPr eaLnBrk="1" hangingPunct="1">
              <a:defRPr/>
            </a:pPr>
            <a:r>
              <a:rPr lang="zh-CN" altLang="en-US" sz="2000" dirty="0">
                <a:latin typeface="+mn-ea"/>
              </a:rPr>
              <a:t>在产业关系研究中既包括广义产业间关系，又包括狭义产业间关系。由于产业在经济活动中承担着资源转换器的功能，通过资源在产业间的流动，实现资源的有效配置，通过产业结构及其演化规律的研究，可以为制定促进产业发展和经济增长的产业政策提供依据。</a:t>
            </a:r>
            <a:endParaRPr lang="en-US" altLang="zh-CN" sz="2000" dirty="0">
              <a:latin typeface="+mn-ea"/>
            </a:endParaRPr>
          </a:p>
          <a:p>
            <a:pPr eaLnBrk="1" hangingPunct="1">
              <a:defRPr/>
            </a:pPr>
            <a:r>
              <a:rPr lang="zh-CN" altLang="en-US" sz="2000" b="1" dirty="0">
                <a:latin typeface="+mn-ea"/>
              </a:rPr>
              <a:t>主要内容</a:t>
            </a:r>
            <a:r>
              <a:rPr lang="zh-CN" altLang="en-US" sz="2000" dirty="0">
                <a:latin typeface="+mn-ea"/>
              </a:rPr>
              <a:t>包括：影响和决定产业结构的因素、产业结构演变规律、产业结构的合理化和高级化、主导产业选择的基准、产业关联等。</a:t>
            </a:r>
          </a:p>
        </p:txBody>
      </p:sp>
    </p:spTree>
    <p:extLst>
      <p:ext uri="{BB962C8B-B14F-4D97-AF65-F5344CB8AC3E}">
        <p14:creationId xmlns:p14="http://schemas.microsoft.com/office/powerpoint/2010/main" val="932725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2D699063-C57D-4280-AAD5-87BE245E3F44}"/>
              </a:ext>
            </a:extLst>
          </p:cNvPr>
          <p:cNvSpPr>
            <a:spLocks noGrp="1" noChangeArrowheads="1"/>
          </p:cNvSpPr>
          <p:nvPr>
            <p:ph type="body" idx="1"/>
          </p:nvPr>
        </p:nvSpPr>
        <p:spPr>
          <a:xfrm>
            <a:off x="683568" y="1340768"/>
            <a:ext cx="7920880" cy="4913982"/>
          </a:xfrm>
        </p:spPr>
        <p:txBody>
          <a:bodyPr/>
          <a:lstStyle/>
          <a:p>
            <a:pPr eaLnBrk="1" hangingPunct="1">
              <a:defRPr/>
            </a:pPr>
            <a:r>
              <a:rPr lang="zh-CN" altLang="en-US" sz="2800" b="1" dirty="0"/>
              <a:t>三、产业布局</a:t>
            </a:r>
            <a:endParaRPr lang="en-US" altLang="zh-CN" sz="2800" b="1" dirty="0"/>
          </a:p>
          <a:p>
            <a:pPr eaLnBrk="1" hangingPunct="1">
              <a:defRPr/>
            </a:pPr>
            <a:r>
              <a:rPr lang="zh-CN" altLang="en-US" sz="2400" dirty="0"/>
              <a:t>产业布局主要研究产业在一定范围内的空间布局和组合，即在一定的生产力发展水平和一定的社会条件下，怎样在空间布局生产力诸要素，是产业活动取得取得预期的经济效果，合理的布局会优化资源配置，有利于发挥各区域的独特优势，促进区域经济的协调发展。</a:t>
            </a:r>
            <a:endParaRPr lang="en-US" altLang="zh-CN" sz="2400" dirty="0"/>
          </a:p>
          <a:p>
            <a:pPr eaLnBrk="1" hangingPunct="1">
              <a:defRPr/>
            </a:pPr>
            <a:r>
              <a:rPr lang="zh-CN" altLang="en-US" sz="2400" dirty="0"/>
              <a:t>产业布局是百年大计，具有长远影响的战略问题。</a:t>
            </a:r>
            <a:endParaRPr lang="en-US" altLang="zh-CN" sz="2400" dirty="0"/>
          </a:p>
          <a:p>
            <a:pPr eaLnBrk="1" hangingPunct="1">
              <a:defRPr/>
            </a:pPr>
            <a:r>
              <a:rPr lang="zh-CN" altLang="en-US" sz="2400" b="1" dirty="0"/>
              <a:t>主要内容</a:t>
            </a:r>
            <a:r>
              <a:rPr lang="zh-CN" altLang="en-US" sz="2400" dirty="0"/>
              <a:t>有产业布局的一般规律、产业集聚等。</a:t>
            </a:r>
            <a:endParaRPr lang="en-US" altLang="zh-CN" sz="2400" dirty="0"/>
          </a:p>
        </p:txBody>
      </p:sp>
    </p:spTree>
    <p:extLst>
      <p:ext uri="{BB962C8B-B14F-4D97-AF65-F5344CB8AC3E}">
        <p14:creationId xmlns:p14="http://schemas.microsoft.com/office/powerpoint/2010/main" val="2716003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831627"/>
          </a:xfrm>
        </p:spPr>
        <p:txBody>
          <a:bodyPr/>
          <a:lstStyle/>
          <a:p>
            <a:endParaRPr lang="zh-CN" altLang="en-US" dirty="0"/>
          </a:p>
        </p:txBody>
      </p:sp>
      <p:sp>
        <p:nvSpPr>
          <p:cNvPr id="3" name="内容占位符 2"/>
          <p:cNvSpPr>
            <a:spLocks noGrp="1"/>
          </p:cNvSpPr>
          <p:nvPr>
            <p:ph idx="1"/>
          </p:nvPr>
        </p:nvSpPr>
        <p:spPr>
          <a:xfrm>
            <a:off x="628650" y="1268760"/>
            <a:ext cx="7886700" cy="4908203"/>
          </a:xfrm>
        </p:spPr>
        <p:txBody>
          <a:bodyPr/>
          <a:lstStyle/>
          <a:p>
            <a:pPr eaLnBrk="1" hangingPunct="1">
              <a:defRPr/>
            </a:pPr>
            <a:r>
              <a:rPr lang="zh-CN" altLang="en-US" sz="2800" b="1" dirty="0"/>
              <a:t>四、产业政策</a:t>
            </a:r>
          </a:p>
          <a:p>
            <a:r>
              <a:rPr lang="zh-CN" altLang="en-US" sz="2400" dirty="0"/>
              <a:t>政府为实现特定目标，推进产业结构优化、形成产业的合理布局、规范市场竞争秩序而实施的干预性措施。</a:t>
            </a:r>
          </a:p>
          <a:p>
            <a:r>
              <a:rPr lang="zh-CN" altLang="en-US" sz="2400" dirty="0"/>
              <a:t>实施产业政策是为了修正市场失灵，提高市场运行效率，实现经济可持续发展。</a:t>
            </a:r>
          </a:p>
          <a:p>
            <a:r>
              <a:rPr lang="zh-CN" altLang="en-US" sz="2400" b="1" dirty="0"/>
              <a:t>主要内容</a:t>
            </a:r>
            <a:r>
              <a:rPr lang="zh-CN" altLang="en-US" sz="2400" dirty="0"/>
              <a:t>：产业结构政策、产业布局政策、产业组织政策和产业发展政策等。</a:t>
            </a:r>
          </a:p>
          <a:p>
            <a:endParaRPr lang="zh-CN" altLang="en-US" dirty="0"/>
          </a:p>
        </p:txBody>
      </p:sp>
    </p:spTree>
    <p:extLst>
      <p:ext uri="{BB962C8B-B14F-4D97-AF65-F5344CB8AC3E}">
        <p14:creationId xmlns:p14="http://schemas.microsoft.com/office/powerpoint/2010/main" val="2042184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8E646-8F84-DD62-DDF6-02651BAB29EF}"/>
              </a:ext>
            </a:extLst>
          </p:cNvPr>
          <p:cNvSpPr>
            <a:spLocks noGrp="1"/>
          </p:cNvSpPr>
          <p:nvPr>
            <p:ph type="title"/>
          </p:nvPr>
        </p:nvSpPr>
        <p:spPr>
          <a:xfrm>
            <a:off x="628650" y="365125"/>
            <a:ext cx="7886700" cy="903635"/>
          </a:xfrm>
        </p:spPr>
        <p:txBody>
          <a:bodyPr/>
          <a:lstStyle/>
          <a:p>
            <a:endParaRPr lang="zh-CN" altLang="en-US" dirty="0"/>
          </a:p>
        </p:txBody>
      </p:sp>
      <p:sp>
        <p:nvSpPr>
          <p:cNvPr id="3" name="内容占位符 2">
            <a:extLst>
              <a:ext uri="{FF2B5EF4-FFF2-40B4-BE49-F238E27FC236}">
                <a16:creationId xmlns:a16="http://schemas.microsoft.com/office/drawing/2014/main" id="{6EE9BDF0-D1F1-28CB-FCCD-9A82350D3A87}"/>
              </a:ext>
            </a:extLst>
          </p:cNvPr>
          <p:cNvSpPr>
            <a:spLocks noGrp="1"/>
          </p:cNvSpPr>
          <p:nvPr>
            <p:ph idx="1"/>
          </p:nvPr>
        </p:nvSpPr>
        <p:spPr>
          <a:xfrm>
            <a:off x="628650" y="1268760"/>
            <a:ext cx="7886700" cy="4908203"/>
          </a:xfrm>
        </p:spPr>
        <p:txBody>
          <a:bodyPr/>
          <a:lstStyle/>
          <a:p>
            <a:r>
              <a:rPr lang="zh-CN" altLang="en-US" sz="4000" b="1" dirty="0"/>
              <a:t>第四节 新时代产业经济学的知识体系</a:t>
            </a:r>
            <a:endParaRPr lang="en-US" altLang="zh-CN" sz="4000" b="1" dirty="0"/>
          </a:p>
          <a:p>
            <a:r>
              <a:rPr lang="zh-CN" altLang="en-US" b="1" dirty="0">
                <a:hlinkClick r:id="rId2" action="ppaction://hlinkpres?slideindex=1&amp;slidetitle="/>
              </a:rPr>
              <a:t>思政进课堂</a:t>
            </a:r>
            <a:r>
              <a:rPr lang="en-US" altLang="zh-CN" b="1" dirty="0">
                <a:hlinkClick r:id="rId2" action="ppaction://hlinkpres?slideindex=1&amp;slidetitle="/>
              </a:rPr>
              <a:t>--</a:t>
            </a:r>
            <a:r>
              <a:rPr lang="zh-CN" altLang="en-US" b="1" dirty="0">
                <a:hlinkClick r:id="rId2" action="ppaction://hlinkpres?slideindex=1&amp;slidetitle="/>
              </a:rPr>
              <a:t>领悟产业经济学的中国特色学术体系、话语体系</a:t>
            </a:r>
            <a:r>
              <a:rPr lang="en-US" altLang="zh-CN" b="1" dirty="0">
                <a:hlinkClick r:id="rId2" action="ppaction://hlinkpres?slideindex=1&amp;slidetitle="/>
              </a:rPr>
              <a:t>.pptx</a:t>
            </a:r>
            <a:endParaRPr lang="en-US" altLang="zh-CN" b="1" dirty="0"/>
          </a:p>
          <a:p>
            <a:r>
              <a:rPr lang="zh-CN" altLang="en-US" b="1" dirty="0">
                <a:hlinkClick r:id="rId3" action="ppaction://hlinkpres?slideindex=1&amp;slidetitle="/>
              </a:rPr>
              <a:t>思政进课堂</a:t>
            </a:r>
            <a:r>
              <a:rPr lang="en-US" altLang="zh-CN" b="1" dirty="0">
                <a:hlinkClick r:id="rId3" action="ppaction://hlinkpres?slideindex=1&amp;slidetitle="/>
              </a:rPr>
              <a:t>--</a:t>
            </a:r>
            <a:r>
              <a:rPr lang="zh-CN" altLang="en-US" b="1" dirty="0">
                <a:hlinkClick r:id="rId3" action="ppaction://hlinkpres?slideindex=1&amp;slidetitle="/>
              </a:rPr>
              <a:t>习近平关于政府与市场关系的论述</a:t>
            </a:r>
            <a:r>
              <a:rPr lang="en-US" altLang="zh-CN" b="1" dirty="0">
                <a:hlinkClick r:id="rId3" action="ppaction://hlinkpres?slideindex=1&amp;slidetitle="/>
              </a:rPr>
              <a:t>.pptx</a:t>
            </a:r>
            <a:endParaRPr lang="en-US" altLang="zh-CN" b="1" dirty="0"/>
          </a:p>
          <a:p>
            <a:endParaRPr lang="en-US" altLang="zh-CN" b="1" dirty="0"/>
          </a:p>
          <a:p>
            <a:endParaRPr lang="en-US" altLang="zh-CN" b="1" dirty="0"/>
          </a:p>
          <a:p>
            <a:endParaRPr lang="en-US" altLang="zh-CN" b="1" dirty="0"/>
          </a:p>
          <a:p>
            <a:endParaRPr lang="zh-CN" altLang="en-US" b="1" dirty="0"/>
          </a:p>
        </p:txBody>
      </p:sp>
    </p:spTree>
    <p:extLst>
      <p:ext uri="{BB962C8B-B14F-4D97-AF65-F5344CB8AC3E}">
        <p14:creationId xmlns:p14="http://schemas.microsoft.com/office/powerpoint/2010/main" val="2419805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B6E4E-B5B3-46A2-8DB6-0DB85030D696}"/>
              </a:ext>
            </a:extLst>
          </p:cNvPr>
          <p:cNvSpPr>
            <a:spLocks noGrp="1"/>
          </p:cNvSpPr>
          <p:nvPr>
            <p:ph type="title"/>
          </p:nvPr>
        </p:nvSpPr>
        <p:spPr>
          <a:xfrm>
            <a:off x="323528" y="1268760"/>
            <a:ext cx="7886700" cy="720080"/>
          </a:xfrm>
        </p:spPr>
        <p:txBody>
          <a:bodyPr/>
          <a:lstStyle/>
          <a:p>
            <a:r>
              <a:rPr lang="zh-CN" altLang="en-US" dirty="0"/>
              <a:t> 产业经济学主要领域示意图</a:t>
            </a:r>
          </a:p>
        </p:txBody>
      </p:sp>
      <p:pic>
        <p:nvPicPr>
          <p:cNvPr id="5" name="图片 4">
            <a:extLst>
              <a:ext uri="{FF2B5EF4-FFF2-40B4-BE49-F238E27FC236}">
                <a16:creationId xmlns:a16="http://schemas.microsoft.com/office/drawing/2014/main" id="{23D49EF2-C217-4F9A-AB67-24367EE45592}"/>
              </a:ext>
            </a:extLst>
          </p:cNvPr>
          <p:cNvPicPr>
            <a:picLocks noChangeAspect="1"/>
          </p:cNvPicPr>
          <p:nvPr/>
        </p:nvPicPr>
        <p:blipFill>
          <a:blip r:embed="rId2"/>
          <a:stretch>
            <a:fillRect/>
          </a:stretch>
        </p:blipFill>
        <p:spPr>
          <a:xfrm>
            <a:off x="1907704" y="1988840"/>
            <a:ext cx="6696744" cy="3960440"/>
          </a:xfrm>
          <a:prstGeom prst="rect">
            <a:avLst/>
          </a:prstGeom>
        </p:spPr>
      </p:pic>
      <p:sp>
        <p:nvSpPr>
          <p:cNvPr id="3" name="文本框 2">
            <a:extLst>
              <a:ext uri="{FF2B5EF4-FFF2-40B4-BE49-F238E27FC236}">
                <a16:creationId xmlns:a16="http://schemas.microsoft.com/office/drawing/2014/main" id="{7A4ADB63-225F-DFA4-5246-68697E9E99F0}"/>
              </a:ext>
            </a:extLst>
          </p:cNvPr>
          <p:cNvSpPr txBox="1"/>
          <p:nvPr/>
        </p:nvSpPr>
        <p:spPr>
          <a:xfrm>
            <a:off x="1115616" y="2492896"/>
            <a:ext cx="596638" cy="25545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rPr>
              <a:t>市</a:t>
            </a:r>
            <a:endParaRPr kumimoji="0" lang="en-US" altLang="zh-CN"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rPr>
              <a:t>场</a:t>
            </a:r>
            <a:endParaRPr kumimoji="0" lang="en-US" altLang="zh-CN"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rPr>
              <a:t>政</a:t>
            </a:r>
            <a:endParaRPr kumimoji="0" lang="en-US" altLang="zh-CN"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cs typeface="+mn-cs"/>
              </a:rPr>
              <a:t>府</a:t>
            </a:r>
          </a:p>
        </p:txBody>
      </p:sp>
    </p:spTree>
    <p:extLst>
      <p:ext uri="{BB962C8B-B14F-4D97-AF65-F5344CB8AC3E}">
        <p14:creationId xmlns:p14="http://schemas.microsoft.com/office/powerpoint/2010/main" val="3114641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3568" y="1268760"/>
            <a:ext cx="7020272" cy="648072"/>
          </a:xfrm>
        </p:spPr>
        <p:txBody>
          <a:bodyPr/>
          <a:lstStyle/>
          <a:p>
            <a:pPr eaLnBrk="1" hangingPunct="1"/>
            <a:r>
              <a:rPr lang="zh-CN" altLang="en-US" sz="3600" b="0" dirty="0"/>
              <a:t>本章思考</a:t>
            </a:r>
          </a:p>
        </p:txBody>
      </p:sp>
      <p:sp>
        <p:nvSpPr>
          <p:cNvPr id="48131" name="Rectangle 3"/>
          <p:cNvSpPr>
            <a:spLocks noGrp="1" noChangeArrowheads="1"/>
          </p:cNvSpPr>
          <p:nvPr>
            <p:ph type="body" idx="1"/>
          </p:nvPr>
        </p:nvSpPr>
        <p:spPr>
          <a:xfrm>
            <a:off x="198438" y="1916113"/>
            <a:ext cx="8694737" cy="3457575"/>
          </a:xfrm>
        </p:spPr>
        <p:txBody>
          <a:bodyPr/>
          <a:lstStyle/>
          <a:p>
            <a:pPr eaLnBrk="1" hangingPunct="1"/>
            <a:r>
              <a:rPr lang="en-US" altLang="zh-CN" sz="2800" dirty="0">
                <a:solidFill>
                  <a:schemeClr val="tx1"/>
                </a:solidFill>
              </a:rPr>
              <a:t>1.</a:t>
            </a:r>
            <a:r>
              <a:rPr lang="zh-CN" altLang="en-US" sz="2800" dirty="0">
                <a:solidFill>
                  <a:schemeClr val="tx1"/>
                </a:solidFill>
              </a:rPr>
              <a:t> 说明产业组织理论与微观经济理论的关系。</a:t>
            </a:r>
          </a:p>
          <a:p>
            <a:pPr eaLnBrk="1" hangingPunct="1"/>
            <a:r>
              <a:rPr lang="en-US" altLang="zh-CN" sz="2800" dirty="0">
                <a:solidFill>
                  <a:schemeClr val="tx1"/>
                </a:solidFill>
              </a:rPr>
              <a:t>2.</a:t>
            </a:r>
            <a:r>
              <a:rPr lang="zh-CN" altLang="en-US" sz="2800" dirty="0">
                <a:solidFill>
                  <a:schemeClr val="tx1"/>
                </a:solidFill>
              </a:rPr>
              <a:t> 说明产业组织研究的意义。</a:t>
            </a:r>
          </a:p>
          <a:p>
            <a:pPr eaLnBrk="1" hangingPunct="1"/>
            <a:r>
              <a:rPr lang="en-US" altLang="zh-CN" sz="2800" dirty="0">
                <a:solidFill>
                  <a:schemeClr val="tx1"/>
                </a:solidFill>
              </a:rPr>
              <a:t>3. </a:t>
            </a:r>
            <a:r>
              <a:rPr lang="zh-CN" altLang="en-US" sz="2800" dirty="0">
                <a:solidFill>
                  <a:schemeClr val="tx1"/>
                </a:solidFill>
              </a:rPr>
              <a:t>如何看待经济理论与经验证据的关系。</a:t>
            </a:r>
            <a:endParaRPr lang="en-US" altLang="zh-CN" sz="2800" dirty="0">
              <a:solidFill>
                <a:schemeClr val="tx1"/>
              </a:solidFill>
            </a:endParaRPr>
          </a:p>
          <a:p>
            <a:pPr eaLnBrk="1" hangingPunct="1"/>
            <a:r>
              <a:rPr lang="en-US" altLang="zh-CN" sz="2800" dirty="0"/>
              <a:t>4. </a:t>
            </a:r>
            <a:r>
              <a:rPr lang="zh-CN" altLang="en-US" sz="2800" dirty="0"/>
              <a:t>如何理解市场与政府（计划）的关系。</a:t>
            </a:r>
            <a:endParaRPr lang="zh-CN" altLang="en-US" sz="3200" dirty="0">
              <a:solidFill>
                <a:schemeClr val="tx1"/>
              </a:solidFill>
            </a:endParaRPr>
          </a:p>
        </p:txBody>
      </p:sp>
    </p:spTree>
    <p:extLst>
      <p:ext uri="{BB962C8B-B14F-4D97-AF65-F5344CB8AC3E}">
        <p14:creationId xmlns:p14="http://schemas.microsoft.com/office/powerpoint/2010/main" val="344024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8956C-43E5-40E1-1643-C2415A965FFF}"/>
              </a:ext>
            </a:extLst>
          </p:cNvPr>
          <p:cNvSpPr>
            <a:spLocks noGrp="1"/>
          </p:cNvSpPr>
          <p:nvPr>
            <p:ph type="title"/>
          </p:nvPr>
        </p:nvSpPr>
        <p:spPr>
          <a:xfrm>
            <a:off x="628650" y="365125"/>
            <a:ext cx="7886700" cy="831627"/>
          </a:xfrm>
        </p:spPr>
        <p:txBody>
          <a:bodyPr/>
          <a:lstStyle/>
          <a:p>
            <a:endParaRPr lang="zh-CN" altLang="en-US" dirty="0"/>
          </a:p>
        </p:txBody>
      </p:sp>
      <p:sp>
        <p:nvSpPr>
          <p:cNvPr id="3" name="内容占位符 2">
            <a:extLst>
              <a:ext uri="{FF2B5EF4-FFF2-40B4-BE49-F238E27FC236}">
                <a16:creationId xmlns:a16="http://schemas.microsoft.com/office/drawing/2014/main" id="{3EAC3C82-0792-7315-F985-2F9BCBAA3DF4}"/>
              </a:ext>
            </a:extLst>
          </p:cNvPr>
          <p:cNvSpPr>
            <a:spLocks noGrp="1"/>
          </p:cNvSpPr>
          <p:nvPr>
            <p:ph idx="1"/>
          </p:nvPr>
        </p:nvSpPr>
        <p:spPr>
          <a:xfrm>
            <a:off x="539552" y="1268760"/>
            <a:ext cx="8064896" cy="4908203"/>
          </a:xfrm>
        </p:spPr>
        <p:txBody>
          <a:bodyPr/>
          <a:lstStyle/>
          <a:p>
            <a:r>
              <a:rPr lang="zh-CN" altLang="en-US" sz="2000" b="1" dirty="0"/>
              <a:t>区域协调发展战略、区域重大战略、主体功能区战略、新型城镇化战略：</a:t>
            </a:r>
            <a:endParaRPr lang="en-US" altLang="zh-CN" sz="2000" b="1" dirty="0"/>
          </a:p>
          <a:p>
            <a:r>
              <a:rPr lang="zh-CN" altLang="en-US" sz="1600" dirty="0"/>
              <a:t>深入实施区域协调发展战略、区域重大战略、主体功能区战略、新型城镇化战略，优化重大生产力布局，构建优势互补、高质量发展的区域经济布局和国土空间体系。</a:t>
            </a:r>
            <a:endParaRPr lang="en-US" altLang="zh-CN" sz="1600" dirty="0"/>
          </a:p>
          <a:p>
            <a:r>
              <a:rPr lang="zh-CN" altLang="en-US" sz="2000" b="1" dirty="0"/>
              <a:t>自由贸易试验区提升战略：</a:t>
            </a:r>
            <a:endParaRPr lang="en-US" altLang="zh-CN" sz="2000" b="1" dirty="0"/>
          </a:p>
          <a:p>
            <a:r>
              <a:rPr lang="zh-CN" altLang="en-US" sz="1600" dirty="0"/>
              <a:t>加快建设海南自由贸易港，实施自由贸易试验区提升战略，扩大面向全球的高标准自由贸易区网络。</a:t>
            </a:r>
            <a:endParaRPr lang="en-US" altLang="zh-CN" sz="1600" dirty="0"/>
          </a:p>
          <a:p>
            <a:r>
              <a:rPr lang="zh-CN" altLang="en-US" sz="2000" b="1" dirty="0"/>
              <a:t>科教兴国战略、人才强国战略、创新驱动发展战略：</a:t>
            </a:r>
            <a:endParaRPr lang="en-US" altLang="zh-CN" sz="2000" b="1" dirty="0"/>
          </a:p>
          <a:p>
            <a:r>
              <a:rPr lang="zh-CN" altLang="en-US" sz="1600" dirty="0"/>
              <a:t>必须坚持科技是第一生产力、人才是第一资源、创新是第一动力，深入实施科教兴国战略、人才强国战略、创新驱动发展战略，开辟发展新领域新赛道，不断塑造发展新动能新优势。</a:t>
            </a:r>
            <a:endParaRPr lang="en-US" altLang="zh-CN" sz="1600" dirty="0"/>
          </a:p>
          <a:p>
            <a:r>
              <a:rPr lang="zh-CN" altLang="en-US" sz="2000" b="1" dirty="0"/>
              <a:t>国家文化数字化战略：</a:t>
            </a:r>
            <a:endParaRPr lang="en-US" altLang="zh-CN" sz="2000" b="1" dirty="0"/>
          </a:p>
          <a:p>
            <a:r>
              <a:rPr lang="zh-CN" altLang="en-US" sz="1600" dirty="0"/>
              <a:t>实施国家文化数字化战略，健全现代公共文化服务体系，创新实施文化惠民工程。</a:t>
            </a:r>
            <a:endParaRPr lang="en-US" altLang="zh-CN" sz="1600" dirty="0"/>
          </a:p>
          <a:p>
            <a:r>
              <a:rPr lang="zh-CN" altLang="en-US" sz="2000" b="1" dirty="0"/>
              <a:t>重大文化产业项目带动战略：</a:t>
            </a:r>
            <a:endParaRPr lang="en-US" altLang="zh-CN" sz="2000" b="1" dirty="0"/>
          </a:p>
          <a:p>
            <a:r>
              <a:rPr lang="zh-CN" altLang="en-US" sz="1600" dirty="0"/>
              <a:t>健全现代文化产业体系和市场体系，实施重大文化产业项目带动战略。</a:t>
            </a:r>
            <a:endParaRPr lang="en-US" altLang="zh-CN" sz="1600" dirty="0"/>
          </a:p>
          <a:p>
            <a:endParaRPr lang="en-US" altLang="zh-CN" sz="1600" dirty="0"/>
          </a:p>
          <a:p>
            <a:endParaRPr lang="en-US" altLang="zh-CN" sz="1600" dirty="0"/>
          </a:p>
          <a:p>
            <a:endParaRPr lang="en-US" altLang="zh-CN" sz="1600" dirty="0"/>
          </a:p>
          <a:p>
            <a:endParaRPr lang="zh-CN" altLang="en-US" sz="1600" dirty="0"/>
          </a:p>
        </p:txBody>
      </p:sp>
    </p:spTree>
    <p:extLst>
      <p:ext uri="{BB962C8B-B14F-4D97-AF65-F5344CB8AC3E}">
        <p14:creationId xmlns:p14="http://schemas.microsoft.com/office/powerpoint/2010/main" val="339044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E4BC0-5E55-BB04-A8A0-24B92504C7A1}"/>
              </a:ext>
            </a:extLst>
          </p:cNvPr>
          <p:cNvSpPr>
            <a:spLocks noGrp="1"/>
          </p:cNvSpPr>
          <p:nvPr>
            <p:ph type="title"/>
          </p:nvPr>
        </p:nvSpPr>
        <p:spPr>
          <a:xfrm>
            <a:off x="628650" y="365125"/>
            <a:ext cx="7886700" cy="831627"/>
          </a:xfrm>
        </p:spPr>
        <p:txBody>
          <a:bodyPr/>
          <a:lstStyle/>
          <a:p>
            <a:endParaRPr lang="zh-CN" altLang="en-US" dirty="0"/>
          </a:p>
        </p:txBody>
      </p:sp>
      <p:sp>
        <p:nvSpPr>
          <p:cNvPr id="3" name="内容占位符 2">
            <a:extLst>
              <a:ext uri="{FF2B5EF4-FFF2-40B4-BE49-F238E27FC236}">
                <a16:creationId xmlns:a16="http://schemas.microsoft.com/office/drawing/2014/main" id="{945D7D41-AFA9-E8B9-5BB7-F063DD5CC1C5}"/>
              </a:ext>
            </a:extLst>
          </p:cNvPr>
          <p:cNvSpPr>
            <a:spLocks noGrp="1"/>
          </p:cNvSpPr>
          <p:nvPr>
            <p:ph idx="1"/>
          </p:nvPr>
        </p:nvSpPr>
        <p:spPr>
          <a:xfrm>
            <a:off x="628650" y="1196752"/>
            <a:ext cx="7886700" cy="5184576"/>
          </a:xfrm>
        </p:spPr>
        <p:txBody>
          <a:bodyPr/>
          <a:lstStyle/>
          <a:p>
            <a:r>
              <a:rPr lang="zh-CN" altLang="en-US" sz="2000" b="1" dirty="0"/>
              <a:t>就业优先战略：</a:t>
            </a:r>
          </a:p>
          <a:p>
            <a:r>
              <a:rPr lang="zh-CN" altLang="en-US" sz="1600" dirty="0"/>
              <a:t>实施就业优先战略，就业是最基本的民生。强化就业优先政策，健全就业促进机制，促进高质量充分就业。</a:t>
            </a:r>
          </a:p>
          <a:p>
            <a:endParaRPr lang="en-US" altLang="zh-CN" sz="1600" dirty="0"/>
          </a:p>
          <a:p>
            <a:r>
              <a:rPr lang="zh-CN" altLang="en-US" sz="2000" b="1" dirty="0"/>
              <a:t>人口发展战略：</a:t>
            </a:r>
            <a:endParaRPr lang="en-US" altLang="zh-CN" sz="2000" b="1" dirty="0"/>
          </a:p>
          <a:p>
            <a:r>
              <a:rPr lang="zh-CN" altLang="en-US" sz="1600" dirty="0"/>
              <a:t>优化人口发展战略，建立生育支持政策体系，降低生育、养育、教育成本。</a:t>
            </a:r>
            <a:endParaRPr lang="en-US" altLang="zh-CN" sz="1600" dirty="0"/>
          </a:p>
          <a:p>
            <a:endParaRPr lang="en-US" altLang="zh-CN" sz="1600" dirty="0"/>
          </a:p>
          <a:p>
            <a:r>
              <a:rPr lang="zh-CN" altLang="en-US" sz="2000" b="1" dirty="0"/>
              <a:t>积极应对人口老龄化国家战略：</a:t>
            </a:r>
            <a:endParaRPr lang="en-US" altLang="zh-CN" sz="2000" b="1" dirty="0"/>
          </a:p>
          <a:p>
            <a:r>
              <a:rPr lang="zh-CN" altLang="en-US" sz="1600" dirty="0"/>
              <a:t>实施积极应对人口老龄化国家战略，发展养老事业和养老产业，优化孤寡老人服务，推动实现全体老年人享有基本养老服务。</a:t>
            </a:r>
            <a:endParaRPr lang="en-US" altLang="zh-CN" sz="1600" dirty="0"/>
          </a:p>
          <a:p>
            <a:endParaRPr lang="en-US" altLang="zh-CN" sz="1600" dirty="0"/>
          </a:p>
          <a:p>
            <a:r>
              <a:rPr lang="zh-CN" altLang="en-US" sz="2000" b="1" dirty="0"/>
              <a:t>全面节约战略：</a:t>
            </a:r>
            <a:endParaRPr lang="en-US" altLang="zh-CN" sz="2000" b="1" dirty="0"/>
          </a:p>
          <a:p>
            <a:r>
              <a:rPr lang="zh-CN" altLang="en-US" sz="1600" dirty="0"/>
              <a:t>实施全面节约战略，推进各类资源节约集约利用，加快构建废弃物循环利用体系。</a:t>
            </a:r>
            <a:endParaRPr lang="en-US" altLang="zh-CN" sz="1600" dirty="0"/>
          </a:p>
          <a:p>
            <a:endParaRPr lang="en-US" altLang="zh-CN" sz="1600" dirty="0"/>
          </a:p>
          <a:p>
            <a:r>
              <a:rPr lang="zh-CN" altLang="en-US" sz="2000" b="1" dirty="0"/>
              <a:t>开放战略：</a:t>
            </a:r>
            <a:endParaRPr lang="en-US" altLang="zh-CN" sz="2000" b="1" dirty="0"/>
          </a:p>
          <a:p>
            <a:r>
              <a:rPr lang="zh-CN" altLang="en-US" sz="1600" dirty="0"/>
              <a:t>中国坚持对外开放的基本国策，坚定奉行互利共赢的开放战略，不断以中国新发展为世界提供新机遇，推动建设开放型世界经济，更好惠及各国人民。</a:t>
            </a:r>
            <a:endParaRPr lang="en-US" altLang="zh-CN" sz="1600" dirty="0"/>
          </a:p>
          <a:p>
            <a:endParaRPr lang="zh-CN" altLang="en-US" dirty="0"/>
          </a:p>
        </p:txBody>
      </p:sp>
    </p:spTree>
    <p:extLst>
      <p:ext uri="{BB962C8B-B14F-4D97-AF65-F5344CB8AC3E}">
        <p14:creationId xmlns:p14="http://schemas.microsoft.com/office/powerpoint/2010/main" val="376809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A335B-0B75-F2CE-D297-1F5585078833}"/>
              </a:ext>
            </a:extLst>
          </p:cNvPr>
          <p:cNvSpPr>
            <a:spLocks noGrp="1"/>
          </p:cNvSpPr>
          <p:nvPr>
            <p:ph type="title"/>
          </p:nvPr>
        </p:nvSpPr>
        <p:spPr>
          <a:xfrm>
            <a:off x="628650" y="365125"/>
            <a:ext cx="7255718" cy="759619"/>
          </a:xfrm>
        </p:spPr>
        <p:txBody>
          <a:bodyPr/>
          <a:lstStyle/>
          <a:p>
            <a:endParaRPr lang="zh-CN" altLang="en-US" dirty="0"/>
          </a:p>
        </p:txBody>
      </p:sp>
      <p:sp>
        <p:nvSpPr>
          <p:cNvPr id="3" name="内容占位符 2">
            <a:extLst>
              <a:ext uri="{FF2B5EF4-FFF2-40B4-BE49-F238E27FC236}">
                <a16:creationId xmlns:a16="http://schemas.microsoft.com/office/drawing/2014/main" id="{E7D501CD-325A-336B-91BC-CEC10C1F3F9D}"/>
              </a:ext>
            </a:extLst>
          </p:cNvPr>
          <p:cNvSpPr>
            <a:spLocks noGrp="1"/>
          </p:cNvSpPr>
          <p:nvPr>
            <p:ph idx="1"/>
          </p:nvPr>
        </p:nvSpPr>
        <p:spPr>
          <a:xfrm>
            <a:off x="628650" y="1825625"/>
            <a:ext cx="3079254" cy="4351338"/>
          </a:xfrm>
        </p:spPr>
        <p:txBody>
          <a:bodyPr/>
          <a:lstStyle/>
          <a:p>
            <a:r>
              <a:rPr lang="zh-CN" altLang="en-US" sz="2000" dirty="0">
                <a:latin typeface="+mn-ea"/>
              </a:rPr>
              <a:t>战略安排：</a:t>
            </a:r>
            <a:endParaRPr lang="en-US" altLang="zh-CN" sz="2000" dirty="0">
              <a:latin typeface="+mn-ea"/>
            </a:endParaRPr>
          </a:p>
          <a:p>
            <a:r>
              <a:rPr lang="zh-CN" altLang="en-US" sz="1600" dirty="0">
                <a:latin typeface="+mn-ea"/>
              </a:rPr>
              <a:t>党的十一届三中全会以后，我国经济建设的战略部署大体分三步走。第一步，实现国民生产总值比一九八○年翻一番，解决人民的温饱问题。这个任务已经基本实现。第二步，到本世纪末，使国民生产总值再增长一倍，人民生活达到小康水平。第三步，到下个世纪中叶，人均国民生产总值达到中等发达国家水平，人民生活比较富裕，基本实现现代化。然后，在这个基础上继续前进。”</a:t>
            </a:r>
            <a:endParaRPr lang="en-US" altLang="zh-CN" sz="1600" dirty="0">
              <a:latin typeface="+mn-ea"/>
            </a:endParaRPr>
          </a:p>
          <a:p>
            <a:endParaRPr lang="en-US" altLang="zh-CN" sz="1600" dirty="0">
              <a:latin typeface="+mn-ea"/>
            </a:endParaRPr>
          </a:p>
          <a:p>
            <a:endParaRPr lang="en-US" altLang="zh-CN" sz="2000" dirty="0">
              <a:latin typeface="+mn-ea"/>
            </a:endParaRPr>
          </a:p>
          <a:p>
            <a:endParaRPr lang="en-US" altLang="zh-CN" sz="2000" dirty="0">
              <a:latin typeface="+mn-ea"/>
            </a:endParaRPr>
          </a:p>
        </p:txBody>
      </p:sp>
      <p:pic>
        <p:nvPicPr>
          <p:cNvPr id="4" name="图片 3">
            <a:extLst>
              <a:ext uri="{FF2B5EF4-FFF2-40B4-BE49-F238E27FC236}">
                <a16:creationId xmlns:a16="http://schemas.microsoft.com/office/drawing/2014/main" id="{C2321F88-0880-9908-A772-F7F229225EF8}"/>
              </a:ext>
            </a:extLst>
          </p:cNvPr>
          <p:cNvPicPr>
            <a:picLocks noChangeAspect="1"/>
          </p:cNvPicPr>
          <p:nvPr/>
        </p:nvPicPr>
        <p:blipFill>
          <a:blip r:embed="rId2"/>
          <a:stretch>
            <a:fillRect/>
          </a:stretch>
        </p:blipFill>
        <p:spPr>
          <a:xfrm>
            <a:off x="3707904" y="1825625"/>
            <a:ext cx="5105400" cy="3629025"/>
          </a:xfrm>
          <a:prstGeom prst="rect">
            <a:avLst/>
          </a:prstGeom>
        </p:spPr>
      </p:pic>
    </p:spTree>
    <p:extLst>
      <p:ext uri="{BB962C8B-B14F-4D97-AF65-F5344CB8AC3E}">
        <p14:creationId xmlns:p14="http://schemas.microsoft.com/office/powerpoint/2010/main" val="32880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8E5DF-4E6B-A9EE-4AC0-5B6936FA0B9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21FB960-D538-863E-58E9-3AAECB63A497}"/>
              </a:ext>
            </a:extLst>
          </p:cNvPr>
          <p:cNvSpPr>
            <a:spLocks noGrp="1"/>
          </p:cNvSpPr>
          <p:nvPr>
            <p:ph idx="1"/>
          </p:nvPr>
        </p:nvSpPr>
        <p:spPr>
          <a:xfrm>
            <a:off x="628650" y="1825625"/>
            <a:ext cx="4591422" cy="4351338"/>
          </a:xfrm>
        </p:spPr>
        <p:txBody>
          <a:bodyPr/>
          <a:lstStyle/>
          <a:p>
            <a:r>
              <a:rPr lang="en-US" altLang="zh-CN" sz="2000" dirty="0"/>
              <a:t>2022</a:t>
            </a:r>
            <a:r>
              <a:rPr lang="zh-CN" altLang="en-US" sz="2000" dirty="0"/>
              <a:t>年</a:t>
            </a:r>
            <a:r>
              <a:rPr lang="en-US" altLang="zh-CN" sz="2000" dirty="0"/>
              <a:t>10</a:t>
            </a:r>
            <a:r>
              <a:rPr lang="zh-CN" altLang="en-US" sz="2000" dirty="0"/>
              <a:t>月</a:t>
            </a:r>
            <a:r>
              <a:rPr lang="en-US" altLang="zh-CN" sz="2000" dirty="0"/>
              <a:t>16</a:t>
            </a:r>
            <a:r>
              <a:rPr lang="zh-CN" altLang="en-US" sz="2000" dirty="0"/>
              <a:t>日，在中国共产党第二十次全国代表大会开幕会上，习近平总书记在作报告时说，全面建成社会主义现代化强国，总的战略安排是分两步走：</a:t>
            </a:r>
          </a:p>
          <a:p>
            <a:r>
              <a:rPr lang="zh-CN" altLang="en-US" sz="2000" dirty="0"/>
              <a:t>从二〇二〇年到二〇三五年基本实现社会主义现代化；从二〇三五年到本世纪中叶把中国建成富强民主文明和谐美丽的社会主义现代化强国。</a:t>
            </a:r>
          </a:p>
          <a:p>
            <a:r>
              <a:rPr lang="zh-CN" altLang="en-US" sz="2000" dirty="0"/>
              <a:t>未来五年是全面建设社会主义现代化国家开局起步的关键时期。</a:t>
            </a:r>
          </a:p>
          <a:p>
            <a:endParaRPr lang="zh-CN" altLang="en-US" dirty="0"/>
          </a:p>
        </p:txBody>
      </p:sp>
      <p:pic>
        <p:nvPicPr>
          <p:cNvPr id="4" name="图片 3">
            <a:extLst>
              <a:ext uri="{FF2B5EF4-FFF2-40B4-BE49-F238E27FC236}">
                <a16:creationId xmlns:a16="http://schemas.microsoft.com/office/drawing/2014/main" id="{A710ECD8-FFF8-9A38-04A0-0B59116E629A}"/>
              </a:ext>
            </a:extLst>
          </p:cNvPr>
          <p:cNvPicPr>
            <a:picLocks noChangeAspect="1"/>
          </p:cNvPicPr>
          <p:nvPr/>
        </p:nvPicPr>
        <p:blipFill>
          <a:blip r:embed="rId2"/>
          <a:stretch>
            <a:fillRect/>
          </a:stretch>
        </p:blipFill>
        <p:spPr>
          <a:xfrm>
            <a:off x="5508104" y="1569913"/>
            <a:ext cx="3110880" cy="4411793"/>
          </a:xfrm>
          <a:prstGeom prst="rect">
            <a:avLst/>
          </a:prstGeom>
        </p:spPr>
      </p:pic>
    </p:spTree>
    <p:extLst>
      <p:ext uri="{BB962C8B-B14F-4D97-AF65-F5344CB8AC3E}">
        <p14:creationId xmlns:p14="http://schemas.microsoft.com/office/powerpoint/2010/main" val="257034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6EC4-A0E6-4A2D-99FB-77C730470C1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C404BD4-B6DE-B3F5-BB3C-D3C8452C3D55}"/>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思政进课堂一</a:t>
            </a:r>
            <a:endParaRPr lang="en-US" altLang="zh-CN"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努力构建产业经济学的中国特色学术体系、话语体系</a:t>
            </a:r>
            <a:endPar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思政进课堂一</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习近平对政府与市场关系的论述</a:t>
            </a:r>
            <a:endPar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Tree>
    <p:extLst>
      <p:ext uri="{BB962C8B-B14F-4D97-AF65-F5344CB8AC3E}">
        <p14:creationId xmlns:p14="http://schemas.microsoft.com/office/powerpoint/2010/main" val="3344043381"/>
      </p:ext>
    </p:extLst>
  </p:cSld>
  <p:clrMapOvr>
    <a:masterClrMapping/>
  </p:clrMapOvr>
</p:sld>
</file>

<file path=ppt/theme/theme1.xml><?xml version="1.0" encoding="utf-8"?>
<a:theme xmlns:a="http://schemas.openxmlformats.org/drawingml/2006/main" name="复件 北京林业大学模板">
  <a:themeElements>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复件 北京林业大学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复件 北京林业大学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复件 北京林业大学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复件 北京林业大学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复件 北京林业大学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复件 北京林业大学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复件 北京林业大学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复件 北京林业大学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复件 北京林业大学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复件 北京林业大学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复件 北京林业大学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复件 北京林业大学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solidFill>
                <a:srgbClr val="C00000"/>
              </a:solidFill>
            </a:ln>
            <a:no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2598</TotalTime>
  <Words>4213</Words>
  <Application>Microsoft Office PowerPoint</Application>
  <PresentationFormat>全屏显示(4:3)</PresentationFormat>
  <Paragraphs>328</Paragraphs>
  <Slides>49</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49</vt:i4>
      </vt:variant>
    </vt:vector>
  </HeadingPairs>
  <TitlesOfParts>
    <vt:vector size="62" baseType="lpstr">
      <vt:lpstr>方正粗黑宋简体</vt:lpstr>
      <vt:lpstr>华文琥珀</vt:lpstr>
      <vt:lpstr>华文行楷</vt:lpstr>
      <vt:lpstr>宋体</vt:lpstr>
      <vt:lpstr>微软雅黑</vt:lpstr>
      <vt:lpstr>Arial</vt:lpstr>
      <vt:lpstr>Calibri</vt:lpstr>
      <vt:lpstr>Calibri Light</vt:lpstr>
      <vt:lpstr>Times New Roman</vt:lpstr>
      <vt:lpstr>Wingdings</vt:lpstr>
      <vt:lpstr>Wingdings 2</vt:lpstr>
      <vt:lpstr>复件 北京林业大学模板</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竞争政策</vt:lpstr>
      <vt:lpstr>PowerPoint 演示文稿</vt:lpstr>
      <vt:lpstr>PowerPoint 演示文稿</vt:lpstr>
      <vt:lpstr>产业政策</vt:lpstr>
      <vt:lpstr>PowerPoint 演示文稿</vt:lpstr>
      <vt:lpstr>PowerPoint 演示文稿</vt:lpstr>
      <vt:lpstr>PowerPoint 演示文稿</vt:lpstr>
      <vt:lpstr>三、课程的重点和要求</vt:lpstr>
      <vt:lpstr>PowerPoint 演示文稿</vt:lpstr>
      <vt:lpstr>五、教材及考核</vt:lpstr>
      <vt:lpstr>第一章 产业经济学导论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产业经济学的学科性质</vt:lpstr>
      <vt:lpstr>附一：经济学分类</vt:lpstr>
      <vt:lpstr>附二：管理学分类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产业经济学的研究内容</vt:lpstr>
      <vt:lpstr>PowerPoint 演示文稿</vt:lpstr>
      <vt:lpstr>PowerPoint 演示文稿</vt:lpstr>
      <vt:lpstr>PowerPoint 演示文稿</vt:lpstr>
      <vt:lpstr>PowerPoint 演示文稿</vt:lpstr>
      <vt:lpstr> 产业经济学主要领域示意图</vt:lpstr>
      <vt:lpstr>本章思考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曹方平</dc:creator>
  <cp:lastModifiedBy>子珺 于</cp:lastModifiedBy>
  <cp:revision>137</cp:revision>
  <dcterms:created xsi:type="dcterms:W3CDTF">2018-08-14T06:59:30Z</dcterms:created>
  <dcterms:modified xsi:type="dcterms:W3CDTF">2023-11-25T09:50:16Z</dcterms:modified>
</cp:coreProperties>
</file>