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56" r:id="rId3"/>
    <p:sldId id="314" r:id="rId4"/>
    <p:sldId id="306" r:id="rId5"/>
    <p:sldId id="309" r:id="rId6"/>
    <p:sldId id="283" r:id="rId7"/>
    <p:sldId id="258" r:id="rId8"/>
    <p:sldId id="259" r:id="rId9"/>
    <p:sldId id="307" r:id="rId10"/>
    <p:sldId id="260" r:id="rId11"/>
    <p:sldId id="261" r:id="rId12"/>
    <p:sldId id="262" r:id="rId13"/>
    <p:sldId id="263" r:id="rId14"/>
    <p:sldId id="264" r:id="rId15"/>
    <p:sldId id="265" r:id="rId16"/>
    <p:sldId id="266" r:id="rId17"/>
    <p:sldId id="267" r:id="rId18"/>
    <p:sldId id="268" r:id="rId19"/>
    <p:sldId id="284" r:id="rId20"/>
    <p:sldId id="285" r:id="rId21"/>
    <p:sldId id="269" r:id="rId22"/>
    <p:sldId id="270" r:id="rId23"/>
    <p:sldId id="271" r:id="rId24"/>
    <p:sldId id="313" r:id="rId25"/>
    <p:sldId id="272" r:id="rId26"/>
    <p:sldId id="273" r:id="rId27"/>
    <p:sldId id="274" r:id="rId28"/>
    <p:sldId id="275" r:id="rId29"/>
    <p:sldId id="305" r:id="rId30"/>
    <p:sldId id="276" r:id="rId31"/>
    <p:sldId id="277" r:id="rId32"/>
    <p:sldId id="278" r:id="rId33"/>
    <p:sldId id="279" r:id="rId34"/>
    <p:sldId id="312" r:id="rId35"/>
    <p:sldId id="286" r:id="rId36"/>
    <p:sldId id="280" r:id="rId37"/>
    <p:sldId id="310" r:id="rId38"/>
    <p:sldId id="311" r:id="rId39"/>
    <p:sldId id="281" r:id="rId40"/>
    <p:sldId id="282" r:id="rId41"/>
    <p:sldId id="287" r:id="rId42"/>
    <p:sldId id="299" r:id="rId43"/>
    <p:sldId id="298" r:id="rId44"/>
    <p:sldId id="301" r:id="rId45"/>
    <p:sldId id="308" r:id="rId46"/>
    <p:sldId id="300" r:id="rId47"/>
    <p:sldId id="304" r:id="rId48"/>
    <p:sldId id="302" r:id="rId49"/>
    <p:sldId id="303" r:id="rId50"/>
    <p:sldId id="288" r:id="rId51"/>
    <p:sldId id="297" r:id="rId52"/>
    <p:sldId id="293" r:id="rId53"/>
    <p:sldId id="294" r:id="rId54"/>
    <p:sldId id="295" r:id="rId55"/>
    <p:sldId id="289" r:id="rId56"/>
    <p:sldId id="290" r:id="rId57"/>
    <p:sldId id="29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ECBF0-9D57-4D30-90CF-F27356D4CD0D}" v="4" dt="2023-11-25T05:31:31.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278ECBF0-9D57-4D30-90CF-F27356D4CD0D}"/>
    <pc:docChg chg="modSld">
      <pc:chgData name="子珺 于" userId="3f91ad5dda71b6cb" providerId="LiveId" clId="{278ECBF0-9D57-4D30-90CF-F27356D4CD0D}" dt="2023-11-25T09:02:39.065" v="4" actId="20577"/>
      <pc:docMkLst>
        <pc:docMk/>
      </pc:docMkLst>
      <pc:sldChg chg="modTransition">
        <pc:chgData name="子珺 于" userId="3f91ad5dda71b6cb" providerId="LiveId" clId="{278ECBF0-9D57-4D30-90CF-F27356D4CD0D}" dt="2023-11-25T05:31:31.642" v="3"/>
        <pc:sldMkLst>
          <pc:docMk/>
          <pc:sldMk cId="0" sldId="260"/>
        </pc:sldMkLst>
      </pc:sldChg>
      <pc:sldChg chg="modTransition">
        <pc:chgData name="子珺 于" userId="3f91ad5dda71b6cb" providerId="LiveId" clId="{278ECBF0-9D57-4D30-90CF-F27356D4CD0D}" dt="2023-11-25T05:31:29.754" v="2"/>
        <pc:sldMkLst>
          <pc:docMk/>
          <pc:sldMk cId="0" sldId="261"/>
        </pc:sldMkLst>
      </pc:sldChg>
      <pc:sldChg chg="modSp mod">
        <pc:chgData name="子珺 于" userId="3f91ad5dda71b6cb" providerId="LiveId" clId="{278ECBF0-9D57-4D30-90CF-F27356D4CD0D}" dt="2023-11-25T09:02:39.065" v="4" actId="20577"/>
        <pc:sldMkLst>
          <pc:docMk/>
          <pc:sldMk cId="0" sldId="277"/>
        </pc:sldMkLst>
        <pc:spChg chg="mod">
          <ac:chgData name="子珺 于" userId="3f91ad5dda71b6cb" providerId="LiveId" clId="{278ECBF0-9D57-4D30-90CF-F27356D4CD0D}" dt="2023-11-25T09:02:39.065" v="4" actId="20577"/>
          <ac:spMkLst>
            <pc:docMk/>
            <pc:sldMk cId="0" sldId="27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862CEB7B-41D8-41A1-AD25-52BE6757AED0}" type="datetimeFigureOut">
              <a:rPr lang="zh-CN" altLang="en-US" smtClean="0"/>
              <a:pPr/>
              <a:t>2023/11/25</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576EEBCE-7D73-4AD9-B1A4-9073D516AE5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862CEB7B-41D8-41A1-AD25-52BE6757AED0}" type="datetimeFigureOut">
              <a:rPr lang="zh-CN" altLang="en-US" smtClean="0"/>
              <a:pPr/>
              <a:t>2023/11/25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EEBCE-7D73-4AD9-B1A4-9073D516AE5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862CEB7B-41D8-41A1-AD25-52BE6757AED0}" type="datetimeFigureOut">
              <a:rPr lang="zh-CN" altLang="en-US" smtClean="0"/>
              <a:pPr/>
              <a:t>2023/11/25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EEBCE-7D73-4AD9-B1A4-9073D516AE5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862CEB7B-41D8-41A1-AD25-52BE6757AED0}" type="datetimeFigureOut">
              <a:rPr lang="zh-CN" altLang="en-US" smtClean="0"/>
              <a:pPr/>
              <a:t>2023/11/25</a:t>
            </a:fld>
            <a:endParaRPr lang="zh-CN" altLang="en-US"/>
          </a:p>
        </p:txBody>
      </p:sp>
      <p:sp>
        <p:nvSpPr>
          <p:cNvPr id="9" name="灯片编号占位符 8"/>
          <p:cNvSpPr>
            <a:spLocks noGrp="1"/>
          </p:cNvSpPr>
          <p:nvPr>
            <p:ph type="sldNum" sz="quarter" idx="15"/>
          </p:nvPr>
        </p:nvSpPr>
        <p:spPr/>
        <p:txBody>
          <a:bodyPr rtlCol="0"/>
          <a:lstStyle/>
          <a:p>
            <a:fld id="{576EEBCE-7D73-4AD9-B1A4-9073D516AE55}"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862CEB7B-41D8-41A1-AD25-52BE6757AED0}" type="datetimeFigureOut">
              <a:rPr lang="zh-CN" altLang="en-US" smtClean="0"/>
              <a:pPr/>
              <a:t>2023/11/25</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576EEBCE-7D73-4AD9-B1A4-9073D516AE5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62CEB7B-41D8-41A1-AD25-52BE6757AED0}" type="datetimeFigureOut">
              <a:rPr lang="zh-CN" altLang="en-US" smtClean="0"/>
              <a:pPr/>
              <a:t>2023/11/25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6EEBCE-7D73-4AD9-B1A4-9073D516AE55}"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862CEB7B-41D8-41A1-AD25-52BE6757AED0}" type="datetimeFigureOut">
              <a:rPr lang="zh-CN" altLang="en-US" smtClean="0"/>
              <a:pPr/>
              <a:t>2023/11/25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6EEBCE-7D73-4AD9-B1A4-9073D516AE55}"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862CEB7B-41D8-41A1-AD25-52BE6757AED0}" type="datetimeFigureOut">
              <a:rPr lang="zh-CN" altLang="en-US" smtClean="0"/>
              <a:pPr/>
              <a:t>2023/11/25</a:t>
            </a:fld>
            <a:endParaRPr lang="zh-CN" altLang="en-US"/>
          </a:p>
        </p:txBody>
      </p:sp>
      <p:sp>
        <p:nvSpPr>
          <p:cNvPr id="7" name="灯片编号占位符 6"/>
          <p:cNvSpPr>
            <a:spLocks noGrp="1"/>
          </p:cNvSpPr>
          <p:nvPr>
            <p:ph type="sldNum" sz="quarter" idx="11"/>
          </p:nvPr>
        </p:nvSpPr>
        <p:spPr/>
        <p:txBody>
          <a:bodyPr rtlCol="0"/>
          <a:lstStyle/>
          <a:p>
            <a:fld id="{576EEBCE-7D73-4AD9-B1A4-9073D516AE55}"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2CEB7B-41D8-41A1-AD25-52BE6757AED0}" type="datetimeFigureOut">
              <a:rPr lang="zh-CN" altLang="en-US" smtClean="0"/>
              <a:pPr/>
              <a:t>2023/11/25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6EEBCE-7D73-4AD9-B1A4-9073D516AE5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862CEB7B-41D8-41A1-AD25-52BE6757AED0}" type="datetimeFigureOut">
              <a:rPr lang="zh-CN" altLang="en-US" smtClean="0"/>
              <a:pPr/>
              <a:t>2023/11/25</a:t>
            </a:fld>
            <a:endParaRPr lang="zh-CN" altLang="en-US"/>
          </a:p>
        </p:txBody>
      </p:sp>
      <p:sp>
        <p:nvSpPr>
          <p:cNvPr id="22" name="灯片编号占位符 21"/>
          <p:cNvSpPr>
            <a:spLocks noGrp="1"/>
          </p:cNvSpPr>
          <p:nvPr>
            <p:ph type="sldNum" sz="quarter" idx="15"/>
          </p:nvPr>
        </p:nvSpPr>
        <p:spPr/>
        <p:txBody>
          <a:bodyPr rtlCol="0"/>
          <a:lstStyle/>
          <a:p>
            <a:fld id="{576EEBCE-7D73-4AD9-B1A4-9073D516AE55}"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862CEB7B-41D8-41A1-AD25-52BE6757AED0}" type="datetimeFigureOut">
              <a:rPr lang="zh-CN" altLang="en-US" smtClean="0"/>
              <a:pPr/>
              <a:t>2023/11/25</a:t>
            </a:fld>
            <a:endParaRPr lang="zh-CN" altLang="en-US"/>
          </a:p>
        </p:txBody>
      </p:sp>
      <p:sp>
        <p:nvSpPr>
          <p:cNvPr id="18" name="灯片编号占位符 17"/>
          <p:cNvSpPr>
            <a:spLocks noGrp="1"/>
          </p:cNvSpPr>
          <p:nvPr>
            <p:ph type="sldNum" sz="quarter" idx="11"/>
          </p:nvPr>
        </p:nvSpPr>
        <p:spPr/>
        <p:txBody>
          <a:bodyPr rtlCol="0"/>
          <a:lstStyle/>
          <a:p>
            <a:fld id="{576EEBCE-7D73-4AD9-B1A4-9073D516AE55}"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62CEB7B-41D8-41A1-AD25-52BE6757AED0}" type="datetimeFigureOut">
              <a:rPr lang="zh-CN" altLang="en-US" smtClean="0"/>
              <a:pPr/>
              <a:t>2023/11/25</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76EEBCE-7D73-4AD9-B1A4-9073D516AE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b="1" dirty="0"/>
              <a:t>案例</a:t>
            </a:r>
            <a:r>
              <a:rPr lang="en-US" altLang="zh-CN" sz="3600" b="1" dirty="0"/>
              <a:t>—</a:t>
            </a:r>
            <a:r>
              <a:rPr lang="zh-CN" altLang="en-US" sz="3600" b="1" dirty="0"/>
              <a:t>生产商如何处理和销售商的关系</a:t>
            </a:r>
          </a:p>
        </p:txBody>
      </p:sp>
      <p:sp>
        <p:nvSpPr>
          <p:cNvPr id="3" name="内容占位符 2"/>
          <p:cNvSpPr>
            <a:spLocks noGrp="1"/>
          </p:cNvSpPr>
          <p:nvPr>
            <p:ph sz="quarter" idx="1"/>
          </p:nvPr>
        </p:nvSpPr>
        <p:spPr/>
        <p:txBody>
          <a:bodyPr>
            <a:normAutofit fontScale="85000" lnSpcReduction="20000"/>
          </a:bodyPr>
          <a:lstStyle/>
          <a:p>
            <a:r>
              <a:rPr lang="zh-CN" altLang="en-US" b="1" dirty="0"/>
              <a:t>      “双十一”从最初的“光棍节”演变成被消费者所热捧的购物节。然而，在“物美价廉”的背后，隐藏着生产企业与电商之间的利益博弈。</a:t>
            </a:r>
          </a:p>
          <a:p>
            <a:r>
              <a:rPr lang="zh-CN" altLang="en-US" b="1" dirty="0"/>
              <a:t>　　对于白酒行业而言，酒企和电商“掐架”则是今年“双十一”无法回避的话题，其中，茅台更是直接向工商管理部门投诉</a:t>
            </a:r>
            <a:r>
              <a:rPr lang="en-US" altLang="zh-CN" b="1" dirty="0"/>
              <a:t>1919</a:t>
            </a:r>
            <a:r>
              <a:rPr lang="zh-CN" altLang="en-US" b="1" dirty="0"/>
              <a:t>公司低价“倾销”行为，双方矛盾矛盾愈演愈烈。</a:t>
            </a:r>
            <a:endParaRPr lang="en-US" altLang="zh-CN" b="1" dirty="0"/>
          </a:p>
          <a:p>
            <a:r>
              <a:rPr lang="zh-CN" altLang="en-US" b="1" dirty="0"/>
              <a:t>　   </a:t>
            </a:r>
            <a:r>
              <a:rPr lang="en-US" altLang="zh-CN" b="1" dirty="0"/>
              <a:t>1919</a:t>
            </a:r>
            <a:r>
              <a:rPr lang="zh-CN" altLang="en-US" b="1" dirty="0"/>
              <a:t>官网显示，五粮液</a:t>
            </a:r>
            <a:r>
              <a:rPr lang="en-US" altLang="zh-CN" b="1" dirty="0"/>
              <a:t>+</a:t>
            </a:r>
            <a:r>
              <a:rPr lang="zh-CN" altLang="en-US" b="1" dirty="0"/>
              <a:t>茅台只要</a:t>
            </a:r>
            <a:r>
              <a:rPr lang="en-US" altLang="zh-CN" b="1" dirty="0"/>
              <a:t>1111</a:t>
            </a:r>
            <a:r>
              <a:rPr lang="zh-CN" altLang="en-US" b="1" dirty="0"/>
              <a:t>元。酒仙网官方平台也打出了“五粮液</a:t>
            </a:r>
            <a:r>
              <a:rPr lang="en-US" altLang="zh-CN" b="1" dirty="0"/>
              <a:t>+</a:t>
            </a:r>
            <a:r>
              <a:rPr lang="zh-CN" altLang="en-US" b="1" dirty="0"/>
              <a:t>茅台”为</a:t>
            </a:r>
            <a:r>
              <a:rPr lang="en-US" altLang="zh-CN" b="1" dirty="0"/>
              <a:t>1199</a:t>
            </a:r>
            <a:r>
              <a:rPr lang="zh-CN" altLang="en-US" b="1" dirty="0"/>
              <a:t>元的促销活动。两个网站的促销活动中，茅台和五粮液的价格都低于</a:t>
            </a:r>
            <a:r>
              <a:rPr lang="en-US" altLang="zh-CN" b="1" dirty="0"/>
              <a:t>815</a:t>
            </a:r>
            <a:r>
              <a:rPr lang="zh-CN" altLang="en-US" b="1" dirty="0"/>
              <a:t>元</a:t>
            </a:r>
            <a:r>
              <a:rPr lang="en-US" altLang="zh-CN" b="1" dirty="0"/>
              <a:t>/</a:t>
            </a:r>
            <a:r>
              <a:rPr lang="zh-CN" altLang="en-US" b="1" dirty="0"/>
              <a:t>瓶和</a:t>
            </a:r>
            <a:r>
              <a:rPr lang="en-US" altLang="zh-CN" b="1" dirty="0"/>
              <a:t>659</a:t>
            </a:r>
            <a:r>
              <a:rPr lang="zh-CN" altLang="en-US" b="1" dirty="0"/>
              <a:t>元</a:t>
            </a:r>
            <a:r>
              <a:rPr lang="en-US" altLang="zh-CN" b="1" dirty="0"/>
              <a:t>/</a:t>
            </a:r>
            <a:r>
              <a:rPr lang="zh-CN" altLang="en-US" b="1" dirty="0"/>
              <a:t>瓶的出厂价。</a:t>
            </a:r>
            <a:endParaRPr lang="en-US" altLang="zh-CN" b="1" dirty="0"/>
          </a:p>
          <a:p>
            <a:r>
              <a:rPr lang="zh-CN" altLang="en-US" dirty="0"/>
              <a:t>       事实上，贵州茅台与</a:t>
            </a:r>
            <a:r>
              <a:rPr lang="en-US" altLang="zh-CN" dirty="0"/>
              <a:t>1919</a:t>
            </a:r>
            <a:r>
              <a:rPr lang="zh-CN" altLang="en-US" dirty="0"/>
              <a:t>公司、购酒网、酒仙网等电商都未有直接业务合作。白酒传统渠道虽然受到行业调整、电商的冲击较大，但依然是主渠道，这也是酒企干预市场零售价的主因。但是，互联网销售是一种趋势，如何在新兴的电商渠道和传统的渠道形成共同利益，这不仅是酒企要面对的问题，也是酒类电商要思考的问题。</a:t>
            </a:r>
            <a:endParaRPr lang="en-US" altLang="zh-CN" dirty="0"/>
          </a:p>
          <a:p>
            <a:r>
              <a:rPr lang="en-US" altLang="zh-CN" sz="1600" b="1" dirty="0"/>
              <a:t>http://finance.sina.com.cn/chanjing/cyxw/20141112/025920791961.shtml</a:t>
            </a:r>
          </a:p>
          <a:p>
            <a:endParaRPr lang="zh-CN" altLang="en-US"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 </a:t>
            </a:r>
            <a:r>
              <a:rPr lang="zh-CN" altLang="en-US" sz="2800" dirty="0"/>
              <a:t>在本章中，我们将讨论为什么上游企业希望签订那些不同于单位价格固定的简单合同的合同条款。</a:t>
            </a:r>
            <a:endParaRPr lang="en-US" altLang="zh-CN" sz="2800" dirty="0"/>
          </a:p>
          <a:p>
            <a:r>
              <a:rPr lang="zh-CN" altLang="en-US" sz="2800" dirty="0"/>
              <a:t>这些合同条款通常被称为纵向约束，因为它们除了要求销售企业支付其批发价格外，可能还会对销售商的行为施加一些约束，例如特许费，规定最高或最低价格，规定销售区域等。</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a:t>第二节  双重加价模型</a:t>
            </a:r>
            <a:endParaRPr lang="zh-CN" altLang="en-US" sz="4400" dirty="0"/>
          </a:p>
        </p:txBody>
      </p:sp>
      <p:sp>
        <p:nvSpPr>
          <p:cNvPr id="3" name="内容占位符 2"/>
          <p:cNvSpPr>
            <a:spLocks noGrp="1"/>
          </p:cNvSpPr>
          <p:nvPr>
            <p:ph sz="quarter" idx="1"/>
          </p:nvPr>
        </p:nvSpPr>
        <p:spPr>
          <a:xfrm>
            <a:off x="457200" y="1600200"/>
            <a:ext cx="7467600" cy="2328866"/>
          </a:xfrm>
        </p:spPr>
        <p:txBody>
          <a:bodyPr/>
          <a:lstStyle/>
          <a:p>
            <a:r>
              <a:rPr lang="zh-CN" altLang="en-US" b="1" dirty="0"/>
              <a:t>一、双重加价模型</a:t>
            </a:r>
            <a:endParaRPr lang="zh-CN" altLang="en-US" dirty="0"/>
          </a:p>
          <a:p>
            <a:r>
              <a:rPr lang="zh-CN" altLang="en-US" sz="2800" dirty="0"/>
              <a:t>前面我们已经讨论过，垄断企业根据边际收益等于边际成本来确定最优的产量，而后根据产量来确定垄断价格，如果假定垄断企业的边际成本恒定为</a:t>
            </a:r>
            <a:r>
              <a:rPr lang="en-US" sz="2800" dirty="0"/>
              <a:t>c</a:t>
            </a:r>
            <a:r>
              <a:rPr lang="zh-CN" altLang="en-US" sz="2800" dirty="0"/>
              <a:t>，那么其定价公式为：</a:t>
            </a:r>
          </a:p>
          <a:p>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1142976" y="4286256"/>
            <a:ext cx="1785950" cy="796374"/>
          </a:xfrm>
          <a:prstGeom prst="rect">
            <a:avLst/>
          </a:prstGeom>
          <a:noFill/>
          <a:ln>
            <a:solidFill>
              <a:schemeClr val="tx1"/>
            </a:solidFill>
            <a:prstDash val="sysDash"/>
          </a:ln>
        </p:spPr>
      </p:pic>
      <p:pic>
        <p:nvPicPr>
          <p:cNvPr id="23553" name="Picture 1"/>
          <p:cNvPicPr>
            <a:picLocks noChangeAspect="1" noChangeArrowheads="1"/>
          </p:cNvPicPr>
          <p:nvPr/>
        </p:nvPicPr>
        <p:blipFill>
          <a:blip r:embed="rId3" cstate="print"/>
          <a:srcRect/>
          <a:stretch>
            <a:fillRect/>
          </a:stretch>
        </p:blipFill>
        <p:spPr bwMode="auto">
          <a:xfrm>
            <a:off x="4429124" y="4143380"/>
            <a:ext cx="2569688" cy="1145791"/>
          </a:xfrm>
          <a:prstGeom prst="rect">
            <a:avLst/>
          </a:prstGeom>
          <a:noFill/>
          <a:ln>
            <a:solidFill>
              <a:schemeClr val="tx1"/>
            </a:solidFill>
            <a:prstDash val="dash"/>
          </a:ln>
        </p:spPr>
      </p:pic>
      <p:sp>
        <p:nvSpPr>
          <p:cNvPr id="2355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556" name="Rectangle 4"/>
          <p:cNvSpPr>
            <a:spLocks noChangeArrowheads="1"/>
          </p:cNvSpPr>
          <p:nvPr/>
        </p:nvSpPr>
        <p:spPr bwMode="auto">
          <a:xfrm>
            <a:off x="0" y="725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  </a:t>
            </a:r>
            <a:r>
              <a:rPr kumimoji="0" lang="zh-CN" altLang="en-US" sz="1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和  </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燕尾形箭头 7"/>
          <p:cNvSpPr/>
          <p:nvPr/>
        </p:nvSpPr>
        <p:spPr>
          <a:xfrm>
            <a:off x="3000364" y="4643446"/>
            <a:ext cx="1357322" cy="2143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71472" y="5572140"/>
            <a:ext cx="7572428" cy="923330"/>
          </a:xfrm>
          <a:prstGeom prst="rect">
            <a:avLst/>
          </a:prstGeom>
          <a:noFill/>
        </p:spPr>
        <p:txBody>
          <a:bodyPr wrap="square" rtlCol="0">
            <a:spAutoFit/>
          </a:bodyPr>
          <a:lstStyle/>
          <a:p>
            <a:r>
              <a:rPr lang="zh-CN" altLang="en-US" b="1" dirty="0"/>
              <a:t>考虑制造商和销售商都是垄断企业的情况，那么每家企业都会增加一次垄断加成（即价格和边际成本的差为正），消费者将面对两次加成而不是一次了。</a:t>
            </a:r>
            <a:endParaRPr lang="en-US" altLang="zh-C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考虑一个上游企业（</a:t>
            </a:r>
            <a:r>
              <a:rPr lang="en-US" dirty="0"/>
              <a:t>M</a:t>
            </a:r>
            <a:r>
              <a:rPr lang="zh-CN" altLang="en-US" dirty="0"/>
              <a:t>）和一个下游企业（</a:t>
            </a:r>
            <a:r>
              <a:rPr lang="en-US" dirty="0"/>
              <a:t>R</a:t>
            </a:r>
            <a:r>
              <a:rPr lang="zh-CN" altLang="en-US" dirty="0"/>
              <a:t>）组成的市场结构。假设企业</a:t>
            </a:r>
            <a:r>
              <a:rPr lang="en-US" dirty="0"/>
              <a:t>M</a:t>
            </a:r>
            <a:r>
              <a:rPr lang="zh-CN" altLang="en-US" dirty="0"/>
              <a:t>为产品生产商，并且是企业</a:t>
            </a:r>
            <a:r>
              <a:rPr lang="en-US" dirty="0"/>
              <a:t>R</a:t>
            </a:r>
            <a:r>
              <a:rPr lang="zh-CN" altLang="en-US" dirty="0"/>
              <a:t>的重要生产要素供应商。例如，企业</a:t>
            </a:r>
            <a:r>
              <a:rPr lang="en-US" dirty="0"/>
              <a:t>M</a:t>
            </a:r>
            <a:r>
              <a:rPr lang="zh-CN" altLang="en-US" dirty="0"/>
              <a:t>可以是一家炼油厂，而企业</a:t>
            </a:r>
            <a:r>
              <a:rPr lang="en-US" dirty="0"/>
              <a:t>R</a:t>
            </a:r>
            <a:r>
              <a:rPr lang="zh-CN" altLang="en-US" dirty="0"/>
              <a:t>是一家加油站。</a:t>
            </a:r>
            <a:endParaRPr lang="en-US" altLang="zh-CN" dirty="0"/>
          </a:p>
          <a:p>
            <a:r>
              <a:rPr lang="zh-CN" altLang="en-US" dirty="0"/>
              <a:t>考虑到生产技术因素，我们假设最简单的结构：每生产～单位的产品，企业</a:t>
            </a:r>
            <a:r>
              <a:rPr lang="en-US" dirty="0"/>
              <a:t>R</a:t>
            </a:r>
            <a:r>
              <a:rPr lang="zh-CN" altLang="en-US" dirty="0"/>
              <a:t>需要一单位的企业</a:t>
            </a:r>
            <a:r>
              <a:rPr lang="en-US" dirty="0"/>
              <a:t>M</a:t>
            </a:r>
            <a:r>
              <a:rPr lang="zh-CN" altLang="en-US" dirty="0"/>
              <a:t>的产品，也就是一比一的生产。此外，我们假定企业</a:t>
            </a:r>
            <a:r>
              <a:rPr lang="en-US" dirty="0"/>
              <a:t>R</a:t>
            </a:r>
            <a:r>
              <a:rPr lang="zh-CN" altLang="en-US" dirty="0"/>
              <a:t>除了批发价格</a:t>
            </a:r>
            <a:r>
              <a:rPr lang="en-US" dirty="0"/>
              <a:t>w</a:t>
            </a:r>
            <a:r>
              <a:rPr lang="zh-CN" altLang="en-US" dirty="0"/>
              <a:t>之外，无须向供应商支付其他费用，为了模型简单，我们也假设企业</a:t>
            </a:r>
            <a:r>
              <a:rPr lang="en-US" dirty="0"/>
              <a:t>R</a:t>
            </a:r>
            <a:r>
              <a:rPr lang="zh-CN" altLang="en-US" dirty="0"/>
              <a:t>自己没有发生成本或者成本微不足道。最后，假定企业</a:t>
            </a:r>
            <a:r>
              <a:rPr lang="en-US" dirty="0"/>
              <a:t>M</a:t>
            </a:r>
            <a:r>
              <a:rPr lang="zh-CN" altLang="en-US" dirty="0"/>
              <a:t>的边际成本</a:t>
            </a:r>
            <a:r>
              <a:rPr lang="en-US" dirty="0"/>
              <a:t>c</a:t>
            </a:r>
            <a:r>
              <a:rPr lang="zh-CN" altLang="en-US" dirty="0"/>
              <a:t>是一个常量。</a:t>
            </a:r>
          </a:p>
          <a:p>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a:t>
            </a:r>
            <a:r>
              <a:rPr lang="en-US" altLang="zh-CN" dirty="0"/>
              <a:t>R</a:t>
            </a:r>
            <a:r>
              <a:rPr lang="zh-CN" altLang="en-US" dirty="0"/>
              <a:t>企业如何确定产量和价格呢？（下游企业的决策）</a:t>
            </a:r>
          </a:p>
        </p:txBody>
      </p:sp>
      <p:sp>
        <p:nvSpPr>
          <p:cNvPr id="3" name="内容占位符 2"/>
          <p:cNvSpPr>
            <a:spLocks noGrp="1"/>
          </p:cNvSpPr>
          <p:nvPr>
            <p:ph sz="quarter" idx="1"/>
          </p:nvPr>
        </p:nvSpPr>
        <p:spPr>
          <a:xfrm>
            <a:off x="4714876" y="1600200"/>
            <a:ext cx="3209924" cy="3829064"/>
          </a:xfrm>
          <a:ln>
            <a:solidFill>
              <a:schemeClr val="tx1"/>
            </a:solidFill>
            <a:prstDash val="sysDash"/>
          </a:ln>
        </p:spPr>
        <p:txBody>
          <a:bodyPr>
            <a:normAutofit fontScale="85000" lnSpcReduction="10000"/>
          </a:bodyPr>
          <a:lstStyle/>
          <a:p>
            <a:r>
              <a:rPr lang="zh-CN" altLang="en-US" dirty="0"/>
              <a:t> 假设最终产品（由企业</a:t>
            </a:r>
            <a:r>
              <a:rPr lang="en-US" dirty="0"/>
              <a:t>R</a:t>
            </a:r>
            <a:r>
              <a:rPr lang="zh-CN" altLang="en-US" dirty="0"/>
              <a:t>供应）的反需求函数为</a:t>
            </a:r>
            <a:r>
              <a:rPr lang="en-US" dirty="0"/>
              <a:t>p</a:t>
            </a:r>
            <a:r>
              <a:rPr lang="zh-CN" altLang="en-US" dirty="0"/>
              <a:t>＝</a:t>
            </a:r>
            <a:r>
              <a:rPr lang="en-US" dirty="0"/>
              <a:t>D</a:t>
            </a:r>
            <a:r>
              <a:rPr lang="zh-CN" altLang="en-US" dirty="0"/>
              <a:t>（</a:t>
            </a:r>
            <a:r>
              <a:rPr lang="en-US" dirty="0"/>
              <a:t>y</a:t>
            </a:r>
            <a:r>
              <a:rPr lang="zh-CN" altLang="en-US" dirty="0"/>
              <a:t>）＝</a:t>
            </a:r>
            <a:r>
              <a:rPr lang="en-US" dirty="0"/>
              <a:t>a</a:t>
            </a:r>
            <a:r>
              <a:rPr lang="zh-CN" altLang="en-US" dirty="0"/>
              <a:t>－</a:t>
            </a:r>
            <a:r>
              <a:rPr lang="en-US" dirty="0"/>
              <a:t>by</a:t>
            </a:r>
            <a:r>
              <a:rPr lang="zh-CN" altLang="en-US" dirty="0"/>
              <a:t>。如图</a:t>
            </a:r>
            <a:r>
              <a:rPr lang="en-US" dirty="0"/>
              <a:t>7</a:t>
            </a:r>
            <a:r>
              <a:rPr lang="zh-CN" altLang="en-US" dirty="0"/>
              <a:t>－</a:t>
            </a:r>
            <a:r>
              <a:rPr lang="en-US" dirty="0"/>
              <a:t>1</a:t>
            </a:r>
            <a:r>
              <a:rPr lang="zh-CN" altLang="en-US" dirty="0"/>
              <a:t>所示，</a:t>
            </a:r>
            <a:r>
              <a:rPr lang="en-US" dirty="0"/>
              <a:t>DD</a:t>
            </a:r>
            <a:r>
              <a:rPr lang="zh-CN" altLang="en-US" dirty="0"/>
              <a:t>曲线表示该最终产品的市场需求曲线，也即企业</a:t>
            </a:r>
            <a:r>
              <a:rPr lang="en-US" dirty="0"/>
              <a:t>R</a:t>
            </a:r>
            <a:r>
              <a:rPr lang="zh-CN" altLang="en-US" dirty="0"/>
              <a:t>面临的市场需求曲线，</a:t>
            </a:r>
            <a:r>
              <a:rPr lang="en-US" dirty="0"/>
              <a:t>MR</a:t>
            </a:r>
            <a:r>
              <a:rPr lang="en-US" baseline="-25000" dirty="0"/>
              <a:t>1</a:t>
            </a:r>
            <a:r>
              <a:rPr lang="zh-CN" altLang="en-US" dirty="0"/>
              <a:t>表示由</a:t>
            </a:r>
            <a:r>
              <a:rPr lang="en-US" dirty="0"/>
              <a:t>DD</a:t>
            </a:r>
            <a:r>
              <a:rPr lang="zh-CN" altLang="en-US" dirty="0"/>
              <a:t>曲线决定的边际收益曲线，也即企业</a:t>
            </a:r>
            <a:r>
              <a:rPr lang="en-US" dirty="0"/>
              <a:t>R</a:t>
            </a:r>
            <a:r>
              <a:rPr lang="zh-CN" altLang="en-US" dirty="0"/>
              <a:t>的边际收益曲线，</a:t>
            </a:r>
            <a:r>
              <a:rPr lang="en-US" dirty="0"/>
              <a:t>MC</a:t>
            </a:r>
            <a:r>
              <a:rPr lang="zh-CN" altLang="en-US" dirty="0"/>
              <a:t>＝</a:t>
            </a:r>
            <a:r>
              <a:rPr lang="en-US" dirty="0"/>
              <a:t>c</a:t>
            </a:r>
            <a:r>
              <a:rPr lang="zh-CN" altLang="en-US" dirty="0"/>
              <a:t>曲线表示生产企业的边际成本，也即企业</a:t>
            </a:r>
            <a:r>
              <a:rPr lang="en-US" dirty="0"/>
              <a:t>M</a:t>
            </a:r>
            <a:r>
              <a:rPr lang="zh-CN" altLang="en-US" dirty="0"/>
              <a:t>的边际成本曲线。</a:t>
            </a:r>
          </a:p>
          <a:p>
            <a:endParaRPr lang="zh-CN" altLang="en-US" dirty="0"/>
          </a:p>
        </p:txBody>
      </p:sp>
      <p:pic>
        <p:nvPicPr>
          <p:cNvPr id="21505" name="图片 1"/>
          <p:cNvPicPr>
            <a:picLocks noChangeAspect="1" noChangeArrowheads="1"/>
          </p:cNvPicPr>
          <p:nvPr/>
        </p:nvPicPr>
        <p:blipFill>
          <a:blip r:embed="rId2" cstate="print"/>
          <a:srcRect/>
          <a:stretch>
            <a:fillRect/>
          </a:stretch>
        </p:blipFill>
        <p:spPr bwMode="auto">
          <a:xfrm>
            <a:off x="638193" y="1500175"/>
            <a:ext cx="3648055" cy="464347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en-US" altLang="zh-CN" dirty="0"/>
              <a:t>M</a:t>
            </a:r>
            <a:r>
              <a:rPr lang="zh-CN" altLang="en-US" dirty="0"/>
              <a:t>企业产量和价格的确定？（上游企业的决策）</a:t>
            </a:r>
          </a:p>
        </p:txBody>
      </p:sp>
      <p:sp>
        <p:nvSpPr>
          <p:cNvPr id="3" name="内容占位符 2"/>
          <p:cNvSpPr>
            <a:spLocks noGrp="1"/>
          </p:cNvSpPr>
          <p:nvPr>
            <p:ph sz="quarter" idx="1"/>
          </p:nvPr>
        </p:nvSpPr>
        <p:spPr/>
        <p:txBody>
          <a:bodyPr>
            <a:normAutofit/>
          </a:bodyPr>
          <a:lstStyle/>
          <a:p>
            <a:r>
              <a:rPr lang="zh-CN" altLang="en-US" sz="3200" b="1" dirty="0"/>
              <a:t>现在我们考虑上游企业</a:t>
            </a:r>
            <a:r>
              <a:rPr lang="en-US" sz="3200" b="1" dirty="0"/>
              <a:t>M</a:t>
            </a:r>
            <a:r>
              <a:rPr lang="zh-CN" altLang="en-US" sz="3200" b="1" dirty="0"/>
              <a:t>。</a:t>
            </a:r>
            <a:endParaRPr lang="en-US" altLang="zh-CN" sz="3200" b="1" dirty="0"/>
          </a:p>
          <a:p>
            <a:r>
              <a:rPr lang="zh-CN" altLang="en-US" sz="3200" b="1" dirty="0"/>
              <a:t>由于其也是市场中的垄断者，那么我们可不可以用其边际成本曲线和市场边际收益曲线来决定其产量和价格，也就是图中的</a:t>
            </a:r>
            <a:r>
              <a:rPr lang="en-US" sz="3200" b="1" dirty="0" err="1"/>
              <a:t>y</a:t>
            </a:r>
            <a:r>
              <a:rPr lang="en-US" sz="3200" b="1" baseline="30000" dirty="0" err="1"/>
              <a:t>M</a:t>
            </a:r>
            <a:r>
              <a:rPr lang="zh-CN" altLang="en-US" sz="3200" b="1" dirty="0"/>
              <a:t>和</a:t>
            </a:r>
            <a:r>
              <a:rPr lang="en-US" sz="3200" b="1" dirty="0"/>
              <a:t>p</a:t>
            </a:r>
            <a:r>
              <a:rPr lang="en-US" sz="3200" b="1" baseline="-25000" dirty="0"/>
              <a:t>1</a:t>
            </a:r>
            <a:r>
              <a:rPr lang="zh-CN" altLang="en-US" sz="3200" b="1"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857752" y="1600200"/>
            <a:ext cx="3357586" cy="4757758"/>
          </a:xfrm>
          <a:ln>
            <a:solidFill>
              <a:schemeClr val="tx1"/>
            </a:solidFill>
            <a:prstDash val="dashDot"/>
          </a:ln>
        </p:spPr>
        <p:txBody>
          <a:bodyPr>
            <a:normAutofit fontScale="92500" lnSpcReduction="20000"/>
          </a:bodyPr>
          <a:lstStyle/>
          <a:p>
            <a:r>
              <a:rPr lang="zh-CN" altLang="en-US" dirty="0"/>
              <a:t>上游企业</a:t>
            </a:r>
            <a:r>
              <a:rPr lang="en-US" dirty="0"/>
              <a:t>M</a:t>
            </a:r>
            <a:r>
              <a:rPr lang="zh-CN" altLang="en-US" dirty="0"/>
              <a:t>确定了中间产品价格</a:t>
            </a:r>
            <a:r>
              <a:rPr lang="en-US" dirty="0"/>
              <a:t>p</a:t>
            </a:r>
            <a:r>
              <a:rPr lang="en-US" baseline="-25000" dirty="0"/>
              <a:t>1</a:t>
            </a:r>
            <a:r>
              <a:rPr lang="zh-CN" altLang="en-US" dirty="0"/>
              <a:t>后，企业</a:t>
            </a:r>
            <a:r>
              <a:rPr lang="en-US" dirty="0"/>
              <a:t>R</a:t>
            </a:r>
            <a:r>
              <a:rPr lang="zh-CN" altLang="en-US" dirty="0"/>
              <a:t>根据这个价格和自己的边际收益确定销售给消费者的价格</a:t>
            </a:r>
            <a:r>
              <a:rPr lang="en-US" dirty="0"/>
              <a:t>p</a:t>
            </a:r>
            <a:r>
              <a:rPr lang="en-US" baseline="-25000" dirty="0"/>
              <a:t>2</a:t>
            </a:r>
            <a:r>
              <a:rPr lang="zh-CN" altLang="en-US" dirty="0"/>
              <a:t>。</a:t>
            </a:r>
            <a:endParaRPr lang="en-US" altLang="zh-CN" dirty="0"/>
          </a:p>
          <a:p>
            <a:r>
              <a:rPr lang="zh-CN" altLang="en-US" dirty="0"/>
              <a:t>两者的产量恰好是相同的，即</a:t>
            </a:r>
            <a:r>
              <a:rPr lang="en-US" dirty="0"/>
              <a:t>y</a:t>
            </a:r>
            <a:r>
              <a:rPr lang="en-US" baseline="-25000" dirty="0"/>
              <a:t>1</a:t>
            </a:r>
            <a:r>
              <a:rPr lang="zh-CN" altLang="en-US" dirty="0"/>
              <a:t>＝</a:t>
            </a:r>
            <a:r>
              <a:rPr lang="en-US" dirty="0"/>
              <a:t>y</a:t>
            </a:r>
            <a:r>
              <a:rPr lang="en-US" baseline="-25000" dirty="0"/>
              <a:t>2</a:t>
            </a:r>
            <a:r>
              <a:rPr lang="zh-CN" altLang="en-US" dirty="0"/>
              <a:t>。此时市场价格为</a:t>
            </a:r>
            <a:r>
              <a:rPr lang="en-US" dirty="0"/>
              <a:t>p</a:t>
            </a:r>
            <a:r>
              <a:rPr lang="en-US" baseline="-25000" dirty="0"/>
              <a:t>2</a:t>
            </a:r>
            <a:r>
              <a:rPr lang="zh-CN" altLang="en-US" dirty="0"/>
              <a:t>，消费者剩余为三角形</a:t>
            </a:r>
            <a:r>
              <a:rPr lang="en-US" dirty="0"/>
              <a:t>DBp</a:t>
            </a:r>
            <a:r>
              <a:rPr lang="en-US" baseline="-25000" dirty="0"/>
              <a:t>2</a:t>
            </a:r>
            <a:r>
              <a:rPr lang="zh-CN" altLang="en-US" dirty="0"/>
              <a:t>的面积；</a:t>
            </a:r>
            <a:endParaRPr lang="en-US" altLang="zh-CN" dirty="0"/>
          </a:p>
          <a:p>
            <a:r>
              <a:rPr lang="zh-CN" altLang="en-US" dirty="0"/>
              <a:t>上游企业</a:t>
            </a:r>
            <a:r>
              <a:rPr lang="en-US" dirty="0"/>
              <a:t>M</a:t>
            </a:r>
            <a:r>
              <a:rPr lang="zh-CN" altLang="en-US" dirty="0"/>
              <a:t>的利润为矩形</a:t>
            </a:r>
            <a:r>
              <a:rPr lang="en-US" dirty="0"/>
              <a:t>p</a:t>
            </a:r>
            <a:r>
              <a:rPr lang="en-US" baseline="-25000" dirty="0"/>
              <a:t>1</a:t>
            </a:r>
            <a:r>
              <a:rPr lang="en-US" dirty="0"/>
              <a:t>EFc</a:t>
            </a:r>
            <a:r>
              <a:rPr lang="zh-CN" altLang="en-US" dirty="0"/>
              <a:t>的面积；</a:t>
            </a:r>
            <a:endParaRPr lang="en-US" altLang="zh-CN" dirty="0"/>
          </a:p>
          <a:p>
            <a:r>
              <a:rPr lang="zh-CN" altLang="en-US" dirty="0"/>
              <a:t>下游企业</a:t>
            </a:r>
            <a:r>
              <a:rPr lang="en-US" dirty="0"/>
              <a:t>R</a:t>
            </a:r>
            <a:r>
              <a:rPr lang="zh-CN" altLang="en-US" dirty="0"/>
              <a:t>的利润为矩形</a:t>
            </a:r>
            <a:r>
              <a:rPr lang="en-US" dirty="0"/>
              <a:t>p</a:t>
            </a:r>
            <a:r>
              <a:rPr lang="en-US" baseline="-25000" dirty="0"/>
              <a:t>2</a:t>
            </a:r>
            <a:r>
              <a:rPr lang="en-US" dirty="0"/>
              <a:t>BEP</a:t>
            </a:r>
            <a:r>
              <a:rPr lang="en-US" baseline="-25000" dirty="0"/>
              <a:t>1</a:t>
            </a:r>
            <a:r>
              <a:rPr lang="zh-CN" altLang="en-US" dirty="0"/>
              <a:t>的面积；</a:t>
            </a:r>
            <a:endParaRPr lang="en-US" altLang="zh-CN" dirty="0"/>
          </a:p>
          <a:p>
            <a:r>
              <a:rPr lang="zh-CN" altLang="en-US" dirty="0"/>
              <a:t>两者总利润为矩形</a:t>
            </a:r>
            <a:r>
              <a:rPr lang="en-US" dirty="0"/>
              <a:t>p</a:t>
            </a:r>
            <a:r>
              <a:rPr lang="en-US" baseline="-25000" dirty="0"/>
              <a:t>2</a:t>
            </a:r>
            <a:r>
              <a:rPr lang="en-US" dirty="0"/>
              <a:t>BFc</a:t>
            </a:r>
            <a:r>
              <a:rPr lang="zh-CN" altLang="en-US" dirty="0"/>
              <a:t>的面积。</a:t>
            </a:r>
          </a:p>
          <a:p>
            <a:endParaRPr lang="zh-CN" altLang="en-US" dirty="0"/>
          </a:p>
        </p:txBody>
      </p:sp>
      <p:pic>
        <p:nvPicPr>
          <p:cNvPr id="19457" name="图片 1"/>
          <p:cNvPicPr>
            <a:picLocks noChangeAspect="1" noChangeArrowheads="1"/>
          </p:cNvPicPr>
          <p:nvPr/>
        </p:nvPicPr>
        <p:blipFill>
          <a:blip r:embed="rId2" cstate="print"/>
          <a:srcRect/>
          <a:stretch>
            <a:fillRect/>
          </a:stretch>
        </p:blipFill>
        <p:spPr bwMode="auto">
          <a:xfrm>
            <a:off x="571472" y="1928802"/>
            <a:ext cx="4113238" cy="430675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企业合并会出现什么后果呢？（一体化）</a:t>
            </a:r>
          </a:p>
        </p:txBody>
      </p:sp>
      <p:sp>
        <p:nvSpPr>
          <p:cNvPr id="3" name="内容占位符 2"/>
          <p:cNvSpPr>
            <a:spLocks noGrp="1"/>
          </p:cNvSpPr>
          <p:nvPr>
            <p:ph sz="quarter" idx="1"/>
          </p:nvPr>
        </p:nvSpPr>
        <p:spPr>
          <a:xfrm>
            <a:off x="457200" y="1600200"/>
            <a:ext cx="7467600" cy="1328734"/>
          </a:xfrm>
        </p:spPr>
        <p:txBody>
          <a:bodyPr>
            <a:normAutofit/>
          </a:bodyPr>
          <a:lstStyle/>
          <a:p>
            <a:r>
              <a:rPr lang="zh-CN" altLang="en-US" sz="2800" dirty="0"/>
              <a:t>我们考虑将这两家企业进行合并，即纵向一体化情况。</a:t>
            </a:r>
          </a:p>
        </p:txBody>
      </p:sp>
      <p:pic>
        <p:nvPicPr>
          <p:cNvPr id="18433" name="图片 1"/>
          <p:cNvPicPr>
            <a:picLocks noChangeAspect="1" noChangeArrowheads="1"/>
          </p:cNvPicPr>
          <p:nvPr/>
        </p:nvPicPr>
        <p:blipFill>
          <a:blip r:embed="rId2" cstate="print"/>
          <a:srcRect/>
          <a:stretch>
            <a:fillRect/>
          </a:stretch>
        </p:blipFill>
        <p:spPr bwMode="auto">
          <a:xfrm>
            <a:off x="642910" y="2643183"/>
            <a:ext cx="4398990" cy="3968756"/>
          </a:xfrm>
          <a:prstGeom prst="rect">
            <a:avLst/>
          </a:prstGeom>
          <a:noFill/>
          <a:ln w="9525">
            <a:noFill/>
            <a:miter lim="800000"/>
            <a:headEnd/>
            <a:tailEnd/>
          </a:ln>
        </p:spPr>
      </p:pic>
      <p:sp>
        <p:nvSpPr>
          <p:cNvPr id="5" name="TextBox 4"/>
          <p:cNvSpPr txBox="1"/>
          <p:nvPr/>
        </p:nvSpPr>
        <p:spPr>
          <a:xfrm>
            <a:off x="5000628" y="2928934"/>
            <a:ext cx="3500462" cy="2585323"/>
          </a:xfrm>
          <a:prstGeom prst="rect">
            <a:avLst/>
          </a:prstGeom>
          <a:noFill/>
          <a:ln>
            <a:solidFill>
              <a:schemeClr val="tx1"/>
            </a:solidFill>
            <a:prstDash val="dash"/>
          </a:ln>
        </p:spPr>
        <p:txBody>
          <a:bodyPr wrap="square" rtlCol="0">
            <a:spAutoFit/>
          </a:bodyPr>
          <a:lstStyle/>
          <a:p>
            <a:r>
              <a:rPr lang="zh-CN" altLang="en-US" dirty="0"/>
              <a:t>两者相比较可以看出：</a:t>
            </a:r>
            <a:endParaRPr lang="en-US" altLang="zh-CN" dirty="0"/>
          </a:p>
          <a:p>
            <a:r>
              <a:rPr lang="zh-CN" altLang="en-US" dirty="0"/>
              <a:t>在双重加价情况下，市场价格更高，而生产量更少。而消费者剩余比在一体化情形下也更少，</a:t>
            </a:r>
            <a:endParaRPr lang="en-US" altLang="zh-CN" dirty="0"/>
          </a:p>
          <a:p>
            <a:r>
              <a:rPr lang="zh-CN" altLang="en-US" dirty="0"/>
              <a:t>即由一体化下的</a:t>
            </a:r>
            <a:r>
              <a:rPr lang="en-US" dirty="0"/>
              <a:t>DAp</a:t>
            </a:r>
            <a:r>
              <a:rPr lang="en-US" baseline="-25000" dirty="0"/>
              <a:t>1</a:t>
            </a:r>
            <a:r>
              <a:rPr lang="zh-CN" altLang="en-US" dirty="0"/>
              <a:t>的面积减少为三角形</a:t>
            </a:r>
            <a:r>
              <a:rPr lang="en-US" dirty="0"/>
              <a:t>DBp</a:t>
            </a:r>
            <a:r>
              <a:rPr lang="en-US" baseline="-25000" dirty="0"/>
              <a:t>2</a:t>
            </a:r>
            <a:r>
              <a:rPr lang="zh-CN" altLang="en-US" dirty="0"/>
              <a:t>的面积。</a:t>
            </a:r>
            <a:endParaRPr lang="en-US" altLang="zh-CN" dirty="0"/>
          </a:p>
          <a:p>
            <a:r>
              <a:rPr lang="zh-CN" altLang="en-US" dirty="0"/>
              <a:t>对企业利润来说，双重加价情况下两企业利润总和要小于一体化情况下的总利润。</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如何解释这样的结果？</a:t>
            </a:r>
          </a:p>
        </p:txBody>
      </p:sp>
      <p:sp>
        <p:nvSpPr>
          <p:cNvPr id="3" name="内容占位符 2"/>
          <p:cNvSpPr>
            <a:spLocks noGrp="1"/>
          </p:cNvSpPr>
          <p:nvPr>
            <p:ph sz="quarter" idx="1"/>
          </p:nvPr>
        </p:nvSpPr>
        <p:spPr/>
        <p:txBody>
          <a:bodyPr/>
          <a:lstStyle/>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8735" y="1417638"/>
            <a:ext cx="3465193" cy="1614486"/>
          </a:xfrm>
        </p:spPr>
        <p:txBody>
          <a:bodyPr>
            <a:normAutofit fontScale="25000" lnSpcReduction="20000"/>
          </a:bodyPr>
          <a:lstStyle/>
          <a:p>
            <a:r>
              <a:rPr lang="zh-CN" altLang="en-US" sz="11200" b="1" dirty="0"/>
              <a:t>简单的数学推导</a:t>
            </a:r>
            <a:endParaRPr lang="en-US" altLang="zh-CN" sz="11200" b="1" dirty="0"/>
          </a:p>
          <a:p>
            <a:r>
              <a:rPr lang="zh-CN" altLang="en-US" sz="11200" dirty="0"/>
              <a:t>在双重加价情况下</a:t>
            </a:r>
            <a:endParaRPr lang="en-US" altLang="zh-CN" sz="11200" dirty="0"/>
          </a:p>
          <a:p>
            <a:r>
              <a:rPr lang="zh-CN" altLang="en-US" sz="11200" dirty="0"/>
              <a:t>市场价格更高，即</a:t>
            </a:r>
            <a:r>
              <a:rPr lang="en-US" sz="11200" dirty="0"/>
              <a:t>                         </a:t>
            </a:r>
          </a:p>
          <a:p>
            <a:r>
              <a:rPr lang="zh-CN" altLang="en-US" sz="11200" dirty="0"/>
              <a:t>产量更少                        </a:t>
            </a:r>
            <a:endParaRPr lang="en-US" altLang="zh-CN" sz="11200" dirty="0"/>
          </a:p>
          <a:p>
            <a:endParaRPr lang="en-US" altLang="zh-CN" sz="11200" dirty="0"/>
          </a:p>
          <a:p>
            <a:endParaRPr lang="en-US" altLang="zh-CN" sz="11200" dirty="0"/>
          </a:p>
          <a:p>
            <a:r>
              <a:rPr lang="zh-CN" altLang="en-US" sz="11200" dirty="0"/>
              <a:t>总利润更少</a:t>
            </a:r>
          </a:p>
          <a:p>
            <a:endParaRPr lang="zh-CN" altLang="en-US" sz="2800" b="1"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5" name="Object 1"/>
          <p:cNvGraphicFramePr>
            <a:graphicFrameLocks noChangeAspect="1"/>
          </p:cNvGraphicFramePr>
          <p:nvPr>
            <p:extLst>
              <p:ext uri="{D42A27DB-BD31-4B8C-83A1-F6EECF244321}">
                <p14:modId xmlns:p14="http://schemas.microsoft.com/office/powerpoint/2010/main" val="4252287855"/>
              </p:ext>
            </p:extLst>
          </p:nvPr>
        </p:nvGraphicFramePr>
        <p:xfrm>
          <a:off x="3914775" y="1887538"/>
          <a:ext cx="1862138" cy="736600"/>
        </p:xfrm>
        <a:graphic>
          <a:graphicData uri="http://schemas.openxmlformats.org/presentationml/2006/ole">
            <mc:AlternateContent xmlns:mc="http://schemas.openxmlformats.org/markup-compatibility/2006">
              <mc:Choice xmlns:v="urn:schemas-microsoft-com:vml" Requires="v">
                <p:oleObj r:id="rId2" imgW="863225" imgH="342751" progId="">
                  <p:embed/>
                </p:oleObj>
              </mc:Choice>
              <mc:Fallback>
                <p:oleObj r:id="rId2" imgW="863225" imgH="342751" progId="">
                  <p:embed/>
                  <p:pic>
                    <p:nvPicPr>
                      <p:cNvPr id="1638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1887538"/>
                        <a:ext cx="186213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7" name="Object 3"/>
          <p:cNvGraphicFramePr>
            <a:graphicFrameLocks noChangeAspect="1"/>
          </p:cNvGraphicFramePr>
          <p:nvPr>
            <p:extLst>
              <p:ext uri="{D42A27DB-BD31-4B8C-83A1-F6EECF244321}">
                <p14:modId xmlns:p14="http://schemas.microsoft.com/office/powerpoint/2010/main" val="1428994569"/>
              </p:ext>
            </p:extLst>
          </p:nvPr>
        </p:nvGraphicFramePr>
        <p:xfrm>
          <a:off x="3871913" y="2674938"/>
          <a:ext cx="1905000" cy="714375"/>
        </p:xfrm>
        <a:graphic>
          <a:graphicData uri="http://schemas.openxmlformats.org/presentationml/2006/ole">
            <mc:AlternateContent xmlns:mc="http://schemas.openxmlformats.org/markup-compatibility/2006">
              <mc:Choice xmlns:v="urn:schemas-microsoft-com:vml" Requires="v">
                <p:oleObj r:id="rId4" imgW="1485255" imgH="355446" progId="">
                  <p:embed/>
                </p:oleObj>
              </mc:Choice>
              <mc:Fallback>
                <p:oleObj r:id="rId4" imgW="1485255" imgH="355446" progId="">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1913" y="2674938"/>
                        <a:ext cx="19050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9" name="Object 5"/>
          <p:cNvGraphicFramePr>
            <a:graphicFrameLocks noChangeAspect="1"/>
          </p:cNvGraphicFramePr>
          <p:nvPr>
            <p:extLst>
              <p:ext uri="{D42A27DB-BD31-4B8C-83A1-F6EECF244321}">
                <p14:modId xmlns:p14="http://schemas.microsoft.com/office/powerpoint/2010/main" val="815169205"/>
              </p:ext>
            </p:extLst>
          </p:nvPr>
        </p:nvGraphicFramePr>
        <p:xfrm>
          <a:off x="2760663" y="3768725"/>
          <a:ext cx="3786187" cy="928688"/>
        </p:xfrm>
        <a:graphic>
          <a:graphicData uri="http://schemas.openxmlformats.org/presentationml/2006/ole">
            <mc:AlternateContent xmlns:mc="http://schemas.openxmlformats.org/markup-compatibility/2006">
              <mc:Choice xmlns:v="urn:schemas-microsoft-com:vml" Requires="v">
                <p:oleObj r:id="rId6" imgW="1511300" imgH="368300" progId="">
                  <p:embed/>
                </p:oleObj>
              </mc:Choice>
              <mc:Fallback>
                <p:oleObj r:id="rId6" imgW="1511300" imgH="368300" progId="">
                  <p:embed/>
                  <p:pic>
                    <p:nvPicPr>
                      <p:cNvPr id="163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0663" y="3768725"/>
                        <a:ext cx="3786187"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857224" y="1785926"/>
            <a:ext cx="7377131" cy="1446550"/>
          </a:xfrm>
          <a:prstGeom prst="rect">
            <a:avLst/>
          </a:prstGeom>
          <a:noFill/>
          <a:ln>
            <a:solidFill>
              <a:schemeClr val="tx1"/>
            </a:solidFill>
            <a:prstDash val="dashDot"/>
          </a:ln>
        </p:spPr>
        <p:txBody>
          <a:bodyPr wrap="square" rtlCol="0">
            <a:spAutoFit/>
          </a:bodyPr>
          <a:lstStyle/>
          <a:p>
            <a:r>
              <a:rPr lang="zh-CN" altLang="en-US" sz="4400" b="1" i="1" dirty="0"/>
              <a:t>面对这样的结果，上游企业会采取对策吗？？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5984" y="1714488"/>
            <a:ext cx="6172200" cy="1894362"/>
          </a:xfrm>
        </p:spPr>
        <p:txBody>
          <a:bodyPr>
            <a:normAutofit/>
          </a:bodyPr>
          <a:lstStyle/>
          <a:p>
            <a:r>
              <a:rPr lang="zh-CN" altLang="en-US" sz="4400" dirty="0"/>
              <a:t>第七章  纵向关系</a:t>
            </a:r>
            <a:br>
              <a:rPr lang="zh-CN" altLang="en-US" sz="4400" dirty="0"/>
            </a:br>
            <a:endParaRPr lang="zh-CN" altLang="en-US" sz="4400" dirty="0"/>
          </a:p>
        </p:txBody>
      </p:sp>
      <p:sp>
        <p:nvSpPr>
          <p:cNvPr id="3" name="副标题 2"/>
          <p:cNvSpPr>
            <a:spLocks noGrp="1"/>
          </p:cNvSpPr>
          <p:nvPr>
            <p:ph type="subTitle" idx="1"/>
          </p:nvPr>
        </p:nvSpPr>
        <p:spPr>
          <a:xfrm>
            <a:off x="2214546" y="3714752"/>
            <a:ext cx="6172200" cy="2160104"/>
          </a:xfrm>
        </p:spPr>
        <p:txBody>
          <a:bodyPr>
            <a:noAutofit/>
          </a:bodyPr>
          <a:lstStyle/>
          <a:p>
            <a:r>
              <a:rPr lang="zh-CN" altLang="en-US" sz="2000" dirty="0">
                <a:latin typeface="+mn-ea"/>
              </a:rPr>
              <a:t>企业的纵向关系呈现出与企业和消费者关系完全不同的形态。</a:t>
            </a:r>
            <a:endParaRPr lang="en-US" altLang="zh-CN" sz="2000" dirty="0">
              <a:latin typeface="+mn-ea"/>
            </a:endParaRPr>
          </a:p>
          <a:p>
            <a:r>
              <a:rPr lang="zh-CN" altLang="en-US" sz="2000" dirty="0">
                <a:latin typeface="+mn-ea"/>
              </a:rPr>
              <a:t>纵向关系是产业组织理论重要的研究领域，比如双重加价，横向外部性，纵向一体化，纵向约束问题等，这也是微观经济学很少涉及的方面。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467600" cy="1971676"/>
          </a:xfrm>
        </p:spPr>
        <p:txBody>
          <a:bodyPr/>
          <a:lstStyle/>
          <a:p>
            <a:endParaRPr lang="zh-CN" altLang="en-US" dirty="0"/>
          </a:p>
        </p:txBody>
      </p:sp>
      <p:pic>
        <p:nvPicPr>
          <p:cNvPr id="41986" name="Picture 2" descr="C:\Users\cfp\Desktop\搜狗截图14年11月03日1030_1.png"/>
          <p:cNvPicPr>
            <a:picLocks noChangeAspect="1" noChangeArrowheads="1"/>
          </p:cNvPicPr>
          <p:nvPr/>
        </p:nvPicPr>
        <p:blipFill>
          <a:blip r:embed="rId2" cstate="print"/>
          <a:srcRect/>
          <a:stretch>
            <a:fillRect/>
          </a:stretch>
        </p:blipFill>
        <p:spPr bwMode="auto">
          <a:xfrm>
            <a:off x="270862" y="214291"/>
            <a:ext cx="8602276" cy="428628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 </a:t>
            </a:r>
            <a:r>
              <a:rPr lang="zh-CN" altLang="en-US" sz="3200" b="1" dirty="0"/>
              <a:t>二、纵向约束</a:t>
            </a:r>
            <a:endParaRPr lang="zh-CN" altLang="en-US" sz="3200" dirty="0"/>
          </a:p>
          <a:p>
            <a:r>
              <a:rPr lang="zh-CN" altLang="en-US" b="1" dirty="0"/>
              <a:t>双重垄断带来的问题是下游企业具有限制产出提高价格的动机。</a:t>
            </a:r>
            <a:endParaRPr lang="en-US" altLang="zh-CN" b="1" dirty="0"/>
          </a:p>
          <a:p>
            <a:r>
              <a:rPr lang="zh-CN" altLang="en-US" b="1" dirty="0"/>
              <a:t>由于下游企业加成所得的利润归属于下游企业而不是上游企业，所以上游企业就不希望它的下游企业进一步限制产出，或者等效地将它的价格定在批发价格的水平。</a:t>
            </a:r>
            <a:endParaRPr lang="en-US" altLang="zh-CN" b="1" dirty="0"/>
          </a:p>
          <a:p>
            <a:r>
              <a:rPr lang="zh-CN" altLang="en-US" b="1" dirty="0"/>
              <a:t>上游企业希望建立一个尽可能有效，即最低的销售商加成的销售体系。</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3200" b="1" dirty="0"/>
              <a:t>在这里，我们讨论三种纵向约束：特许费、转卖价格维持和数量强制。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sz="3200" dirty="0"/>
              <a:t>（</a:t>
            </a:r>
            <a:r>
              <a:rPr lang="en-US" sz="3200" dirty="0"/>
              <a:t>1</a:t>
            </a:r>
            <a:r>
              <a:rPr lang="zh-CN" altLang="en-US" sz="3200" dirty="0"/>
              <a:t>）特许费</a:t>
            </a:r>
            <a:endParaRPr lang="en-US" altLang="zh-CN" sz="3200" dirty="0"/>
          </a:p>
          <a:p>
            <a:r>
              <a:rPr lang="zh-CN" altLang="en-US" dirty="0"/>
              <a:t>我们还是以上述的两家企业为例。假定上游企业</a:t>
            </a:r>
            <a:r>
              <a:rPr lang="en-US" dirty="0"/>
              <a:t>M</a:t>
            </a:r>
            <a:r>
              <a:rPr lang="zh-CN" altLang="en-US" dirty="0"/>
              <a:t>除了可以制定批发价格外，还能够向企业</a:t>
            </a:r>
            <a:r>
              <a:rPr lang="en-US" dirty="0"/>
              <a:t>R</a:t>
            </a:r>
            <a:r>
              <a:rPr lang="zh-CN" altLang="en-US" dirty="0"/>
              <a:t>收取固定费用</a:t>
            </a:r>
            <a:r>
              <a:rPr lang="en-US" dirty="0"/>
              <a:t>-</a:t>
            </a:r>
            <a:r>
              <a:rPr lang="zh-CN" altLang="en-US" dirty="0"/>
              <a:t>厂作为自己进行交易的条件。如同前面章节所作的那样，我们把一组（</a:t>
            </a:r>
            <a:r>
              <a:rPr lang="en-US" dirty="0"/>
              <a:t>f</a:t>
            </a:r>
            <a:r>
              <a:rPr lang="zh-CN" altLang="en-US" dirty="0"/>
              <a:t>，</a:t>
            </a:r>
            <a:r>
              <a:rPr lang="en-US" dirty="0"/>
              <a:t>p</a:t>
            </a:r>
            <a:r>
              <a:rPr lang="en-US" baseline="-25000" dirty="0"/>
              <a:t>1</a:t>
            </a:r>
            <a:r>
              <a:rPr lang="zh-CN" altLang="en-US" dirty="0"/>
              <a:t>），即</a:t>
            </a:r>
            <a:r>
              <a:rPr lang="en-US" dirty="0"/>
              <a:t>T</a:t>
            </a:r>
            <a:r>
              <a:rPr lang="zh-CN" altLang="en-US" dirty="0"/>
              <a:t>＝</a:t>
            </a:r>
            <a:r>
              <a:rPr lang="en-US" dirty="0"/>
              <a:t>f</a:t>
            </a:r>
            <a:r>
              <a:rPr lang="zh-CN" altLang="en-US" dirty="0"/>
              <a:t>＋</a:t>
            </a:r>
            <a:r>
              <a:rPr lang="en-US" dirty="0"/>
              <a:t>p</a:t>
            </a:r>
            <a:r>
              <a:rPr lang="en-US" baseline="-25000" dirty="0"/>
              <a:t>1</a:t>
            </a:r>
            <a:r>
              <a:rPr lang="en-US" dirty="0"/>
              <a:t>y</a:t>
            </a:r>
            <a:r>
              <a:rPr lang="zh-CN" altLang="en-US" dirty="0"/>
              <a:t>称为两部定价。通常，这种固定费用</a:t>
            </a:r>
            <a:r>
              <a:rPr lang="en-US" dirty="0"/>
              <a:t>f</a:t>
            </a:r>
            <a:r>
              <a:rPr lang="zh-CN" altLang="en-US" dirty="0"/>
              <a:t>称为特许费。一般而言，与非线性定价相似，这类契约被称为非线性契约。</a:t>
            </a:r>
            <a:endParaRPr lang="en-US" altLang="zh-CN" dirty="0"/>
          </a:p>
          <a:p>
            <a:r>
              <a:rPr lang="en-US" dirty="0"/>
              <a:t> </a:t>
            </a:r>
            <a:r>
              <a:rPr lang="zh-CN" altLang="en-US" dirty="0"/>
              <a:t>这与我们在讲到完全价格歧视时的二部定价相类似，此时上游企业</a:t>
            </a:r>
            <a:r>
              <a:rPr lang="en-US" dirty="0"/>
              <a:t>M</a:t>
            </a:r>
            <a:r>
              <a:rPr lang="zh-CN" altLang="en-US" dirty="0"/>
              <a:t>针对下游企业</a:t>
            </a:r>
            <a:r>
              <a:rPr lang="en-US" dirty="0"/>
              <a:t>R</a:t>
            </a:r>
            <a:r>
              <a:rPr lang="zh-CN" altLang="en-US" dirty="0"/>
              <a:t>的最优二部定价为，即</a:t>
            </a:r>
            <a:r>
              <a:rPr lang="en-US" dirty="0"/>
              <a:t>f</a:t>
            </a:r>
            <a:r>
              <a:rPr lang="zh-CN" altLang="en-US" dirty="0"/>
              <a:t>＝</a:t>
            </a:r>
            <a:r>
              <a:rPr lang="en-US" dirty="0" err="1"/>
              <a:t>π</a:t>
            </a:r>
            <a:r>
              <a:rPr lang="en-US" baseline="30000" dirty="0" err="1"/>
              <a:t>M</a:t>
            </a:r>
            <a:r>
              <a:rPr lang="zh-CN" altLang="en-US" dirty="0"/>
              <a:t>，</a:t>
            </a:r>
            <a:r>
              <a:rPr lang="en-US" dirty="0"/>
              <a:t>p</a:t>
            </a:r>
            <a:r>
              <a:rPr lang="en-US" baseline="-25000" dirty="0"/>
              <a:t>1</a:t>
            </a:r>
            <a:r>
              <a:rPr lang="zh-CN" altLang="en-US" dirty="0"/>
              <a:t>＝</a:t>
            </a:r>
            <a:r>
              <a:rPr lang="en-US" dirty="0"/>
              <a:t>c</a:t>
            </a:r>
            <a:r>
              <a:rPr lang="zh-CN" altLang="en-US" dirty="0"/>
              <a:t>。其中</a:t>
            </a:r>
            <a:r>
              <a:rPr lang="en-US" dirty="0" err="1"/>
              <a:t>π</a:t>
            </a:r>
            <a:r>
              <a:rPr lang="en-US" baseline="30000" dirty="0" err="1"/>
              <a:t>M</a:t>
            </a:r>
            <a:r>
              <a:rPr lang="zh-CN" altLang="en-US" dirty="0"/>
              <a:t>为一体化企业的垄断利润，</a:t>
            </a:r>
            <a:r>
              <a:rPr lang="en-US" dirty="0"/>
              <a:t>c</a:t>
            </a:r>
            <a:r>
              <a:rPr lang="zh-CN" altLang="en-US" dirty="0"/>
              <a:t>为上游企业</a:t>
            </a:r>
            <a:r>
              <a:rPr lang="en-US" dirty="0"/>
              <a:t>M</a:t>
            </a:r>
            <a:r>
              <a:rPr lang="zh-CN" altLang="en-US" dirty="0"/>
              <a:t>的边际成本。可知，此时上游企业</a:t>
            </a:r>
            <a:r>
              <a:rPr lang="en-US" dirty="0"/>
              <a:t>M</a:t>
            </a:r>
            <a:r>
              <a:rPr lang="zh-CN" altLang="en-US" dirty="0"/>
              <a:t>获得全部的垄断利润，而下游企业</a:t>
            </a:r>
            <a:r>
              <a:rPr lang="en-US" dirty="0"/>
              <a:t>R</a:t>
            </a:r>
            <a:r>
              <a:rPr lang="zh-CN" altLang="en-US" dirty="0"/>
              <a:t>获得零利润。</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9BB1-A33B-47C5-97DC-1F689C4CC807}"/>
              </a:ext>
            </a:extLst>
          </p:cNvPr>
          <p:cNvSpPr>
            <a:spLocks noGrp="1"/>
          </p:cNvSpPr>
          <p:nvPr>
            <p:ph type="title"/>
          </p:nvPr>
        </p:nvSpPr>
        <p:spPr>
          <a:xfrm>
            <a:off x="457200" y="274638"/>
            <a:ext cx="7467600" cy="346050"/>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914B03B2-DB9A-43CF-A64E-D6C1C0A73590}"/>
              </a:ext>
            </a:extLst>
          </p:cNvPr>
          <p:cNvSpPr>
            <a:spLocks noGrp="1"/>
          </p:cNvSpPr>
          <p:nvPr>
            <p:ph sz="quarter" idx="1"/>
          </p:nvPr>
        </p:nvSpPr>
        <p:spPr>
          <a:xfrm>
            <a:off x="399270" y="720828"/>
            <a:ext cx="7467600" cy="5521350"/>
          </a:xfrm>
        </p:spPr>
        <p:txBody>
          <a:bodyPr>
            <a:normAutofit fontScale="70000" lnSpcReduction="20000"/>
          </a:bodyPr>
          <a:lstStyle/>
          <a:p>
            <a:r>
              <a:rPr lang="zh-CN" altLang="en-US" dirty="0"/>
              <a:t>假定上游企业</a:t>
            </a:r>
            <a:r>
              <a:rPr lang="en-US" altLang="zh-CN" dirty="0"/>
              <a:t>M</a:t>
            </a:r>
            <a:r>
              <a:rPr lang="zh-CN" altLang="en-US" dirty="0"/>
              <a:t>和下游企业</a:t>
            </a:r>
            <a:r>
              <a:rPr lang="en-US" altLang="zh-CN" dirty="0"/>
              <a:t>R</a:t>
            </a:r>
            <a:r>
              <a:rPr lang="zh-CN" altLang="en-US" dirty="0"/>
              <a:t>的利润分别为</a:t>
            </a:r>
            <a:r>
              <a:rPr lang="en-US" altLang="zh-CN" dirty="0"/>
              <a:t>π1</a:t>
            </a:r>
            <a:r>
              <a:rPr lang="zh-CN" altLang="en-US" dirty="0"/>
              <a:t>和</a:t>
            </a:r>
            <a:r>
              <a:rPr lang="en-US" altLang="zh-CN" dirty="0"/>
              <a:t>π2</a:t>
            </a:r>
            <a:r>
              <a:rPr lang="zh-CN" altLang="en-US" dirty="0"/>
              <a:t>，在这里二部定价（</a:t>
            </a:r>
            <a:r>
              <a:rPr lang="en-US" altLang="zh-CN" dirty="0"/>
              <a:t>f</a:t>
            </a:r>
            <a:r>
              <a:rPr lang="zh-CN" altLang="en-US" dirty="0"/>
              <a:t>，</a:t>
            </a:r>
            <a:r>
              <a:rPr lang="en-US" altLang="zh-CN" dirty="0"/>
              <a:t>p1</a:t>
            </a:r>
            <a:r>
              <a:rPr lang="zh-CN" altLang="en-US" dirty="0"/>
              <a:t>）由企业</a:t>
            </a:r>
            <a:r>
              <a:rPr lang="en-US" altLang="zh-CN" dirty="0"/>
              <a:t>M</a:t>
            </a:r>
            <a:r>
              <a:rPr lang="zh-CN" altLang="en-US" dirty="0"/>
              <a:t>确定，首先企业</a:t>
            </a:r>
            <a:r>
              <a:rPr lang="en-US" altLang="zh-CN" dirty="0"/>
              <a:t>M</a:t>
            </a:r>
            <a:r>
              <a:rPr lang="zh-CN" altLang="en-US" dirty="0"/>
              <a:t>确定自己利润最大化，然后为了让企业</a:t>
            </a:r>
            <a:r>
              <a:rPr lang="en-US" altLang="zh-CN" dirty="0"/>
              <a:t>R</a:t>
            </a:r>
            <a:r>
              <a:rPr lang="zh-CN" altLang="en-US" dirty="0"/>
              <a:t>参与产品销售，必须保证其利润不小于零，所以我们得到：</a:t>
            </a:r>
          </a:p>
          <a:p>
            <a:endParaRPr lang="zh-CN" altLang="en-US" dirty="0"/>
          </a:p>
          <a:p>
            <a:r>
              <a:rPr lang="zh-CN" altLang="en-US" dirty="0"/>
              <a:t>约束条件是：</a:t>
            </a:r>
          </a:p>
          <a:p>
            <a:endParaRPr lang="zh-CN" altLang="en-US" dirty="0"/>
          </a:p>
          <a:p>
            <a:r>
              <a:rPr lang="zh-CN" altLang="en-US" dirty="0"/>
              <a:t>首先，我们把上面两个式子相加，消掉</a:t>
            </a:r>
            <a:r>
              <a:rPr lang="en-US" altLang="zh-CN" dirty="0"/>
              <a:t>f</a:t>
            </a:r>
            <a:r>
              <a:rPr lang="zh-CN" altLang="en-US" dirty="0"/>
              <a:t>并化简得：</a:t>
            </a:r>
          </a:p>
          <a:p>
            <a:r>
              <a:rPr lang="zh-CN" altLang="en-US" dirty="0"/>
              <a:t> </a:t>
            </a:r>
          </a:p>
          <a:p>
            <a:r>
              <a:rPr lang="zh-CN" altLang="en-US" dirty="0"/>
              <a:t>对上式中的</a:t>
            </a:r>
            <a:r>
              <a:rPr lang="en-US" altLang="zh-CN" dirty="0"/>
              <a:t>p2</a:t>
            </a:r>
            <a:r>
              <a:rPr lang="zh-CN" altLang="en-US" dirty="0"/>
              <a:t>求一阶导数并让其等于零，得到：</a:t>
            </a:r>
          </a:p>
          <a:p>
            <a:r>
              <a:rPr lang="en-US" altLang="zh-CN" dirty="0"/>
              <a:t>P2=(</a:t>
            </a:r>
            <a:r>
              <a:rPr lang="en-US" altLang="zh-CN" dirty="0" err="1"/>
              <a:t>a+c</a:t>
            </a:r>
            <a:r>
              <a:rPr lang="en-US" altLang="zh-CN" dirty="0"/>
              <a:t>)/2</a:t>
            </a:r>
          </a:p>
          <a:p>
            <a:r>
              <a:rPr lang="zh-CN" altLang="en-US" dirty="0"/>
              <a:t>然后，根据下游企业的利润</a:t>
            </a:r>
            <a:r>
              <a:rPr lang="en-US" altLang="zh-CN" dirty="0"/>
              <a:t>π2</a:t>
            </a:r>
            <a:r>
              <a:rPr lang="zh-CN" altLang="en-US" dirty="0"/>
              <a:t>对</a:t>
            </a:r>
            <a:r>
              <a:rPr lang="en-US" altLang="zh-CN" dirty="0"/>
              <a:t>p2</a:t>
            </a:r>
            <a:r>
              <a:rPr lang="zh-CN" altLang="en-US" dirty="0"/>
              <a:t>求一阶导数，并让其等于零得：</a:t>
            </a:r>
          </a:p>
          <a:p>
            <a:r>
              <a:rPr lang="en-US" altLang="zh-CN" dirty="0"/>
              <a:t>P2=(a+ P1)/2</a:t>
            </a:r>
          </a:p>
          <a:p>
            <a:r>
              <a:rPr lang="zh-CN" altLang="en-US" dirty="0"/>
              <a:t>让这两个</a:t>
            </a:r>
            <a:r>
              <a:rPr lang="en-US" altLang="zh-CN" dirty="0"/>
              <a:t>p2</a:t>
            </a:r>
            <a:r>
              <a:rPr lang="zh-CN" altLang="en-US" dirty="0"/>
              <a:t>的表达式相等，可以得到：</a:t>
            </a:r>
          </a:p>
          <a:p>
            <a:r>
              <a:rPr lang="zh-CN" altLang="en-US" dirty="0"/>
              <a:t>    </a:t>
            </a:r>
            <a:r>
              <a:rPr lang="en-US" altLang="zh-CN" dirty="0"/>
              <a:t>p1</a:t>
            </a:r>
            <a:r>
              <a:rPr lang="zh-CN" altLang="en-US" dirty="0"/>
              <a:t>＝</a:t>
            </a:r>
            <a:r>
              <a:rPr lang="en-US" altLang="zh-CN" dirty="0"/>
              <a:t>c</a:t>
            </a:r>
          </a:p>
          <a:p>
            <a:r>
              <a:rPr lang="zh-CN" altLang="en-US" dirty="0"/>
              <a:t>把这</a:t>
            </a:r>
            <a:r>
              <a:rPr lang="en-US" altLang="zh-CN" dirty="0"/>
              <a:t>p1</a:t>
            </a:r>
            <a:r>
              <a:rPr lang="zh-CN" altLang="en-US" dirty="0"/>
              <a:t>和</a:t>
            </a:r>
            <a:r>
              <a:rPr lang="en-US" altLang="zh-CN" dirty="0"/>
              <a:t>p2</a:t>
            </a:r>
            <a:r>
              <a:rPr lang="zh-CN" altLang="en-US" dirty="0"/>
              <a:t>代入到</a:t>
            </a:r>
            <a:r>
              <a:rPr lang="en-US" altLang="zh-CN" dirty="0"/>
              <a:t>π2</a:t>
            </a:r>
            <a:r>
              <a:rPr lang="zh-CN" altLang="en-US" dirty="0"/>
              <a:t>的表达式，可得到特许费为：</a:t>
            </a:r>
          </a:p>
          <a:p>
            <a:r>
              <a:rPr lang="zh-CN" altLang="en-US" dirty="0"/>
              <a:t>    </a:t>
            </a:r>
            <a:r>
              <a:rPr lang="en-US" altLang="zh-CN" dirty="0"/>
              <a:t>f=(a-c)2/4b</a:t>
            </a:r>
          </a:p>
          <a:p>
            <a:r>
              <a:rPr lang="en-US" altLang="zh-CN" dirty="0"/>
              <a:t>    </a:t>
            </a:r>
            <a:r>
              <a:rPr lang="zh-CN" altLang="en-US" dirty="0"/>
              <a:t>从上述数学结果来看，对上游企业而言，最优的定价为边际成本，即</a:t>
            </a:r>
            <a:r>
              <a:rPr lang="en-US" altLang="zh-CN" dirty="0"/>
              <a:t>p1</a:t>
            </a:r>
            <a:r>
              <a:rPr lang="zh-CN" altLang="en-US" dirty="0"/>
              <a:t>＝</a:t>
            </a:r>
            <a:r>
              <a:rPr lang="en-US" altLang="zh-CN" dirty="0"/>
              <a:t>c</a:t>
            </a:r>
            <a:r>
              <a:rPr lang="zh-CN" altLang="en-US" dirty="0"/>
              <a:t>，而最优的特许费为垄断利润，即 。</a:t>
            </a:r>
          </a:p>
          <a:p>
            <a:endParaRPr lang="zh-CN" altLang="en-US" dirty="0"/>
          </a:p>
        </p:txBody>
      </p:sp>
      <p:pic>
        <p:nvPicPr>
          <p:cNvPr id="4" name="图片 3">
            <a:extLst>
              <a:ext uri="{FF2B5EF4-FFF2-40B4-BE49-F238E27FC236}">
                <a16:creationId xmlns:a16="http://schemas.microsoft.com/office/drawing/2014/main" id="{F1288DCF-618D-4C10-9CD9-C66663C16BF8}"/>
              </a:ext>
            </a:extLst>
          </p:cNvPr>
          <p:cNvPicPr>
            <a:picLocks noChangeAspect="1"/>
          </p:cNvPicPr>
          <p:nvPr/>
        </p:nvPicPr>
        <p:blipFill>
          <a:blip r:embed="rId2"/>
          <a:stretch>
            <a:fillRect/>
          </a:stretch>
        </p:blipFill>
        <p:spPr>
          <a:xfrm>
            <a:off x="1835696" y="1556792"/>
            <a:ext cx="1542857" cy="361905"/>
          </a:xfrm>
          <a:prstGeom prst="rect">
            <a:avLst/>
          </a:prstGeom>
        </p:spPr>
      </p:pic>
      <p:pic>
        <p:nvPicPr>
          <p:cNvPr id="5" name="图片 4">
            <a:extLst>
              <a:ext uri="{FF2B5EF4-FFF2-40B4-BE49-F238E27FC236}">
                <a16:creationId xmlns:a16="http://schemas.microsoft.com/office/drawing/2014/main" id="{CDFD434D-D8DD-4A2C-BDB3-FABA607033D1}"/>
              </a:ext>
            </a:extLst>
          </p:cNvPr>
          <p:cNvPicPr>
            <a:picLocks noChangeAspect="1"/>
          </p:cNvPicPr>
          <p:nvPr/>
        </p:nvPicPr>
        <p:blipFill>
          <a:blip r:embed="rId3"/>
          <a:stretch>
            <a:fillRect/>
          </a:stretch>
        </p:blipFill>
        <p:spPr>
          <a:xfrm>
            <a:off x="2407667" y="1988840"/>
            <a:ext cx="1809524" cy="419048"/>
          </a:xfrm>
          <a:prstGeom prst="rect">
            <a:avLst/>
          </a:prstGeom>
        </p:spPr>
      </p:pic>
      <p:sp>
        <p:nvSpPr>
          <p:cNvPr id="6" name="Rectangle 2">
            <a:extLst>
              <a:ext uri="{FF2B5EF4-FFF2-40B4-BE49-F238E27FC236}">
                <a16:creationId xmlns:a16="http://schemas.microsoft.com/office/drawing/2014/main" id="{F125B177-D0AE-42B7-BAF5-366873639DD0}"/>
              </a:ext>
            </a:extLst>
          </p:cNvPr>
          <p:cNvSpPr>
            <a:spLocks noChangeArrowheads="1"/>
          </p:cNvSpPr>
          <p:nvPr/>
        </p:nvSpPr>
        <p:spPr bwMode="auto">
          <a:xfrm>
            <a:off x="-28575" y="-1158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F2FB508-F8E6-4D20-9BF8-32FBA28DAAC6}"/>
              </a:ext>
            </a:extLst>
          </p:cNvPr>
          <p:cNvGraphicFramePr>
            <a:graphicFrameLocks noChangeAspect="1"/>
          </p:cNvGraphicFramePr>
          <p:nvPr>
            <p:extLst>
              <p:ext uri="{D42A27DB-BD31-4B8C-83A1-F6EECF244321}">
                <p14:modId xmlns:p14="http://schemas.microsoft.com/office/powerpoint/2010/main" val="567794362"/>
              </p:ext>
            </p:extLst>
          </p:nvPr>
        </p:nvGraphicFramePr>
        <p:xfrm>
          <a:off x="5796136" y="2407888"/>
          <a:ext cx="1247775" cy="367947"/>
        </p:xfrm>
        <a:graphic>
          <a:graphicData uri="http://schemas.openxmlformats.org/presentationml/2006/ole">
            <mc:AlternateContent xmlns:mc="http://schemas.openxmlformats.org/markup-compatibility/2006">
              <mc:Choice xmlns:v="urn:schemas-microsoft-com:vml" Requires="v">
                <p:oleObj r:id="rId4" imgW="1244600" imgH="393700" progId="Equation.3">
                  <p:embed/>
                </p:oleObj>
              </mc:Choice>
              <mc:Fallback>
                <p:oleObj r:id="rId4" imgW="1244600" imgH="393700" progId="Equation.3">
                  <p:embed/>
                  <p:pic>
                    <p:nvPicPr>
                      <p:cNvPr id="7" name="对象 6">
                        <a:extLst>
                          <a:ext uri="{FF2B5EF4-FFF2-40B4-BE49-F238E27FC236}">
                            <a16:creationId xmlns:a16="http://schemas.microsoft.com/office/drawing/2014/main" id="{9F2FB508-F8E6-4D20-9BF8-32FBA28DAA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2407888"/>
                        <a:ext cx="1247775" cy="367947"/>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5505BA07-AD01-40B4-82CB-46098ABBA72F}"/>
              </a:ext>
            </a:extLst>
          </p:cNvPr>
          <p:cNvSpPr>
            <a:spLocks noChangeArrowheads="1"/>
          </p:cNvSpPr>
          <p:nvPr/>
        </p:nvSpPr>
        <p:spPr bwMode="auto">
          <a:xfrm>
            <a:off x="-29355" y="-1158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EBB5B63-C64D-41B9-87C5-9D37933343EF}"/>
              </a:ext>
            </a:extLst>
          </p:cNvPr>
          <p:cNvGraphicFramePr>
            <a:graphicFrameLocks noChangeAspect="1"/>
          </p:cNvGraphicFramePr>
          <p:nvPr>
            <p:extLst>
              <p:ext uri="{D42A27DB-BD31-4B8C-83A1-F6EECF244321}">
                <p14:modId xmlns:p14="http://schemas.microsoft.com/office/powerpoint/2010/main" val="3815016293"/>
              </p:ext>
            </p:extLst>
          </p:nvPr>
        </p:nvGraphicFramePr>
        <p:xfrm>
          <a:off x="2987824" y="5589240"/>
          <a:ext cx="942975" cy="371475"/>
        </p:xfrm>
        <a:graphic>
          <a:graphicData uri="http://schemas.openxmlformats.org/presentationml/2006/ole">
            <mc:AlternateContent xmlns:mc="http://schemas.openxmlformats.org/markup-compatibility/2006">
              <mc:Choice xmlns:v="urn:schemas-microsoft-com:vml" Requires="v">
                <p:oleObj r:id="rId6" imgW="939800" imgH="368300" progId="Equation.DSMT4">
                  <p:embed/>
                </p:oleObj>
              </mc:Choice>
              <mc:Fallback>
                <p:oleObj r:id="rId6" imgW="939800" imgH="368300" progId="Equation.DSMT4">
                  <p:embed/>
                  <p:pic>
                    <p:nvPicPr>
                      <p:cNvPr id="9" name="对象 8">
                        <a:extLst>
                          <a:ext uri="{FF2B5EF4-FFF2-40B4-BE49-F238E27FC236}">
                            <a16:creationId xmlns:a16="http://schemas.microsoft.com/office/drawing/2014/main" id="{BEBB5B63-C64D-41B9-87C5-9D37933343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5589240"/>
                        <a:ext cx="9429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312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zh-CN" altLang="en-US" sz="3600" b="1" dirty="0"/>
              <a:t>在此二部定价情况下，有三点需要我们注意：</a:t>
            </a:r>
            <a:endParaRPr lang="en-US" altLang="zh-CN" sz="3600" b="1" dirty="0"/>
          </a:p>
          <a:p>
            <a:r>
              <a:rPr lang="zh-CN" altLang="en-US" dirty="0"/>
              <a:t>首先，从企业的角度而言，该契约是有效的，也就是说，它使得联合企业利润最大化。这是因为下游企业考虑的边际成本等于真实成本，因此，下游企业进行最优定价，即纵向一体化垄断价格。</a:t>
            </a:r>
            <a:endParaRPr lang="en-US" altLang="zh-CN" dirty="0"/>
          </a:p>
          <a:p>
            <a:r>
              <a:rPr lang="zh-CN" altLang="en-US" dirty="0"/>
              <a:t>其次，根据这种定价，下游企业其实获得了全部的销售利润，因此它最多愿意支付，</a:t>
            </a:r>
            <a:r>
              <a:rPr lang="en-US" dirty="0"/>
              <a:t>f</a:t>
            </a:r>
            <a:r>
              <a:rPr lang="zh-CN" altLang="en-US" dirty="0"/>
              <a:t>＝</a:t>
            </a:r>
            <a:r>
              <a:rPr lang="en-US" dirty="0" err="1"/>
              <a:t>π</a:t>
            </a:r>
            <a:r>
              <a:rPr lang="en-US" baseline="30000" dirty="0" err="1"/>
              <a:t>M</a:t>
            </a:r>
            <a:r>
              <a:rPr lang="zh-CN" altLang="en-US" dirty="0"/>
              <a:t>，作为对上游企业的特许费。</a:t>
            </a:r>
            <a:endParaRPr lang="en-US" altLang="zh-CN" dirty="0"/>
          </a:p>
          <a:p>
            <a:r>
              <a:rPr lang="zh-CN" altLang="en-US" dirty="0"/>
              <a:t>最后，生产企业虽然没有得到垄断收益，但它通过固定费用的形式获得了所有的垄断利润。</a:t>
            </a:r>
          </a:p>
          <a:p>
            <a:r>
              <a:rPr lang="zh-CN" altLang="en-US" b="1" dirty="0"/>
              <a:t>因此，我们可以得出结论：如果存在特许费，则纵向分离情况下的最优决策与纵向一体化情况下的最优决策一致。</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在什么条件下会出现这样的结果？</a:t>
            </a:r>
          </a:p>
        </p:txBody>
      </p:sp>
      <p:sp>
        <p:nvSpPr>
          <p:cNvPr id="3" name="内容占位符 2"/>
          <p:cNvSpPr>
            <a:spLocks noGrp="1"/>
          </p:cNvSpPr>
          <p:nvPr>
            <p:ph sz="quarter" idx="1"/>
          </p:nvPr>
        </p:nvSpPr>
        <p:spPr/>
        <p:txBody>
          <a:bodyPr/>
          <a:lstStyle/>
          <a:p>
            <a:r>
              <a:rPr lang="zh-CN" altLang="en-US" sz="3200" b="1" dirty="0"/>
              <a:t>该结果的产生需要几个限制条件。</a:t>
            </a:r>
            <a:endParaRPr lang="en-US" altLang="zh-CN" sz="3200" b="1" dirty="0"/>
          </a:p>
          <a:p>
            <a:r>
              <a:rPr lang="zh-CN" altLang="en-US" sz="2800" dirty="0"/>
              <a:t>第一个限制条件是我们需要假定各个阶段都不存在竞争。如果存在几个下游企业间的相互竞争，那么特许费足以弥补垄断利润的结论就难以实现。这种可能性将在以后讨论。</a:t>
            </a:r>
            <a:endParaRPr lang="en-US" altLang="zh-CN" sz="2800" dirty="0"/>
          </a:p>
          <a:p>
            <a:r>
              <a:rPr lang="zh-CN" altLang="en-US" sz="2800" dirty="0"/>
              <a:t>第二个限制条件为我们考虑的信息完全的情况。假如上游企业不知道下游企业的成本，那么它的最优决策将是制定一个超过平均边际成本的可变费用。</a:t>
            </a:r>
          </a:p>
          <a:p>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3600" b="1" dirty="0"/>
              <a:t>（</a:t>
            </a:r>
            <a:r>
              <a:rPr lang="en-US" sz="3600" b="1" dirty="0"/>
              <a:t>2</a:t>
            </a:r>
            <a:r>
              <a:rPr lang="zh-CN" altLang="en-US" sz="3600" b="1" dirty="0"/>
              <a:t>）转卖价格维持。</a:t>
            </a:r>
            <a:endParaRPr lang="en-US" altLang="zh-CN" sz="3600" b="1" dirty="0"/>
          </a:p>
          <a:p>
            <a:r>
              <a:rPr lang="zh-CN" altLang="en-US" sz="2800" dirty="0"/>
              <a:t>所谓转卖价格维持（</a:t>
            </a:r>
            <a:r>
              <a:rPr lang="en-US" sz="2800" dirty="0"/>
              <a:t>RPM</a:t>
            </a:r>
            <a:r>
              <a:rPr lang="zh-CN" altLang="en-US" sz="2800" dirty="0"/>
              <a:t>），指的是上游企业在销售契约中对下游企业出售最终产品的价格作了一定的限制，比如规定了价格上限或者价格下限，或者同时规定上限和下限。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3600" b="1" dirty="0"/>
              <a:t>（</a:t>
            </a:r>
            <a:r>
              <a:rPr lang="en-US" sz="3600" b="1" dirty="0"/>
              <a:t>3</a:t>
            </a:r>
            <a:r>
              <a:rPr lang="zh-CN" altLang="en-US" sz="3600" b="1" dirty="0"/>
              <a:t>）数量强制</a:t>
            </a:r>
            <a:endParaRPr lang="en-US" altLang="zh-CN" sz="3600" b="1" dirty="0"/>
          </a:p>
          <a:p>
            <a:r>
              <a:rPr lang="zh-CN" altLang="en-US" sz="2800" dirty="0"/>
              <a:t>所谓数量强制，也就是说上游企业对下游企业实施销售配额，即下游企业必须销售的最低数目的产品单位。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案例</a:t>
            </a:r>
            <a:r>
              <a:rPr lang="en-US" altLang="zh-CN" b="1" dirty="0"/>
              <a:t>--</a:t>
            </a:r>
            <a:r>
              <a:rPr lang="zh-CN" altLang="zh-CN" b="1" dirty="0"/>
              <a:t>英国非处方药市场的零售价格维持</a:t>
            </a:r>
            <a:endParaRPr lang="zh-CN" altLang="en-US" dirty="0"/>
          </a:p>
        </p:txBody>
      </p:sp>
      <p:sp>
        <p:nvSpPr>
          <p:cNvPr id="3" name="内容占位符 2"/>
          <p:cNvSpPr>
            <a:spLocks noGrp="1"/>
          </p:cNvSpPr>
          <p:nvPr>
            <p:ph sz="quarter" idx="1"/>
          </p:nvPr>
        </p:nvSpPr>
        <p:spPr>
          <a:xfrm>
            <a:off x="323528" y="1600200"/>
            <a:ext cx="8136904" cy="4873752"/>
          </a:xfrm>
        </p:spPr>
        <p:txBody>
          <a:bodyPr>
            <a:normAutofit fontScale="92500" lnSpcReduction="10000"/>
          </a:bodyPr>
          <a:lstStyle/>
          <a:p>
            <a:r>
              <a:rPr lang="en-US" altLang="zh-CN" dirty="0">
                <a:latin typeface="+mn-ea"/>
              </a:rPr>
              <a:t>1964 </a:t>
            </a:r>
            <a:r>
              <a:rPr lang="zh-CN" altLang="zh-CN" dirty="0">
                <a:latin typeface="+mn-ea"/>
              </a:rPr>
              <a:t>年</a:t>
            </a:r>
            <a:r>
              <a:rPr lang="en-US" altLang="zh-CN" dirty="0">
                <a:latin typeface="+mn-ea"/>
              </a:rPr>
              <a:t>,</a:t>
            </a:r>
            <a:r>
              <a:rPr lang="zh-CN" altLang="zh-CN" dirty="0">
                <a:latin typeface="+mn-ea"/>
              </a:rPr>
              <a:t>英国通过了零售价格法案</a:t>
            </a:r>
            <a:r>
              <a:rPr lang="en-US" altLang="zh-CN" dirty="0">
                <a:latin typeface="+mn-ea"/>
              </a:rPr>
              <a:t>(the Resale Prices Act), </a:t>
            </a:r>
            <a:r>
              <a:rPr lang="zh-CN" altLang="zh-CN" dirty="0">
                <a:latin typeface="+mn-ea"/>
              </a:rPr>
              <a:t>禁止生产商控制其产品的零售价格</a:t>
            </a:r>
            <a:r>
              <a:rPr lang="zh-CN" altLang="en-US" dirty="0">
                <a:latin typeface="+mn-ea"/>
              </a:rPr>
              <a:t>。</a:t>
            </a:r>
            <a:r>
              <a:rPr lang="zh-CN" altLang="zh-CN" dirty="0">
                <a:latin typeface="+mn-ea"/>
              </a:rPr>
              <a:t>但是</a:t>
            </a:r>
            <a:r>
              <a:rPr lang="en-US" altLang="zh-CN" dirty="0">
                <a:latin typeface="+mn-ea"/>
              </a:rPr>
              <a:t>,</a:t>
            </a:r>
            <a:r>
              <a:rPr lang="zh-CN" altLang="zh-CN" dirty="0">
                <a:latin typeface="+mn-ea"/>
              </a:rPr>
              <a:t>非处方药市场被当作一个例外。非处方药的供货商仍可以通过与下游批发和零售商的协商</a:t>
            </a:r>
            <a:r>
              <a:rPr lang="en-US" altLang="zh-CN" dirty="0">
                <a:latin typeface="+mn-ea"/>
              </a:rPr>
              <a:t>, </a:t>
            </a:r>
            <a:r>
              <a:rPr lang="zh-CN" altLang="zh-CN" dirty="0">
                <a:latin typeface="+mn-ea"/>
              </a:rPr>
              <a:t>维持其产品的最低出售价格。</a:t>
            </a:r>
            <a:endParaRPr lang="en-US" altLang="zh-CN" dirty="0">
              <a:latin typeface="+mn-ea"/>
            </a:endParaRPr>
          </a:p>
          <a:p>
            <a:r>
              <a:rPr lang="en-US" altLang="zh-CN" dirty="0">
                <a:latin typeface="+mn-ea"/>
              </a:rPr>
              <a:t>1970 </a:t>
            </a:r>
            <a:r>
              <a:rPr lang="zh-CN" altLang="zh-CN" dirty="0">
                <a:latin typeface="+mn-ea"/>
              </a:rPr>
              <a:t>年</a:t>
            </a:r>
            <a:r>
              <a:rPr lang="zh-CN" altLang="en-US" dirty="0">
                <a:latin typeface="+mn-ea"/>
              </a:rPr>
              <a:t>，</a:t>
            </a:r>
            <a:r>
              <a:rPr lang="zh-CN" altLang="zh-CN" dirty="0">
                <a:latin typeface="+mn-ea"/>
              </a:rPr>
              <a:t>英国反垄断法院</a:t>
            </a:r>
            <a:r>
              <a:rPr lang="en-US" altLang="zh-CN" dirty="0">
                <a:latin typeface="+mn-ea"/>
              </a:rPr>
              <a:t>(Restrictive Practices Court)</a:t>
            </a:r>
            <a:r>
              <a:rPr lang="zh-CN" altLang="zh-CN" dirty="0">
                <a:latin typeface="+mn-ea"/>
              </a:rPr>
              <a:t>对这种特殊地位进行了审查</a:t>
            </a:r>
            <a:r>
              <a:rPr lang="en-US" altLang="zh-CN" dirty="0">
                <a:latin typeface="+mn-ea"/>
              </a:rPr>
              <a:t>, </a:t>
            </a:r>
            <a:r>
              <a:rPr lang="zh-CN" altLang="zh-CN" dirty="0">
                <a:latin typeface="+mn-ea"/>
              </a:rPr>
              <a:t>并认为取消这个例外将损害公共利益。</a:t>
            </a:r>
            <a:endParaRPr lang="en-US" altLang="zh-CN" dirty="0">
              <a:latin typeface="+mn-ea"/>
            </a:endParaRPr>
          </a:p>
          <a:p>
            <a:r>
              <a:rPr lang="en-US" altLang="zh-CN" dirty="0">
                <a:latin typeface="+mn-ea"/>
              </a:rPr>
              <a:t>1995 </a:t>
            </a:r>
            <a:r>
              <a:rPr lang="zh-CN" altLang="zh-CN" dirty="0">
                <a:latin typeface="+mn-ea"/>
              </a:rPr>
              <a:t>年</a:t>
            </a:r>
            <a:r>
              <a:rPr lang="zh-CN" altLang="en-US" dirty="0">
                <a:latin typeface="+mn-ea"/>
              </a:rPr>
              <a:t>，</a:t>
            </a:r>
            <a:r>
              <a:rPr lang="zh-CN" altLang="zh-CN" dirty="0">
                <a:latin typeface="+mn-ea"/>
              </a:rPr>
              <a:t>英国公平交易局</a:t>
            </a:r>
            <a:r>
              <a:rPr lang="en-US" altLang="zh-CN" dirty="0">
                <a:latin typeface="+mn-ea"/>
              </a:rPr>
              <a:t>(the Office of Fair Trading</a:t>
            </a:r>
            <a:r>
              <a:rPr lang="zh-CN" altLang="en-US" dirty="0">
                <a:latin typeface="+mn-ea"/>
              </a:rPr>
              <a:t>，</a:t>
            </a:r>
            <a:r>
              <a:rPr lang="en-US" altLang="zh-CN" dirty="0">
                <a:latin typeface="+mn-ea"/>
              </a:rPr>
              <a:t>OFT)</a:t>
            </a:r>
            <a:r>
              <a:rPr lang="zh-CN" altLang="zh-CN" dirty="0">
                <a:latin typeface="+mn-ea"/>
              </a:rPr>
              <a:t>开始了一个对医药市场的调查</a:t>
            </a:r>
            <a:r>
              <a:rPr lang="zh-CN" altLang="en-US" dirty="0">
                <a:latin typeface="+mn-ea"/>
              </a:rPr>
              <a:t>。</a:t>
            </a:r>
            <a:r>
              <a:rPr lang="zh-CN" altLang="zh-CN" dirty="0">
                <a:latin typeface="+mn-ea"/>
              </a:rPr>
              <a:t>结果</a:t>
            </a:r>
            <a:r>
              <a:rPr lang="en-US" altLang="zh-CN" dirty="0">
                <a:latin typeface="+mn-ea"/>
              </a:rPr>
              <a:t>OFT </a:t>
            </a:r>
            <a:r>
              <a:rPr lang="zh-CN" altLang="zh-CN" dirty="0">
                <a:latin typeface="+mn-ea"/>
              </a:rPr>
              <a:t>认为零售价格维持已不再是适当的</a:t>
            </a:r>
            <a:r>
              <a:rPr lang="zh-CN" altLang="en-US" dirty="0">
                <a:latin typeface="+mn-ea"/>
              </a:rPr>
              <a:t>，</a:t>
            </a:r>
            <a:r>
              <a:rPr lang="zh-CN" altLang="zh-CN" dirty="0">
                <a:latin typeface="+mn-ea"/>
              </a:rPr>
              <a:t>并向反垄断法院提出取消</a:t>
            </a:r>
            <a:r>
              <a:rPr lang="en-US" altLang="zh-CN" dirty="0">
                <a:latin typeface="+mn-ea"/>
              </a:rPr>
              <a:t>1970 </a:t>
            </a:r>
            <a:r>
              <a:rPr lang="zh-CN" altLang="zh-CN" dirty="0">
                <a:latin typeface="+mn-ea"/>
              </a:rPr>
              <a:t>年的裁决</a:t>
            </a:r>
            <a:r>
              <a:rPr lang="zh-CN" altLang="en-US" dirty="0">
                <a:latin typeface="+mn-ea"/>
              </a:rPr>
              <a:t>。</a:t>
            </a:r>
            <a:r>
              <a:rPr lang="zh-CN" altLang="zh-CN" dirty="0">
                <a:latin typeface="+mn-ea"/>
              </a:rPr>
              <a:t>代表生产商和零售商利益的两个行业协会对此进行了辩护。他们是</a:t>
            </a:r>
            <a:r>
              <a:rPr lang="en-US" altLang="zh-CN" dirty="0">
                <a:latin typeface="+mn-ea"/>
              </a:rPr>
              <a:t>PAGB (the Proprietary Association of Great Britain)</a:t>
            </a:r>
            <a:r>
              <a:rPr lang="zh-CN" altLang="zh-CN" dirty="0">
                <a:latin typeface="+mn-ea"/>
              </a:rPr>
              <a:t>和</a:t>
            </a:r>
            <a:r>
              <a:rPr lang="en-US" altLang="zh-CN" dirty="0">
                <a:latin typeface="+mn-ea"/>
              </a:rPr>
              <a:t>PATA (the Proprietary Articles Trade Association)(</a:t>
            </a:r>
            <a:r>
              <a:rPr lang="zh-CN" altLang="zh-CN" dirty="0">
                <a:latin typeface="+mn-ea"/>
              </a:rPr>
              <a:t>合称“辩方”</a:t>
            </a:r>
            <a:r>
              <a:rPr lang="en-US" altLang="zh-CN" dirty="0">
                <a:latin typeface="+mn-ea"/>
              </a:rPr>
              <a:t>)</a:t>
            </a:r>
            <a:r>
              <a:rPr lang="zh-CN" altLang="zh-CN" dirty="0">
                <a:latin typeface="+mn-ea"/>
              </a:rPr>
              <a:t>。</a:t>
            </a:r>
            <a:endParaRPr lang="en-US" altLang="zh-CN" dirty="0">
              <a:latin typeface="+mn-ea"/>
            </a:endParaRPr>
          </a:p>
          <a:p>
            <a:r>
              <a:rPr lang="zh-CN" altLang="en-US" b="1" dirty="0">
                <a:latin typeface="+mn-ea"/>
              </a:rPr>
              <a:t>你的观点？</a:t>
            </a:r>
            <a:r>
              <a:rPr lang="zh-CN" altLang="zh-CN" b="1" dirty="0">
                <a:latin typeface="+mn-ea"/>
              </a:rPr>
              <a:t> </a:t>
            </a:r>
            <a:endParaRPr lang="zh-CN" altLang="en-US" b="1"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AE20E-E30C-4783-B9C4-C9C834026D0F}"/>
              </a:ext>
            </a:extLst>
          </p:cNvPr>
          <p:cNvSpPr>
            <a:spLocks noGrp="1"/>
          </p:cNvSpPr>
          <p:nvPr>
            <p:ph type="title"/>
          </p:nvPr>
        </p:nvSpPr>
        <p:spPr/>
        <p:txBody>
          <a:bodyPr/>
          <a:lstStyle/>
          <a:p>
            <a:r>
              <a:rPr lang="zh-CN" altLang="en-US" dirty="0"/>
              <a:t>思考：双循环下外贸企业产品内销的挑战</a:t>
            </a:r>
          </a:p>
        </p:txBody>
      </p:sp>
      <p:sp>
        <p:nvSpPr>
          <p:cNvPr id="3" name="内容占位符 2">
            <a:extLst>
              <a:ext uri="{FF2B5EF4-FFF2-40B4-BE49-F238E27FC236}">
                <a16:creationId xmlns:a16="http://schemas.microsoft.com/office/drawing/2014/main" id="{954828C6-119D-4CAE-8A28-F6FE4E0D1DBD}"/>
              </a:ext>
            </a:extLst>
          </p:cNvPr>
          <p:cNvSpPr>
            <a:spLocks noGrp="1"/>
          </p:cNvSpPr>
          <p:nvPr>
            <p:ph sz="quarter" idx="1"/>
          </p:nvPr>
        </p:nvSpPr>
        <p:spPr/>
        <p:txBody>
          <a:bodyPr/>
          <a:lstStyle/>
          <a:p>
            <a:r>
              <a:rPr lang="zh-CN" altLang="en-US" dirty="0"/>
              <a:t>时隔</a:t>
            </a:r>
            <a:r>
              <a:rPr lang="en-US" altLang="zh-CN" dirty="0"/>
              <a:t>11</a:t>
            </a:r>
            <a:r>
              <a:rPr lang="zh-CN" altLang="en-US" dirty="0"/>
              <a:t>年，“出口转内销”再度回到外贸企业的视线，成为</a:t>
            </a:r>
            <a:r>
              <a:rPr lang="en-US" altLang="zh-CN" dirty="0"/>
              <a:t>2020</a:t>
            </a:r>
            <a:r>
              <a:rPr lang="zh-CN" altLang="en-US" dirty="0"/>
              <a:t>年夏天的热词。</a:t>
            </a:r>
          </a:p>
          <a:p>
            <a:r>
              <a:rPr lang="en-US" altLang="zh-CN" dirty="0"/>
              <a:t>2020</a:t>
            </a:r>
            <a:r>
              <a:rPr lang="zh-CN" altLang="en-US" dirty="0"/>
              <a:t>年</a:t>
            </a:r>
            <a:r>
              <a:rPr lang="en-US" altLang="zh-CN" dirty="0"/>
              <a:t>6</a:t>
            </a:r>
            <a:r>
              <a:rPr lang="zh-CN" altLang="en-US" dirty="0"/>
              <a:t>月</a:t>
            </a:r>
            <a:r>
              <a:rPr lang="en-US" altLang="zh-CN" dirty="0"/>
              <a:t>22</a:t>
            </a:r>
            <a:r>
              <a:rPr lang="zh-CN" altLang="en-US" dirty="0"/>
              <a:t>日，国务院办公厅发布</a:t>
            </a:r>
            <a:r>
              <a:rPr lang="en-US" altLang="zh-CN" dirty="0"/>
              <a:t>《</a:t>
            </a:r>
            <a:r>
              <a:rPr lang="zh-CN" altLang="en-US" dirty="0"/>
              <a:t>关于支持出口产品转内销的实施意见</a:t>
            </a:r>
            <a:r>
              <a:rPr lang="en-US" altLang="zh-CN" dirty="0"/>
              <a:t>》</a:t>
            </a:r>
            <a:r>
              <a:rPr lang="zh-CN" altLang="en-US" dirty="0"/>
              <a:t>（下称“意见”），在鼓励企业拓展国际市场的同时，支持适销对路的出口产品开拓国内市场，以帮助外贸企业渡过难关。</a:t>
            </a:r>
            <a:endParaRPr lang="en-US" altLang="zh-CN" dirty="0"/>
          </a:p>
          <a:p>
            <a:r>
              <a:rPr lang="zh-CN" altLang="en-US" dirty="0"/>
              <a:t>外贸企业产品内销面临的主要挑战是什么呢？</a:t>
            </a:r>
          </a:p>
        </p:txBody>
      </p:sp>
    </p:spTree>
    <p:extLst>
      <p:ext uri="{BB962C8B-B14F-4D97-AF65-F5344CB8AC3E}">
        <p14:creationId xmlns:p14="http://schemas.microsoft.com/office/powerpoint/2010/main" val="409947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zh-CN" altLang="en-US" sz="4400" b="1" dirty="0"/>
              <a:t>第三节  零售企业之间的竞争</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a:t>这节我们将讨论在零售企业之间存在竞争的情况下，生产企业如何定价，以及如何消除零售企业竞争对生产企业带来的外部性，即如何通过纵向约束措施来约束零售企业的行为以达到一体化利润。</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  </a:t>
            </a:r>
            <a:r>
              <a:rPr lang="zh-CN" altLang="en-US" sz="3600" b="1" dirty="0"/>
              <a:t>一、零售企业竞争及生产企业定价</a:t>
            </a:r>
            <a:endParaRPr lang="zh-CN" altLang="en-US" sz="3600" dirty="0"/>
          </a:p>
        </p:txBody>
      </p:sp>
      <p:sp>
        <p:nvSpPr>
          <p:cNvPr id="3" name="内容占位符 2"/>
          <p:cNvSpPr>
            <a:spLocks noGrp="1"/>
          </p:cNvSpPr>
          <p:nvPr>
            <p:ph sz="quarter" idx="1"/>
          </p:nvPr>
        </p:nvSpPr>
        <p:spPr/>
        <p:txBody>
          <a:bodyPr>
            <a:normAutofit lnSpcReduction="10000"/>
          </a:bodyPr>
          <a:lstStyle/>
          <a:p>
            <a:r>
              <a:rPr lang="zh-CN" altLang="en-US" dirty="0"/>
              <a:t>我们对市场结构做一个假定。为了模型简单，我们假定存在两家下游企业</a:t>
            </a:r>
            <a:r>
              <a:rPr lang="en-US" dirty="0"/>
              <a:t>R</a:t>
            </a:r>
            <a:r>
              <a:rPr lang="en-US" baseline="-25000" dirty="0"/>
              <a:t>1</a:t>
            </a:r>
            <a:r>
              <a:rPr lang="zh-CN" altLang="en-US" dirty="0"/>
              <a:t>和</a:t>
            </a:r>
            <a:r>
              <a:rPr lang="en-US" dirty="0"/>
              <a:t>R</a:t>
            </a:r>
            <a:r>
              <a:rPr lang="en-US" baseline="-25000" dirty="0"/>
              <a:t>2</a:t>
            </a:r>
            <a:r>
              <a:rPr lang="zh-CN" altLang="en-US" dirty="0"/>
              <a:t>，并仍假定上游企业</a:t>
            </a:r>
            <a:r>
              <a:rPr lang="en-US" dirty="0"/>
              <a:t>M</a:t>
            </a:r>
            <a:r>
              <a:rPr lang="zh-CN" altLang="en-US" dirty="0"/>
              <a:t>的边际成本为</a:t>
            </a:r>
            <a:r>
              <a:rPr lang="en-US" dirty="0"/>
              <a:t>c</a:t>
            </a:r>
            <a:r>
              <a:rPr lang="zh-CN" altLang="en-US" dirty="0"/>
              <a:t>。另外，除了批发价格</a:t>
            </a:r>
            <a:r>
              <a:rPr lang="en-US" dirty="0"/>
              <a:t>p</a:t>
            </a:r>
            <a:r>
              <a:rPr lang="en-US" baseline="-25000" dirty="0"/>
              <a:t>1</a:t>
            </a:r>
            <a:r>
              <a:rPr lang="zh-CN" altLang="en-US" dirty="0"/>
              <a:t>以外每家下游企业均没有其他可变成本，并且不存在生产能力限制，其可以按照自己的意愿向生产企业购买任何数量的产品。</a:t>
            </a:r>
          </a:p>
          <a:p>
            <a:r>
              <a:rPr lang="en-US" sz="3200" dirty="0"/>
              <a:t> 1</a:t>
            </a:r>
            <a:r>
              <a:rPr lang="zh-CN" altLang="en-US" sz="3200" dirty="0"/>
              <a:t>．古诺竞争</a:t>
            </a:r>
          </a:p>
          <a:p>
            <a:r>
              <a:rPr lang="zh-CN" altLang="en-US" dirty="0"/>
              <a:t>根据第三章的讨论，古诺竞争下企业有着正的利润，市场价格要高于其边际成本。这样对上游企业来讲，下游企业的行为就扭曲了价格，也就是说有纵向外部性，这就与双重加价相类似，企业利润会小于一体化利润。那么在只收取批发价格的</a:t>
            </a:r>
            <a:r>
              <a:rPr lang="zh-CN" altLang="en-US"/>
              <a:t>情况下，</a:t>
            </a:r>
            <a:r>
              <a:rPr lang="zh-CN" altLang="en-US" dirty="0"/>
              <a:t>上游企业的定价等于垄断价格</a:t>
            </a:r>
            <a:r>
              <a:rPr lang="en-US" dirty="0" err="1"/>
              <a:t>p</a:t>
            </a:r>
            <a:r>
              <a:rPr lang="en-US" baseline="30000" dirty="0" err="1"/>
              <a:t>M</a:t>
            </a:r>
            <a:r>
              <a:rPr lang="zh-CN" altLang="en-US" dirty="0"/>
              <a:t>。</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sz="3600" b="1" dirty="0"/>
              <a:t>2</a:t>
            </a:r>
            <a:r>
              <a:rPr lang="zh-CN" altLang="en-US" sz="3600" b="1" dirty="0"/>
              <a:t>．伯特兰（伯川德）竞争</a:t>
            </a:r>
            <a:endParaRPr lang="en-US" altLang="zh-CN" sz="3600" b="1" dirty="0"/>
          </a:p>
          <a:p>
            <a:r>
              <a:rPr lang="zh-CN" altLang="en-US" sz="2800" dirty="0"/>
              <a:t>如果假设下游这两家企业进行伯特兰竞争，根据第三章的分析，那么均衡的市场价格就等于其边际成本。这里，因为零售企业的边际成本就是上游企业的批发价格，那么市场最后的价格将等于上游企业为中间产品制定的价格。</a:t>
            </a:r>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sz="4400" b="1" dirty="0"/>
              <a:t>二、横向外部性</a:t>
            </a:r>
            <a:endParaRPr lang="en-US" altLang="zh-CN" sz="4400" b="1" dirty="0"/>
          </a:p>
          <a:p>
            <a:r>
              <a:rPr lang="zh-CN" altLang="zh-CN" sz="2800" dirty="0"/>
              <a:t>所谓零售</a:t>
            </a:r>
            <a:r>
              <a:rPr lang="zh-CN" altLang="en-US" sz="2800" dirty="0"/>
              <a:t>企业</a:t>
            </a:r>
            <a:r>
              <a:rPr lang="zh-CN" altLang="zh-CN" sz="2800" dirty="0"/>
              <a:t>横向外部性是指同一生产商之下存在多家零售商，且一家零售商付出的销售努力会影响到另一家零售商的销售业绩。比如，一家零售商的广告投入会提高另一家零售商的销售额。</a:t>
            </a:r>
            <a:endParaRPr lang="en-US" altLang="zh-CN" sz="2800" dirty="0"/>
          </a:p>
          <a:p>
            <a:r>
              <a:rPr lang="zh-CN" altLang="en-US" sz="2800" dirty="0"/>
              <a:t>在通常的销售安排中，几家独立的企业销售一家制造企业的商品，当销售企业为了销售产品而必须花费大量的销售努力时，这种努力中成果的一部分帮助了其他销售商。</a:t>
            </a:r>
            <a:endParaRPr lang="en-US" altLang="zh-CN" sz="2800" dirty="0"/>
          </a:p>
          <a:p>
            <a:r>
              <a:rPr lang="zh-CN" altLang="en-US" sz="2800" dirty="0"/>
              <a:t>我们把这种销售努力会给别的销售企业带来收益的现象称为</a:t>
            </a:r>
            <a:r>
              <a:rPr lang="zh-CN" altLang="en-US" sz="2800" b="1" dirty="0"/>
              <a:t>横向外部性</a:t>
            </a:r>
            <a:r>
              <a:rPr lang="zh-CN" altLang="en-US" sz="2800" dirty="0"/>
              <a:t>。</a:t>
            </a:r>
            <a:endParaRPr lang="en-US" altLang="zh-CN" sz="2800" dirty="0"/>
          </a:p>
          <a:p>
            <a:endParaRPr lang="zh-CN" altLang="en-US" sz="2800"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C538D-4D4C-4BB5-BEC6-CC3B91EAE985}"/>
              </a:ext>
            </a:extLst>
          </p:cNvPr>
          <p:cNvSpPr>
            <a:spLocks noGrp="1"/>
          </p:cNvSpPr>
          <p:nvPr>
            <p:ph type="title"/>
          </p:nvPr>
        </p:nvSpPr>
        <p:spPr>
          <a:xfrm>
            <a:off x="457200" y="274638"/>
            <a:ext cx="7467600" cy="274042"/>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F6FE555B-CCC5-46DD-B507-871E7829903F}"/>
              </a:ext>
            </a:extLst>
          </p:cNvPr>
          <p:cNvSpPr>
            <a:spLocks noGrp="1"/>
          </p:cNvSpPr>
          <p:nvPr>
            <p:ph sz="quarter" idx="1"/>
          </p:nvPr>
        </p:nvSpPr>
        <p:spPr>
          <a:xfrm>
            <a:off x="457200" y="764704"/>
            <a:ext cx="7467600" cy="5709248"/>
          </a:xfrm>
        </p:spPr>
        <p:txBody>
          <a:bodyPr>
            <a:normAutofit fontScale="77500" lnSpcReduction="20000"/>
          </a:bodyPr>
          <a:lstStyle/>
          <a:p>
            <a:r>
              <a:rPr lang="zh-CN" altLang="en-US" dirty="0"/>
              <a:t>考虑一个极端的模型。我们假定，有一个制造企业和很多的销售企业，这些销售企业共享制造企业品牌，提供相同的产品。其中，零售企业提供的服务不能完全为自己所用。</a:t>
            </a:r>
          </a:p>
          <a:p>
            <a:r>
              <a:rPr lang="zh-CN" altLang="en-US" dirty="0"/>
              <a:t>假设需求函数为： </a:t>
            </a:r>
          </a:p>
          <a:p>
            <a:r>
              <a:rPr lang="zh-CN" altLang="en-US" sz="2100" b="1" dirty="0"/>
              <a:t>其中   表示各零售企业提供服务的最高水平，</a:t>
            </a:r>
            <a:r>
              <a:rPr lang="en-US" altLang="zh-CN" sz="2100" b="1" dirty="0"/>
              <a:t>Ф</a:t>
            </a:r>
            <a:r>
              <a:rPr lang="zh-CN" altLang="en-US" sz="2100" b="1" dirty="0"/>
              <a:t>（</a:t>
            </a:r>
            <a:r>
              <a:rPr lang="en-US" altLang="zh-CN" sz="2100" b="1" dirty="0"/>
              <a:t>s</a:t>
            </a:r>
            <a:r>
              <a:rPr lang="zh-CN" altLang="en-US" sz="2100" b="1" dirty="0"/>
              <a:t>）表示的是提供给那些只看不买消费者服务的单位成本。</a:t>
            </a:r>
            <a:r>
              <a:rPr lang="en-US" altLang="zh-CN" sz="2100" b="1" dirty="0"/>
              <a:t>p</a:t>
            </a:r>
            <a:r>
              <a:rPr lang="zh-CN" altLang="en-US" sz="2100" b="1" dirty="0"/>
              <a:t>表示各零售企业收取价格的最低水平。</a:t>
            </a:r>
            <a:endParaRPr lang="en-US" altLang="zh-CN" sz="2100" b="1" dirty="0"/>
          </a:p>
          <a:p>
            <a:r>
              <a:rPr lang="zh-CN" altLang="en-US" dirty="0"/>
              <a:t>假定</a:t>
            </a:r>
            <a:r>
              <a:rPr lang="en-US" altLang="zh-CN" dirty="0"/>
              <a:t>Ф</a:t>
            </a:r>
            <a:r>
              <a:rPr lang="zh-CN" altLang="en-US" dirty="0"/>
              <a:t>（</a:t>
            </a:r>
            <a:r>
              <a:rPr lang="en-US" altLang="zh-CN" dirty="0"/>
              <a:t>0</a:t>
            </a:r>
            <a:r>
              <a:rPr lang="zh-CN" altLang="en-US" dirty="0"/>
              <a:t>）＝</a:t>
            </a:r>
            <a:r>
              <a:rPr lang="en-US" altLang="zh-CN" dirty="0"/>
              <a:t>0</a:t>
            </a:r>
            <a:r>
              <a:rPr lang="zh-CN" altLang="en-US" dirty="0"/>
              <a:t>。因为提供服务水平</a:t>
            </a:r>
            <a:r>
              <a:rPr lang="en-US" altLang="zh-CN" dirty="0"/>
              <a:t>s</a:t>
            </a:r>
            <a:r>
              <a:rPr lang="zh-CN" altLang="en-US" dirty="0"/>
              <a:t>，要付出成本</a:t>
            </a:r>
            <a:r>
              <a:rPr lang="en-US" altLang="zh-CN" dirty="0"/>
              <a:t>Ф</a:t>
            </a:r>
            <a:r>
              <a:rPr lang="zh-CN" altLang="en-US" dirty="0"/>
              <a:t>（</a:t>
            </a:r>
            <a:r>
              <a:rPr lang="en-US" altLang="zh-CN" dirty="0"/>
              <a:t>s</a:t>
            </a:r>
            <a:r>
              <a:rPr lang="zh-CN" altLang="en-US" dirty="0"/>
              <a:t>），这样提供服务 的销售企业必须在销售中有足够的收入，以抵消所增加的成本，这样，如果零售企业要提供服务的话，它的零售价格就必须高于批发价格，如果我们假定中间产品的批发价格为</a:t>
            </a:r>
            <a:r>
              <a:rPr lang="en-US" altLang="zh-CN" dirty="0" err="1"/>
              <a:t>pW</a:t>
            </a:r>
            <a:r>
              <a:rPr lang="zh-CN" altLang="en-US" dirty="0"/>
              <a:t>，那么它的零售价格必须制定为：</a:t>
            </a:r>
            <a:r>
              <a:rPr lang="en-US" altLang="zh-CN" dirty="0" err="1"/>
              <a:t>p≥pW</a:t>
            </a:r>
            <a:r>
              <a:rPr lang="zh-CN" altLang="en-US" dirty="0"/>
              <a:t>＋</a:t>
            </a:r>
            <a:r>
              <a:rPr lang="en-US" altLang="zh-CN" dirty="0"/>
              <a:t>Ф</a:t>
            </a:r>
            <a:r>
              <a:rPr lang="zh-CN" altLang="en-US" dirty="0"/>
              <a:t>（</a:t>
            </a:r>
            <a:r>
              <a:rPr lang="en-US" altLang="zh-CN" dirty="0"/>
              <a:t>s</a:t>
            </a:r>
            <a:r>
              <a:rPr lang="zh-CN" altLang="en-US" dirty="0"/>
              <a:t>），这样才保证其获得利润。如果有企业不提供任何服务，它就不发生任何的服务成本，它的零售价格为：</a:t>
            </a:r>
            <a:r>
              <a:rPr lang="en-US" altLang="zh-CN" dirty="0"/>
              <a:t>p</a:t>
            </a:r>
            <a:r>
              <a:rPr lang="zh-CN" altLang="en-US" dirty="0"/>
              <a:t>＝</a:t>
            </a:r>
            <a:r>
              <a:rPr lang="en-US" altLang="zh-CN" dirty="0"/>
              <a:t>pw</a:t>
            </a:r>
            <a:r>
              <a:rPr lang="zh-CN" altLang="en-US" dirty="0"/>
              <a:t>，这样，根据我们对需求曲线的假设，即消费者从提供最高服务水平的零售企业那里获得服务。而在零售价格最低的零售企业那里购买产品，所以消费者就会在提供服务的零售企业那里获得其服务，而在不提供任何服务的零售企业那里购买产品。这样，提供服务的零售企业要有销售量，价格就必须低于批发价格，也就是说必须满足：</a:t>
            </a:r>
          </a:p>
          <a:p>
            <a:r>
              <a:rPr lang="zh-CN" altLang="en-US" dirty="0"/>
              <a:t>    </a:t>
            </a:r>
            <a:r>
              <a:rPr lang="en-US" altLang="zh-CN" dirty="0" err="1"/>
              <a:t>pW</a:t>
            </a:r>
            <a:r>
              <a:rPr lang="zh-CN" altLang="en-US" dirty="0"/>
              <a:t>－（</a:t>
            </a:r>
            <a:r>
              <a:rPr lang="en-US" altLang="zh-CN" dirty="0" err="1"/>
              <a:t>pW</a:t>
            </a:r>
            <a:r>
              <a:rPr lang="zh-CN" altLang="en-US" dirty="0"/>
              <a:t>＋</a:t>
            </a:r>
            <a:r>
              <a:rPr lang="en-US" altLang="zh-CN" dirty="0"/>
              <a:t>Ф</a:t>
            </a:r>
            <a:r>
              <a:rPr lang="zh-CN" altLang="en-US" dirty="0"/>
              <a:t>（</a:t>
            </a:r>
            <a:r>
              <a:rPr lang="en-US" altLang="zh-CN" dirty="0"/>
              <a:t>s</a:t>
            </a:r>
            <a:r>
              <a:rPr lang="zh-CN" altLang="en-US" dirty="0"/>
              <a:t>））≤</a:t>
            </a:r>
            <a:r>
              <a:rPr lang="en-US" altLang="zh-CN" dirty="0"/>
              <a:t>0</a:t>
            </a:r>
          </a:p>
          <a:p>
            <a:r>
              <a:rPr lang="zh-CN" altLang="en-US" sz="3100" b="1" dirty="0"/>
              <a:t>所以，最优的</a:t>
            </a:r>
            <a:r>
              <a:rPr lang="en-US" altLang="zh-CN" sz="3100" b="1" dirty="0"/>
              <a:t>s</a:t>
            </a:r>
            <a:r>
              <a:rPr lang="zh-CN" altLang="en-US" sz="3100" b="1" dirty="0"/>
              <a:t>＝</a:t>
            </a:r>
            <a:r>
              <a:rPr lang="en-US" altLang="zh-CN" sz="3100" b="1" dirty="0"/>
              <a:t>0</a:t>
            </a:r>
            <a:r>
              <a:rPr lang="zh-CN" altLang="en-US" sz="3100" b="1" dirty="0"/>
              <a:t>，也就是说每个企业都将不提供任何服务。所以，我们说，销售企业之间的横向外部性导致营销活动严重不足。</a:t>
            </a:r>
          </a:p>
          <a:p>
            <a:endParaRPr lang="zh-CN" altLang="en-US" dirty="0"/>
          </a:p>
          <a:p>
            <a:endParaRPr lang="zh-CN" altLang="en-US" dirty="0"/>
          </a:p>
        </p:txBody>
      </p:sp>
      <p:pic>
        <p:nvPicPr>
          <p:cNvPr id="4" name="图片 3">
            <a:extLst>
              <a:ext uri="{FF2B5EF4-FFF2-40B4-BE49-F238E27FC236}">
                <a16:creationId xmlns:a16="http://schemas.microsoft.com/office/drawing/2014/main" id="{BD77FB6F-64F1-4D3D-9919-50BD41F5E5F3}"/>
              </a:ext>
            </a:extLst>
          </p:cNvPr>
          <p:cNvPicPr>
            <a:picLocks noChangeAspect="1"/>
          </p:cNvPicPr>
          <p:nvPr/>
        </p:nvPicPr>
        <p:blipFill>
          <a:blip r:embed="rId2"/>
          <a:stretch>
            <a:fillRect/>
          </a:stretch>
        </p:blipFill>
        <p:spPr>
          <a:xfrm>
            <a:off x="2627784" y="1340768"/>
            <a:ext cx="2311525" cy="504056"/>
          </a:xfrm>
          <a:prstGeom prst="rect">
            <a:avLst/>
          </a:prstGeom>
        </p:spPr>
      </p:pic>
      <p:pic>
        <p:nvPicPr>
          <p:cNvPr id="5" name="图片 4">
            <a:extLst>
              <a:ext uri="{FF2B5EF4-FFF2-40B4-BE49-F238E27FC236}">
                <a16:creationId xmlns:a16="http://schemas.microsoft.com/office/drawing/2014/main" id="{F3BE1244-3D10-4C1F-A3AE-627C84A306A7}"/>
              </a:ext>
            </a:extLst>
          </p:cNvPr>
          <p:cNvPicPr>
            <a:picLocks noChangeAspect="1"/>
          </p:cNvPicPr>
          <p:nvPr/>
        </p:nvPicPr>
        <p:blipFill>
          <a:blip r:embed="rId3"/>
          <a:stretch>
            <a:fillRect/>
          </a:stretch>
        </p:blipFill>
        <p:spPr>
          <a:xfrm>
            <a:off x="1273479" y="1844824"/>
            <a:ext cx="154205" cy="302028"/>
          </a:xfrm>
          <a:prstGeom prst="rect">
            <a:avLst/>
          </a:prstGeom>
        </p:spPr>
      </p:pic>
    </p:spTree>
    <p:extLst>
      <p:ext uri="{BB962C8B-B14F-4D97-AF65-F5344CB8AC3E}">
        <p14:creationId xmlns:p14="http://schemas.microsoft.com/office/powerpoint/2010/main" val="2537781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3200" b="1" dirty="0"/>
              <a:t>销售企业之间的横向外部性导致营销活动严重不足。</a:t>
            </a:r>
          </a:p>
          <a:p>
            <a:r>
              <a:rPr lang="zh-CN" altLang="en-US" sz="4400" b="1" dirty="0"/>
              <a:t>生产企业应该采取怎样的措施？</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2800" dirty="0"/>
              <a:t>销售企业之间的横向外部性导致了销售企业失去推销制造企业产品的动机，那么制造企业就可以通过控制这种外部性，也就通过纵向约束手段来处理之。</a:t>
            </a:r>
            <a:endParaRPr lang="en-US" altLang="zh-CN" sz="2800" dirty="0"/>
          </a:p>
          <a:p>
            <a:r>
              <a:rPr lang="zh-CN" altLang="en-US" sz="2800" dirty="0"/>
              <a:t>下面将讨论几种有效的纵向约束。</a:t>
            </a:r>
          </a:p>
          <a:p>
            <a:r>
              <a:rPr lang="zh-CN" altLang="en-US" sz="2800" dirty="0"/>
              <a:t>（</a:t>
            </a:r>
            <a:r>
              <a:rPr lang="en-US" sz="2800" dirty="0"/>
              <a:t>1</a:t>
            </a:r>
            <a:r>
              <a:rPr lang="zh-CN" altLang="en-US" sz="2800" dirty="0"/>
              <a:t>）按地域划分经销权。</a:t>
            </a:r>
            <a:endParaRPr lang="en-US" altLang="zh-CN" sz="2800" dirty="0"/>
          </a:p>
          <a:p>
            <a:r>
              <a:rPr lang="zh-CN" altLang="en-US" sz="2800" dirty="0"/>
              <a:t>（</a:t>
            </a:r>
            <a:r>
              <a:rPr lang="en-US" sz="2800" dirty="0"/>
              <a:t>2</a:t>
            </a:r>
            <a:r>
              <a:rPr lang="zh-CN" altLang="en-US" sz="2800" dirty="0"/>
              <a:t>）限制销售企业数目。</a:t>
            </a:r>
            <a:endParaRPr lang="en-US" altLang="zh-CN" sz="2800" dirty="0"/>
          </a:p>
          <a:p>
            <a:r>
              <a:rPr lang="zh-CN" altLang="en-US" sz="2800" dirty="0"/>
              <a:t>（</a:t>
            </a:r>
            <a:r>
              <a:rPr lang="en-US" sz="2800" dirty="0"/>
              <a:t>3</a:t>
            </a:r>
            <a:r>
              <a:rPr lang="zh-CN" altLang="en-US" sz="2800" dirty="0"/>
              <a:t>）制造企业代表销售企业做广告。</a:t>
            </a:r>
            <a:endParaRPr lang="en-US" altLang="zh-CN" sz="2800" dirty="0"/>
          </a:p>
          <a:p>
            <a:r>
              <a:rPr lang="zh-CN" altLang="en-US" sz="2800" dirty="0"/>
              <a:t>（</a:t>
            </a:r>
            <a:r>
              <a:rPr lang="en-US" sz="2800" dirty="0"/>
              <a:t>4</a:t>
            </a:r>
            <a:r>
              <a:rPr lang="zh-CN" altLang="en-US" sz="2800" dirty="0"/>
              <a:t>）零售价格维持。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C3323-3BCF-4B58-99A1-0E96ABC31357}"/>
              </a:ext>
            </a:extLst>
          </p:cNvPr>
          <p:cNvSpPr>
            <a:spLocks noGrp="1"/>
          </p:cNvSpPr>
          <p:nvPr>
            <p:ph type="title"/>
          </p:nvPr>
        </p:nvSpPr>
        <p:spPr>
          <a:xfrm>
            <a:off x="457200" y="274638"/>
            <a:ext cx="7467600" cy="41805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E93CB3B2-D925-48DD-AB6A-C9CE2FFE94EF}"/>
              </a:ext>
            </a:extLst>
          </p:cNvPr>
          <p:cNvSpPr>
            <a:spLocks noGrp="1"/>
          </p:cNvSpPr>
          <p:nvPr>
            <p:ph sz="quarter" idx="1"/>
          </p:nvPr>
        </p:nvSpPr>
        <p:spPr>
          <a:xfrm>
            <a:off x="457200" y="908720"/>
            <a:ext cx="7467600" cy="5565232"/>
          </a:xfrm>
        </p:spPr>
        <p:txBody>
          <a:bodyPr>
            <a:normAutofit lnSpcReduction="10000"/>
          </a:bodyPr>
          <a:lstStyle/>
          <a:p>
            <a:r>
              <a:rPr lang="zh-CN" altLang="en-US" dirty="0"/>
              <a:t>零售价格维持就是限制零售企业之间价格竞争的一个纵向约束措施，不过这次不是规定最高价格，而是规定</a:t>
            </a:r>
            <a:r>
              <a:rPr lang="zh-CN" altLang="en-US" b="1" dirty="0"/>
              <a:t>最低的零售价格</a:t>
            </a:r>
            <a:r>
              <a:rPr lang="zh-CN" altLang="en-US" dirty="0"/>
              <a:t>。以便</a:t>
            </a:r>
            <a:r>
              <a:rPr lang="zh-CN" altLang="zh-CN" b="1" dirty="0"/>
              <a:t>成功地消除了零售企业之间的横向外部性</a:t>
            </a:r>
            <a:r>
              <a:rPr lang="zh-CN" altLang="en-US" b="1" dirty="0"/>
              <a:t>。</a:t>
            </a:r>
            <a:endParaRPr lang="en-US" altLang="zh-CN" b="1" dirty="0"/>
          </a:p>
          <a:p>
            <a:r>
              <a:rPr lang="zh-CN" altLang="en-US" dirty="0"/>
              <a:t>假定下游零售企业提供的营销服务为广告。假设最终产品的市场需求与价格和提供的广告数量有关，具体表示为：</a:t>
            </a:r>
            <a:r>
              <a:rPr lang="en-US" altLang="zh-CN" dirty="0"/>
              <a:t>y</a:t>
            </a:r>
            <a:r>
              <a:rPr lang="zh-CN" altLang="en-US" dirty="0"/>
              <a:t>＝</a:t>
            </a:r>
            <a:r>
              <a:rPr lang="en-US" altLang="zh-CN" dirty="0"/>
              <a:t>D</a:t>
            </a:r>
            <a:r>
              <a:rPr lang="zh-CN" altLang="en-US" dirty="0"/>
              <a:t>（</a:t>
            </a:r>
            <a:r>
              <a:rPr lang="en-US" altLang="zh-CN" dirty="0"/>
              <a:t>p</a:t>
            </a:r>
            <a:r>
              <a:rPr lang="zh-CN" altLang="en-US" dirty="0"/>
              <a:t>，</a:t>
            </a:r>
            <a:r>
              <a:rPr lang="en-US" altLang="zh-CN" dirty="0"/>
              <a:t>A</a:t>
            </a:r>
            <a:r>
              <a:rPr lang="zh-CN" altLang="en-US" dirty="0"/>
              <a:t>），其中</a:t>
            </a:r>
            <a:r>
              <a:rPr lang="en-US" altLang="zh-CN" dirty="0"/>
              <a:t>p</a:t>
            </a:r>
            <a:r>
              <a:rPr lang="zh-CN" altLang="en-US" dirty="0"/>
              <a:t>表示市场价格，</a:t>
            </a:r>
            <a:r>
              <a:rPr lang="en-US" altLang="zh-CN" dirty="0"/>
              <a:t>A</a:t>
            </a:r>
            <a:r>
              <a:rPr lang="zh-CN" altLang="en-US" dirty="0"/>
              <a:t>表示下游企业提供总的广告数量。</a:t>
            </a:r>
            <a:endParaRPr lang="en-US" altLang="zh-CN" dirty="0"/>
          </a:p>
          <a:p>
            <a:r>
              <a:rPr lang="zh-CN" altLang="en-US" dirty="0"/>
              <a:t>我们假设一个垄断制造企业向两个零售企业销售自己的产品，这两个企业分别称为企业</a:t>
            </a:r>
            <a:r>
              <a:rPr lang="en-US" altLang="zh-CN" dirty="0"/>
              <a:t>1</a:t>
            </a:r>
            <a:r>
              <a:rPr lang="zh-CN" altLang="en-US" dirty="0"/>
              <a:t>和企业</a:t>
            </a:r>
            <a:r>
              <a:rPr lang="en-US" altLang="zh-CN" dirty="0"/>
              <a:t>2</a:t>
            </a:r>
            <a:r>
              <a:rPr lang="zh-CN" altLang="en-US" dirty="0"/>
              <a:t>。上游制造企业把中间产品定价为</a:t>
            </a:r>
            <a:r>
              <a:rPr lang="en-US" altLang="zh-CN" dirty="0"/>
              <a:t>w</a:t>
            </a:r>
            <a:r>
              <a:rPr lang="zh-CN" altLang="en-US" dirty="0"/>
              <a:t>，但是在零售价格持平约束中规定零售企业出售商品的价格下限为</a:t>
            </a:r>
            <a:r>
              <a:rPr lang="en-US" altLang="zh-CN" dirty="0"/>
              <a:t>pf</a:t>
            </a:r>
            <a:r>
              <a:rPr lang="zh-CN" altLang="en-US" dirty="0"/>
              <a:t>，其中</a:t>
            </a:r>
            <a:r>
              <a:rPr lang="en-US" altLang="zh-CN" dirty="0"/>
              <a:t>pf</a:t>
            </a:r>
            <a:r>
              <a:rPr lang="zh-CN" altLang="en-US" dirty="0"/>
              <a:t>＞</a:t>
            </a:r>
            <a:r>
              <a:rPr lang="en-US" altLang="zh-CN" dirty="0"/>
              <a:t>w</a:t>
            </a:r>
            <a:r>
              <a:rPr lang="zh-CN" altLang="en-US" dirty="0"/>
              <a:t>。此时，下游的两个零售企业进行同质产品的伯特兰竞争，但是由于价格下限约束的存在，价格无法降到</a:t>
            </a:r>
            <a:r>
              <a:rPr lang="en-US" altLang="zh-CN" dirty="0"/>
              <a:t>w</a:t>
            </a:r>
            <a:r>
              <a:rPr lang="zh-CN" altLang="en-US" dirty="0"/>
              <a:t>，而且显然等于价格下限</a:t>
            </a:r>
            <a:r>
              <a:rPr lang="en-US" altLang="zh-CN" dirty="0"/>
              <a:t>pf</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429026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584FC-8C1A-45A9-9C4C-B7238BDFF40C}"/>
              </a:ext>
            </a:extLst>
          </p:cNvPr>
          <p:cNvSpPr>
            <a:spLocks noGrp="1"/>
          </p:cNvSpPr>
          <p:nvPr>
            <p:ph type="title"/>
          </p:nvPr>
        </p:nvSpPr>
        <p:spPr>
          <a:xfrm>
            <a:off x="457200" y="274638"/>
            <a:ext cx="7467600" cy="202034"/>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CCA7F355-04A8-41CE-B35B-5C871CC82EF1}"/>
              </a:ext>
            </a:extLst>
          </p:cNvPr>
          <p:cNvSpPr>
            <a:spLocks noGrp="1"/>
          </p:cNvSpPr>
          <p:nvPr>
            <p:ph sz="quarter" idx="1"/>
          </p:nvPr>
        </p:nvSpPr>
        <p:spPr>
          <a:xfrm>
            <a:off x="457200" y="620688"/>
            <a:ext cx="7467600" cy="5853264"/>
          </a:xfrm>
        </p:spPr>
        <p:txBody>
          <a:bodyPr>
            <a:normAutofit fontScale="85000" lnSpcReduction="20000"/>
          </a:bodyPr>
          <a:lstStyle/>
          <a:p>
            <a:r>
              <a:rPr lang="zh-CN" altLang="en-US" dirty="0"/>
              <a:t>不妨考虑企业</a:t>
            </a:r>
            <a:r>
              <a:rPr lang="en-US" altLang="zh-CN" dirty="0"/>
              <a:t>1</a:t>
            </a:r>
            <a:r>
              <a:rPr lang="zh-CN" altLang="en-US" dirty="0"/>
              <a:t>，企业</a:t>
            </a:r>
            <a:r>
              <a:rPr lang="en-US" altLang="zh-CN" dirty="0"/>
              <a:t>1</a:t>
            </a:r>
            <a:r>
              <a:rPr lang="zh-CN" altLang="en-US" dirty="0"/>
              <a:t>选择自己的广告数量</a:t>
            </a:r>
            <a:r>
              <a:rPr lang="en-US" altLang="zh-CN" dirty="0"/>
              <a:t>A1</a:t>
            </a:r>
            <a:r>
              <a:rPr lang="zh-CN" altLang="en-US" dirty="0"/>
              <a:t>进行利润最大化：</a:t>
            </a:r>
          </a:p>
          <a:p>
            <a:r>
              <a:rPr lang="zh-CN" altLang="en-US" dirty="0"/>
              <a:t> </a:t>
            </a:r>
          </a:p>
          <a:p>
            <a:r>
              <a:rPr lang="zh-CN" altLang="en-US" dirty="0"/>
              <a:t>    其中，</a:t>
            </a:r>
            <a:r>
              <a:rPr lang="en-US" altLang="zh-CN" dirty="0"/>
              <a:t>A</a:t>
            </a:r>
            <a:r>
              <a:rPr lang="zh-CN" altLang="en-US" dirty="0"/>
              <a:t>＝</a:t>
            </a:r>
            <a:r>
              <a:rPr lang="en-US" altLang="zh-CN" dirty="0"/>
              <a:t>A1</a:t>
            </a:r>
            <a:r>
              <a:rPr lang="zh-CN" altLang="en-US" dirty="0"/>
              <a:t>＋</a:t>
            </a:r>
            <a:r>
              <a:rPr lang="en-US" altLang="zh-CN" dirty="0"/>
              <a:t>A2</a:t>
            </a:r>
            <a:r>
              <a:rPr lang="zh-CN" altLang="en-US" dirty="0"/>
              <a:t>，</a:t>
            </a:r>
            <a:r>
              <a:rPr lang="en-US" altLang="zh-CN" dirty="0"/>
              <a:t>A2</a:t>
            </a:r>
            <a:r>
              <a:rPr lang="zh-CN" altLang="en-US" dirty="0"/>
              <a:t>表示企业</a:t>
            </a:r>
            <a:r>
              <a:rPr lang="en-US" altLang="zh-CN" dirty="0"/>
              <a:t>2</a:t>
            </a:r>
            <a:r>
              <a:rPr lang="zh-CN" altLang="en-US" dirty="0"/>
              <a:t>提供的广告数量。</a:t>
            </a:r>
          </a:p>
          <a:p>
            <a:r>
              <a:rPr lang="zh-CN" altLang="en-US" dirty="0"/>
              <a:t>我们对上式中的</a:t>
            </a:r>
            <a:r>
              <a:rPr lang="en-US" altLang="zh-CN" dirty="0"/>
              <a:t>A</a:t>
            </a:r>
            <a:r>
              <a:rPr lang="zh-CN" altLang="en-US" dirty="0"/>
              <a:t>。求一阶导数并令其等于零，得：</a:t>
            </a:r>
          </a:p>
          <a:p>
            <a:r>
              <a:rPr lang="en-US" altLang="zh-CN" dirty="0"/>
              <a:t>DA(pf</a:t>
            </a:r>
            <a:r>
              <a:rPr lang="zh-CN" altLang="en-US" dirty="0"/>
              <a:t>，</a:t>
            </a:r>
            <a:r>
              <a:rPr lang="en-US" altLang="zh-CN" dirty="0"/>
              <a:t>A*)=2/(pf-w)&gt;0</a:t>
            </a:r>
          </a:p>
          <a:p>
            <a:r>
              <a:rPr lang="en-US" altLang="zh-CN" dirty="0"/>
              <a:t>    </a:t>
            </a:r>
            <a:r>
              <a:rPr lang="zh-CN" altLang="en-US" dirty="0"/>
              <a:t>其中</a:t>
            </a:r>
            <a:r>
              <a:rPr lang="en-US" altLang="zh-CN" dirty="0"/>
              <a:t>DA</a:t>
            </a:r>
            <a:r>
              <a:rPr lang="zh-CN" altLang="en-US" dirty="0"/>
              <a:t>（</a:t>
            </a:r>
            <a:r>
              <a:rPr lang="en-US" altLang="zh-CN" dirty="0"/>
              <a:t>pf</a:t>
            </a:r>
            <a:r>
              <a:rPr lang="zh-CN" altLang="en-US" dirty="0"/>
              <a:t>，</a:t>
            </a:r>
            <a:r>
              <a:rPr lang="en-US" altLang="zh-CN" dirty="0"/>
              <a:t>A*</a:t>
            </a:r>
            <a:r>
              <a:rPr lang="zh-CN" altLang="en-US" dirty="0"/>
              <a:t>）表示需求函数对</a:t>
            </a:r>
            <a:r>
              <a:rPr lang="en-US" altLang="zh-CN" dirty="0"/>
              <a:t>A1</a:t>
            </a:r>
            <a:r>
              <a:rPr lang="zh-CN" altLang="en-US" dirty="0"/>
              <a:t>的导数。因为</a:t>
            </a:r>
            <a:r>
              <a:rPr lang="en-US" altLang="zh-CN" dirty="0"/>
              <a:t>pf</a:t>
            </a:r>
            <a:r>
              <a:rPr lang="zh-CN" altLang="en-US" dirty="0"/>
              <a:t>＞</a:t>
            </a:r>
            <a:r>
              <a:rPr lang="en-US" altLang="zh-CN" dirty="0"/>
              <a:t>w</a:t>
            </a:r>
            <a:r>
              <a:rPr lang="zh-CN" altLang="en-US" dirty="0"/>
              <a:t>，所以上式右端大于零，所以总需求函数对</a:t>
            </a:r>
            <a:r>
              <a:rPr lang="en-US" altLang="zh-CN" dirty="0"/>
              <a:t>A1</a:t>
            </a:r>
            <a:r>
              <a:rPr lang="zh-CN" altLang="en-US" dirty="0"/>
              <a:t>的导数也是大于零的，表示企业</a:t>
            </a:r>
            <a:r>
              <a:rPr lang="en-US" altLang="zh-CN" dirty="0"/>
              <a:t>1</a:t>
            </a:r>
            <a:r>
              <a:rPr lang="zh-CN" altLang="en-US" dirty="0"/>
              <a:t>广告数量越多，总的销售数量越多。由于假设需求函数</a:t>
            </a:r>
            <a:r>
              <a:rPr lang="en-US" altLang="zh-CN" dirty="0"/>
              <a:t>y</a:t>
            </a:r>
            <a:r>
              <a:rPr lang="zh-CN" altLang="en-US" dirty="0"/>
              <a:t>＝</a:t>
            </a:r>
            <a:r>
              <a:rPr lang="en-US" altLang="zh-CN" dirty="0"/>
              <a:t>D</a:t>
            </a:r>
            <a:r>
              <a:rPr lang="zh-CN" altLang="en-US" dirty="0"/>
              <a:t>（</a:t>
            </a:r>
            <a:r>
              <a:rPr lang="en-US" altLang="zh-CN" dirty="0"/>
              <a:t>p</a:t>
            </a:r>
            <a:r>
              <a:rPr lang="zh-CN" altLang="en-US" dirty="0"/>
              <a:t>，</a:t>
            </a:r>
            <a:r>
              <a:rPr lang="en-US" altLang="zh-CN" dirty="0"/>
              <a:t>A</a:t>
            </a:r>
            <a:r>
              <a:rPr lang="zh-CN" altLang="en-US" dirty="0"/>
              <a:t>）连续和一阶导数也连续，根据上式我们可以求出最优的总的广告水平</a:t>
            </a:r>
            <a:r>
              <a:rPr lang="en-US" altLang="zh-CN" dirty="0"/>
              <a:t>A*</a:t>
            </a:r>
            <a:r>
              <a:rPr lang="zh-CN" altLang="en-US" dirty="0"/>
              <a:t>＞</a:t>
            </a:r>
            <a:r>
              <a:rPr lang="en-US" altLang="zh-CN" dirty="0"/>
              <a:t>0</a:t>
            </a:r>
            <a:r>
              <a:rPr lang="zh-CN" altLang="en-US" dirty="0"/>
              <a:t>。</a:t>
            </a:r>
          </a:p>
          <a:p>
            <a:r>
              <a:rPr lang="zh-CN" altLang="en-US" dirty="0"/>
              <a:t>对上式做进一步的静态分析，如果</a:t>
            </a:r>
            <a:r>
              <a:rPr lang="en-US" altLang="zh-CN" dirty="0" err="1"/>
              <a:t>DApf</a:t>
            </a:r>
            <a:r>
              <a:rPr lang="zh-CN" altLang="en-US" dirty="0"/>
              <a:t>＞</a:t>
            </a:r>
            <a:r>
              <a:rPr lang="en-US" altLang="zh-CN" dirty="0"/>
              <a:t>0</a:t>
            </a:r>
            <a:r>
              <a:rPr lang="zh-CN" altLang="en-US" dirty="0"/>
              <a:t>，那么：</a:t>
            </a:r>
          </a:p>
          <a:p>
            <a:endParaRPr lang="zh-CN" altLang="en-US" dirty="0"/>
          </a:p>
          <a:p>
            <a:endParaRPr lang="zh-CN" altLang="en-US" dirty="0"/>
          </a:p>
          <a:p>
            <a:r>
              <a:rPr lang="zh-CN" altLang="en-US" dirty="0"/>
              <a:t>    这里，</a:t>
            </a:r>
            <a:r>
              <a:rPr lang="en-US" altLang="zh-CN" dirty="0"/>
              <a:t>DAA</a:t>
            </a:r>
            <a:r>
              <a:rPr lang="zh-CN" altLang="en-US" dirty="0"/>
              <a:t>表示需求对广告水平的二阶导数，它是小于零的，所以上式的分母部分，－</a:t>
            </a:r>
            <a:r>
              <a:rPr lang="en-US" altLang="zh-CN" dirty="0"/>
              <a:t>DAA</a:t>
            </a:r>
            <a:r>
              <a:rPr lang="zh-CN" altLang="en-US" dirty="0"/>
              <a:t>＞</a:t>
            </a:r>
            <a:r>
              <a:rPr lang="en-US" altLang="zh-CN" dirty="0"/>
              <a:t>0</a:t>
            </a:r>
            <a:r>
              <a:rPr lang="zh-CN" altLang="en-US" dirty="0"/>
              <a:t>，又知</a:t>
            </a:r>
            <a:r>
              <a:rPr lang="en-US" altLang="zh-CN" dirty="0" err="1"/>
              <a:t>DApf</a:t>
            </a:r>
            <a:r>
              <a:rPr lang="zh-CN" altLang="en-US" dirty="0"/>
              <a:t>＞</a:t>
            </a:r>
            <a:r>
              <a:rPr lang="en-US" altLang="zh-CN" dirty="0"/>
              <a:t>0</a:t>
            </a:r>
            <a:r>
              <a:rPr lang="zh-CN" altLang="en-US" dirty="0"/>
              <a:t>， ，所以上式的分子部分也是大于零的。故上式是大于零的。</a:t>
            </a:r>
            <a:endParaRPr lang="en-US" altLang="zh-CN" dirty="0"/>
          </a:p>
          <a:p>
            <a:r>
              <a:rPr lang="zh-CN" altLang="en-US" sz="2100" dirty="0"/>
              <a:t>可知，在规定最低的零售价格情况下，零售企业最优的总广告数量为正，具体的广告数量的分配并不唯一。而随着最低限价</a:t>
            </a:r>
            <a:r>
              <a:rPr lang="en-US" altLang="zh-CN" sz="2100" dirty="0"/>
              <a:t>pf</a:t>
            </a:r>
            <a:r>
              <a:rPr lang="zh-CN" altLang="en-US" sz="2100" dirty="0"/>
              <a:t>的提高，下游企业最优的营销努力也跟着提高</a:t>
            </a:r>
          </a:p>
          <a:p>
            <a:endParaRPr lang="zh-CN" altLang="en-US" dirty="0"/>
          </a:p>
        </p:txBody>
      </p:sp>
      <p:pic>
        <p:nvPicPr>
          <p:cNvPr id="4" name="图片 3">
            <a:extLst>
              <a:ext uri="{FF2B5EF4-FFF2-40B4-BE49-F238E27FC236}">
                <a16:creationId xmlns:a16="http://schemas.microsoft.com/office/drawing/2014/main" id="{A1014FA4-32BD-489D-9E86-9F14D3DE5F6E}"/>
              </a:ext>
            </a:extLst>
          </p:cNvPr>
          <p:cNvPicPr>
            <a:picLocks noChangeAspect="1"/>
          </p:cNvPicPr>
          <p:nvPr/>
        </p:nvPicPr>
        <p:blipFill>
          <a:blip r:embed="rId2"/>
          <a:stretch>
            <a:fillRect/>
          </a:stretch>
        </p:blipFill>
        <p:spPr>
          <a:xfrm>
            <a:off x="3131840" y="3861048"/>
            <a:ext cx="2400266" cy="576064"/>
          </a:xfrm>
          <a:prstGeom prst="rect">
            <a:avLst/>
          </a:prstGeom>
        </p:spPr>
      </p:pic>
    </p:spTree>
    <p:extLst>
      <p:ext uri="{BB962C8B-B14F-4D97-AF65-F5344CB8AC3E}">
        <p14:creationId xmlns:p14="http://schemas.microsoft.com/office/powerpoint/2010/main" val="4275760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a:t>第四节  生产企业之间的竞争</a:t>
            </a:r>
            <a:endParaRPr lang="zh-CN" altLang="en-US" sz="4400" dirty="0"/>
          </a:p>
        </p:txBody>
      </p:sp>
      <p:sp>
        <p:nvSpPr>
          <p:cNvPr id="3" name="内容占位符 2"/>
          <p:cNvSpPr>
            <a:spLocks noGrp="1"/>
          </p:cNvSpPr>
          <p:nvPr>
            <p:ph sz="quarter" idx="1"/>
          </p:nvPr>
        </p:nvSpPr>
        <p:spPr/>
        <p:txBody>
          <a:bodyPr/>
          <a:lstStyle/>
          <a:p>
            <a:r>
              <a:rPr lang="zh-CN" altLang="en-US" sz="2800" dirty="0"/>
              <a:t>到目前为止，我们在这一章讨论的都是只有一家生产企业的情况。但是，在绝大多数行业内，生产企业都不止一家，它们之间也存在着激烈程度不同的竞争。那么考虑到生产企业之间的竞争，生产企业和零售企业之间的纵向关系就会有所不同，比如可能改变纵向约束的方向等；另外这也导致上游企业不得不考虑新的战略决策。</a:t>
            </a:r>
            <a:endParaRPr lang="en-US" altLang="zh-CN" sz="2800" dirty="0"/>
          </a:p>
          <a:p>
            <a:r>
              <a:rPr lang="zh-CN" altLang="en-US" sz="2800" b="1" dirty="0"/>
              <a:t>这一节我们将讨论生产企业之间存在竞争条件下的纵向关系问题。</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AC787-B195-488B-BF39-8C2A1C5D6854}"/>
              </a:ext>
            </a:extLst>
          </p:cNvPr>
          <p:cNvSpPr>
            <a:spLocks noGrp="1"/>
          </p:cNvSpPr>
          <p:nvPr>
            <p:ph type="title"/>
          </p:nvPr>
        </p:nvSpPr>
        <p:spPr/>
        <p:txBody>
          <a:bodyPr>
            <a:normAutofit/>
          </a:bodyPr>
          <a:lstStyle/>
          <a:p>
            <a:r>
              <a:rPr lang="zh-CN" altLang="en-US" sz="3600" b="1" dirty="0">
                <a:latin typeface="黑体" panose="02010609060101010101" pitchFamily="49" charset="-122"/>
                <a:ea typeface="黑体" panose="02010609060101010101" pitchFamily="49" charset="-122"/>
              </a:rPr>
              <a:t>第一节 纵向关系</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生产商与销售商</a:t>
            </a:r>
          </a:p>
        </p:txBody>
      </p:sp>
      <p:sp>
        <p:nvSpPr>
          <p:cNvPr id="3" name="内容占位符 2">
            <a:extLst>
              <a:ext uri="{FF2B5EF4-FFF2-40B4-BE49-F238E27FC236}">
                <a16:creationId xmlns:a16="http://schemas.microsoft.com/office/drawing/2014/main" id="{8432FC6F-1AAE-4E35-BC52-CCFBA81D6818}"/>
              </a:ext>
            </a:extLst>
          </p:cNvPr>
          <p:cNvSpPr>
            <a:spLocks noGrp="1"/>
          </p:cNvSpPr>
          <p:nvPr>
            <p:ph sz="quarter" idx="1"/>
          </p:nvPr>
        </p:nvSpPr>
        <p:spPr/>
        <p:txBody>
          <a:bodyPr/>
          <a:lstStyle/>
          <a:p>
            <a:r>
              <a:rPr lang="zh-CN" altLang="en-US" sz="2800" b="1" dirty="0">
                <a:latin typeface="+mn-ea"/>
              </a:rPr>
              <a:t>在微观经济学中，通常认为企业是向消费者直接提供服务和产品，至少我们在前面讲到企业的时候是这样假设的。</a:t>
            </a:r>
            <a:endParaRPr lang="en-US" altLang="zh-CN" sz="2800" b="1" dirty="0">
              <a:latin typeface="+mn-ea"/>
            </a:endParaRPr>
          </a:p>
          <a:p>
            <a:r>
              <a:rPr lang="zh-CN" altLang="en-US" sz="2800" b="1" dirty="0">
                <a:latin typeface="+mn-ea"/>
              </a:rPr>
              <a:t>但实际上，大多数企业并不直接面对消费者，而是向其他企业提供产品。</a:t>
            </a:r>
          </a:p>
          <a:p>
            <a:endParaRPr lang="zh-CN" altLang="en-US" dirty="0"/>
          </a:p>
        </p:txBody>
      </p:sp>
      <p:sp>
        <p:nvSpPr>
          <p:cNvPr id="4" name="矩形 3">
            <a:extLst>
              <a:ext uri="{FF2B5EF4-FFF2-40B4-BE49-F238E27FC236}">
                <a16:creationId xmlns:a16="http://schemas.microsoft.com/office/drawing/2014/main" id="{9F1E11C7-B7B2-4AC7-A534-C07D6672D519}"/>
              </a:ext>
            </a:extLst>
          </p:cNvPr>
          <p:cNvSpPr/>
          <p:nvPr/>
        </p:nvSpPr>
        <p:spPr>
          <a:xfrm>
            <a:off x="899592" y="4221088"/>
            <a:ext cx="6873998" cy="132343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4000" b="1" cap="none" spc="0" dirty="0">
                <a:ln/>
                <a:solidFill>
                  <a:schemeClr val="accent3"/>
                </a:solidFill>
                <a:effectLst/>
              </a:rPr>
              <a:t>从经营管理角度看，纵向关系</a:t>
            </a:r>
            <a:endParaRPr lang="en-US" altLang="zh-CN" sz="4000" b="1" cap="none" spc="0" dirty="0">
              <a:ln/>
              <a:solidFill>
                <a:schemeClr val="accent3"/>
              </a:solidFill>
              <a:effectLst/>
            </a:endParaRPr>
          </a:p>
          <a:p>
            <a:pPr algn="ctr"/>
            <a:r>
              <a:rPr lang="zh-CN" altLang="en-US" sz="4000" b="1" cap="none" spc="0" dirty="0">
                <a:ln/>
                <a:solidFill>
                  <a:schemeClr val="accent3"/>
                </a:solidFill>
                <a:effectLst/>
              </a:rPr>
              <a:t>探讨的是渠道建设问题！！</a:t>
            </a:r>
          </a:p>
        </p:txBody>
      </p:sp>
    </p:spTree>
    <p:extLst>
      <p:ext uri="{BB962C8B-B14F-4D97-AF65-F5344CB8AC3E}">
        <p14:creationId xmlns:p14="http://schemas.microsoft.com/office/powerpoint/2010/main" val="2981453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一、零售企业的市场力量</a:t>
            </a:r>
            <a:endParaRPr lang="zh-CN" altLang="en-US" dirty="0"/>
          </a:p>
        </p:txBody>
      </p:sp>
      <p:sp>
        <p:nvSpPr>
          <p:cNvPr id="3" name="内容占位符 2"/>
          <p:cNvSpPr>
            <a:spLocks noGrp="1"/>
          </p:cNvSpPr>
          <p:nvPr>
            <p:ph sz="quarter" idx="1"/>
          </p:nvPr>
        </p:nvSpPr>
        <p:spPr>
          <a:xfrm>
            <a:off x="457200" y="1600200"/>
            <a:ext cx="7758138" cy="4873752"/>
          </a:xfrm>
        </p:spPr>
        <p:txBody>
          <a:bodyPr>
            <a:normAutofit fontScale="92500" lnSpcReduction="20000"/>
          </a:bodyPr>
          <a:lstStyle/>
          <a:p>
            <a:r>
              <a:rPr lang="zh-CN" altLang="en-US" dirty="0">
                <a:latin typeface="+mn-ea"/>
              </a:rPr>
              <a:t>零售企业的市场力量也有不断增加的趋势，最近时期，零售行业的市场集中度不断增加。</a:t>
            </a:r>
            <a:endParaRPr lang="en-US" altLang="zh-CN" dirty="0">
              <a:latin typeface="+mn-ea"/>
            </a:endParaRPr>
          </a:p>
          <a:p>
            <a:r>
              <a:rPr lang="zh-CN" altLang="en-US" dirty="0">
                <a:latin typeface="+mn-ea"/>
              </a:rPr>
              <a:t>以食品杂货店行业为例，按照最大的</a:t>
            </a:r>
            <a:r>
              <a:rPr lang="en-US" dirty="0">
                <a:latin typeface="+mn-ea"/>
              </a:rPr>
              <a:t>5</a:t>
            </a:r>
            <a:r>
              <a:rPr lang="zh-CN" altLang="en-US" dirty="0">
                <a:latin typeface="+mn-ea"/>
              </a:rPr>
              <a:t>家企业的市场份额计算，英国从</a:t>
            </a:r>
            <a:r>
              <a:rPr lang="en-US" dirty="0">
                <a:latin typeface="+mn-ea"/>
              </a:rPr>
              <a:t>1988</a:t>
            </a:r>
            <a:r>
              <a:rPr lang="zh-CN" altLang="en-US" dirty="0">
                <a:latin typeface="+mn-ea"/>
              </a:rPr>
              <a:t>年的</a:t>
            </a:r>
            <a:r>
              <a:rPr lang="en-US" dirty="0">
                <a:latin typeface="+mn-ea"/>
              </a:rPr>
              <a:t>53</a:t>
            </a:r>
            <a:r>
              <a:rPr lang="zh-CN" altLang="en-US" dirty="0">
                <a:latin typeface="+mn-ea"/>
              </a:rPr>
              <a:t>％，到</a:t>
            </a:r>
            <a:r>
              <a:rPr lang="en-US" dirty="0">
                <a:latin typeface="+mn-ea"/>
              </a:rPr>
              <a:t>1992</a:t>
            </a:r>
            <a:r>
              <a:rPr lang="zh-CN" altLang="en-US" dirty="0">
                <a:latin typeface="+mn-ea"/>
              </a:rPr>
              <a:t>年的</a:t>
            </a:r>
            <a:r>
              <a:rPr lang="en-US" dirty="0">
                <a:latin typeface="+mn-ea"/>
              </a:rPr>
              <a:t>60</a:t>
            </a:r>
            <a:r>
              <a:rPr lang="zh-CN" altLang="en-US" dirty="0">
                <a:latin typeface="+mn-ea"/>
              </a:rPr>
              <a:t>％，增加到</a:t>
            </a:r>
            <a:r>
              <a:rPr lang="en-US" dirty="0">
                <a:latin typeface="+mn-ea"/>
              </a:rPr>
              <a:t>1996</a:t>
            </a:r>
            <a:r>
              <a:rPr lang="zh-CN" altLang="en-US" dirty="0">
                <a:latin typeface="+mn-ea"/>
              </a:rPr>
              <a:t>年的</a:t>
            </a:r>
            <a:r>
              <a:rPr lang="en-US" dirty="0">
                <a:latin typeface="+mn-ea"/>
              </a:rPr>
              <a:t>64</a:t>
            </a:r>
            <a:r>
              <a:rPr lang="zh-CN" altLang="en-US" dirty="0">
                <a:latin typeface="+mn-ea"/>
              </a:rPr>
              <a:t>％，德国也从</a:t>
            </a:r>
            <a:r>
              <a:rPr lang="en-US" dirty="0">
                <a:latin typeface="+mn-ea"/>
              </a:rPr>
              <a:t>1988</a:t>
            </a:r>
            <a:r>
              <a:rPr lang="zh-CN" altLang="en-US" dirty="0">
                <a:latin typeface="+mn-ea"/>
              </a:rPr>
              <a:t>年的</a:t>
            </a:r>
            <a:r>
              <a:rPr lang="en-US" dirty="0">
                <a:latin typeface="+mn-ea"/>
              </a:rPr>
              <a:t>27</a:t>
            </a:r>
            <a:r>
              <a:rPr lang="zh-CN" altLang="en-US" dirty="0">
                <a:latin typeface="+mn-ea"/>
              </a:rPr>
              <a:t>％，到</a:t>
            </a:r>
            <a:r>
              <a:rPr lang="en-US" dirty="0">
                <a:latin typeface="+mn-ea"/>
              </a:rPr>
              <a:t>1992</a:t>
            </a:r>
            <a:r>
              <a:rPr lang="zh-CN" altLang="en-US" dirty="0">
                <a:latin typeface="+mn-ea"/>
              </a:rPr>
              <a:t>年的</a:t>
            </a:r>
            <a:r>
              <a:rPr lang="en-US" dirty="0">
                <a:latin typeface="+mn-ea"/>
              </a:rPr>
              <a:t>37</a:t>
            </a:r>
            <a:r>
              <a:rPr lang="zh-CN" altLang="en-US" dirty="0">
                <a:latin typeface="+mn-ea"/>
              </a:rPr>
              <a:t>％，增加到</a:t>
            </a:r>
            <a:r>
              <a:rPr lang="en-US" dirty="0">
                <a:latin typeface="+mn-ea"/>
              </a:rPr>
              <a:t>1996</a:t>
            </a:r>
            <a:r>
              <a:rPr lang="zh-CN" altLang="en-US" dirty="0">
                <a:latin typeface="+mn-ea"/>
              </a:rPr>
              <a:t>年的</a:t>
            </a:r>
            <a:r>
              <a:rPr lang="en-US" dirty="0">
                <a:latin typeface="+mn-ea"/>
              </a:rPr>
              <a:t>41</a:t>
            </a:r>
            <a:r>
              <a:rPr lang="zh-CN" altLang="en-US" dirty="0">
                <a:latin typeface="+mn-ea"/>
              </a:rPr>
              <a:t>％。</a:t>
            </a:r>
            <a:endParaRPr lang="en-US" altLang="zh-CN" dirty="0">
              <a:latin typeface="+mn-ea"/>
            </a:endParaRPr>
          </a:p>
          <a:p>
            <a:r>
              <a:rPr lang="zh-CN" altLang="zh-CN" dirty="0"/>
              <a:t>我国零售业百强占我国社会消费品零售额的比例由</a:t>
            </a:r>
            <a:r>
              <a:rPr lang="en-US" altLang="zh-CN" dirty="0"/>
              <a:t>2000</a:t>
            </a:r>
            <a:r>
              <a:rPr lang="zh-CN" altLang="zh-CN" dirty="0"/>
              <a:t>年的</a:t>
            </a:r>
            <a:r>
              <a:rPr lang="en-US" altLang="zh-CN" dirty="0"/>
              <a:t>4.2094%</a:t>
            </a:r>
            <a:r>
              <a:rPr lang="zh-CN" altLang="zh-CN" dirty="0"/>
              <a:t>增加到</a:t>
            </a:r>
            <a:r>
              <a:rPr lang="en-US" altLang="zh-CN" dirty="0"/>
              <a:t>2010</a:t>
            </a:r>
            <a:r>
              <a:rPr lang="zh-CN" altLang="zh-CN" dirty="0"/>
              <a:t>年的</a:t>
            </a:r>
            <a:r>
              <a:rPr lang="en-US" altLang="zh-CN" dirty="0"/>
              <a:t>10.5895%</a:t>
            </a:r>
            <a:r>
              <a:rPr lang="zh-CN" altLang="zh-CN" dirty="0"/>
              <a:t>，零售业百强占有的份额在十年间上升了</a:t>
            </a:r>
            <a:r>
              <a:rPr lang="en-US" altLang="zh-CN" dirty="0"/>
              <a:t>2.5</a:t>
            </a:r>
            <a:r>
              <a:rPr lang="zh-CN" altLang="zh-CN" dirty="0"/>
              <a:t>倍之多。</a:t>
            </a:r>
          </a:p>
          <a:p>
            <a:r>
              <a:rPr lang="zh-CN" altLang="zh-CN" dirty="0"/>
              <a:t>近十年来我国零售业的绝对市场集中度来看，该指标也呈现出明显的上升趋势。从</a:t>
            </a:r>
            <a:r>
              <a:rPr lang="en-US" altLang="zh-CN" dirty="0"/>
              <a:t>2000 </a:t>
            </a:r>
            <a:r>
              <a:rPr lang="zh-CN" altLang="zh-CN" dirty="0"/>
              <a:t>年的</a:t>
            </a:r>
            <a:r>
              <a:rPr lang="en-US" altLang="zh-CN" dirty="0"/>
              <a:t>0.000 021</a:t>
            </a:r>
            <a:r>
              <a:rPr lang="zh-CN" altLang="zh-CN" dirty="0"/>
              <a:t>上升到</a:t>
            </a:r>
            <a:r>
              <a:rPr lang="en-US" altLang="zh-CN" dirty="0"/>
              <a:t>2010 </a:t>
            </a:r>
            <a:r>
              <a:rPr lang="zh-CN" altLang="zh-CN" dirty="0"/>
              <a:t>年的</a:t>
            </a:r>
            <a:r>
              <a:rPr lang="en-US" altLang="zh-CN" dirty="0"/>
              <a:t>0. 000 388</a:t>
            </a:r>
            <a:r>
              <a:rPr lang="zh-CN" altLang="zh-CN" dirty="0"/>
              <a:t>，十年间上升了将近</a:t>
            </a:r>
            <a:r>
              <a:rPr lang="en-US" altLang="zh-CN" dirty="0"/>
              <a:t>20 </a:t>
            </a:r>
            <a:r>
              <a:rPr lang="zh-CN" altLang="zh-CN" dirty="0"/>
              <a:t>倍。</a:t>
            </a:r>
            <a:endParaRPr lang="en-US" altLang="zh-CN" dirty="0">
              <a:latin typeface="+mn-ea"/>
            </a:endParaRPr>
          </a:p>
          <a:p>
            <a:r>
              <a:rPr lang="zh-CN" altLang="en-US" b="1" dirty="0">
                <a:latin typeface="+mn-ea"/>
              </a:rPr>
              <a:t>虽然每个国家的集中程度不同，但都可以看出集中程度都呈现上升的趋势，也就是说零售企业控制市场的能力都在不断地增加。</a:t>
            </a:r>
          </a:p>
          <a:p>
            <a:endParaRPr lang="en-US" dirty="0"/>
          </a:p>
          <a:p>
            <a:endParaRPr lang="zh-CN" altLang="en-US"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615262" cy="4873752"/>
          </a:xfrm>
        </p:spPr>
        <p:txBody>
          <a:bodyPr/>
          <a:lstStyle/>
          <a:p>
            <a:r>
              <a:rPr lang="zh-CN" altLang="en-US" dirty="0">
                <a:latin typeface="+mn-ea"/>
              </a:rPr>
              <a:t>由于零售市场集中程度的增加，零售企业拥有越来越大的市场力量，我们再假设零售市场接近完全竞争，只有生产企业拥有市场力量的假设就不再现实了。</a:t>
            </a:r>
            <a:endParaRPr lang="en-US" altLang="zh-CN" dirty="0">
              <a:latin typeface="+mn-ea"/>
            </a:endParaRPr>
          </a:p>
          <a:p>
            <a:r>
              <a:rPr lang="zh-CN" altLang="en-US" dirty="0">
                <a:latin typeface="+mn-ea"/>
              </a:rPr>
              <a:t>其实，大的零售企业已经在运用自己的市场势力与制造企业进行讨价还价，它们有能力和制造企业争取到有力的合约条款。</a:t>
            </a:r>
            <a:endParaRPr lang="en-US" altLang="zh-CN" dirty="0">
              <a:latin typeface="+mn-ea"/>
            </a:endParaRPr>
          </a:p>
          <a:p>
            <a:endParaRPr lang="zh-CN" altLang="en-US" dirty="0">
              <a:latin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latin typeface="+mn-ea"/>
                <a:ea typeface="+mn-ea"/>
              </a:rPr>
              <a:t>二、</a:t>
            </a:r>
            <a:r>
              <a:rPr lang="zh-CN" altLang="zh-CN" sz="3600" b="1" dirty="0">
                <a:latin typeface="+mn-ea"/>
                <a:ea typeface="+mn-ea"/>
              </a:rPr>
              <a:t>零售商主导的纵向约束</a:t>
            </a:r>
            <a:endParaRPr lang="zh-CN" altLang="en-US" sz="3600" b="1" dirty="0">
              <a:latin typeface="+mn-ea"/>
              <a:ea typeface="+mn-ea"/>
            </a:endParaRPr>
          </a:p>
        </p:txBody>
      </p:sp>
      <p:sp>
        <p:nvSpPr>
          <p:cNvPr id="3" name="内容占位符 2"/>
          <p:cNvSpPr>
            <a:spLocks noGrp="1"/>
          </p:cNvSpPr>
          <p:nvPr>
            <p:ph sz="quarter" idx="1"/>
          </p:nvPr>
        </p:nvSpPr>
        <p:spPr/>
        <p:txBody>
          <a:bodyPr/>
          <a:lstStyle/>
          <a:p>
            <a:r>
              <a:rPr lang="zh-CN" altLang="zh-CN" dirty="0"/>
              <a:t>大型零售商主导的纵向约束行为概括为</a:t>
            </a:r>
            <a:r>
              <a:rPr lang="zh-CN" altLang="zh-CN" b="1" dirty="0"/>
              <a:t>四个方面</a:t>
            </a:r>
            <a:r>
              <a:rPr lang="zh-CN" altLang="zh-CN" dirty="0"/>
              <a:t>：</a:t>
            </a:r>
            <a:endParaRPr lang="en-US" altLang="zh-CN" dirty="0"/>
          </a:p>
          <a:p>
            <a:r>
              <a:rPr lang="zh-CN" altLang="zh-CN" b="1" dirty="0"/>
              <a:t>特别价格折让</a:t>
            </a:r>
            <a:endParaRPr lang="en-US" altLang="zh-CN" b="1" dirty="0"/>
          </a:p>
          <a:p>
            <a:r>
              <a:rPr lang="zh-CN" altLang="zh-CN" b="1" dirty="0"/>
              <a:t>限制采购行为</a:t>
            </a:r>
            <a:endParaRPr lang="en-US" altLang="zh-CN" b="1" dirty="0"/>
          </a:p>
          <a:p>
            <a:r>
              <a:rPr lang="zh-CN" altLang="zh-CN" b="1" dirty="0"/>
              <a:t>收取通道费</a:t>
            </a:r>
            <a:endParaRPr lang="en-US" altLang="zh-CN" b="1" dirty="0"/>
          </a:p>
          <a:p>
            <a:r>
              <a:rPr lang="zh-CN" altLang="zh-CN" b="1" dirty="0"/>
              <a:t>延长账期</a:t>
            </a:r>
            <a:endParaRPr lang="en-US" altLang="zh-CN" b="1" dirty="0"/>
          </a:p>
          <a:p>
            <a:r>
              <a:rPr lang="zh-CN" altLang="zh-CN" dirty="0"/>
              <a:t>其中，“限制采购行为”和“延长账期”的不正当竞争性质是明确的</a:t>
            </a:r>
            <a:r>
              <a:rPr lang="en-US" altLang="zh-CN" dirty="0"/>
              <a:t>, </a:t>
            </a:r>
            <a:r>
              <a:rPr lang="zh-CN" altLang="zh-CN" dirty="0"/>
              <a:t>而且易于规制。因此</a:t>
            </a:r>
            <a:r>
              <a:rPr lang="zh-CN" altLang="en-US" dirty="0"/>
              <a:t>，</a:t>
            </a:r>
            <a:r>
              <a:rPr lang="zh-CN" altLang="zh-CN" dirty="0"/>
              <a:t>这两种行为在零售商主导的纵向约束中没有典型性。尽管“通道费”是制造商为进入现代化营销渠道而支付的市场费用</a:t>
            </a:r>
            <a:r>
              <a:rPr lang="en-US" altLang="zh-CN" dirty="0"/>
              <a:t>,, </a:t>
            </a:r>
            <a:r>
              <a:rPr lang="zh-CN" altLang="zh-CN" dirty="0"/>
              <a:t>而“特别价格折让”是零售商依靠规模采购而获得的一种歧视性定价</a:t>
            </a:r>
            <a:r>
              <a:rPr lang="en-US" altLang="zh-CN" dirty="0"/>
              <a:t>, </a:t>
            </a:r>
            <a:r>
              <a:rPr lang="zh-CN" altLang="zh-CN" dirty="0"/>
              <a:t>但在目前售后付款的商业操作中</a:t>
            </a:r>
            <a:r>
              <a:rPr lang="en-US" altLang="zh-CN" dirty="0"/>
              <a:t>, </a:t>
            </a:r>
            <a:r>
              <a:rPr lang="zh-CN" altLang="zh-CN" dirty="0"/>
              <a:t>二者已经无法明确区别。</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1" dirty="0">
                <a:latin typeface="+mn-ea"/>
                <a:ea typeface="+mn-ea"/>
              </a:rPr>
              <a:t>三、</a:t>
            </a:r>
            <a:r>
              <a:rPr lang="zh-CN" altLang="zh-CN" sz="4000" b="1" dirty="0">
                <a:latin typeface="+mn-ea"/>
                <a:ea typeface="+mn-ea"/>
              </a:rPr>
              <a:t>通道费</a:t>
            </a:r>
            <a:r>
              <a:rPr lang="zh-CN" altLang="zh-CN" sz="4000" b="1" dirty="0"/>
              <a:t>（</a:t>
            </a:r>
            <a:r>
              <a:rPr lang="en-US" altLang="zh-CN" sz="4000" dirty="0">
                <a:latin typeface="+mj-ea"/>
              </a:rPr>
              <a:t>Slotting Allowances</a:t>
            </a:r>
            <a:r>
              <a:rPr lang="zh-CN" altLang="zh-CN" sz="4000" b="1" dirty="0"/>
              <a:t>）</a:t>
            </a:r>
            <a:endParaRPr lang="zh-CN" altLang="en-US" sz="4000" dirty="0">
              <a:latin typeface="+mn-ea"/>
              <a:ea typeface="+mn-ea"/>
            </a:endParaRPr>
          </a:p>
        </p:txBody>
      </p:sp>
      <p:sp>
        <p:nvSpPr>
          <p:cNvPr id="3" name="内容占位符 2"/>
          <p:cNvSpPr>
            <a:spLocks noGrp="1"/>
          </p:cNvSpPr>
          <p:nvPr>
            <p:ph sz="quarter" idx="1"/>
          </p:nvPr>
        </p:nvSpPr>
        <p:spPr>
          <a:xfrm>
            <a:off x="457200" y="1600200"/>
            <a:ext cx="7787208" cy="4873752"/>
          </a:xfrm>
        </p:spPr>
        <p:txBody>
          <a:bodyPr>
            <a:normAutofit fontScale="55000" lnSpcReduction="20000"/>
          </a:bodyPr>
          <a:lstStyle/>
          <a:p>
            <a:r>
              <a:rPr lang="zh-CN" altLang="en-US" sz="4400" b="1" dirty="0">
                <a:latin typeface="+mn-ea"/>
              </a:rPr>
              <a:t>（</a:t>
            </a:r>
            <a:r>
              <a:rPr lang="zh-CN" altLang="zh-CN" sz="4400" b="1" dirty="0">
                <a:latin typeface="+mn-ea"/>
              </a:rPr>
              <a:t>一</a:t>
            </a:r>
            <a:r>
              <a:rPr lang="zh-CN" altLang="en-US" sz="4400" b="1" dirty="0">
                <a:latin typeface="+mn-ea"/>
              </a:rPr>
              <a:t>）</a:t>
            </a:r>
            <a:r>
              <a:rPr lang="zh-CN" altLang="zh-CN" sz="4400" b="1" dirty="0">
                <a:latin typeface="+mn-ea"/>
              </a:rPr>
              <a:t>通道费现状</a:t>
            </a:r>
            <a:endParaRPr lang="en-US" altLang="zh-CN" sz="4400" b="1" dirty="0">
              <a:latin typeface="+mn-ea"/>
            </a:endParaRPr>
          </a:p>
          <a:p>
            <a:r>
              <a:rPr lang="zh-CN" altLang="zh-CN" sz="3200" dirty="0"/>
              <a:t>在</a:t>
            </a:r>
            <a:r>
              <a:rPr lang="zh-CN" altLang="en-US" sz="3200" dirty="0"/>
              <a:t>前几年的</a:t>
            </a:r>
            <a:r>
              <a:rPr lang="zh-CN" altLang="zh-CN" sz="3200" dirty="0"/>
              <a:t>媒体中广泛流传着一份家乐福向供货商收费的清单：</a:t>
            </a:r>
            <a:endParaRPr lang="en-US" altLang="zh-CN" sz="3200" dirty="0"/>
          </a:p>
          <a:p>
            <a:r>
              <a:rPr lang="zh-CN" altLang="zh-CN" sz="3200" b="1" dirty="0"/>
              <a:t>法国节日店庆费</a:t>
            </a:r>
            <a:r>
              <a:rPr lang="zh-CN" altLang="zh-CN" sz="3200" dirty="0"/>
              <a:t>；每年</a:t>
            </a:r>
            <a:r>
              <a:rPr lang="en-US" altLang="zh-CN" sz="3200" dirty="0"/>
              <a:t>10</a:t>
            </a:r>
            <a:r>
              <a:rPr lang="zh-CN" altLang="zh-CN" sz="3200" dirty="0"/>
              <a:t>万元</a:t>
            </a:r>
            <a:endParaRPr lang="en-US" altLang="zh-CN" sz="3200" dirty="0"/>
          </a:p>
          <a:p>
            <a:r>
              <a:rPr lang="zh-CN" altLang="zh-CN" sz="3200" b="1" dirty="0"/>
              <a:t>中国节日店庆费</a:t>
            </a:r>
            <a:r>
              <a:rPr lang="en-US" altLang="zh-CN" sz="3200" dirty="0"/>
              <a:t>:</a:t>
            </a:r>
            <a:r>
              <a:rPr lang="zh-CN" altLang="zh-CN" sz="3200" dirty="0"/>
              <a:t>每年</a:t>
            </a:r>
            <a:r>
              <a:rPr lang="en-US" altLang="zh-CN" sz="3200" dirty="0"/>
              <a:t>30 </a:t>
            </a:r>
            <a:r>
              <a:rPr lang="zh-CN" altLang="zh-CN" sz="3200" dirty="0"/>
              <a:t>万</a:t>
            </a:r>
            <a:endParaRPr lang="en-US" altLang="zh-CN" sz="3200" dirty="0"/>
          </a:p>
          <a:p>
            <a:r>
              <a:rPr lang="zh-CN" altLang="zh-CN" sz="3200" b="1" dirty="0"/>
              <a:t>新店开张费</a:t>
            </a:r>
            <a:r>
              <a:rPr lang="zh-CN" altLang="zh-CN" sz="3200" dirty="0"/>
              <a:t>：</a:t>
            </a:r>
            <a:r>
              <a:rPr lang="en-US" altLang="zh-CN" sz="3200" dirty="0"/>
              <a:t>1 </a:t>
            </a:r>
            <a:r>
              <a:rPr lang="zh-CN" altLang="zh-CN" sz="3200" dirty="0"/>
              <a:t>～ </a:t>
            </a:r>
            <a:r>
              <a:rPr lang="en-US" altLang="zh-CN" sz="3200" dirty="0"/>
              <a:t>2 </a:t>
            </a:r>
            <a:r>
              <a:rPr lang="zh-CN" altLang="zh-CN" sz="3200" dirty="0"/>
              <a:t>万元</a:t>
            </a:r>
            <a:endParaRPr lang="en-US" altLang="zh-CN" sz="3200" dirty="0"/>
          </a:p>
          <a:p>
            <a:r>
              <a:rPr lang="zh-CN" altLang="zh-CN" sz="3200" b="1" dirty="0"/>
              <a:t>老店翻新费</a:t>
            </a:r>
            <a:r>
              <a:rPr lang="en-US" altLang="zh-CN" sz="3200" dirty="0"/>
              <a:t>1 </a:t>
            </a:r>
            <a:r>
              <a:rPr lang="zh-CN" altLang="zh-CN" sz="3200" dirty="0"/>
              <a:t>～ </a:t>
            </a:r>
            <a:r>
              <a:rPr lang="en-US" altLang="zh-CN" sz="3200" dirty="0"/>
              <a:t>2 </a:t>
            </a:r>
            <a:r>
              <a:rPr lang="zh-CN" altLang="zh-CN" sz="3200" dirty="0"/>
              <a:t>万元</a:t>
            </a:r>
            <a:endParaRPr lang="en-US" altLang="zh-CN" sz="3200" dirty="0"/>
          </a:p>
          <a:p>
            <a:r>
              <a:rPr lang="zh-CN" altLang="zh-CN" sz="3200" b="1" dirty="0"/>
              <a:t>海报费</a:t>
            </a:r>
            <a:r>
              <a:rPr lang="en-US" altLang="zh-CN" sz="3200" dirty="0"/>
              <a:t>:</a:t>
            </a:r>
            <a:r>
              <a:rPr lang="zh-CN" altLang="zh-CN" sz="3200" dirty="0"/>
              <a:t>每店次</a:t>
            </a:r>
            <a:r>
              <a:rPr lang="en-US" altLang="zh-CN" sz="3200" dirty="0"/>
              <a:t>2 340</a:t>
            </a:r>
            <a:r>
              <a:rPr lang="zh-CN" altLang="zh-CN" sz="3200" dirty="0"/>
              <a:t>元</a:t>
            </a:r>
            <a:r>
              <a:rPr lang="zh-CN" altLang="en-US" sz="3200" dirty="0"/>
              <a:t>，</a:t>
            </a:r>
            <a:r>
              <a:rPr lang="en-US" altLang="zh-CN" sz="3200" dirty="0"/>
              <a:t>(</a:t>
            </a:r>
            <a:r>
              <a:rPr lang="zh-CN" altLang="zh-CN" sz="3200" dirty="0"/>
              <a:t>全国有</a:t>
            </a:r>
            <a:r>
              <a:rPr lang="en-US" altLang="zh-CN" sz="3200" dirty="0"/>
              <a:t>34</a:t>
            </a:r>
            <a:r>
              <a:rPr lang="zh-CN" altLang="zh-CN" sz="3200" dirty="0"/>
              <a:t>家门店，一般每家门店每年要印</a:t>
            </a:r>
            <a:r>
              <a:rPr lang="en-US" altLang="zh-CN" sz="3200" dirty="0"/>
              <a:t>10</a:t>
            </a:r>
            <a:r>
              <a:rPr lang="zh-CN" altLang="zh-CN" sz="3200" dirty="0"/>
              <a:t>次海报，这样就是每年</a:t>
            </a:r>
            <a:r>
              <a:rPr lang="en-US" altLang="zh-CN" sz="3200" dirty="0"/>
              <a:t>79 </a:t>
            </a:r>
            <a:r>
              <a:rPr lang="zh-CN" altLang="zh-CN" sz="3200" dirty="0"/>
              <a:t>万元</a:t>
            </a:r>
            <a:r>
              <a:rPr lang="en-US" altLang="zh-CN" sz="3200" dirty="0"/>
              <a:t>)</a:t>
            </a:r>
          </a:p>
          <a:p>
            <a:r>
              <a:rPr lang="zh-CN" altLang="zh-CN" sz="3200" b="1" dirty="0"/>
              <a:t>端头费</a:t>
            </a:r>
            <a:r>
              <a:rPr lang="en-US" altLang="zh-CN" sz="3200" dirty="0"/>
              <a:t>:</a:t>
            </a:r>
            <a:r>
              <a:rPr lang="zh-CN" altLang="zh-CN" sz="3200" dirty="0"/>
              <a:t>每家门店</a:t>
            </a:r>
            <a:r>
              <a:rPr lang="en-US" altLang="zh-CN" sz="3200" dirty="0"/>
              <a:t>2000</a:t>
            </a:r>
            <a:r>
              <a:rPr lang="zh-CN" altLang="zh-CN" sz="3200" dirty="0"/>
              <a:t>元；</a:t>
            </a:r>
            <a:endParaRPr lang="en-US" altLang="zh-CN" sz="3200" dirty="0"/>
          </a:p>
          <a:p>
            <a:r>
              <a:rPr lang="zh-CN" altLang="zh-CN" sz="3200" b="1" dirty="0"/>
              <a:t>新品</a:t>
            </a:r>
            <a:r>
              <a:rPr lang="zh-CN" altLang="zh-CN" sz="3200" dirty="0"/>
              <a:t>费</a:t>
            </a:r>
            <a:r>
              <a:rPr lang="en-US" altLang="zh-CN" sz="3200" dirty="0"/>
              <a:t>:</a:t>
            </a:r>
            <a:r>
              <a:rPr lang="zh-CN" altLang="zh-CN" sz="3200" dirty="0"/>
              <a:t>每家门店进一个新商品需缴纳</a:t>
            </a:r>
            <a:r>
              <a:rPr lang="en-US" altLang="zh-CN" sz="3200" dirty="0"/>
              <a:t>1 000 </a:t>
            </a:r>
            <a:r>
              <a:rPr lang="zh-CN" altLang="zh-CN" sz="3200" dirty="0"/>
              <a:t>元</a:t>
            </a:r>
            <a:endParaRPr lang="en-US" altLang="zh-CN" sz="3200" dirty="0"/>
          </a:p>
          <a:p>
            <a:r>
              <a:rPr lang="zh-CN" altLang="zh-CN" sz="3200" b="1" dirty="0"/>
              <a:t>人员管理费</a:t>
            </a:r>
            <a:r>
              <a:rPr lang="en-US" altLang="zh-CN" sz="3200" dirty="0"/>
              <a:t>:</a:t>
            </a:r>
            <a:r>
              <a:rPr lang="zh-CN" altLang="zh-CN" sz="3200" dirty="0"/>
              <a:t>每人每月</a:t>
            </a:r>
            <a:r>
              <a:rPr lang="en-US" altLang="zh-CN" sz="3200" dirty="0"/>
              <a:t>2 000 </a:t>
            </a:r>
            <a:r>
              <a:rPr lang="zh-CN" altLang="zh-CN" sz="3200" dirty="0"/>
              <a:t>元</a:t>
            </a:r>
            <a:endParaRPr lang="en-US" altLang="zh-CN" sz="3200" dirty="0"/>
          </a:p>
          <a:p>
            <a:r>
              <a:rPr lang="zh-CN" altLang="zh-CN" sz="3200" b="1" dirty="0"/>
              <a:t>堆头费</a:t>
            </a:r>
            <a:r>
              <a:rPr lang="en-US" altLang="zh-CN" sz="3200" dirty="0"/>
              <a:t>:</a:t>
            </a:r>
            <a:r>
              <a:rPr lang="zh-CN" altLang="zh-CN" sz="3200" dirty="0"/>
              <a:t>每家门店</a:t>
            </a:r>
            <a:r>
              <a:rPr lang="en-US" altLang="zh-CN" sz="3200" dirty="0"/>
              <a:t>3 </a:t>
            </a:r>
            <a:r>
              <a:rPr lang="zh-CN" altLang="zh-CN" sz="3200" dirty="0"/>
              <a:t>～ </a:t>
            </a:r>
            <a:r>
              <a:rPr lang="en-US" altLang="zh-CN" sz="3200" dirty="0"/>
              <a:t>10 </a:t>
            </a:r>
            <a:r>
              <a:rPr lang="zh-CN" altLang="zh-CN" sz="3200" dirty="0"/>
              <a:t>万元</a:t>
            </a:r>
            <a:r>
              <a:rPr lang="en-US" altLang="zh-CN" sz="3200" dirty="0"/>
              <a:t>;</a:t>
            </a:r>
            <a:r>
              <a:rPr lang="zh-CN" altLang="zh-CN" sz="3200" b="1" dirty="0"/>
              <a:t>出厂价让利</a:t>
            </a:r>
            <a:r>
              <a:rPr lang="en-US" altLang="zh-CN" sz="3200" dirty="0"/>
              <a:t>:</a:t>
            </a:r>
            <a:r>
              <a:rPr lang="zh-CN" altLang="zh-CN" sz="3200" dirty="0"/>
              <a:t>销售额的</a:t>
            </a:r>
            <a:r>
              <a:rPr lang="en-US" altLang="zh-CN" sz="3200" dirty="0"/>
              <a:t>8 %</a:t>
            </a:r>
          </a:p>
          <a:p>
            <a:r>
              <a:rPr lang="zh-CN" altLang="zh-CN" sz="3200" b="1" dirty="0"/>
              <a:t>服务费</a:t>
            </a:r>
            <a:r>
              <a:rPr lang="en-US" altLang="zh-CN" sz="3200" dirty="0"/>
              <a:t>:</a:t>
            </a:r>
            <a:r>
              <a:rPr lang="zh-CN" altLang="zh-CN" sz="3200" dirty="0"/>
              <a:t>占销售额的</a:t>
            </a:r>
            <a:r>
              <a:rPr lang="en-US" altLang="zh-CN" sz="3200" dirty="0"/>
              <a:t>1.5 %</a:t>
            </a:r>
            <a:r>
              <a:rPr lang="zh-CN" altLang="zh-CN" sz="3200" dirty="0"/>
              <a:t>～ </a:t>
            </a:r>
            <a:r>
              <a:rPr lang="en-US" altLang="zh-CN" sz="3200" dirty="0"/>
              <a:t>2 %;</a:t>
            </a:r>
            <a:r>
              <a:rPr lang="zh-CN" altLang="zh-CN" sz="3200" b="1" dirty="0"/>
              <a:t>咨询费</a:t>
            </a:r>
            <a:r>
              <a:rPr lang="en-US" altLang="zh-CN" sz="3200" dirty="0"/>
              <a:t>:</a:t>
            </a:r>
            <a:r>
              <a:rPr lang="zh-CN" altLang="zh-CN" sz="3200" dirty="0"/>
              <a:t>约占</a:t>
            </a:r>
            <a:r>
              <a:rPr lang="en-US" altLang="zh-CN" sz="3200" dirty="0"/>
              <a:t>2 %;</a:t>
            </a:r>
            <a:r>
              <a:rPr lang="zh-CN" altLang="zh-CN" sz="3200" b="1" dirty="0"/>
              <a:t>排面管理费</a:t>
            </a:r>
            <a:r>
              <a:rPr lang="en-US" altLang="zh-CN" sz="3200" dirty="0"/>
              <a:t>:2.5 %;</a:t>
            </a:r>
            <a:r>
              <a:rPr lang="zh-CN" altLang="zh-CN" sz="3200" dirty="0"/>
              <a:t>送货不及时扣款</a:t>
            </a:r>
            <a:r>
              <a:rPr lang="en-US" altLang="zh-CN" sz="3200" dirty="0"/>
              <a:t>:</a:t>
            </a:r>
            <a:r>
              <a:rPr lang="zh-CN" altLang="zh-CN" sz="3200" dirty="0"/>
              <a:t>每天</a:t>
            </a:r>
            <a:r>
              <a:rPr lang="en-US" altLang="zh-CN" sz="3200" dirty="0"/>
              <a:t>3 </a:t>
            </a:r>
            <a:r>
              <a:rPr lang="zh-CN" altLang="zh-CN" sz="3200" dirty="0"/>
              <a:t>‰</a:t>
            </a:r>
            <a:r>
              <a:rPr lang="en-US" altLang="zh-CN" sz="3200" dirty="0"/>
              <a:t>;</a:t>
            </a:r>
            <a:r>
              <a:rPr lang="zh-CN" altLang="zh-CN" sz="3200" b="1" dirty="0"/>
              <a:t>补损费</a:t>
            </a:r>
            <a:r>
              <a:rPr lang="en-US" altLang="zh-CN" sz="3200" dirty="0"/>
              <a:t>:</a:t>
            </a:r>
            <a:r>
              <a:rPr lang="zh-CN" altLang="zh-CN" sz="3200" dirty="0"/>
              <a:t>产品保管不善</a:t>
            </a:r>
            <a:r>
              <a:rPr lang="en-US" altLang="zh-CN" sz="3200" dirty="0"/>
              <a:t>,</a:t>
            </a:r>
            <a:r>
              <a:rPr lang="zh-CN" altLang="zh-CN" sz="3200" dirty="0"/>
              <a:t>无条件扣款</a:t>
            </a:r>
            <a:r>
              <a:rPr lang="en-US" altLang="zh-CN" sz="3200" dirty="0"/>
              <a:t>;</a:t>
            </a:r>
            <a:r>
              <a:rPr lang="zh-CN" altLang="zh-CN" sz="3200" dirty="0"/>
              <a:t>无条件退货</a:t>
            </a:r>
            <a:r>
              <a:rPr lang="en-US" altLang="zh-CN" sz="3200" dirty="0"/>
              <a:t>:</a:t>
            </a:r>
            <a:r>
              <a:rPr lang="zh-CN" altLang="zh-CN" sz="3200" dirty="0"/>
              <a:t>占销售额的</a:t>
            </a:r>
            <a:r>
              <a:rPr lang="en-US" altLang="zh-CN" sz="3200" dirty="0"/>
              <a:t>3 %</a:t>
            </a:r>
            <a:r>
              <a:rPr lang="zh-CN" altLang="zh-CN" sz="3200" dirty="0"/>
              <a:t>～ </a:t>
            </a:r>
            <a:r>
              <a:rPr lang="en-US" altLang="zh-CN" sz="3200" dirty="0"/>
              <a:t>5 %;</a:t>
            </a:r>
            <a:r>
              <a:rPr lang="zh-CN" altLang="zh-CN" sz="3200" dirty="0"/>
              <a:t>税差</a:t>
            </a:r>
            <a:r>
              <a:rPr lang="en-US" altLang="zh-CN" sz="3200" dirty="0"/>
              <a:t>:</a:t>
            </a:r>
            <a:r>
              <a:rPr lang="zh-CN" altLang="zh-CN" sz="3200" dirty="0"/>
              <a:t>占</a:t>
            </a:r>
            <a:r>
              <a:rPr lang="en-US" altLang="zh-CN" sz="3200" dirty="0"/>
              <a:t>5 %</a:t>
            </a:r>
            <a:r>
              <a:rPr lang="zh-CN" altLang="zh-CN" sz="3200" dirty="0"/>
              <a:t>～ </a:t>
            </a:r>
            <a:r>
              <a:rPr lang="en-US" altLang="zh-CN" sz="3200" dirty="0"/>
              <a:t>6 %;</a:t>
            </a:r>
            <a:r>
              <a:rPr lang="zh-CN" altLang="zh-CN" sz="3200" b="1" dirty="0"/>
              <a:t>补差价</a:t>
            </a:r>
            <a:r>
              <a:rPr lang="en-US" altLang="zh-CN" sz="3200" dirty="0"/>
              <a:t>:</a:t>
            </a:r>
            <a:r>
              <a:rPr lang="zh-CN" altLang="zh-CN" sz="3200" dirty="0"/>
              <a:t>在任何地方只要发现一家商店炒货价格低于家乐福</a:t>
            </a:r>
            <a:r>
              <a:rPr lang="en-US" altLang="zh-CN" sz="3200" dirty="0"/>
              <a:t>, </a:t>
            </a:r>
            <a:r>
              <a:rPr lang="zh-CN" altLang="zh-CN" sz="3200" dirty="0"/>
              <a:t>就要给予家乐福相当数额的罚金。</a:t>
            </a:r>
          </a:p>
          <a:p>
            <a:endParaRPr lang="en-US" altLang="zh-CN" sz="3200" b="1" dirty="0">
              <a:latin typeface="+mn-ea"/>
            </a:endParaRPr>
          </a:p>
          <a:p>
            <a:endParaRPr lang="zh-CN" altLang="zh-CN"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收取通道费这一商业惯例目前在国内外零售行业已经普遍存在</a:t>
            </a:r>
            <a:r>
              <a:rPr lang="zh-CN" altLang="en-US" dirty="0"/>
              <a:t>，</a:t>
            </a:r>
            <a:r>
              <a:rPr lang="zh-CN" altLang="zh-CN" dirty="0"/>
              <a:t>成为了众多零售商的重要盈利模式。</a:t>
            </a:r>
            <a:endParaRPr lang="en-US" altLang="zh-CN" dirty="0"/>
          </a:p>
          <a:p>
            <a:r>
              <a:rPr lang="zh-CN" altLang="zh-CN" dirty="0"/>
              <a:t>根据我国零售上市公司的数据显示</a:t>
            </a:r>
            <a:r>
              <a:rPr lang="zh-CN" altLang="en-US" dirty="0"/>
              <a:t>，</a:t>
            </a:r>
            <a:r>
              <a:rPr lang="zh-CN" altLang="zh-CN" dirty="0"/>
              <a:t>大部分大型零售商若扣除通道费收入</a:t>
            </a:r>
            <a:r>
              <a:rPr lang="zh-CN" altLang="en-US" dirty="0"/>
              <a:t>，</a:t>
            </a:r>
            <a:r>
              <a:rPr lang="zh-CN" altLang="zh-CN" dirty="0"/>
              <a:t>其经营将处于微利或亏损状态。</a:t>
            </a:r>
            <a:endParaRPr lang="en-US" altLang="zh-CN" dirty="0"/>
          </a:p>
          <a:p>
            <a:r>
              <a:rPr lang="zh-CN" altLang="zh-CN" dirty="0"/>
              <a:t>从国内外通道费的征收方式来看</a:t>
            </a:r>
            <a:r>
              <a:rPr lang="en-US" altLang="zh-CN" b="1" dirty="0"/>
              <a:t>, </a:t>
            </a:r>
            <a:r>
              <a:rPr lang="zh-CN" altLang="zh-CN" b="1" dirty="0"/>
              <a:t>一般</a:t>
            </a:r>
            <a:r>
              <a:rPr lang="zh-CN" altLang="zh-CN" dirty="0"/>
              <a:t>可以分为“与销售额无关的一次性通道费”和“</a:t>
            </a:r>
            <a:r>
              <a:rPr lang="zh-CN" altLang="zh-CN" b="1" dirty="0"/>
              <a:t>与销售额相关的线性通道费</a:t>
            </a:r>
            <a:r>
              <a:rPr lang="zh-CN" altLang="zh-CN" dirty="0"/>
              <a:t>”</a:t>
            </a:r>
            <a:r>
              <a:rPr lang="en-US" altLang="zh-CN" dirty="0"/>
              <a:t>, </a:t>
            </a:r>
            <a:r>
              <a:rPr lang="zh-CN" altLang="zh-CN" dirty="0"/>
              <a:t>前者如家乐福模式</a:t>
            </a:r>
            <a:r>
              <a:rPr lang="en-US" altLang="zh-CN" dirty="0"/>
              <a:t>, </a:t>
            </a:r>
            <a:r>
              <a:rPr lang="zh-CN" altLang="zh-CN" dirty="0"/>
              <a:t>后者如</a:t>
            </a:r>
            <a:r>
              <a:rPr lang="zh-CN" altLang="zh-CN" b="1" dirty="0"/>
              <a:t>沃尔玛模式</a:t>
            </a:r>
            <a:r>
              <a:rPr lang="zh-CN" altLang="zh-CN" dirty="0"/>
              <a:t>。</a:t>
            </a:r>
          </a:p>
          <a:p>
            <a:endParaRPr lang="zh-CN"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F6AF1-7B27-4DAE-897C-C3D86F3EC75C}"/>
              </a:ext>
            </a:extLst>
          </p:cNvPr>
          <p:cNvSpPr>
            <a:spLocks noGrp="1"/>
          </p:cNvSpPr>
          <p:nvPr>
            <p:ph type="title"/>
          </p:nvPr>
        </p:nvSpPr>
        <p:spPr/>
        <p:txBody>
          <a:bodyPr/>
          <a:lstStyle/>
          <a:p>
            <a:r>
              <a:rPr lang="zh-CN" altLang="en-US" dirty="0"/>
              <a:t>“上海炒货行业协会</a:t>
            </a:r>
            <a:r>
              <a:rPr lang="en-US" altLang="zh-CN" dirty="0"/>
              <a:t>-</a:t>
            </a:r>
            <a:r>
              <a:rPr lang="zh-CN" altLang="en-US" dirty="0"/>
              <a:t>家乐福”案例</a:t>
            </a:r>
          </a:p>
        </p:txBody>
      </p:sp>
      <p:sp>
        <p:nvSpPr>
          <p:cNvPr id="3" name="内容占位符 2">
            <a:extLst>
              <a:ext uri="{FF2B5EF4-FFF2-40B4-BE49-F238E27FC236}">
                <a16:creationId xmlns:a16="http://schemas.microsoft.com/office/drawing/2014/main" id="{CA4A968E-C5BF-480E-8A1B-0CF4A6A7C18A}"/>
              </a:ext>
            </a:extLst>
          </p:cNvPr>
          <p:cNvSpPr>
            <a:spLocks noGrp="1"/>
          </p:cNvSpPr>
          <p:nvPr>
            <p:ph sz="quarter" idx="1"/>
          </p:nvPr>
        </p:nvSpPr>
        <p:spPr/>
        <p:txBody>
          <a:bodyPr>
            <a:normAutofit/>
          </a:bodyPr>
          <a:lstStyle/>
          <a:p>
            <a:r>
              <a:rPr lang="zh-CN" altLang="en-US" dirty="0"/>
              <a:t>上海炒货行业协会和家乐福</a:t>
            </a:r>
            <a:r>
              <a:rPr lang="en-US" altLang="zh-CN" dirty="0"/>
              <a:t>(</a:t>
            </a:r>
            <a:r>
              <a:rPr lang="zh-CN" altLang="en-US" dirty="0"/>
              <a:t>中国</a:t>
            </a:r>
            <a:r>
              <a:rPr lang="en-US" altLang="zh-CN" dirty="0"/>
              <a:t>)</a:t>
            </a:r>
            <a:r>
              <a:rPr lang="zh-CN" altLang="en-US" dirty="0"/>
              <a:t>的公开冲突始于</a:t>
            </a:r>
            <a:r>
              <a:rPr lang="en-US" altLang="zh-CN" dirty="0"/>
              <a:t>2003 </a:t>
            </a:r>
            <a:r>
              <a:rPr lang="zh-CN" altLang="en-US" dirty="0"/>
              <a:t>年</a:t>
            </a:r>
            <a:r>
              <a:rPr lang="en-US" altLang="zh-CN" dirty="0"/>
              <a:t>6 </a:t>
            </a:r>
            <a:r>
              <a:rPr lang="zh-CN" altLang="en-US" dirty="0"/>
              <a:t>月</a:t>
            </a:r>
            <a:r>
              <a:rPr lang="en-US" altLang="zh-CN" dirty="0"/>
              <a:t>13 </a:t>
            </a:r>
            <a:r>
              <a:rPr lang="zh-CN" altLang="en-US" dirty="0"/>
              <a:t>日。由于家乐福超市的高额附加收费，引起炒货企业的不满。在谈判未果的情况下，上海炒货行业协会宣布从</a:t>
            </a:r>
            <a:r>
              <a:rPr lang="en-US" altLang="zh-CN" dirty="0"/>
              <a:t>6 </a:t>
            </a:r>
            <a:r>
              <a:rPr lang="zh-CN" altLang="en-US" dirty="0"/>
              <a:t>月</a:t>
            </a:r>
            <a:r>
              <a:rPr lang="en-US" altLang="zh-CN" dirty="0"/>
              <a:t>14 </a:t>
            </a:r>
            <a:r>
              <a:rPr lang="zh-CN" altLang="en-US" dirty="0"/>
              <a:t>日起</a:t>
            </a:r>
            <a:r>
              <a:rPr lang="en-US" altLang="zh-CN" dirty="0"/>
              <a:t>, </a:t>
            </a:r>
            <a:r>
              <a:rPr lang="zh-CN" altLang="en-US" dirty="0"/>
              <a:t>协会名下的</a:t>
            </a:r>
            <a:r>
              <a:rPr lang="en-US" altLang="zh-CN" dirty="0"/>
              <a:t>10 </a:t>
            </a:r>
            <a:r>
              <a:rPr lang="zh-CN" altLang="en-US" dirty="0"/>
              <a:t>家会员企业集体“暂停”向家乐福</a:t>
            </a:r>
            <a:r>
              <a:rPr lang="en-US" altLang="zh-CN" dirty="0"/>
              <a:t>(</a:t>
            </a:r>
            <a:r>
              <a:rPr lang="zh-CN" altLang="en-US" dirty="0"/>
              <a:t>中国</a:t>
            </a:r>
            <a:r>
              <a:rPr lang="en-US" altLang="zh-CN" dirty="0"/>
              <a:t>)</a:t>
            </a:r>
            <a:r>
              <a:rPr lang="zh-CN" altLang="en-US" dirty="0"/>
              <a:t>的</a:t>
            </a:r>
            <a:r>
              <a:rPr lang="en-US" altLang="zh-CN" dirty="0"/>
              <a:t>34 </a:t>
            </a:r>
            <a:r>
              <a:rPr lang="zh-CN" altLang="en-US" dirty="0"/>
              <a:t>家大卖场供货，这一事件在社会上引起很大反响。经过若干轮艰苦的谈判，上海炒货行业协会和家乐福最后于</a:t>
            </a:r>
            <a:r>
              <a:rPr lang="en-US" altLang="zh-CN" dirty="0"/>
              <a:t>2003 </a:t>
            </a:r>
            <a:r>
              <a:rPr lang="zh-CN" altLang="en-US" dirty="0"/>
              <a:t>年</a:t>
            </a:r>
            <a:r>
              <a:rPr lang="en-US" altLang="zh-CN" dirty="0"/>
              <a:t>7 </a:t>
            </a:r>
            <a:r>
              <a:rPr lang="zh-CN" altLang="en-US" dirty="0"/>
              <a:t>月</a:t>
            </a:r>
            <a:r>
              <a:rPr lang="en-US" altLang="zh-CN" dirty="0"/>
              <a:t>22 </a:t>
            </a:r>
            <a:r>
              <a:rPr lang="zh-CN" altLang="en-US" dirty="0"/>
              <a:t>日达成停止对峙的协议。</a:t>
            </a:r>
          </a:p>
          <a:p>
            <a:endParaRPr lang="zh-CN" altLang="en-US" dirty="0"/>
          </a:p>
        </p:txBody>
      </p:sp>
    </p:spTree>
    <p:extLst>
      <p:ext uri="{BB962C8B-B14F-4D97-AF65-F5344CB8AC3E}">
        <p14:creationId xmlns:p14="http://schemas.microsoft.com/office/powerpoint/2010/main" val="911296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34082"/>
          </a:xfrm>
        </p:spPr>
        <p:txBody>
          <a:bodyPr/>
          <a:lstStyle/>
          <a:p>
            <a:endParaRPr lang="zh-CN" altLang="en-US" dirty="0"/>
          </a:p>
        </p:txBody>
      </p:sp>
      <p:sp>
        <p:nvSpPr>
          <p:cNvPr id="3" name="内容占位符 2"/>
          <p:cNvSpPr>
            <a:spLocks noGrp="1"/>
          </p:cNvSpPr>
          <p:nvPr>
            <p:ph sz="quarter" idx="1"/>
          </p:nvPr>
        </p:nvSpPr>
        <p:spPr>
          <a:xfrm>
            <a:off x="431883" y="992124"/>
            <a:ext cx="7859216" cy="4873752"/>
          </a:xfrm>
        </p:spPr>
        <p:txBody>
          <a:bodyPr>
            <a:normAutofit/>
          </a:bodyPr>
          <a:lstStyle/>
          <a:p>
            <a:r>
              <a:rPr lang="zh-CN" altLang="en-US" b="1" dirty="0"/>
              <a:t>（二）</a:t>
            </a:r>
            <a:r>
              <a:rPr lang="zh-CN" altLang="zh-CN" b="1" dirty="0"/>
              <a:t>通道费的研究主要存在两种观点</a:t>
            </a:r>
            <a:r>
              <a:rPr lang="zh-CN" altLang="en-US" b="1" dirty="0"/>
              <a:t>：</a:t>
            </a:r>
            <a:endParaRPr lang="en-US" altLang="zh-CN" b="1" dirty="0"/>
          </a:p>
          <a:p>
            <a:r>
              <a:rPr lang="zh-CN" altLang="zh-CN" dirty="0">
                <a:latin typeface="宋体" panose="02010600030101010101" pitchFamily="2" charset="-122"/>
                <a:ea typeface="宋体" panose="02010600030101010101" pitchFamily="2" charset="-122"/>
              </a:rPr>
              <a:t>一是以</a:t>
            </a:r>
            <a:r>
              <a:rPr lang="en-US" altLang="zh-CN" dirty="0">
                <a:latin typeface="宋体" panose="02010600030101010101" pitchFamily="2" charset="-122"/>
                <a:ea typeface="宋体" panose="02010600030101010101" pitchFamily="2" charset="-122"/>
              </a:rPr>
              <a:t>Kelly( 1991) </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Chu( 1992) </a:t>
            </a:r>
            <a:r>
              <a:rPr lang="zh-CN"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Lariviere</a:t>
            </a:r>
            <a:r>
              <a:rPr lang="en-US" altLang="zh-CN" dirty="0">
                <a:latin typeface="宋体" panose="02010600030101010101" pitchFamily="2" charset="-122"/>
                <a:ea typeface="宋体" panose="02010600030101010101" pitchFamily="2" charset="-122"/>
              </a:rPr>
              <a:t> and </a:t>
            </a:r>
            <a:r>
              <a:rPr lang="en-US" altLang="zh-CN" dirty="0" err="1">
                <a:latin typeface="宋体" panose="02010600030101010101" pitchFamily="2" charset="-122"/>
                <a:ea typeface="宋体" panose="02010600030101010101" pitchFamily="2" charset="-122"/>
              </a:rPr>
              <a:t>Padmanabhan</a:t>
            </a:r>
            <a:r>
              <a:rPr lang="en-US" altLang="zh-CN" dirty="0">
                <a:latin typeface="宋体" panose="02010600030101010101" pitchFamily="2" charset="-122"/>
                <a:ea typeface="宋体" panose="02010600030101010101" pitchFamily="2" charset="-122"/>
              </a:rPr>
              <a:t>( 1997) </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Sullivan( 1997) </a:t>
            </a:r>
            <a:r>
              <a:rPr lang="zh-CN" altLang="zh-CN" dirty="0">
                <a:latin typeface="宋体" panose="02010600030101010101" pitchFamily="2" charset="-122"/>
                <a:ea typeface="宋体" panose="02010600030101010101" pitchFamily="2" charset="-122"/>
              </a:rPr>
              <a:t>为代表的“</a:t>
            </a:r>
            <a:r>
              <a:rPr lang="zh-CN" altLang="zh-CN" b="1" dirty="0">
                <a:latin typeface="宋体" panose="02010600030101010101" pitchFamily="2" charset="-122"/>
                <a:ea typeface="宋体" panose="02010600030101010101" pitchFamily="2" charset="-122"/>
              </a:rPr>
              <a:t>效率促进理论</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认为通道费是众多新产品竞争稀缺的超市货架空间的结果。“效率促进理论”说明零售商对新产品收取通道费是合理的</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但却无法合理解释市场上普遍存在的对成熟商品收取通道费的行为。</a:t>
            </a:r>
          </a:p>
          <a:p>
            <a:r>
              <a:rPr lang="zh-CN" altLang="zh-CN" dirty="0">
                <a:latin typeface="宋体" panose="02010600030101010101" pitchFamily="2" charset="-122"/>
                <a:ea typeface="宋体" panose="02010600030101010101" pitchFamily="2" charset="-122"/>
              </a:rPr>
              <a:t>二是以</a:t>
            </a:r>
            <a:r>
              <a:rPr lang="en-US" altLang="zh-CN" dirty="0">
                <a:latin typeface="宋体" panose="02010600030101010101" pitchFamily="2" charset="-122"/>
                <a:ea typeface="宋体" panose="02010600030101010101" pitchFamily="2" charset="-122"/>
              </a:rPr>
              <a:t>Shaffer( 1991) </a:t>
            </a:r>
            <a:r>
              <a:rPr lang="zh-CN"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MacAvoy</a:t>
            </a:r>
            <a:r>
              <a:rPr lang="en-US" altLang="zh-CN" dirty="0">
                <a:latin typeface="宋体" panose="02010600030101010101" pitchFamily="2" charset="-122"/>
                <a:ea typeface="宋体" panose="02010600030101010101" pitchFamily="2" charset="-122"/>
              </a:rPr>
              <a:t>( 1997) </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Marx and Shaffer( 2004) </a:t>
            </a:r>
            <a:r>
              <a:rPr lang="zh-CN" altLang="zh-CN" dirty="0">
                <a:latin typeface="宋体" panose="02010600030101010101" pitchFamily="2" charset="-122"/>
                <a:ea typeface="宋体" panose="02010600030101010101" pitchFamily="2" charset="-122"/>
              </a:rPr>
              <a:t>为代表的“</a:t>
            </a:r>
            <a:r>
              <a:rPr lang="zh-CN" altLang="zh-CN" b="1" dirty="0">
                <a:latin typeface="宋体" panose="02010600030101010101" pitchFamily="2" charset="-122"/>
                <a:ea typeface="宋体" panose="02010600030101010101" pitchFamily="2" charset="-122"/>
              </a:rPr>
              <a:t>市场势力理论</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认为通道费是零售商实施其市场势力的结果</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减弱了零售商之间或制造商之间的竞争。</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sz="3600" b="1" dirty="0"/>
              <a:t>（三）</a:t>
            </a:r>
            <a:r>
              <a:rPr lang="zh-CN" altLang="zh-CN" sz="3600" b="1" dirty="0"/>
              <a:t>影响通道费的因素</a:t>
            </a:r>
          </a:p>
          <a:p>
            <a:r>
              <a:rPr lang="en-US" altLang="zh-CN" dirty="0">
                <a:latin typeface="+mn-ea"/>
              </a:rPr>
              <a:t>1</a:t>
            </a:r>
            <a:r>
              <a:rPr lang="zh-CN" altLang="zh-CN" dirty="0">
                <a:latin typeface="+mn-ea"/>
              </a:rPr>
              <a:t>、通道费与制造商的品牌影响力成反比。</a:t>
            </a:r>
          </a:p>
          <a:p>
            <a:r>
              <a:rPr lang="en-US" altLang="zh-CN" dirty="0">
                <a:latin typeface="+mn-ea"/>
              </a:rPr>
              <a:t>2</a:t>
            </a:r>
            <a:r>
              <a:rPr lang="zh-CN" altLang="zh-CN" dirty="0">
                <a:latin typeface="+mn-ea"/>
              </a:rPr>
              <a:t>、通道费与产品的弹性系数成正比。</a:t>
            </a:r>
          </a:p>
          <a:p>
            <a:r>
              <a:rPr lang="en-US" altLang="zh-CN" dirty="0">
                <a:latin typeface="+mn-ea"/>
              </a:rPr>
              <a:t>3</a:t>
            </a:r>
            <a:r>
              <a:rPr lang="zh-CN" altLang="zh-CN" dirty="0">
                <a:latin typeface="+mn-ea"/>
              </a:rPr>
              <a:t>、通道费与零售商经营规模成正比。</a:t>
            </a:r>
          </a:p>
          <a:p>
            <a:r>
              <a:rPr lang="en-US" altLang="zh-CN" dirty="0">
                <a:latin typeface="+mn-ea"/>
              </a:rPr>
              <a:t>4</a:t>
            </a:r>
            <a:r>
              <a:rPr lang="zh-CN" altLang="zh-CN" dirty="0">
                <a:latin typeface="+mn-ea"/>
              </a:rPr>
              <a:t>、通道费与产品市场的竞争程度成正比</a:t>
            </a:r>
          </a:p>
          <a:p>
            <a:r>
              <a:rPr lang="en-US" altLang="zh-CN" dirty="0">
                <a:latin typeface="+mn-ea"/>
              </a:rPr>
              <a:t>5</a:t>
            </a:r>
            <a:r>
              <a:rPr lang="zh-CN" altLang="zh-CN" dirty="0">
                <a:latin typeface="+mn-ea"/>
              </a:rPr>
              <a:t>、通道费与零售渠道中的区位优势成正比。</a:t>
            </a:r>
            <a:endParaRPr lang="en-US" altLang="zh-CN" dirty="0">
              <a:latin typeface="+mn-ea"/>
            </a:endParaRPr>
          </a:p>
          <a:p>
            <a:r>
              <a:rPr lang="en-US" altLang="zh-CN" dirty="0">
                <a:latin typeface="+mn-ea"/>
              </a:rPr>
              <a:t>6</a:t>
            </a:r>
            <a:r>
              <a:rPr lang="zh-CN" altLang="zh-CN" dirty="0">
                <a:latin typeface="+mn-ea"/>
              </a:rPr>
              <a:t>、通道费与消费者交易的活跃程度成反比。</a:t>
            </a:r>
          </a:p>
          <a:p>
            <a:endParaRPr lang="zh-CN" altLang="en-US" dirty="0">
              <a:latin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3200" b="1" dirty="0">
                <a:latin typeface="+mn-ea"/>
              </a:rPr>
              <a:t>（四）</a:t>
            </a:r>
            <a:r>
              <a:rPr lang="zh-CN" altLang="zh-CN" sz="3200" b="1" dirty="0">
                <a:latin typeface="+mn-ea"/>
              </a:rPr>
              <a:t>通道费</a:t>
            </a:r>
            <a:r>
              <a:rPr lang="zh-CN" altLang="en-US" sz="3200" b="1" dirty="0">
                <a:latin typeface="+mn-ea"/>
              </a:rPr>
              <a:t>：</a:t>
            </a:r>
            <a:r>
              <a:rPr lang="zh-CN" altLang="zh-CN" sz="3200" b="1" dirty="0">
                <a:latin typeface="+mn-ea"/>
              </a:rPr>
              <a:t>提高效率还是反竞争？</a:t>
            </a:r>
            <a:endParaRPr lang="en-US" altLang="zh-CN" sz="3200" b="1" dirty="0">
              <a:latin typeface="+mn-ea"/>
            </a:endParaRPr>
          </a:p>
          <a:p>
            <a:r>
              <a:rPr lang="zh-CN" altLang="zh-CN" dirty="0"/>
              <a:t>关于通道费征收方式对社会福利影响的研究</a:t>
            </a:r>
            <a:r>
              <a:rPr lang="en-US" altLang="zh-CN" dirty="0"/>
              <a:t>, </a:t>
            </a:r>
            <a:r>
              <a:rPr lang="zh-CN" altLang="en-US" dirty="0"/>
              <a:t>有学者</a:t>
            </a:r>
            <a:r>
              <a:rPr lang="zh-CN" altLang="zh-CN" dirty="0"/>
              <a:t>认为大型零售商收取的线性通道费可以在相当程度上被制造商转嫁出去</a:t>
            </a:r>
            <a:r>
              <a:rPr lang="en-US" altLang="zh-CN" dirty="0"/>
              <a:t>, </a:t>
            </a:r>
            <a:r>
              <a:rPr lang="zh-CN" altLang="zh-CN" dirty="0"/>
              <a:t>转嫁的对象是其他市场份额较小的零售商</a:t>
            </a:r>
            <a:r>
              <a:rPr lang="en-US" altLang="zh-CN" dirty="0"/>
              <a:t>, </a:t>
            </a:r>
            <a:r>
              <a:rPr lang="zh-CN" altLang="zh-CN" dirty="0"/>
              <a:t>大型零售商将以此为手段来扩大市场份额。</a:t>
            </a:r>
          </a:p>
          <a:p>
            <a:r>
              <a:rPr lang="zh-CN" altLang="zh-CN" dirty="0"/>
              <a:t>根据上海连锁经营研究所</a:t>
            </a:r>
            <a:r>
              <a:rPr lang="en-US" altLang="zh-CN" dirty="0"/>
              <a:t>( 2004) </a:t>
            </a:r>
            <a:r>
              <a:rPr lang="zh-CN" altLang="zh-CN" dirty="0"/>
              <a:t>的调查显示</a:t>
            </a:r>
            <a:r>
              <a:rPr lang="en-US" altLang="zh-CN" dirty="0"/>
              <a:t>, </a:t>
            </a:r>
            <a:r>
              <a:rPr lang="zh-CN" altLang="zh-CN" dirty="0"/>
              <a:t>通道费的不同征收方式给制造商带来的实际成本开支是相同的。</a:t>
            </a:r>
            <a:endParaRPr lang="en-US" altLang="zh-CN" dirty="0"/>
          </a:p>
          <a:p>
            <a:endParaRPr lang="zh-CN" altLang="zh-CN" dirty="0"/>
          </a:p>
          <a:p>
            <a:endParaRPr lang="en-US" altLang="zh-CN" b="1" dirty="0"/>
          </a:p>
          <a:p>
            <a:endParaRPr lang="zh-CN" altLang="zh-CN"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通道费产生以来一直受到各国反垄断机构的关注</a:t>
            </a:r>
            <a:r>
              <a:rPr lang="en-US" altLang="zh-CN" dirty="0"/>
              <a:t>, </a:t>
            </a:r>
            <a:r>
              <a:rPr lang="zh-CN" altLang="zh-CN" dirty="0"/>
              <a:t>由于制造商并没有证</a:t>
            </a:r>
            <a:r>
              <a:rPr lang="zh-CN" altLang="en-US" dirty="0"/>
              <a:t>据</a:t>
            </a:r>
            <a:r>
              <a:rPr lang="zh-CN" altLang="zh-CN" dirty="0"/>
              <a:t>表明通道费降低了社会福利，因此通道费并未被法律文件严格禁止。</a:t>
            </a:r>
          </a:p>
          <a:p>
            <a:r>
              <a:rPr lang="zh-CN" altLang="zh-CN" dirty="0"/>
              <a:t>我国</a:t>
            </a:r>
            <a:r>
              <a:rPr lang="en-US" altLang="zh-CN" dirty="0"/>
              <a:t>2006 </a:t>
            </a:r>
            <a:r>
              <a:rPr lang="zh-CN" altLang="zh-CN" dirty="0"/>
              <a:t>年颁布实施了《零售商供应商公平交易管理办法》</a:t>
            </a:r>
            <a:r>
              <a:rPr lang="en-US" altLang="zh-CN" dirty="0"/>
              <a:t>, </a:t>
            </a:r>
            <a:r>
              <a:rPr lang="zh-CN" altLang="zh-CN" dirty="0"/>
              <a:t>就零售商收取通道费的类别做了原则性的规定</a:t>
            </a:r>
            <a:r>
              <a:rPr lang="en-US" altLang="zh-CN" dirty="0"/>
              <a:t>, </a:t>
            </a:r>
            <a:r>
              <a:rPr lang="zh-CN" altLang="zh-CN" dirty="0"/>
              <a:t>规定了不可以收取的通道费的种类</a:t>
            </a:r>
            <a:r>
              <a:rPr lang="en-US" altLang="zh-CN" dirty="0"/>
              <a:t>, </a:t>
            </a:r>
            <a:r>
              <a:rPr lang="zh-CN" altLang="zh-CN" dirty="0"/>
              <a:t>如</a:t>
            </a:r>
            <a:r>
              <a:rPr lang="zh-CN" altLang="zh-CN" b="1" dirty="0"/>
              <a:t>“条码费”、“店庆费”、“装修费”</a:t>
            </a:r>
            <a:r>
              <a:rPr lang="zh-CN" altLang="zh-CN" dirty="0"/>
              <a:t>等。由于缺乏相应的理论和法律依据</a:t>
            </a:r>
            <a:r>
              <a:rPr lang="en-US" altLang="zh-CN" dirty="0"/>
              <a:t>, </a:t>
            </a:r>
            <a:r>
              <a:rPr lang="zh-CN" altLang="zh-CN" dirty="0"/>
              <a:t>《零售商供应商公平交易管理办法》的实施并没能制止零售商收取不合理通道费的行为。</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4AFE1-EA74-4DBF-BD13-6E273BE1E18D}"/>
              </a:ext>
            </a:extLst>
          </p:cNvPr>
          <p:cNvSpPr>
            <a:spLocks noGrp="1"/>
          </p:cNvSpPr>
          <p:nvPr>
            <p:ph type="title"/>
          </p:nvPr>
        </p:nvSpPr>
        <p:spPr/>
        <p:txBody>
          <a:bodyPr>
            <a:normAutofit/>
          </a:bodyPr>
          <a:lstStyle/>
          <a:p>
            <a:r>
              <a:rPr lang="zh-CN" altLang="en-US" sz="3600" b="1" dirty="0">
                <a:solidFill>
                  <a:schemeClr val="tx1"/>
                </a:solidFill>
                <a:latin typeface="+mn-ea"/>
                <a:ea typeface="+mn-ea"/>
              </a:rPr>
              <a:t>案例</a:t>
            </a:r>
            <a:r>
              <a:rPr lang="en-US" altLang="zh-CN" sz="3600" b="1" dirty="0">
                <a:solidFill>
                  <a:schemeClr val="tx1"/>
                </a:solidFill>
                <a:latin typeface="+mn-ea"/>
                <a:ea typeface="+mn-ea"/>
              </a:rPr>
              <a:t>—</a:t>
            </a:r>
            <a:r>
              <a:rPr lang="zh-CN" altLang="en-US" sz="3600" b="1" dirty="0">
                <a:solidFill>
                  <a:schemeClr val="tx1"/>
                </a:solidFill>
                <a:latin typeface="+mn-ea"/>
                <a:ea typeface="+mn-ea"/>
              </a:rPr>
              <a:t>茅台为何成立集团营销公司</a:t>
            </a:r>
          </a:p>
        </p:txBody>
      </p:sp>
      <p:sp>
        <p:nvSpPr>
          <p:cNvPr id="3" name="内容占位符 2">
            <a:extLst>
              <a:ext uri="{FF2B5EF4-FFF2-40B4-BE49-F238E27FC236}">
                <a16:creationId xmlns:a16="http://schemas.microsoft.com/office/drawing/2014/main" id="{9806C977-5D0C-4CD9-B059-FAE79EA9ABEF}"/>
              </a:ext>
            </a:extLst>
          </p:cNvPr>
          <p:cNvSpPr>
            <a:spLocks noGrp="1"/>
          </p:cNvSpPr>
          <p:nvPr>
            <p:ph sz="quarter" idx="1"/>
          </p:nvPr>
        </p:nvSpPr>
        <p:spPr/>
        <p:txBody>
          <a:bodyPr>
            <a:normAutofit/>
          </a:bodyPr>
          <a:lstStyle/>
          <a:p>
            <a:r>
              <a:rPr lang="zh-CN" altLang="en-US" sz="2000" dirty="0">
                <a:latin typeface="+mn-ea"/>
              </a:rPr>
              <a:t>从</a:t>
            </a:r>
            <a:r>
              <a:rPr lang="en-US" altLang="zh-CN" sz="2000" dirty="0">
                <a:latin typeface="+mn-ea"/>
              </a:rPr>
              <a:t>2018</a:t>
            </a:r>
            <a:r>
              <a:rPr lang="zh-CN" altLang="en-US" sz="2000" dirty="0">
                <a:latin typeface="+mn-ea"/>
              </a:rPr>
              <a:t>年下半年开始，贵州茅台逐步砍掉部分经销商，多出来的配额改为直营，通过线上和商超直供来满足市场需求。</a:t>
            </a:r>
            <a:endParaRPr lang="en-US" altLang="zh-CN" sz="2000" dirty="0">
              <a:latin typeface="+mn-ea"/>
            </a:endParaRPr>
          </a:p>
          <a:p>
            <a:r>
              <a:rPr lang="zh-CN" altLang="en-US" sz="2000" dirty="0">
                <a:latin typeface="+mn-ea"/>
              </a:rPr>
              <a:t>进入</a:t>
            </a:r>
            <a:r>
              <a:rPr lang="en-US" altLang="zh-CN" sz="2000" dirty="0">
                <a:latin typeface="+mn-ea"/>
              </a:rPr>
              <a:t>2019</a:t>
            </a:r>
            <a:r>
              <a:rPr lang="zh-CN" altLang="en-US" sz="2000" dirty="0">
                <a:latin typeface="+mn-ea"/>
              </a:rPr>
              <a:t>年，茅台清理经销商的力度有增无减。数据显示，今年一季度，贵州茅台减少经销商</a:t>
            </a:r>
            <a:r>
              <a:rPr lang="en-US" altLang="zh-CN" sz="2000" dirty="0">
                <a:latin typeface="+mn-ea"/>
              </a:rPr>
              <a:t>533</a:t>
            </a:r>
            <a:r>
              <a:rPr lang="zh-CN" altLang="en-US" sz="2000" dirty="0">
                <a:latin typeface="+mn-ea"/>
              </a:rPr>
              <a:t>家，减少比例达</a:t>
            </a:r>
            <a:r>
              <a:rPr lang="en-US" altLang="zh-CN" sz="2000" dirty="0">
                <a:latin typeface="+mn-ea"/>
              </a:rPr>
              <a:t>17.8%</a:t>
            </a:r>
            <a:r>
              <a:rPr lang="zh-CN" altLang="en-US" sz="2000" dirty="0">
                <a:latin typeface="+mn-ea"/>
              </a:rPr>
              <a:t>，其中茅台酒、酱香系列酒经销商分别减少</a:t>
            </a:r>
            <a:r>
              <a:rPr lang="en-US" altLang="zh-CN" sz="2000" dirty="0">
                <a:latin typeface="+mn-ea"/>
              </a:rPr>
              <a:t>39</a:t>
            </a:r>
            <a:r>
              <a:rPr lang="zh-CN" altLang="en-US" sz="2000" dirty="0">
                <a:latin typeface="+mn-ea"/>
              </a:rPr>
              <a:t>家、</a:t>
            </a:r>
            <a:r>
              <a:rPr lang="en-US" altLang="zh-CN" sz="2000" dirty="0">
                <a:latin typeface="+mn-ea"/>
              </a:rPr>
              <a:t>494</a:t>
            </a:r>
            <a:r>
              <a:rPr lang="zh-CN" altLang="en-US" sz="2000" dirty="0">
                <a:latin typeface="+mn-ea"/>
              </a:rPr>
              <a:t>家。</a:t>
            </a:r>
            <a:endParaRPr lang="en-US" altLang="zh-CN" sz="2000" dirty="0">
              <a:latin typeface="+mn-ea"/>
            </a:endParaRPr>
          </a:p>
          <a:p>
            <a:r>
              <a:rPr lang="en-US" altLang="zh-CN" sz="2000" dirty="0">
                <a:latin typeface="+mn-ea"/>
              </a:rPr>
              <a:t>3</a:t>
            </a:r>
            <a:r>
              <a:rPr lang="zh-CN" altLang="en-US" sz="2000" dirty="0">
                <a:latin typeface="+mn-ea"/>
              </a:rPr>
              <a:t>月</a:t>
            </a:r>
            <a:r>
              <a:rPr lang="en-US" altLang="zh-CN" sz="2000" dirty="0">
                <a:latin typeface="+mn-ea"/>
              </a:rPr>
              <a:t>28</a:t>
            </a:r>
            <a:r>
              <a:rPr lang="zh-CN" altLang="en-US" sz="2000" dirty="0">
                <a:latin typeface="+mn-ea"/>
              </a:rPr>
              <a:t>日晚间，贵州茅台发布</a:t>
            </a:r>
            <a:r>
              <a:rPr lang="en-US" altLang="zh-CN" sz="2000" dirty="0">
                <a:latin typeface="+mn-ea"/>
              </a:rPr>
              <a:t>2018</a:t>
            </a:r>
            <a:r>
              <a:rPr lang="zh-CN" altLang="en-US" sz="2000" dirty="0">
                <a:latin typeface="+mn-ea"/>
              </a:rPr>
              <a:t>年年度报告。当年贵州茅台实现营业收入</a:t>
            </a:r>
            <a:r>
              <a:rPr lang="en-US" altLang="zh-CN" sz="2000" dirty="0">
                <a:latin typeface="+mn-ea"/>
              </a:rPr>
              <a:t>736.39</a:t>
            </a:r>
            <a:r>
              <a:rPr lang="zh-CN" altLang="en-US" sz="2000" dirty="0">
                <a:latin typeface="+mn-ea"/>
              </a:rPr>
              <a:t>亿元，同比增长</a:t>
            </a:r>
            <a:r>
              <a:rPr lang="en-US" altLang="zh-CN" sz="2000" dirty="0">
                <a:latin typeface="+mn-ea"/>
              </a:rPr>
              <a:t>26.49%</a:t>
            </a:r>
            <a:r>
              <a:rPr lang="zh-CN" altLang="en-US" sz="2000" dirty="0">
                <a:latin typeface="+mn-ea"/>
              </a:rPr>
              <a:t>；分渠道来看，直销渠道实现营收</a:t>
            </a:r>
            <a:r>
              <a:rPr lang="en-US" altLang="zh-CN" sz="2000" dirty="0">
                <a:latin typeface="+mn-ea"/>
              </a:rPr>
              <a:t>10.92</a:t>
            </a:r>
            <a:r>
              <a:rPr lang="zh-CN" altLang="en-US" sz="2000" dirty="0">
                <a:latin typeface="+mn-ea"/>
              </a:rPr>
              <a:t>亿，批发渠道实现营收</a:t>
            </a:r>
            <a:r>
              <a:rPr lang="en-US" altLang="zh-CN" sz="2000" dirty="0">
                <a:latin typeface="+mn-ea"/>
              </a:rPr>
              <a:t>205.38</a:t>
            </a:r>
            <a:r>
              <a:rPr lang="zh-CN" altLang="en-US" sz="2000" dirty="0">
                <a:latin typeface="+mn-ea"/>
              </a:rPr>
              <a:t>亿。</a:t>
            </a:r>
            <a:endParaRPr lang="en-US" altLang="zh-CN" sz="2000" dirty="0">
              <a:latin typeface="+mn-ea"/>
            </a:endParaRPr>
          </a:p>
          <a:p>
            <a:r>
              <a:rPr lang="en-US" altLang="zh-CN" sz="2000" dirty="0">
                <a:latin typeface="+mn-ea"/>
              </a:rPr>
              <a:t>5</a:t>
            </a:r>
            <a:r>
              <a:rPr lang="zh-CN" altLang="en-US" sz="2000" dirty="0">
                <a:latin typeface="+mn-ea"/>
              </a:rPr>
              <a:t>月</a:t>
            </a:r>
            <a:r>
              <a:rPr lang="en-US" altLang="zh-CN" sz="2000" dirty="0">
                <a:latin typeface="+mn-ea"/>
              </a:rPr>
              <a:t>5</a:t>
            </a:r>
            <a:r>
              <a:rPr lang="zh-CN" altLang="en-US" sz="2000" dirty="0">
                <a:latin typeface="+mn-ea"/>
              </a:rPr>
              <a:t>日茅台集团宣布成立营销公司。</a:t>
            </a:r>
          </a:p>
        </p:txBody>
      </p:sp>
    </p:spTree>
    <p:extLst>
      <p:ext uri="{BB962C8B-B14F-4D97-AF65-F5344CB8AC3E}">
        <p14:creationId xmlns:p14="http://schemas.microsoft.com/office/powerpoint/2010/main" val="4198969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二、生产企业之间的外部性及纵向约束</a:t>
            </a:r>
            <a:endParaRPr lang="zh-CN" altLang="en-US" dirty="0">
              <a:latin typeface="+mn-ea"/>
              <a:ea typeface="+mn-ea"/>
            </a:endParaRPr>
          </a:p>
        </p:txBody>
      </p:sp>
      <p:sp>
        <p:nvSpPr>
          <p:cNvPr id="3" name="内容占位符 2"/>
          <p:cNvSpPr>
            <a:spLocks noGrp="1"/>
          </p:cNvSpPr>
          <p:nvPr>
            <p:ph sz="quarter" idx="1"/>
          </p:nvPr>
        </p:nvSpPr>
        <p:spPr/>
        <p:txBody>
          <a:bodyPr/>
          <a:lstStyle/>
          <a:p>
            <a:r>
              <a:rPr lang="zh-CN" altLang="en-US" dirty="0"/>
              <a:t>我们前面讲到零售企业之间有横向的外部性，生产企业之间也可能互相搭便车，从而产生一种新的横向外部性。</a:t>
            </a:r>
          </a:p>
          <a:p>
            <a:r>
              <a:rPr lang="zh-CN" altLang="en-US" dirty="0"/>
              <a:t>为了解决这种生产企业之间的横向外部性问题，做广告的制造商可以采用一种二部定价的方案。将其批发价格定在边际成本，然后用特许费用来补偿损失，如果每家制造企业都采取这种定价方式，搭便车问题就可以消除了。</a:t>
            </a:r>
            <a:endParaRPr lang="en-US" altLang="zh-CN"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第五节  企业垂直整合（纵向一体化）的动因</a:t>
            </a:r>
          </a:p>
        </p:txBody>
      </p:sp>
      <p:sp>
        <p:nvSpPr>
          <p:cNvPr id="3" name="内容占位符 2"/>
          <p:cNvSpPr>
            <a:spLocks noGrp="1"/>
          </p:cNvSpPr>
          <p:nvPr>
            <p:ph sz="quarter" idx="1"/>
          </p:nvPr>
        </p:nvSpPr>
        <p:spPr/>
        <p:txBody>
          <a:bodyPr/>
          <a:lstStyle/>
          <a:p>
            <a:r>
              <a:rPr lang="zh-CN" altLang="en-US" b="1" dirty="0"/>
              <a:t>一 、企业</a:t>
            </a:r>
            <a:r>
              <a:rPr lang="zh-CN" altLang="zh-CN" b="1" dirty="0"/>
              <a:t>垂直</a:t>
            </a:r>
            <a:r>
              <a:rPr lang="zh-CN" altLang="en-US" b="1" dirty="0"/>
              <a:t>整合</a:t>
            </a:r>
            <a:r>
              <a:rPr lang="zh-CN" altLang="zh-CN" b="1" dirty="0"/>
              <a:t>（纵向一体化）</a:t>
            </a:r>
            <a:r>
              <a:rPr lang="zh-CN" altLang="en-US" b="1" dirty="0"/>
              <a:t>现象</a:t>
            </a:r>
            <a:endParaRPr lang="en-US" altLang="zh-CN" b="1" dirty="0"/>
          </a:p>
          <a:p>
            <a:r>
              <a:rPr lang="zh-CN" altLang="zh-CN" dirty="0"/>
              <a:t>转型经济下，我国企业进入上下游产业的现象非常普遍，如炼铝厂常常自己发电，奶制品企业建有自己的农场，等等</a:t>
            </a:r>
            <a:r>
              <a:rPr lang="zh-CN" alt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二、企业</a:t>
            </a:r>
            <a:r>
              <a:rPr lang="zh-CN" altLang="zh-CN" b="1" dirty="0"/>
              <a:t>垂直</a:t>
            </a:r>
            <a:r>
              <a:rPr lang="zh-CN" altLang="en-US" b="1" dirty="0"/>
              <a:t>整合</a:t>
            </a:r>
            <a:r>
              <a:rPr lang="zh-CN" altLang="zh-CN" b="1" dirty="0"/>
              <a:t>（纵向一体化）的</a:t>
            </a:r>
            <a:r>
              <a:rPr lang="zh-CN" altLang="en-US" b="1" dirty="0"/>
              <a:t>解释</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a:latin typeface="+mn-ea"/>
              </a:rPr>
              <a:t>Klein</a:t>
            </a:r>
            <a:r>
              <a:rPr lang="zh-CN" altLang="en-US" dirty="0">
                <a:latin typeface="+mn-ea"/>
              </a:rPr>
              <a:t>、</a:t>
            </a:r>
            <a:r>
              <a:rPr lang="en-US" altLang="zh-CN" dirty="0">
                <a:latin typeface="+mn-ea"/>
              </a:rPr>
              <a:t>Crawford</a:t>
            </a:r>
            <a:r>
              <a:rPr lang="zh-CN" altLang="en-US" dirty="0">
                <a:latin typeface="+mn-ea"/>
              </a:rPr>
              <a:t>和</a:t>
            </a:r>
            <a:r>
              <a:rPr lang="en-US" altLang="zh-CN" dirty="0">
                <a:latin typeface="+mn-ea"/>
              </a:rPr>
              <a:t> </a:t>
            </a:r>
            <a:r>
              <a:rPr lang="en-US" altLang="zh-CN" dirty="0" err="1">
                <a:latin typeface="+mn-ea"/>
              </a:rPr>
              <a:t>Alchian</a:t>
            </a:r>
            <a:r>
              <a:rPr lang="zh-CN" altLang="zh-CN" dirty="0">
                <a:latin typeface="+mn-ea"/>
              </a:rPr>
              <a:t>（</a:t>
            </a:r>
            <a:r>
              <a:rPr lang="en-US" altLang="zh-CN" dirty="0">
                <a:latin typeface="+mn-ea"/>
              </a:rPr>
              <a:t>1978</a:t>
            </a:r>
            <a:r>
              <a:rPr lang="zh-CN" altLang="zh-CN" dirty="0">
                <a:latin typeface="+mn-ea"/>
              </a:rPr>
              <a:t>）的研究发现，当存在专用性投资时，由于合约无法有效阻止攫取“可剥削准租”的机会主义行为，企业产生了垂直整合的动机。</a:t>
            </a:r>
          </a:p>
          <a:p>
            <a:r>
              <a:rPr lang="en-US" altLang="zh-CN" dirty="0">
                <a:latin typeface="+mn-ea"/>
              </a:rPr>
              <a:t>Williamson</a:t>
            </a:r>
            <a:r>
              <a:rPr lang="zh-CN" altLang="en-US" dirty="0">
                <a:latin typeface="+mn-ea"/>
              </a:rPr>
              <a:t>（</a:t>
            </a:r>
            <a:r>
              <a:rPr lang="en-US" altLang="zh-CN" dirty="0">
                <a:latin typeface="+mn-ea"/>
              </a:rPr>
              <a:t>1979</a:t>
            </a:r>
            <a:r>
              <a:rPr lang="zh-CN" altLang="en-US" dirty="0">
                <a:latin typeface="+mn-ea"/>
              </a:rPr>
              <a:t>）</a:t>
            </a:r>
            <a:r>
              <a:rPr lang="zh-CN" altLang="zh-CN" dirty="0">
                <a:latin typeface="+mn-ea"/>
              </a:rPr>
              <a:t>指出，若存在有限理性和机会主义，影响企业垂直整合的因素还包括交易频度和交易不确定性。</a:t>
            </a:r>
          </a:p>
          <a:p>
            <a:r>
              <a:rPr lang="en-US" altLang="zh-CN" dirty="0">
                <a:latin typeface="+mn-ea"/>
              </a:rPr>
              <a:t>Grossman</a:t>
            </a:r>
            <a:r>
              <a:rPr lang="zh-CN" altLang="en-US" dirty="0">
                <a:latin typeface="+mn-ea"/>
              </a:rPr>
              <a:t>和</a:t>
            </a:r>
            <a:r>
              <a:rPr lang="en-US" altLang="zh-CN" dirty="0">
                <a:latin typeface="+mn-ea"/>
              </a:rPr>
              <a:t>Hart</a:t>
            </a:r>
            <a:r>
              <a:rPr lang="zh-CN" altLang="en-US" dirty="0">
                <a:latin typeface="+mn-ea"/>
              </a:rPr>
              <a:t>（</a:t>
            </a:r>
            <a:r>
              <a:rPr lang="en-US" altLang="zh-CN" dirty="0">
                <a:latin typeface="+mn-ea"/>
              </a:rPr>
              <a:t>1986</a:t>
            </a:r>
            <a:r>
              <a:rPr lang="zh-CN" altLang="en-US" dirty="0">
                <a:latin typeface="+mn-ea"/>
              </a:rPr>
              <a:t>）</a:t>
            </a:r>
            <a:r>
              <a:rPr lang="zh-CN" altLang="zh-CN" dirty="0">
                <a:latin typeface="+mn-ea"/>
              </a:rPr>
              <a:t>（１９８６）基于所有权视角对企业垂直整合进行分析后发现，当契约不完备时，给予合约中最具生产效率的一方剩余索取权是较优的选择，由此实现业务的垂直整合。因关系到合约签订和执行的难易，新近的研究分析了制度环境对企业垂直整合的作用。</a:t>
            </a:r>
          </a:p>
          <a:p>
            <a:r>
              <a:rPr lang="en-US" altLang="zh-CN" dirty="0" err="1">
                <a:latin typeface="+mn-ea"/>
              </a:rPr>
              <a:t>Acemoglu</a:t>
            </a:r>
            <a:r>
              <a:rPr lang="zh-CN" altLang="zh-CN" dirty="0">
                <a:latin typeface="+mn-ea"/>
              </a:rPr>
              <a:t>，</a:t>
            </a:r>
            <a:r>
              <a:rPr lang="en-US" altLang="zh-CN" dirty="0">
                <a:latin typeface="+mn-ea"/>
              </a:rPr>
              <a:t>Johnson</a:t>
            </a:r>
            <a:r>
              <a:rPr lang="zh-CN" altLang="zh-CN" dirty="0">
                <a:latin typeface="+mn-ea"/>
              </a:rPr>
              <a:t>和</a:t>
            </a:r>
            <a:r>
              <a:rPr lang="en-US" altLang="zh-CN" dirty="0" err="1">
                <a:latin typeface="+mn-ea"/>
              </a:rPr>
              <a:t>Mitton</a:t>
            </a:r>
            <a:r>
              <a:rPr lang="zh-CN" altLang="zh-CN" dirty="0">
                <a:latin typeface="+mn-ea"/>
              </a:rPr>
              <a:t>（</a:t>
            </a:r>
            <a:r>
              <a:rPr lang="en-US" altLang="zh-CN" dirty="0">
                <a:latin typeface="+mn-ea"/>
              </a:rPr>
              <a:t>2009</a:t>
            </a:r>
            <a:r>
              <a:rPr lang="zh-CN" altLang="zh-CN" dirty="0">
                <a:latin typeface="+mn-ea"/>
              </a:rPr>
              <a:t>）的跨国研究显示，在产权保护较弱而金融体系较发达的地区，企业表现出较高的垂直整合度。</a:t>
            </a:r>
          </a:p>
          <a:p>
            <a:r>
              <a:rPr lang="en-US" altLang="zh-CN" dirty="0">
                <a:latin typeface="+mn-ea"/>
              </a:rPr>
              <a:t>Fan</a:t>
            </a:r>
            <a:r>
              <a:rPr lang="zh-CN" altLang="zh-CN" dirty="0">
                <a:latin typeface="+mn-ea"/>
              </a:rPr>
              <a:t>等（</a:t>
            </a:r>
            <a:r>
              <a:rPr lang="en-US" altLang="zh-CN" dirty="0">
                <a:latin typeface="+mn-ea"/>
              </a:rPr>
              <a:t>2009</a:t>
            </a:r>
            <a:r>
              <a:rPr lang="zh-CN" altLang="zh-CN" dirty="0">
                <a:latin typeface="+mn-ea"/>
              </a:rPr>
              <a:t>）利用中国各省市的地区差异研究发现，法律体制、市场发展和政府质量等与企业垂直整合的动机相关联。</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20000"/>
          </a:bodyPr>
          <a:lstStyle/>
          <a:p>
            <a:r>
              <a:rPr lang="zh-CN" altLang="zh-CN" dirty="0"/>
              <a:t>就契约的签订和执行来说，</a:t>
            </a:r>
            <a:r>
              <a:rPr lang="zh-CN" altLang="zh-CN" b="1" dirty="0"/>
              <a:t>企业声誉发挥着重要而积极的作用</a:t>
            </a:r>
            <a:r>
              <a:rPr lang="zh-CN" altLang="zh-CN" dirty="0"/>
              <a:t>。</a:t>
            </a:r>
          </a:p>
          <a:p>
            <a:r>
              <a:rPr lang="en-US" altLang="zh-CN" dirty="0"/>
              <a:t>Hayek</a:t>
            </a:r>
            <a:r>
              <a:rPr lang="zh-CN" altLang="zh-CN" dirty="0"/>
              <a:t>（</a:t>
            </a:r>
            <a:r>
              <a:rPr lang="en-US" altLang="zh-CN" dirty="0"/>
              <a:t>1984</a:t>
            </a:r>
            <a:r>
              <a:rPr lang="zh-CN" altLang="zh-CN" dirty="0"/>
              <a:t>）指出，当缺失独立的第三方对合约进行监督时，声誉可以成为一种替代。</a:t>
            </a:r>
          </a:p>
          <a:p>
            <a:r>
              <a:rPr lang="en-US" altLang="zh-CN" dirty="0"/>
              <a:t>Marshall</a:t>
            </a:r>
            <a:r>
              <a:rPr lang="zh-CN" altLang="zh-CN" dirty="0"/>
              <a:t>（</a:t>
            </a:r>
            <a:r>
              <a:rPr lang="en-US" altLang="zh-CN" dirty="0"/>
              <a:t>1949</a:t>
            </a:r>
            <a:r>
              <a:rPr lang="zh-CN" altLang="zh-CN" dirty="0"/>
              <a:t>）也认为，即使产品的质量不易观测，欺诈所造成的未来商业合作关系的散失也将有效抑制违约的发生。</a:t>
            </a:r>
          </a:p>
          <a:p>
            <a:r>
              <a:rPr lang="en-US" altLang="zh-CN" dirty="0"/>
              <a:t>Klein</a:t>
            </a:r>
            <a:r>
              <a:rPr lang="zh-CN" altLang="zh-CN" dirty="0"/>
              <a:t>和</a:t>
            </a:r>
            <a:r>
              <a:rPr lang="en-US" altLang="zh-CN" dirty="0" err="1"/>
              <a:t>Leffler</a:t>
            </a:r>
            <a:r>
              <a:rPr lang="zh-CN" altLang="zh-CN" dirty="0"/>
              <a:t>（</a:t>
            </a:r>
            <a:r>
              <a:rPr lang="en-US" altLang="zh-CN" dirty="0"/>
              <a:t>1981</a:t>
            </a:r>
            <a:r>
              <a:rPr lang="zh-CN" altLang="zh-CN" dirty="0"/>
              <a:t>）指出，只要企业经营的未来现金流大于当期欺诈的获利，声誉就能发挥维护合约的积极作用。</a:t>
            </a:r>
          </a:p>
          <a:p>
            <a:r>
              <a:rPr lang="en-US" altLang="zh-CN" dirty="0"/>
              <a:t>Greif</a:t>
            </a:r>
            <a:r>
              <a:rPr lang="zh-CN" altLang="zh-CN" dirty="0"/>
              <a:t>（</a:t>
            </a:r>
            <a:r>
              <a:rPr lang="en-US" altLang="zh-CN" dirty="0"/>
              <a:t>1989</a:t>
            </a:r>
            <a:r>
              <a:rPr lang="zh-CN" altLang="zh-CN" dirty="0"/>
              <a:t>）利用１１世纪地中海贸易数据，从经验上证实，在法律保护缺失的情况下，建立于声誉基础上的联盟机制有效解决了商人与其海外委托人之间的代理问题。</a:t>
            </a:r>
            <a:endParaRPr lang="en-US" altLang="zh-CN" dirty="0"/>
          </a:p>
          <a:p>
            <a:r>
              <a:rPr lang="zh-CN" altLang="en-US" dirty="0"/>
              <a:t>有学者以中国上市公司为样本，证实</a:t>
            </a:r>
            <a:r>
              <a:rPr lang="zh-CN" altLang="zh-CN" dirty="0"/>
              <a:t>当市场化程度较低时，声誉对合约交易的积极作用更为明显，声誉良好企业垂直整合的程度进一步降低</a:t>
            </a:r>
            <a:r>
              <a:rPr lang="zh-CN" altLang="en-US" dirty="0"/>
              <a:t>。</a:t>
            </a:r>
            <a:endParaRPr lang="en-US" altLang="zh-CN" dirty="0"/>
          </a:p>
          <a:p>
            <a:r>
              <a:rPr lang="zh-CN" altLang="zh-CN" dirty="0"/>
              <a:t>我</a:t>
            </a:r>
            <a:r>
              <a:rPr lang="zh-CN" altLang="en-US" dirty="0"/>
              <a:t>国</a:t>
            </a:r>
            <a:r>
              <a:rPr lang="zh-CN" altLang="zh-CN" dirty="0"/>
              <a:t>的研究还表明，因较少受法律、规则等正式制度的保护，声誉良好的民营企业更多地依赖自身声誉在市场上交易，表现出更低的垂直整合度</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zh-CN" altLang="zh-CN" dirty="0"/>
              <a:t>关于</a:t>
            </a:r>
            <a:r>
              <a:rPr lang="zh-CN" altLang="zh-CN" b="1" dirty="0"/>
              <a:t>政治关系重要影响</a:t>
            </a:r>
            <a:r>
              <a:rPr lang="zh-CN" altLang="zh-CN" dirty="0"/>
              <a:t>，现有文献从公司价值、政府救助和银行贷款等方面进行了考察。</a:t>
            </a:r>
          </a:p>
          <a:p>
            <a:r>
              <a:rPr lang="en-US" altLang="zh-CN" dirty="0" err="1"/>
              <a:t>Fisman</a:t>
            </a:r>
            <a:r>
              <a:rPr lang="zh-CN" altLang="zh-CN" dirty="0"/>
              <a:t>（</a:t>
            </a:r>
            <a:r>
              <a:rPr lang="en-US" altLang="zh-CN" dirty="0"/>
              <a:t>2001</a:t>
            </a:r>
            <a:r>
              <a:rPr lang="zh-CN" altLang="zh-CN" dirty="0"/>
              <a:t>）通过分析苏哈托健康传闻的市场反应发现，新兴市场的公司价值在很大程度上由其政府关系决定。</a:t>
            </a:r>
          </a:p>
          <a:p>
            <a:r>
              <a:rPr lang="en-US" altLang="zh-CN" dirty="0" err="1"/>
              <a:t>Faccio</a:t>
            </a:r>
            <a:r>
              <a:rPr lang="zh-CN" altLang="en-US" dirty="0"/>
              <a:t>，</a:t>
            </a:r>
            <a:r>
              <a:rPr lang="en-US" altLang="zh-CN" dirty="0" err="1"/>
              <a:t>Masulis</a:t>
            </a:r>
            <a:r>
              <a:rPr lang="zh-CN" altLang="zh-CN" dirty="0"/>
              <a:t>和</a:t>
            </a:r>
            <a:r>
              <a:rPr lang="en-US" altLang="zh-CN" dirty="0"/>
              <a:t>Mc Connell</a:t>
            </a:r>
            <a:r>
              <a:rPr lang="zh-CN" altLang="zh-CN" dirty="0"/>
              <a:t>（</a:t>
            </a:r>
            <a:r>
              <a:rPr lang="en-US" altLang="zh-CN" dirty="0"/>
              <a:t>2006</a:t>
            </a:r>
            <a:r>
              <a:rPr lang="zh-CN" altLang="zh-CN" dirty="0"/>
              <a:t>）针对财务困境企业的研究指出，政治关联企业在经营困难时更易获得政府救助。</a:t>
            </a:r>
          </a:p>
          <a:p>
            <a:r>
              <a:rPr lang="en-US" altLang="zh-CN" dirty="0" err="1"/>
              <a:t>Khwaja</a:t>
            </a:r>
            <a:r>
              <a:rPr lang="zh-CN" altLang="zh-CN" dirty="0"/>
              <a:t>和</a:t>
            </a:r>
            <a:r>
              <a:rPr lang="en-US" altLang="zh-CN" dirty="0" err="1"/>
              <a:t>Mian</a:t>
            </a:r>
            <a:r>
              <a:rPr lang="zh-CN" altLang="zh-CN" dirty="0"/>
              <a:t>（</a:t>
            </a:r>
            <a:r>
              <a:rPr lang="en-US" altLang="zh-CN" dirty="0"/>
              <a:t>2008</a:t>
            </a:r>
            <a:r>
              <a:rPr lang="zh-CN" altLang="zh-CN" dirty="0"/>
              <a:t>）考察了政治关系对公司融资的影响，结果发现，具有政府背景的企业获得了更多的银行贷款。</a:t>
            </a:r>
            <a:endParaRPr lang="en-US" altLang="zh-CN" dirty="0"/>
          </a:p>
          <a:p>
            <a:r>
              <a:rPr lang="zh-CN" altLang="en-US" dirty="0"/>
              <a:t>在我国，</a:t>
            </a:r>
            <a:r>
              <a:rPr lang="zh-CN" altLang="zh-CN" dirty="0"/>
              <a:t>因“官本位”思想根深蒂固，对企业来说建立政治关系似乎更具吸引力。政治关联企业则因涉足上下游产业攫取垄断利润的动机增强，垂直整合的程度进一步提高。有政治关联的国有企业则由于得到更多的政府支持，更有可能进入上下游产业，垂直整合度提高。</a:t>
            </a:r>
          </a:p>
          <a:p>
            <a:endParaRPr lang="zh-CN" altLang="zh-CN"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习题</a:t>
            </a:r>
            <a:endParaRPr lang="zh-CN" altLang="en-US" sz="4000" dirty="0"/>
          </a:p>
        </p:txBody>
      </p:sp>
      <p:sp>
        <p:nvSpPr>
          <p:cNvPr id="3" name="内容占位符 2"/>
          <p:cNvSpPr>
            <a:spLocks noGrp="1"/>
          </p:cNvSpPr>
          <p:nvPr>
            <p:ph sz="quarter" idx="1"/>
          </p:nvPr>
        </p:nvSpPr>
        <p:spPr/>
        <p:txBody>
          <a:bodyPr>
            <a:normAutofit fontScale="92500" lnSpcReduction="10000"/>
          </a:bodyPr>
          <a:lstStyle/>
          <a:p>
            <a:r>
              <a:rPr lang="en-US" dirty="0"/>
              <a:t>    1</a:t>
            </a:r>
            <a:r>
              <a:rPr lang="zh-CN" altLang="en-US" dirty="0"/>
              <a:t>．假设一家垄断的上游企业向几家下游企业出售产品，而且下游企业中的一家是它自己零售市场上的垄断企业。如果垂直一体化不可行，政府将采取什么行动降低因双重垄断造成的扭曲。</a:t>
            </a:r>
          </a:p>
          <a:p>
            <a:r>
              <a:rPr lang="en-US" dirty="0"/>
              <a:t>    2</a:t>
            </a:r>
            <a:r>
              <a:rPr lang="zh-CN" altLang="en-US" dirty="0"/>
              <a:t>．实证数据表明，特许者拥有的麦当劳餐厅的定价低于独立的麦当劳餐厅，这一不同之处应如何解释？</a:t>
            </a:r>
          </a:p>
          <a:p>
            <a:r>
              <a:rPr lang="en-US" dirty="0"/>
              <a:t>    3</a:t>
            </a:r>
            <a:r>
              <a:rPr lang="zh-CN" altLang="en-US" dirty="0"/>
              <a:t>．假定某生产商拥有数量为</a:t>
            </a:r>
            <a:r>
              <a:rPr lang="en-US" dirty="0"/>
              <a:t>N</a:t>
            </a:r>
            <a:r>
              <a:rPr lang="zh-CN" altLang="en-US" dirty="0"/>
              <a:t>的零售商，该生产商采用两部定价（</a:t>
            </a:r>
            <a:r>
              <a:rPr lang="en-US" dirty="0"/>
              <a:t>f</a:t>
            </a:r>
            <a:r>
              <a:rPr lang="zh-CN" altLang="en-US" dirty="0"/>
              <a:t>，</a:t>
            </a:r>
            <a:r>
              <a:rPr lang="en-US" dirty="0"/>
              <a:t>w</a:t>
            </a:r>
            <a:r>
              <a:rPr lang="zh-CN" altLang="en-US" dirty="0"/>
              <a:t>），</a:t>
            </a:r>
            <a:r>
              <a:rPr lang="en-US" dirty="0"/>
              <a:t>f</a:t>
            </a:r>
            <a:r>
              <a:rPr lang="zh-CN" altLang="en-US" dirty="0"/>
              <a:t>为固定费用，</a:t>
            </a:r>
            <a:r>
              <a:rPr lang="en-US" dirty="0"/>
              <a:t>w</a:t>
            </a:r>
            <a:r>
              <a:rPr lang="zh-CN" altLang="en-US" dirty="0"/>
              <a:t>为批发价格。请解释一下，零售商竞争越激烈，最优批发价格越高的原因。</a:t>
            </a:r>
          </a:p>
          <a:p>
            <a:r>
              <a:rPr lang="en-US" dirty="0"/>
              <a:t>    4</a:t>
            </a:r>
            <a:r>
              <a:rPr lang="zh-CN" altLang="en-US" dirty="0"/>
              <a:t>．时尚服饰，消费电器，香水制造业都存在，或者曾经存在转售价格控制的现象。就每个案例，说明存在转卖价格控制的动机和可能发生的福利变化。</a:t>
            </a:r>
          </a:p>
          <a:p>
            <a:r>
              <a:rPr lang="en-US" dirty="0"/>
              <a:t>    5</a:t>
            </a:r>
            <a:r>
              <a:rPr lang="zh-CN" altLang="en-US" dirty="0"/>
              <a:t>．啤酒生产商通常会与零售商签订排他性交易条款，讨论这种做法的效率问题和对市场势力的影响。</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14282" y="357166"/>
            <a:ext cx="8215370" cy="6116786"/>
          </a:xfrm>
        </p:spPr>
        <p:txBody>
          <a:bodyPr>
            <a:normAutofit fontScale="85000" lnSpcReduction="20000"/>
          </a:bodyPr>
          <a:lstStyle/>
          <a:p>
            <a:r>
              <a:rPr lang="en-US" dirty="0"/>
              <a:t> 6</a:t>
            </a:r>
            <a:r>
              <a:rPr lang="zh-CN" altLang="en-US" dirty="0"/>
              <a:t>．假定微软公司利用</a:t>
            </a:r>
            <a:r>
              <a:rPr lang="en-US" dirty="0"/>
              <a:t>Windows</a:t>
            </a:r>
            <a:r>
              <a:rPr lang="zh-CN" altLang="en-US" dirty="0"/>
              <a:t>操作系统垄断了个人计算机的操作系统市场。又假定微软每多向一台计算机提供一套操作系统的边际成本为零。微软操作系统的售价表示为</a:t>
            </a:r>
            <a:r>
              <a:rPr lang="en-US" dirty="0"/>
              <a:t>w</a:t>
            </a:r>
            <a:r>
              <a:rPr lang="zh-CN" altLang="en-US" dirty="0"/>
              <a:t>。</a:t>
            </a:r>
          </a:p>
          <a:p>
            <a:r>
              <a:rPr lang="en-US" dirty="0"/>
              <a:t>    </a:t>
            </a:r>
            <a:r>
              <a:rPr lang="zh-CN" altLang="en-US" dirty="0"/>
              <a:t>计算机原始设备供应商组装计算机。假设每台计算机的</a:t>
            </a:r>
            <a:r>
              <a:rPr lang="en-US" dirty="0"/>
              <a:t>“</a:t>
            </a:r>
            <a:r>
              <a:rPr lang="zh-CN" altLang="en-US" dirty="0"/>
              <a:t>原材料账单</a:t>
            </a:r>
            <a:r>
              <a:rPr lang="en-US" dirty="0"/>
              <a:t>”</a:t>
            </a:r>
            <a:r>
              <a:rPr lang="zh-CN" altLang="en-US" dirty="0"/>
              <a:t>，也就是说，对于原始设备供应商而言，一台计算机所有必备零件的成本为</a:t>
            </a:r>
            <a:r>
              <a:rPr lang="en-US" dirty="0"/>
              <a:t>900</a:t>
            </a:r>
            <a:r>
              <a:rPr lang="zh-CN" altLang="en-US" dirty="0"/>
              <a:t>美元，组装费为每台</a:t>
            </a:r>
            <a:r>
              <a:rPr lang="en-US" dirty="0"/>
              <a:t>100</a:t>
            </a:r>
            <a:r>
              <a:rPr lang="zh-CN" altLang="en-US" dirty="0"/>
              <a:t>美元。最后，我们假定计算机是同质产品，并且年需求量为函数</a:t>
            </a:r>
            <a:r>
              <a:rPr lang="en-US" dirty="0"/>
              <a:t>y</a:t>
            </a:r>
            <a:r>
              <a:rPr lang="zh-CN" altLang="en-US" dirty="0"/>
              <a:t>＝</a:t>
            </a:r>
            <a:r>
              <a:rPr lang="en-US" dirty="0"/>
              <a:t>50 000 000</a:t>
            </a:r>
            <a:r>
              <a:rPr lang="zh-CN" altLang="en-US" dirty="0"/>
              <a:t>－</a:t>
            </a:r>
            <a:r>
              <a:rPr lang="en-US" dirty="0"/>
              <a:t>10 000p</a:t>
            </a:r>
            <a:r>
              <a:rPr lang="zh-CN" altLang="en-US" dirty="0"/>
              <a:t>，并假定原始设备供应商之间完全竞争。</a:t>
            </a:r>
          </a:p>
          <a:p>
            <a:r>
              <a:rPr lang="en-US" dirty="0"/>
              <a:t>    a</a:t>
            </a:r>
            <a:r>
              <a:rPr lang="zh-CN" altLang="en-US" dirty="0"/>
              <a:t>．如果给定操作系统的价格</a:t>
            </a:r>
            <a:r>
              <a:rPr lang="en-US" dirty="0"/>
              <a:t>w</a:t>
            </a:r>
            <a:r>
              <a:rPr lang="zh-CN" altLang="en-US" dirty="0"/>
              <a:t>，那么计算机的售价和销量分别为多少？</a:t>
            </a:r>
          </a:p>
          <a:p>
            <a:r>
              <a:rPr lang="en-US" dirty="0"/>
              <a:t>    b</a:t>
            </a:r>
            <a:r>
              <a:rPr lang="zh-CN" altLang="en-US" dirty="0"/>
              <a:t>．微软应如何确定其操作系统的价格</a:t>
            </a:r>
            <a:r>
              <a:rPr lang="en-US" dirty="0"/>
              <a:t>w</a:t>
            </a:r>
            <a:r>
              <a:rPr lang="zh-CN" altLang="en-US" dirty="0"/>
              <a:t>？微软的获利是多少？原始设备供应商的获利是多少？计算机的定价又是多少？</a:t>
            </a:r>
          </a:p>
          <a:p>
            <a:r>
              <a:rPr lang="en-US" dirty="0"/>
              <a:t>    c</a:t>
            </a:r>
            <a:r>
              <a:rPr lang="zh-CN" altLang="en-US" dirty="0"/>
              <a:t>．如果一家纵向一体化的企业既提供</a:t>
            </a:r>
            <a:r>
              <a:rPr lang="en-US" dirty="0"/>
              <a:t>Windows</a:t>
            </a:r>
            <a:r>
              <a:rPr lang="zh-CN" altLang="en-US" dirty="0"/>
              <a:t>又组装计算机，那它将获利多少？公司对计算机的售价又是多少？</a:t>
            </a:r>
          </a:p>
          <a:p>
            <a:r>
              <a:rPr lang="en-US" dirty="0"/>
              <a:t>    d</a:t>
            </a:r>
            <a:r>
              <a:rPr lang="zh-CN" altLang="en-US" dirty="0"/>
              <a:t>．微软能否通过一体化下游企业而进入计算机组装领域获得更多的利润？请解释原因？</a:t>
            </a:r>
          </a:p>
          <a:p>
            <a:r>
              <a:rPr lang="en-US" dirty="0"/>
              <a:t>    e</a:t>
            </a:r>
            <a:r>
              <a:rPr lang="zh-CN" altLang="en-US" dirty="0"/>
              <a:t>．给定</a:t>
            </a:r>
            <a:r>
              <a:rPr lang="en-US" dirty="0"/>
              <a:t>Windows</a:t>
            </a:r>
            <a:r>
              <a:rPr lang="zh-CN" altLang="en-US" dirty="0"/>
              <a:t>的价格</a:t>
            </a:r>
            <a:r>
              <a:rPr lang="en-US" dirty="0"/>
              <a:t>w</a:t>
            </a:r>
            <a:r>
              <a:rPr lang="zh-CN" altLang="en-US" dirty="0"/>
              <a:t>，那么康柏公司对计算机的定价</a:t>
            </a:r>
            <a:r>
              <a:rPr lang="en-US" dirty="0"/>
              <a:t>p</a:t>
            </a:r>
            <a:r>
              <a:rPr lang="zh-CN" altLang="en-US" dirty="0"/>
              <a:t>为多少，销售量又是多少？</a:t>
            </a:r>
          </a:p>
          <a:p>
            <a:r>
              <a:rPr lang="en-US" dirty="0"/>
              <a:t>    f</a:t>
            </a:r>
            <a:r>
              <a:rPr lang="zh-CN" altLang="en-US" dirty="0"/>
              <a:t>．微软对操作系统的定价</a:t>
            </a:r>
            <a:r>
              <a:rPr lang="en-US" dirty="0"/>
              <a:t>w</a:t>
            </a:r>
            <a:r>
              <a:rPr lang="zh-CN" altLang="en-US" dirty="0"/>
              <a:t>又是多少？微软的获利是多少？康柏的获利是多少？计算机的定价是多少？</a:t>
            </a:r>
          </a:p>
          <a:p>
            <a:r>
              <a:rPr lang="en-US" dirty="0"/>
              <a:t>    g</a:t>
            </a:r>
            <a:r>
              <a:rPr lang="zh-CN" altLang="en-US" dirty="0"/>
              <a:t>．微软和康柏合并后会获利更多吗？如果是，获利是多少？合并使得消费者获益还是受损，这又为多少？</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思考</a:t>
            </a:r>
          </a:p>
        </p:txBody>
      </p:sp>
      <p:sp>
        <p:nvSpPr>
          <p:cNvPr id="3" name="内容占位符 2"/>
          <p:cNvSpPr>
            <a:spLocks noGrp="1"/>
          </p:cNvSpPr>
          <p:nvPr>
            <p:ph sz="quarter" idx="1"/>
          </p:nvPr>
        </p:nvSpPr>
        <p:spPr/>
        <p:txBody>
          <a:bodyPr/>
          <a:lstStyle/>
          <a:p>
            <a:r>
              <a:rPr lang="zh-CN" altLang="en-US" dirty="0"/>
              <a:t>网络效应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4638"/>
            <a:ext cx="7025208" cy="1143000"/>
          </a:xfrm>
        </p:spPr>
        <p:txBody>
          <a:bodyPr>
            <a:normAutofit/>
          </a:bodyPr>
          <a:lstStyle/>
          <a:p>
            <a:r>
              <a:rPr lang="zh-CN" altLang="en-US" sz="4400" b="1" dirty="0"/>
              <a:t>一、纵向关系</a:t>
            </a:r>
          </a:p>
        </p:txBody>
      </p:sp>
      <p:sp>
        <p:nvSpPr>
          <p:cNvPr id="3" name="内容占位符 2"/>
          <p:cNvSpPr>
            <a:spLocks noGrp="1"/>
          </p:cNvSpPr>
          <p:nvPr>
            <p:ph sz="quarter" idx="1"/>
          </p:nvPr>
        </p:nvSpPr>
        <p:spPr/>
        <p:txBody>
          <a:bodyPr/>
          <a:lstStyle/>
          <a:p>
            <a:r>
              <a:rPr lang="zh-CN" altLang="en-US" sz="2800" b="1" dirty="0"/>
              <a:t>面粉生产企业向面包生产企业提供其产品，面包生产企业提供产品给面包销售企业；</a:t>
            </a:r>
            <a:endParaRPr lang="en-US" altLang="zh-CN" sz="2800" b="1" dirty="0"/>
          </a:p>
          <a:p>
            <a:r>
              <a:rPr lang="zh-CN" altLang="en-US" sz="2800" b="1" dirty="0"/>
              <a:t>水泥生产商向混凝土生产商提供水泥，而混凝土生产商将其产品提供给建筑企业；</a:t>
            </a:r>
            <a:endParaRPr lang="en-US" altLang="zh-CN" sz="2800" b="1" dirty="0"/>
          </a:p>
          <a:p>
            <a:r>
              <a:rPr lang="zh-CN" altLang="en-US" sz="2800" b="1" dirty="0"/>
              <a:t>电视机生产企业将电视机卖给销售企业，然后由销售企业销售给消费者等等。</a:t>
            </a:r>
            <a:endParaRPr lang="en-US" altLang="zh-CN" sz="2800" b="1" dirty="0"/>
          </a:p>
          <a:p>
            <a:r>
              <a:rPr lang="zh-CN" altLang="en-US" sz="4400" b="1" dirty="0"/>
              <a:t>这些例子说明什么问题呢？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62074"/>
          </a:xfrm>
        </p:spPr>
        <p:txBody>
          <a:bodyPr/>
          <a:lstStyle/>
          <a:p>
            <a:endParaRPr lang="zh-CN" altLang="en-US" dirty="0"/>
          </a:p>
        </p:txBody>
      </p:sp>
      <p:sp>
        <p:nvSpPr>
          <p:cNvPr id="3" name="内容占位符 2"/>
          <p:cNvSpPr>
            <a:spLocks noGrp="1"/>
          </p:cNvSpPr>
          <p:nvPr>
            <p:ph sz="quarter" idx="1"/>
          </p:nvPr>
        </p:nvSpPr>
        <p:spPr/>
        <p:txBody>
          <a:bodyPr/>
          <a:lstStyle/>
          <a:p>
            <a:r>
              <a:rPr lang="zh-CN" altLang="en-US" sz="3200" dirty="0">
                <a:latin typeface="+mn-ea"/>
              </a:rPr>
              <a:t>通常，一家生产企业会向一家或几家零售商销售自己的产品，我们把提供产品的企业称为</a:t>
            </a:r>
            <a:r>
              <a:rPr lang="zh-CN" altLang="en-US" sz="3200" b="1" dirty="0">
                <a:latin typeface="+mn-ea"/>
              </a:rPr>
              <a:t>上游企业。</a:t>
            </a:r>
            <a:r>
              <a:rPr lang="zh-CN" altLang="en-US" sz="3200" dirty="0">
                <a:latin typeface="+mn-ea"/>
              </a:rPr>
              <a:t>比如上面讲到的面粉企业、水泥企业等；而像上面讲到的面包企业、混凝土企业等相对于上游企业而言，被称为</a:t>
            </a:r>
            <a:r>
              <a:rPr lang="zh-CN" altLang="en-US" sz="3200" b="1" dirty="0">
                <a:latin typeface="+mn-ea"/>
              </a:rPr>
              <a:t>下游企业。</a:t>
            </a:r>
            <a:endParaRPr lang="en-US" altLang="zh-CN" sz="3200" b="1" dirty="0">
              <a:latin typeface="+mn-ea"/>
            </a:endParaRPr>
          </a:p>
          <a:p>
            <a:r>
              <a:rPr lang="zh-CN" altLang="en-US" sz="3200" b="1" dirty="0">
                <a:latin typeface="+mn-ea"/>
              </a:rPr>
              <a:t>纵向关系是指两个企业之间的关系如同上面举的例子一样，是价值链上的前后关系。</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829576" cy="4873752"/>
          </a:xfrm>
        </p:spPr>
        <p:txBody>
          <a:bodyPr>
            <a:normAutofit/>
          </a:bodyPr>
          <a:lstStyle/>
          <a:p>
            <a:r>
              <a:rPr lang="zh-CN" altLang="en-US" sz="3200" b="1" dirty="0"/>
              <a:t>生产商和零售商之间的纵向关系与生产商和最终消费者之间的关系有很大的不同。</a:t>
            </a:r>
            <a:endParaRPr lang="en-US" altLang="zh-CN" sz="3200" b="1" dirty="0"/>
          </a:p>
          <a:p>
            <a:r>
              <a:rPr lang="zh-CN" altLang="en-US" sz="3200" b="1" dirty="0"/>
              <a:t>原因至少有两点：</a:t>
            </a:r>
            <a:endParaRPr lang="en-US" altLang="zh-CN" sz="3200" b="1" dirty="0"/>
          </a:p>
          <a:p>
            <a:r>
              <a:rPr lang="zh-CN" altLang="en-US" sz="2800" dirty="0"/>
              <a:t>第一，把产品直接销售给消费者的生产商通常能控制决定消费者需求的绝大多数变量。</a:t>
            </a:r>
            <a:endParaRPr lang="en-US" altLang="zh-CN" sz="2800" dirty="0"/>
          </a:p>
          <a:p>
            <a:r>
              <a:rPr lang="zh-CN" altLang="en-US" sz="2800" dirty="0"/>
              <a:t>第二，零售商之间会相互竞争，而消费者则不会。</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7E790-FCC2-4BD5-9E36-7BE5DF1BDE6C}"/>
              </a:ext>
            </a:extLst>
          </p:cNvPr>
          <p:cNvSpPr>
            <a:spLocks noGrp="1"/>
          </p:cNvSpPr>
          <p:nvPr>
            <p:ph type="title"/>
          </p:nvPr>
        </p:nvSpPr>
        <p:spPr>
          <a:xfrm>
            <a:off x="457200" y="274638"/>
            <a:ext cx="7467600" cy="850106"/>
          </a:xfrm>
        </p:spPr>
        <p:txBody>
          <a:bodyPr/>
          <a:lstStyle/>
          <a:p>
            <a:endParaRPr lang="zh-CN" altLang="en-US" dirty="0"/>
          </a:p>
        </p:txBody>
      </p:sp>
      <p:sp>
        <p:nvSpPr>
          <p:cNvPr id="3" name="内容占位符 2">
            <a:extLst>
              <a:ext uri="{FF2B5EF4-FFF2-40B4-BE49-F238E27FC236}">
                <a16:creationId xmlns:a16="http://schemas.microsoft.com/office/drawing/2014/main" id="{68097F51-30DE-4C2B-9609-F4E48B6A26CB}"/>
              </a:ext>
            </a:extLst>
          </p:cNvPr>
          <p:cNvSpPr>
            <a:spLocks noGrp="1"/>
          </p:cNvSpPr>
          <p:nvPr>
            <p:ph sz="quarter" idx="1"/>
          </p:nvPr>
        </p:nvSpPr>
        <p:spPr>
          <a:xfrm>
            <a:off x="457200" y="1772816"/>
            <a:ext cx="7931224" cy="4701136"/>
          </a:xfrm>
        </p:spPr>
        <p:txBody>
          <a:bodyPr>
            <a:normAutofit/>
          </a:bodyPr>
          <a:lstStyle/>
          <a:p>
            <a:r>
              <a:rPr lang="zh-CN" altLang="en-US" sz="3600" b="1" dirty="0"/>
              <a:t>二、市场格局的改变</a:t>
            </a:r>
            <a:endParaRPr lang="en-US" altLang="zh-CN" sz="3600" b="1" dirty="0"/>
          </a:p>
          <a:p>
            <a:r>
              <a:rPr lang="zh-CN" altLang="en-US" b="1" dirty="0">
                <a:latin typeface="+mn-ea"/>
              </a:rPr>
              <a:t>自从人类历史上商业和工业的分离，生产商和销售商的关系就成为经济理论界研究的议题之一。</a:t>
            </a:r>
            <a:endParaRPr lang="en-US" altLang="zh-CN" b="1" dirty="0">
              <a:latin typeface="+mn-ea"/>
            </a:endParaRPr>
          </a:p>
          <a:p>
            <a:r>
              <a:rPr lang="zh-CN" altLang="en-US" b="1" dirty="0">
                <a:latin typeface="+mn-ea"/>
              </a:rPr>
              <a:t>技术的进步一方面降低了生产商和消费者的预期，另一方面降低了零售企业的运营成本。</a:t>
            </a:r>
            <a:endParaRPr lang="en-US" altLang="zh-CN" b="1" dirty="0">
              <a:latin typeface="+mn-ea"/>
            </a:endParaRPr>
          </a:p>
          <a:p>
            <a:r>
              <a:rPr lang="zh-CN" altLang="en-US" sz="3600" b="1" dirty="0">
                <a:latin typeface="+mn-ea"/>
              </a:rPr>
              <a:t>市场格局已从卖方向买方市场转变</a:t>
            </a:r>
            <a:endParaRPr lang="en-US" altLang="zh-CN" sz="3600" b="1" dirty="0">
              <a:latin typeface="+mn-ea"/>
            </a:endParaRPr>
          </a:p>
          <a:p>
            <a:endParaRPr lang="en-US" altLang="zh-CN" sz="3600" b="1" dirty="0"/>
          </a:p>
          <a:p>
            <a:endParaRPr lang="en-US" altLang="zh-CN" sz="3600" b="1" dirty="0"/>
          </a:p>
          <a:p>
            <a:endParaRPr lang="zh-CN" altLang="en-US" sz="3600" b="1" dirty="0"/>
          </a:p>
        </p:txBody>
      </p:sp>
      <p:sp>
        <p:nvSpPr>
          <p:cNvPr id="4" name="矩形 3">
            <a:extLst>
              <a:ext uri="{FF2B5EF4-FFF2-40B4-BE49-F238E27FC236}">
                <a16:creationId xmlns:a16="http://schemas.microsoft.com/office/drawing/2014/main" id="{9290EB5C-9A4E-494F-91DA-3F00BD979079}"/>
              </a:ext>
            </a:extLst>
          </p:cNvPr>
          <p:cNvSpPr/>
          <p:nvPr/>
        </p:nvSpPr>
        <p:spPr>
          <a:xfrm>
            <a:off x="755576" y="4665910"/>
            <a:ext cx="7837402" cy="923330"/>
          </a:xfrm>
          <a:prstGeom prst="rect">
            <a:avLst/>
          </a:prstGeom>
          <a:noFill/>
        </p:spPr>
        <p:txBody>
          <a:bodyPr wrap="none" lIns="91440" tIns="45720" rIns="91440" bIns="45720">
            <a:spAutoFit/>
          </a:bodyPr>
          <a:lstStyle/>
          <a:p>
            <a:pPr algn="ct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零售史上的四次革命！！</a:t>
            </a:r>
          </a:p>
        </p:txBody>
      </p:sp>
      <p:sp>
        <p:nvSpPr>
          <p:cNvPr id="5" name="爆炸形: 8 pt  4">
            <a:extLst>
              <a:ext uri="{FF2B5EF4-FFF2-40B4-BE49-F238E27FC236}">
                <a16:creationId xmlns:a16="http://schemas.microsoft.com/office/drawing/2014/main" id="{8BDE0924-51F9-441F-8D30-094B32B5A483}"/>
              </a:ext>
            </a:extLst>
          </p:cNvPr>
          <p:cNvSpPr/>
          <p:nvPr/>
        </p:nvSpPr>
        <p:spPr>
          <a:xfrm>
            <a:off x="4139952" y="188640"/>
            <a:ext cx="4608512" cy="2003450"/>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a:t>是谁控制了全球高级艺术品和奢侈品市场，并由此获得了定价权？？</a:t>
            </a:r>
          </a:p>
        </p:txBody>
      </p:sp>
    </p:spTree>
    <p:extLst>
      <p:ext uri="{BB962C8B-B14F-4D97-AF65-F5344CB8AC3E}">
        <p14:creationId xmlns:p14="http://schemas.microsoft.com/office/powerpoint/2010/main" val="2287227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3539</TotalTime>
  <Words>6642</Words>
  <Application>Microsoft Office PowerPoint</Application>
  <PresentationFormat>全屏显示(4:3)</PresentationFormat>
  <Paragraphs>252</Paragraphs>
  <Slides>57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7" baseType="lpstr">
      <vt:lpstr>黑体</vt:lpstr>
      <vt:lpstr>华文楷体</vt:lpstr>
      <vt:lpstr>宋体</vt:lpstr>
      <vt:lpstr>Arial</vt:lpstr>
      <vt:lpstr>Century Schoolbook</vt:lpstr>
      <vt:lpstr>Wingdings</vt:lpstr>
      <vt:lpstr>Wingdings 2</vt:lpstr>
      <vt:lpstr>凸显</vt:lpstr>
      <vt:lpstr>Equation.3</vt:lpstr>
      <vt:lpstr>Equation.DSMT4</vt:lpstr>
      <vt:lpstr>案例—生产商如何处理和销售商的关系</vt:lpstr>
      <vt:lpstr>第七章  纵向关系 </vt:lpstr>
      <vt:lpstr>思考：双循环下外贸企业产品内销的挑战</vt:lpstr>
      <vt:lpstr>第一节 纵向关系--生产商与销售商</vt:lpstr>
      <vt:lpstr>案例—茅台为何成立集团营销公司</vt:lpstr>
      <vt:lpstr>一、纵向关系</vt:lpstr>
      <vt:lpstr>PowerPoint 演示文稿</vt:lpstr>
      <vt:lpstr>PowerPoint 演示文稿</vt:lpstr>
      <vt:lpstr>PowerPoint 演示文稿</vt:lpstr>
      <vt:lpstr>PowerPoint 演示文稿</vt:lpstr>
      <vt:lpstr>第二节  双重加价模型</vt:lpstr>
      <vt:lpstr>PowerPoint 演示文稿</vt:lpstr>
      <vt:lpstr>1、R企业如何确定产量和价格呢？（下游企业的决策）</vt:lpstr>
      <vt:lpstr>2、M企业产量和价格的确定？（上游企业的决策）</vt:lpstr>
      <vt:lpstr>PowerPoint 演示文稿</vt:lpstr>
      <vt:lpstr>企业合并会出现什么后果呢？（一体化）</vt:lpstr>
      <vt:lpstr>如何解释这样的结果？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在什么条件下会出现这样的结果？</vt:lpstr>
      <vt:lpstr>PowerPoint 演示文稿</vt:lpstr>
      <vt:lpstr>PowerPoint 演示文稿</vt:lpstr>
      <vt:lpstr>案例--英国非处方药市场的零售价格维持</vt:lpstr>
      <vt:lpstr>第三节  零售企业之间的竞争</vt:lpstr>
      <vt:lpstr>  一、零售企业竞争及生产企业定价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生产企业之间的竞争</vt:lpstr>
      <vt:lpstr>一、零售企业的市场力量</vt:lpstr>
      <vt:lpstr>PowerPoint 演示文稿</vt:lpstr>
      <vt:lpstr>二、零售商主导的纵向约束</vt:lpstr>
      <vt:lpstr>三、通道费（Slotting Allowances）</vt:lpstr>
      <vt:lpstr>PowerPoint 演示文稿</vt:lpstr>
      <vt:lpstr>“上海炒货行业协会-家乐福”案例</vt:lpstr>
      <vt:lpstr>PowerPoint 演示文稿</vt:lpstr>
      <vt:lpstr>PowerPoint 演示文稿</vt:lpstr>
      <vt:lpstr>PowerPoint 演示文稿</vt:lpstr>
      <vt:lpstr>PowerPoint 演示文稿</vt:lpstr>
      <vt:lpstr>二、生产企业之间的外部性及纵向约束</vt:lpstr>
      <vt:lpstr>第五节  企业垂直整合（纵向一体化）的动因</vt:lpstr>
      <vt:lpstr>二、企业垂直整合（纵向一体化）的解释</vt:lpstr>
      <vt:lpstr>PowerPoint 演示文稿</vt:lpstr>
      <vt:lpstr>PowerPoint 演示文稿</vt:lpstr>
      <vt:lpstr>习题</vt:lpstr>
      <vt:lpstr>PowerPoint 演示文稿</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纵向关系</dc:title>
  <dc:creator>cfp</dc:creator>
  <cp:lastModifiedBy>子珺 于</cp:lastModifiedBy>
  <cp:revision>52</cp:revision>
  <dcterms:created xsi:type="dcterms:W3CDTF">2014-11-03T00:26:08Z</dcterms:created>
  <dcterms:modified xsi:type="dcterms:W3CDTF">2023-11-25T09:02:40Z</dcterms:modified>
</cp:coreProperties>
</file>