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8"/>
  </p:notesMasterIdLst>
  <p:sldIdLst>
    <p:sldId id="370" r:id="rId3"/>
    <p:sldId id="349" r:id="rId4"/>
    <p:sldId id="355" r:id="rId5"/>
    <p:sldId id="382" r:id="rId6"/>
    <p:sldId id="383" r:id="rId7"/>
    <p:sldId id="381" r:id="rId8"/>
    <p:sldId id="372" r:id="rId9"/>
    <p:sldId id="373" r:id="rId10"/>
    <p:sldId id="377" r:id="rId11"/>
    <p:sldId id="368" r:id="rId12"/>
    <p:sldId id="374" r:id="rId13"/>
    <p:sldId id="369" r:id="rId14"/>
    <p:sldId id="375" r:id="rId15"/>
    <p:sldId id="376" r:id="rId16"/>
    <p:sldId id="356" r:id="rId17"/>
    <p:sldId id="357" r:id="rId18"/>
    <p:sldId id="358" r:id="rId19"/>
    <p:sldId id="359" r:id="rId20"/>
    <p:sldId id="360" r:id="rId21"/>
    <p:sldId id="361" r:id="rId22"/>
    <p:sldId id="371" r:id="rId23"/>
    <p:sldId id="378" r:id="rId24"/>
    <p:sldId id="362" r:id="rId25"/>
    <p:sldId id="363" r:id="rId26"/>
    <p:sldId id="364" r:id="rId27"/>
    <p:sldId id="367" r:id="rId28"/>
    <p:sldId id="380" r:id="rId29"/>
    <p:sldId id="350" r:id="rId30"/>
    <p:sldId id="351" r:id="rId31"/>
    <p:sldId id="352" r:id="rId32"/>
    <p:sldId id="353" r:id="rId33"/>
    <p:sldId id="354" r:id="rId34"/>
    <p:sldId id="384" r:id="rId35"/>
    <p:sldId id="365" r:id="rId36"/>
    <p:sldId id="36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866" autoAdjust="0"/>
  </p:normalViewPr>
  <p:slideViewPr>
    <p:cSldViewPr>
      <p:cViewPr varScale="1">
        <p:scale>
          <a:sx n="87" d="100"/>
          <a:sy n="87" d="100"/>
        </p:scale>
        <p:origin x="152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CF8F9-6581-4D98-A6F6-F5086155A437}" type="datetimeFigureOut">
              <a:rPr lang="zh-CN" altLang="en-US" smtClean="0"/>
              <a:t>2023/9/15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7B13D-2FE5-4A09-948E-F4CFD9B3EB8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1143000"/>
            <a:ext cx="6424613"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descr="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6019800"/>
            <a:ext cx="6424613"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14"/>
          <p:cNvSpPr txBox="1">
            <a:spLocks noChangeArrowheads="1"/>
          </p:cNvSpPr>
          <p:nvPr/>
        </p:nvSpPr>
        <p:spPr bwMode="auto">
          <a:xfrm>
            <a:off x="4356100" y="6237288"/>
            <a:ext cx="40322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sz="2200">
                <a:solidFill>
                  <a:srgbClr val="008000"/>
                </a:solidFill>
                <a:latin typeface="华文行楷" panose="02010800040101010101" pitchFamily="2" charset="-122"/>
                <a:ea typeface="华文行楷" panose="02010800040101010101" pitchFamily="2" charset="-122"/>
              </a:rPr>
              <a:t>知  山  知  水     树  木  树 人</a:t>
            </a:r>
            <a:endParaRPr lang="zh-CN" altLang="en-US" sz="2200">
              <a:solidFill>
                <a:srgbClr val="000000"/>
              </a:solidFill>
              <a:latin typeface="华文行楷" panose="02010800040101010101" pitchFamily="2" charset="-122"/>
              <a:ea typeface="华文行楷" panose="02010800040101010101" pitchFamily="2" charset="-122"/>
            </a:endParaRPr>
          </a:p>
        </p:txBody>
      </p:sp>
      <p:pic>
        <p:nvPicPr>
          <p:cNvPr id="1029" name="Picture 19" descr="复件 北京林业大学副本"/>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76250"/>
            <a:ext cx="22320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2" descr="复件 北京林业大学Logo_水印"/>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1557338"/>
            <a:ext cx="4319587"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solidFill>
                  <a:prstClr val="black">
                    <a:tint val="75000"/>
                  </a:prstClr>
                </a:solidFill>
              </a:rPr>
              <a:t>2023/9/15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pic>
        <p:nvPicPr>
          <p:cNvPr id="9" name="图片 13" descr="333.jpg"/>
          <p:cNvPicPr>
            <a:picLocks noChangeAspect="1"/>
          </p:cNvPicPr>
          <p:nvPr/>
        </p:nvPicPr>
        <p:blipFill>
          <a:blip r:embed="rId14"/>
          <a:srcRect r="23897"/>
          <a:stretch>
            <a:fillRect/>
          </a:stretch>
        </p:blipFill>
        <p:spPr>
          <a:xfrm>
            <a:off x="6709888" y="464820"/>
            <a:ext cx="1784509" cy="900430"/>
          </a:xfrm>
          <a:prstGeom prst="rect">
            <a:avLst/>
          </a:prstGeom>
          <a:noFill/>
          <a:ln w="9525">
            <a:noFill/>
            <a:miter/>
          </a:ln>
        </p:spPr>
      </p:pic>
      <p:sp>
        <p:nvSpPr>
          <p:cNvPr id="10" name="矩形 9"/>
          <p:cNvSpPr/>
          <p:nvPr/>
        </p:nvSpPr>
        <p:spPr>
          <a:xfrm>
            <a:off x="253843" y="1489710"/>
            <a:ext cx="8638699" cy="76200"/>
          </a:xfrm>
          <a:prstGeom prst="rect">
            <a:avLst/>
          </a:prstGeom>
          <a:gradFill>
            <a:gsLst>
              <a:gs pos="0">
                <a:schemeClr val="accent1">
                  <a:lumMod val="5000"/>
                  <a:lumOff val="95000"/>
                </a:schemeClr>
              </a:gs>
              <a:gs pos="0">
                <a:srgbClr val="17593E"/>
              </a:gs>
              <a:gs pos="100000">
                <a:schemeClr val="bg1"/>
              </a:gs>
              <a:gs pos="100000">
                <a:schemeClr val="accent1">
                  <a:lumMod val="30000"/>
                  <a:lumOff val="7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图片 2" descr="未命名_副本"/>
          <p:cNvPicPr>
            <a:picLocks noChangeAspect="1"/>
          </p:cNvPicPr>
          <p:nvPr/>
        </p:nvPicPr>
        <p:blipFill>
          <a:blip r:embed="rId15"/>
          <a:srcRect/>
          <a:stretch>
            <a:fillRect/>
          </a:stretch>
        </p:blipFill>
        <p:spPr>
          <a:xfrm>
            <a:off x="6052186" y="3744595"/>
            <a:ext cx="3487579" cy="310007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第一部分 产业组织</a:t>
            </a:r>
          </a:p>
        </p:txBody>
      </p:sp>
      <p:sp>
        <p:nvSpPr>
          <p:cNvPr id="3" name="副标题 2"/>
          <p:cNvSpPr>
            <a:spLocks noGrp="1"/>
          </p:cNvSpPr>
          <p:nvPr>
            <p:ph type="subTitle" idx="1"/>
          </p:nvPr>
        </p:nvSpPr>
        <p:spPr/>
        <p:txBody>
          <a:bodyPr/>
          <a:lstStyle/>
          <a:p>
            <a:pPr algn="l"/>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759619"/>
          </a:xfrm>
        </p:spPr>
        <p:txBody>
          <a:bodyPr/>
          <a:lstStyle/>
          <a:p>
            <a:endParaRPr lang="zh-CN" altLang="en-US" dirty="0"/>
          </a:p>
        </p:txBody>
      </p:sp>
      <p:sp>
        <p:nvSpPr>
          <p:cNvPr id="3" name="内容占位符 2"/>
          <p:cNvSpPr>
            <a:spLocks noGrp="1"/>
          </p:cNvSpPr>
          <p:nvPr>
            <p:ph idx="1"/>
          </p:nvPr>
        </p:nvSpPr>
        <p:spPr>
          <a:xfrm>
            <a:off x="628650" y="1340768"/>
            <a:ext cx="7886700" cy="4836195"/>
          </a:xfrm>
        </p:spPr>
        <p:txBody>
          <a:bodyPr/>
          <a:lstStyle/>
          <a:p>
            <a:r>
              <a:rPr lang="zh-CN" altLang="en-US" b="1" dirty="0"/>
              <a:t>反垄断案例：标准石油终遭肢解</a:t>
            </a:r>
          </a:p>
          <a:p>
            <a:pPr marL="0" indent="0">
              <a:buNone/>
            </a:pPr>
            <a:r>
              <a:rPr lang="zh-CN" altLang="en-US" sz="2000" dirty="0"/>
              <a:t>作为美国历史上最为强大的托拉斯，标准石油受到了美国政府长达</a:t>
            </a:r>
            <a:r>
              <a:rPr lang="en-US" altLang="zh-CN" sz="2000" dirty="0"/>
              <a:t>20</a:t>
            </a:r>
            <a:r>
              <a:rPr lang="zh-CN" altLang="en-US" sz="2000" dirty="0"/>
              <a:t>多年的起诉和打击，并最终遭到分拆，这一案例为美国乃至全球的反垄断提供了重要的参考</a:t>
            </a:r>
          </a:p>
          <a:p>
            <a:pPr marL="0" indent="0">
              <a:buNone/>
            </a:pPr>
            <a:r>
              <a:rPr lang="zh-CN" altLang="en-US" sz="2000" dirty="0"/>
              <a:t>作为全球第一家托拉斯（以高度联合形式组成的综合性企业集团），标准石油的解散无疑是全球反垄断史的一个标志性事件，其所造成的影响在今天依然意义非常。</a:t>
            </a:r>
            <a:endParaRPr lang="en-US" altLang="zh-CN" sz="2000" dirty="0"/>
          </a:p>
          <a:p>
            <a:pPr marL="0" indent="0">
              <a:buNone/>
            </a:pPr>
            <a:r>
              <a:rPr lang="en-US" altLang="zh-CN" sz="2400" b="1" dirty="0">
                <a:latin typeface="+mn-ea"/>
              </a:rPr>
              <a:t>1</a:t>
            </a:r>
            <a:r>
              <a:rPr lang="zh-CN" altLang="en-US" sz="2400" b="1" dirty="0">
                <a:latin typeface="+mn-ea"/>
              </a:rPr>
              <a:t>、美国国内的垄断</a:t>
            </a:r>
          </a:p>
          <a:p>
            <a:pPr marL="0" indent="0">
              <a:buNone/>
            </a:pPr>
            <a:r>
              <a:rPr lang="en-US" altLang="zh-CN" sz="1800" dirty="0">
                <a:latin typeface="+mn-ea"/>
              </a:rPr>
              <a:t>1870</a:t>
            </a:r>
            <a:r>
              <a:rPr lang="zh-CN" altLang="en-US" sz="1800" dirty="0">
                <a:latin typeface="+mn-ea"/>
              </a:rPr>
              <a:t>年</a:t>
            </a:r>
            <a:r>
              <a:rPr lang="en-US" altLang="zh-CN" sz="1800" dirty="0">
                <a:latin typeface="+mn-ea"/>
              </a:rPr>
              <a:t>1 </a:t>
            </a:r>
            <a:r>
              <a:rPr lang="zh-CN" altLang="en-US" sz="1800" dirty="0">
                <a:latin typeface="+mn-ea"/>
              </a:rPr>
              <a:t>月</a:t>
            </a:r>
            <a:r>
              <a:rPr lang="en-US" altLang="zh-CN" sz="1800" dirty="0">
                <a:latin typeface="+mn-ea"/>
              </a:rPr>
              <a:t>10</a:t>
            </a:r>
            <a:r>
              <a:rPr lang="zh-CN" altLang="en-US" sz="1800" dirty="0">
                <a:latin typeface="+mn-ea"/>
              </a:rPr>
              <a:t>日，洛克菲勒在俄亥俄州创建了标准石油这家有史以来最为强大的垄断企业，其定名是为了标榜该公司出产的石油是顾客可以信赖的“符合标准的产品”。</a:t>
            </a:r>
            <a:endParaRPr lang="en-US" altLang="zh-CN" sz="1800" dirty="0">
              <a:latin typeface="+mn-ea"/>
            </a:endParaRPr>
          </a:p>
          <a:p>
            <a:pPr marL="0" indent="0">
              <a:buNone/>
            </a:pPr>
            <a:r>
              <a:rPr lang="en-US" altLang="zh-CN" sz="1800" dirty="0">
                <a:latin typeface="+mn-ea"/>
              </a:rPr>
              <a:t>1882</a:t>
            </a:r>
            <a:r>
              <a:rPr lang="zh-CN" altLang="en-US" sz="1800" dirty="0">
                <a:latin typeface="+mn-ea"/>
              </a:rPr>
              <a:t>年，洛克菲勒在他的律师多德首度提出的“托拉斯”这个垄断组织的概念指导下合并了</a:t>
            </a:r>
            <a:r>
              <a:rPr lang="en-US" altLang="zh-CN" sz="1800" dirty="0">
                <a:latin typeface="+mn-ea"/>
              </a:rPr>
              <a:t>40</a:t>
            </a:r>
            <a:r>
              <a:rPr lang="zh-CN" altLang="en-US" sz="1800" dirty="0">
                <a:latin typeface="+mn-ea"/>
              </a:rPr>
              <a:t>多家厂商，垄断了全国</a:t>
            </a:r>
            <a:r>
              <a:rPr lang="en-US" altLang="zh-CN" sz="1800" dirty="0">
                <a:latin typeface="+mn-ea"/>
              </a:rPr>
              <a:t>80</a:t>
            </a:r>
            <a:r>
              <a:rPr lang="zh-CN" altLang="en-US" sz="1800" dirty="0">
                <a:latin typeface="+mn-ea"/>
              </a:rPr>
              <a:t>％的炼油工业和</a:t>
            </a:r>
            <a:r>
              <a:rPr lang="en-US" altLang="zh-CN" sz="1800" dirty="0">
                <a:latin typeface="+mn-ea"/>
              </a:rPr>
              <a:t>90</a:t>
            </a:r>
            <a:r>
              <a:rPr lang="zh-CN" altLang="en-US" sz="1800" dirty="0">
                <a:latin typeface="+mn-ea"/>
              </a:rPr>
              <a:t>％的油管生意。</a:t>
            </a:r>
          </a:p>
        </p:txBody>
      </p:sp>
    </p:spTree>
    <p:extLst>
      <p:ext uri="{BB962C8B-B14F-4D97-AF65-F5344CB8AC3E}">
        <p14:creationId xmlns:p14="http://schemas.microsoft.com/office/powerpoint/2010/main" val="268976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E9A00-FA4D-44F7-9BF3-3A75F20055C5}"/>
              </a:ext>
            </a:extLst>
          </p:cNvPr>
          <p:cNvSpPr>
            <a:spLocks noGrp="1"/>
          </p:cNvSpPr>
          <p:nvPr>
            <p:ph type="title"/>
          </p:nvPr>
        </p:nvSpPr>
        <p:spPr>
          <a:xfrm>
            <a:off x="628650" y="365125"/>
            <a:ext cx="7886700" cy="831627"/>
          </a:xfrm>
        </p:spPr>
        <p:txBody>
          <a:bodyPr/>
          <a:lstStyle/>
          <a:p>
            <a:endParaRPr lang="zh-CN" altLang="en-US" dirty="0"/>
          </a:p>
        </p:txBody>
      </p:sp>
      <p:sp>
        <p:nvSpPr>
          <p:cNvPr id="3" name="内容占位符 2">
            <a:extLst>
              <a:ext uri="{FF2B5EF4-FFF2-40B4-BE49-F238E27FC236}">
                <a16:creationId xmlns:a16="http://schemas.microsoft.com/office/drawing/2014/main" id="{2C14310E-41C1-45EE-83F3-794E88A4CD06}"/>
              </a:ext>
            </a:extLst>
          </p:cNvPr>
          <p:cNvSpPr>
            <a:spLocks noGrp="1"/>
          </p:cNvSpPr>
          <p:nvPr>
            <p:ph idx="1"/>
          </p:nvPr>
        </p:nvSpPr>
        <p:spPr>
          <a:xfrm>
            <a:off x="628650" y="1484785"/>
            <a:ext cx="7886700" cy="4032448"/>
          </a:xfrm>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n-ea"/>
                <a:cs typeface="+mn-cs"/>
              </a:rPr>
              <a:t>1886</a:t>
            </a:r>
            <a:r>
              <a:rPr kumimoji="0" lang="zh-CN" altLang="en-US" sz="2000" b="0" i="0" u="none" strike="noStrike" kern="1200" cap="none" spc="0" normalizeH="0" baseline="0" noProof="0" dirty="0">
                <a:ln>
                  <a:noFill/>
                </a:ln>
                <a:solidFill>
                  <a:srgbClr val="000000"/>
                </a:solidFill>
                <a:effectLst/>
                <a:uLnTx/>
                <a:uFillTx/>
                <a:latin typeface="+mn-ea"/>
                <a:cs typeface="+mn-cs"/>
              </a:rPr>
              <a:t>年，标准石油公司又创建了天然气托拉斯，并最后定名为美孚石油公司。</a:t>
            </a:r>
            <a:endParaRPr kumimoji="0" lang="en-US" altLang="zh-CN" sz="2000" b="0" i="0" u="none" strike="noStrike" kern="1200" cap="none" spc="0" normalizeH="0" baseline="0" noProof="0" dirty="0">
              <a:ln>
                <a:noFill/>
              </a:ln>
              <a:solidFill>
                <a:srgbClr val="000000"/>
              </a:solidFill>
              <a:effectLst/>
              <a:uLnTx/>
              <a:uFillTx/>
              <a:latin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n-ea"/>
                <a:cs typeface="+mn-cs"/>
              </a:rPr>
              <a:t>1888</a:t>
            </a:r>
            <a:r>
              <a:rPr kumimoji="0" lang="zh-CN" altLang="en-US" sz="2000" b="0" i="0" u="none" strike="noStrike" kern="1200" cap="none" spc="0" normalizeH="0" baseline="0" noProof="0" dirty="0">
                <a:ln>
                  <a:noFill/>
                </a:ln>
                <a:solidFill>
                  <a:srgbClr val="000000"/>
                </a:solidFill>
                <a:effectLst/>
                <a:uLnTx/>
                <a:uFillTx/>
                <a:latin typeface="+mn-ea"/>
                <a:cs typeface="+mn-cs"/>
              </a:rPr>
              <a:t>年，公司开始进入上游生产，收购油田。</a:t>
            </a:r>
            <a:endParaRPr kumimoji="0" lang="en-US" altLang="zh-CN" sz="2000" b="0" i="0" u="none" strike="noStrike" kern="1200" cap="none" spc="0" normalizeH="0" baseline="0" noProof="0" dirty="0">
              <a:ln>
                <a:noFill/>
              </a:ln>
              <a:solidFill>
                <a:srgbClr val="000000"/>
              </a:solidFill>
              <a:effectLst/>
              <a:uLnTx/>
              <a:uFillTx/>
              <a:latin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n-ea"/>
                <a:cs typeface="+mn-cs"/>
              </a:rPr>
              <a:t>1890</a:t>
            </a:r>
            <a:r>
              <a:rPr kumimoji="0" lang="zh-CN" altLang="en-US" sz="2000" b="0" i="0" u="none" strike="noStrike" kern="1200" cap="none" spc="0" normalizeH="0" baseline="0" noProof="0" dirty="0">
                <a:ln>
                  <a:noFill/>
                </a:ln>
                <a:solidFill>
                  <a:srgbClr val="000000"/>
                </a:solidFill>
                <a:effectLst/>
                <a:uLnTx/>
                <a:uFillTx/>
                <a:latin typeface="+mn-ea"/>
                <a:cs typeface="+mn-cs"/>
              </a:rPr>
              <a:t>年，标准石油公司成为美国最大的原油生产商，垄断了美国</a:t>
            </a:r>
            <a:r>
              <a:rPr kumimoji="0" lang="en-US" altLang="zh-CN" sz="2000" b="0" i="0" u="none" strike="noStrike" kern="1200" cap="none" spc="0" normalizeH="0" baseline="0" noProof="0" dirty="0">
                <a:ln>
                  <a:noFill/>
                </a:ln>
                <a:solidFill>
                  <a:srgbClr val="000000"/>
                </a:solidFill>
                <a:effectLst/>
                <a:uLnTx/>
                <a:uFillTx/>
                <a:latin typeface="+mn-ea"/>
                <a:cs typeface="+mn-cs"/>
              </a:rPr>
              <a:t>95</a:t>
            </a:r>
            <a:r>
              <a:rPr kumimoji="0" lang="zh-CN" altLang="en-US" sz="2000" b="0" i="0" u="none" strike="noStrike" kern="1200" cap="none" spc="0" normalizeH="0" baseline="0" noProof="0" dirty="0">
                <a:ln>
                  <a:noFill/>
                </a:ln>
                <a:solidFill>
                  <a:srgbClr val="000000"/>
                </a:solidFill>
                <a:effectLst/>
                <a:uLnTx/>
                <a:uFillTx/>
                <a:latin typeface="+mn-ea"/>
                <a:cs typeface="+mn-cs"/>
              </a:rPr>
              <a:t>％的炼油能力、</a:t>
            </a:r>
            <a:r>
              <a:rPr kumimoji="0" lang="en-US" altLang="zh-CN" sz="2000" b="0" i="0" u="none" strike="noStrike" kern="1200" cap="none" spc="0" normalizeH="0" baseline="0" noProof="0" dirty="0">
                <a:ln>
                  <a:noFill/>
                </a:ln>
                <a:solidFill>
                  <a:srgbClr val="000000"/>
                </a:solidFill>
                <a:effectLst/>
                <a:uLnTx/>
                <a:uFillTx/>
                <a:latin typeface="+mn-ea"/>
                <a:cs typeface="+mn-cs"/>
              </a:rPr>
              <a:t>90</a:t>
            </a:r>
            <a:r>
              <a:rPr kumimoji="0" lang="zh-CN" altLang="en-US" sz="2000" b="0" i="0" u="none" strike="noStrike" kern="1200" cap="none" spc="0" normalizeH="0" baseline="0" noProof="0" dirty="0">
                <a:ln>
                  <a:noFill/>
                </a:ln>
                <a:solidFill>
                  <a:srgbClr val="000000"/>
                </a:solidFill>
                <a:effectLst/>
                <a:uLnTx/>
                <a:uFillTx/>
                <a:latin typeface="+mn-ea"/>
                <a:cs typeface="+mn-cs"/>
              </a:rPr>
              <a:t>％的输油能力、</a:t>
            </a:r>
            <a:r>
              <a:rPr kumimoji="0" lang="en-US" altLang="zh-CN" sz="2000" b="0" i="0" u="none" strike="noStrike" kern="1200" cap="none" spc="0" normalizeH="0" baseline="0" noProof="0" dirty="0">
                <a:ln>
                  <a:noFill/>
                </a:ln>
                <a:solidFill>
                  <a:srgbClr val="000000"/>
                </a:solidFill>
                <a:effectLst/>
                <a:uLnTx/>
                <a:uFillTx/>
                <a:latin typeface="+mn-ea"/>
                <a:cs typeface="+mn-cs"/>
              </a:rPr>
              <a:t>25</a:t>
            </a:r>
            <a:r>
              <a:rPr kumimoji="0" lang="zh-CN" altLang="en-US" sz="2000" b="0" i="0" u="none" strike="noStrike" kern="1200" cap="none" spc="0" normalizeH="0" baseline="0" noProof="0" dirty="0">
                <a:ln>
                  <a:noFill/>
                </a:ln>
                <a:solidFill>
                  <a:srgbClr val="000000"/>
                </a:solidFill>
                <a:effectLst/>
                <a:uLnTx/>
                <a:uFillTx/>
                <a:latin typeface="+mn-ea"/>
                <a:cs typeface="+mn-cs"/>
              </a:rPr>
              <a:t>％的原油产量。标准石油公司对美国石油工业的垄断一直持续到</a:t>
            </a:r>
            <a:r>
              <a:rPr kumimoji="0" lang="en-US" altLang="zh-CN" sz="2000" b="0" i="0" u="none" strike="noStrike" kern="1200" cap="none" spc="0" normalizeH="0" baseline="0" noProof="0" dirty="0">
                <a:ln>
                  <a:noFill/>
                </a:ln>
                <a:solidFill>
                  <a:srgbClr val="000000"/>
                </a:solidFill>
                <a:effectLst/>
                <a:uLnTx/>
                <a:uFillTx/>
                <a:latin typeface="+mn-ea"/>
                <a:cs typeface="+mn-cs"/>
              </a:rPr>
              <a:t>1911</a:t>
            </a:r>
            <a:r>
              <a:rPr kumimoji="0" lang="zh-CN" altLang="en-US" sz="2000" b="0" i="0" u="none" strike="noStrike" kern="1200" cap="none" spc="0" normalizeH="0" baseline="0" noProof="0" dirty="0">
                <a:ln>
                  <a:noFill/>
                </a:ln>
                <a:solidFill>
                  <a:srgbClr val="000000"/>
                </a:solidFill>
                <a:effectLst/>
                <a:uLnTx/>
                <a:uFillTx/>
                <a:latin typeface="+mn-ea"/>
                <a:cs typeface="+mn-cs"/>
              </a:rPr>
              <a:t>年。</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n-ea"/>
                <a:cs typeface="+mn-cs"/>
              </a:rPr>
              <a:t>以标准石油为首，美国历史上一个独特的时代</a:t>
            </a:r>
            <a:r>
              <a:rPr kumimoji="0" lang="en-US" altLang="zh-CN" sz="2000" b="0" i="0" u="none" strike="noStrike" kern="1200" cap="none" spc="0" normalizeH="0" baseline="0" noProof="0" dirty="0">
                <a:ln>
                  <a:noFill/>
                </a:ln>
                <a:solidFill>
                  <a:srgbClr val="000000"/>
                </a:solidFill>
                <a:effectLst/>
                <a:uLnTx/>
                <a:uFillTx/>
                <a:latin typeface="+mn-ea"/>
                <a:cs typeface="+mn-cs"/>
              </a:rPr>
              <a:t>—</a:t>
            </a:r>
            <a:r>
              <a:rPr kumimoji="0" lang="zh-CN" altLang="en-US" sz="2000" b="0" i="0" u="none" strike="noStrike" kern="1200" cap="none" spc="0" normalizeH="0" baseline="0" noProof="0" dirty="0">
                <a:ln>
                  <a:noFill/>
                </a:ln>
                <a:solidFill>
                  <a:srgbClr val="000000"/>
                </a:solidFill>
                <a:effectLst/>
                <a:uLnTx/>
                <a:uFillTx/>
                <a:latin typeface="+mn-ea"/>
                <a:cs typeface="+mn-cs"/>
              </a:rPr>
              <a:t>垄断时代就此到来。</a:t>
            </a:r>
            <a:endParaRPr kumimoji="0" lang="en-US" altLang="zh-CN" sz="2000" b="0" i="0" u="none" strike="noStrike" kern="1200" cap="none" spc="0" normalizeH="0" baseline="0" noProof="0" dirty="0">
              <a:ln>
                <a:noFill/>
              </a:ln>
              <a:solidFill>
                <a:srgbClr val="000000"/>
              </a:solidFill>
              <a:effectLst/>
              <a:uLnTx/>
              <a:uFillTx/>
              <a:latin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n-ea"/>
                <a:cs typeface="+mn-cs"/>
              </a:rPr>
              <a:t>托拉斯迅速在全美各地、各行业蔓延开来，在很短的时间内，这种垄断组织形式就占了美国经济的</a:t>
            </a:r>
            <a:r>
              <a:rPr kumimoji="0" lang="en-US" altLang="zh-CN" sz="2000" b="0" i="0" u="none" strike="noStrike" kern="1200" cap="none" spc="0" normalizeH="0" baseline="0" noProof="0" dirty="0">
                <a:ln>
                  <a:noFill/>
                </a:ln>
                <a:solidFill>
                  <a:srgbClr val="000000"/>
                </a:solidFill>
                <a:effectLst/>
                <a:uLnTx/>
                <a:uFillTx/>
                <a:latin typeface="+mn-ea"/>
                <a:cs typeface="+mn-cs"/>
              </a:rPr>
              <a:t>90</a:t>
            </a:r>
            <a:r>
              <a:rPr kumimoji="0" lang="zh-CN" altLang="en-US" sz="2000" b="0" i="0" u="none" strike="noStrike" kern="1200" cap="none" spc="0" normalizeH="0" baseline="0" noProof="0" dirty="0">
                <a:ln>
                  <a:noFill/>
                </a:ln>
                <a:solidFill>
                  <a:srgbClr val="000000"/>
                </a:solidFill>
                <a:effectLst/>
                <a:uLnTx/>
                <a:uFillTx/>
                <a:latin typeface="+mn-ea"/>
                <a:cs typeface="+mn-cs"/>
              </a:rPr>
              <a:t>％。</a:t>
            </a:r>
          </a:p>
          <a:p>
            <a:endParaRPr lang="zh-CN" altLang="en-US" dirty="0"/>
          </a:p>
        </p:txBody>
      </p:sp>
    </p:spTree>
    <p:extLst>
      <p:ext uri="{BB962C8B-B14F-4D97-AF65-F5344CB8AC3E}">
        <p14:creationId xmlns:p14="http://schemas.microsoft.com/office/powerpoint/2010/main" val="16565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395536" y="1268760"/>
            <a:ext cx="8280920" cy="4908203"/>
          </a:xfrm>
        </p:spPr>
        <p:txBody>
          <a:bodyPr/>
          <a:lstStyle/>
          <a:p>
            <a:r>
              <a:rPr lang="en-US" altLang="zh-CN" sz="2400" b="1" dirty="0">
                <a:latin typeface="+mn-ea"/>
              </a:rPr>
              <a:t>2</a:t>
            </a:r>
            <a:r>
              <a:rPr lang="zh-CN" altLang="en-US" sz="2400" b="1" dirty="0">
                <a:latin typeface="+mn-ea"/>
              </a:rPr>
              <a:t>、国际市场的垄断</a:t>
            </a:r>
            <a:endParaRPr lang="en-US" altLang="zh-CN" sz="2400" b="1" dirty="0">
              <a:latin typeface="+mn-ea"/>
            </a:endParaRPr>
          </a:p>
          <a:p>
            <a:r>
              <a:rPr lang="zh-CN" altLang="en-US" sz="2000" dirty="0">
                <a:latin typeface="+mn-ea"/>
              </a:rPr>
              <a:t>在国际市场上，标准石油也迅速取得了支配性的地位。</a:t>
            </a:r>
            <a:endParaRPr lang="en-US" altLang="zh-CN" sz="2000" dirty="0">
              <a:latin typeface="+mn-ea"/>
            </a:endParaRPr>
          </a:p>
          <a:p>
            <a:r>
              <a:rPr lang="zh-CN" altLang="en-US" sz="2000" dirty="0">
                <a:latin typeface="+mn-ea"/>
              </a:rPr>
              <a:t>由于美国的工艺已使标准公司的产品优于欧洲人的产品，因而标准公司赢得了欧洲大部分地区的煤油市场。</a:t>
            </a:r>
            <a:endParaRPr lang="en-US" altLang="zh-CN" sz="2000" dirty="0">
              <a:latin typeface="+mn-ea"/>
            </a:endParaRPr>
          </a:p>
          <a:p>
            <a:r>
              <a:rPr lang="zh-CN" altLang="en-US" sz="2000" dirty="0">
                <a:latin typeface="+mn-ea"/>
              </a:rPr>
              <a:t>在</a:t>
            </a:r>
            <a:r>
              <a:rPr lang="en-US" altLang="zh-CN" sz="2000" dirty="0">
                <a:latin typeface="+mn-ea"/>
              </a:rPr>
              <a:t>19</a:t>
            </a:r>
            <a:r>
              <a:rPr lang="zh-CN" altLang="en-US" sz="2000" dirty="0">
                <a:latin typeface="+mn-ea"/>
              </a:rPr>
              <a:t>世纪</a:t>
            </a:r>
            <a:r>
              <a:rPr lang="en-US" altLang="zh-CN" sz="2000" dirty="0">
                <a:latin typeface="+mn-ea"/>
              </a:rPr>
              <a:t>70</a:t>
            </a:r>
            <a:r>
              <a:rPr lang="zh-CN" altLang="en-US" sz="2000" dirty="0">
                <a:latin typeface="+mn-ea"/>
              </a:rPr>
              <a:t>年代和</a:t>
            </a:r>
            <a:r>
              <a:rPr lang="en-US" altLang="zh-CN" sz="2000" dirty="0">
                <a:latin typeface="+mn-ea"/>
              </a:rPr>
              <a:t>80</a:t>
            </a:r>
            <a:r>
              <a:rPr lang="zh-CN" altLang="en-US" sz="2000" dirty="0">
                <a:latin typeface="+mn-ea"/>
              </a:rPr>
              <a:t>年代，煤油出口占到全部美国石油产量的一半以上。从价值上说煤油占美国出口货的第四位；在工业制品中占第一位。欧洲则是它的最大市场，而其中至少有</a:t>
            </a:r>
            <a:r>
              <a:rPr lang="en-US" altLang="zh-CN" sz="2000" dirty="0">
                <a:latin typeface="+mn-ea"/>
              </a:rPr>
              <a:t>90</a:t>
            </a:r>
            <a:r>
              <a:rPr lang="zh-CN" altLang="en-US" sz="2000" dirty="0">
                <a:latin typeface="+mn-ea"/>
              </a:rPr>
              <a:t>％的出口煤油是经过标准石油公司之手出去的。</a:t>
            </a:r>
          </a:p>
          <a:p>
            <a:endParaRPr lang="zh-CN" altLang="en-US" sz="1600" dirty="0"/>
          </a:p>
        </p:txBody>
      </p:sp>
    </p:spTree>
    <p:extLst>
      <p:ext uri="{BB962C8B-B14F-4D97-AF65-F5344CB8AC3E}">
        <p14:creationId xmlns:p14="http://schemas.microsoft.com/office/powerpoint/2010/main" val="133642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B939D-6A59-40BC-B47F-91B5960F1F54}"/>
              </a:ext>
            </a:extLst>
          </p:cNvPr>
          <p:cNvSpPr>
            <a:spLocks noGrp="1"/>
          </p:cNvSpPr>
          <p:nvPr>
            <p:ph type="title"/>
          </p:nvPr>
        </p:nvSpPr>
        <p:spPr>
          <a:xfrm>
            <a:off x="628650" y="365125"/>
            <a:ext cx="7886700" cy="903635"/>
          </a:xfrm>
        </p:spPr>
        <p:txBody>
          <a:bodyPr/>
          <a:lstStyle/>
          <a:p>
            <a:endParaRPr lang="zh-CN" altLang="en-US" dirty="0"/>
          </a:p>
        </p:txBody>
      </p:sp>
      <p:sp>
        <p:nvSpPr>
          <p:cNvPr id="3" name="内容占位符 2">
            <a:extLst>
              <a:ext uri="{FF2B5EF4-FFF2-40B4-BE49-F238E27FC236}">
                <a16:creationId xmlns:a16="http://schemas.microsoft.com/office/drawing/2014/main" id="{1AA78AFA-F3C4-4FC9-BE88-3563FA98A93B}"/>
              </a:ext>
            </a:extLst>
          </p:cNvPr>
          <p:cNvSpPr>
            <a:spLocks noGrp="1"/>
          </p:cNvSpPr>
          <p:nvPr>
            <p:ph idx="1"/>
          </p:nvPr>
        </p:nvSpPr>
        <p:spPr>
          <a:xfrm>
            <a:off x="628650" y="1268760"/>
            <a:ext cx="7886700" cy="4908203"/>
          </a:xfr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1" i="0" u="none" strike="noStrike" kern="1200" cap="none" spc="0" normalizeH="0" baseline="0" noProof="0" dirty="0">
                <a:ln>
                  <a:noFill/>
                </a:ln>
                <a:solidFill>
                  <a:srgbClr val="000000"/>
                </a:solidFill>
                <a:effectLst/>
                <a:uLnTx/>
                <a:uFillTx/>
                <a:latin typeface="+mn-ea"/>
                <a:cs typeface="+mn-cs"/>
              </a:rPr>
              <a:t>3</a:t>
            </a:r>
            <a:r>
              <a:rPr kumimoji="0" lang="zh-CN" altLang="en-US" sz="2400" b="1" i="0" u="none" strike="noStrike" kern="1200" cap="none" spc="0" normalizeH="0" baseline="0" noProof="0" dirty="0">
                <a:ln>
                  <a:noFill/>
                </a:ln>
                <a:solidFill>
                  <a:srgbClr val="000000"/>
                </a:solidFill>
                <a:effectLst/>
                <a:uLnTx/>
                <a:uFillTx/>
                <a:latin typeface="+mn-ea"/>
                <a:cs typeface="+mn-cs"/>
              </a:rPr>
              <a:t>、帝国的肢解</a:t>
            </a:r>
            <a:r>
              <a:rPr kumimoji="0" lang="en-US" altLang="zh-CN" sz="2400" b="1" i="0" u="none" strike="noStrike" kern="1200" cap="none" spc="0" normalizeH="0" baseline="0" noProof="0" dirty="0">
                <a:ln>
                  <a:noFill/>
                </a:ln>
                <a:solidFill>
                  <a:srgbClr val="000000"/>
                </a:solidFill>
                <a:effectLst/>
                <a:uLnTx/>
                <a:uFillTx/>
                <a:latin typeface="+mn-ea"/>
                <a:cs typeface="+mn-cs"/>
              </a:rPr>
              <a:t>—</a:t>
            </a:r>
            <a:r>
              <a:rPr kumimoji="0" lang="zh-CN" altLang="en-US" sz="2400" b="1" i="0" u="none" strike="noStrike" kern="1200" cap="none" spc="0" normalizeH="0" baseline="0" noProof="0" dirty="0">
                <a:ln>
                  <a:noFill/>
                </a:ln>
                <a:solidFill>
                  <a:srgbClr val="000000"/>
                </a:solidFill>
                <a:effectLst/>
                <a:uLnTx/>
                <a:uFillTx/>
                <a:latin typeface="+mn-ea"/>
                <a:cs typeface="+mn-cs"/>
              </a:rPr>
              <a:t>反垄断</a:t>
            </a:r>
            <a:endParaRPr kumimoji="0" lang="en-US" altLang="zh-CN" sz="2400" b="1"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mn-ea"/>
                <a:cs typeface="+mn-cs"/>
              </a:rPr>
              <a:t>随着标准石油的不断膨胀，它也成为了美国政府反托拉斯的头号打击对象，被作为“进行欺诈、高压、行使特权”的代表，首当其冲受到批判。</a:t>
            </a:r>
            <a:endParaRPr kumimoji="0" lang="en-US" altLang="zh-CN" sz="1800" b="0"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mn-ea"/>
                <a:cs typeface="+mn-cs"/>
              </a:rPr>
              <a:t>1890</a:t>
            </a:r>
            <a:r>
              <a:rPr kumimoji="0" lang="zh-CN" altLang="en-US" sz="1800" b="0" i="0" u="none" strike="noStrike" kern="1200" cap="none" spc="0" normalizeH="0" baseline="0" noProof="0" dirty="0">
                <a:ln>
                  <a:noFill/>
                </a:ln>
                <a:solidFill>
                  <a:srgbClr val="000000"/>
                </a:solidFill>
                <a:effectLst/>
                <a:uLnTx/>
                <a:uFillTx/>
                <a:latin typeface="+mn-ea"/>
                <a:cs typeface="+mn-cs"/>
              </a:rPr>
              <a:t>年，美国政府颁布</a:t>
            </a:r>
            <a:r>
              <a:rPr kumimoji="0" lang="en-US" altLang="zh-CN" sz="1800" b="0" i="0" u="none" strike="noStrike" kern="1200" cap="none" spc="0" normalizeH="0" baseline="0" noProof="0" dirty="0">
                <a:ln>
                  <a:noFill/>
                </a:ln>
                <a:solidFill>
                  <a:srgbClr val="000000"/>
                </a:solidFill>
                <a:effectLst/>
                <a:uLnTx/>
                <a:uFillTx/>
                <a:latin typeface="+mn-ea"/>
                <a:cs typeface="+mn-cs"/>
              </a:rPr>
              <a:t>《</a:t>
            </a:r>
            <a:r>
              <a:rPr kumimoji="0" lang="zh-CN" altLang="en-US" sz="1800" b="0" i="0" u="none" strike="noStrike" kern="1200" cap="none" spc="0" normalizeH="0" baseline="0" noProof="0" dirty="0">
                <a:ln>
                  <a:noFill/>
                </a:ln>
                <a:solidFill>
                  <a:srgbClr val="000000"/>
                </a:solidFill>
                <a:effectLst/>
                <a:uLnTx/>
                <a:uFillTx/>
                <a:latin typeface="+mn-ea"/>
                <a:cs typeface="+mn-cs"/>
              </a:rPr>
              <a:t>谢尔曼法</a:t>
            </a:r>
            <a:r>
              <a:rPr kumimoji="0" lang="en-US" altLang="zh-CN" sz="1800" b="0" i="0" u="none" strike="noStrike" kern="1200" cap="none" spc="0" normalizeH="0" baseline="0" noProof="0" dirty="0">
                <a:ln>
                  <a:noFill/>
                </a:ln>
                <a:solidFill>
                  <a:srgbClr val="000000"/>
                </a:solidFill>
                <a:effectLst/>
                <a:uLnTx/>
                <a:uFillTx/>
                <a:latin typeface="+mn-ea"/>
                <a:cs typeface="+mn-cs"/>
              </a:rPr>
              <a:t>》</a:t>
            </a:r>
            <a:r>
              <a:rPr kumimoji="0" lang="zh-CN" altLang="en-US" sz="1800" b="0" i="0" u="none" strike="noStrike" kern="1200" cap="none" spc="0" normalizeH="0" baseline="0" noProof="0" dirty="0">
                <a:ln>
                  <a:noFill/>
                </a:ln>
                <a:solidFill>
                  <a:srgbClr val="000000"/>
                </a:solidFill>
                <a:effectLst/>
                <a:uLnTx/>
                <a:uFillTx/>
                <a:latin typeface="+mn-ea"/>
                <a:cs typeface="+mn-cs"/>
              </a:rPr>
              <a:t>，美孚石油托拉斯不得不解散。</a:t>
            </a:r>
            <a:endParaRPr kumimoji="0" lang="en-US" altLang="zh-CN" sz="1800" b="0"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mn-ea"/>
                <a:cs typeface="+mn-cs"/>
              </a:rPr>
              <a:t>1899</a:t>
            </a:r>
            <a:r>
              <a:rPr kumimoji="0" lang="zh-CN" altLang="en-US" sz="1800" b="0" i="0" u="none" strike="noStrike" kern="1200" cap="none" spc="0" normalizeH="0" baseline="0" noProof="0" dirty="0">
                <a:ln>
                  <a:noFill/>
                </a:ln>
                <a:solidFill>
                  <a:srgbClr val="000000"/>
                </a:solidFill>
                <a:effectLst/>
                <a:uLnTx/>
                <a:uFillTx/>
                <a:latin typeface="+mn-ea"/>
                <a:cs typeface="+mn-cs"/>
              </a:rPr>
              <a:t>年</a:t>
            </a:r>
            <a:r>
              <a:rPr kumimoji="0" lang="en-US" altLang="zh-CN" sz="1800" b="0" i="0" u="none" strike="noStrike" kern="1200" cap="none" spc="0" normalizeH="0" baseline="0" noProof="0" dirty="0">
                <a:ln>
                  <a:noFill/>
                </a:ln>
                <a:solidFill>
                  <a:srgbClr val="000000"/>
                </a:solidFill>
                <a:effectLst/>
                <a:uLnTx/>
                <a:uFillTx/>
                <a:latin typeface="+mn-ea"/>
                <a:cs typeface="+mn-cs"/>
              </a:rPr>
              <a:t>6</a:t>
            </a:r>
            <a:r>
              <a:rPr kumimoji="0" lang="zh-CN" altLang="en-US" sz="1800" b="0" i="0" u="none" strike="noStrike" kern="1200" cap="none" spc="0" normalizeH="0" baseline="0" noProof="0" dirty="0">
                <a:ln>
                  <a:noFill/>
                </a:ln>
                <a:solidFill>
                  <a:srgbClr val="000000"/>
                </a:solidFill>
                <a:effectLst/>
                <a:uLnTx/>
                <a:uFillTx/>
                <a:latin typeface="+mn-ea"/>
                <a:cs typeface="+mn-cs"/>
              </a:rPr>
              <a:t>月，洛克菲勒改组美孚石油公司，以新泽西州的美孚公司重新登记，美孚石油公司的石油霸主地位再次得以确立。</a:t>
            </a:r>
            <a:endParaRPr kumimoji="0" lang="en-US" altLang="zh-CN" sz="1800" b="0"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mn-ea"/>
                <a:cs typeface="+mn-cs"/>
              </a:rPr>
              <a:t>但在</a:t>
            </a:r>
            <a:r>
              <a:rPr kumimoji="0" lang="en-US" altLang="zh-CN" sz="1800" b="0" i="0" u="none" strike="noStrike" kern="1200" cap="none" spc="0" normalizeH="0" baseline="0" noProof="0" dirty="0">
                <a:ln>
                  <a:noFill/>
                </a:ln>
                <a:solidFill>
                  <a:srgbClr val="000000"/>
                </a:solidFill>
                <a:effectLst/>
                <a:uLnTx/>
                <a:uFillTx/>
                <a:latin typeface="+mn-ea"/>
                <a:cs typeface="+mn-cs"/>
              </a:rPr>
              <a:t>1908</a:t>
            </a:r>
            <a:r>
              <a:rPr kumimoji="0" lang="zh-CN" altLang="en-US" sz="1800" b="0" i="0" u="none" strike="noStrike" kern="1200" cap="none" spc="0" normalizeH="0" baseline="0" noProof="0" dirty="0">
                <a:ln>
                  <a:noFill/>
                </a:ln>
                <a:solidFill>
                  <a:srgbClr val="000000"/>
                </a:solidFill>
                <a:effectLst/>
                <a:uLnTx/>
                <a:uFillTx/>
                <a:latin typeface="+mn-ea"/>
                <a:cs typeface="+mn-cs"/>
              </a:rPr>
              <a:t>年，西奥多</a:t>
            </a:r>
            <a:r>
              <a:rPr kumimoji="0" lang="en-US" altLang="zh-CN" sz="1800" b="0" i="0" u="none" strike="noStrike" kern="1200" cap="none" spc="0" normalizeH="0" baseline="0" noProof="0" dirty="0">
                <a:ln>
                  <a:noFill/>
                </a:ln>
                <a:solidFill>
                  <a:srgbClr val="000000"/>
                </a:solidFill>
                <a:effectLst/>
                <a:uLnTx/>
                <a:uFillTx/>
                <a:latin typeface="+mn-ea"/>
                <a:cs typeface="+mn-cs"/>
              </a:rPr>
              <a:t>·</a:t>
            </a:r>
            <a:r>
              <a:rPr kumimoji="0" lang="zh-CN" altLang="en-US" sz="1800" b="0" i="0" u="none" strike="noStrike" kern="1200" cap="none" spc="0" normalizeH="0" baseline="0" noProof="0" dirty="0">
                <a:ln>
                  <a:noFill/>
                </a:ln>
                <a:solidFill>
                  <a:srgbClr val="000000"/>
                </a:solidFill>
                <a:effectLst/>
                <a:uLnTx/>
                <a:uFillTx/>
                <a:latin typeface="+mn-ea"/>
                <a:cs typeface="+mn-cs"/>
              </a:rPr>
              <a:t>罗斯福出任美国总统，开始了托拉斯与反托拉斯之间最为激烈的对抗。罗斯福提出要将垄断市场、勾结铁路的美孚石油公司彻底铲除。</a:t>
            </a:r>
            <a:endParaRPr kumimoji="0" lang="en-US" altLang="zh-CN" sz="1800" b="0"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mn-ea"/>
                <a:cs typeface="+mn-cs"/>
              </a:rPr>
              <a:t>1911</a:t>
            </a:r>
            <a:r>
              <a:rPr kumimoji="0" lang="zh-CN" altLang="en-US" sz="1800" b="0" i="0" u="none" strike="noStrike" kern="1200" cap="none" spc="0" normalizeH="0" baseline="0" noProof="0" dirty="0">
                <a:ln>
                  <a:noFill/>
                </a:ln>
                <a:solidFill>
                  <a:srgbClr val="000000"/>
                </a:solidFill>
                <a:effectLst/>
                <a:uLnTx/>
                <a:uFillTx/>
                <a:latin typeface="+mn-ea"/>
                <a:cs typeface="+mn-cs"/>
              </a:rPr>
              <a:t>年</a:t>
            </a:r>
            <a:r>
              <a:rPr kumimoji="0" lang="en-US" altLang="zh-CN" sz="1800" b="0" i="0" u="none" strike="noStrike" kern="1200" cap="none" spc="0" normalizeH="0" baseline="0" noProof="0" dirty="0">
                <a:ln>
                  <a:noFill/>
                </a:ln>
                <a:solidFill>
                  <a:srgbClr val="000000"/>
                </a:solidFill>
                <a:effectLst/>
                <a:uLnTx/>
                <a:uFillTx/>
                <a:latin typeface="+mn-ea"/>
                <a:cs typeface="+mn-cs"/>
              </a:rPr>
              <a:t>5</a:t>
            </a:r>
            <a:r>
              <a:rPr kumimoji="0" lang="zh-CN" altLang="en-US" sz="1800" b="0" i="0" u="none" strike="noStrike" kern="1200" cap="none" spc="0" normalizeH="0" baseline="0" noProof="0" dirty="0">
                <a:ln>
                  <a:noFill/>
                </a:ln>
                <a:solidFill>
                  <a:srgbClr val="000000"/>
                </a:solidFill>
                <a:effectLst/>
                <a:uLnTx/>
                <a:uFillTx/>
                <a:latin typeface="+mn-ea"/>
                <a:cs typeface="+mn-cs"/>
              </a:rPr>
              <a:t>月，美国最高法院宣判美孚石油公司解散，洛克菲勒为之辛苦经营</a:t>
            </a:r>
            <a:r>
              <a:rPr kumimoji="0" lang="en-US" altLang="zh-CN" sz="1800" b="0" i="0" u="none" strike="noStrike" kern="1200" cap="none" spc="0" normalizeH="0" baseline="0" noProof="0" dirty="0">
                <a:ln>
                  <a:noFill/>
                </a:ln>
                <a:solidFill>
                  <a:srgbClr val="000000"/>
                </a:solidFill>
                <a:effectLst/>
                <a:uLnTx/>
                <a:uFillTx/>
                <a:latin typeface="+mn-ea"/>
                <a:cs typeface="+mn-cs"/>
              </a:rPr>
              <a:t>40</a:t>
            </a:r>
            <a:r>
              <a:rPr kumimoji="0" lang="zh-CN" altLang="en-US" sz="1800" b="0" i="0" u="none" strike="noStrike" kern="1200" cap="none" spc="0" normalizeH="0" baseline="0" noProof="0" dirty="0">
                <a:ln>
                  <a:noFill/>
                </a:ln>
                <a:solidFill>
                  <a:srgbClr val="000000"/>
                </a:solidFill>
                <a:effectLst/>
                <a:uLnTx/>
                <a:uFillTx/>
                <a:latin typeface="+mn-ea"/>
                <a:cs typeface="+mn-cs"/>
              </a:rPr>
              <a:t>年、耗尽毕生精力的石油王国轰然倒塌。美孚石油公司被分成</a:t>
            </a:r>
            <a:r>
              <a:rPr kumimoji="0" lang="en-US" altLang="zh-CN" sz="1800" b="0" i="0" u="none" strike="noStrike" kern="1200" cap="none" spc="0" normalizeH="0" baseline="0" noProof="0" dirty="0">
                <a:ln>
                  <a:noFill/>
                </a:ln>
                <a:solidFill>
                  <a:srgbClr val="000000"/>
                </a:solidFill>
                <a:effectLst/>
                <a:uLnTx/>
                <a:uFillTx/>
                <a:latin typeface="+mn-ea"/>
                <a:cs typeface="+mn-cs"/>
              </a:rPr>
              <a:t>38</a:t>
            </a:r>
            <a:r>
              <a:rPr kumimoji="0" lang="zh-CN" altLang="en-US" sz="1800" b="0" i="0" u="none" strike="noStrike" kern="1200" cap="none" spc="0" normalizeH="0" baseline="0" noProof="0" dirty="0">
                <a:ln>
                  <a:noFill/>
                </a:ln>
                <a:solidFill>
                  <a:srgbClr val="000000"/>
                </a:solidFill>
                <a:effectLst/>
                <a:uLnTx/>
                <a:uFillTx/>
                <a:latin typeface="+mn-ea"/>
                <a:cs typeface="+mn-cs"/>
              </a:rPr>
              <a:t>个独立的企业，各自成立董事会。</a:t>
            </a:r>
            <a:endParaRPr kumimoji="0" lang="en-US" altLang="zh-CN" sz="1800" b="0" i="0" u="none" strike="noStrike" kern="1200" cap="none" spc="0" normalizeH="0" baseline="0" noProof="0" dirty="0">
              <a:ln>
                <a:noFill/>
              </a:ln>
              <a:solidFill>
                <a:srgbClr val="000000"/>
              </a:solidFill>
              <a:effectLst/>
              <a:uLnTx/>
              <a:uFillTx/>
              <a:latin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mn-ea"/>
                <a:cs typeface="+mn-cs"/>
              </a:rPr>
              <a:t>尽管被分拆已近一个世纪，但今天人们依然能看出当年这个石油帝国的庞大。如今全球排名前两位的石油公司埃克森</a:t>
            </a:r>
            <a:r>
              <a:rPr kumimoji="0" lang="en-US" altLang="zh-CN" sz="1800" b="0" i="0" u="none" strike="noStrike" kern="1200" cap="none" spc="0" normalizeH="0" baseline="0" noProof="0" dirty="0">
                <a:ln>
                  <a:noFill/>
                </a:ln>
                <a:solidFill>
                  <a:srgbClr val="000000"/>
                </a:solidFill>
                <a:effectLst/>
                <a:uLnTx/>
                <a:uFillTx/>
                <a:latin typeface="+mn-ea"/>
                <a:cs typeface="+mn-cs"/>
              </a:rPr>
              <a:t>-</a:t>
            </a:r>
            <a:r>
              <a:rPr kumimoji="0" lang="zh-CN" altLang="en-US" sz="1800" b="0" i="0" u="none" strike="noStrike" kern="1200" cap="none" spc="0" normalizeH="0" baseline="0" noProof="0" dirty="0">
                <a:ln>
                  <a:noFill/>
                </a:ln>
                <a:solidFill>
                  <a:srgbClr val="000000"/>
                </a:solidFill>
                <a:effectLst/>
                <a:uLnTx/>
                <a:uFillTx/>
                <a:latin typeface="+mn-ea"/>
                <a:cs typeface="+mn-cs"/>
              </a:rPr>
              <a:t>美孚和德士古</a:t>
            </a:r>
            <a:r>
              <a:rPr kumimoji="0" lang="en-US" altLang="zh-CN" sz="1800" b="0" i="0" u="none" strike="noStrike" kern="1200" cap="none" spc="0" normalizeH="0" baseline="0" noProof="0" dirty="0">
                <a:ln>
                  <a:noFill/>
                </a:ln>
                <a:solidFill>
                  <a:srgbClr val="000000"/>
                </a:solidFill>
                <a:effectLst/>
                <a:uLnTx/>
                <a:uFillTx/>
                <a:latin typeface="+mn-ea"/>
                <a:cs typeface="+mn-cs"/>
              </a:rPr>
              <a:t>-</a:t>
            </a:r>
            <a:r>
              <a:rPr kumimoji="0" lang="zh-CN" altLang="en-US" sz="1800" b="0" i="0" u="none" strike="noStrike" kern="1200" cap="none" spc="0" normalizeH="0" baseline="0" noProof="0" dirty="0">
                <a:ln>
                  <a:noFill/>
                </a:ln>
                <a:solidFill>
                  <a:srgbClr val="000000"/>
                </a:solidFill>
                <a:effectLst/>
                <a:uLnTx/>
                <a:uFillTx/>
                <a:latin typeface="+mn-ea"/>
                <a:cs typeface="+mn-cs"/>
              </a:rPr>
              <a:t>雪佛龙均来自于当年的标准石油。</a:t>
            </a:r>
          </a:p>
          <a:p>
            <a:endParaRPr lang="zh-CN" altLang="en-US" dirty="0"/>
          </a:p>
        </p:txBody>
      </p:sp>
    </p:spTree>
    <p:extLst>
      <p:ext uri="{BB962C8B-B14F-4D97-AF65-F5344CB8AC3E}">
        <p14:creationId xmlns:p14="http://schemas.microsoft.com/office/powerpoint/2010/main" val="172210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9F2EC-0D21-4F7E-9E00-78707EB1BF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3ADBEB-77D8-452C-AD77-5A1E42337307}"/>
              </a:ext>
            </a:extLst>
          </p:cNvPr>
          <p:cNvSpPr>
            <a:spLocks noGrp="1"/>
          </p:cNvSpPr>
          <p:nvPr>
            <p:ph idx="1"/>
          </p:nvPr>
        </p:nvSpPr>
        <p:spPr/>
        <p:txBody>
          <a:bodyPr/>
          <a:lstStyle/>
          <a:p>
            <a:r>
              <a:rPr lang="en-US" altLang="zh-CN" dirty="0"/>
              <a:t>1914</a:t>
            </a:r>
            <a:r>
              <a:rPr lang="zh-CN" altLang="en-US" dirty="0"/>
              <a:t>年美国通过了两个新的反托拉斯法</a:t>
            </a:r>
            <a:r>
              <a:rPr lang="en-US" altLang="zh-CN" dirty="0"/>
              <a:t>:《</a:t>
            </a:r>
            <a:r>
              <a:rPr lang="zh-CN" altLang="en-US" dirty="0"/>
              <a:t>克莱顿法</a:t>
            </a:r>
            <a:r>
              <a:rPr lang="en-US" altLang="zh-CN" dirty="0"/>
              <a:t>》</a:t>
            </a:r>
            <a:r>
              <a:rPr lang="zh-CN" altLang="en-US" dirty="0"/>
              <a:t>和</a:t>
            </a:r>
            <a:r>
              <a:rPr lang="en-US" altLang="zh-CN" dirty="0"/>
              <a:t>《</a:t>
            </a:r>
            <a:r>
              <a:rPr lang="zh-CN" altLang="en-US" dirty="0"/>
              <a:t>联邦贸易委员会法</a:t>
            </a:r>
            <a:r>
              <a:rPr lang="en-US" altLang="zh-CN" dirty="0"/>
              <a:t>》</a:t>
            </a:r>
            <a:r>
              <a:rPr lang="zh-CN" altLang="en-US" dirty="0"/>
              <a:t>。</a:t>
            </a:r>
            <a:endParaRPr lang="en-US" altLang="zh-CN" dirty="0"/>
          </a:p>
          <a:p>
            <a:r>
              <a:rPr lang="zh-CN" altLang="en-US" sz="2000" dirty="0">
                <a:latin typeface="+mn-ea"/>
              </a:rPr>
              <a:t>依据</a:t>
            </a:r>
            <a:r>
              <a:rPr lang="en-US" altLang="zh-CN" sz="2000" dirty="0">
                <a:latin typeface="+mn-ea"/>
              </a:rPr>
              <a:t>《</a:t>
            </a:r>
            <a:r>
              <a:rPr lang="zh-CN" altLang="en-US" sz="2000" dirty="0">
                <a:latin typeface="+mn-ea"/>
              </a:rPr>
              <a:t>联邦贸易委员会法</a:t>
            </a:r>
            <a:r>
              <a:rPr lang="en-US" altLang="zh-CN" sz="2000" dirty="0">
                <a:latin typeface="+mn-ea"/>
              </a:rPr>
              <a:t>》</a:t>
            </a:r>
            <a:r>
              <a:rPr lang="zh-CN" altLang="en-US" sz="2000" dirty="0">
                <a:latin typeface="+mn-ea"/>
              </a:rPr>
              <a:t>成立了专门执行反垄断法的行政机构。</a:t>
            </a:r>
            <a:endParaRPr lang="en-US" altLang="zh-CN" sz="2000" dirty="0">
              <a:latin typeface="+mn-ea"/>
            </a:endParaRPr>
          </a:p>
          <a:p>
            <a:r>
              <a:rPr lang="en-US" altLang="zh-CN" sz="2000" dirty="0">
                <a:latin typeface="+mn-ea"/>
              </a:rPr>
              <a:t>《</a:t>
            </a:r>
            <a:r>
              <a:rPr lang="zh-CN" altLang="en-US" sz="2000" dirty="0">
                <a:latin typeface="+mn-ea"/>
              </a:rPr>
              <a:t>克莱顿法</a:t>
            </a:r>
            <a:r>
              <a:rPr lang="en-US" altLang="zh-CN" sz="2000" dirty="0">
                <a:latin typeface="+mn-ea"/>
              </a:rPr>
              <a:t>》</a:t>
            </a:r>
            <a:r>
              <a:rPr lang="zh-CN" altLang="en-US" sz="2000" dirty="0">
                <a:latin typeface="+mn-ea"/>
              </a:rPr>
              <a:t>则列举了一系列违反反托拉斯法的商业行为。</a:t>
            </a:r>
          </a:p>
        </p:txBody>
      </p:sp>
    </p:spTree>
    <p:extLst>
      <p:ext uri="{BB962C8B-B14F-4D97-AF65-F5344CB8AC3E}">
        <p14:creationId xmlns:p14="http://schemas.microsoft.com/office/powerpoint/2010/main" val="420972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903635"/>
          </a:xfrm>
        </p:spPr>
        <p:txBody>
          <a:bodyPr/>
          <a:lstStyle/>
          <a:p>
            <a:endParaRPr lang="zh-CN" altLang="en-US" dirty="0"/>
          </a:p>
        </p:txBody>
      </p:sp>
      <p:sp>
        <p:nvSpPr>
          <p:cNvPr id="3" name="内容占位符 2"/>
          <p:cNvSpPr>
            <a:spLocks noGrp="1"/>
          </p:cNvSpPr>
          <p:nvPr>
            <p:ph idx="1"/>
          </p:nvPr>
        </p:nvSpPr>
        <p:spPr>
          <a:xfrm>
            <a:off x="628650" y="1268760"/>
            <a:ext cx="8263830" cy="4908203"/>
          </a:xfrm>
        </p:spPr>
        <p:txBody>
          <a:bodyPr/>
          <a:lstStyle/>
          <a:p>
            <a:r>
              <a:rPr lang="zh-CN" altLang="en-US" b="1" dirty="0"/>
              <a:t>二、哈佛学派的产生</a:t>
            </a:r>
            <a:endParaRPr lang="en-US" altLang="zh-CN" sz="2000" dirty="0"/>
          </a:p>
          <a:p>
            <a:r>
              <a:rPr lang="zh-CN" altLang="en-US" sz="2000" dirty="0"/>
              <a:t>从</a:t>
            </a:r>
            <a:r>
              <a:rPr lang="en-US" altLang="zh-CN" sz="2000" dirty="0"/>
              <a:t>20</a:t>
            </a:r>
            <a:r>
              <a:rPr lang="zh-CN" altLang="en-US" sz="2000" dirty="0"/>
              <a:t>世纪初起，西方国家的企业规模不断扩大，生产集中程度不断提高。</a:t>
            </a:r>
            <a:r>
              <a:rPr lang="en-US" altLang="zh-CN" sz="2000" dirty="0"/>
              <a:t>20</a:t>
            </a:r>
            <a:r>
              <a:rPr lang="zh-CN" altLang="en-US" sz="2000" dirty="0"/>
              <a:t>年代股票市场的繁荣促进了美国企业的</a:t>
            </a:r>
            <a:r>
              <a:rPr lang="zh-CN" altLang="en-US" sz="2000" b="1" dirty="0"/>
              <a:t>第二次兼并浪潮</a:t>
            </a:r>
            <a:r>
              <a:rPr lang="zh-CN" altLang="en-US" sz="2000" dirty="0"/>
              <a:t>，许多行业转变为垄断行业。</a:t>
            </a:r>
          </a:p>
          <a:p>
            <a:r>
              <a:rPr lang="zh-CN" altLang="en-US" sz="2000" dirty="0"/>
              <a:t>传统的经济学总是首先分析完全竞争，而把垄断竞争当作特例。但在现实经济中，大量存在的是“垄断的竞争者”和各种“垄断竞争”现象。如何认识垄断和竞争的关系，如何判定市场的竞争性，怎么改进市场绩效，这就需要从理论上做出系统的阐述。</a:t>
            </a:r>
            <a:endParaRPr lang="en-US" altLang="zh-CN" sz="2000" dirty="0"/>
          </a:p>
          <a:p>
            <a:r>
              <a:rPr lang="zh-CN" altLang="en-US" sz="2000" dirty="0"/>
              <a:t>在这样的背景下，美国哈佛大学的张伯仑（</a:t>
            </a:r>
            <a:r>
              <a:rPr lang="en-US" altLang="zh-CN" sz="2000" dirty="0" err="1"/>
              <a:t>E.H.Chamberlin</a:t>
            </a:r>
            <a:r>
              <a:rPr lang="zh-CN" altLang="en-US" sz="2000" dirty="0"/>
              <a:t>）和英国剑桥大学的罗宾逊（</a:t>
            </a:r>
            <a:r>
              <a:rPr lang="en-US" altLang="zh-CN" sz="2000" dirty="0" err="1"/>
              <a:t>J.Robinson</a:t>
            </a:r>
            <a:r>
              <a:rPr lang="zh-CN" altLang="en-US" sz="2000" dirty="0"/>
              <a:t>）首先进行了新的解释和论证（</a:t>
            </a:r>
            <a:r>
              <a:rPr lang="en-US" altLang="zh-CN" sz="1600" dirty="0">
                <a:latin typeface="+mn-ea"/>
              </a:rPr>
              <a:t>1933</a:t>
            </a:r>
            <a:r>
              <a:rPr lang="zh-CN" altLang="en-US" sz="1600" dirty="0">
                <a:latin typeface="+mn-ea"/>
              </a:rPr>
              <a:t>年分别出版了</a:t>
            </a:r>
            <a:r>
              <a:rPr lang="en-US" altLang="zh-CN" sz="1600" dirty="0">
                <a:latin typeface="+mn-ea"/>
              </a:rPr>
              <a:t>《</a:t>
            </a:r>
            <a:r>
              <a:rPr lang="zh-CN" altLang="en-US" sz="1600" dirty="0">
                <a:latin typeface="+mn-ea"/>
              </a:rPr>
              <a:t>垄断竞争理论</a:t>
            </a:r>
            <a:r>
              <a:rPr lang="en-US" altLang="zh-CN" sz="1600" dirty="0">
                <a:latin typeface="+mn-ea"/>
              </a:rPr>
              <a:t>》</a:t>
            </a:r>
            <a:r>
              <a:rPr lang="zh-CN" altLang="en-US" sz="1600" dirty="0">
                <a:latin typeface="+mn-ea"/>
              </a:rPr>
              <a:t>（</a:t>
            </a:r>
            <a:r>
              <a:rPr lang="en-US" altLang="zh-CN" sz="1600" dirty="0">
                <a:latin typeface="+mn-ea"/>
              </a:rPr>
              <a:t>The Theory of Monopolistic Competition</a:t>
            </a:r>
            <a:r>
              <a:rPr lang="zh-CN" altLang="en-US" sz="1600" dirty="0">
                <a:latin typeface="+mn-ea"/>
              </a:rPr>
              <a:t>）和</a:t>
            </a:r>
            <a:r>
              <a:rPr lang="en-US" altLang="zh-CN" sz="1600" dirty="0">
                <a:latin typeface="+mn-ea"/>
              </a:rPr>
              <a:t>《</a:t>
            </a:r>
            <a:r>
              <a:rPr lang="zh-CN" altLang="en-US" sz="1600" dirty="0">
                <a:latin typeface="+mn-ea"/>
              </a:rPr>
              <a:t>不完全竞争经济学</a:t>
            </a:r>
            <a:r>
              <a:rPr lang="en-US" altLang="zh-CN" sz="1600" dirty="0">
                <a:latin typeface="+mn-ea"/>
              </a:rPr>
              <a:t>》</a:t>
            </a:r>
            <a:r>
              <a:rPr lang="zh-CN" altLang="en-US" sz="1600" dirty="0">
                <a:latin typeface="+mn-ea"/>
              </a:rPr>
              <a:t>（</a:t>
            </a:r>
            <a:r>
              <a:rPr lang="en-US" altLang="zh-CN" sz="1600" dirty="0">
                <a:latin typeface="+mn-ea"/>
              </a:rPr>
              <a:t>The Economics of Imperfect Competition</a:t>
            </a:r>
            <a:r>
              <a:rPr lang="zh-CN" altLang="en-US" sz="1600" dirty="0">
                <a:latin typeface="+mn-ea"/>
              </a:rPr>
              <a:t>）两部著作</a:t>
            </a:r>
            <a:r>
              <a:rPr lang="zh-CN" altLang="en-US" sz="1600" dirty="0"/>
              <a:t>）</a:t>
            </a:r>
            <a:r>
              <a:rPr lang="zh-CN" altLang="en-US" sz="1600" dirty="0">
                <a:latin typeface="+mn-ea"/>
              </a:rPr>
              <a:t>。</a:t>
            </a:r>
          </a:p>
          <a:p>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395536" y="1268761"/>
            <a:ext cx="8119814" cy="1080119"/>
          </a:xfrm>
        </p:spPr>
        <p:txBody>
          <a:bodyPr/>
          <a:lstStyle/>
          <a:p>
            <a:r>
              <a:rPr lang="zh-CN" altLang="en-US" sz="2400" b="1" dirty="0"/>
              <a:t>（一）发展历程</a:t>
            </a:r>
            <a:endParaRPr lang="en-US" altLang="zh-CN" sz="2400" b="1" dirty="0"/>
          </a:p>
          <a:p>
            <a:r>
              <a:rPr lang="en-US" altLang="zh-CN" sz="2000" dirty="0"/>
              <a:t>20</a:t>
            </a:r>
            <a:r>
              <a:rPr lang="zh-CN" altLang="en-US" sz="2000" dirty="0"/>
              <a:t>世纪</a:t>
            </a:r>
            <a:r>
              <a:rPr lang="en-US" altLang="zh-CN" sz="2000" dirty="0"/>
              <a:t>30</a:t>
            </a:r>
            <a:r>
              <a:rPr lang="zh-CN" altLang="en-US" sz="2000" dirty="0"/>
              <a:t>年代，在张伯仑等人的理论影响下，哈佛大学的梅森（</a:t>
            </a:r>
            <a:r>
              <a:rPr lang="en-US" altLang="zh-CN" sz="2000" dirty="0"/>
              <a:t>E.S. Mason</a:t>
            </a:r>
            <a:r>
              <a:rPr lang="zh-CN" altLang="en-US" sz="2000" dirty="0"/>
              <a:t>）率先开设了产业组织课程。</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1016508040"/>
              </p:ext>
            </p:extLst>
          </p:nvPr>
        </p:nvGraphicFramePr>
        <p:xfrm>
          <a:off x="628649" y="2492897"/>
          <a:ext cx="8335838" cy="4296049"/>
        </p:xfrm>
        <a:graphic>
          <a:graphicData uri="http://schemas.openxmlformats.org/drawingml/2006/table">
            <a:tbl>
              <a:tblPr firstRow="1" bandRow="1">
                <a:tableStyleId>{21E4AEA4-8DFA-4A89-87EB-49C32662AFE0}</a:tableStyleId>
              </a:tblPr>
              <a:tblGrid>
                <a:gridCol w="943680">
                  <a:extLst>
                    <a:ext uri="{9D8B030D-6E8A-4147-A177-3AD203B41FA5}">
                      <a16:colId xmlns:a16="http://schemas.microsoft.com/office/drawing/2014/main" val="20000"/>
                    </a:ext>
                  </a:extLst>
                </a:gridCol>
                <a:gridCol w="3696080">
                  <a:extLst>
                    <a:ext uri="{9D8B030D-6E8A-4147-A177-3AD203B41FA5}">
                      <a16:colId xmlns:a16="http://schemas.microsoft.com/office/drawing/2014/main" val="20001"/>
                    </a:ext>
                  </a:extLst>
                </a:gridCol>
                <a:gridCol w="3696078">
                  <a:extLst>
                    <a:ext uri="{9D8B030D-6E8A-4147-A177-3AD203B41FA5}">
                      <a16:colId xmlns:a16="http://schemas.microsoft.com/office/drawing/2014/main" val="20002"/>
                    </a:ext>
                  </a:extLst>
                </a:gridCol>
              </a:tblGrid>
              <a:tr h="351552">
                <a:tc>
                  <a:txBody>
                    <a:bodyPr/>
                    <a:lstStyle/>
                    <a:p>
                      <a:r>
                        <a:rPr lang="zh-CN" altLang="en-US" dirty="0"/>
                        <a:t>时间</a:t>
                      </a:r>
                    </a:p>
                  </a:txBody>
                  <a:tcPr/>
                </a:tc>
                <a:tc>
                  <a:txBody>
                    <a:bodyPr/>
                    <a:lstStyle/>
                    <a:p>
                      <a:r>
                        <a:rPr lang="zh-CN" altLang="en-US" dirty="0"/>
                        <a:t>人物</a:t>
                      </a:r>
                    </a:p>
                  </a:txBody>
                  <a:tcPr/>
                </a:tc>
                <a:tc>
                  <a:txBody>
                    <a:bodyPr/>
                    <a:lstStyle/>
                    <a:p>
                      <a:r>
                        <a:rPr lang="zh-CN" altLang="en-US" dirty="0"/>
                        <a:t>主要成果或作品</a:t>
                      </a:r>
                    </a:p>
                  </a:txBody>
                  <a:tcPr/>
                </a:tc>
                <a:extLst>
                  <a:ext uri="{0D108BD9-81ED-4DB2-BD59-A6C34878D82A}">
                    <a16:rowId xmlns:a16="http://schemas.microsoft.com/office/drawing/2014/main" val="10000"/>
                  </a:ext>
                </a:extLst>
              </a:tr>
              <a:tr h="1259728">
                <a:tc>
                  <a:txBody>
                    <a:bodyPr/>
                    <a:lstStyle/>
                    <a:p>
                      <a:r>
                        <a:rPr lang="en-US" altLang="zh-CN" sz="1600" dirty="0"/>
                        <a:t>1938</a:t>
                      </a:r>
                      <a:r>
                        <a:rPr lang="zh-CN" altLang="en-US" sz="1600" dirty="0"/>
                        <a:t>年</a:t>
                      </a:r>
                    </a:p>
                  </a:txBody>
                  <a:tcPr/>
                </a:tc>
                <a:tc>
                  <a:txBody>
                    <a:bodyPr/>
                    <a:lstStyle/>
                    <a:p>
                      <a:r>
                        <a:rPr lang="zh-CN" altLang="en-US" sz="1600" dirty="0"/>
                        <a:t>以梅森为中心，由贝恩（</a:t>
                      </a:r>
                      <a:r>
                        <a:rPr lang="en-US" altLang="zh-CN" sz="1600" dirty="0" err="1"/>
                        <a:t>J.S.Bain</a:t>
                      </a:r>
                      <a:r>
                        <a:rPr lang="zh-CN" altLang="en-US" sz="1600" dirty="0"/>
                        <a:t>）、凯森（</a:t>
                      </a:r>
                      <a:r>
                        <a:rPr lang="en-US" altLang="zh-CN" sz="1600" dirty="0" err="1"/>
                        <a:t>C.Kaysen</a:t>
                      </a:r>
                      <a:r>
                        <a:rPr lang="zh-CN" altLang="en-US" sz="1600" dirty="0"/>
                        <a:t>）、麦克尔（</a:t>
                      </a:r>
                      <a:r>
                        <a:rPr lang="en-US" altLang="zh-CN" sz="1600" dirty="0" err="1"/>
                        <a:t>J.W.Mckie</a:t>
                      </a:r>
                      <a:r>
                        <a:rPr lang="zh-CN" altLang="en-US" sz="1600" dirty="0"/>
                        <a:t>）、麦克汉姆（</a:t>
                      </a:r>
                      <a:r>
                        <a:rPr lang="en-US" altLang="zh-CN" sz="1600" dirty="0" err="1"/>
                        <a:t>J.Markham</a:t>
                      </a:r>
                      <a:r>
                        <a:rPr lang="zh-CN" altLang="en-US" sz="1600" dirty="0"/>
                        <a:t>）和艾德曼（</a:t>
                      </a:r>
                      <a:r>
                        <a:rPr lang="en-US" altLang="zh-CN" sz="1600" dirty="0" err="1"/>
                        <a:t>M.Addman</a:t>
                      </a:r>
                      <a:r>
                        <a:rPr lang="zh-CN" altLang="en-US" sz="1600" dirty="0"/>
                        <a:t>）组成研究小组</a:t>
                      </a:r>
                    </a:p>
                  </a:txBody>
                  <a:tcPr/>
                </a:tc>
                <a:tc>
                  <a:txBody>
                    <a:bodyPr/>
                    <a:lstStyle/>
                    <a:p>
                      <a:r>
                        <a:rPr lang="zh-CN" altLang="en-US" sz="1600" dirty="0"/>
                        <a:t>以案例研究为手段，分析美国主要行业的市场结构</a:t>
                      </a:r>
                    </a:p>
                  </a:txBody>
                  <a:tcPr/>
                </a:tc>
                <a:extLst>
                  <a:ext uri="{0D108BD9-81ED-4DB2-BD59-A6C34878D82A}">
                    <a16:rowId xmlns:a16="http://schemas.microsoft.com/office/drawing/2014/main" val="10001"/>
                  </a:ext>
                </a:extLst>
              </a:tr>
              <a:tr h="556624">
                <a:tc>
                  <a:txBody>
                    <a:bodyPr/>
                    <a:lstStyle/>
                    <a:p>
                      <a:r>
                        <a:rPr lang="en-US" altLang="zh-CN" sz="1600" dirty="0"/>
                        <a:t>1939</a:t>
                      </a:r>
                      <a:r>
                        <a:rPr lang="zh-CN" altLang="en-US" sz="1600" dirty="0"/>
                        <a:t>年</a:t>
                      </a:r>
                    </a:p>
                  </a:txBody>
                  <a:tcPr/>
                </a:tc>
                <a:tc>
                  <a:txBody>
                    <a:bodyPr/>
                    <a:lstStyle/>
                    <a:p>
                      <a:r>
                        <a:rPr lang="zh-CN" altLang="en-US" sz="1600" dirty="0"/>
                        <a:t>同上</a:t>
                      </a:r>
                    </a:p>
                  </a:txBody>
                  <a:tcPr/>
                </a:tc>
                <a:tc>
                  <a:txBody>
                    <a:bodyPr/>
                    <a:lstStyle/>
                    <a:p>
                      <a:r>
                        <a:rPr lang="zh-CN" altLang="en-US" sz="1600" dirty="0"/>
                        <a:t>出版了第一批主要行业在</a:t>
                      </a:r>
                      <a:r>
                        <a:rPr lang="en-US" altLang="zh-CN" sz="1600" dirty="0"/>
                        <a:t>1935</a:t>
                      </a:r>
                      <a:r>
                        <a:rPr lang="zh-CN" altLang="en-US" sz="1600" dirty="0"/>
                        <a:t>年市场集中程度的资料</a:t>
                      </a:r>
                    </a:p>
                  </a:txBody>
                  <a:tcPr/>
                </a:tc>
                <a:extLst>
                  <a:ext uri="{0D108BD9-81ED-4DB2-BD59-A6C34878D82A}">
                    <a16:rowId xmlns:a16="http://schemas.microsoft.com/office/drawing/2014/main" val="10002"/>
                  </a:ext>
                </a:extLst>
              </a:tr>
              <a:tr h="790992">
                <a:tc>
                  <a:txBody>
                    <a:bodyPr/>
                    <a:lstStyle/>
                    <a:p>
                      <a:r>
                        <a:rPr lang="en-US" altLang="zh-CN" sz="1600" dirty="0"/>
                        <a:t>1957</a:t>
                      </a:r>
                      <a:r>
                        <a:rPr lang="zh-CN" altLang="en-US" sz="1600" dirty="0"/>
                        <a:t>年</a:t>
                      </a:r>
                    </a:p>
                  </a:txBody>
                  <a:tcPr/>
                </a:tc>
                <a:tc>
                  <a:txBody>
                    <a:bodyPr/>
                    <a:lstStyle/>
                    <a:p>
                      <a:r>
                        <a:rPr lang="zh-CN" altLang="en-US" sz="1600" dirty="0"/>
                        <a:t>梅森</a:t>
                      </a:r>
                    </a:p>
                  </a:txBody>
                  <a:tcPr/>
                </a:tc>
                <a:tc>
                  <a:txBody>
                    <a:bodyPr/>
                    <a:lstStyle/>
                    <a:p>
                      <a:r>
                        <a:rPr lang="zh-CN" altLang="en-US" sz="1600" dirty="0"/>
                        <a:t>出版了他自</a:t>
                      </a:r>
                      <a:r>
                        <a:rPr lang="en-US" altLang="zh-CN" sz="1600" dirty="0"/>
                        <a:t>1936</a:t>
                      </a:r>
                      <a:r>
                        <a:rPr lang="zh-CN" altLang="en-US" sz="1600" dirty="0"/>
                        <a:t>年以来的论文集</a:t>
                      </a:r>
                      <a:r>
                        <a:rPr lang="en-US" altLang="zh-CN" sz="1600" dirty="0"/>
                        <a:t>《</a:t>
                      </a:r>
                      <a:r>
                        <a:rPr lang="zh-CN" altLang="en-US" sz="1600" dirty="0"/>
                        <a:t>经济集中和垄断问题</a:t>
                      </a:r>
                      <a:r>
                        <a:rPr lang="en-US" altLang="zh-CN" sz="1600" dirty="0"/>
                        <a:t>》</a:t>
                      </a:r>
                      <a:r>
                        <a:rPr lang="zh-CN" altLang="en-US" sz="1600" dirty="0"/>
                        <a:t>（</a:t>
                      </a:r>
                      <a:r>
                        <a:rPr lang="en-US" altLang="zh-CN" sz="1600" dirty="0"/>
                        <a:t>Economic Concentration and Monopoly Problem</a:t>
                      </a:r>
                      <a:r>
                        <a:rPr lang="zh-CN" altLang="en-US" sz="1600" dirty="0"/>
                        <a:t>）</a:t>
                      </a:r>
                    </a:p>
                  </a:txBody>
                  <a:tcPr/>
                </a:tc>
                <a:extLst>
                  <a:ext uri="{0D108BD9-81ED-4DB2-BD59-A6C34878D82A}">
                    <a16:rowId xmlns:a16="http://schemas.microsoft.com/office/drawing/2014/main" val="10003"/>
                  </a:ext>
                </a:extLst>
              </a:tr>
              <a:tr h="1217569">
                <a:tc>
                  <a:txBody>
                    <a:bodyPr/>
                    <a:lstStyle/>
                    <a:p>
                      <a:r>
                        <a:rPr lang="en-US" altLang="zh-CN" sz="1600" dirty="0"/>
                        <a:t>1959</a:t>
                      </a:r>
                      <a:r>
                        <a:rPr lang="zh-CN" altLang="en-US" sz="1600" dirty="0"/>
                        <a:t>年</a:t>
                      </a:r>
                    </a:p>
                  </a:txBody>
                  <a:tcPr/>
                </a:tc>
                <a:tc>
                  <a:txBody>
                    <a:bodyPr/>
                    <a:lstStyle/>
                    <a:p>
                      <a:r>
                        <a:rPr lang="zh-CN" altLang="en-US" sz="1600" dirty="0"/>
                        <a:t>贝恩</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出版的</a:t>
                      </a:r>
                      <a:r>
                        <a:rPr lang="en-US" altLang="zh-CN" sz="1600" dirty="0"/>
                        <a:t>《</a:t>
                      </a:r>
                      <a:r>
                        <a:rPr lang="zh-CN" altLang="en-US" sz="1600" dirty="0"/>
                        <a:t>产业组织</a:t>
                      </a:r>
                      <a:r>
                        <a:rPr lang="en-US" altLang="zh-CN" sz="1600" dirty="0"/>
                        <a:t>》</a:t>
                      </a:r>
                      <a:r>
                        <a:rPr lang="zh-CN" altLang="en-US" sz="1600" dirty="0"/>
                        <a:t>（</a:t>
                      </a:r>
                      <a:r>
                        <a:rPr lang="en-US" altLang="zh-CN" sz="1600" dirty="0"/>
                        <a:t>Industrial Organization</a:t>
                      </a:r>
                      <a:r>
                        <a:rPr lang="zh-CN" altLang="en-US" sz="1600" dirty="0"/>
                        <a:t>），该书在产业经济学发展史上的意义在于提出了著名的“结构－绩效”范式或贝恩范式。</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340768"/>
            <a:ext cx="7886700" cy="4836195"/>
          </a:xfrm>
        </p:spPr>
        <p:txBody>
          <a:bodyPr/>
          <a:lstStyle/>
          <a:p>
            <a:r>
              <a:rPr lang="en-US" altLang="zh-CN" sz="2000" dirty="0"/>
              <a:t>1970</a:t>
            </a:r>
            <a:r>
              <a:rPr lang="zh-CN" altLang="en-US" sz="2000" dirty="0"/>
              <a:t>年，美国的谢勒（</a:t>
            </a:r>
            <a:r>
              <a:rPr lang="en-US" altLang="zh-CN" sz="2000" dirty="0" err="1"/>
              <a:t>Ferderic</a:t>
            </a:r>
            <a:r>
              <a:rPr lang="en-US" altLang="zh-CN" sz="2000" dirty="0"/>
              <a:t>. M. Scherer</a:t>
            </a:r>
            <a:r>
              <a:rPr lang="zh-CN" altLang="en-US" sz="2000" dirty="0"/>
              <a:t>）出版了</a:t>
            </a:r>
            <a:r>
              <a:rPr lang="en-US" altLang="zh-CN" sz="2000" dirty="0"/>
              <a:t>《</a:t>
            </a:r>
            <a:r>
              <a:rPr lang="zh-CN" altLang="en-US" sz="2000" dirty="0"/>
              <a:t>产业市场结构和经济绩效</a:t>
            </a:r>
            <a:r>
              <a:rPr lang="en-US" altLang="zh-CN" sz="2000" dirty="0"/>
              <a:t>》</a:t>
            </a:r>
            <a:r>
              <a:rPr lang="zh-CN" altLang="en-US" sz="2000" dirty="0"/>
              <a:t>（</a:t>
            </a:r>
            <a:r>
              <a:rPr lang="en-US" altLang="zh-CN" sz="2000" dirty="0"/>
              <a:t>Industrial Market Structure and Economic Performance</a:t>
            </a:r>
            <a:r>
              <a:rPr lang="zh-CN" altLang="en-US" sz="2000" dirty="0"/>
              <a:t>）一书。</a:t>
            </a:r>
            <a:endParaRPr lang="en-US" altLang="zh-CN" sz="2000" dirty="0"/>
          </a:p>
          <a:p>
            <a:r>
              <a:rPr lang="zh-CN" altLang="en-US" sz="2000" dirty="0"/>
              <a:t>该书集梅森和贝恩的上述思想之大成，折衷了来自各方面的意见，提出了“市场结构－市场行为－市场绩效”的分析范式，将贝恩范式又向前推进了一步，</a:t>
            </a:r>
            <a:r>
              <a:rPr lang="zh-CN" altLang="en-US" sz="2000" b="1" dirty="0"/>
              <a:t>最终形成了产业经济学中的哈佛学派的理论框架。</a:t>
            </a:r>
            <a:endParaRPr lang="en-US" altLang="zh-CN" sz="2000" b="1" dirty="0"/>
          </a:p>
          <a:p>
            <a:r>
              <a:rPr lang="zh-CN" altLang="en-US" sz="2800" b="1" dirty="0"/>
              <a:t>（二）哈佛学派的理论架构（逻辑）</a:t>
            </a:r>
            <a:endParaRPr lang="en-US" altLang="zh-CN" sz="2800" b="1" dirty="0"/>
          </a:p>
          <a:p>
            <a:r>
              <a:rPr lang="zh-CN" altLang="en-US" sz="2000" dirty="0">
                <a:latin typeface="+mn-ea"/>
              </a:rPr>
              <a:t>该学派形成了著名的“结构－行为－绩效”分析范式。有时人们用</a:t>
            </a:r>
            <a:r>
              <a:rPr lang="en-US" altLang="zh-CN" sz="2000" dirty="0">
                <a:latin typeface="+mn-ea"/>
              </a:rPr>
              <a:t>S-C</a:t>
            </a:r>
            <a:r>
              <a:rPr lang="zh-CN" altLang="en-US" sz="2000" dirty="0">
                <a:latin typeface="+mn-ea"/>
              </a:rPr>
              <a:t>－</a:t>
            </a:r>
            <a:r>
              <a:rPr lang="en-US" altLang="zh-CN" sz="2000" dirty="0">
                <a:latin typeface="+mn-ea"/>
              </a:rPr>
              <a:t>P</a:t>
            </a:r>
            <a:r>
              <a:rPr lang="zh-CN" altLang="en-US" sz="2000" dirty="0">
                <a:latin typeface="+mn-ea"/>
              </a:rPr>
              <a:t>范式来表示，按照这个范式，市场结构决定行为，行为产生市场绩效。</a:t>
            </a:r>
          </a:p>
          <a:p>
            <a:endParaRPr lang="zh-CN" alt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p:nvPr/>
        </p:nvGrpSpPr>
        <p:grpSpPr bwMode="auto">
          <a:xfrm>
            <a:off x="251521" y="188914"/>
            <a:ext cx="8784976" cy="6418261"/>
            <a:chOff x="0" y="0"/>
            <a:chExt cx="4383" cy="5429"/>
          </a:xfrm>
        </p:grpSpPr>
        <p:sp>
          <p:nvSpPr>
            <p:cNvPr id="25604" name="AutoShape 3"/>
            <p:cNvSpPr>
              <a:spLocks noChangeAspect="1" noChangeArrowheads="1"/>
            </p:cNvSpPr>
            <p:nvPr/>
          </p:nvSpPr>
          <p:spPr bwMode="auto">
            <a:xfrm>
              <a:off x="0" y="0"/>
              <a:ext cx="4383" cy="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prstClr val="black"/>
                </a:solidFill>
              </a:endParaRPr>
            </a:p>
          </p:txBody>
        </p:sp>
        <p:sp>
          <p:nvSpPr>
            <p:cNvPr id="25605" name="Text Box 4"/>
            <p:cNvSpPr txBox="1">
              <a:spLocks noChangeArrowheads="1"/>
            </p:cNvSpPr>
            <p:nvPr/>
          </p:nvSpPr>
          <p:spPr bwMode="auto">
            <a:xfrm>
              <a:off x="278" y="62"/>
              <a:ext cx="1525" cy="1186"/>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1500" b="1" dirty="0">
                  <a:solidFill>
                    <a:prstClr val="black"/>
                  </a:solidFill>
                  <a:latin typeface="黑体" panose="02010609060101010101" pitchFamily="49" charset="-122"/>
                  <a:ea typeface="黑体" panose="02010609060101010101" pitchFamily="49" charset="-122"/>
                </a:rPr>
                <a:t>基本条件</a:t>
              </a:r>
            </a:p>
            <a:p>
              <a:pPr algn="just" eaLnBrk="1" fontAlgn="base" hangingPunct="1">
                <a:spcBef>
                  <a:spcPct val="0"/>
                </a:spcBef>
                <a:spcAft>
                  <a:spcPct val="0"/>
                </a:spcAft>
              </a:pPr>
              <a:r>
                <a:rPr lang="zh-CN" altLang="en-US" sz="1500" dirty="0">
                  <a:solidFill>
                    <a:prstClr val="black"/>
                  </a:solidFill>
                  <a:latin typeface="黑体" panose="02010609060101010101" pitchFamily="49" charset="-122"/>
                  <a:ea typeface="黑体" panose="02010609060101010101" pitchFamily="49" charset="-122"/>
                </a:rPr>
                <a:t>消费者需求</a:t>
              </a:r>
              <a:r>
                <a:rPr lang="zh-CN" altLang="en-US" sz="1500" dirty="0">
                  <a:solidFill>
                    <a:prstClr val="black"/>
                  </a:solidFill>
                </a:rPr>
                <a:t>     </a:t>
              </a:r>
              <a:r>
                <a:rPr lang="zh-CN" altLang="en-US" sz="1500" dirty="0">
                  <a:solidFill>
                    <a:prstClr val="black"/>
                  </a:solidFill>
                  <a:latin typeface="黑体" panose="02010609060101010101" pitchFamily="49" charset="-122"/>
                  <a:ea typeface="黑体" panose="02010609060101010101" pitchFamily="49" charset="-122"/>
                </a:rPr>
                <a:t>生产   </a:t>
              </a:r>
              <a:r>
                <a:rPr lang="zh-CN" altLang="en-US" sz="1500" dirty="0">
                  <a:solidFill>
                    <a:prstClr val="black"/>
                  </a:solidFill>
                </a:rPr>
                <a:t>需求弹性       技术    替代性      原材料    季节性   产品耐用性    增长率     工会化         位置    订单数的波动   规模经济    购买方式    范围经济</a:t>
              </a:r>
            </a:p>
          </p:txBody>
        </p:sp>
        <p:sp>
          <p:nvSpPr>
            <p:cNvPr id="25606" name="Text Box 5"/>
            <p:cNvSpPr txBox="1">
              <a:spLocks noChangeArrowheads="1"/>
            </p:cNvSpPr>
            <p:nvPr/>
          </p:nvSpPr>
          <p:spPr bwMode="auto">
            <a:xfrm>
              <a:off x="278" y="1435"/>
              <a:ext cx="1525" cy="81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1600" b="1" dirty="0">
                  <a:solidFill>
                    <a:prstClr val="black"/>
                  </a:solidFill>
                  <a:latin typeface="黑体" panose="02010609060101010101" pitchFamily="49" charset="-122"/>
                  <a:ea typeface="黑体" panose="02010609060101010101" pitchFamily="49" charset="-122"/>
                </a:rPr>
                <a:t>结构（</a:t>
              </a:r>
              <a:r>
                <a:rPr lang="en-US" altLang="zh-CN" sz="1600" b="1" dirty="0">
                  <a:solidFill>
                    <a:prstClr val="black"/>
                  </a:solidFill>
                  <a:latin typeface="黑体" panose="02010609060101010101" pitchFamily="49" charset="-122"/>
                  <a:ea typeface="黑体" panose="02010609060101010101" pitchFamily="49" charset="-122"/>
                </a:rPr>
                <a:t>structure</a:t>
              </a:r>
              <a:r>
                <a:rPr lang="zh-CN" altLang="en-US" sz="1600" b="1" dirty="0">
                  <a:solidFill>
                    <a:prstClr val="black"/>
                  </a:solidFill>
                  <a:latin typeface="黑体" panose="02010609060101010101" pitchFamily="49" charset="-122"/>
                  <a:ea typeface="黑体" panose="02010609060101010101" pitchFamily="49" charset="-122"/>
                </a:rPr>
                <a:t>）</a:t>
              </a:r>
            </a:p>
            <a:p>
              <a:pPr algn="ctr" eaLnBrk="1" fontAlgn="base" hangingPunct="1">
                <a:spcBef>
                  <a:spcPct val="0"/>
                </a:spcBef>
                <a:spcAft>
                  <a:spcPct val="0"/>
                </a:spcAft>
              </a:pPr>
              <a:r>
                <a:rPr lang="zh-CN" altLang="en-US" sz="1600" dirty="0">
                  <a:solidFill>
                    <a:prstClr val="black"/>
                  </a:solidFill>
                </a:rPr>
                <a:t>买者和卖者的数量    </a:t>
              </a:r>
            </a:p>
            <a:p>
              <a:pPr algn="ctr" eaLnBrk="1" fontAlgn="base" hangingPunct="1">
                <a:spcBef>
                  <a:spcPct val="0"/>
                </a:spcBef>
                <a:spcAft>
                  <a:spcPct val="0"/>
                </a:spcAft>
              </a:pPr>
              <a:r>
                <a:rPr lang="zh-CN" altLang="en-US" sz="1600" dirty="0">
                  <a:solidFill>
                    <a:prstClr val="black"/>
                  </a:solidFill>
                </a:rPr>
                <a:t>新企业进入的壁垒    产品差异    垂直一体化    多样化</a:t>
              </a:r>
            </a:p>
          </p:txBody>
        </p:sp>
        <p:sp>
          <p:nvSpPr>
            <p:cNvPr id="25607" name="Text Box 6"/>
            <p:cNvSpPr txBox="1">
              <a:spLocks noChangeArrowheads="1"/>
            </p:cNvSpPr>
            <p:nvPr/>
          </p:nvSpPr>
          <p:spPr bwMode="auto">
            <a:xfrm>
              <a:off x="278" y="2434"/>
              <a:ext cx="1525" cy="1186"/>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1700" b="1">
                  <a:solidFill>
                    <a:prstClr val="black"/>
                  </a:solidFill>
                  <a:latin typeface="黑体" panose="02010609060101010101" pitchFamily="49" charset="-122"/>
                  <a:ea typeface="黑体" panose="02010609060101010101" pitchFamily="49" charset="-122"/>
                </a:rPr>
                <a:t>行为</a:t>
              </a:r>
              <a:r>
                <a:rPr lang="en-US" altLang="zh-CN" sz="1700" b="1">
                  <a:solidFill>
                    <a:prstClr val="black"/>
                  </a:solidFill>
                  <a:latin typeface="黑体" panose="02010609060101010101" pitchFamily="49" charset="-122"/>
                  <a:ea typeface="黑体" panose="02010609060101010101" pitchFamily="49" charset="-122"/>
                </a:rPr>
                <a:t>(conduct)</a:t>
              </a:r>
              <a:endParaRPr lang="zh-CN" altLang="en-US" sz="1700" b="1">
                <a:solidFill>
                  <a:prstClr val="black"/>
                </a:solidFill>
                <a:latin typeface="黑体" panose="02010609060101010101" pitchFamily="49" charset="-122"/>
                <a:ea typeface="黑体" panose="02010609060101010101" pitchFamily="49" charset="-122"/>
              </a:endParaRPr>
            </a:p>
            <a:p>
              <a:pPr algn="just" eaLnBrk="1" fontAlgn="base" hangingPunct="1">
                <a:spcBef>
                  <a:spcPct val="0"/>
                </a:spcBef>
                <a:spcAft>
                  <a:spcPct val="0"/>
                </a:spcAft>
              </a:pPr>
              <a:r>
                <a:rPr lang="zh-CN" altLang="en-US" sz="1700">
                  <a:solidFill>
                    <a:prstClr val="black"/>
                  </a:solidFill>
                </a:rPr>
                <a:t>广告             研究与发展</a:t>
              </a:r>
              <a:r>
                <a:rPr lang="en-US" altLang="zh-CN" sz="1700">
                  <a:solidFill>
                    <a:prstClr val="black"/>
                  </a:solidFill>
                </a:rPr>
                <a:t>(R&amp;D)</a:t>
              </a:r>
            </a:p>
            <a:p>
              <a:pPr algn="just" eaLnBrk="1" fontAlgn="base" hangingPunct="1">
                <a:spcBef>
                  <a:spcPct val="0"/>
                </a:spcBef>
                <a:spcAft>
                  <a:spcPct val="0"/>
                </a:spcAft>
              </a:pPr>
              <a:r>
                <a:rPr lang="zh-CN" altLang="en-US" sz="1700">
                  <a:solidFill>
                    <a:prstClr val="black"/>
                  </a:solidFill>
                </a:rPr>
                <a:t>价格行为      工厂投资</a:t>
              </a:r>
            </a:p>
            <a:p>
              <a:pPr algn="just" eaLnBrk="1" fontAlgn="base" hangingPunct="1">
                <a:spcBef>
                  <a:spcPct val="0"/>
                </a:spcBef>
                <a:spcAft>
                  <a:spcPct val="0"/>
                </a:spcAft>
              </a:pPr>
              <a:r>
                <a:rPr lang="zh-CN" altLang="en-US" sz="1700">
                  <a:solidFill>
                    <a:prstClr val="black"/>
                  </a:solidFill>
                </a:rPr>
                <a:t>法律策略      产品选择</a:t>
              </a:r>
            </a:p>
            <a:p>
              <a:pPr algn="just" eaLnBrk="1" fontAlgn="base" hangingPunct="1">
                <a:spcBef>
                  <a:spcPct val="0"/>
                </a:spcBef>
                <a:spcAft>
                  <a:spcPct val="0"/>
                </a:spcAft>
              </a:pPr>
              <a:r>
                <a:rPr lang="zh-CN" altLang="en-US" sz="1700">
                  <a:solidFill>
                    <a:prstClr val="black"/>
                  </a:solidFill>
                </a:rPr>
                <a:t>串谋             兼并与合约</a:t>
              </a:r>
            </a:p>
          </p:txBody>
        </p:sp>
        <p:sp>
          <p:nvSpPr>
            <p:cNvPr id="25608" name="Text Box 7"/>
            <p:cNvSpPr txBox="1">
              <a:spLocks noChangeArrowheads="1"/>
            </p:cNvSpPr>
            <p:nvPr/>
          </p:nvSpPr>
          <p:spPr bwMode="auto">
            <a:xfrm>
              <a:off x="278" y="3807"/>
              <a:ext cx="1525" cy="106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1700" b="1">
                  <a:solidFill>
                    <a:prstClr val="black"/>
                  </a:solidFill>
                  <a:latin typeface="黑体" panose="02010609060101010101" pitchFamily="49" charset="-122"/>
                  <a:ea typeface="黑体" panose="02010609060101010101" pitchFamily="49" charset="-122"/>
                </a:rPr>
                <a:t>绩效</a:t>
              </a:r>
              <a:r>
                <a:rPr lang="en-US" altLang="zh-CN" sz="1700" b="1">
                  <a:solidFill>
                    <a:prstClr val="black"/>
                  </a:solidFill>
                  <a:latin typeface="黑体" panose="02010609060101010101" pitchFamily="49" charset="-122"/>
                  <a:ea typeface="黑体" panose="02010609060101010101" pitchFamily="49" charset="-122"/>
                </a:rPr>
                <a:t>(performance)</a:t>
              </a:r>
              <a:endParaRPr lang="zh-CN" altLang="en-US" sz="1700" b="1">
                <a:solidFill>
                  <a:prstClr val="black"/>
                </a:solidFill>
                <a:latin typeface="黑体" panose="02010609060101010101" pitchFamily="49" charset="-122"/>
                <a:ea typeface="黑体" panose="02010609060101010101" pitchFamily="49" charset="-122"/>
              </a:endParaRPr>
            </a:p>
            <a:p>
              <a:pPr algn="just" eaLnBrk="1" fontAlgn="base" hangingPunct="1">
                <a:spcBef>
                  <a:spcPct val="0"/>
                </a:spcBef>
                <a:spcAft>
                  <a:spcPct val="0"/>
                </a:spcAft>
              </a:pPr>
              <a:r>
                <a:rPr lang="zh-CN" altLang="en-US" sz="1700">
                  <a:solidFill>
                    <a:prstClr val="black"/>
                  </a:solidFill>
                </a:rPr>
                <a:t>价格             生产效率</a:t>
              </a:r>
            </a:p>
            <a:p>
              <a:pPr algn="just" eaLnBrk="1" fontAlgn="base" hangingPunct="1">
                <a:spcBef>
                  <a:spcPct val="0"/>
                </a:spcBef>
                <a:spcAft>
                  <a:spcPct val="0"/>
                </a:spcAft>
              </a:pPr>
              <a:r>
                <a:rPr lang="zh-CN" altLang="en-US" sz="1700">
                  <a:solidFill>
                    <a:prstClr val="black"/>
                  </a:solidFill>
                </a:rPr>
                <a:t>分配效率      公平</a:t>
              </a:r>
            </a:p>
            <a:p>
              <a:pPr algn="just" eaLnBrk="1" fontAlgn="base" hangingPunct="1">
                <a:spcBef>
                  <a:spcPct val="0"/>
                </a:spcBef>
                <a:spcAft>
                  <a:spcPct val="0"/>
                </a:spcAft>
              </a:pPr>
              <a:r>
                <a:rPr lang="zh-CN" altLang="en-US" sz="1700">
                  <a:solidFill>
                    <a:prstClr val="black"/>
                  </a:solidFill>
                </a:rPr>
                <a:t>产品质量      技术进步</a:t>
              </a:r>
            </a:p>
            <a:p>
              <a:pPr algn="just" eaLnBrk="1" fontAlgn="base" hangingPunct="1">
                <a:spcBef>
                  <a:spcPct val="0"/>
                </a:spcBef>
                <a:spcAft>
                  <a:spcPct val="0"/>
                </a:spcAft>
              </a:pPr>
              <a:r>
                <a:rPr lang="zh-CN" altLang="en-US" sz="1700">
                  <a:solidFill>
                    <a:prstClr val="black"/>
                  </a:solidFill>
                </a:rPr>
                <a:t>利润</a:t>
              </a:r>
            </a:p>
          </p:txBody>
        </p:sp>
        <p:cxnSp>
          <p:nvCxnSpPr>
            <p:cNvPr id="25609" name="AutoShape 8"/>
            <p:cNvCxnSpPr>
              <a:cxnSpLocks noChangeShapeType="1"/>
            </p:cNvCxnSpPr>
            <p:nvPr/>
          </p:nvCxnSpPr>
          <p:spPr bwMode="auto">
            <a:xfrm flipV="1">
              <a:off x="755" y="3619"/>
              <a:ext cx="0"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610" name="AutoShape 9"/>
            <p:cNvCxnSpPr>
              <a:cxnSpLocks noChangeShapeType="1"/>
            </p:cNvCxnSpPr>
            <p:nvPr/>
          </p:nvCxnSpPr>
          <p:spPr bwMode="auto">
            <a:xfrm>
              <a:off x="1326" y="3619"/>
              <a:ext cx="1"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611" name="AutoShape 10"/>
            <p:cNvCxnSpPr>
              <a:cxnSpLocks noChangeShapeType="1"/>
            </p:cNvCxnSpPr>
            <p:nvPr/>
          </p:nvCxnSpPr>
          <p:spPr bwMode="auto">
            <a:xfrm flipV="1">
              <a:off x="755" y="2246"/>
              <a:ext cx="0"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612" name="AutoShape 11"/>
            <p:cNvCxnSpPr>
              <a:cxnSpLocks noChangeShapeType="1"/>
            </p:cNvCxnSpPr>
            <p:nvPr/>
          </p:nvCxnSpPr>
          <p:spPr bwMode="auto">
            <a:xfrm>
              <a:off x="1326" y="2246"/>
              <a:ext cx="1"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613" name="AutoShape 12"/>
            <p:cNvCxnSpPr>
              <a:cxnSpLocks noChangeShapeType="1"/>
            </p:cNvCxnSpPr>
            <p:nvPr/>
          </p:nvCxnSpPr>
          <p:spPr bwMode="auto">
            <a:xfrm flipV="1">
              <a:off x="755" y="1248"/>
              <a:ext cx="0"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614" name="AutoShape 13"/>
            <p:cNvCxnSpPr>
              <a:cxnSpLocks noChangeShapeType="1"/>
            </p:cNvCxnSpPr>
            <p:nvPr/>
          </p:nvCxnSpPr>
          <p:spPr bwMode="auto">
            <a:xfrm>
              <a:off x="1326" y="1248"/>
              <a:ext cx="1" cy="18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5615" name="Text Box 14"/>
            <p:cNvSpPr txBox="1">
              <a:spLocks noChangeArrowheads="1"/>
            </p:cNvSpPr>
            <p:nvPr/>
          </p:nvSpPr>
          <p:spPr bwMode="auto">
            <a:xfrm>
              <a:off x="2374" y="1810"/>
              <a:ext cx="1525" cy="1217"/>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1700" b="1" dirty="0">
                  <a:solidFill>
                    <a:prstClr val="black"/>
                  </a:solidFill>
                  <a:latin typeface="黑体" panose="02010609060101010101" pitchFamily="49" charset="-122"/>
                  <a:ea typeface="黑体" panose="02010609060101010101" pitchFamily="49" charset="-122"/>
                </a:rPr>
                <a:t>政府政策</a:t>
              </a:r>
            </a:p>
            <a:p>
              <a:pPr algn="just" eaLnBrk="1" fontAlgn="base" hangingPunct="1">
                <a:spcBef>
                  <a:spcPct val="0"/>
                </a:spcBef>
                <a:spcAft>
                  <a:spcPct val="0"/>
                </a:spcAft>
              </a:pPr>
              <a:r>
                <a:rPr lang="zh-CN" altLang="en-US" sz="1700" dirty="0">
                  <a:solidFill>
                    <a:prstClr val="black"/>
                  </a:solidFill>
                </a:rPr>
                <a:t>规制                 反垄断</a:t>
              </a:r>
            </a:p>
            <a:p>
              <a:pPr algn="just" eaLnBrk="1" fontAlgn="base" hangingPunct="1">
                <a:spcBef>
                  <a:spcPct val="0"/>
                </a:spcBef>
                <a:spcAft>
                  <a:spcPct val="0"/>
                </a:spcAft>
              </a:pPr>
              <a:r>
                <a:rPr lang="zh-CN" altLang="en-US" sz="1700" dirty="0">
                  <a:solidFill>
                    <a:prstClr val="black"/>
                  </a:solidFill>
                </a:rPr>
                <a:t>进入壁垒          税收和补贴</a:t>
              </a:r>
            </a:p>
            <a:p>
              <a:pPr algn="just" eaLnBrk="1" fontAlgn="base" hangingPunct="1">
                <a:spcBef>
                  <a:spcPct val="0"/>
                </a:spcBef>
                <a:spcAft>
                  <a:spcPct val="0"/>
                </a:spcAft>
              </a:pPr>
              <a:r>
                <a:rPr lang="zh-CN" altLang="en-US" sz="1700" dirty="0">
                  <a:solidFill>
                    <a:prstClr val="black"/>
                  </a:solidFill>
                </a:rPr>
                <a:t>投资激励          就业激励</a:t>
              </a:r>
            </a:p>
            <a:p>
              <a:pPr algn="just" eaLnBrk="1" fontAlgn="base" hangingPunct="1">
                <a:spcBef>
                  <a:spcPct val="0"/>
                </a:spcBef>
                <a:spcAft>
                  <a:spcPct val="0"/>
                </a:spcAft>
              </a:pPr>
              <a:r>
                <a:rPr lang="zh-CN" altLang="en-US" sz="1700" dirty="0">
                  <a:solidFill>
                    <a:prstClr val="black"/>
                  </a:solidFill>
                </a:rPr>
                <a:t>宏观经济政策</a:t>
              </a:r>
            </a:p>
          </p:txBody>
        </p:sp>
        <p:cxnSp>
          <p:nvCxnSpPr>
            <p:cNvPr id="25616" name="AutoShape 15"/>
            <p:cNvCxnSpPr>
              <a:cxnSpLocks noChangeShapeType="1"/>
              <a:stCxn id="25615" idx="0"/>
              <a:endCxn id="25605" idx="3"/>
            </p:cNvCxnSpPr>
            <p:nvPr/>
          </p:nvCxnSpPr>
          <p:spPr bwMode="auto">
            <a:xfrm rot="16200000" flipV="1">
              <a:off x="1892" y="566"/>
              <a:ext cx="1155" cy="1333"/>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25617" name="Line 16"/>
            <p:cNvSpPr>
              <a:spLocks noChangeShapeType="1"/>
            </p:cNvSpPr>
            <p:nvPr/>
          </p:nvSpPr>
          <p:spPr bwMode="auto">
            <a:xfrm flipH="1">
              <a:off x="1803" y="2558"/>
              <a:ext cx="571" cy="1"/>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5618" name="Line 17"/>
            <p:cNvSpPr>
              <a:spLocks noChangeShapeType="1"/>
            </p:cNvSpPr>
            <p:nvPr/>
          </p:nvSpPr>
          <p:spPr bwMode="auto">
            <a:xfrm>
              <a:off x="1803" y="2746"/>
              <a:ext cx="57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cxnSp>
          <p:nvCxnSpPr>
            <p:cNvPr id="25619" name="AutoShape 18"/>
            <p:cNvCxnSpPr>
              <a:cxnSpLocks noChangeShapeType="1"/>
              <a:stCxn id="25615" idx="2"/>
              <a:endCxn id="25608" idx="3"/>
            </p:cNvCxnSpPr>
            <p:nvPr/>
          </p:nvCxnSpPr>
          <p:spPr bwMode="auto">
            <a:xfrm rot="5400000">
              <a:off x="1815" y="3015"/>
              <a:ext cx="1310" cy="1333"/>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25620" name="Line 19"/>
            <p:cNvSpPr>
              <a:spLocks noChangeShapeType="1"/>
            </p:cNvSpPr>
            <p:nvPr/>
          </p:nvSpPr>
          <p:spPr bwMode="auto">
            <a:xfrm flipH="1">
              <a:off x="1803" y="1997"/>
              <a:ext cx="57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grpSp>
      <p:sp>
        <p:nvSpPr>
          <p:cNvPr id="25603" name="Text Box 20"/>
          <p:cNvSpPr txBox="1">
            <a:spLocks noChangeArrowheads="1"/>
          </p:cNvSpPr>
          <p:nvPr/>
        </p:nvSpPr>
        <p:spPr bwMode="auto">
          <a:xfrm>
            <a:off x="1116013" y="6237288"/>
            <a:ext cx="7704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prstClr val="black"/>
                </a:solidFill>
              </a:rPr>
              <a:t>图1-1 基本条件、结构、行为、绩效和政府政策之间的多重关系</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11561" y="1268760"/>
            <a:ext cx="8280920" cy="4752528"/>
          </a:xfrm>
        </p:spPr>
        <p:txBody>
          <a:bodyPr/>
          <a:lstStyle/>
          <a:p>
            <a:pPr marL="0" indent="0" eaLnBrk="1" hangingPunct="1">
              <a:buFont typeface="Wingdings" panose="05000000000000000000" pitchFamily="2" charset="2"/>
              <a:buNone/>
              <a:defRPr/>
            </a:pPr>
            <a:r>
              <a:rPr lang="zh-CN" altLang="en-US" sz="2200" dirty="0">
                <a:solidFill>
                  <a:schemeClr val="tx1"/>
                </a:solidFill>
              </a:rPr>
              <a:t>        </a:t>
            </a:r>
            <a:r>
              <a:rPr lang="zh-CN" altLang="en-US" sz="2000" b="1" dirty="0">
                <a:latin typeface="+mn-ea"/>
              </a:rPr>
              <a:t>一般来说，在产业组织研究中，基本条件是外生给定的，基本条件包括市场需求和市场供给两个方面。</a:t>
            </a:r>
            <a:endParaRPr lang="en-US" altLang="zh-CN" sz="2000" b="1" dirty="0">
              <a:latin typeface="+mn-ea"/>
            </a:endParaRPr>
          </a:p>
          <a:p>
            <a:pPr marL="0" indent="0" eaLnBrk="1" hangingPunct="1">
              <a:buFont typeface="Wingdings" panose="05000000000000000000" pitchFamily="2" charset="2"/>
              <a:buNone/>
              <a:defRPr/>
            </a:pPr>
            <a:r>
              <a:rPr lang="zh-CN" altLang="en-US" sz="2000" dirty="0">
                <a:latin typeface="+mn-ea"/>
              </a:rPr>
              <a:t>    图中向右方的箭头表明了基本条件决定市场结构，进而决定了企业的市场行为，最终决定了市场的绩效。</a:t>
            </a:r>
            <a:endParaRPr lang="en-US" altLang="zh-CN" sz="2000" dirty="0">
              <a:latin typeface="+mn-ea"/>
            </a:endParaRPr>
          </a:p>
          <a:p>
            <a:pPr marL="0" indent="0" eaLnBrk="1" hangingPunct="1">
              <a:buFont typeface="Wingdings" panose="05000000000000000000" pitchFamily="2" charset="2"/>
              <a:buNone/>
              <a:defRPr/>
            </a:pPr>
            <a:r>
              <a:rPr lang="en-US" altLang="zh-CN" sz="2000" dirty="0">
                <a:latin typeface="+mn-ea"/>
              </a:rPr>
              <a:t>   </a:t>
            </a:r>
            <a:r>
              <a:rPr lang="zh-CN" altLang="en-US" sz="1600" dirty="0">
                <a:latin typeface="+mn-ea"/>
              </a:rPr>
              <a:t>应该说，哈佛学派对产业组织的研究基本上是按照“基本条件－结构行为－绩效”的线索和关系展开的。</a:t>
            </a:r>
            <a:endParaRPr lang="en-US" altLang="zh-CN" sz="1600" dirty="0">
              <a:latin typeface="+mn-ea"/>
            </a:endParaRPr>
          </a:p>
          <a:p>
            <a:pPr marL="0" indent="0" eaLnBrk="1" hangingPunct="1">
              <a:buFont typeface="Wingdings" panose="05000000000000000000" pitchFamily="2" charset="2"/>
              <a:buNone/>
              <a:defRPr/>
            </a:pPr>
            <a:r>
              <a:rPr lang="zh-CN" altLang="en-US" sz="1600" dirty="0">
                <a:latin typeface="+mn-ea"/>
              </a:rPr>
              <a:t>    后来人们注意到，从基本条件到市场结构和市场行为以及市场绩效的关系并非是单向的，而可能是双向的，图中向左方的箭头反映了这种认识。例如，企业通过广告行为可能影响消费者的偏好，进而影响市场结构；企业的研究开发行为可能会改变生产技术，从而影响相关的市场结构，等等。</a:t>
            </a:r>
            <a:endParaRPr lang="en-US" altLang="zh-CN" sz="1600" dirty="0">
              <a:latin typeface="+mn-ea"/>
            </a:endParaRPr>
          </a:p>
          <a:p>
            <a:pPr marL="0" indent="0" eaLnBrk="1" hangingPunct="1">
              <a:buFont typeface="Wingdings" panose="05000000000000000000" pitchFamily="2" charset="2"/>
              <a:buNone/>
              <a:defRPr/>
            </a:pPr>
            <a:r>
              <a:rPr lang="en-US" altLang="zh-CN" sz="2000" dirty="0">
                <a:latin typeface="+mn-ea"/>
              </a:rPr>
              <a:t>    </a:t>
            </a:r>
            <a:r>
              <a:rPr lang="zh-CN" altLang="en-US" sz="2000" dirty="0">
                <a:latin typeface="+mn-ea"/>
              </a:rPr>
              <a:t>相对而言，结构－行为－绩效范式对产业组织的研究比较强调经验性研究，注重从经验观察中获取结论。</a:t>
            </a:r>
            <a:endParaRPr lang="en-US" altLang="zh-CN" sz="2000" dirty="0">
              <a:latin typeface="+mn-ea"/>
            </a:endParaRPr>
          </a:p>
          <a:p>
            <a:pPr marL="0" indent="0" eaLnBrk="1" hangingPunct="1">
              <a:buFont typeface="Wingdings" panose="05000000000000000000" pitchFamily="2" charset="2"/>
              <a:buNone/>
              <a:defRPr/>
            </a:pPr>
            <a:r>
              <a:rPr lang="en-US" altLang="zh-CN" sz="2000" dirty="0">
                <a:latin typeface="+mn-ea"/>
              </a:rPr>
              <a:t>   </a:t>
            </a:r>
            <a:r>
              <a:rPr lang="zh-CN" altLang="en-US" sz="2000" dirty="0">
                <a:latin typeface="+mn-ea"/>
              </a:rPr>
              <a:t>尽管“结构－行为－绩效”方法也受到了许多批评和责难，但这一产业研究的方法仍被认为是产业组织研究的非常一般的方法。</a:t>
            </a:r>
          </a:p>
          <a:p>
            <a:pPr marL="0" indent="0" algn="just" eaLnBrk="1" hangingPunct="1">
              <a:buFont typeface="Wingdings" panose="05000000000000000000" pitchFamily="2" charset="2"/>
              <a:buNone/>
              <a:defRPr/>
            </a:pPr>
            <a:endParaRPr lang="zh-CN" altLang="en-US" sz="20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268761"/>
            <a:ext cx="7886700" cy="720080"/>
          </a:xfrm>
        </p:spPr>
        <p:txBody>
          <a:bodyPr/>
          <a:lstStyle/>
          <a:p>
            <a:r>
              <a:rPr lang="zh-CN" altLang="en-US" b="1" dirty="0"/>
              <a:t>第二章 产业组织理论发展</a:t>
            </a:r>
          </a:p>
        </p:txBody>
      </p:sp>
      <p:sp>
        <p:nvSpPr>
          <p:cNvPr id="3" name="内容占位符 2"/>
          <p:cNvSpPr>
            <a:spLocks noGrp="1"/>
          </p:cNvSpPr>
          <p:nvPr>
            <p:ph idx="1"/>
          </p:nvPr>
        </p:nvSpPr>
        <p:spPr>
          <a:xfrm>
            <a:off x="628650" y="2060849"/>
            <a:ext cx="7886700" cy="4116114"/>
          </a:xfrm>
        </p:spPr>
        <p:txBody>
          <a:bodyPr/>
          <a:lstStyle/>
          <a:p>
            <a:r>
              <a:rPr lang="zh-CN" altLang="en-US" b="1" dirty="0"/>
              <a:t>第一节 理论综述</a:t>
            </a:r>
            <a:endParaRPr lang="en-US" altLang="zh-CN" b="1" dirty="0"/>
          </a:p>
          <a:p>
            <a:r>
              <a:rPr lang="zh-CN" altLang="en-US" b="1" dirty="0"/>
              <a:t>第二节 时代背景与各派理论介绍</a:t>
            </a:r>
            <a:endParaRPr lang="en-US" altLang="zh-CN" b="1" dirty="0"/>
          </a:p>
          <a:p>
            <a:r>
              <a:rPr lang="zh-CN" altLang="en-US" sz="2400" dirty="0">
                <a:latin typeface="+mn-ea"/>
              </a:rPr>
              <a:t>一、哈佛学派的产生与发展</a:t>
            </a:r>
            <a:endParaRPr lang="en-US" altLang="zh-CN" sz="2400" dirty="0">
              <a:latin typeface="+mn-ea"/>
            </a:endParaRPr>
          </a:p>
          <a:p>
            <a:r>
              <a:rPr lang="zh-CN" altLang="en-US" sz="2400" dirty="0">
                <a:latin typeface="+mn-ea"/>
              </a:rPr>
              <a:t>二、芝加哥学派的主要观点</a:t>
            </a:r>
            <a:endParaRPr lang="en-US" altLang="zh-CN" sz="2400" dirty="0">
              <a:latin typeface="+mn-ea"/>
            </a:endParaRPr>
          </a:p>
          <a:p>
            <a:r>
              <a:rPr lang="zh-CN" altLang="en-US" sz="2400" dirty="0">
                <a:latin typeface="+mn-ea"/>
              </a:rPr>
              <a:t>三、可竞争理论介绍</a:t>
            </a:r>
            <a:endParaRPr lang="en-US" altLang="zh-CN" sz="2400" b="1" dirty="0">
              <a:latin typeface="+mn-ea"/>
            </a:endParaRPr>
          </a:p>
          <a:p>
            <a:r>
              <a:rPr lang="zh-CN" altLang="en-US" b="1" dirty="0"/>
              <a:t>第三节 产业组织研究的意义和方法</a:t>
            </a:r>
          </a:p>
          <a:p>
            <a:r>
              <a:rPr lang="zh-CN" altLang="en-US" sz="2400" dirty="0"/>
              <a:t>一、产业组织研究的意义</a:t>
            </a:r>
          </a:p>
          <a:p>
            <a:r>
              <a:rPr lang="zh-CN" altLang="en-US" sz="2400" dirty="0"/>
              <a:t>二、产业组织研究方法</a:t>
            </a:r>
          </a:p>
          <a:p>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8047806" cy="4908203"/>
          </a:xfrm>
        </p:spPr>
        <p:txBody>
          <a:bodyPr/>
          <a:lstStyle/>
          <a:p>
            <a:r>
              <a:rPr lang="zh-CN" altLang="en-US" sz="2000" dirty="0"/>
              <a:t>与梅森、贝恩等人相联系的产业经济学的发展被看成是这一领域发展的第一次高潮。</a:t>
            </a:r>
            <a:endParaRPr lang="en-US" altLang="zh-CN" sz="2000" dirty="0"/>
          </a:p>
          <a:p>
            <a:r>
              <a:rPr lang="zh-CN" altLang="en-US" sz="2000" dirty="0"/>
              <a:t>哈佛学派常常依据松散的理论，强调经验性的，围绕“集中度</a:t>
            </a:r>
            <a:r>
              <a:rPr lang="en-US" altLang="zh-CN" sz="2000" dirty="0"/>
              <a:t>—</a:t>
            </a:r>
            <a:r>
              <a:rPr lang="zh-CN" altLang="en-US" sz="2000" dirty="0"/>
              <a:t>利润率”展开产业研究。因此可以说，</a:t>
            </a:r>
            <a:r>
              <a:rPr lang="zh-CN" altLang="en-US" sz="2000" b="1" dirty="0"/>
              <a:t>产业经济学发展的第一次高潮具有经验主义性质</a:t>
            </a:r>
            <a:r>
              <a:rPr lang="zh-CN" altLang="en-US" sz="2000" dirty="0"/>
              <a:t>。</a:t>
            </a:r>
            <a:endParaRPr lang="en-US" altLang="zh-CN" sz="2000" dirty="0"/>
          </a:p>
          <a:p>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1B24B-CE52-469D-B97C-E3B100429A2C}"/>
              </a:ext>
            </a:extLst>
          </p:cNvPr>
          <p:cNvSpPr>
            <a:spLocks noGrp="1"/>
          </p:cNvSpPr>
          <p:nvPr>
            <p:ph type="title"/>
          </p:nvPr>
        </p:nvSpPr>
        <p:spPr>
          <a:xfrm>
            <a:off x="628650" y="365125"/>
            <a:ext cx="7886700" cy="903635"/>
          </a:xfrm>
        </p:spPr>
        <p:txBody>
          <a:bodyPr/>
          <a:lstStyle/>
          <a:p>
            <a:endParaRPr lang="zh-CN" altLang="en-US" dirty="0"/>
          </a:p>
        </p:txBody>
      </p:sp>
      <p:sp>
        <p:nvSpPr>
          <p:cNvPr id="3" name="内容占位符 2">
            <a:extLst>
              <a:ext uri="{FF2B5EF4-FFF2-40B4-BE49-F238E27FC236}">
                <a16:creationId xmlns:a16="http://schemas.microsoft.com/office/drawing/2014/main" id="{2249D418-9288-4F09-A98C-78318B4A0E98}"/>
              </a:ext>
            </a:extLst>
          </p:cNvPr>
          <p:cNvSpPr>
            <a:spLocks noGrp="1"/>
          </p:cNvSpPr>
          <p:nvPr>
            <p:ph idx="1"/>
          </p:nvPr>
        </p:nvSpPr>
        <p:spPr>
          <a:xfrm>
            <a:off x="628650" y="1340769"/>
            <a:ext cx="7886700" cy="4320480"/>
          </a:xfrm>
        </p:spPr>
        <p:txBody>
          <a:bodyPr/>
          <a:lstStyle/>
          <a:p>
            <a:r>
              <a:rPr lang="zh-CN" altLang="en-US" sz="4000" b="1" dirty="0">
                <a:latin typeface="+mj-ea"/>
              </a:rPr>
              <a:t>（三）哈佛范式存在的问题</a:t>
            </a:r>
            <a:endParaRPr lang="en-US" altLang="zh-CN" sz="4000" b="1" dirty="0">
              <a:latin typeface="+mj-ea"/>
            </a:endParaRPr>
          </a:p>
          <a:p>
            <a:r>
              <a:rPr lang="en-US" altLang="zh-CN" sz="2000" dirty="0">
                <a:latin typeface="+mn-ea"/>
              </a:rPr>
              <a:t>1</a:t>
            </a:r>
            <a:r>
              <a:rPr lang="zh-CN" altLang="en-US" sz="2000" dirty="0">
                <a:latin typeface="+mn-ea"/>
              </a:rPr>
              <a:t>、哈佛范式缺少深厚而明确的理论基础。</a:t>
            </a:r>
            <a:endParaRPr lang="en-US" altLang="zh-CN" sz="2000" dirty="0">
              <a:latin typeface="+mn-ea"/>
            </a:endParaRPr>
          </a:p>
          <a:p>
            <a:r>
              <a:rPr lang="en-US" altLang="zh-CN" sz="2000" dirty="0">
                <a:latin typeface="+mn-ea"/>
              </a:rPr>
              <a:t>2</a:t>
            </a:r>
            <a:r>
              <a:rPr lang="zh-CN" altLang="en-US" sz="2000" dirty="0">
                <a:latin typeface="+mn-ea"/>
              </a:rPr>
              <a:t>、不能从回归分析中得出什么合理的结论</a:t>
            </a:r>
            <a:endParaRPr lang="en-US" altLang="zh-CN" sz="2000" dirty="0">
              <a:latin typeface="+mn-ea"/>
            </a:endParaRPr>
          </a:p>
          <a:p>
            <a:r>
              <a:rPr lang="en-US" altLang="zh-CN" sz="2000" dirty="0">
                <a:latin typeface="+mn-ea"/>
              </a:rPr>
              <a:t>3</a:t>
            </a:r>
            <a:r>
              <a:rPr lang="zh-CN" altLang="en-US" sz="2000" dirty="0">
                <a:latin typeface="+mn-ea"/>
              </a:rPr>
              <a:t>、无法回答政府干预是否能够以及以何种方式改善市场绩效。</a:t>
            </a:r>
            <a:endParaRPr lang="en-US" altLang="zh-CN" sz="2000" dirty="0">
              <a:latin typeface="+mn-ea"/>
            </a:endParaRPr>
          </a:p>
          <a:p>
            <a:r>
              <a:rPr lang="en-US" altLang="zh-CN" sz="2000" dirty="0">
                <a:latin typeface="+mn-ea"/>
              </a:rPr>
              <a:t>4</a:t>
            </a:r>
            <a:r>
              <a:rPr lang="zh-CN" altLang="en-US" sz="2000" dirty="0">
                <a:latin typeface="+mn-ea"/>
              </a:rPr>
              <a:t>、统计中处理市场绩效的难度大；实证研究中过分依赖于把主观的统计分类数据导致的局限性。</a:t>
            </a:r>
            <a:endParaRPr lang="en-US" altLang="zh-CN" sz="2000" dirty="0">
              <a:latin typeface="+mn-ea"/>
            </a:endParaRPr>
          </a:p>
          <a:p>
            <a:r>
              <a:rPr lang="zh-CN" altLang="en-US" sz="2000" dirty="0">
                <a:latin typeface="+mn-ea"/>
              </a:rPr>
              <a:t>等等。</a:t>
            </a:r>
            <a:endParaRPr lang="en-US" altLang="zh-CN" sz="2000" dirty="0">
              <a:latin typeface="+mn-ea"/>
            </a:endParaRPr>
          </a:p>
          <a:p>
            <a:r>
              <a:rPr lang="zh-CN" altLang="en-US" sz="2400" b="1" dirty="0">
                <a:latin typeface="+mn-ea"/>
              </a:rPr>
              <a:t>哈佛学派产业组织理论主导下的反托拉斯实践是对</a:t>
            </a:r>
            <a:r>
              <a:rPr lang="en-US" altLang="zh-CN" sz="2400" b="1" dirty="0">
                <a:latin typeface="+mn-ea"/>
              </a:rPr>
              <a:t>AT</a:t>
            </a:r>
            <a:r>
              <a:rPr lang="zh-CN" altLang="en-US" sz="2400" b="1" dirty="0">
                <a:latin typeface="+mn-ea"/>
              </a:rPr>
              <a:t>＆</a:t>
            </a:r>
            <a:r>
              <a:rPr lang="en-US" altLang="zh-CN" sz="2400" b="1" dirty="0">
                <a:latin typeface="+mn-ea"/>
              </a:rPr>
              <a:t>T</a:t>
            </a:r>
            <a:r>
              <a:rPr lang="zh-CN" altLang="en-US" sz="2400" b="1" dirty="0">
                <a:latin typeface="+mn-ea"/>
              </a:rPr>
              <a:t>公司的分拆。</a:t>
            </a:r>
            <a:endParaRPr lang="en-US" altLang="zh-CN" sz="2400" b="1" dirty="0">
              <a:latin typeface="+mn-ea"/>
            </a:endParaRPr>
          </a:p>
          <a:p>
            <a:endParaRPr lang="zh-CN" altLang="en-US" dirty="0"/>
          </a:p>
        </p:txBody>
      </p:sp>
    </p:spTree>
    <p:extLst>
      <p:ext uri="{BB962C8B-B14F-4D97-AF65-F5344CB8AC3E}">
        <p14:creationId xmlns:p14="http://schemas.microsoft.com/office/powerpoint/2010/main" val="427971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426C0-6232-47C5-A19C-4FB0600115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7497266-16E5-46AA-84B1-99156394BE39}"/>
              </a:ext>
            </a:extLst>
          </p:cNvPr>
          <p:cNvSpPr>
            <a:spLocks noGrp="1"/>
          </p:cNvSpPr>
          <p:nvPr>
            <p:ph idx="1"/>
          </p:nvPr>
        </p:nvSpPr>
        <p:spPr/>
        <p:txBody>
          <a:bodyPr/>
          <a:lstStyle/>
          <a:p>
            <a:r>
              <a:rPr lang="zh-CN" altLang="en-US" dirty="0"/>
              <a:t>案例：反托拉斯</a:t>
            </a:r>
            <a:r>
              <a:rPr lang="en-US" altLang="zh-CN" dirty="0"/>
              <a:t>---AT&amp;T</a:t>
            </a:r>
            <a:r>
              <a:rPr lang="zh-CN" altLang="en-US" dirty="0"/>
              <a:t>的拆分</a:t>
            </a:r>
          </a:p>
          <a:p>
            <a:r>
              <a:rPr lang="en-US" altLang="zh-CN" sz="2400" dirty="0">
                <a:latin typeface="+mn-ea"/>
              </a:rPr>
              <a:t>1982</a:t>
            </a:r>
            <a:r>
              <a:rPr lang="zh-CN" altLang="en-US" sz="2400" dirty="0">
                <a:latin typeface="+mn-ea"/>
              </a:rPr>
              <a:t>年，因为</a:t>
            </a:r>
            <a:r>
              <a:rPr lang="en-US" altLang="zh-CN" sz="2400" dirty="0">
                <a:latin typeface="+mn-ea"/>
              </a:rPr>
              <a:t>AT&amp;T</a:t>
            </a:r>
            <a:r>
              <a:rPr lang="zh-CN" altLang="en-US" sz="2400" dirty="0">
                <a:latin typeface="+mn-ea"/>
              </a:rPr>
              <a:t>的庞大，美国司法部打赢了长达</a:t>
            </a:r>
            <a:r>
              <a:rPr lang="en-US" altLang="zh-CN" sz="2400" dirty="0">
                <a:latin typeface="+mn-ea"/>
              </a:rPr>
              <a:t>8</a:t>
            </a:r>
            <a:r>
              <a:rPr lang="zh-CN" altLang="en-US" sz="2400" dirty="0">
                <a:latin typeface="+mn-ea"/>
              </a:rPr>
              <a:t>年的针对</a:t>
            </a:r>
            <a:r>
              <a:rPr lang="en-US" altLang="zh-CN" sz="2400" dirty="0">
                <a:latin typeface="+mn-ea"/>
              </a:rPr>
              <a:t>AT&amp;T</a:t>
            </a:r>
            <a:r>
              <a:rPr lang="zh-CN" altLang="en-US" sz="2400" dirty="0">
                <a:latin typeface="+mn-ea"/>
              </a:rPr>
              <a:t>的反垄断官司。</a:t>
            </a:r>
            <a:endParaRPr lang="en-US" altLang="zh-CN" sz="2400" dirty="0">
              <a:latin typeface="+mn-ea"/>
            </a:endParaRPr>
          </a:p>
          <a:p>
            <a:r>
              <a:rPr lang="en-US" altLang="zh-CN" sz="2400" dirty="0">
                <a:latin typeface="+mn-ea"/>
              </a:rPr>
              <a:t>1984</a:t>
            </a:r>
            <a:r>
              <a:rPr lang="zh-CN" altLang="en-US" sz="2400" dirty="0">
                <a:latin typeface="+mn-ea"/>
              </a:rPr>
              <a:t>年，根据联邦反垄断法的要求，</a:t>
            </a:r>
            <a:r>
              <a:rPr lang="en-US" altLang="zh-CN" sz="2400" dirty="0">
                <a:latin typeface="+mn-ea"/>
              </a:rPr>
              <a:t>AT&amp;T </a:t>
            </a:r>
            <a:r>
              <a:rPr lang="zh-CN" altLang="en-US" sz="2400" dirty="0">
                <a:latin typeface="+mn-ea"/>
              </a:rPr>
              <a:t>的市话业务被分出去，根据地区划分成七个小的贝尔公司。七家小贝尔公司从事市话业务，而 </a:t>
            </a:r>
            <a:r>
              <a:rPr lang="en-US" altLang="zh-CN" sz="2400" dirty="0">
                <a:latin typeface="+mn-ea"/>
              </a:rPr>
              <a:t>AT&amp;T </a:t>
            </a:r>
            <a:r>
              <a:rPr lang="zh-CN" altLang="en-US" sz="2400" dirty="0">
                <a:latin typeface="+mn-ea"/>
              </a:rPr>
              <a:t>公司从事长途电话业务和通信设备的制造。</a:t>
            </a:r>
            <a:endParaRPr lang="en-US" altLang="zh-CN" sz="2400" dirty="0">
              <a:latin typeface="+mn-ea"/>
            </a:endParaRPr>
          </a:p>
          <a:p>
            <a:endParaRPr lang="zh-CN" altLang="en-US" dirty="0"/>
          </a:p>
        </p:txBody>
      </p:sp>
    </p:spTree>
    <p:extLst>
      <p:ext uri="{BB962C8B-B14F-4D97-AF65-F5344CB8AC3E}">
        <p14:creationId xmlns:p14="http://schemas.microsoft.com/office/powerpoint/2010/main" val="398316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83568" y="1268760"/>
            <a:ext cx="7886700" cy="4351338"/>
          </a:xfrm>
        </p:spPr>
        <p:txBody>
          <a:bodyPr/>
          <a:lstStyle/>
          <a:p>
            <a:r>
              <a:rPr lang="zh-CN" altLang="en-US" b="1" dirty="0"/>
              <a:t>三、芝加哥学派的兴起</a:t>
            </a:r>
            <a:endParaRPr lang="en-US" altLang="zh-CN" b="1" dirty="0"/>
          </a:p>
          <a:p>
            <a:r>
              <a:rPr lang="zh-CN" altLang="en-US" sz="2000" dirty="0">
                <a:latin typeface="+mn-ea"/>
              </a:rPr>
              <a:t>产业组织理论发展的第二次高潮始于</a:t>
            </a:r>
            <a:r>
              <a:rPr lang="en-US" altLang="zh-CN" sz="2000" dirty="0">
                <a:latin typeface="+mn-ea"/>
              </a:rPr>
              <a:t>20</a:t>
            </a:r>
            <a:r>
              <a:rPr lang="zh-CN" altLang="en-US" sz="2000" dirty="0">
                <a:latin typeface="+mn-ea"/>
              </a:rPr>
              <a:t>世纪</a:t>
            </a:r>
            <a:r>
              <a:rPr lang="en-US" altLang="zh-CN" sz="2000" dirty="0">
                <a:latin typeface="+mn-ea"/>
              </a:rPr>
              <a:t>70</a:t>
            </a:r>
            <a:r>
              <a:rPr lang="zh-CN" altLang="en-US" sz="2000" dirty="0">
                <a:latin typeface="+mn-ea"/>
              </a:rPr>
              <a:t>年代，它主要是理论性的。人们把始于</a:t>
            </a:r>
            <a:r>
              <a:rPr lang="en-US" altLang="zh-CN" sz="2000" dirty="0">
                <a:latin typeface="+mn-ea"/>
              </a:rPr>
              <a:t>20</a:t>
            </a:r>
            <a:r>
              <a:rPr lang="zh-CN" altLang="en-US" sz="2000" dirty="0">
                <a:latin typeface="+mn-ea"/>
              </a:rPr>
              <a:t>世纪</a:t>
            </a:r>
            <a:r>
              <a:rPr lang="en-US" altLang="zh-CN" sz="2000" dirty="0">
                <a:latin typeface="+mn-ea"/>
              </a:rPr>
              <a:t>70</a:t>
            </a:r>
            <a:r>
              <a:rPr lang="zh-CN" altLang="en-US" sz="2000" dirty="0">
                <a:latin typeface="+mn-ea"/>
              </a:rPr>
              <a:t>年代的产业经济学的发展统称为“新产业经济学”，以区别于哈佛学派或哈佛传统。</a:t>
            </a:r>
            <a:endParaRPr lang="en-US" altLang="zh-CN" sz="2000" dirty="0">
              <a:latin typeface="+mn-ea"/>
            </a:endParaRPr>
          </a:p>
          <a:p>
            <a:r>
              <a:rPr lang="zh-CN" altLang="en-US" sz="2400" b="1" dirty="0">
                <a:latin typeface="+mn-ea"/>
              </a:rPr>
              <a:t>（一）代表人物</a:t>
            </a:r>
            <a:endParaRPr lang="en-US" altLang="zh-CN" sz="2400" b="1" dirty="0">
              <a:latin typeface="+mn-ea"/>
            </a:endParaRPr>
          </a:p>
          <a:p>
            <a:r>
              <a:rPr lang="zh-CN" altLang="en-US" sz="2000" dirty="0">
                <a:latin typeface="+mn-ea"/>
              </a:rPr>
              <a:t>施蒂格勒</a:t>
            </a:r>
            <a:r>
              <a:rPr lang="en-US" altLang="zh-CN" sz="2000" dirty="0">
                <a:latin typeface="+mn-ea"/>
              </a:rPr>
              <a:t>(</a:t>
            </a:r>
            <a:r>
              <a:rPr lang="en-US" altLang="zh-CN" sz="2000" dirty="0" err="1">
                <a:latin typeface="+mn-ea"/>
              </a:rPr>
              <a:t>G.J.Stigler</a:t>
            </a:r>
            <a:r>
              <a:rPr lang="en-US" altLang="zh-CN" sz="2000" dirty="0">
                <a:latin typeface="+mn-ea"/>
              </a:rPr>
              <a:t>)</a:t>
            </a:r>
            <a:r>
              <a:rPr lang="zh-CN" altLang="en-US" sz="2000" dirty="0">
                <a:latin typeface="+mn-ea"/>
              </a:rPr>
              <a:t>、德姆塞兹</a:t>
            </a:r>
            <a:r>
              <a:rPr lang="en-US" altLang="zh-CN" sz="2000" dirty="0">
                <a:latin typeface="+mn-ea"/>
              </a:rPr>
              <a:t>(</a:t>
            </a:r>
            <a:r>
              <a:rPr lang="en-US" altLang="zh-CN" sz="2000" dirty="0" err="1">
                <a:latin typeface="+mn-ea"/>
              </a:rPr>
              <a:t>H.Demsetz</a:t>
            </a:r>
            <a:r>
              <a:rPr lang="en-US" altLang="zh-CN" sz="2000" dirty="0">
                <a:latin typeface="+mn-ea"/>
              </a:rPr>
              <a:t>)</a:t>
            </a:r>
            <a:r>
              <a:rPr lang="zh-CN" altLang="en-US" sz="2000" dirty="0">
                <a:latin typeface="+mn-ea"/>
              </a:rPr>
              <a:t>、布罗曾</a:t>
            </a:r>
            <a:r>
              <a:rPr lang="en-US" altLang="zh-CN" sz="2000" dirty="0">
                <a:latin typeface="+mn-ea"/>
              </a:rPr>
              <a:t>(</a:t>
            </a:r>
            <a:r>
              <a:rPr lang="en-US" altLang="zh-CN" sz="2000" dirty="0" err="1">
                <a:latin typeface="+mn-ea"/>
              </a:rPr>
              <a:t>Y.Brozen</a:t>
            </a:r>
            <a:r>
              <a:rPr lang="en-US" altLang="zh-CN" sz="2000" dirty="0">
                <a:latin typeface="+mn-ea"/>
              </a:rPr>
              <a:t>)</a:t>
            </a:r>
            <a:r>
              <a:rPr lang="zh-CN" altLang="en-US" sz="2000" dirty="0">
                <a:latin typeface="+mn-ea"/>
              </a:rPr>
              <a:t>、波斯纳</a:t>
            </a:r>
            <a:r>
              <a:rPr lang="en-US" altLang="zh-CN" sz="2000" dirty="0">
                <a:latin typeface="+mn-ea"/>
              </a:rPr>
              <a:t>(</a:t>
            </a:r>
            <a:r>
              <a:rPr lang="en-US" altLang="zh-CN" sz="2000" dirty="0" err="1">
                <a:latin typeface="+mn-ea"/>
              </a:rPr>
              <a:t>R.Posener</a:t>
            </a:r>
            <a:r>
              <a:rPr lang="en-US" altLang="zh-CN" sz="2000" dirty="0">
                <a:latin typeface="+mn-ea"/>
              </a:rPr>
              <a:t>)</a:t>
            </a:r>
            <a:r>
              <a:rPr lang="zh-CN" altLang="en-US" sz="2000" dirty="0">
                <a:latin typeface="+mn-ea"/>
              </a:rPr>
              <a:t>。</a:t>
            </a:r>
            <a:endParaRPr lang="en-US" altLang="zh-CN" sz="2000" dirty="0">
              <a:latin typeface="+mn-ea"/>
            </a:endParaRPr>
          </a:p>
          <a:p>
            <a:r>
              <a:rPr lang="zh-CN" altLang="en-US" sz="2400" b="1" dirty="0">
                <a:latin typeface="+mn-ea"/>
              </a:rPr>
              <a:t>（二）理论基础</a:t>
            </a:r>
            <a:endParaRPr lang="en-US" altLang="zh-CN" sz="2400" b="1" dirty="0">
              <a:latin typeface="+mn-ea"/>
            </a:endParaRPr>
          </a:p>
          <a:p>
            <a:r>
              <a:rPr lang="zh-CN" altLang="en-US" sz="2000" dirty="0">
                <a:latin typeface="+mn-ea"/>
              </a:rPr>
              <a:t>继承了自奈特（</a:t>
            </a:r>
            <a:r>
              <a:rPr lang="en-US" altLang="zh-CN" sz="2000" dirty="0" err="1">
                <a:latin typeface="+mn-ea"/>
              </a:rPr>
              <a:t>F.Knight</a:t>
            </a:r>
            <a:r>
              <a:rPr lang="zh-CN" altLang="en-US" sz="2000" dirty="0">
                <a:latin typeface="+mn-ea"/>
              </a:rPr>
              <a:t>）以来，芝加哥传统的经济自由主义思想和社会达尔文主义，信奉自由市场制度和价格理论，相信市场力量的自我调节能力。</a:t>
            </a:r>
            <a:endParaRPr lang="en-US" altLang="zh-CN" sz="2000" dirty="0">
              <a:latin typeface="+mn-ea"/>
            </a:endParaRPr>
          </a:p>
          <a:p>
            <a:endParaRPr lang="zh-CN" altLang="en-US" sz="2000" dirty="0">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（三）主要观点</a:t>
            </a:r>
            <a:endParaRPr lang="en-US" altLang="zh-CN" b="1" dirty="0"/>
          </a:p>
          <a:p>
            <a:r>
              <a:rPr lang="zh-CN" altLang="en-US" sz="2000" dirty="0"/>
              <a:t>不认可哈佛学派的“集中度－－利润率”假说； </a:t>
            </a:r>
          </a:p>
          <a:p>
            <a:r>
              <a:rPr lang="zh-CN" altLang="en-US" sz="2000" dirty="0"/>
              <a:t>坚信唯有自由企业制度和自由的市场竞争秩序，才是提高产业活动效率、保证消费者福利最大化的基本条件。</a:t>
            </a:r>
            <a:endParaRPr lang="en-US" altLang="zh-CN" sz="2000" dirty="0"/>
          </a:p>
          <a:p>
            <a:r>
              <a:rPr lang="zh-CN" altLang="en-US" sz="2000" dirty="0"/>
              <a:t>反对政府对经济活动的干预。</a:t>
            </a:r>
            <a:endParaRPr lang="en-US" altLang="zh-CN" sz="2000" dirty="0"/>
          </a:p>
          <a:p>
            <a:r>
              <a:rPr lang="zh-CN" altLang="en-US" sz="2000" dirty="0"/>
              <a:t> </a:t>
            </a:r>
            <a:r>
              <a:rPr lang="en-US" altLang="zh-CN" sz="2000" dirty="0"/>
              <a:t>20</a:t>
            </a:r>
            <a:r>
              <a:rPr lang="zh-CN" altLang="en-US" sz="2000" dirty="0"/>
              <a:t>世纪</a:t>
            </a:r>
            <a:r>
              <a:rPr lang="en-US" altLang="zh-CN" sz="2000" dirty="0"/>
              <a:t>70</a:t>
            </a:r>
            <a:r>
              <a:rPr lang="zh-CN" altLang="en-US" sz="2000" dirty="0"/>
              <a:t>年代以后，在美国的反垄断（反托拉斯）中，芝加哥学派成为主导型理论。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r>
              <a:rPr lang="zh-CN" altLang="en-US" b="1" dirty="0"/>
              <a:t>四、可竞争市场理论</a:t>
            </a:r>
          </a:p>
          <a:p>
            <a:r>
              <a:rPr lang="zh-CN" altLang="en-US" sz="2000" dirty="0"/>
              <a:t>可竞争市场理论</a:t>
            </a:r>
            <a:r>
              <a:rPr lang="en-US" altLang="zh-CN" sz="2000" dirty="0"/>
              <a:t>(theory of contestable markets)</a:t>
            </a:r>
            <a:r>
              <a:rPr lang="zh-CN" altLang="en-US" sz="2000" dirty="0"/>
              <a:t>。</a:t>
            </a:r>
          </a:p>
          <a:p>
            <a:r>
              <a:rPr lang="zh-CN" altLang="en-US" sz="2800" b="1" dirty="0"/>
              <a:t>（一）代表人物</a:t>
            </a:r>
            <a:endParaRPr lang="en-US" altLang="zh-CN" sz="2800" b="1" dirty="0"/>
          </a:p>
          <a:p>
            <a:r>
              <a:rPr lang="zh-CN" altLang="en-US" sz="2000" dirty="0"/>
              <a:t>美国经济学家鲍莫尔（</a:t>
            </a:r>
            <a:r>
              <a:rPr lang="en-US" altLang="zh-CN" sz="2000" dirty="0"/>
              <a:t>William </a:t>
            </a:r>
            <a:r>
              <a:rPr lang="en-US" altLang="zh-CN" sz="2000" dirty="0" err="1"/>
              <a:t>J.Baumol</a:t>
            </a:r>
            <a:r>
              <a:rPr lang="zh-CN" altLang="en-US" sz="2000" dirty="0"/>
              <a:t>）在芝加哥学派理论基础上提出了的。</a:t>
            </a:r>
            <a:r>
              <a:rPr lang="en-US" altLang="zh-CN" sz="2000" dirty="0"/>
              <a:t>1981</a:t>
            </a:r>
            <a:r>
              <a:rPr lang="zh-CN" altLang="en-US" sz="2000" dirty="0"/>
              <a:t>年</a:t>
            </a:r>
            <a:r>
              <a:rPr lang="en-US" altLang="zh-CN" sz="2000" dirty="0"/>
              <a:t>12</a:t>
            </a:r>
            <a:r>
              <a:rPr lang="zh-CN" altLang="en-US" sz="2000" dirty="0"/>
              <a:t>月</a:t>
            </a:r>
            <a:r>
              <a:rPr lang="en-US" altLang="zh-CN" sz="2000" dirty="0"/>
              <a:t>29</a:t>
            </a:r>
            <a:r>
              <a:rPr lang="zh-CN" altLang="en-US" sz="2000" dirty="0"/>
              <a:t>日发表了“可竞争市场：产业结构理论的一次革命”（</a:t>
            </a:r>
            <a:r>
              <a:rPr lang="en-US" altLang="zh-CN" sz="2000" dirty="0"/>
              <a:t>Contestable </a:t>
            </a:r>
            <a:r>
              <a:rPr lang="en-US" altLang="zh-CN" sz="2000" dirty="0" err="1"/>
              <a:t>Markets:An</a:t>
            </a:r>
            <a:r>
              <a:rPr lang="en-US" altLang="zh-CN" sz="2000" dirty="0"/>
              <a:t> Uprising in the Theory of Industry Structure</a:t>
            </a:r>
            <a:r>
              <a:rPr lang="zh-CN" altLang="en-US" sz="2000" dirty="0"/>
              <a:t>）演讲。</a:t>
            </a:r>
            <a:endParaRPr lang="en-US" altLang="zh-CN" sz="2000" dirty="0"/>
          </a:p>
          <a:p>
            <a:r>
              <a:rPr lang="zh-CN" altLang="en-US" sz="2800" b="1" dirty="0"/>
              <a:t>（二）主要内容</a:t>
            </a:r>
            <a:endParaRPr lang="en-US" altLang="zh-CN" sz="2800" b="1" dirty="0"/>
          </a:p>
          <a:p>
            <a:r>
              <a:rPr lang="en-US" altLang="zh-CN" sz="2000" dirty="0"/>
              <a:t>1</a:t>
            </a:r>
            <a:r>
              <a:rPr lang="zh-CN" altLang="en-US" sz="2000" dirty="0"/>
              <a:t>、完全可竞争市场，即市场内的企业进出市场时，完全不用负担不可回收的沉没成本，可自由进入。</a:t>
            </a:r>
            <a:endParaRPr lang="en-US" altLang="zh-CN" sz="2000" dirty="0"/>
          </a:p>
          <a:p>
            <a:r>
              <a:rPr lang="en-US" altLang="zh-CN" sz="2000" dirty="0"/>
              <a:t>2</a:t>
            </a:r>
            <a:r>
              <a:rPr lang="zh-CN" altLang="en-US" sz="2000" dirty="0"/>
              <a:t>、高集中度的市场结构和经济效率可以并存。</a:t>
            </a:r>
            <a:endParaRPr lang="en-US" altLang="zh-CN" sz="2000" dirty="0"/>
          </a:p>
          <a:p>
            <a:r>
              <a:rPr lang="en-US" altLang="zh-CN" sz="2000" dirty="0"/>
              <a:t>3</a:t>
            </a:r>
            <a:r>
              <a:rPr lang="zh-CN" altLang="en-US" sz="2000" dirty="0"/>
              <a:t>、政府放松管制</a:t>
            </a:r>
          </a:p>
        </p:txBody>
      </p:sp>
      <p:sp>
        <p:nvSpPr>
          <p:cNvPr id="4" name="云形标注 3"/>
          <p:cNvSpPr/>
          <p:nvPr/>
        </p:nvSpPr>
        <p:spPr>
          <a:xfrm>
            <a:off x="6012160" y="188640"/>
            <a:ext cx="2880320" cy="1800200"/>
          </a:xfrm>
          <a:prstGeom prst="cloudCallout">
            <a:avLst>
              <a:gd name="adj1" fmla="val -102139"/>
              <a:gd name="adj2" fmla="val 216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打了就跑策略</a:t>
            </a:r>
            <a:endParaRPr lang="en-US" altLang="zh-CN" b="1" dirty="0">
              <a:solidFill>
                <a:srgbClr val="FF0000"/>
              </a:solidFill>
            </a:endParaRPr>
          </a:p>
          <a:p>
            <a:pPr algn="ctr"/>
            <a:r>
              <a:rPr lang="zh-CN" altLang="en-US" b="1" dirty="0">
                <a:solidFill>
                  <a:srgbClr val="FF0000"/>
                </a:solidFill>
              </a:rPr>
              <a:t>（</a:t>
            </a:r>
            <a:r>
              <a:rPr lang="en-US" altLang="zh-CN" b="1" dirty="0">
                <a:solidFill>
                  <a:srgbClr val="FF0000"/>
                </a:solidFill>
              </a:rPr>
              <a:t>hit- and-run  entry</a:t>
            </a:r>
            <a:r>
              <a:rPr lang="zh-CN" altLang="en-US" b="1" dirty="0">
                <a:solidFill>
                  <a:srgbClr val="FF0000"/>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r>
              <a:rPr lang="zh-CN" altLang="en-US" b="1" dirty="0"/>
              <a:t>案例</a:t>
            </a:r>
            <a:r>
              <a:rPr lang="en-US" altLang="zh-CN" b="1" dirty="0"/>
              <a:t>—</a:t>
            </a:r>
            <a:r>
              <a:rPr lang="zh-CN" altLang="en-US" b="1" dirty="0"/>
              <a:t>微软为何没有被肢解？</a:t>
            </a:r>
            <a:endParaRPr lang="en-US" altLang="zh-CN" b="1" dirty="0"/>
          </a:p>
          <a:p>
            <a:r>
              <a:rPr lang="zh-CN" altLang="en-US" sz="1600" b="1" dirty="0"/>
              <a:t>在过去四十多年中，应用于个人电脑上的视窗操作系统为微软公司确立了在</a:t>
            </a:r>
            <a:r>
              <a:rPr lang="en-US" altLang="zh-CN" sz="1600" b="1" dirty="0"/>
              <a:t>IT</a:t>
            </a:r>
            <a:r>
              <a:rPr lang="zh-CN" altLang="en-US" sz="1600" b="1" dirty="0"/>
              <a:t>界的霸主地位，美国司法部对微软公司的反垄断案调查和指控也经历较长时间。早在</a:t>
            </a:r>
            <a:r>
              <a:rPr lang="en-US" altLang="zh-CN" sz="1600" b="1" dirty="0"/>
              <a:t>1990</a:t>
            </a:r>
            <a:r>
              <a:rPr lang="zh-CN" altLang="en-US" sz="1600" b="1" dirty="0"/>
              <a:t>年，美国联邦贸易委员会就对微软公司是否把</a:t>
            </a:r>
            <a:r>
              <a:rPr lang="en-US" altLang="zh-CN" sz="1600" b="1" dirty="0"/>
              <a:t>MS</a:t>
            </a:r>
            <a:r>
              <a:rPr lang="zh-CN" altLang="en-US" sz="1600" b="1" dirty="0"/>
              <a:t>－</a:t>
            </a:r>
            <a:r>
              <a:rPr lang="en-US" altLang="zh-CN" sz="1600" b="1" dirty="0"/>
              <a:t>DOS</a:t>
            </a:r>
            <a:r>
              <a:rPr lang="zh-CN" altLang="en-US" sz="1600" b="1" dirty="0"/>
              <a:t>与应用软件捆绑在一起销售展开调查，后来，由司法部接手继续调查。在这一时期，世界上</a:t>
            </a:r>
            <a:r>
              <a:rPr lang="en-US" altLang="zh-CN" sz="1600" b="1" dirty="0"/>
              <a:t>80%</a:t>
            </a:r>
            <a:r>
              <a:rPr lang="zh-CN" altLang="en-US" sz="1600" b="1" dirty="0"/>
              <a:t>的电脑都在运行微软的操作系统。到</a:t>
            </a:r>
            <a:r>
              <a:rPr lang="en-US" altLang="zh-CN" sz="1600" b="1" dirty="0"/>
              <a:t>1995</a:t>
            </a:r>
            <a:r>
              <a:rPr lang="zh-CN" altLang="en-US" sz="1600" b="1" dirty="0"/>
              <a:t>年，微软公司与司法部达成一项协议，这一轮调查才告终结。后来各电脑公司所在的</a:t>
            </a:r>
            <a:r>
              <a:rPr lang="en-US" altLang="zh-CN" sz="1600" b="1" dirty="0"/>
              <a:t>20</a:t>
            </a:r>
            <a:r>
              <a:rPr lang="zh-CN" altLang="en-US" sz="1600" b="1" dirty="0"/>
              <a:t>个州的政府联合起来，共同起草了反对微软的反竞争行径的上诉报告，并递交到了法院。</a:t>
            </a:r>
          </a:p>
          <a:p>
            <a:r>
              <a:rPr lang="zh-CN" altLang="en-US" sz="1600" b="1" dirty="0"/>
              <a:t>    </a:t>
            </a:r>
            <a:r>
              <a:rPr lang="en-US" altLang="zh-CN" sz="1600" b="1" dirty="0"/>
              <a:t>1999</a:t>
            </a:r>
            <a:r>
              <a:rPr lang="zh-CN" altLang="en-US" sz="1600" b="1" dirty="0"/>
              <a:t>年</a:t>
            </a:r>
            <a:r>
              <a:rPr lang="en-US" altLang="zh-CN" sz="1600" b="1" dirty="0"/>
              <a:t>11</a:t>
            </a:r>
            <a:r>
              <a:rPr lang="zh-CN" altLang="en-US" sz="1600" b="1" dirty="0"/>
              <a:t>月</a:t>
            </a:r>
            <a:r>
              <a:rPr lang="en-US" altLang="zh-CN" sz="1600" b="1" dirty="0"/>
              <a:t>5</a:t>
            </a:r>
            <a:r>
              <a:rPr lang="zh-CN" altLang="en-US" sz="1600" b="1" dirty="0"/>
              <a:t>日，美国联邦地方法院法官托马斯</a:t>
            </a:r>
            <a:r>
              <a:rPr lang="en-US" altLang="zh-CN" sz="1600" b="1" dirty="0"/>
              <a:t>·</a:t>
            </a:r>
            <a:r>
              <a:rPr lang="zh-CN" altLang="en-US" sz="1600" b="1" dirty="0"/>
              <a:t>杰克逊宣布事实认定，认为微软公司有垄断行为，</a:t>
            </a:r>
            <a:r>
              <a:rPr lang="en-US" altLang="zh-CN" sz="1600" b="1" dirty="0"/>
              <a:t>2000</a:t>
            </a:r>
            <a:r>
              <a:rPr lang="zh-CN" altLang="en-US" sz="1600" b="1" dirty="0"/>
              <a:t>年</a:t>
            </a:r>
            <a:r>
              <a:rPr lang="en-US" altLang="zh-CN" sz="1600" b="1" dirty="0"/>
              <a:t>6</a:t>
            </a:r>
            <a:r>
              <a:rPr lang="zh-CN" altLang="en-US" sz="1600" b="1" dirty="0"/>
              <a:t>月</a:t>
            </a:r>
            <a:r>
              <a:rPr lang="en-US" altLang="zh-CN" sz="1600" b="1" dirty="0"/>
              <a:t>7</a:t>
            </a:r>
            <a:r>
              <a:rPr lang="zh-CN" altLang="en-US" sz="1600" b="1" dirty="0"/>
              <a:t>日，杰克逊对微软作出判决，下令将微软分解为两个公司。微软公司则提出上诉。杰克逊法官将微软公司垄断案的上诉官司直接送交美国最高法院审理，认为由最高法院审理此案符合美国公众的利益。与此同时，杰克逊出人意料地宣布同意缓期执行他作出的对微软的处罚判决。</a:t>
            </a:r>
            <a:endParaRPr lang="en-US" altLang="zh-CN" sz="1600" b="1" dirty="0"/>
          </a:p>
          <a:p>
            <a:r>
              <a:rPr lang="zh-CN" altLang="en-US" sz="1600" b="1" dirty="0"/>
              <a:t>众所周知，美国的</a:t>
            </a:r>
            <a:r>
              <a:rPr lang="en-US" altLang="zh-CN" sz="1600" b="1" dirty="0"/>
              <a:t>《</a:t>
            </a:r>
            <a:r>
              <a:rPr lang="zh-CN" altLang="en-US" sz="1600" b="1" dirty="0"/>
              <a:t>反垄断法</a:t>
            </a:r>
            <a:r>
              <a:rPr lang="en-US" altLang="zh-CN" sz="1600" b="1" dirty="0"/>
              <a:t>》</a:t>
            </a:r>
            <a:r>
              <a:rPr lang="zh-CN" altLang="en-US" sz="1600" b="1" dirty="0"/>
              <a:t>对于在某一行业形成垄断地位的企业，要求政府将其强行拆分成几个企业。</a:t>
            </a:r>
          </a:p>
          <a:p>
            <a:r>
              <a:rPr lang="zh-CN" altLang="en-US" sz="1600" b="1" dirty="0"/>
              <a:t>实际上，美国的电信产业曾出现过垄断，被美国政府依法拆分了。使得美国的电信产业有了突飞猛进的发展。</a:t>
            </a:r>
          </a:p>
          <a:p>
            <a:r>
              <a:rPr lang="zh-CN" altLang="en-US" sz="1600" b="1" dirty="0"/>
              <a:t>那么，微软为什么没被拆分呢？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972FA-8BF0-49D1-9873-7CE4FF87428D}"/>
              </a:ext>
            </a:extLst>
          </p:cNvPr>
          <p:cNvSpPr>
            <a:spLocks noGrp="1"/>
          </p:cNvSpPr>
          <p:nvPr>
            <p:ph type="title"/>
          </p:nvPr>
        </p:nvSpPr>
        <p:spPr>
          <a:xfrm>
            <a:off x="628650" y="365125"/>
            <a:ext cx="7886700" cy="903635"/>
          </a:xfrm>
        </p:spPr>
        <p:txBody>
          <a:bodyPr/>
          <a:lstStyle/>
          <a:p>
            <a:endParaRPr lang="zh-CN" altLang="en-US"/>
          </a:p>
        </p:txBody>
      </p:sp>
      <p:sp>
        <p:nvSpPr>
          <p:cNvPr id="3" name="内容占位符 2">
            <a:extLst>
              <a:ext uri="{FF2B5EF4-FFF2-40B4-BE49-F238E27FC236}">
                <a16:creationId xmlns:a16="http://schemas.microsoft.com/office/drawing/2014/main" id="{61B68F60-0E2A-41C6-9CD4-62408B9BE6F2}"/>
              </a:ext>
            </a:extLst>
          </p:cNvPr>
          <p:cNvSpPr>
            <a:spLocks noGrp="1"/>
          </p:cNvSpPr>
          <p:nvPr>
            <p:ph idx="1"/>
          </p:nvPr>
        </p:nvSpPr>
        <p:spPr>
          <a:xfrm>
            <a:off x="628650" y="1340768"/>
            <a:ext cx="7886700" cy="4836195"/>
          </a:xfrm>
        </p:spPr>
        <p:txBody>
          <a:bodyPr/>
          <a:lstStyle/>
          <a:p>
            <a:r>
              <a:rPr lang="zh-CN" altLang="en-US" b="1" dirty="0">
                <a:latin typeface="+mn-ea"/>
              </a:rPr>
              <a:t>五、反垄断的转变</a:t>
            </a:r>
            <a:endParaRPr lang="en-US" altLang="zh-CN" b="1" dirty="0">
              <a:latin typeface="+mn-ea"/>
            </a:endParaRPr>
          </a:p>
          <a:p>
            <a:r>
              <a:rPr lang="zh-CN" altLang="en-US" sz="2000" dirty="0">
                <a:latin typeface="+mn-ea"/>
              </a:rPr>
              <a:t>随着经济学理论的发展和经济社会的变化，欧美各国政府反垄断的姿态有很大变化，趋向在反垄断政策方面采取低调的态度。</a:t>
            </a:r>
            <a:endParaRPr lang="en-US" altLang="zh-CN" sz="2000" dirty="0">
              <a:latin typeface="+mn-ea"/>
            </a:endParaRPr>
          </a:p>
          <a:p>
            <a:r>
              <a:rPr lang="en-US" altLang="zh-CN" sz="2000" dirty="0">
                <a:latin typeface="+mn-ea"/>
              </a:rPr>
              <a:t>1996</a:t>
            </a:r>
            <a:r>
              <a:rPr lang="zh-CN" altLang="en-US" sz="2000" dirty="0">
                <a:latin typeface="+mn-ea"/>
              </a:rPr>
              <a:t>年生效的美国电信法放弃了不允许同一公司同时经营长途电话与地方电话业务的限制 ，几乎与此同时，美国国会修改了相关法律，取消了不许银行业跨州经营的法令；此外，美国政府还鼓励医疗保健和国防工业等产业中的厂商进行兼并。</a:t>
            </a:r>
            <a:endParaRPr lang="en-US" altLang="zh-CN" sz="2000" dirty="0">
              <a:latin typeface="+mn-ea"/>
            </a:endParaRPr>
          </a:p>
          <a:p>
            <a:r>
              <a:rPr lang="zh-CN" altLang="en-US" sz="2000" dirty="0">
                <a:latin typeface="+mn-ea"/>
              </a:rPr>
              <a:t>人们认识到，随着经济全球化，市场竞争的范围已经突破国界，从一国市场改变为世界市场。新技术革命特别是信息技术的发展，出现了新的业态，产业边界（市场边界）难以确定。</a:t>
            </a:r>
          </a:p>
        </p:txBody>
      </p:sp>
    </p:spTree>
    <p:extLst>
      <p:ext uri="{BB962C8B-B14F-4D97-AF65-F5344CB8AC3E}">
        <p14:creationId xmlns:p14="http://schemas.microsoft.com/office/powerpoint/2010/main" val="247737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1560" y="1196752"/>
            <a:ext cx="7367736" cy="560090"/>
          </a:xfrm>
        </p:spPr>
        <p:txBody>
          <a:bodyPr/>
          <a:lstStyle/>
          <a:p>
            <a:pPr algn="l">
              <a:spcBef>
                <a:spcPct val="20000"/>
              </a:spcBef>
              <a:defRPr/>
            </a:pPr>
            <a:r>
              <a:rPr lang="zh-CN" altLang="en-US" sz="3200" b="1" dirty="0">
                <a:solidFill>
                  <a:schemeClr val="tx1"/>
                </a:solidFill>
                <a:latin typeface="微软雅黑" panose="020B0503020204020204" pitchFamily="34" charset="-122"/>
                <a:ea typeface="微软雅黑" panose="020B0503020204020204" pitchFamily="34" charset="-122"/>
                <a:cs typeface="+mn-cs"/>
              </a:rPr>
              <a:t>第三节  产业组织研究的意义和方法</a:t>
            </a:r>
            <a:br>
              <a:rPr lang="en-US" altLang="zh-CN" sz="3200" b="1" dirty="0">
                <a:solidFill>
                  <a:schemeClr val="tx1"/>
                </a:solidFill>
                <a:latin typeface="微软雅黑" panose="020B0503020204020204" pitchFamily="34" charset="-122"/>
                <a:ea typeface="微软雅黑" panose="020B0503020204020204" pitchFamily="34" charset="-122"/>
                <a:cs typeface="+mn-cs"/>
              </a:rPr>
            </a:br>
            <a:endParaRPr lang="zh-CN" altLang="en-US" sz="3200" b="1" dirty="0">
              <a:solidFill>
                <a:schemeClr val="tx1"/>
              </a:solidFill>
              <a:latin typeface="微软雅黑" panose="020B0503020204020204" pitchFamily="34" charset="-122"/>
              <a:ea typeface="微软雅黑" panose="020B0503020204020204" pitchFamily="34" charset="-122"/>
              <a:cs typeface="+mn-cs"/>
            </a:endParaRPr>
          </a:p>
        </p:txBody>
      </p:sp>
      <p:sp>
        <p:nvSpPr>
          <p:cNvPr id="28675" name="Rectangle 3"/>
          <p:cNvSpPr>
            <a:spLocks noGrp="1" noChangeArrowheads="1"/>
          </p:cNvSpPr>
          <p:nvPr>
            <p:ph type="body" idx="1"/>
          </p:nvPr>
        </p:nvSpPr>
        <p:spPr>
          <a:xfrm>
            <a:off x="539552" y="1628800"/>
            <a:ext cx="8280920" cy="4464496"/>
          </a:xfrm>
        </p:spPr>
        <p:txBody>
          <a:bodyPr/>
          <a:lstStyle/>
          <a:p>
            <a:pPr eaLnBrk="1" hangingPunct="1">
              <a:defRPr/>
            </a:pPr>
            <a:r>
              <a:rPr lang="zh-CN" altLang="en-US" sz="2800" b="1" dirty="0">
                <a:latin typeface="+mn-ea"/>
              </a:rPr>
              <a:t>一、产业组织研究的意义</a:t>
            </a:r>
            <a:endParaRPr lang="en-US" altLang="zh-CN" sz="2800" b="1" dirty="0">
              <a:latin typeface="+mn-ea"/>
            </a:endParaRPr>
          </a:p>
          <a:p>
            <a:pPr marL="0" indent="0" eaLnBrk="1" hangingPunct="1">
              <a:buFont typeface="Wingdings" panose="05000000000000000000" pitchFamily="2" charset="2"/>
              <a:buNone/>
              <a:defRPr/>
            </a:pPr>
            <a:r>
              <a:rPr lang="zh-CN" altLang="en-US" sz="2000" dirty="0">
                <a:solidFill>
                  <a:schemeClr val="tx1"/>
                </a:solidFill>
              </a:rPr>
              <a:t>       作为研究产业或市场中企业之间垄断和竞争关系的经济学分支学科，产业组织理论对产业经济现象的研究具有重要意义。</a:t>
            </a:r>
            <a:endParaRPr lang="en-US" altLang="zh-CN" sz="2000" dirty="0"/>
          </a:p>
          <a:p>
            <a:pPr marL="0" indent="0">
              <a:buNone/>
              <a:defRPr/>
            </a:pPr>
            <a:r>
              <a:rPr lang="zh-CN" altLang="zh-CN" sz="2400" b="1" dirty="0"/>
              <a:t>（一）有助于人们对产业经济现象的认识</a:t>
            </a:r>
          </a:p>
          <a:p>
            <a:pPr marL="0" indent="0" algn="just" eaLnBrk="1" hangingPunct="1">
              <a:buFont typeface="Wingdings" panose="05000000000000000000" pitchFamily="2" charset="2"/>
              <a:buNone/>
              <a:defRPr/>
            </a:pPr>
            <a:r>
              <a:rPr lang="zh-CN" altLang="en-US" sz="2000" dirty="0">
                <a:latin typeface="+mn-ea"/>
              </a:rPr>
              <a:t>    产业组织理论与微观经济学都研究微观意义下的市场（产业）的运行，但两者的一个明显不同，就是产业组织理论更关注于不完全竞争的市场现实。</a:t>
            </a:r>
            <a:endParaRPr lang="en-US" altLang="zh-CN" sz="2000" dirty="0">
              <a:latin typeface="+mn-ea"/>
            </a:endParaRPr>
          </a:p>
          <a:p>
            <a:pPr marL="0" indent="0" algn="just" eaLnBrk="1" hangingPunct="1">
              <a:buFont typeface="Wingdings" panose="05000000000000000000" pitchFamily="2" charset="2"/>
              <a:buNone/>
              <a:defRPr/>
            </a:pPr>
            <a:r>
              <a:rPr lang="en-US" altLang="zh-CN" sz="2000" dirty="0"/>
              <a:t>        </a:t>
            </a:r>
            <a:r>
              <a:rPr lang="zh-CN" altLang="en-US" sz="2000" dirty="0"/>
              <a:t>在现实中，企业间的竞争方式复杂多变，激烈的价格战、眼花缭乱的广告、价格联盟、并购以及研究开发活动等等都可能成为媒体和公众关注的焦点和热点。</a:t>
            </a:r>
            <a:endParaRPr lang="en-US" altLang="zh-CN" sz="2000" dirty="0"/>
          </a:p>
          <a:p>
            <a:pPr marL="0" indent="0" algn="just" eaLnBrk="1" hangingPunct="1">
              <a:buFont typeface="Wingdings" panose="05000000000000000000" pitchFamily="2" charset="2"/>
              <a:buNone/>
              <a:defRPr/>
            </a:pPr>
            <a:r>
              <a:rPr lang="en-US" altLang="zh-CN" sz="2000" dirty="0"/>
              <a:t>        </a:t>
            </a:r>
            <a:r>
              <a:rPr lang="zh-CN" altLang="en-US" sz="2000" dirty="0"/>
              <a:t>产业组织理论通过研究不完全竞争环境中的企业关系和行为，不仅使理论更接近于现实，而且为人们认识和理解现实市场或产业中的经济现象提供了解释和指导。</a:t>
            </a:r>
          </a:p>
        </p:txBody>
      </p:sp>
    </p:spTree>
    <p:extLst>
      <p:ext uri="{BB962C8B-B14F-4D97-AF65-F5344CB8AC3E}">
        <p14:creationId xmlns:p14="http://schemas.microsoft.com/office/powerpoint/2010/main" val="256186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76263" y="1484312"/>
            <a:ext cx="7991475" cy="3600871"/>
          </a:xfrm>
        </p:spPr>
        <p:txBody>
          <a:bodyPr/>
          <a:lstStyle/>
          <a:p>
            <a:pPr marL="0" indent="0" eaLnBrk="1" hangingPunct="1">
              <a:buFont typeface="Wingdings" panose="05000000000000000000" pitchFamily="2" charset="2"/>
              <a:buNone/>
            </a:pPr>
            <a:r>
              <a:rPr lang="zh-CN" altLang="zh-CN" sz="2400" b="1" dirty="0"/>
              <a:t>（</a:t>
            </a:r>
            <a:r>
              <a:rPr lang="zh-CN" altLang="en-US" sz="2400" b="1" dirty="0"/>
              <a:t>二</a:t>
            </a:r>
            <a:r>
              <a:rPr lang="zh-CN" altLang="zh-CN" sz="2400" b="1" dirty="0"/>
              <a:t>）</a:t>
            </a:r>
            <a:r>
              <a:rPr lang="zh-CN" altLang="en-US" sz="2400" b="1" dirty="0"/>
              <a:t>有助于企业作出正确的决策</a:t>
            </a:r>
            <a:endParaRPr lang="en-US" altLang="zh-CN" sz="2400" b="1" dirty="0"/>
          </a:p>
          <a:p>
            <a:pPr marL="0" indent="0" eaLnBrk="1" hangingPunct="1">
              <a:buFont typeface="Wingdings" panose="05000000000000000000" pitchFamily="2" charset="2"/>
              <a:buNone/>
            </a:pPr>
            <a:r>
              <a:rPr lang="zh-CN" altLang="en-US" sz="2200" dirty="0"/>
              <a:t>        在市场经济中，企业为了生存和发展，常常会作出各种决策。</a:t>
            </a:r>
            <a:endParaRPr lang="en-US" altLang="zh-CN" sz="2200" dirty="0"/>
          </a:p>
          <a:p>
            <a:pPr marL="0" indent="0" eaLnBrk="1" hangingPunct="1">
              <a:buFont typeface="Wingdings" panose="05000000000000000000" pitchFamily="2" charset="2"/>
              <a:buNone/>
            </a:pPr>
            <a:r>
              <a:rPr lang="en-US" altLang="zh-CN" sz="2200" dirty="0"/>
              <a:t>        </a:t>
            </a:r>
            <a:r>
              <a:rPr lang="zh-CN" altLang="en-US" sz="2200" dirty="0"/>
              <a:t>企业决策的基础和前提是对企业所处的市场环境的认识和了解。产业组织理论通过对市场或产业中企业关系和行为的考察，让人们逐步理解和掌握一种考察和分析市场的方法和框架，进而能更好地认识企业所处的市场环境。</a:t>
            </a:r>
            <a:endParaRPr lang="en-US" altLang="zh-CN" sz="2200" dirty="0"/>
          </a:p>
          <a:p>
            <a:pPr marL="0" indent="0" eaLnBrk="1" hangingPunct="1">
              <a:buFont typeface="Wingdings" panose="05000000000000000000" pitchFamily="2" charset="2"/>
              <a:buNone/>
            </a:pPr>
            <a:r>
              <a:rPr lang="en-US" altLang="zh-CN" sz="2200" dirty="0"/>
              <a:t>        </a:t>
            </a:r>
            <a:r>
              <a:rPr lang="zh-CN" altLang="en-US" sz="2200" dirty="0"/>
              <a:t>在现代社会中，一个企业作出的正确决策强烈地依赖于企业决策者对其所处的市场环境，尤其是竞争环境的理解和认识。</a:t>
            </a:r>
          </a:p>
        </p:txBody>
      </p:sp>
    </p:spTree>
    <p:extLst>
      <p:ext uri="{BB962C8B-B14F-4D97-AF65-F5344CB8AC3E}">
        <p14:creationId xmlns:p14="http://schemas.microsoft.com/office/powerpoint/2010/main" val="420374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484784"/>
            <a:ext cx="7886700" cy="4692179"/>
          </a:xfrm>
        </p:spPr>
        <p:txBody>
          <a:bodyPr/>
          <a:lstStyle/>
          <a:p>
            <a:r>
              <a:rPr lang="zh-CN" altLang="en-US" b="1" dirty="0"/>
              <a:t>第一节 产业组织理论综述</a:t>
            </a:r>
          </a:p>
          <a:p>
            <a:r>
              <a:rPr lang="zh-CN" altLang="en-US" sz="2400" b="1" dirty="0">
                <a:latin typeface="+mn-ea"/>
                <a:cs typeface="+mn-ea"/>
              </a:rPr>
              <a:t>（一）基本含义</a:t>
            </a:r>
            <a:endParaRPr lang="en-US" altLang="zh-CN" sz="2400" b="1" dirty="0">
              <a:latin typeface="+mn-ea"/>
              <a:cs typeface="+mn-ea"/>
            </a:endParaRPr>
          </a:p>
          <a:p>
            <a:r>
              <a:rPr lang="zh-CN" altLang="en-US" sz="2000" b="1" dirty="0">
                <a:latin typeface="+mn-ea"/>
                <a:cs typeface="+mn-ea"/>
              </a:rPr>
              <a:t>在当代西方经济学科中，关于市场竞争与垄断的研究被称为产业组织理论</a:t>
            </a:r>
            <a:r>
              <a:rPr lang="en-US" altLang="zh-CN" sz="2000" b="1" dirty="0">
                <a:latin typeface="+mn-ea"/>
                <a:cs typeface="+mn-ea"/>
              </a:rPr>
              <a:t>(The Theory of industrial Organization</a:t>
            </a:r>
            <a:r>
              <a:rPr lang="zh-CN" altLang="en-US" sz="2000" b="1" dirty="0">
                <a:latin typeface="+mn-ea"/>
                <a:cs typeface="+mn-ea"/>
              </a:rPr>
              <a:t>）或产业经济学</a:t>
            </a:r>
            <a:r>
              <a:rPr lang="en-US" altLang="zh-CN" sz="2000" b="1" dirty="0">
                <a:latin typeface="+mn-ea"/>
                <a:cs typeface="+mn-ea"/>
              </a:rPr>
              <a:t>(Industrial Economics</a:t>
            </a:r>
            <a:r>
              <a:rPr lang="zh-CN" altLang="en-US" sz="2000" b="1" dirty="0">
                <a:latin typeface="+mn-ea"/>
                <a:cs typeface="+mn-ea"/>
              </a:rPr>
              <a:t>）。</a:t>
            </a:r>
          </a:p>
          <a:p>
            <a:r>
              <a:rPr lang="zh-CN" altLang="en-US" sz="2000" b="1" dirty="0">
                <a:latin typeface="+mn-ea"/>
                <a:cs typeface="+mn-ea"/>
              </a:rPr>
              <a:t>产业组织理论通过考察厂商在产业和市场中的行为，解释产业和市场的运行、绩效以及竞争（垄断）现象。</a:t>
            </a:r>
          </a:p>
          <a:p>
            <a:endParaRPr lang="en-US" altLang="zh-CN" sz="2000" b="1" dirty="0">
              <a:latin typeface="+mn-ea"/>
              <a:cs typeface="+mn-ea"/>
            </a:endParaRPr>
          </a:p>
          <a:p>
            <a:endParaRPr lang="en-US" altLang="zh-CN" sz="2000" b="1"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683568" y="1268760"/>
            <a:ext cx="8064896" cy="4752528"/>
          </a:xfrm>
        </p:spPr>
        <p:txBody>
          <a:bodyPr/>
          <a:lstStyle/>
          <a:p>
            <a:pPr marL="0" indent="0" eaLnBrk="1" hangingPunct="1">
              <a:buFont typeface="Wingdings" panose="05000000000000000000" pitchFamily="2" charset="2"/>
              <a:buNone/>
            </a:pPr>
            <a:r>
              <a:rPr lang="zh-CN" altLang="zh-CN" sz="2400" b="1" dirty="0"/>
              <a:t>（</a:t>
            </a:r>
            <a:r>
              <a:rPr lang="zh-CN" altLang="en-US" sz="2400" b="1" dirty="0"/>
              <a:t>三</a:t>
            </a:r>
            <a:r>
              <a:rPr lang="zh-CN" altLang="zh-CN" sz="2400" b="1" dirty="0"/>
              <a:t>）</a:t>
            </a:r>
            <a:r>
              <a:rPr lang="zh-CN" altLang="en-US" sz="2400" b="1" dirty="0"/>
              <a:t>有助于政府制定切合实际的竞争政策</a:t>
            </a:r>
            <a:endParaRPr lang="en-US" altLang="zh-CN" sz="2400" b="1" dirty="0"/>
          </a:p>
          <a:p>
            <a:pPr marL="0" indent="0" eaLnBrk="1" hangingPunct="1">
              <a:buFont typeface="Wingdings" panose="05000000000000000000" pitchFamily="2" charset="2"/>
              <a:buNone/>
            </a:pPr>
            <a:r>
              <a:rPr lang="zh-CN" altLang="en-US" sz="2200" dirty="0">
                <a:solidFill>
                  <a:schemeClr val="tx1"/>
                </a:solidFill>
              </a:rPr>
              <a:t>       </a:t>
            </a:r>
            <a:r>
              <a:rPr lang="zh-CN" altLang="en-US" sz="2000" dirty="0">
                <a:latin typeface="+mn-ea"/>
              </a:rPr>
              <a:t>市场经济归根到底是一种竞争经济，竞争是市场经济有效运行的前提和基础。</a:t>
            </a:r>
            <a:endParaRPr lang="en-US" altLang="zh-CN" sz="2000" dirty="0">
              <a:latin typeface="+mn-ea"/>
            </a:endParaRPr>
          </a:p>
          <a:p>
            <a:pPr marL="0" indent="0" eaLnBrk="1" hangingPunct="1">
              <a:buFont typeface="Wingdings" panose="05000000000000000000" pitchFamily="2" charset="2"/>
              <a:buNone/>
            </a:pPr>
            <a:r>
              <a:rPr lang="en-US" altLang="zh-CN" sz="2000" dirty="0">
                <a:latin typeface="+mn-ea"/>
              </a:rPr>
              <a:t>    </a:t>
            </a:r>
            <a:r>
              <a:rPr lang="zh-CN" altLang="en-US" sz="2000" dirty="0">
                <a:latin typeface="+mn-ea"/>
              </a:rPr>
              <a:t>竞争既有巨大的积极作用，也会带来一定的消极后果。为了保证市场经济的健康发展，需要作为社会管理者的政府制定有效的竞争政策为市场竞争过程创造和保持所需的制度框架，确立市场竞争的“游戏”规则。</a:t>
            </a:r>
            <a:endParaRPr lang="en-US" altLang="zh-CN" sz="2000" dirty="0">
              <a:latin typeface="+mn-ea"/>
            </a:endParaRPr>
          </a:p>
          <a:p>
            <a:pPr marL="0" indent="0" eaLnBrk="1" hangingPunct="1">
              <a:buFont typeface="Wingdings" panose="05000000000000000000" pitchFamily="2" charset="2"/>
              <a:buNone/>
            </a:pPr>
            <a:r>
              <a:rPr lang="zh-CN" altLang="en-US" sz="2000" dirty="0">
                <a:latin typeface="+mn-ea"/>
              </a:rPr>
              <a:t>     产业组织理论通过对市场结构和企业行为的研究，能够使人们（包括政府部门的相关人员）更深入地认识市场结构和企业行为间的相互关系及其对市场配置资源效率的影响。</a:t>
            </a:r>
            <a:endParaRPr lang="en-US" altLang="zh-CN" sz="2000" dirty="0">
              <a:latin typeface="+mn-ea"/>
            </a:endParaRPr>
          </a:p>
          <a:p>
            <a:pPr marL="0" indent="0" eaLnBrk="1" hangingPunct="1">
              <a:buFont typeface="Wingdings" panose="05000000000000000000" pitchFamily="2" charset="2"/>
              <a:buNone/>
            </a:pPr>
            <a:r>
              <a:rPr lang="en-US" altLang="zh-CN" sz="2000" dirty="0">
                <a:latin typeface="+mn-ea"/>
              </a:rPr>
              <a:t>    </a:t>
            </a:r>
            <a:r>
              <a:rPr lang="zh-CN" altLang="en-US" sz="2000" dirty="0">
                <a:latin typeface="+mn-ea"/>
              </a:rPr>
              <a:t>对于竞争政策的制定者和执行者来说，对市场竞争的有效控制依赖于对现实市场竞争现象的准确判断和评价。而在这方面，产业组织理论能够提供智力上的支持。</a:t>
            </a:r>
          </a:p>
        </p:txBody>
      </p:sp>
    </p:spTree>
    <p:extLst>
      <p:ext uri="{BB962C8B-B14F-4D97-AF65-F5344CB8AC3E}">
        <p14:creationId xmlns:p14="http://schemas.microsoft.com/office/powerpoint/2010/main" val="3555279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67544" y="1268760"/>
            <a:ext cx="8352928" cy="4841528"/>
          </a:xfrm>
        </p:spPr>
        <p:txBody>
          <a:bodyPr/>
          <a:lstStyle/>
          <a:p>
            <a:pPr eaLnBrk="1" hangingPunct="1">
              <a:defRPr/>
            </a:pPr>
            <a:r>
              <a:rPr lang="zh-CN" altLang="en-US" sz="3200" b="1" dirty="0"/>
              <a:t>二、产业组织研究方法</a:t>
            </a:r>
            <a:endParaRPr lang="en-US" altLang="zh-CN" sz="3200" b="1" dirty="0"/>
          </a:p>
          <a:p>
            <a:pPr marL="0" indent="0" eaLnBrk="1" hangingPunct="1">
              <a:buFont typeface="Wingdings" panose="05000000000000000000" pitchFamily="2" charset="2"/>
              <a:buNone/>
              <a:defRPr/>
            </a:pPr>
            <a:r>
              <a:rPr lang="zh-CN" altLang="en-US" sz="2200" dirty="0">
                <a:solidFill>
                  <a:schemeClr val="tx1"/>
                </a:solidFill>
              </a:rPr>
              <a:t>       按照美国学者卡尔顿和佩罗夫的说法 ，研究产业组织至少有两种主要方法：</a:t>
            </a:r>
            <a:endParaRPr lang="en-US" altLang="zh-CN" sz="2200" dirty="0">
              <a:solidFill>
                <a:schemeClr val="tx1"/>
              </a:solidFill>
            </a:endParaRPr>
          </a:p>
          <a:p>
            <a:pPr marL="0" indent="0" eaLnBrk="1" hangingPunct="1">
              <a:buFont typeface="Wingdings" panose="05000000000000000000" pitchFamily="2" charset="2"/>
              <a:buNone/>
              <a:defRPr/>
            </a:pPr>
            <a:r>
              <a:rPr lang="zh-CN" altLang="en-US" sz="2200" dirty="0"/>
              <a:t>    一是由哈佛学派所倡导的结构－行为－绩效范式；</a:t>
            </a:r>
            <a:endParaRPr lang="en-US" altLang="zh-CN" sz="2200" dirty="0"/>
          </a:p>
          <a:p>
            <a:pPr marL="0" indent="0" eaLnBrk="1" hangingPunct="1">
              <a:buFont typeface="Wingdings" panose="05000000000000000000" pitchFamily="2" charset="2"/>
              <a:buNone/>
              <a:defRPr/>
            </a:pPr>
            <a:r>
              <a:rPr lang="zh-CN" altLang="en-US" sz="2200" dirty="0"/>
              <a:t>    二是价格理论，即是用微观经济学模型来解释企业行为及市场结构。现依次简述如下。</a:t>
            </a:r>
            <a:endParaRPr lang="en-US" altLang="zh-CN" sz="2200" dirty="0"/>
          </a:p>
          <a:p>
            <a:pPr marL="0" indent="0" eaLnBrk="1" hangingPunct="1">
              <a:buFont typeface="Wingdings" panose="05000000000000000000" pitchFamily="2" charset="2"/>
              <a:buNone/>
              <a:defRPr/>
            </a:pPr>
            <a:r>
              <a:rPr lang="zh-CN" altLang="zh-CN" sz="2400" b="1" dirty="0"/>
              <a:t>（一）</a:t>
            </a:r>
            <a:r>
              <a:rPr lang="en-US" altLang="zh-CN" sz="2400" b="1" dirty="0"/>
              <a:t>SCP</a:t>
            </a:r>
            <a:r>
              <a:rPr lang="zh-CN" altLang="zh-CN" sz="2400" b="1" dirty="0"/>
              <a:t>范式</a:t>
            </a:r>
            <a:r>
              <a:rPr lang="zh-CN" altLang="en-US" sz="2400" b="1" dirty="0"/>
              <a:t>（哈佛学派）</a:t>
            </a:r>
            <a:endParaRPr lang="zh-CN" altLang="zh-CN" sz="2400" b="1" dirty="0"/>
          </a:p>
          <a:p>
            <a:pPr marL="0" indent="0" algn="just" eaLnBrk="1" hangingPunct="1">
              <a:buFont typeface="Wingdings" panose="05000000000000000000" pitchFamily="2" charset="2"/>
              <a:buNone/>
              <a:defRPr/>
            </a:pPr>
            <a:r>
              <a:rPr lang="zh-CN" altLang="en-US" sz="2200" dirty="0">
                <a:solidFill>
                  <a:schemeClr val="tx1"/>
                </a:solidFill>
              </a:rPr>
              <a:t>    结构、行为和绩效的基本内容和相互之间的关系。</a:t>
            </a:r>
            <a:endParaRPr lang="en-US" altLang="zh-CN" sz="2200" dirty="0">
              <a:solidFill>
                <a:schemeClr val="tx1"/>
              </a:solidFill>
            </a:endParaRPr>
          </a:p>
          <a:p>
            <a:pPr marL="0" indent="0" algn="just" eaLnBrk="1" hangingPunct="1">
              <a:buFont typeface="Wingdings" panose="05000000000000000000" pitchFamily="2" charset="2"/>
              <a:buNone/>
              <a:defRPr/>
            </a:pPr>
            <a:endParaRPr lang="zh-CN" altLang="en-US" sz="2200" dirty="0">
              <a:solidFill>
                <a:srgbClr val="FFC000"/>
              </a:solidFill>
            </a:endParaRPr>
          </a:p>
        </p:txBody>
      </p:sp>
    </p:spTree>
    <p:extLst>
      <p:ext uri="{BB962C8B-B14F-4D97-AF65-F5344CB8AC3E}">
        <p14:creationId xmlns:p14="http://schemas.microsoft.com/office/powerpoint/2010/main" val="3418268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611560" y="1196975"/>
            <a:ext cx="8257803" cy="4319588"/>
          </a:xfrm>
        </p:spPr>
        <p:txBody>
          <a:bodyPr/>
          <a:lstStyle/>
          <a:p>
            <a:pPr marL="0" indent="0" eaLnBrk="1" hangingPunct="1">
              <a:buFont typeface="Wingdings" panose="05000000000000000000" pitchFamily="2" charset="2"/>
              <a:buNone/>
            </a:pPr>
            <a:r>
              <a:rPr lang="zh-CN" altLang="zh-CN" sz="2400" b="1" dirty="0"/>
              <a:t>（</a:t>
            </a:r>
            <a:r>
              <a:rPr lang="zh-CN" altLang="en-US" sz="2400" b="1" dirty="0"/>
              <a:t>二</a:t>
            </a:r>
            <a:r>
              <a:rPr lang="zh-CN" altLang="zh-CN" sz="2400" b="1" dirty="0"/>
              <a:t>）</a:t>
            </a:r>
            <a:r>
              <a:rPr lang="zh-CN" altLang="en-US" sz="2400" b="1" dirty="0"/>
              <a:t>价格理论方法（芝加哥学派）</a:t>
            </a:r>
            <a:endParaRPr lang="zh-CN" altLang="zh-CN" sz="2400" b="1" dirty="0"/>
          </a:p>
          <a:p>
            <a:pPr marL="0" indent="0" algn="just" eaLnBrk="1" hangingPunct="1">
              <a:buFont typeface="Wingdings" panose="05000000000000000000" pitchFamily="2" charset="2"/>
              <a:buNone/>
            </a:pPr>
            <a:r>
              <a:rPr lang="zh-CN" altLang="en-US" sz="2200" dirty="0">
                <a:solidFill>
                  <a:schemeClr val="tx1"/>
                </a:solidFill>
              </a:rPr>
              <a:t>      </a:t>
            </a:r>
            <a:r>
              <a:rPr lang="zh-CN" altLang="en-US" sz="2000" dirty="0"/>
              <a:t>价格理论方法强调新古典经济学价格理论对所观察到的产业经济现象进行解释的能力。</a:t>
            </a:r>
            <a:endParaRPr lang="en-US" altLang="zh-CN" sz="2000" dirty="0"/>
          </a:p>
          <a:p>
            <a:pPr marL="0" indent="0" algn="just" eaLnBrk="1" hangingPunct="1">
              <a:buFont typeface="Wingdings" panose="05000000000000000000" pitchFamily="2" charset="2"/>
              <a:buNone/>
            </a:pPr>
            <a:r>
              <a:rPr lang="en-US" altLang="zh-CN" sz="2000" dirty="0"/>
              <a:t>    </a:t>
            </a:r>
            <a:r>
              <a:rPr lang="zh-CN" altLang="en-US" sz="2000" dirty="0"/>
              <a:t>这种方法认为产业组织问题仍然应该从价格理论的视角来研究。芝加哥学派的代表人物、美国经济学家斯蒂格勒是这一分析方法的早期提倡者。按照这种方法，产业组织研究和课程是以正规的经济理论为基础的。</a:t>
            </a:r>
          </a:p>
          <a:p>
            <a:pPr marL="0" indent="0" algn="just" eaLnBrk="1" hangingPunct="1">
              <a:buFont typeface="Wingdings" panose="05000000000000000000" pitchFamily="2" charset="2"/>
              <a:buNone/>
            </a:pPr>
            <a:r>
              <a:rPr lang="zh-CN" altLang="en-US" sz="2000" dirty="0"/>
              <a:t>      对于产业组织研究的上述两种方法，由于它们分属哈佛学派和芝加哥学派，似乎容易将它们对立起来，但从产业组织研究的方法论角度看，这两种方法并非是对立的，而是相互补充的。两种方法各有利弊，完全可以优势互补。</a:t>
            </a:r>
            <a:endParaRPr lang="en-US" altLang="zh-CN" sz="2000" dirty="0"/>
          </a:p>
          <a:p>
            <a:pPr marL="0" indent="0" algn="just" eaLnBrk="1" hangingPunct="1">
              <a:buFont typeface="Wingdings" panose="05000000000000000000" pitchFamily="2" charset="2"/>
              <a:buNone/>
            </a:pPr>
            <a:endParaRPr lang="zh-CN" altLang="en-US" sz="2000" dirty="0"/>
          </a:p>
        </p:txBody>
      </p:sp>
    </p:spTree>
    <p:extLst>
      <p:ext uri="{BB962C8B-B14F-4D97-AF65-F5344CB8AC3E}">
        <p14:creationId xmlns:p14="http://schemas.microsoft.com/office/powerpoint/2010/main" val="1454142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3FD1C-5EC5-C734-CC58-8E1956CE1E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B972DC-C51C-1AE2-0C16-ADA8CAEDC1A4}"/>
              </a:ext>
            </a:extLst>
          </p:cNvPr>
          <p:cNvSpPr>
            <a:spLocks noGrp="1"/>
          </p:cNvSpPr>
          <p:nvPr>
            <p:ph idx="1"/>
          </p:nvPr>
        </p:nvSpPr>
        <p:spPr/>
        <p:txBody>
          <a:bodyPr/>
          <a:lstStyle/>
          <a:p>
            <a:r>
              <a:rPr lang="zh-CN" altLang="en-US" dirty="0"/>
              <a:t>（三）博弈论方法</a:t>
            </a:r>
            <a:endParaRPr lang="en-US" altLang="zh-CN" dirty="0"/>
          </a:p>
          <a:p>
            <a:r>
              <a:rPr lang="zh-CN" altLang="en-US" sz="2000" dirty="0"/>
              <a:t>博弈论分析方法主要研究决策主体的行为发生相互直接作用时的决策和这类决策的均衡问题。</a:t>
            </a:r>
            <a:endParaRPr lang="en-US" altLang="zh-CN" sz="2000" dirty="0"/>
          </a:p>
          <a:p>
            <a:r>
              <a:rPr lang="zh-CN" altLang="en-US" dirty="0"/>
              <a:t>（四）新经验产业组织分析</a:t>
            </a:r>
            <a:endParaRPr lang="en-US" altLang="zh-CN" dirty="0"/>
          </a:p>
          <a:p>
            <a:r>
              <a:rPr lang="zh-CN" altLang="en-US" sz="2000" dirty="0"/>
              <a:t>新经验产业组织分析改变了早期产业组织研究无法对微观个体进行经验研究或使用会计利润数据来间接研究企业行为和市场势力的困境，它以企业利润最大化与消费者效用最大化作为微观基础，发展出以</a:t>
            </a:r>
            <a:r>
              <a:rPr lang="zh-CN" altLang="en-US" sz="2000" b="1" dirty="0"/>
              <a:t>结构式计量模型为特征</a:t>
            </a:r>
            <a:r>
              <a:rPr lang="zh-CN" altLang="en-US" sz="2000" dirty="0"/>
              <a:t>的研究方法。</a:t>
            </a:r>
          </a:p>
        </p:txBody>
      </p:sp>
    </p:spTree>
    <p:extLst>
      <p:ext uri="{BB962C8B-B14F-4D97-AF65-F5344CB8AC3E}">
        <p14:creationId xmlns:p14="http://schemas.microsoft.com/office/powerpoint/2010/main" val="3000872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1560" y="1340768"/>
            <a:ext cx="7886700" cy="1325563"/>
          </a:xfrm>
        </p:spPr>
        <p:txBody>
          <a:bodyPr/>
          <a:lstStyle/>
          <a:p>
            <a:pPr eaLnBrk="1" hangingPunct="1">
              <a:buFont typeface="Wingdings" panose="05000000000000000000" pitchFamily="2" charset="2"/>
              <a:buChar char="Ø"/>
            </a:pPr>
            <a:r>
              <a:rPr lang="zh-CN" altLang="en-US" dirty="0"/>
              <a:t>讨论与思考</a:t>
            </a:r>
          </a:p>
        </p:txBody>
      </p:sp>
      <p:sp>
        <p:nvSpPr>
          <p:cNvPr id="35843" name="Rectangle 3"/>
          <p:cNvSpPr>
            <a:spLocks noGrp="1" noChangeArrowheads="1"/>
          </p:cNvSpPr>
          <p:nvPr>
            <p:ph idx="1"/>
          </p:nvPr>
        </p:nvSpPr>
        <p:spPr>
          <a:xfrm>
            <a:off x="628650" y="2276871"/>
            <a:ext cx="7886700" cy="2160241"/>
          </a:xfrm>
        </p:spPr>
        <p:txBody>
          <a:bodyPr/>
          <a:lstStyle/>
          <a:p>
            <a:pPr eaLnBrk="1" hangingPunct="1"/>
            <a:r>
              <a:rPr lang="en-US" altLang="zh-CN" sz="2800" dirty="0"/>
              <a:t>1</a:t>
            </a:r>
            <a:r>
              <a:rPr lang="zh-CN" altLang="zh-CN" sz="2800" dirty="0"/>
              <a:t>. </a:t>
            </a:r>
            <a:r>
              <a:rPr lang="zh-CN" altLang="en-US" sz="2800" dirty="0"/>
              <a:t>哈佛学派对管理学的意义？</a:t>
            </a:r>
            <a:endParaRPr lang="en-US" altLang="zh-CN" sz="2800" dirty="0"/>
          </a:p>
          <a:p>
            <a:pPr eaLnBrk="1" hangingPunct="1"/>
            <a:r>
              <a:rPr lang="en-US" altLang="zh-CN" sz="2800" dirty="0"/>
              <a:t>2</a:t>
            </a:r>
            <a:r>
              <a:rPr lang="zh-CN" altLang="zh-CN" sz="2800" dirty="0"/>
              <a:t>. </a:t>
            </a:r>
            <a:r>
              <a:rPr lang="zh-CN" altLang="en-US" sz="2800" dirty="0"/>
              <a:t>你认为政府对</a:t>
            </a:r>
            <a:r>
              <a:rPr lang="zh-CN" altLang="zh-CN" sz="2800" dirty="0"/>
              <a:t>经济</a:t>
            </a:r>
            <a:r>
              <a:rPr lang="zh-CN" altLang="en-US" sz="2800" dirty="0"/>
              <a:t>活动应如何管理</a:t>
            </a:r>
            <a:r>
              <a:rPr lang="zh-CN" altLang="zh-CN" sz="28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611560" y="1340769"/>
            <a:ext cx="7886700" cy="648072"/>
          </a:xfrm>
        </p:spPr>
        <p:txBody>
          <a:bodyPr/>
          <a:lstStyle/>
          <a:p>
            <a:pPr eaLnBrk="1" hangingPunct="1"/>
            <a:r>
              <a:rPr lang="zh-CN" altLang="en-US" dirty="0"/>
              <a:t>预习</a:t>
            </a:r>
          </a:p>
        </p:txBody>
      </p:sp>
      <p:sp>
        <p:nvSpPr>
          <p:cNvPr id="36867" name="内容占位符 2"/>
          <p:cNvSpPr>
            <a:spLocks noGrp="1"/>
          </p:cNvSpPr>
          <p:nvPr>
            <p:ph idx="1"/>
          </p:nvPr>
        </p:nvSpPr>
        <p:spPr>
          <a:xfrm>
            <a:off x="628650" y="2060847"/>
            <a:ext cx="7886700" cy="4116115"/>
          </a:xfrm>
        </p:spPr>
        <p:txBody>
          <a:bodyPr/>
          <a:lstStyle/>
          <a:p>
            <a:pPr eaLnBrk="1" hangingPunct="1"/>
            <a:r>
              <a:rPr lang="zh-CN" altLang="en-US" dirty="0"/>
              <a:t>古诺（</a:t>
            </a:r>
            <a:r>
              <a:rPr lang="en-US" altLang="zh-CN" dirty="0" err="1"/>
              <a:t>Cournot</a:t>
            </a:r>
            <a:r>
              <a:rPr lang="zh-CN" altLang="en-US" dirty="0"/>
              <a:t>）模型</a:t>
            </a:r>
            <a:endParaRPr lang="en-US" altLang="zh-CN" dirty="0"/>
          </a:p>
          <a:p>
            <a:pPr eaLnBrk="1" hangingPunct="1"/>
            <a:r>
              <a:rPr lang="zh-CN" altLang="en-US" dirty="0"/>
              <a:t>伯川德、伯特兰（</a:t>
            </a:r>
            <a:r>
              <a:rPr lang="en-US" altLang="zh-CN" dirty="0"/>
              <a:t>Bertrand</a:t>
            </a:r>
            <a:r>
              <a:rPr lang="zh-CN" altLang="en-US" dirty="0"/>
              <a:t>）模型</a:t>
            </a:r>
            <a:endParaRPr lang="en-US" altLang="zh-CN" dirty="0"/>
          </a:p>
          <a:p>
            <a:pPr eaLnBrk="1" hangingPunct="1"/>
            <a:r>
              <a:rPr lang="zh-CN" altLang="en-US" dirty="0"/>
              <a:t>斯泰克尔伯格（</a:t>
            </a:r>
            <a:r>
              <a:rPr lang="en-US" altLang="zh-CN" dirty="0" err="1"/>
              <a:t>Stackelberg</a:t>
            </a:r>
            <a:r>
              <a:rPr lang="zh-CN" altLang="en-US" dirty="0"/>
              <a:t>）模型</a:t>
            </a:r>
            <a:endParaRPr lang="en-US" altLang="zh-CN" dirty="0"/>
          </a:p>
          <a:p>
            <a:pPr eaLnBrk="1" hangingPunct="1"/>
            <a:r>
              <a:rPr lang="zh-CN" altLang="en-US" dirty="0"/>
              <a:t>豪泰林模型（</a:t>
            </a:r>
            <a:r>
              <a:rPr lang="en-US" altLang="zh-CN" dirty="0" err="1"/>
              <a:t>Hotelling</a:t>
            </a:r>
            <a:r>
              <a:rPr lang="zh-CN"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86F6F-E1F3-12D1-380E-D3614C7E3D32}"/>
              </a:ext>
            </a:extLst>
          </p:cNvPr>
          <p:cNvSpPr>
            <a:spLocks noGrp="1"/>
          </p:cNvSpPr>
          <p:nvPr>
            <p:ph type="title"/>
          </p:nvPr>
        </p:nvSpPr>
        <p:spPr>
          <a:xfrm>
            <a:off x="628650" y="365125"/>
            <a:ext cx="7886700" cy="903635"/>
          </a:xfrm>
        </p:spPr>
        <p:txBody>
          <a:bodyPr/>
          <a:lstStyle/>
          <a:p>
            <a:endParaRPr lang="zh-CN" altLang="en-US" dirty="0"/>
          </a:p>
        </p:txBody>
      </p:sp>
      <p:sp>
        <p:nvSpPr>
          <p:cNvPr id="3" name="内容占位符 2">
            <a:extLst>
              <a:ext uri="{FF2B5EF4-FFF2-40B4-BE49-F238E27FC236}">
                <a16:creationId xmlns:a16="http://schemas.microsoft.com/office/drawing/2014/main" id="{6BC12691-BB5C-01EB-F780-E35BA8F4DAEA}"/>
              </a:ext>
            </a:extLst>
          </p:cNvPr>
          <p:cNvSpPr>
            <a:spLocks noGrp="1"/>
          </p:cNvSpPr>
          <p:nvPr>
            <p:ph idx="1"/>
          </p:nvPr>
        </p:nvSpPr>
        <p:spPr>
          <a:xfrm>
            <a:off x="628650" y="1412776"/>
            <a:ext cx="7886700" cy="4764187"/>
          </a:xfrm>
        </p:spPr>
        <p:txBody>
          <a:bodyPr/>
          <a:lstStyle/>
          <a:p>
            <a:r>
              <a:rPr lang="zh-CN" altLang="en-US" b="1" dirty="0"/>
              <a:t>（二）两个特征</a:t>
            </a:r>
            <a:endParaRPr lang="en-US" altLang="zh-CN" b="1" dirty="0"/>
          </a:p>
          <a:p>
            <a:r>
              <a:rPr lang="en-US" altLang="zh-CN" sz="2400" dirty="0"/>
              <a:t>1</a:t>
            </a:r>
            <a:r>
              <a:rPr lang="zh-CN" altLang="en-US" sz="2400" dirty="0"/>
              <a:t>、现实性</a:t>
            </a:r>
            <a:endParaRPr lang="en-US" altLang="zh-CN" sz="2400" dirty="0"/>
          </a:p>
          <a:p>
            <a:r>
              <a:rPr lang="zh-CN" altLang="en-US" sz="2000" dirty="0"/>
              <a:t>该理论通过考察现实的产业和企业所展示的各种现象，用理论来说明各种现象发生的机制。在一些情况下，为了检验理论上的结论与现实是否相符，要用经济计量学等工具来进行实证分析。与微观经济学中对完全竞争的分析不同，产业组织理论更关注现实中的不完全竞争市场中的企业行为。</a:t>
            </a:r>
          </a:p>
          <a:p>
            <a:r>
              <a:rPr lang="en-US" altLang="zh-CN" sz="2400" dirty="0"/>
              <a:t>2</a:t>
            </a:r>
            <a:r>
              <a:rPr lang="zh-CN" altLang="en-US" sz="2400" dirty="0"/>
              <a:t>、政策性</a:t>
            </a:r>
            <a:endParaRPr lang="en-US" altLang="zh-CN" sz="2400" dirty="0"/>
          </a:p>
          <a:p>
            <a:r>
              <a:rPr lang="zh-CN" altLang="en-US" sz="2000" dirty="0"/>
              <a:t>在经济政策中，产业组织理论无论在理论上还是实证上都对反垄断政策和规制</a:t>
            </a:r>
            <a:r>
              <a:rPr lang="en-US" altLang="zh-CN" sz="2000" dirty="0"/>
              <a:t>(Regulation)</a:t>
            </a:r>
            <a:r>
              <a:rPr lang="zh-CN" altLang="en-US" sz="2000" dirty="0"/>
              <a:t>政策提供了经济学的依据。</a:t>
            </a:r>
          </a:p>
          <a:p>
            <a:endParaRPr lang="zh-CN" altLang="en-US" dirty="0"/>
          </a:p>
        </p:txBody>
      </p:sp>
    </p:spTree>
    <p:extLst>
      <p:ext uri="{BB962C8B-B14F-4D97-AF65-F5344CB8AC3E}">
        <p14:creationId xmlns:p14="http://schemas.microsoft.com/office/powerpoint/2010/main" val="151812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D23C1-C1F8-B762-8C2D-66BC9FDC20A8}"/>
              </a:ext>
            </a:extLst>
          </p:cNvPr>
          <p:cNvSpPr>
            <a:spLocks noGrp="1"/>
          </p:cNvSpPr>
          <p:nvPr>
            <p:ph type="title"/>
          </p:nvPr>
        </p:nvSpPr>
        <p:spPr>
          <a:xfrm>
            <a:off x="628650" y="365125"/>
            <a:ext cx="7886700" cy="831627"/>
          </a:xfrm>
        </p:spPr>
        <p:txBody>
          <a:bodyPr/>
          <a:lstStyle/>
          <a:p>
            <a:endParaRPr lang="zh-CN" altLang="en-US" dirty="0"/>
          </a:p>
        </p:txBody>
      </p:sp>
      <p:sp>
        <p:nvSpPr>
          <p:cNvPr id="3" name="内容占位符 2">
            <a:extLst>
              <a:ext uri="{FF2B5EF4-FFF2-40B4-BE49-F238E27FC236}">
                <a16:creationId xmlns:a16="http://schemas.microsoft.com/office/drawing/2014/main" id="{43D4E753-DB5D-9796-F587-C77548C137BF}"/>
              </a:ext>
            </a:extLst>
          </p:cNvPr>
          <p:cNvSpPr>
            <a:spLocks noGrp="1"/>
          </p:cNvSpPr>
          <p:nvPr>
            <p:ph idx="1"/>
          </p:nvPr>
        </p:nvSpPr>
        <p:spPr>
          <a:xfrm>
            <a:off x="628651" y="1412776"/>
            <a:ext cx="3439294" cy="4032450"/>
          </a:xfrm>
        </p:spPr>
        <p:txBody>
          <a:bodyPr/>
          <a:lstStyle/>
          <a:p>
            <a:endParaRPr lang="en-US" altLang="zh-CN" sz="2400" b="1" dirty="0"/>
          </a:p>
          <a:p>
            <a:r>
              <a:rPr lang="zh-CN" altLang="en-US" b="1" dirty="0"/>
              <a:t>（三）产业组织理论的研究范围</a:t>
            </a:r>
            <a:endParaRPr lang="en-US" altLang="zh-CN" b="1" dirty="0"/>
          </a:p>
          <a:p>
            <a:r>
              <a:rPr lang="zh-CN" altLang="en-US" sz="1400" dirty="0"/>
              <a:t>（</a:t>
            </a:r>
            <a:r>
              <a:rPr lang="en-US" altLang="zh-CN" sz="1400" dirty="0"/>
              <a:t>1</a:t>
            </a:r>
            <a:r>
              <a:rPr lang="zh-CN" altLang="en-US" sz="1400" dirty="0"/>
              <a:t>）在正确界定的经济市场中， “有效竞争”的含义	</a:t>
            </a:r>
            <a:endParaRPr lang="en-US" altLang="zh-CN" sz="1400" dirty="0"/>
          </a:p>
          <a:p>
            <a:r>
              <a:rPr lang="zh-CN" altLang="en-US" sz="1400" dirty="0"/>
              <a:t>（</a:t>
            </a:r>
            <a:r>
              <a:rPr lang="en-US" altLang="zh-CN" sz="1400" dirty="0"/>
              <a:t>2</a:t>
            </a:r>
            <a:r>
              <a:rPr lang="zh-CN" altLang="en-US" sz="1400" dirty="0"/>
              <a:t>）给定的市场特征和结构是怎样起作用的	</a:t>
            </a:r>
            <a:endParaRPr lang="en-US" altLang="zh-CN" sz="1400" dirty="0"/>
          </a:p>
          <a:p>
            <a:r>
              <a:rPr lang="zh-CN" altLang="en-US" sz="1400" dirty="0"/>
              <a:t>（</a:t>
            </a:r>
            <a:r>
              <a:rPr lang="en-US" altLang="zh-CN" sz="1400" dirty="0"/>
              <a:t>3</a:t>
            </a:r>
            <a:r>
              <a:rPr lang="zh-CN" altLang="en-US" sz="1400" dirty="0"/>
              <a:t>）规模经济	</a:t>
            </a:r>
            <a:endParaRPr lang="en-US" altLang="zh-CN" sz="1400" dirty="0"/>
          </a:p>
          <a:p>
            <a:r>
              <a:rPr lang="zh-CN" altLang="en-US" sz="1400" dirty="0"/>
              <a:t>（</a:t>
            </a:r>
            <a:r>
              <a:rPr lang="en-US" altLang="zh-CN" sz="1400" dirty="0"/>
              <a:t>4</a:t>
            </a:r>
            <a:r>
              <a:rPr lang="zh-CN" altLang="en-US" sz="1400" dirty="0"/>
              <a:t>）企业的本质，无论其规模如何</a:t>
            </a:r>
            <a:endParaRPr lang="en-US" altLang="zh-CN" sz="1400" dirty="0"/>
          </a:p>
          <a:p>
            <a:r>
              <a:rPr lang="zh-CN" altLang="en-US" sz="1400" dirty="0"/>
              <a:t>（</a:t>
            </a:r>
            <a:r>
              <a:rPr lang="en-US" altLang="zh-CN" sz="1400" dirty="0"/>
              <a:t>5</a:t>
            </a:r>
            <a:r>
              <a:rPr lang="zh-CN" altLang="en-US" sz="1400" dirty="0"/>
              <a:t>）各种类型的合并（水平的、垂直的，以及跨行业合并）	</a:t>
            </a:r>
            <a:endParaRPr lang="en-US" altLang="zh-CN" sz="1400" dirty="0"/>
          </a:p>
          <a:p>
            <a:endParaRPr lang="en-US" altLang="zh-CN" dirty="0"/>
          </a:p>
          <a:p>
            <a:endParaRPr lang="en-US" altLang="zh-CN" dirty="0"/>
          </a:p>
          <a:p>
            <a:endParaRPr lang="en-US" altLang="zh-CN" dirty="0"/>
          </a:p>
          <a:p>
            <a:endParaRPr lang="zh-CN" altLang="en-US" dirty="0"/>
          </a:p>
        </p:txBody>
      </p:sp>
      <p:sp>
        <p:nvSpPr>
          <p:cNvPr id="4" name="内容占位符 2">
            <a:extLst>
              <a:ext uri="{FF2B5EF4-FFF2-40B4-BE49-F238E27FC236}">
                <a16:creationId xmlns:a16="http://schemas.microsoft.com/office/drawing/2014/main" id="{950D10E5-0F4F-BDDE-ECDF-08E7DCC9D9F7}"/>
              </a:ext>
            </a:extLst>
          </p:cNvPr>
          <p:cNvSpPr txBox="1">
            <a:spLocks/>
          </p:cNvSpPr>
          <p:nvPr/>
        </p:nvSpPr>
        <p:spPr>
          <a:xfrm>
            <a:off x="4283968" y="2564905"/>
            <a:ext cx="4694695" cy="2880320"/>
          </a:xfrm>
          <a:prstGeom prst="rect">
            <a:avLst/>
          </a:prstGeom>
          <a:ln w="9525">
            <a:solidFill>
              <a:schemeClr val="tx1"/>
            </a:solid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a:t>
            </a:r>
            <a:r>
              <a:rPr lang="en-US" altLang="zh-CN" sz="1400" dirty="0"/>
              <a:t>6</a:t>
            </a:r>
            <a:r>
              <a:rPr lang="zh-CN" altLang="en-US" sz="1400" dirty="0"/>
              <a:t>）各种垂直条件和垂直行为	</a:t>
            </a:r>
            <a:endParaRPr lang="en-US" altLang="zh-CN" sz="1400" dirty="0"/>
          </a:p>
          <a:p>
            <a:r>
              <a:rPr lang="zh-CN" altLang="en-US" sz="1400" dirty="0"/>
              <a:t>（</a:t>
            </a:r>
            <a:r>
              <a:rPr lang="en-US" altLang="zh-CN" sz="1400" dirty="0"/>
              <a:t>7</a:t>
            </a:r>
            <a:r>
              <a:rPr lang="zh-CN" altLang="en-US" sz="1400" dirty="0"/>
              <a:t>）市场之外的“潜在竞争”	</a:t>
            </a:r>
            <a:endParaRPr lang="en-US" altLang="zh-CN" sz="1400" dirty="0"/>
          </a:p>
          <a:p>
            <a:r>
              <a:rPr lang="zh-CN" altLang="en-US" sz="1400" dirty="0"/>
              <a:t>（</a:t>
            </a:r>
            <a:r>
              <a:rPr lang="en-US" altLang="zh-CN" sz="1400" dirty="0"/>
              <a:t>8</a:t>
            </a:r>
            <a:r>
              <a:rPr lang="zh-CN" altLang="en-US" sz="1400" dirty="0"/>
              <a:t>）竞争的益处和垄断力量的作用	</a:t>
            </a:r>
            <a:endParaRPr lang="en-US" altLang="zh-CN" sz="1400" dirty="0"/>
          </a:p>
          <a:p>
            <a:r>
              <a:rPr lang="zh-CN" altLang="en-US" sz="1400" dirty="0"/>
              <a:t>（</a:t>
            </a:r>
            <a:r>
              <a:rPr lang="en-US" altLang="zh-CN" sz="1400" dirty="0"/>
              <a:t>9</a:t>
            </a:r>
            <a:r>
              <a:rPr lang="zh-CN" altLang="en-US" sz="1400" dirty="0"/>
              <a:t>）创新的概念	</a:t>
            </a:r>
            <a:endParaRPr lang="en-US" altLang="zh-CN" sz="1400" dirty="0"/>
          </a:p>
          <a:p>
            <a:r>
              <a:rPr lang="zh-CN" altLang="en-US" sz="1400" dirty="0"/>
              <a:t>（</a:t>
            </a:r>
            <a:r>
              <a:rPr lang="en-US" altLang="zh-CN" sz="1400" dirty="0"/>
              <a:t>10</a:t>
            </a:r>
            <a:r>
              <a:rPr lang="zh-CN" altLang="en-US" sz="1400" dirty="0"/>
              <a:t>）竞争带来的其他重要价值	</a:t>
            </a:r>
            <a:endParaRPr lang="en-US" altLang="zh-CN" sz="1400" dirty="0"/>
          </a:p>
          <a:p>
            <a:r>
              <a:rPr lang="zh-CN" altLang="en-US" sz="1400" dirty="0"/>
              <a:t>（</a:t>
            </a:r>
            <a:r>
              <a:rPr lang="en-US" altLang="zh-CN" sz="1400" dirty="0"/>
              <a:t>11</a:t>
            </a:r>
            <a:r>
              <a:rPr lang="zh-CN" altLang="en-US" sz="1400" dirty="0"/>
              <a:t>）对经济中单个行业的研究	</a:t>
            </a:r>
            <a:endParaRPr lang="en-US" altLang="zh-CN" sz="1400" dirty="0"/>
          </a:p>
          <a:p>
            <a:r>
              <a:rPr lang="zh-CN" altLang="en-US" sz="1400" dirty="0"/>
              <a:t>（</a:t>
            </a:r>
            <a:r>
              <a:rPr lang="en-US" altLang="zh-CN" sz="1400" dirty="0"/>
              <a:t>12</a:t>
            </a:r>
            <a:r>
              <a:rPr lang="zh-CN" altLang="en-US" sz="1400" dirty="0"/>
              <a:t>）博弈论、理论的数学化和各种计量经济模型</a:t>
            </a:r>
            <a:endParaRPr lang="en-US" altLang="zh-CN" sz="1400" dirty="0"/>
          </a:p>
          <a:p>
            <a:r>
              <a:rPr lang="zh-CN" altLang="en-US" sz="1400" dirty="0"/>
              <a:t>（</a:t>
            </a:r>
            <a:r>
              <a:rPr lang="en-US" altLang="zh-CN" sz="1400" dirty="0"/>
              <a:t>13</a:t>
            </a:r>
            <a:r>
              <a:rPr lang="zh-CN" altLang="en-US" sz="1400" dirty="0"/>
              <a:t>）反垄断政策	</a:t>
            </a:r>
            <a:endParaRPr lang="en-US" altLang="zh-CN" sz="1400" dirty="0"/>
          </a:p>
          <a:p>
            <a:r>
              <a:rPr lang="zh-CN" altLang="en-US" sz="1400" dirty="0"/>
              <a:t>（</a:t>
            </a:r>
            <a:r>
              <a:rPr lang="en-US" altLang="zh-CN" sz="1400" dirty="0"/>
              <a:t>14</a:t>
            </a:r>
            <a:r>
              <a:rPr lang="zh-CN" altLang="en-US" sz="1400" dirty="0"/>
              <a:t>）自</a:t>
            </a:r>
            <a:r>
              <a:rPr lang="en-US" altLang="zh-CN" sz="1400" dirty="0"/>
              <a:t>19</a:t>
            </a:r>
            <a:r>
              <a:rPr lang="zh-CN" altLang="en-US" sz="1400" dirty="0"/>
              <a:t>世纪</a:t>
            </a:r>
            <a:r>
              <a:rPr lang="en-US" altLang="zh-CN" sz="1400" dirty="0"/>
              <a:t>80</a:t>
            </a:r>
            <a:r>
              <a:rPr lang="zh-CN" altLang="en-US" sz="1400" dirty="0"/>
              <a:t>年代以来的公共规制政	</a:t>
            </a:r>
            <a:endParaRPr lang="en-US" altLang="zh-CN" sz="1400" dirty="0"/>
          </a:p>
          <a:p>
            <a:r>
              <a:rPr lang="zh-CN" altLang="en-US" sz="1400" dirty="0"/>
              <a:t>（</a:t>
            </a:r>
            <a:r>
              <a:rPr lang="en-US" altLang="zh-CN" sz="1400" dirty="0"/>
              <a:t>15</a:t>
            </a:r>
            <a:r>
              <a:rPr lang="zh-CN" altLang="en-US" sz="1400" dirty="0"/>
              <a:t>）美国等地对各行业解除规制的政策</a:t>
            </a:r>
            <a:endParaRPr lang="en-US" altLang="zh-CN" sz="1400" dirty="0"/>
          </a:p>
          <a:p>
            <a:r>
              <a:rPr lang="zh-CN" altLang="en-US" sz="1400" dirty="0"/>
              <a:t>（</a:t>
            </a:r>
            <a:r>
              <a:rPr lang="en-US" altLang="zh-CN" sz="1400" dirty="0"/>
              <a:t>16</a:t>
            </a:r>
            <a:r>
              <a:rPr lang="zh-CN" altLang="en-US" sz="1400" dirty="0"/>
              <a:t>）各类公有企业、非营利的“第三方”组织</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495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83991-65EF-0FA1-32E4-E6F1EE8734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72DB18-CCC4-B969-1EBB-AED4FA9D2794}"/>
              </a:ext>
            </a:extLst>
          </p:cNvPr>
          <p:cNvSpPr>
            <a:spLocks noGrp="1"/>
          </p:cNvSpPr>
          <p:nvPr>
            <p:ph idx="1"/>
          </p:nvPr>
        </p:nvSpPr>
        <p:spPr/>
        <p:txBody>
          <a:bodyPr/>
          <a:lstStyle/>
          <a:p>
            <a:r>
              <a:rPr lang="zh-CN" altLang="en-US" b="1" dirty="0"/>
              <a:t>（四）两个阶段</a:t>
            </a:r>
            <a:endParaRPr lang="en-US" altLang="zh-CN" b="1" dirty="0"/>
          </a:p>
          <a:p>
            <a:r>
              <a:rPr lang="zh-CN" altLang="en-US" sz="2400" dirty="0"/>
              <a:t>主流产业组织理论可以分为两个阶段</a:t>
            </a:r>
            <a:r>
              <a:rPr lang="en-US" altLang="zh-CN" sz="2400" dirty="0"/>
              <a:t>,</a:t>
            </a:r>
            <a:r>
              <a:rPr lang="zh-CN" altLang="en-US" sz="2400" dirty="0"/>
              <a:t>：</a:t>
            </a:r>
          </a:p>
          <a:p>
            <a:r>
              <a:rPr lang="zh-CN" altLang="en-US" sz="2400" dirty="0"/>
              <a:t>第一个阶段是</a:t>
            </a:r>
            <a:r>
              <a:rPr lang="en-US" altLang="zh-CN" sz="2400" dirty="0"/>
              <a:t>20</a:t>
            </a:r>
            <a:r>
              <a:rPr lang="zh-CN" altLang="en-US" sz="2400" dirty="0"/>
              <a:t>世纪</a:t>
            </a:r>
            <a:r>
              <a:rPr lang="en-US" altLang="zh-CN" sz="2400" dirty="0"/>
              <a:t>70</a:t>
            </a:r>
            <a:r>
              <a:rPr lang="zh-CN" altLang="en-US" sz="2400" dirty="0"/>
              <a:t>年代以前的传统产业组织理论</a:t>
            </a:r>
            <a:r>
              <a:rPr lang="en-US" altLang="zh-CN" sz="2400" dirty="0"/>
              <a:t>(Traditional Industrial Organization</a:t>
            </a:r>
            <a:r>
              <a:rPr lang="zh-CN" altLang="en-US" sz="2400" dirty="0"/>
              <a:t>，</a:t>
            </a:r>
            <a:r>
              <a:rPr lang="en-US" altLang="zh-CN" sz="2400" dirty="0"/>
              <a:t>TIO)</a:t>
            </a:r>
            <a:r>
              <a:rPr lang="zh-CN" altLang="en-US" sz="2400" dirty="0"/>
              <a:t>；</a:t>
            </a:r>
          </a:p>
          <a:p>
            <a:r>
              <a:rPr lang="zh-CN" altLang="en-US" sz="2400" dirty="0"/>
              <a:t>第二个阶段是</a:t>
            </a:r>
            <a:r>
              <a:rPr lang="en-US" altLang="zh-CN" sz="2400" dirty="0"/>
              <a:t>20 </a:t>
            </a:r>
            <a:r>
              <a:rPr lang="zh-CN" altLang="en-US" sz="2400" dirty="0"/>
              <a:t>世纪</a:t>
            </a:r>
            <a:r>
              <a:rPr lang="en-US" altLang="zh-CN" sz="2400" dirty="0"/>
              <a:t>70</a:t>
            </a:r>
            <a:r>
              <a:rPr lang="zh-CN" altLang="en-US" sz="2400" dirty="0"/>
              <a:t>年代以后的新产业组织理论</a:t>
            </a:r>
            <a:r>
              <a:rPr lang="en-US" altLang="zh-CN" sz="2400" dirty="0"/>
              <a:t>(New Industrial Organization</a:t>
            </a:r>
            <a:r>
              <a:rPr lang="zh-CN" altLang="en-US" sz="2400" dirty="0"/>
              <a:t>，</a:t>
            </a:r>
            <a:r>
              <a:rPr lang="en-US" altLang="zh-CN" sz="2400" dirty="0"/>
              <a:t>NIO)</a:t>
            </a:r>
            <a:r>
              <a:rPr lang="zh-CN" altLang="en-US" sz="2400" dirty="0"/>
              <a:t>。</a:t>
            </a:r>
          </a:p>
          <a:p>
            <a:endParaRPr lang="zh-CN" altLang="en-US" dirty="0"/>
          </a:p>
        </p:txBody>
      </p:sp>
    </p:spTree>
    <p:extLst>
      <p:ext uri="{BB962C8B-B14F-4D97-AF65-F5344CB8AC3E}">
        <p14:creationId xmlns:p14="http://schemas.microsoft.com/office/powerpoint/2010/main" val="319354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7613C-0D79-4C25-B9BC-46A63C77CC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B060C3-9E30-41D4-A4A9-BA28A0BBEF33}"/>
              </a:ext>
            </a:extLst>
          </p:cNvPr>
          <p:cNvSpPr>
            <a:spLocks noGrp="1"/>
          </p:cNvSpPr>
          <p:nvPr>
            <p:ph idx="1"/>
          </p:nvPr>
        </p:nvSpPr>
        <p:spPr/>
        <p:txBody>
          <a:bodyPr/>
          <a:lstStyle/>
          <a:p>
            <a:r>
              <a:rPr lang="en-US" altLang="zh-CN" sz="2400" b="1" dirty="0">
                <a:latin typeface="+mn-ea"/>
                <a:cs typeface="+mn-ea"/>
              </a:rPr>
              <a:t>20世纪70年代以来，产业组织理论沿着两个基本方向发展:</a:t>
            </a:r>
          </a:p>
          <a:p>
            <a:r>
              <a:rPr lang="en-US" altLang="zh-CN" sz="2400" b="1" dirty="0">
                <a:latin typeface="+mn-ea"/>
                <a:cs typeface="+mn-ea"/>
              </a:rPr>
              <a:t>一是坚持新古典经济学的分析方法,在哈佛和芝加哥学派对企业异质性假定的基础上引入博弈论等新的分析工具，着重研究企业行为及其相互依存关系，形成了以泰勒尔为代表的新产业组织理论。</a:t>
            </a:r>
          </a:p>
          <a:p>
            <a:r>
              <a:rPr lang="en-US" altLang="zh-CN" sz="2400" b="1" dirty="0" err="1">
                <a:latin typeface="+mn-ea"/>
                <a:cs typeface="+mn-ea"/>
              </a:rPr>
              <a:t>二是修正新古典经济学的假设前提和分析方法，在对企业的异质性作出全新假定的</a:t>
            </a:r>
            <a:r>
              <a:rPr lang="zh-CN" altLang="en-US" sz="2400" b="1" dirty="0">
                <a:latin typeface="+mn-ea"/>
                <a:cs typeface="+mn-ea"/>
              </a:rPr>
              <a:t>基</a:t>
            </a:r>
            <a:r>
              <a:rPr lang="en-US" altLang="zh-CN" sz="2400" b="1" dirty="0" err="1">
                <a:latin typeface="+mn-ea"/>
                <a:cs typeface="+mn-ea"/>
              </a:rPr>
              <a:t>础上，构造新的产业组织理论的分析框架</a:t>
            </a:r>
            <a:r>
              <a:rPr lang="en-US" altLang="zh-CN" sz="2400" b="1" dirty="0">
                <a:latin typeface="+mn-ea"/>
                <a:cs typeface="+mn-ea"/>
              </a:rPr>
              <a:t>。</a:t>
            </a:r>
          </a:p>
          <a:p>
            <a:endParaRPr lang="zh-CN" altLang="en-US" dirty="0"/>
          </a:p>
        </p:txBody>
      </p:sp>
    </p:spTree>
    <p:extLst>
      <p:ext uri="{BB962C8B-B14F-4D97-AF65-F5344CB8AC3E}">
        <p14:creationId xmlns:p14="http://schemas.microsoft.com/office/powerpoint/2010/main" val="68290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C674B-F477-4257-91CD-75737B7EE10A}"/>
              </a:ext>
            </a:extLst>
          </p:cNvPr>
          <p:cNvSpPr>
            <a:spLocks noGrp="1"/>
          </p:cNvSpPr>
          <p:nvPr>
            <p:ph type="title"/>
          </p:nvPr>
        </p:nvSpPr>
        <p:spPr>
          <a:xfrm>
            <a:off x="628650" y="1196752"/>
            <a:ext cx="7886700" cy="628873"/>
          </a:xfrm>
        </p:spPr>
        <p:txBody>
          <a:bodyPr/>
          <a:lstStyle/>
          <a:p>
            <a:pPr algn="l"/>
            <a:r>
              <a:rPr lang="zh-CN" altLang="en-US" sz="3200" b="1" dirty="0"/>
              <a:t>第二节 时代背景与各派理论</a:t>
            </a:r>
          </a:p>
        </p:txBody>
      </p:sp>
      <p:sp>
        <p:nvSpPr>
          <p:cNvPr id="3" name="内容占位符 2">
            <a:extLst>
              <a:ext uri="{FF2B5EF4-FFF2-40B4-BE49-F238E27FC236}">
                <a16:creationId xmlns:a16="http://schemas.microsoft.com/office/drawing/2014/main" id="{0ABCDE8B-263A-490B-8F3E-F6B7B2BE9FDD}"/>
              </a:ext>
            </a:extLst>
          </p:cNvPr>
          <p:cNvSpPr>
            <a:spLocks noGrp="1"/>
          </p:cNvSpPr>
          <p:nvPr>
            <p:ph idx="1"/>
          </p:nvPr>
        </p:nvSpPr>
        <p:spPr>
          <a:xfrm>
            <a:off x="628650" y="1988839"/>
            <a:ext cx="7886700" cy="4188123"/>
          </a:xfrm>
        </p:spPr>
        <p:txBody>
          <a:bodyPr/>
          <a:lstStyle/>
          <a:p>
            <a:r>
              <a:rPr lang="zh-CN" altLang="en-US" dirty="0"/>
              <a:t>一、</a:t>
            </a:r>
            <a:r>
              <a:rPr lang="zh-CN" altLang="en-US" b="1" dirty="0"/>
              <a:t>时代</a:t>
            </a:r>
            <a:r>
              <a:rPr lang="zh-CN" altLang="en-US" dirty="0"/>
              <a:t>背景</a:t>
            </a:r>
            <a:endParaRPr lang="en-US" altLang="zh-CN" dirty="0"/>
          </a:p>
          <a:p>
            <a:r>
              <a:rPr lang="zh-CN" altLang="en-US" sz="2400" dirty="0"/>
              <a:t>世界近现代经济史，尤其是欧美近现代经济史的主要曲调之一是与“马歇尔冲突”相关的所谓反托拉斯或竞争政策 。</a:t>
            </a:r>
            <a:endParaRPr lang="en-US" altLang="zh-CN" sz="2400" dirty="0"/>
          </a:p>
          <a:p>
            <a:r>
              <a:rPr lang="zh-CN" altLang="en-US" sz="2400" dirty="0"/>
              <a:t>在这一实践过程中，产业组织理论产生并发展起来了。</a:t>
            </a:r>
            <a:endParaRPr lang="en-US" altLang="zh-CN" sz="2400" dirty="0"/>
          </a:p>
          <a:p>
            <a:r>
              <a:rPr lang="zh-CN" altLang="en-US" sz="2800" b="1" dirty="0">
                <a:latin typeface="+mn-ea"/>
              </a:rPr>
              <a:t>（一）理论冲突</a:t>
            </a:r>
            <a:endParaRPr lang="en-US" altLang="zh-CN" sz="2800" b="1" dirty="0">
              <a:latin typeface="+mn-ea"/>
            </a:endParaRPr>
          </a:p>
          <a:p>
            <a:r>
              <a:rPr lang="zh-CN" altLang="en-US" sz="2400" dirty="0"/>
              <a:t>“斯密定理” 与“马歇尔冲突”！！！</a:t>
            </a:r>
            <a:endParaRPr lang="en-US" altLang="zh-CN" sz="2400" dirty="0"/>
          </a:p>
          <a:p>
            <a:endParaRPr lang="en-US" altLang="zh-CN" sz="2400" dirty="0"/>
          </a:p>
        </p:txBody>
      </p:sp>
      <p:sp>
        <p:nvSpPr>
          <p:cNvPr id="4" name="爆炸形: 14 pt  3">
            <a:extLst>
              <a:ext uri="{FF2B5EF4-FFF2-40B4-BE49-F238E27FC236}">
                <a16:creationId xmlns:a16="http://schemas.microsoft.com/office/drawing/2014/main" id="{82DE7918-ED86-4570-BE4F-56328E82AD45}"/>
              </a:ext>
            </a:extLst>
          </p:cNvPr>
          <p:cNvSpPr/>
          <p:nvPr/>
        </p:nvSpPr>
        <p:spPr>
          <a:xfrm>
            <a:off x="5868144" y="4027866"/>
            <a:ext cx="3168352" cy="197061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出台的背景：兼并潮开始、托拉斯、群众运动！</a:t>
            </a:r>
          </a:p>
        </p:txBody>
      </p:sp>
      <p:cxnSp>
        <p:nvCxnSpPr>
          <p:cNvPr id="6" name="连接符: 肘形 5">
            <a:extLst>
              <a:ext uri="{FF2B5EF4-FFF2-40B4-BE49-F238E27FC236}">
                <a16:creationId xmlns:a16="http://schemas.microsoft.com/office/drawing/2014/main" id="{9DA21670-58E6-4D87-A47F-900E44AF3131}"/>
              </a:ext>
            </a:extLst>
          </p:cNvPr>
          <p:cNvCxnSpPr>
            <a:cxnSpLocks/>
          </p:cNvCxnSpPr>
          <p:nvPr/>
        </p:nvCxnSpPr>
        <p:spPr>
          <a:xfrm flipV="1">
            <a:off x="5563022" y="5013176"/>
            <a:ext cx="2952328" cy="1440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97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17E8-9A4A-40FD-B833-90E974FD28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A12544-607E-4011-A435-8840DA7C84DD}"/>
              </a:ext>
            </a:extLst>
          </p:cNvPr>
          <p:cNvSpPr>
            <a:spLocks noGrp="1"/>
          </p:cNvSpPr>
          <p:nvPr>
            <p:ph idx="1"/>
          </p:nvPr>
        </p:nvSpPr>
        <p:spPr/>
        <p:txBody>
          <a:bodyPr/>
          <a:lstStyle/>
          <a:p>
            <a:r>
              <a:rPr lang="zh-CN" altLang="en-US" sz="2800" b="1" dirty="0"/>
              <a:t>（二）托拉斯的形成</a:t>
            </a:r>
            <a:endParaRPr lang="en-US" altLang="zh-CN" sz="2800" b="1" dirty="0"/>
          </a:p>
          <a:p>
            <a:r>
              <a:rPr lang="zh-CN" altLang="en-US" sz="2800" b="1" dirty="0"/>
              <a:t>（三）平民主义</a:t>
            </a:r>
            <a:endParaRPr lang="en-US" altLang="zh-CN" sz="2800" b="1" dirty="0"/>
          </a:p>
          <a:p>
            <a:r>
              <a:rPr lang="zh-CN" altLang="en-US" sz="3200" dirty="0"/>
              <a:t>（四）反垄断法的出台</a:t>
            </a:r>
            <a:endParaRPr lang="en-US" altLang="zh-CN" sz="3200" dirty="0"/>
          </a:p>
          <a:p>
            <a:r>
              <a:rPr lang="zh-CN" altLang="en-US" sz="2000" dirty="0">
                <a:latin typeface="+mn-ea"/>
              </a:rPr>
              <a:t>反垄断法常被称为“经济宪法”，在市场经济国家，对维护一国公平竞争的市场秩序起着基础性作用。</a:t>
            </a:r>
            <a:endParaRPr lang="en-US" altLang="zh-CN" sz="2000" dirty="0">
              <a:latin typeface="+mn-ea"/>
            </a:endParaRPr>
          </a:p>
          <a:p>
            <a:r>
              <a:rPr lang="zh-CN" altLang="en-US" sz="2000" dirty="0">
                <a:latin typeface="+mn-ea"/>
              </a:rPr>
              <a:t>在美国，反垄断法被称为反托拉斯法。</a:t>
            </a:r>
          </a:p>
          <a:p>
            <a:r>
              <a:rPr lang="en-US" altLang="zh-CN" sz="3200" dirty="0"/>
              <a:t>1890</a:t>
            </a:r>
            <a:r>
              <a:rPr lang="zh-CN" altLang="en-US" sz="3200" dirty="0"/>
              <a:t>年美国颁布实施</a:t>
            </a:r>
            <a:r>
              <a:rPr lang="en-US" altLang="zh-CN" sz="3200" dirty="0"/>
              <a:t>《</a:t>
            </a:r>
            <a:r>
              <a:rPr lang="zh-CN" altLang="en-US" sz="3200" dirty="0"/>
              <a:t>谢尔曼法</a:t>
            </a:r>
            <a:r>
              <a:rPr lang="en-US" altLang="zh-CN" sz="3200" dirty="0"/>
              <a:t>》</a:t>
            </a:r>
          </a:p>
          <a:p>
            <a:r>
              <a:rPr lang="zh-CN" altLang="en-US" dirty="0"/>
              <a:t>（五）反垄断行动</a:t>
            </a:r>
            <a:endParaRPr lang="en-US" altLang="zh-CN" sz="3200" dirty="0"/>
          </a:p>
          <a:p>
            <a:endParaRPr lang="zh-CN" altLang="en-US" dirty="0"/>
          </a:p>
        </p:txBody>
      </p:sp>
    </p:spTree>
    <p:extLst>
      <p:ext uri="{BB962C8B-B14F-4D97-AF65-F5344CB8AC3E}">
        <p14:creationId xmlns:p14="http://schemas.microsoft.com/office/powerpoint/2010/main" val="3944462957"/>
      </p:ext>
    </p:extLst>
  </p:cSld>
  <p:clrMapOvr>
    <a:masterClrMapping/>
  </p:clrMapOvr>
</p:sld>
</file>

<file path=ppt/theme/theme1.xml><?xml version="1.0" encoding="utf-8"?>
<a:theme xmlns:a="http://schemas.openxmlformats.org/drawingml/2006/main" name="复件 北京林业大学模板">
  <a:themeElements>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复件 北京林业大学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复件 北京林业大学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复件 北京林业大学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复件 北京林业大学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复件 北京林业大学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复件 北京林业大学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复件 北京林业大学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复件 北京林业大学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复件 北京林业大学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复件 北京林业大学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复件 北京林业大学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复件 北京林业大学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solidFill>
                <a:srgbClr val="C00000"/>
              </a:solidFill>
            </a:ln>
            <a:no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4146</Words>
  <Application>Microsoft Office PowerPoint</Application>
  <PresentationFormat>全屏显示(4:3)</PresentationFormat>
  <Paragraphs>218</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黑体</vt:lpstr>
      <vt:lpstr>华文行楷</vt:lpstr>
      <vt:lpstr>宋体</vt:lpstr>
      <vt:lpstr>微软雅黑</vt:lpstr>
      <vt:lpstr>Arial</vt:lpstr>
      <vt:lpstr>Calibri</vt:lpstr>
      <vt:lpstr>Calibri Light</vt:lpstr>
      <vt:lpstr>Wingdings</vt:lpstr>
      <vt:lpstr>复件 北京林业大学模板</vt:lpstr>
      <vt:lpstr>2_Office 主题</vt:lpstr>
      <vt:lpstr>第一部分 产业组织</vt:lpstr>
      <vt:lpstr>第二章 产业组织理论发展</vt:lpstr>
      <vt:lpstr>PowerPoint 演示文稿</vt:lpstr>
      <vt:lpstr>PowerPoint 演示文稿</vt:lpstr>
      <vt:lpstr>PowerPoint 演示文稿</vt:lpstr>
      <vt:lpstr>PowerPoint 演示文稿</vt:lpstr>
      <vt:lpstr>PowerPoint 演示文稿</vt:lpstr>
      <vt:lpstr>第二节 时代背景与各派理论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产业组织研究的意义和方法 </vt:lpstr>
      <vt:lpstr>PowerPoint 演示文稿</vt:lpstr>
      <vt:lpstr>PowerPoint 演示文稿</vt:lpstr>
      <vt:lpstr>PowerPoint 演示文稿</vt:lpstr>
      <vt:lpstr>PowerPoint 演示文稿</vt:lpstr>
      <vt:lpstr>PowerPoint 演示文稿</vt:lpstr>
      <vt:lpstr>讨论与思考</vt:lpstr>
      <vt:lpstr>预习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曹方平</dc:creator>
  <cp:lastModifiedBy>fangping cao</cp:lastModifiedBy>
  <cp:revision>134</cp:revision>
  <dcterms:created xsi:type="dcterms:W3CDTF">2018-08-14T06:59:00Z</dcterms:created>
  <dcterms:modified xsi:type="dcterms:W3CDTF">2023-09-15T01:50:07Z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