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8">
  <p:sldMasterIdLst>
    <p:sldMasterId id="2147483648" r:id="rId1"/>
  </p:sldMasterIdLst>
  <p:sldIdLst>
    <p:sldId id="302" r:id="rId2"/>
    <p:sldId id="274" r:id="rId3"/>
    <p:sldId id="257" r:id="rId4"/>
    <p:sldId id="315" r:id="rId5"/>
    <p:sldId id="316" r:id="rId6"/>
    <p:sldId id="322" r:id="rId7"/>
    <p:sldId id="304" r:id="rId8"/>
    <p:sldId id="323" r:id="rId9"/>
    <p:sldId id="318" r:id="rId10"/>
    <p:sldId id="319" r:id="rId11"/>
    <p:sldId id="320" r:id="rId12"/>
    <p:sldId id="321" r:id="rId13"/>
    <p:sldId id="399" r:id="rId14"/>
    <p:sldId id="400" r:id="rId15"/>
    <p:sldId id="401" r:id="rId16"/>
    <p:sldId id="402" r:id="rId17"/>
    <p:sldId id="324" r:id="rId18"/>
    <p:sldId id="313" r:id="rId19"/>
    <p:sldId id="325" r:id="rId20"/>
    <p:sldId id="356" r:id="rId21"/>
    <p:sldId id="357" r:id="rId22"/>
    <p:sldId id="359" r:id="rId23"/>
    <p:sldId id="358" r:id="rId24"/>
    <p:sldId id="360" r:id="rId25"/>
    <p:sldId id="361" r:id="rId26"/>
    <p:sldId id="362" r:id="rId27"/>
    <p:sldId id="266" r:id="rId28"/>
    <p:sldId id="307" r:id="rId29"/>
    <p:sldId id="327" r:id="rId30"/>
    <p:sldId id="328" r:id="rId31"/>
    <p:sldId id="329" r:id="rId32"/>
    <p:sldId id="330" r:id="rId33"/>
    <p:sldId id="331" r:id="rId34"/>
    <p:sldId id="332" r:id="rId35"/>
    <p:sldId id="334" r:id="rId36"/>
    <p:sldId id="335" r:id="rId37"/>
    <p:sldId id="353" r:id="rId38"/>
    <p:sldId id="336" r:id="rId39"/>
    <p:sldId id="314" r:id="rId40"/>
    <p:sldId id="351" r:id="rId41"/>
    <p:sldId id="352" r:id="rId42"/>
    <p:sldId id="338" r:id="rId43"/>
    <p:sldId id="354" r:id="rId44"/>
    <p:sldId id="397" r:id="rId45"/>
    <p:sldId id="347" r:id="rId46"/>
    <p:sldId id="348" r:id="rId47"/>
    <p:sldId id="349" r:id="rId48"/>
    <p:sldId id="398" r:id="rId49"/>
    <p:sldId id="269" r:id="rId50"/>
    <p:sldId id="311" r:id="rId51"/>
    <p:sldId id="355" r:id="rId52"/>
    <p:sldId id="300" r:id="rId53"/>
    <p:sldId id="350" r:id="rId54"/>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0">
          <p15:clr>
            <a:srgbClr val="A4A3A4"/>
          </p15:clr>
        </p15:guide>
        <p15:guide id="2" pos="2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D0D"/>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54"/>
      </p:cViewPr>
      <p:guideLst>
        <p:guide orient="horz" pos="2140"/>
        <p:guide pos="285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珺 于" userId="3f91ad5dda71b6cb" providerId="LiveId" clId="{1ABDD21E-3865-418B-ADC2-DF3F09ED9100}"/>
    <pc:docChg chg="undo custSel modSld">
      <pc:chgData name="子珺 于" userId="3f91ad5dda71b6cb" providerId="LiveId" clId="{1ABDD21E-3865-418B-ADC2-DF3F09ED9100}" dt="2023-11-25T11:24:35.256" v="3"/>
      <pc:docMkLst>
        <pc:docMk/>
      </pc:docMkLst>
      <pc:sldChg chg="addSp delSp modSp mod">
        <pc:chgData name="子珺 于" userId="3f91ad5dda71b6cb" providerId="LiveId" clId="{1ABDD21E-3865-418B-ADC2-DF3F09ED9100}" dt="2023-11-25T11:24:35.256" v="3"/>
        <pc:sldMkLst>
          <pc:docMk/>
          <pc:sldMk cId="0" sldId="313"/>
        </pc:sldMkLst>
        <pc:spChg chg="add">
          <ac:chgData name="子珺 于" userId="3f91ad5dda71b6cb" providerId="LiveId" clId="{1ABDD21E-3865-418B-ADC2-DF3F09ED9100}" dt="2023-11-25T11:24:35.256" v="3"/>
          <ac:spMkLst>
            <pc:docMk/>
            <pc:sldMk cId="0" sldId="313"/>
            <ac:spMk id="24581" creationId="{00000000-0000-0000-0000-000000000000}"/>
          </ac:spMkLst>
        </pc:spChg>
        <pc:graphicFrameChg chg="del mod replId">
          <ac:chgData name="子珺 于" userId="3f91ad5dda71b6cb" providerId="LiveId" clId="{1ABDD21E-3865-418B-ADC2-DF3F09ED9100}" dt="2023-11-25T11:24:35.256" v="3"/>
          <ac:graphicFrameMkLst>
            <pc:docMk/>
            <pc:sldMk cId="0" sldId="313"/>
            <ac:graphicFrameMk id="2" creationId="{00000000-0000-0000-0000-000000000000}"/>
          </ac:graphicFrameMkLst>
        </pc:graphicFrameChg>
      </pc:sldChg>
      <pc:sldChg chg="modSp mod">
        <pc:chgData name="子珺 于" userId="3f91ad5dda71b6cb" providerId="LiveId" clId="{1ABDD21E-3865-418B-ADC2-DF3F09ED9100}" dt="2023-11-25T09:55:01.890" v="1" actId="1076"/>
        <pc:sldMkLst>
          <pc:docMk/>
          <pc:sldMk cId="207874548" sldId="315"/>
        </pc:sldMkLst>
        <pc:spChg chg="mod">
          <ac:chgData name="子珺 于" userId="3f91ad5dda71b6cb" providerId="LiveId" clId="{1ABDD21E-3865-418B-ADC2-DF3F09ED9100}" dt="2023-11-25T09:55:01.890" v="1" actId="1076"/>
          <ac:spMkLst>
            <pc:docMk/>
            <pc:sldMk cId="207874548" sldId="31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38ACF379-4AE9-497C-B90C-7FF6FBEF6119}"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176BDD0D-A59D-4143-A928-076421A412D9}"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378FC3E-A9C0-4EC0-B852-BC9B7A93A7C8}"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endParaRPr lang="zh-CN" altLang="zh-CN"/>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4210BE30-6BD0-40B5-A21F-7602541D3959}"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E4D92CCE-6C3F-4C87-A9AA-8EE769A891DE}" type="slidenum">
              <a:rPr lang="zh-CN" altLang="zh-CN"/>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zh-CN"/>
          </a:p>
        </p:txBody>
      </p:sp>
      <p:sp>
        <p:nvSpPr>
          <p:cNvPr id="7" name="页脚占位符 5"/>
          <p:cNvSpPr>
            <a:spLocks noGrp="1"/>
          </p:cNvSpPr>
          <p:nvPr>
            <p:ph type="ftr" sz="quarter" idx="11"/>
          </p:nvPr>
        </p:nvSpPr>
        <p:spPr/>
        <p:txBody>
          <a:bodyPr/>
          <a:lstStyle>
            <a:lvl1pPr>
              <a:defRPr/>
            </a:lvl1pPr>
          </a:lstStyle>
          <a:p>
            <a:pPr>
              <a:defRPr/>
            </a:pPr>
            <a:endParaRPr lang="zh-CN" altLang="zh-CN"/>
          </a:p>
        </p:txBody>
      </p:sp>
      <p:sp>
        <p:nvSpPr>
          <p:cNvPr id="8" name="灯片编号占位符 6"/>
          <p:cNvSpPr>
            <a:spLocks noGrp="1"/>
          </p:cNvSpPr>
          <p:nvPr>
            <p:ph type="sldNum" sz="quarter" idx="12"/>
          </p:nvPr>
        </p:nvSpPr>
        <p:spPr/>
        <p:txBody>
          <a:bodyPr/>
          <a:lstStyle>
            <a:lvl1pPr>
              <a:defRPr/>
            </a:lvl1pPr>
          </a:lstStyle>
          <a:p>
            <a:pPr>
              <a:defRPr/>
            </a:pPr>
            <a:fld id="{DC844E6E-586B-48FC-9A27-2864684FF7BB}"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zh-CN" altLang="zh-CN"/>
          </a:p>
        </p:txBody>
      </p:sp>
      <p:sp>
        <p:nvSpPr>
          <p:cNvPr id="9" name="页脚占位符 7"/>
          <p:cNvSpPr>
            <a:spLocks noGrp="1"/>
          </p:cNvSpPr>
          <p:nvPr>
            <p:ph type="ftr" sz="quarter" idx="11"/>
          </p:nvPr>
        </p:nvSpPr>
        <p:spPr/>
        <p:txBody>
          <a:bodyPr/>
          <a:lstStyle>
            <a:lvl1pPr>
              <a:defRPr/>
            </a:lvl1pPr>
          </a:lstStyle>
          <a:p>
            <a:pPr>
              <a:defRPr/>
            </a:pPr>
            <a:endParaRPr lang="zh-CN" altLang="zh-CN"/>
          </a:p>
        </p:txBody>
      </p:sp>
      <p:sp>
        <p:nvSpPr>
          <p:cNvPr id="10" name="灯片编号占位符 8"/>
          <p:cNvSpPr>
            <a:spLocks noGrp="1"/>
          </p:cNvSpPr>
          <p:nvPr>
            <p:ph type="sldNum" sz="quarter" idx="12"/>
          </p:nvPr>
        </p:nvSpPr>
        <p:spPr/>
        <p:txBody>
          <a:bodyPr/>
          <a:lstStyle>
            <a:lvl1pPr>
              <a:defRPr/>
            </a:lvl1pPr>
          </a:lstStyle>
          <a:p>
            <a:pPr>
              <a:defRPr/>
            </a:pPr>
            <a:fld id="{63A98FFE-32F6-4586-A099-68CF3D2CD9A2}"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zh-CN" altLang="zh-CN"/>
          </a:p>
        </p:txBody>
      </p:sp>
      <p:sp>
        <p:nvSpPr>
          <p:cNvPr id="5" name="页脚占位符 3"/>
          <p:cNvSpPr>
            <a:spLocks noGrp="1"/>
          </p:cNvSpPr>
          <p:nvPr>
            <p:ph type="ftr" sz="quarter" idx="11"/>
          </p:nvPr>
        </p:nvSpPr>
        <p:spPr/>
        <p:txBody>
          <a:bodyPr/>
          <a:lstStyle>
            <a:lvl1pPr>
              <a:defRPr/>
            </a:lvl1pPr>
          </a:lstStyle>
          <a:p>
            <a:pPr>
              <a:defRPr/>
            </a:pPr>
            <a:endParaRPr lang="zh-CN" altLang="zh-CN"/>
          </a:p>
        </p:txBody>
      </p:sp>
      <p:sp>
        <p:nvSpPr>
          <p:cNvPr id="6" name="灯片编号占位符 4"/>
          <p:cNvSpPr>
            <a:spLocks noGrp="1"/>
          </p:cNvSpPr>
          <p:nvPr>
            <p:ph type="sldNum" sz="quarter" idx="12"/>
          </p:nvPr>
        </p:nvSpPr>
        <p:spPr/>
        <p:txBody>
          <a:bodyPr/>
          <a:lstStyle>
            <a:lvl1pPr>
              <a:defRPr/>
            </a:lvl1pPr>
          </a:lstStyle>
          <a:p>
            <a:pPr>
              <a:defRPr/>
            </a:pPr>
            <a:fld id="{07A62F8E-E6A4-4084-9B9C-395E99C58069}"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zh-CN"/>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7D541D92-81E5-4492-8438-A57D7B7DACC0}" type="slidenum">
              <a:rPr lang="zh-CN" altLang="zh-CN"/>
              <a:t>‹#›</a:t>
            </a:fld>
            <a:endParaRPr lang="zh-CN"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zh-CN"/>
          </a:p>
        </p:txBody>
      </p:sp>
      <p:sp>
        <p:nvSpPr>
          <p:cNvPr id="7" name="页脚占位符 5"/>
          <p:cNvSpPr>
            <a:spLocks noGrp="1"/>
          </p:cNvSpPr>
          <p:nvPr>
            <p:ph type="ftr" sz="quarter" idx="11"/>
          </p:nvPr>
        </p:nvSpPr>
        <p:spPr/>
        <p:txBody>
          <a:bodyPr/>
          <a:lstStyle>
            <a:lvl1pPr>
              <a:defRPr/>
            </a:lvl1pPr>
          </a:lstStyle>
          <a:p>
            <a:pPr>
              <a:defRPr/>
            </a:pPr>
            <a:endParaRPr lang="zh-CN" altLang="zh-CN"/>
          </a:p>
        </p:txBody>
      </p:sp>
      <p:sp>
        <p:nvSpPr>
          <p:cNvPr id="8" name="灯片编号占位符 6"/>
          <p:cNvSpPr>
            <a:spLocks noGrp="1"/>
          </p:cNvSpPr>
          <p:nvPr>
            <p:ph type="sldNum" sz="quarter" idx="12"/>
          </p:nvPr>
        </p:nvSpPr>
        <p:spPr/>
        <p:txBody>
          <a:bodyPr/>
          <a:lstStyle>
            <a:lvl1pPr>
              <a:defRPr/>
            </a:lvl1pPr>
          </a:lstStyle>
          <a:p>
            <a:pPr>
              <a:defRPr/>
            </a:pPr>
            <a:fld id="{EE0FDFBB-FF68-4CC3-8F40-0E62899D8646}"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zh-CN" altLang="zh-CN"/>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463F3C49-4403-465B-956B-A2898AE81650}" type="slidenum">
              <a:rPr lang="zh-CN" altLang="zh-CN"/>
              <a:t>‹#›</a:t>
            </a:fld>
            <a:endParaRPr lang="zh-CN"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8" name="文本占位符 2"/>
          <p:cNvSpPr>
            <a:spLocks noGrp="1"/>
          </p:cNvSpPr>
          <p:nvPr>
            <p:ph type="body" idx="1"/>
          </p:nvPr>
        </p:nvSpPr>
        <p:spPr bwMode="auto">
          <a:xfrm>
            <a:off x="457200" y="1600200"/>
            <a:ext cx="8229600" cy="46863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B0604020202020204" pitchFamily="34" charset="0"/>
              </a:defRPr>
            </a:lvl1pPr>
          </a:lstStyle>
          <a:p>
            <a:pPr>
              <a:defRPr/>
            </a:pPr>
            <a:endParaRPr lang="zh-CN"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B0604020202020204" pitchFamily="34" charset="0"/>
              </a:defRPr>
            </a:lvl1pPr>
          </a:lstStyle>
          <a:p>
            <a:pPr>
              <a:defRPr/>
            </a:pPr>
            <a:endParaRPr lang="zh-CN"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latin typeface="Arial" panose="020B0604020202020204" pitchFamily="34" charset="0"/>
              </a:defRPr>
            </a:lvl1pPr>
          </a:lstStyle>
          <a:p>
            <a:pPr>
              <a:defRPr/>
            </a:pPr>
            <a:fld id="{5539CEFE-5AAE-499D-9191-CE1A3ED9AC0E}" type="slidenum">
              <a:rPr lang="zh-CN" altLang="zh-CN"/>
              <a:t>‹#›</a:t>
            </a:fld>
            <a:endParaRPr lang="zh-CN" altLang="zh-CN"/>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4.wmf"/><Relationship Id="rId18" Type="http://schemas.openxmlformats.org/officeDocument/2006/relationships/oleObject" Target="../embeddings/oleObject11.bin"/><Relationship Id="rId3" Type="http://schemas.openxmlformats.org/officeDocument/2006/relationships/image" Target="../media/image9.wmf"/><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8.bin"/><Relationship Id="rId17" Type="http://schemas.openxmlformats.org/officeDocument/2006/relationships/image" Target="../media/image16.wmf"/><Relationship Id="rId2" Type="http://schemas.openxmlformats.org/officeDocument/2006/relationships/oleObject" Target="../embeddings/oleObject3.bin"/><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7.bin"/><Relationship Id="rId19" Type="http://schemas.openxmlformats.org/officeDocument/2006/relationships/image" Target="../media/image17.wmf"/><Relationship Id="rId4" Type="http://schemas.openxmlformats.org/officeDocument/2006/relationships/oleObject" Target="../embeddings/oleObject4.bin"/><Relationship Id="rId9" Type="http://schemas.openxmlformats.org/officeDocument/2006/relationships/image" Target="../media/image12.wmf"/><Relationship Id="rId1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19.bin"/><Relationship Id="rId3" Type="http://schemas.openxmlformats.org/officeDocument/2006/relationships/image" Target="../media/image38.wmf"/><Relationship Id="rId7" Type="http://schemas.openxmlformats.org/officeDocument/2006/relationships/oleObject" Target="../embeddings/oleObject16.bin"/><Relationship Id="rId12" Type="http://schemas.openxmlformats.org/officeDocument/2006/relationships/image" Target="../media/image42.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11" Type="http://schemas.openxmlformats.org/officeDocument/2006/relationships/oleObject" Target="../embeddings/oleObject18.bin"/><Relationship Id="rId5" Type="http://schemas.openxmlformats.org/officeDocument/2006/relationships/image" Target="../media/image39.wmf"/><Relationship Id="rId10" Type="http://schemas.openxmlformats.org/officeDocument/2006/relationships/image" Target="../media/image41.wmf"/><Relationship Id="rId4" Type="http://schemas.openxmlformats.org/officeDocument/2006/relationships/oleObject" Target="../embeddings/oleObject14.bin"/><Relationship Id="rId9" Type="http://schemas.openxmlformats.org/officeDocument/2006/relationships/oleObject" Target="../embeddings/oleObject17.bin"/><Relationship Id="rId14" Type="http://schemas.openxmlformats.org/officeDocument/2006/relationships/image" Target="../media/image43.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45.wmf"/><Relationship Id="rId4" Type="http://schemas.openxmlformats.org/officeDocument/2006/relationships/oleObject" Target="../embeddings/oleObject21.bin"/><Relationship Id="rId9" Type="http://schemas.openxmlformats.org/officeDocument/2006/relationships/image" Target="../media/image4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49.wmf"/><Relationship Id="rId4" Type="http://schemas.openxmlformats.org/officeDocument/2006/relationships/oleObject" Target="../embeddings/oleObject25.bin"/><Relationship Id="rId9" Type="http://schemas.openxmlformats.org/officeDocument/2006/relationships/image" Target="../media/image51.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52.wmf"/><Relationship Id="rId7" Type="http://schemas.openxmlformats.org/officeDocument/2006/relationships/image" Target="../media/image54.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53.wmf"/><Relationship Id="rId4" Type="http://schemas.openxmlformats.org/officeDocument/2006/relationships/oleObject" Target="../embeddings/oleObject29.bin"/><Relationship Id="rId9" Type="http://schemas.openxmlformats.org/officeDocument/2006/relationships/image" Target="../media/image55.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58.wmf"/><Relationship Id="rId12" Type="http://schemas.openxmlformats.org/officeDocument/2006/relationships/oleObject" Target="../embeddings/oleObject37.bin"/><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11" Type="http://schemas.openxmlformats.org/officeDocument/2006/relationships/image" Target="../media/image60.wmf"/><Relationship Id="rId5" Type="http://schemas.openxmlformats.org/officeDocument/2006/relationships/image" Target="../media/image57.wmf"/><Relationship Id="rId15" Type="http://schemas.openxmlformats.org/officeDocument/2006/relationships/image" Target="../media/image62.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59.wmf"/><Relationship Id="rId1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66.wmf"/></Relationships>
</file>

<file path=ppt/slides/_rels/slide37.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44.bin"/><Relationship Id="rId1" Type="http://schemas.openxmlformats.org/officeDocument/2006/relationships/slideLayout" Target="../slideLayouts/slideLayout2.xml"/><Relationship Id="rId5" Type="http://schemas.openxmlformats.org/officeDocument/2006/relationships/image" Target="../media/image69.wmf"/><Relationship Id="rId4" Type="http://schemas.openxmlformats.org/officeDocument/2006/relationships/oleObject" Target="../embeddings/oleObject4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75.wmf"/><Relationship Id="rId18" Type="http://schemas.openxmlformats.org/officeDocument/2006/relationships/oleObject" Target="../embeddings/oleObject54.bin"/><Relationship Id="rId3" Type="http://schemas.openxmlformats.org/officeDocument/2006/relationships/image" Target="../media/image70.wmf"/><Relationship Id="rId21" Type="http://schemas.openxmlformats.org/officeDocument/2006/relationships/image" Target="../media/image79.wmf"/><Relationship Id="rId7" Type="http://schemas.openxmlformats.org/officeDocument/2006/relationships/image" Target="../media/image72.wmf"/><Relationship Id="rId12" Type="http://schemas.openxmlformats.org/officeDocument/2006/relationships/oleObject" Target="../embeddings/oleObject51.bin"/><Relationship Id="rId17" Type="http://schemas.openxmlformats.org/officeDocument/2006/relationships/image" Target="../media/image77.wmf"/><Relationship Id="rId2" Type="http://schemas.openxmlformats.org/officeDocument/2006/relationships/oleObject" Target="../embeddings/oleObject46.bin"/><Relationship Id="rId16" Type="http://schemas.openxmlformats.org/officeDocument/2006/relationships/oleObject" Target="../embeddings/oleObject53.bin"/><Relationship Id="rId20" Type="http://schemas.openxmlformats.org/officeDocument/2006/relationships/oleObject" Target="../embeddings/oleObject55.bin"/><Relationship Id="rId1" Type="http://schemas.openxmlformats.org/officeDocument/2006/relationships/slideLayout" Target="../slideLayouts/slideLayout2.xml"/><Relationship Id="rId6" Type="http://schemas.openxmlformats.org/officeDocument/2006/relationships/oleObject" Target="../embeddings/oleObject48.bin"/><Relationship Id="rId11" Type="http://schemas.openxmlformats.org/officeDocument/2006/relationships/image" Target="../media/image74.wmf"/><Relationship Id="rId5" Type="http://schemas.openxmlformats.org/officeDocument/2006/relationships/image" Target="../media/image71.wmf"/><Relationship Id="rId15" Type="http://schemas.openxmlformats.org/officeDocument/2006/relationships/image" Target="../media/image76.wmf"/><Relationship Id="rId23" Type="http://schemas.openxmlformats.org/officeDocument/2006/relationships/image" Target="../media/image80.wmf"/><Relationship Id="rId10" Type="http://schemas.openxmlformats.org/officeDocument/2006/relationships/oleObject" Target="../embeddings/oleObject50.bin"/><Relationship Id="rId19" Type="http://schemas.openxmlformats.org/officeDocument/2006/relationships/image" Target="../media/image78.wmf"/><Relationship Id="rId4" Type="http://schemas.openxmlformats.org/officeDocument/2006/relationships/oleObject" Target="../embeddings/oleObject47.bin"/><Relationship Id="rId9" Type="http://schemas.openxmlformats.org/officeDocument/2006/relationships/image" Target="../media/image73.wmf"/><Relationship Id="rId14" Type="http://schemas.openxmlformats.org/officeDocument/2006/relationships/oleObject" Target="../embeddings/oleObject52.bin"/><Relationship Id="rId22" Type="http://schemas.openxmlformats.org/officeDocument/2006/relationships/oleObject" Target="../embeddings/oleObject56.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57.bin"/><Relationship Id="rId1" Type="http://schemas.openxmlformats.org/officeDocument/2006/relationships/slideLayout" Target="../slideLayouts/slideLayout2.xml"/><Relationship Id="rId6" Type="http://schemas.openxmlformats.org/officeDocument/2006/relationships/oleObject" Target="../embeddings/oleObject59.bin"/><Relationship Id="rId5" Type="http://schemas.openxmlformats.org/officeDocument/2006/relationships/image" Target="../media/image82.wmf"/><Relationship Id="rId4" Type="http://schemas.openxmlformats.org/officeDocument/2006/relationships/oleObject" Target="../embeddings/oleObject58.bin"/><Relationship Id="rId9" Type="http://schemas.openxmlformats.org/officeDocument/2006/relationships/image" Target="../media/image8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oleObject" Target="../embeddings/oleObject67.bin"/><Relationship Id="rId18" Type="http://schemas.openxmlformats.org/officeDocument/2006/relationships/image" Target="../media/image92.wmf"/><Relationship Id="rId26" Type="http://schemas.openxmlformats.org/officeDocument/2006/relationships/image" Target="../media/image96.wmf"/><Relationship Id="rId3" Type="http://schemas.openxmlformats.org/officeDocument/2006/relationships/image" Target="../media/image85.wmf"/><Relationship Id="rId21" Type="http://schemas.openxmlformats.org/officeDocument/2006/relationships/oleObject" Target="../embeddings/oleObject71.bin"/><Relationship Id="rId7" Type="http://schemas.openxmlformats.org/officeDocument/2006/relationships/image" Target="../media/image87.wmf"/><Relationship Id="rId12" Type="http://schemas.openxmlformats.org/officeDocument/2006/relationships/image" Target="../media/image89.wmf"/><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oleObject" Target="../embeddings/oleObject61.bin"/><Relationship Id="rId16" Type="http://schemas.openxmlformats.org/officeDocument/2006/relationships/image" Target="../media/image91.wmf"/><Relationship Id="rId20" Type="http://schemas.openxmlformats.org/officeDocument/2006/relationships/image" Target="../media/image93.wmf"/><Relationship Id="rId1" Type="http://schemas.openxmlformats.org/officeDocument/2006/relationships/slideLayout" Target="../slideLayouts/slideLayout2.xml"/><Relationship Id="rId6" Type="http://schemas.openxmlformats.org/officeDocument/2006/relationships/oleObject" Target="../embeddings/oleObject63.bin"/><Relationship Id="rId11" Type="http://schemas.openxmlformats.org/officeDocument/2006/relationships/oleObject" Target="../embeddings/oleObject66.bin"/><Relationship Id="rId24" Type="http://schemas.openxmlformats.org/officeDocument/2006/relationships/image" Target="../media/image95.wmf"/><Relationship Id="rId5" Type="http://schemas.openxmlformats.org/officeDocument/2006/relationships/image" Target="../media/image86.wmf"/><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97.wmf"/><Relationship Id="rId10" Type="http://schemas.openxmlformats.org/officeDocument/2006/relationships/oleObject" Target="../embeddings/oleObject65.bin"/><Relationship Id="rId19" Type="http://schemas.openxmlformats.org/officeDocument/2006/relationships/oleObject" Target="../embeddings/oleObject70.bin"/><Relationship Id="rId4" Type="http://schemas.openxmlformats.org/officeDocument/2006/relationships/oleObject" Target="../embeddings/oleObject62.bin"/><Relationship Id="rId9" Type="http://schemas.openxmlformats.org/officeDocument/2006/relationships/image" Target="../media/image88.wmf"/><Relationship Id="rId14" Type="http://schemas.openxmlformats.org/officeDocument/2006/relationships/image" Target="../media/image90.wmf"/><Relationship Id="rId22" Type="http://schemas.openxmlformats.org/officeDocument/2006/relationships/image" Target="../media/image94.wmf"/><Relationship Id="rId27" Type="http://schemas.openxmlformats.org/officeDocument/2006/relationships/oleObject" Target="../embeddings/oleObject7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a:p>
        </p:txBody>
      </p:sp>
      <p:sp>
        <p:nvSpPr>
          <p:cNvPr id="12291" name="内容占位符 2"/>
          <p:cNvSpPr>
            <a:spLocks noGrp="1"/>
          </p:cNvSpPr>
          <p:nvPr>
            <p:ph idx="1"/>
          </p:nvPr>
        </p:nvSpPr>
        <p:spPr/>
        <p:txBody>
          <a:bodyPr/>
          <a:lstStyle/>
          <a:p>
            <a:r>
              <a:rPr lang="zh-CN" altLang="en-US" dirty="0"/>
              <a:t>竞争</a:t>
            </a:r>
            <a:r>
              <a:rPr lang="en-US" altLang="zh-CN" dirty="0"/>
              <a:t>—</a:t>
            </a:r>
            <a:r>
              <a:rPr lang="zh-CN" altLang="en-US" dirty="0"/>
              <a:t>市场经济运行的灵魂所在</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a:p>
        </p:txBody>
      </p:sp>
      <p:sp>
        <p:nvSpPr>
          <p:cNvPr id="18435" name="内容占位符 2"/>
          <p:cNvSpPr>
            <a:spLocks noGrp="1"/>
          </p:cNvSpPr>
          <p:nvPr>
            <p:ph idx="1"/>
          </p:nvPr>
        </p:nvSpPr>
        <p:spPr>
          <a:xfrm>
            <a:off x="457200" y="1600200"/>
            <a:ext cx="8229600" cy="1900238"/>
          </a:xfrm>
        </p:spPr>
        <p:txBody>
          <a:bodyPr/>
          <a:lstStyle/>
          <a:p>
            <a:r>
              <a:rPr lang="zh-CN" altLang="en-US"/>
              <a:t>对于水平差异而言，在给定价格相同的情况下，消费者的最优选择与特定消费者有关。</a:t>
            </a:r>
            <a:r>
              <a:rPr lang="zh-CN" altLang="en-US" sz="2800"/>
              <a:t> </a:t>
            </a:r>
            <a:endParaRPr lang="en-US" altLang="zh-CN" sz="2800"/>
          </a:p>
          <a:p>
            <a:endParaRPr lang="zh-CN" altLang="en-US" sz="2800"/>
          </a:p>
          <a:p>
            <a:pPr>
              <a:buFont typeface="Wingdings 2" panose="05020102010507070707" pitchFamily="18" charset="2"/>
              <a:buNone/>
            </a:pPr>
            <a:endParaRPr lang="zh-CN" altLang="en-US"/>
          </a:p>
        </p:txBody>
      </p:sp>
      <p:sp>
        <p:nvSpPr>
          <p:cNvPr id="18436" name="AutoShape 2" descr="http://t11.baidu.com/it/u=435971875,2059872747&amp;fm=58"/>
          <p:cNvSpPr>
            <a:spLocks noChangeAspect="1" noChangeArrowheads="1"/>
          </p:cNvSpPr>
          <p:nvPr/>
        </p:nvSpPr>
        <p:spPr bwMode="auto">
          <a:xfrm>
            <a:off x="4454525" y="-144463"/>
            <a:ext cx="304800" cy="304801"/>
          </a:xfrm>
          <a:prstGeom prst="rect">
            <a:avLst/>
          </a:prstGeom>
          <a:noFill/>
          <a:ln w="9525">
            <a:noFill/>
            <a:miter lim="800000"/>
          </a:ln>
        </p:spPr>
        <p:txBody>
          <a:bodyPr/>
          <a:lstStyle/>
          <a:p>
            <a:endParaRPr lang="zh-CN" altLang="en-US"/>
          </a:p>
        </p:txBody>
      </p:sp>
      <p:pic>
        <p:nvPicPr>
          <p:cNvPr id="18437" name="Picture 2" descr="http://b.hiphotos.baidu.com/baike/pic/item/6a63f6246b600c332e6c4b1f1a4c510fd8f9a1d4.jpg"/>
          <p:cNvPicPr>
            <a:picLocks noChangeAspect="1" noChangeArrowheads="1"/>
          </p:cNvPicPr>
          <p:nvPr/>
        </p:nvPicPr>
        <p:blipFill>
          <a:blip r:embed="rId2" cstate="print"/>
          <a:srcRect/>
          <a:stretch>
            <a:fillRect/>
          </a:stretch>
        </p:blipFill>
        <p:spPr bwMode="auto">
          <a:xfrm>
            <a:off x="857250" y="3357563"/>
            <a:ext cx="2676525" cy="2657475"/>
          </a:xfrm>
          <a:prstGeom prst="rect">
            <a:avLst/>
          </a:prstGeom>
          <a:noFill/>
          <a:ln w="9525">
            <a:noFill/>
            <a:miter lim="800000"/>
            <a:headEnd/>
            <a:tailEnd/>
          </a:ln>
        </p:spPr>
      </p:pic>
      <p:pic>
        <p:nvPicPr>
          <p:cNvPr id="18438" name="Picture 2" descr="http://f.hiphotos.baidu.com/baike/c%3DbaikeA2%2C10%2C95/sign=10db26ec1038534398cfd070fa78d53f/a8773912b31bb051dde866a8367adab44bed2e738ad4c85e.jpg"/>
          <p:cNvPicPr>
            <a:picLocks noChangeAspect="1" noChangeArrowheads="1"/>
          </p:cNvPicPr>
          <p:nvPr/>
        </p:nvPicPr>
        <p:blipFill>
          <a:blip r:embed="rId3" cstate="print"/>
          <a:srcRect/>
          <a:stretch>
            <a:fillRect/>
          </a:stretch>
        </p:blipFill>
        <p:spPr bwMode="auto">
          <a:xfrm>
            <a:off x="3929063" y="3357563"/>
            <a:ext cx="2584450" cy="2725737"/>
          </a:xfrm>
          <a:prstGeom prst="rect">
            <a:avLst/>
          </a:prstGeom>
          <a:noFill/>
          <a:ln w="9525">
            <a:noFill/>
            <a:miter lim="800000"/>
            <a:headEnd/>
            <a:tailEnd/>
          </a:ln>
        </p:spPr>
      </p:pic>
      <p:sp>
        <p:nvSpPr>
          <p:cNvPr id="7" name="矩形 6"/>
          <p:cNvSpPr/>
          <p:nvPr/>
        </p:nvSpPr>
        <p:spPr>
          <a:xfrm>
            <a:off x="3085931" y="4572008"/>
            <a:ext cx="6058069" cy="923330"/>
          </a:xfrm>
          <a:prstGeom prst="rect">
            <a:avLst/>
          </a:prstGeom>
          <a:noFill/>
        </p:spPr>
        <p:txBody>
          <a:bodyPr wrap="none">
            <a:spAutoFit/>
            <a:scene3d>
              <a:camera prst="isometricRightUp"/>
              <a:lightRig rig="threePt" dir="t"/>
            </a:scene3d>
          </a:bodyPr>
          <a:lstStyle/>
          <a:p>
            <a:pPr>
              <a:defRPr/>
            </a:pPr>
            <a:r>
              <a:rPr lang="zh-CN" altLang="en-US" sz="5400" b="1" spc="300" dirty="0">
                <a:ln w="11430" cmpd="sng">
                  <a:solidFill>
                    <a:srgbClr val="FF0000"/>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萝卜白菜各有所爱</a:t>
            </a:r>
          </a:p>
        </p:txBody>
      </p:sp>
    </p:spTree>
    <p:extLst>
      <p:ext uri="{BB962C8B-B14F-4D97-AF65-F5344CB8AC3E}">
        <p14:creationId xmlns:p14="http://schemas.microsoft.com/office/powerpoint/2010/main" val="273328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p:txBody>
          <a:bodyPr/>
          <a:lstStyle/>
          <a:p>
            <a:pPr eaLnBrk="1" hangingPunct="1"/>
            <a:r>
              <a:rPr lang="zh-CN" altLang="en-US"/>
              <a:t>案例</a:t>
            </a:r>
            <a:r>
              <a:rPr lang="en-US" altLang="zh-CN"/>
              <a:t>--</a:t>
            </a:r>
            <a:r>
              <a:rPr lang="zh-CN" altLang="en-US"/>
              <a:t>联合利华品牌和产品</a:t>
            </a:r>
          </a:p>
        </p:txBody>
      </p:sp>
      <p:sp>
        <p:nvSpPr>
          <p:cNvPr id="19459" name="内容占位符 1"/>
          <p:cNvSpPr>
            <a:spLocks noGrp="1"/>
          </p:cNvSpPr>
          <p:nvPr>
            <p:ph idx="1"/>
          </p:nvPr>
        </p:nvSpPr>
        <p:spPr/>
        <p:txBody>
          <a:bodyPr/>
          <a:lstStyle/>
          <a:p>
            <a:pPr eaLnBrk="1" hangingPunct="1"/>
            <a:r>
              <a:rPr lang="zh-CN" altLang="en-US"/>
              <a:t>食品类 </a:t>
            </a:r>
            <a:endParaRPr lang="en-US" altLang="zh-CN"/>
          </a:p>
          <a:p>
            <a:pPr eaLnBrk="1" hangingPunct="1"/>
            <a:r>
              <a:rPr lang="zh-CN" altLang="en-US" sz="2000"/>
              <a:t>家乐是他们最大的食品品牌，产品涵盖汤类，肉羹类，调味酱，面条和现成膳食。</a:t>
            </a:r>
            <a:endParaRPr lang="en-US" altLang="zh-CN" sz="2000"/>
          </a:p>
          <a:p>
            <a:pPr eaLnBrk="1" hangingPunct="1"/>
            <a:r>
              <a:rPr lang="zh-CN" altLang="en-US" sz="2000"/>
              <a:t> 欧洲的冷冻食品市场，在意大利，他们有</a:t>
            </a:r>
            <a:r>
              <a:rPr lang="en-US" altLang="zh-CN" sz="2000"/>
              <a:t>Findus(</a:t>
            </a:r>
            <a:r>
              <a:rPr lang="zh-CN" altLang="en-US" sz="2000"/>
              <a:t>品牌</a:t>
            </a:r>
            <a:r>
              <a:rPr lang="en-US" altLang="zh-CN" sz="2000"/>
              <a:t>)</a:t>
            </a:r>
            <a:r>
              <a:rPr lang="zh-CN" altLang="en-US" sz="2000"/>
              <a:t>，在英国他们有</a:t>
            </a:r>
            <a:r>
              <a:rPr lang="en-US" altLang="zh-CN" sz="2000"/>
              <a:t>Bird's Eye(</a:t>
            </a:r>
            <a:r>
              <a:rPr lang="zh-CN" altLang="en-US" sz="2000"/>
              <a:t>品牌</a:t>
            </a:r>
            <a:r>
              <a:rPr lang="en-US" altLang="zh-CN" sz="2000"/>
              <a:t>)</a:t>
            </a:r>
            <a:r>
              <a:rPr lang="zh-CN" altLang="en-US" sz="2000"/>
              <a:t>等。 在大多数欧洲国家及北美的人造黄油和涂抹酱市场，他们有荷兰的</a:t>
            </a:r>
            <a:r>
              <a:rPr lang="en-US" altLang="zh-CN" sz="2000"/>
              <a:t>Becel(</a:t>
            </a:r>
            <a:r>
              <a:rPr lang="zh-CN" altLang="en-US" sz="2000"/>
              <a:t>品牌</a:t>
            </a:r>
            <a:r>
              <a:rPr lang="en-US" altLang="zh-CN" sz="2000"/>
              <a:t>)</a:t>
            </a:r>
            <a:r>
              <a:rPr lang="zh-CN" altLang="en-US" sz="2000"/>
              <a:t>，英国的</a:t>
            </a:r>
            <a:r>
              <a:rPr lang="en-US" altLang="zh-CN" sz="2000"/>
              <a:t>Flora(</a:t>
            </a:r>
            <a:r>
              <a:rPr lang="zh-CN" altLang="en-US" sz="2000"/>
              <a:t>品牌</a:t>
            </a:r>
            <a:r>
              <a:rPr lang="en-US" altLang="zh-CN" sz="2000"/>
              <a:t>)</a:t>
            </a:r>
            <a:r>
              <a:rPr lang="zh-CN" altLang="en-US" sz="2000"/>
              <a:t>，美国的</a:t>
            </a:r>
            <a:r>
              <a:rPr lang="en-US" altLang="zh-CN" sz="2000"/>
              <a:t>Take Control(</a:t>
            </a:r>
            <a:r>
              <a:rPr lang="zh-CN" altLang="en-US" sz="2000"/>
              <a:t>品牌</a:t>
            </a:r>
            <a:r>
              <a:rPr lang="en-US" altLang="zh-CN" sz="2000"/>
              <a:t>)</a:t>
            </a:r>
            <a:r>
              <a:rPr lang="zh-CN" altLang="en-US" sz="2000"/>
              <a:t>。</a:t>
            </a:r>
            <a:endParaRPr lang="en-US" altLang="zh-CN" sz="2000"/>
          </a:p>
          <a:p>
            <a:pPr eaLnBrk="1" hangingPunct="1"/>
            <a:r>
              <a:rPr lang="zh-CN" altLang="en-US" sz="2000"/>
              <a:t> 在橄榄油市场，有适合地中海口味的消费者的</a:t>
            </a:r>
            <a:r>
              <a:rPr lang="en-US" altLang="zh-CN" sz="2000"/>
              <a:t>Bertolli</a:t>
            </a:r>
            <a:r>
              <a:rPr lang="zh-CN" altLang="en-US" sz="2000"/>
              <a:t>意大利面酱和调味料。 </a:t>
            </a:r>
            <a:endParaRPr lang="en-US" altLang="zh-CN" sz="2000"/>
          </a:p>
          <a:p>
            <a:pPr eaLnBrk="1" hangingPunct="1"/>
            <a:r>
              <a:rPr lang="zh-CN" altLang="en-US" sz="2000"/>
              <a:t>在冰淇淋方面，有欧洲的</a:t>
            </a:r>
            <a:r>
              <a:rPr lang="en-US" altLang="zh-CN" sz="2000"/>
              <a:t>Algida</a:t>
            </a:r>
            <a:r>
              <a:rPr lang="zh-CN" altLang="en-US" sz="2000"/>
              <a:t>和</a:t>
            </a:r>
            <a:r>
              <a:rPr lang="en-US" altLang="zh-CN" sz="2000"/>
              <a:t>Wall's (</a:t>
            </a:r>
            <a:r>
              <a:rPr lang="zh-CN" altLang="en-US" sz="2000"/>
              <a:t>在中国叫“和路雪”</a:t>
            </a:r>
            <a:r>
              <a:rPr lang="en-US" altLang="zh-CN" sz="2000"/>
              <a:t>)</a:t>
            </a:r>
            <a:r>
              <a:rPr lang="zh-CN" altLang="en-US" sz="2000"/>
              <a:t>，美国的</a:t>
            </a:r>
            <a:r>
              <a:rPr lang="en-US" altLang="zh-CN" sz="2000"/>
              <a:t>Ben &amp; Jerry's</a:t>
            </a:r>
            <a:r>
              <a:rPr lang="zh-CN" altLang="en-US" sz="2000"/>
              <a:t>。</a:t>
            </a:r>
            <a:endParaRPr lang="en-US" altLang="zh-CN" sz="2000"/>
          </a:p>
          <a:p>
            <a:pPr eaLnBrk="1" hangingPunct="1"/>
            <a:r>
              <a:rPr lang="zh-CN" altLang="en-US" sz="2000"/>
              <a:t> 在茶包方面，品牌有立顿和</a:t>
            </a:r>
            <a:r>
              <a:rPr lang="en-US" altLang="zh-CN" sz="2000"/>
              <a:t>Brooke Bond</a:t>
            </a:r>
            <a:r>
              <a:rPr lang="zh-CN" altLang="en-US" sz="2000"/>
              <a:t>。 </a:t>
            </a:r>
            <a:br>
              <a:rPr lang="zh-CN" altLang="en-US" sz="2000"/>
            </a:br>
            <a:endParaRPr lang="zh-CN" altLang="en-US" sz="2000"/>
          </a:p>
        </p:txBody>
      </p:sp>
    </p:spTree>
    <p:extLst>
      <p:ext uri="{BB962C8B-B14F-4D97-AF65-F5344CB8AC3E}">
        <p14:creationId xmlns:p14="http://schemas.microsoft.com/office/powerpoint/2010/main" val="941845593"/>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457200" y="693738"/>
            <a:ext cx="8229600" cy="5434012"/>
          </a:xfrm>
        </p:spPr>
        <p:txBody>
          <a:bodyPr/>
          <a:lstStyle/>
          <a:p>
            <a:pPr eaLnBrk="1" hangingPunct="1">
              <a:lnSpc>
                <a:spcPct val="90000"/>
              </a:lnSpc>
              <a:buFontTx/>
              <a:buNone/>
            </a:pPr>
            <a:r>
              <a:rPr lang="zh-CN" altLang="en-US" sz="2800" dirty="0">
                <a:solidFill>
                  <a:srgbClr val="FF0D0D"/>
                </a:solidFill>
              </a:rPr>
              <a:t>2.垂直（纵向）差异：</a:t>
            </a:r>
            <a:r>
              <a:rPr lang="zh-CN" altLang="en-US" sz="2800" dirty="0"/>
              <a:t>是指在产品空间中，所有消费者对所提及的大多数特性组合的偏好次序是一致的那些特性之间的差异。</a:t>
            </a:r>
            <a:endParaRPr lang="en-US" altLang="zh-CN" sz="2800" dirty="0"/>
          </a:p>
          <a:p>
            <a:pPr eaLnBrk="1" hangingPunct="1">
              <a:lnSpc>
                <a:spcPct val="90000"/>
              </a:lnSpc>
              <a:buFontTx/>
              <a:buNone/>
            </a:pPr>
            <a:r>
              <a:rPr lang="en-US" altLang="zh-CN" sz="2800" dirty="0"/>
              <a:t>    </a:t>
            </a:r>
            <a:r>
              <a:rPr lang="zh-CN" altLang="en-US" sz="2800" dirty="0"/>
              <a:t>描述垂直差异时，在价格相等的条件下，关于特性空间有一种自然的排序。</a:t>
            </a:r>
            <a:endParaRPr lang="en-US" altLang="zh-CN" sz="2800" dirty="0"/>
          </a:p>
          <a:p>
            <a:pPr eaLnBrk="1" hangingPunct="1">
              <a:lnSpc>
                <a:spcPct val="90000"/>
              </a:lnSpc>
              <a:buFontTx/>
              <a:buNone/>
            </a:pPr>
            <a:r>
              <a:rPr lang="en-US" altLang="zh-CN" sz="2800" dirty="0"/>
              <a:t>    </a:t>
            </a:r>
            <a:r>
              <a:rPr lang="zh-CN" altLang="en-US" sz="2800" dirty="0"/>
              <a:t>最典型的例子就是“质量”。</a:t>
            </a:r>
            <a:endParaRPr lang="en-US" altLang="zh-CN" sz="2800" dirty="0"/>
          </a:p>
          <a:p>
            <a:pPr eaLnBrk="1" hangingPunct="1">
              <a:lnSpc>
                <a:spcPct val="90000"/>
              </a:lnSpc>
              <a:buFontTx/>
              <a:buNone/>
            </a:pPr>
            <a:r>
              <a:rPr lang="zh-CN" altLang="en-US" sz="2800" i="1" dirty="0"/>
              <a:t>    </a:t>
            </a:r>
            <a:r>
              <a:rPr lang="en-US" altLang="zh-CN" sz="2800" i="1" dirty="0"/>
              <a:t>-----</a:t>
            </a:r>
            <a:r>
              <a:rPr lang="zh-CN" altLang="en-US" sz="2800" i="1" dirty="0"/>
              <a:t> </a:t>
            </a:r>
            <a:r>
              <a:rPr lang="zh-CN" altLang="en-US" sz="2800" i="1" dirty="0">
                <a:solidFill>
                  <a:srgbClr val="3333CC"/>
                </a:solidFill>
              </a:rPr>
              <a:t>宾利，大众，斯柯达，奥迪，兰博基尼，保时捷</a:t>
            </a:r>
            <a:endParaRPr lang="en-US" altLang="zh-CN" sz="2800" i="1" dirty="0">
              <a:solidFill>
                <a:srgbClr val="3333CC"/>
              </a:solidFill>
            </a:endParaRPr>
          </a:p>
          <a:p>
            <a:pPr eaLnBrk="1" hangingPunct="1">
              <a:lnSpc>
                <a:spcPct val="90000"/>
              </a:lnSpc>
              <a:buFontTx/>
              <a:buNone/>
            </a:pPr>
            <a:r>
              <a:rPr lang="en-US" altLang="zh-CN" sz="2800" i="1" dirty="0">
                <a:solidFill>
                  <a:srgbClr val="3333CC"/>
                </a:solidFill>
              </a:rPr>
              <a:t>    ------</a:t>
            </a:r>
            <a:r>
              <a:rPr lang="zh-CN" altLang="en-US" sz="2800" i="1" dirty="0">
                <a:solidFill>
                  <a:srgbClr val="3333CC"/>
                </a:solidFill>
              </a:rPr>
              <a:t>黑白电视、彩色电视</a:t>
            </a:r>
            <a:endParaRPr lang="en-US" altLang="zh-CN" sz="2800" i="1" dirty="0">
              <a:solidFill>
                <a:srgbClr val="3333CC"/>
              </a:solidFill>
            </a:endParaRPr>
          </a:p>
          <a:p>
            <a:pPr eaLnBrk="1" hangingPunct="1">
              <a:lnSpc>
                <a:spcPct val="90000"/>
              </a:lnSpc>
              <a:buFontTx/>
              <a:buNone/>
            </a:pPr>
            <a:r>
              <a:rPr lang="en-US" altLang="zh-CN" sz="2800" i="1" dirty="0">
                <a:solidFill>
                  <a:srgbClr val="3333CC"/>
                </a:solidFill>
              </a:rPr>
              <a:t>  </a:t>
            </a:r>
            <a:endParaRPr lang="zh-CN" altLang="en-US" sz="2800" i="1" dirty="0">
              <a:solidFill>
                <a:srgbClr val="3333CC"/>
              </a:solidFill>
            </a:endParaRPr>
          </a:p>
        </p:txBody>
      </p:sp>
    </p:spTree>
    <p:extLst>
      <p:ext uri="{BB962C8B-B14F-4D97-AF65-F5344CB8AC3E}">
        <p14:creationId xmlns:p14="http://schemas.microsoft.com/office/powerpoint/2010/main" val="377312568"/>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3EA80-60EA-43EB-BE01-2C04CBDABBF8}"/>
              </a:ext>
            </a:extLst>
          </p:cNvPr>
          <p:cNvSpPr>
            <a:spLocks noGrp="1"/>
          </p:cNvSpPr>
          <p:nvPr>
            <p:ph type="title"/>
          </p:nvPr>
        </p:nvSpPr>
        <p:spPr/>
        <p:txBody>
          <a:bodyPr/>
          <a:lstStyle/>
          <a:p>
            <a:r>
              <a:rPr lang="zh-CN" altLang="en-US" dirty="0"/>
              <a:t>第二节  产品差异的识别方法</a:t>
            </a:r>
          </a:p>
        </p:txBody>
      </p:sp>
      <p:sp>
        <p:nvSpPr>
          <p:cNvPr id="3" name="内容占位符 2">
            <a:extLst>
              <a:ext uri="{FF2B5EF4-FFF2-40B4-BE49-F238E27FC236}">
                <a16:creationId xmlns:a16="http://schemas.microsoft.com/office/drawing/2014/main" id="{8929ACFC-A116-4B2D-8642-1D00042A12D7}"/>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不同消费者对同一产品的评价是不相同的，那如何才能识别并比较产品差异呢？经济学家发展出一套了解消费者需求的更一般途径，即从产品特征入手（特征方法：</a:t>
            </a:r>
            <a:r>
              <a:rPr lang="en-US" altLang="zh-CN" sz="2400" dirty="0">
                <a:latin typeface="宋体" panose="02010600030101010101" pitchFamily="2" charset="-122"/>
                <a:ea typeface="宋体" panose="02010600030101010101" pitchFamily="2" charset="-122"/>
              </a:rPr>
              <a:t>characteristic approach</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特征方法为产品之间的比较提供了新思路，不同产品之间的比较就可以转化为具体特征的比较。</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例如：对汽车的需求</a:t>
            </a:r>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6245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D075B-3EF5-4557-BC0D-48D7F5EF8D9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967C95-A6D9-4186-A95B-D723835E6507}"/>
              </a:ext>
            </a:extLst>
          </p:cNvPr>
          <p:cNvSpPr>
            <a:spLocks noGrp="1"/>
          </p:cNvSpPr>
          <p:nvPr>
            <p:ph idx="1"/>
          </p:nvPr>
        </p:nvSpPr>
        <p:spPr>
          <a:xfrm>
            <a:off x="457200" y="1600200"/>
            <a:ext cx="8229600" cy="2836912"/>
          </a:xfrm>
        </p:spPr>
        <p:txBody>
          <a:bodyPr/>
          <a:lstStyle/>
          <a:p>
            <a:r>
              <a:rPr lang="zh-CN" altLang="en-US" sz="2400" dirty="0">
                <a:latin typeface="宋体" panose="02010600030101010101" pitchFamily="2" charset="-122"/>
                <a:ea typeface="宋体" panose="02010600030101010101" pitchFamily="2" charset="-122"/>
              </a:rPr>
              <a:t>假定只存在两种不同的桥车（</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）：上海通用的君威和一汽的奥迪，下表</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列出了两种桥车每种特征的货币估值（千元）。</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很自然，不同的消费者对每一特征都有不同的评价，即不同特征对消费者效应是不同的。</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为简化案例，假定只有两类消费者：类型</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（刚毕业的大学生）和类型</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（企业高管）。</a:t>
            </a:r>
          </a:p>
        </p:txBody>
      </p:sp>
      <p:graphicFrame>
        <p:nvGraphicFramePr>
          <p:cNvPr id="4" name="表格 3">
            <a:extLst>
              <a:ext uri="{FF2B5EF4-FFF2-40B4-BE49-F238E27FC236}">
                <a16:creationId xmlns:a16="http://schemas.microsoft.com/office/drawing/2014/main" id="{92009957-462C-48FB-BECF-DA86E83661B4}"/>
              </a:ext>
            </a:extLst>
          </p:cNvPr>
          <p:cNvGraphicFramePr>
            <a:graphicFrameLocks noGrp="1"/>
          </p:cNvGraphicFramePr>
          <p:nvPr>
            <p:extLst>
              <p:ext uri="{D42A27DB-BD31-4B8C-83A1-F6EECF244321}">
                <p14:modId xmlns:p14="http://schemas.microsoft.com/office/powerpoint/2010/main" val="788302615"/>
              </p:ext>
            </p:extLst>
          </p:nvPr>
        </p:nvGraphicFramePr>
        <p:xfrm>
          <a:off x="827584" y="4754565"/>
          <a:ext cx="7859215" cy="1245988"/>
        </p:xfrm>
        <a:graphic>
          <a:graphicData uri="http://schemas.openxmlformats.org/drawingml/2006/table">
            <a:tbl>
              <a:tblPr firstRow="1" firstCol="1" bandRow="1">
                <a:tableStyleId>{5C22544A-7EE6-4342-B048-85BDC9FD1C3A}</a:tableStyleId>
              </a:tblPr>
              <a:tblGrid>
                <a:gridCol w="1538274">
                  <a:extLst>
                    <a:ext uri="{9D8B030D-6E8A-4147-A177-3AD203B41FA5}">
                      <a16:colId xmlns:a16="http://schemas.microsoft.com/office/drawing/2014/main" val="1492692646"/>
                    </a:ext>
                  </a:extLst>
                </a:gridCol>
                <a:gridCol w="1175838">
                  <a:extLst>
                    <a:ext uri="{9D8B030D-6E8A-4147-A177-3AD203B41FA5}">
                      <a16:colId xmlns:a16="http://schemas.microsoft.com/office/drawing/2014/main" val="3714583771"/>
                    </a:ext>
                  </a:extLst>
                </a:gridCol>
                <a:gridCol w="1307718">
                  <a:extLst>
                    <a:ext uri="{9D8B030D-6E8A-4147-A177-3AD203B41FA5}">
                      <a16:colId xmlns:a16="http://schemas.microsoft.com/office/drawing/2014/main" val="3579093822"/>
                    </a:ext>
                  </a:extLst>
                </a:gridCol>
                <a:gridCol w="1306794">
                  <a:extLst>
                    <a:ext uri="{9D8B030D-6E8A-4147-A177-3AD203B41FA5}">
                      <a16:colId xmlns:a16="http://schemas.microsoft.com/office/drawing/2014/main" val="2619907462"/>
                    </a:ext>
                  </a:extLst>
                </a:gridCol>
                <a:gridCol w="1307718">
                  <a:extLst>
                    <a:ext uri="{9D8B030D-6E8A-4147-A177-3AD203B41FA5}">
                      <a16:colId xmlns:a16="http://schemas.microsoft.com/office/drawing/2014/main" val="3331447080"/>
                    </a:ext>
                  </a:extLst>
                </a:gridCol>
                <a:gridCol w="1222873">
                  <a:extLst>
                    <a:ext uri="{9D8B030D-6E8A-4147-A177-3AD203B41FA5}">
                      <a16:colId xmlns:a16="http://schemas.microsoft.com/office/drawing/2014/main" val="2116700840"/>
                    </a:ext>
                  </a:extLst>
                </a:gridCol>
              </a:tblGrid>
              <a:tr h="545476">
                <a:tc>
                  <a:txBody>
                    <a:bodyPr/>
                    <a:lstStyle/>
                    <a:p>
                      <a:pPr algn="ctr">
                        <a:spcAft>
                          <a:spcPts val="0"/>
                        </a:spcAft>
                      </a:pPr>
                      <a:r>
                        <a:rPr lang="zh-CN" sz="2000" kern="100" dirty="0">
                          <a:effectLst/>
                          <a:latin typeface="宋体" panose="02010600030101010101" pitchFamily="2" charset="-122"/>
                          <a:ea typeface="宋体" panose="02010600030101010101" pitchFamily="2" charset="-122"/>
                        </a:rPr>
                        <a:t>车型（</a:t>
                      </a:r>
                      <a:r>
                        <a:rPr lang="en-US" sz="2000" kern="100" dirty="0">
                          <a:effectLst/>
                          <a:latin typeface="宋体" panose="02010600030101010101" pitchFamily="2" charset="-122"/>
                          <a:ea typeface="宋体" panose="02010600030101010101" pitchFamily="2" charset="-122"/>
                        </a:rPr>
                        <a:t>k</a:t>
                      </a:r>
                      <a:r>
                        <a:rPr lang="zh-CN" sz="2000" kern="100" dirty="0">
                          <a:effectLst/>
                          <a:latin typeface="宋体" panose="02010600030101010101" pitchFamily="2" charset="-122"/>
                          <a:ea typeface="宋体" panose="02010600030101010101" pitchFamily="2" charset="-122"/>
                        </a:rPr>
                        <a:t>）</a:t>
                      </a:r>
                      <a:r>
                        <a:rPr lang="en-US" sz="2000" kern="100" dirty="0">
                          <a:effectLst/>
                          <a:latin typeface="宋体" panose="02010600030101010101" pitchFamily="2" charset="-122"/>
                          <a:ea typeface="宋体" panose="02010600030101010101" pitchFamily="2" charset="-122"/>
                        </a:rPr>
                        <a:t>\</a:t>
                      </a:r>
                      <a:r>
                        <a:rPr lang="zh-CN" sz="2000" kern="100" dirty="0">
                          <a:effectLst/>
                          <a:latin typeface="宋体" panose="02010600030101010101" pitchFamily="2" charset="-122"/>
                          <a:ea typeface="宋体" panose="02010600030101010101" pitchFamily="2" charset="-122"/>
                        </a:rPr>
                        <a:t>特征（</a:t>
                      </a:r>
                      <a:r>
                        <a:rPr lang="en-US" sz="2000" kern="100" dirty="0">
                          <a:effectLst/>
                          <a:latin typeface="宋体" panose="02010600030101010101" pitchFamily="2" charset="-122"/>
                          <a:ea typeface="宋体" panose="02010600030101010101" pitchFamily="2" charset="-122"/>
                        </a:rPr>
                        <a:t>j</a:t>
                      </a:r>
                      <a:r>
                        <a:rPr 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宋体" panose="02010600030101010101" pitchFamily="2" charset="-122"/>
                          <a:ea typeface="宋体" panose="02010600030101010101" pitchFamily="2" charset="-122"/>
                        </a:rPr>
                        <a:t>马力</a:t>
                      </a:r>
                      <a:r>
                        <a:rPr lang="en-US" sz="2000" kern="100" dirty="0">
                          <a:effectLst/>
                          <a:latin typeface="宋体" panose="02010600030101010101" pitchFamily="2" charset="-122"/>
                          <a:ea typeface="宋体" panose="02010600030101010101" pitchFamily="2" charset="-122"/>
                        </a:rPr>
                        <a:t>/</a:t>
                      </a:r>
                      <a:r>
                        <a:rPr lang="zh-CN" sz="2000" kern="100" dirty="0">
                          <a:effectLst/>
                          <a:latin typeface="宋体" panose="02010600030101010101" pitchFamily="2" charset="-122"/>
                          <a:ea typeface="宋体" panose="02010600030101010101" pitchFamily="2" charset="-122"/>
                        </a:rPr>
                        <a:t>重量</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空调</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能效</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尺寸</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价格（千美元）</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4886760"/>
                  </a:ext>
                </a:extLst>
              </a:tr>
              <a:tr h="318194">
                <a:tc>
                  <a:txBody>
                    <a:bodyPr/>
                    <a:lstStyle/>
                    <a:p>
                      <a:pPr algn="ctr">
                        <a:spcAft>
                          <a:spcPts val="0"/>
                        </a:spcAft>
                      </a:pPr>
                      <a:r>
                        <a:rPr lang="zh-CN" sz="2000" kern="100">
                          <a:effectLst/>
                          <a:latin typeface="宋体" panose="02010600030101010101" pitchFamily="2" charset="-122"/>
                          <a:ea typeface="宋体" panose="02010600030101010101" pitchFamily="2" charset="-122"/>
                        </a:rPr>
                        <a:t>君威（</a:t>
                      </a:r>
                      <a:r>
                        <a:rPr lang="en-US" sz="2000" kern="100">
                          <a:effectLst/>
                          <a:latin typeface="宋体" panose="02010600030101010101" pitchFamily="2" charset="-122"/>
                          <a:ea typeface="宋体" panose="02010600030101010101" pitchFamily="2" charset="-122"/>
                        </a:rPr>
                        <a:t>3.0</a:t>
                      </a:r>
                      <a:r>
                        <a:rPr lang="zh-CN" sz="2000" kern="100">
                          <a:effectLst/>
                          <a:latin typeface="宋体" panose="02010600030101010101" pitchFamily="2" charset="-122"/>
                          <a:ea typeface="宋体" panose="02010600030101010101" pitchFamily="2" charset="-122"/>
                        </a:rPr>
                        <a: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0.3</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0</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64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0.9</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8532097"/>
                  </a:ext>
                </a:extLst>
              </a:tr>
              <a:tr h="318194">
                <a:tc>
                  <a:txBody>
                    <a:bodyPr/>
                    <a:lstStyle/>
                    <a:p>
                      <a:pPr algn="ctr">
                        <a:spcAft>
                          <a:spcPts val="0"/>
                        </a:spcAft>
                      </a:pPr>
                      <a:r>
                        <a:rPr lang="zh-CN" sz="2000" kern="100">
                          <a:effectLst/>
                          <a:latin typeface="宋体" panose="02010600030101010101" pitchFamily="2" charset="-122"/>
                          <a:ea typeface="宋体" panose="02010600030101010101" pitchFamily="2" charset="-122"/>
                        </a:rPr>
                        <a:t>奥迪（</a:t>
                      </a:r>
                      <a:r>
                        <a:rPr lang="en-US" sz="2000" kern="100">
                          <a:effectLst/>
                          <a:latin typeface="宋体" panose="02010600030101010101" pitchFamily="2" charset="-122"/>
                          <a:ea typeface="宋体" panose="02010600030101010101" pitchFamily="2" charset="-122"/>
                        </a:rPr>
                        <a:t>3.0</a:t>
                      </a:r>
                      <a:r>
                        <a:rPr lang="zh-CN" sz="2000" kern="100">
                          <a:effectLst/>
                          <a:latin typeface="宋体" panose="02010600030101010101" pitchFamily="2" charset="-122"/>
                          <a:ea typeface="宋体" panose="02010600030101010101" pitchFamily="2" charset="-122"/>
                        </a:rPr>
                        <a: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1</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1</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12</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1.2</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68</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18309605"/>
                  </a:ext>
                </a:extLst>
              </a:tr>
            </a:tbl>
          </a:graphicData>
        </a:graphic>
      </p:graphicFrame>
      <p:sp>
        <p:nvSpPr>
          <p:cNvPr id="5" name="Rectangle 1">
            <a:extLst>
              <a:ext uri="{FF2B5EF4-FFF2-40B4-BE49-F238E27FC236}">
                <a16:creationId xmlns:a16="http://schemas.microsoft.com/office/drawing/2014/main" id="{A23F05CE-D154-4FE2-A74E-E174832A4D25}"/>
              </a:ext>
            </a:extLst>
          </p:cNvPr>
          <p:cNvSpPr>
            <a:spLocks noChangeArrowheads="1"/>
          </p:cNvSpPr>
          <p:nvPr/>
        </p:nvSpPr>
        <p:spPr bwMode="auto">
          <a:xfrm>
            <a:off x="1187624" y="4354455"/>
            <a:ext cx="25916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mn-ea"/>
                <a:ea typeface="+mn-ea"/>
                <a:cs typeface="Times New Roman" panose="02020603050405020304" pitchFamily="18" charset="0"/>
              </a:rPr>
              <a:t>表</a:t>
            </a:r>
            <a:r>
              <a:rPr lang="en-US" altLang="zh-CN" sz="2000" dirty="0" bmk="">
                <a:latin typeface="+mn-ea"/>
                <a:ea typeface="+mn-ea"/>
                <a:cs typeface="Times New Roman" panose="02020603050405020304" pitchFamily="18" charset="0"/>
              </a:rPr>
              <a:t>1    </a:t>
            </a:r>
            <a:r>
              <a:rPr kumimoji="0" lang="zh-CN" altLang="en-US" sz="2000" b="0" i="0" u="none" strike="noStrike" cap="none" normalizeH="0" baseline="0" dirty="0" bmk="_Toc529047586">
                <a:ln>
                  <a:noFill/>
                </a:ln>
                <a:solidFill>
                  <a:schemeClr val="tx1"/>
                </a:solidFill>
                <a:effectLst/>
                <a:latin typeface="+mn-ea"/>
                <a:ea typeface="+mn-ea"/>
                <a:cs typeface="Times New Roman" panose="02020603050405020304" pitchFamily="18" charset="0"/>
              </a:rPr>
              <a:t>汽车的特征</a:t>
            </a:r>
            <a:endParaRPr kumimoji="0" lang="zh-CN" altLang="en-US" sz="20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217731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2B519-08C0-46F7-B3A6-DB8373F555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C5A1F2D-EB4B-4772-AE92-D3B7848E04E8}"/>
              </a:ext>
            </a:extLst>
          </p:cNvPr>
          <p:cNvSpPr>
            <a:spLocks noGrp="1"/>
          </p:cNvSpPr>
          <p:nvPr>
            <p:ph idx="1"/>
          </p:nvPr>
        </p:nvSpPr>
        <p:spPr>
          <a:xfrm>
            <a:off x="457200" y="1600200"/>
            <a:ext cx="8229600" cy="604664"/>
          </a:xfrm>
        </p:spPr>
        <p:txBody>
          <a:bodyPr/>
          <a:lstStyle/>
          <a:p>
            <a:r>
              <a:rPr lang="zh-CN" altLang="en-US" sz="2400" dirty="0">
                <a:latin typeface="宋体" panose="02010600030101010101" pitchFamily="2" charset="-122"/>
                <a:ea typeface="宋体" panose="02010600030101010101" pitchFamily="2" charset="-122"/>
              </a:rPr>
              <a:t>列出了每种消费者类型</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对每种特征</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的评价。</a:t>
            </a:r>
          </a:p>
        </p:txBody>
      </p:sp>
      <p:graphicFrame>
        <p:nvGraphicFramePr>
          <p:cNvPr id="4" name="表格 3">
            <a:extLst>
              <a:ext uri="{FF2B5EF4-FFF2-40B4-BE49-F238E27FC236}">
                <a16:creationId xmlns:a16="http://schemas.microsoft.com/office/drawing/2014/main" id="{2B4D85B8-4123-41E4-AAB3-93404BD11D09}"/>
              </a:ext>
            </a:extLst>
          </p:cNvPr>
          <p:cNvGraphicFramePr>
            <a:graphicFrameLocks noGrp="1"/>
          </p:cNvGraphicFramePr>
          <p:nvPr>
            <p:extLst>
              <p:ext uri="{D42A27DB-BD31-4B8C-83A1-F6EECF244321}">
                <p14:modId xmlns:p14="http://schemas.microsoft.com/office/powerpoint/2010/main" val="393660478"/>
              </p:ext>
            </p:extLst>
          </p:nvPr>
        </p:nvGraphicFramePr>
        <p:xfrm>
          <a:off x="899592" y="2692611"/>
          <a:ext cx="7128793" cy="1898944"/>
        </p:xfrm>
        <a:graphic>
          <a:graphicData uri="http://schemas.openxmlformats.org/drawingml/2006/table">
            <a:tbl>
              <a:tblPr firstRow="1" firstCol="1" bandRow="1">
                <a:tableStyleId>{5C22544A-7EE6-4342-B048-85BDC9FD1C3A}</a:tableStyleId>
              </a:tblPr>
              <a:tblGrid>
                <a:gridCol w="1513258">
                  <a:extLst>
                    <a:ext uri="{9D8B030D-6E8A-4147-A177-3AD203B41FA5}">
                      <a16:colId xmlns:a16="http://schemas.microsoft.com/office/drawing/2014/main" val="254600524"/>
                    </a:ext>
                  </a:extLst>
                </a:gridCol>
                <a:gridCol w="1067395">
                  <a:extLst>
                    <a:ext uri="{9D8B030D-6E8A-4147-A177-3AD203B41FA5}">
                      <a16:colId xmlns:a16="http://schemas.microsoft.com/office/drawing/2014/main" val="2594328663"/>
                    </a:ext>
                  </a:extLst>
                </a:gridCol>
                <a:gridCol w="1067395">
                  <a:extLst>
                    <a:ext uri="{9D8B030D-6E8A-4147-A177-3AD203B41FA5}">
                      <a16:colId xmlns:a16="http://schemas.microsoft.com/office/drawing/2014/main" val="3745092618"/>
                    </a:ext>
                  </a:extLst>
                </a:gridCol>
                <a:gridCol w="1185344">
                  <a:extLst>
                    <a:ext uri="{9D8B030D-6E8A-4147-A177-3AD203B41FA5}">
                      <a16:colId xmlns:a16="http://schemas.microsoft.com/office/drawing/2014/main" val="2392760650"/>
                    </a:ext>
                  </a:extLst>
                </a:gridCol>
                <a:gridCol w="1106711">
                  <a:extLst>
                    <a:ext uri="{9D8B030D-6E8A-4147-A177-3AD203B41FA5}">
                      <a16:colId xmlns:a16="http://schemas.microsoft.com/office/drawing/2014/main" val="4223152576"/>
                    </a:ext>
                  </a:extLst>
                </a:gridCol>
                <a:gridCol w="1188690">
                  <a:extLst>
                    <a:ext uri="{9D8B030D-6E8A-4147-A177-3AD203B41FA5}">
                      <a16:colId xmlns:a16="http://schemas.microsoft.com/office/drawing/2014/main" val="2382940723"/>
                    </a:ext>
                  </a:extLst>
                </a:gridCol>
              </a:tblGrid>
              <a:tr h="679744">
                <a:tc>
                  <a:txBody>
                    <a:bodyPr/>
                    <a:lstStyle/>
                    <a:p>
                      <a:pPr algn="ctr">
                        <a:spcAft>
                          <a:spcPts val="0"/>
                        </a:spcAft>
                      </a:pPr>
                      <a:r>
                        <a:rPr lang="zh-CN" sz="2000" kern="100" dirty="0">
                          <a:effectLst/>
                          <a:latin typeface="宋体" panose="02010600030101010101" pitchFamily="2" charset="-122"/>
                          <a:ea typeface="宋体" panose="02010600030101010101" pitchFamily="2" charset="-122"/>
                        </a:rPr>
                        <a:t>购买者（</a:t>
                      </a:r>
                      <a:r>
                        <a:rPr lang="en-US" sz="2000" kern="100" dirty="0" err="1">
                          <a:effectLst/>
                          <a:latin typeface="宋体" panose="02010600030101010101" pitchFamily="2" charset="-122"/>
                          <a:ea typeface="宋体" panose="02010600030101010101" pitchFamily="2" charset="-122"/>
                        </a:rPr>
                        <a:t>i</a:t>
                      </a:r>
                      <a:r>
                        <a:rPr lang="zh-CN" sz="2000" kern="100" dirty="0">
                          <a:effectLst/>
                          <a:latin typeface="宋体" panose="02010600030101010101" pitchFamily="2" charset="-122"/>
                          <a:ea typeface="宋体" panose="02010600030101010101" pitchFamily="2" charset="-122"/>
                        </a:rPr>
                        <a:t>）</a:t>
                      </a:r>
                      <a:r>
                        <a:rPr lang="en-US" sz="2000" kern="100" dirty="0">
                          <a:effectLst/>
                          <a:latin typeface="宋体" panose="02010600030101010101" pitchFamily="2" charset="-122"/>
                          <a:ea typeface="宋体" panose="02010600030101010101" pitchFamily="2" charset="-122"/>
                        </a:rPr>
                        <a:t>\</a:t>
                      </a:r>
                      <a:r>
                        <a:rPr lang="zh-CN" sz="2000" kern="100" dirty="0">
                          <a:effectLst/>
                          <a:latin typeface="宋体" panose="02010600030101010101" pitchFamily="2" charset="-122"/>
                          <a:ea typeface="宋体" panose="02010600030101010101" pitchFamily="2" charset="-122"/>
                        </a:rPr>
                        <a:t>特征（</a:t>
                      </a:r>
                      <a:r>
                        <a:rPr lang="en-US" sz="2000" kern="100" dirty="0">
                          <a:effectLst/>
                          <a:latin typeface="宋体" panose="02010600030101010101" pitchFamily="2" charset="-122"/>
                          <a:ea typeface="宋体" panose="02010600030101010101" pitchFamily="2" charset="-122"/>
                        </a:rPr>
                        <a:t>j</a:t>
                      </a:r>
                      <a:r>
                        <a:rPr 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宋体" panose="02010600030101010101" pitchFamily="2" charset="-122"/>
                          <a:ea typeface="宋体" panose="02010600030101010101" pitchFamily="2" charset="-122"/>
                        </a:rPr>
                        <a:t>马力</a:t>
                      </a:r>
                      <a:r>
                        <a:rPr lang="en-US" sz="2000" kern="100" dirty="0">
                          <a:effectLst/>
                          <a:latin typeface="宋体" panose="02010600030101010101" pitchFamily="2" charset="-122"/>
                          <a:ea typeface="宋体" panose="02010600030101010101" pitchFamily="2" charset="-122"/>
                        </a:rPr>
                        <a:t>/</a:t>
                      </a:r>
                      <a:r>
                        <a:rPr lang="zh-CN" sz="2000" kern="100" dirty="0">
                          <a:effectLst/>
                          <a:latin typeface="宋体" panose="02010600030101010101" pitchFamily="2" charset="-122"/>
                          <a:ea typeface="宋体" panose="02010600030101010101" pitchFamily="2" charset="-122"/>
                        </a:rPr>
                        <a:t>重量</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宋体" panose="02010600030101010101" pitchFamily="2" charset="-122"/>
                          <a:ea typeface="宋体" panose="02010600030101010101" pitchFamily="2" charset="-122"/>
                        </a:rPr>
                        <a:t>空调</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能效</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尺寸</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价格（千美元）</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7244328"/>
                  </a:ext>
                </a:extLst>
              </a:tr>
              <a:tr h="396517">
                <a:tc>
                  <a:txBody>
                    <a:bodyPr/>
                    <a:lstStyle/>
                    <a:p>
                      <a:pPr algn="ctr">
                        <a:spcAft>
                          <a:spcPts val="0"/>
                        </a:spcAft>
                      </a:pPr>
                      <a:r>
                        <a:rPr lang="en-US" sz="2000" kern="100">
                          <a:effectLst/>
                          <a:latin typeface="宋体" panose="02010600030101010101" pitchFamily="2" charset="-122"/>
                          <a:ea typeface="宋体" panose="02010600030101010101" pitchFamily="2" charset="-122"/>
                        </a:rPr>
                        <a:t>A</a:t>
                      </a:r>
                      <a:r>
                        <a:rPr lang="zh-CN" sz="2000" kern="100">
                          <a:effectLst/>
                          <a:latin typeface="宋体" panose="02010600030101010101" pitchFamily="2" charset="-122"/>
                          <a:ea typeface="宋体" panose="02010600030101010101" pitchFamily="2" charset="-122"/>
                        </a:rPr>
                        <a:t>（大学毕业生）</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5</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0.5</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0.1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7830504"/>
                  </a:ext>
                </a:extLst>
              </a:tr>
              <a:tr h="396517">
                <a:tc>
                  <a:txBody>
                    <a:bodyPr/>
                    <a:lstStyle/>
                    <a:p>
                      <a:pPr algn="ctr">
                        <a:spcAft>
                          <a:spcPts val="0"/>
                        </a:spcAft>
                      </a:pPr>
                      <a:r>
                        <a:rPr lang="en-US" sz="2000" kern="100">
                          <a:effectLst/>
                          <a:latin typeface="宋体" panose="02010600030101010101" pitchFamily="2" charset="-122"/>
                          <a:ea typeface="宋体" panose="02010600030101010101" pitchFamily="2" charset="-122"/>
                        </a:rPr>
                        <a:t>B</a:t>
                      </a:r>
                      <a:r>
                        <a:rPr lang="zh-CN" sz="2000" kern="100">
                          <a:effectLst/>
                          <a:latin typeface="宋体" panose="02010600030101010101" pitchFamily="2" charset="-122"/>
                          <a:ea typeface="宋体" panose="02010600030101010101" pitchFamily="2" charset="-122"/>
                        </a:rPr>
                        <a:t>（首席执行官）</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40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40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20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82760151"/>
                  </a:ext>
                </a:extLst>
              </a:tr>
            </a:tbl>
          </a:graphicData>
        </a:graphic>
      </p:graphicFrame>
      <p:sp>
        <p:nvSpPr>
          <p:cNvPr id="5" name="Rectangle 1">
            <a:extLst>
              <a:ext uri="{FF2B5EF4-FFF2-40B4-BE49-F238E27FC236}">
                <a16:creationId xmlns:a16="http://schemas.microsoft.com/office/drawing/2014/main" id="{8000CF0D-9665-4E15-B1E8-19D7F674F351}"/>
              </a:ext>
            </a:extLst>
          </p:cNvPr>
          <p:cNvSpPr>
            <a:spLocks noChangeArrowheads="1"/>
          </p:cNvSpPr>
          <p:nvPr/>
        </p:nvSpPr>
        <p:spPr bwMode="auto">
          <a:xfrm>
            <a:off x="1115616" y="2315006"/>
            <a:ext cx="67687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lang="en-US" altLang="zh-CN" sz="2000" dirty="0" bmk="">
                <a:latin typeface="Times New Roman" panose="02020603050405020304" pitchFamily="18" charset="0"/>
                <a:cs typeface="Times New Roman" panose="02020603050405020304" pitchFamily="18" charset="0"/>
              </a:rPr>
              <a:t>2  </a:t>
            </a:r>
            <a:r>
              <a:rPr kumimoji="0" lang="zh-CN" altLang="en-US" sz="2000" b="0" i="0" u="none" strike="noStrike" cap="none" normalizeH="0" baseline="0" dirty="0" bmk="_Toc529047587">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消费者对特征的评价</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11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13E1E-A501-441D-ABE7-F2B9D5E337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5E4466-FDA3-4CC1-B9A2-8E59B4FD038F}"/>
              </a:ext>
            </a:extLst>
          </p:cNvPr>
          <p:cNvSpPr>
            <a:spLocks noGrp="1"/>
          </p:cNvSpPr>
          <p:nvPr>
            <p:ph idx="1"/>
          </p:nvPr>
        </p:nvSpPr>
        <p:spPr>
          <a:xfrm>
            <a:off x="457200" y="1600200"/>
            <a:ext cx="8229600" cy="964704"/>
          </a:xfrm>
        </p:spPr>
        <p:txBody>
          <a:bodyPr/>
          <a:lstStyle/>
          <a:p>
            <a:r>
              <a:rPr lang="zh-CN" altLang="en-US" sz="2800" dirty="0"/>
              <a:t>计算净效用。大学生更愿意购买君威，企业高管更愿意购买奥迪。</a:t>
            </a:r>
          </a:p>
        </p:txBody>
      </p:sp>
      <p:graphicFrame>
        <p:nvGraphicFramePr>
          <p:cNvPr id="4" name="表格 3">
            <a:extLst>
              <a:ext uri="{FF2B5EF4-FFF2-40B4-BE49-F238E27FC236}">
                <a16:creationId xmlns:a16="http://schemas.microsoft.com/office/drawing/2014/main" id="{E30AA992-7D88-470D-8FD2-9AD2D7CE6822}"/>
              </a:ext>
            </a:extLst>
          </p:cNvPr>
          <p:cNvGraphicFramePr>
            <a:graphicFrameLocks noGrp="1"/>
          </p:cNvGraphicFramePr>
          <p:nvPr>
            <p:extLst>
              <p:ext uri="{D42A27DB-BD31-4B8C-83A1-F6EECF244321}">
                <p14:modId xmlns:p14="http://schemas.microsoft.com/office/powerpoint/2010/main" val="369424215"/>
              </p:ext>
            </p:extLst>
          </p:nvPr>
        </p:nvGraphicFramePr>
        <p:xfrm>
          <a:off x="971600" y="2947521"/>
          <a:ext cx="6408712" cy="1521702"/>
        </p:xfrm>
        <a:graphic>
          <a:graphicData uri="http://schemas.openxmlformats.org/drawingml/2006/table">
            <a:tbl>
              <a:tblPr firstRow="1" firstCol="1" bandRow="1">
                <a:tableStyleId>{5C22544A-7EE6-4342-B048-85BDC9FD1C3A}</a:tableStyleId>
              </a:tblPr>
              <a:tblGrid>
                <a:gridCol w="2135736">
                  <a:extLst>
                    <a:ext uri="{9D8B030D-6E8A-4147-A177-3AD203B41FA5}">
                      <a16:colId xmlns:a16="http://schemas.microsoft.com/office/drawing/2014/main" val="4230219972"/>
                    </a:ext>
                  </a:extLst>
                </a:gridCol>
                <a:gridCol w="2136488">
                  <a:extLst>
                    <a:ext uri="{9D8B030D-6E8A-4147-A177-3AD203B41FA5}">
                      <a16:colId xmlns:a16="http://schemas.microsoft.com/office/drawing/2014/main" val="402480266"/>
                    </a:ext>
                  </a:extLst>
                </a:gridCol>
                <a:gridCol w="2136488">
                  <a:extLst>
                    <a:ext uri="{9D8B030D-6E8A-4147-A177-3AD203B41FA5}">
                      <a16:colId xmlns:a16="http://schemas.microsoft.com/office/drawing/2014/main" val="893521402"/>
                    </a:ext>
                  </a:extLst>
                </a:gridCol>
              </a:tblGrid>
              <a:tr h="456051">
                <a:tc>
                  <a:txBody>
                    <a:bodyPr/>
                    <a:lstStyle/>
                    <a:p>
                      <a:pPr algn="ctr">
                        <a:spcAft>
                          <a:spcPts val="0"/>
                        </a:spcAft>
                      </a:pPr>
                      <a:r>
                        <a:rPr lang="zh-CN" sz="2000" kern="100" dirty="0">
                          <a:effectLst/>
                          <a:latin typeface="宋体" panose="02010600030101010101" pitchFamily="2" charset="-122"/>
                          <a:ea typeface="宋体" panose="02010600030101010101" pitchFamily="2" charset="-122"/>
                        </a:rPr>
                        <a:t>购买者（</a:t>
                      </a:r>
                      <a:r>
                        <a:rPr lang="en-US" sz="2000" kern="100" dirty="0" err="1">
                          <a:effectLst/>
                          <a:latin typeface="宋体" panose="02010600030101010101" pitchFamily="2" charset="-122"/>
                          <a:ea typeface="宋体" panose="02010600030101010101" pitchFamily="2" charset="-122"/>
                        </a:rPr>
                        <a:t>i</a:t>
                      </a:r>
                      <a:r>
                        <a:rPr lang="zh-CN" sz="2000" kern="100" dirty="0">
                          <a:effectLst/>
                          <a:latin typeface="宋体" panose="02010600030101010101" pitchFamily="2" charset="-122"/>
                          <a:ea typeface="宋体" panose="02010600030101010101" pitchFamily="2" charset="-122"/>
                        </a:rPr>
                        <a:t>）</a:t>
                      </a:r>
                      <a:r>
                        <a:rPr lang="en-US" sz="2000" kern="100" dirty="0">
                          <a:effectLst/>
                          <a:latin typeface="宋体" panose="02010600030101010101" pitchFamily="2" charset="-122"/>
                          <a:ea typeface="宋体" panose="02010600030101010101" pitchFamily="2" charset="-122"/>
                        </a:rPr>
                        <a:t>\</a:t>
                      </a:r>
                      <a:r>
                        <a:rPr lang="zh-CN" sz="2000" kern="100" dirty="0">
                          <a:effectLst/>
                          <a:latin typeface="宋体" panose="02010600030101010101" pitchFamily="2" charset="-122"/>
                          <a:ea typeface="宋体" panose="02010600030101010101" pitchFamily="2" charset="-122"/>
                        </a:rPr>
                        <a:t>车型（</a:t>
                      </a:r>
                      <a:r>
                        <a:rPr lang="en-US" sz="2000" kern="100" dirty="0">
                          <a:effectLst/>
                          <a:latin typeface="宋体" panose="02010600030101010101" pitchFamily="2" charset="-122"/>
                          <a:ea typeface="宋体" panose="02010600030101010101" pitchFamily="2" charset="-122"/>
                        </a:rPr>
                        <a:t>k</a:t>
                      </a:r>
                      <a:r>
                        <a:rPr 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君威</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宋体" panose="02010600030101010101" pitchFamily="2" charset="-122"/>
                          <a:ea typeface="宋体" panose="02010600030101010101" pitchFamily="2" charset="-122"/>
                        </a:rPr>
                        <a:t>奥迪</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4843890"/>
                  </a:ext>
                </a:extLst>
              </a:tr>
              <a:tr h="456051">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A</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4.8</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-60.1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57215027"/>
                  </a:ext>
                </a:extLst>
              </a:tr>
              <a:tr h="456051">
                <a:tc>
                  <a:txBody>
                    <a:bodyPr/>
                    <a:lstStyle/>
                    <a:p>
                      <a:pPr algn="ctr">
                        <a:spcAft>
                          <a:spcPts val="0"/>
                        </a:spcAft>
                      </a:pPr>
                      <a:r>
                        <a:rPr lang="en-US" sz="2000" kern="100">
                          <a:effectLst/>
                          <a:latin typeface="宋体" panose="02010600030101010101" pitchFamily="2" charset="-122"/>
                          <a:ea typeface="宋体" panose="02010600030101010101" pitchFamily="2" charset="-122"/>
                        </a:rPr>
                        <a:t>B</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宋体" panose="02010600030101010101" pitchFamily="2" charset="-122"/>
                          <a:ea typeface="宋体" panose="02010600030101010101" pitchFamily="2" charset="-122"/>
                        </a:rPr>
                        <a:t>26</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宋体" panose="02010600030101010101" pitchFamily="2" charset="-122"/>
                          <a:ea typeface="宋体" panose="02010600030101010101" pitchFamily="2" charset="-122"/>
                        </a:rPr>
                        <a:t>36</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64760034"/>
                  </a:ext>
                </a:extLst>
              </a:tr>
            </a:tbl>
          </a:graphicData>
        </a:graphic>
      </p:graphicFrame>
      <p:sp>
        <p:nvSpPr>
          <p:cNvPr id="5" name="Rectangle 1">
            <a:extLst>
              <a:ext uri="{FF2B5EF4-FFF2-40B4-BE49-F238E27FC236}">
                <a16:creationId xmlns:a16="http://schemas.microsoft.com/office/drawing/2014/main" id="{DD3F71DA-44F1-4D36-9B99-9426DDCA3C75}"/>
              </a:ext>
            </a:extLst>
          </p:cNvPr>
          <p:cNvSpPr>
            <a:spLocks noChangeArrowheads="1"/>
          </p:cNvSpPr>
          <p:nvPr/>
        </p:nvSpPr>
        <p:spPr bwMode="auto">
          <a:xfrm>
            <a:off x="1403648" y="2547411"/>
            <a:ext cx="15953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表</a:t>
            </a:r>
            <a:r>
              <a:rPr kumimoji="0" lang="en-US" altLang="zh-CN" sz="2000" b="1" i="0" u="none" strike="noStrike" cap="none" normalizeH="0" baseline="0" dirty="0" bmk="">
                <a:ln>
                  <a:noFill/>
                </a:ln>
                <a:solidFill>
                  <a:schemeClr val="tx1"/>
                </a:solidFill>
                <a:effectLst/>
                <a:latin typeface="宋体" panose="02010600030101010101" pitchFamily="2" charset="-122"/>
                <a:cs typeface="Times New Roman" panose="02020603050405020304" pitchFamily="18" charset="0"/>
              </a:rPr>
              <a:t>3  </a:t>
            </a:r>
            <a:r>
              <a:rPr kumimoji="0" lang="zh-CN" altLang="en-US" sz="2000" b="1" i="0" u="none" strike="noStrike" cap="none" normalizeH="0" baseline="0" dirty="0" bmk="_Toc529047588">
                <a:ln>
                  <a:noFill/>
                </a:ln>
                <a:solidFill>
                  <a:schemeClr val="tx1"/>
                </a:solidFill>
                <a:effectLst/>
                <a:latin typeface="宋体" panose="02010600030101010101" pitchFamily="2" charset="-122"/>
                <a:cs typeface="Times New Roman" panose="02020603050405020304" pitchFamily="18" charset="0"/>
              </a:rPr>
              <a:t>净效用</a:t>
            </a:r>
            <a:endParaRPr kumimoji="0" lang="zh-CN" altLang="en-US" sz="2000" b="1" i="0" u="none" strike="noStrike" cap="none" normalizeH="0" baseline="0" dirty="0">
              <a:ln>
                <a:noFill/>
              </a:ln>
              <a:solidFill>
                <a:schemeClr val="tx1"/>
              </a:solidFill>
              <a:effectLst/>
              <a:latin typeface="宋体" panose="02010600030101010101" pitchFamily="2" charset="-122"/>
            </a:endParaRPr>
          </a:p>
        </p:txBody>
      </p:sp>
      <p:sp>
        <p:nvSpPr>
          <p:cNvPr id="6" name="文本框 5">
            <a:extLst>
              <a:ext uri="{FF2B5EF4-FFF2-40B4-BE49-F238E27FC236}">
                <a16:creationId xmlns:a16="http://schemas.microsoft.com/office/drawing/2014/main" id="{76A91BB9-608B-4F3F-ABC9-05BDF6006678}"/>
              </a:ext>
            </a:extLst>
          </p:cNvPr>
          <p:cNvSpPr txBox="1"/>
          <p:nvPr/>
        </p:nvSpPr>
        <p:spPr>
          <a:xfrm>
            <a:off x="723127" y="4725144"/>
            <a:ext cx="7571303" cy="1077218"/>
          </a:xfrm>
          <a:prstGeom prst="rect">
            <a:avLst/>
          </a:prstGeom>
          <a:noFill/>
        </p:spPr>
        <p:txBody>
          <a:bodyPr wrap="none" rtlCol="0">
            <a:spAutoFit/>
          </a:bodyPr>
          <a:lstStyle/>
          <a:p>
            <a:pPr algn="just"/>
            <a:r>
              <a:rPr lang="zh-CN" altLang="en-US" sz="3200" dirty="0">
                <a:latin typeface="宋体" panose="02010600030101010101" pitchFamily="2" charset="-122"/>
              </a:rPr>
              <a:t>特征方法中哪些方面涉及产品的横向差异</a:t>
            </a:r>
            <a:endParaRPr lang="en-US" altLang="zh-CN" sz="3200" dirty="0">
              <a:latin typeface="宋体" panose="02010600030101010101" pitchFamily="2" charset="-122"/>
            </a:endParaRPr>
          </a:p>
          <a:p>
            <a:pPr algn="just"/>
            <a:r>
              <a:rPr lang="zh-CN" altLang="en-US" sz="3200" dirty="0">
                <a:latin typeface="宋体" panose="02010600030101010101" pitchFamily="2" charset="-122"/>
              </a:rPr>
              <a:t>和纵向差异？？？！！！</a:t>
            </a:r>
          </a:p>
        </p:txBody>
      </p:sp>
    </p:spTree>
    <p:extLst>
      <p:ext uri="{BB962C8B-B14F-4D97-AF65-F5344CB8AC3E}">
        <p14:creationId xmlns:p14="http://schemas.microsoft.com/office/powerpoint/2010/main" val="21139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zh-CN" altLang="en-US" sz="4000" b="1" dirty="0"/>
              <a:t>第三节  两种产品差异的简单模型</a:t>
            </a:r>
          </a:p>
        </p:txBody>
      </p:sp>
      <p:sp>
        <p:nvSpPr>
          <p:cNvPr id="3" name="内容占位符 2"/>
          <p:cNvSpPr>
            <a:spLocks noGrp="1"/>
          </p:cNvSpPr>
          <p:nvPr>
            <p:ph idx="1"/>
          </p:nvPr>
        </p:nvSpPr>
        <p:spPr/>
        <p:txBody>
          <a:bodyPr/>
          <a:lstStyle/>
          <a:p>
            <a:r>
              <a:rPr lang="zh-CN" altLang="en-US" dirty="0"/>
              <a:t>一、两种同质产品的反需求函数</a:t>
            </a:r>
            <a:endParaRPr lang="en-US" altLang="zh-CN" dirty="0"/>
          </a:p>
          <a:p>
            <a:pPr>
              <a:buNone/>
            </a:pPr>
            <a:r>
              <a:rPr lang="en-US" altLang="zh-CN" dirty="0"/>
              <a:t>P=a-by=a-b(y</a:t>
            </a:r>
            <a:r>
              <a:rPr lang="en-US" altLang="zh-CN" baseline="-25000" dirty="0"/>
              <a:t>1</a:t>
            </a:r>
            <a:r>
              <a:rPr lang="en-US" altLang="zh-CN" dirty="0"/>
              <a:t>+y</a:t>
            </a:r>
            <a:r>
              <a:rPr lang="en-US" altLang="zh-CN" baseline="-25000" dirty="0"/>
              <a:t>2</a:t>
            </a:r>
            <a:r>
              <a:rPr lang="en-US" altLang="zh-CN" dirty="0"/>
              <a:t>)=a-by</a:t>
            </a:r>
            <a:r>
              <a:rPr lang="en-US" altLang="zh-CN" baseline="-25000" dirty="0"/>
              <a:t>1</a:t>
            </a:r>
            <a:r>
              <a:rPr lang="en-US" altLang="zh-CN" dirty="0"/>
              <a:t>-by</a:t>
            </a:r>
            <a:r>
              <a:rPr lang="en-US" altLang="zh-CN" baseline="-25000" dirty="0"/>
              <a:t>2</a:t>
            </a:r>
          </a:p>
          <a:p>
            <a:pPr>
              <a:buNone/>
            </a:pPr>
            <a:r>
              <a:rPr lang="zh-CN" altLang="en-US" baseline="-25000" dirty="0"/>
              <a:t>市场价格对每一个企业产量的导数都是一样的。</a:t>
            </a:r>
            <a:endParaRPr lang="zh-CN" altLang="en-US" dirty="0"/>
          </a:p>
        </p:txBody>
      </p:sp>
      <p:graphicFrame>
        <p:nvGraphicFramePr>
          <p:cNvPr id="4" name="Object 3"/>
          <p:cNvGraphicFramePr>
            <a:graphicFrameLocks noChangeAspect="1"/>
          </p:cNvGraphicFramePr>
          <p:nvPr/>
        </p:nvGraphicFramePr>
        <p:xfrm>
          <a:off x="571472" y="4071942"/>
          <a:ext cx="7620000" cy="647700"/>
        </p:xfrm>
        <a:graphic>
          <a:graphicData uri="http://schemas.openxmlformats.org/presentationml/2006/ole">
            <mc:AlternateContent xmlns:mc="http://schemas.openxmlformats.org/markup-compatibility/2006">
              <mc:Choice xmlns:v="urn:schemas-microsoft-com:vml" Requires="v">
                <p:oleObj name="公式" r:id="rId2" imgW="2540000" imgH="215900" progId="Equation.3">
                  <p:embed/>
                </p:oleObj>
              </mc:Choice>
              <mc:Fallback>
                <p:oleObj name="公式" r:id="rId2" imgW="2540000" imgH="21590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2" y="4071942"/>
                        <a:ext cx="7620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3"/>
          <p:cNvSpPr txBox="1">
            <a:spLocks noChangeArrowheads="1"/>
          </p:cNvSpPr>
          <p:nvPr/>
        </p:nvSpPr>
        <p:spPr bwMode="auto">
          <a:xfrm>
            <a:off x="500034" y="3571876"/>
            <a:ext cx="8305800" cy="461665"/>
          </a:xfrm>
          <a:prstGeom prst="rect">
            <a:avLst/>
          </a:prstGeom>
          <a:noFill/>
          <a:ln w="9525">
            <a:noFill/>
            <a:miter lim="800000"/>
          </a:ln>
        </p:spPr>
        <p:txBody>
          <a:bodyPr>
            <a:spAutoFit/>
          </a:bodyPr>
          <a:lstStyle/>
          <a:p>
            <a:r>
              <a:rPr lang="zh-CN" altLang="en-US" sz="2400" b="1" dirty="0"/>
              <a:t>举个例子</a:t>
            </a:r>
            <a:r>
              <a:rPr lang="en-US" altLang="zh-CN" sz="2400" b="1" dirty="0"/>
              <a:t>,</a:t>
            </a:r>
            <a:r>
              <a:rPr lang="zh-CN" altLang="en-US" sz="2400" b="1" dirty="0"/>
              <a:t>每家的企业可能索取的价格为：</a:t>
            </a:r>
            <a:endParaRPr lang="zh-TW" altLang="en-US" sz="2400" b="1" dirty="0"/>
          </a:p>
        </p:txBody>
      </p:sp>
      <p:graphicFrame>
        <p:nvGraphicFramePr>
          <p:cNvPr id="6" name="Object 5"/>
          <p:cNvGraphicFramePr>
            <a:graphicFrameLocks noChangeAspect="1"/>
          </p:cNvGraphicFramePr>
          <p:nvPr/>
        </p:nvGraphicFramePr>
        <p:xfrm>
          <a:off x="785786" y="4714884"/>
          <a:ext cx="2667000" cy="1295400"/>
        </p:xfrm>
        <a:graphic>
          <a:graphicData uri="http://schemas.openxmlformats.org/presentationml/2006/ole">
            <mc:AlternateContent xmlns:mc="http://schemas.openxmlformats.org/markup-compatibility/2006">
              <mc:Choice xmlns:v="urn:schemas-microsoft-com:vml" Requires="v">
                <p:oleObj name="公式" r:id="rId4" imgW="888365" imgH="431800" progId="Equation.3">
                  <p:embed/>
                </p:oleObj>
              </mc:Choice>
              <mc:Fallback>
                <p:oleObj name="公式" r:id="rId4" imgW="888365" imgH="4318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786" y="4714884"/>
                        <a:ext cx="26670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457200" y="620688"/>
            <a:ext cx="6563072" cy="5665812"/>
          </a:xfrm>
        </p:spPr>
        <p:txBody>
          <a:bodyPr/>
          <a:lstStyle/>
          <a:p>
            <a:endParaRPr lang="en-US" altLang="zh-CN" baseline="-25000" dirty="0"/>
          </a:p>
          <a:p>
            <a:r>
              <a:rPr lang="zh-CN" altLang="en-US" dirty="0"/>
              <a:t>二、不完全替代品（差异化产品）</a:t>
            </a:r>
            <a:endParaRPr lang="en-US" altLang="zh-CN" dirty="0"/>
          </a:p>
          <a:p>
            <a:pPr>
              <a:buFont typeface="Wingdings 2" panose="05020102010507070707" pitchFamily="18" charset="2"/>
              <a:buNone/>
            </a:pPr>
            <a:r>
              <a:rPr lang="zh-CN" altLang="en-US" baseline="-25000" dirty="0"/>
              <a:t>企业</a:t>
            </a:r>
            <a:r>
              <a:rPr lang="en-US" altLang="zh-CN" baseline="-25000" dirty="0"/>
              <a:t>1</a:t>
            </a:r>
            <a:r>
              <a:rPr lang="zh-CN" altLang="en-US" baseline="-25000" dirty="0"/>
              <a:t>的反需求曲线可能为：</a:t>
            </a:r>
            <a:endParaRPr lang="en-US" altLang="zh-CN" baseline="-25000" dirty="0"/>
          </a:p>
          <a:p>
            <a:r>
              <a:rPr lang="en-US" altLang="zh-CN" dirty="0"/>
              <a:t>p</a:t>
            </a:r>
            <a:r>
              <a:rPr lang="en-US" altLang="zh-CN" baseline="-25000" dirty="0"/>
              <a:t>1</a:t>
            </a:r>
            <a:r>
              <a:rPr lang="en-US" altLang="zh-CN" dirty="0"/>
              <a:t>=a-b</a:t>
            </a:r>
            <a:r>
              <a:rPr lang="en-US" altLang="zh-CN" baseline="-25000" dirty="0"/>
              <a:t>1</a:t>
            </a:r>
            <a:r>
              <a:rPr lang="en-US" altLang="zh-CN" dirty="0"/>
              <a:t>y</a:t>
            </a:r>
            <a:r>
              <a:rPr lang="en-US" altLang="zh-CN" baseline="-25000" dirty="0"/>
              <a:t>1</a:t>
            </a:r>
            <a:r>
              <a:rPr lang="en-US" altLang="zh-CN" dirty="0"/>
              <a:t>-b</a:t>
            </a:r>
            <a:r>
              <a:rPr lang="en-US" altLang="zh-CN" baseline="-25000" dirty="0"/>
              <a:t>2</a:t>
            </a:r>
            <a:r>
              <a:rPr lang="en-US" altLang="zh-CN" dirty="0"/>
              <a:t>y</a:t>
            </a:r>
            <a:r>
              <a:rPr lang="en-US" altLang="zh-CN" baseline="-25000" dirty="0"/>
              <a:t>2</a:t>
            </a:r>
          </a:p>
          <a:p>
            <a:r>
              <a:rPr lang="zh-CN" altLang="en-US" baseline="-25000" dirty="0"/>
              <a:t>那么企业</a:t>
            </a:r>
            <a:r>
              <a:rPr lang="en-US" altLang="zh-CN" baseline="-25000" dirty="0"/>
              <a:t>2</a:t>
            </a:r>
            <a:r>
              <a:rPr lang="zh-CN" altLang="en-US" baseline="-25000" dirty="0"/>
              <a:t>的反需求曲线为</a:t>
            </a:r>
            <a:endParaRPr lang="en-US" altLang="zh-CN" baseline="-25000" dirty="0"/>
          </a:p>
          <a:p>
            <a:r>
              <a:rPr lang="en-US" altLang="zh-CN" dirty="0"/>
              <a:t>p</a:t>
            </a:r>
            <a:r>
              <a:rPr lang="en-US" altLang="zh-CN" baseline="-25000" dirty="0"/>
              <a:t>2</a:t>
            </a:r>
            <a:r>
              <a:rPr lang="en-US" altLang="zh-CN" dirty="0"/>
              <a:t>=a-b</a:t>
            </a:r>
            <a:r>
              <a:rPr lang="en-US" altLang="zh-CN" baseline="-25000" dirty="0"/>
              <a:t>2</a:t>
            </a:r>
            <a:r>
              <a:rPr lang="en-US" altLang="zh-CN" dirty="0"/>
              <a:t>y</a:t>
            </a:r>
            <a:r>
              <a:rPr lang="en-US" altLang="zh-CN" baseline="-25000" dirty="0"/>
              <a:t>1</a:t>
            </a:r>
            <a:r>
              <a:rPr lang="en-US" altLang="zh-CN" dirty="0"/>
              <a:t>-b</a:t>
            </a:r>
            <a:r>
              <a:rPr lang="en-US" altLang="zh-CN" baseline="-25000" dirty="0"/>
              <a:t>1</a:t>
            </a:r>
            <a:r>
              <a:rPr lang="en-US" altLang="zh-CN" dirty="0"/>
              <a:t>y</a:t>
            </a:r>
            <a:r>
              <a:rPr lang="en-US" altLang="zh-CN" baseline="-25000" dirty="0"/>
              <a:t>2</a:t>
            </a:r>
          </a:p>
          <a:p>
            <a:endParaRPr lang="zh-CN" altLang="en-US" dirty="0"/>
          </a:p>
        </p:txBody>
      </p:sp>
      <p:sp>
        <p:nvSpPr>
          <p:cNvPr id="4" name="右大括号 3"/>
          <p:cNvSpPr/>
          <p:nvPr/>
        </p:nvSpPr>
        <p:spPr>
          <a:xfrm>
            <a:off x="4143372" y="2714620"/>
            <a:ext cx="357190" cy="142876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 name="TextBox 4"/>
          <p:cNvSpPr txBox="1"/>
          <p:nvPr/>
        </p:nvSpPr>
        <p:spPr>
          <a:xfrm>
            <a:off x="4572000" y="3286124"/>
            <a:ext cx="2659703" cy="461665"/>
          </a:xfrm>
          <a:prstGeom prst="rect">
            <a:avLst/>
          </a:prstGeom>
          <a:noFill/>
        </p:spPr>
        <p:txBody>
          <a:bodyPr wrap="none" rtlCol="0">
            <a:spAutoFit/>
          </a:bodyPr>
          <a:lstStyle/>
          <a:p>
            <a:r>
              <a:rPr lang="zh-CN" altLang="en-US" sz="2400" b="1" dirty="0"/>
              <a:t>隐藏的经济含义？</a:t>
            </a:r>
          </a:p>
        </p:txBody>
      </p:sp>
      <mc:AlternateContent xmlns:mc="http://schemas.openxmlformats.org/markup-compatibility/2006">
        <mc:Choice xmlns:a14="http://schemas.microsoft.com/office/drawing/2010/main" Requires="a14">
          <p:sp>
            <p:nvSpPr>
              <p:cNvPr id="24581" name="Object 7"/>
              <p:cNvSpPr txBox="1"/>
              <p:nvPr/>
            </p:nvSpPr>
            <p:spPr bwMode="auto">
              <a:xfrm>
                <a:off x="857250" y="4714875"/>
                <a:ext cx="3619500" cy="1295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b</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𝑑𝑝</m:t>
                          </m:r>
                        </m:num>
                        <m:den>
                          <m:r>
                            <a:rPr lang="zh-CN" altLang="en-US" i="1">
                              <a:solidFill>
                                <a:srgbClr val="000000"/>
                              </a:solidFill>
                              <a:latin typeface="Cambria Math" panose="02040503050406030204" pitchFamily="18" charset="0"/>
                            </a:rPr>
                            <m:t>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1</m:t>
                              </m:r>
                            </m:sub>
                          </m:sSub>
                        </m:den>
                      </m:f>
                      <m:r>
                        <a:rPr lang="zh-CN" altLang="en-US" i="1">
                          <a:solidFill>
                            <a:srgbClr val="000000"/>
                          </a:solidFill>
                          <a:latin typeface="Cambria Math" panose="02040503050406030204" pitchFamily="18" charset="0"/>
                        </a:rPr>
                        <m:t>&gt;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𝑑𝑝</m:t>
                          </m:r>
                        </m:num>
                        <m:den>
                          <m:r>
                            <a:rPr lang="zh-CN" altLang="en-US" i="1">
                              <a:solidFill>
                                <a:srgbClr val="000000"/>
                              </a:solidFill>
                              <a:latin typeface="Cambria Math" panose="02040503050406030204" pitchFamily="18" charset="0"/>
                            </a:rPr>
                            <m:t>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2</m:t>
                              </m:r>
                            </m:sub>
                          </m:sSub>
                        </m:den>
                      </m:f>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2</m:t>
                          </m:r>
                        </m:sub>
                      </m:sSub>
                    </m:oMath>
                  </m:oMathPara>
                </a14:m>
                <a:endParaRPr lang="zh-CN" altLang="en-US" dirty="0"/>
              </a:p>
            </p:txBody>
          </p:sp>
        </mc:Choice>
        <mc:Fallback>
          <p:sp>
            <p:nvSpPr>
              <p:cNvPr id="24581" name="Object 7"/>
              <p:cNvSpPr txBox="1">
                <a:spLocks noRot="1" noChangeAspect="1" noMove="1" noResize="1" noEditPoints="1" noAdjustHandles="1" noChangeArrowheads="1" noChangeShapeType="1" noTextEdit="1"/>
              </p:cNvSpPr>
              <p:nvPr/>
            </p:nvSpPr>
            <p:spPr bwMode="auto">
              <a:xfrm>
                <a:off x="857250" y="4714875"/>
                <a:ext cx="3619500" cy="1295400"/>
              </a:xfrm>
              <a:prstGeom prst="rect">
                <a:avLst/>
              </a:prstGeom>
              <a:blipFill>
                <a:blip r:embed="rId2"/>
                <a:stretch>
                  <a:fillRect/>
                </a:stretch>
              </a:blipFill>
            </p:spPr>
            <p:txBody>
              <a:bodyPr/>
              <a:lstStyle/>
              <a:p>
                <a:r>
                  <a:rPr lang="zh-CN" altLang="en-US">
                    <a:noFill/>
                  </a:rPr>
                  <a:t> </a:t>
                </a:r>
              </a:p>
            </p:txBody>
          </p:sp>
        </mc:Fallback>
      </mc:AlternateContent>
      <p:sp>
        <p:nvSpPr>
          <p:cNvPr id="3" name="云形标注 2"/>
          <p:cNvSpPr/>
          <p:nvPr/>
        </p:nvSpPr>
        <p:spPr>
          <a:xfrm>
            <a:off x="7020272" y="620688"/>
            <a:ext cx="1872208" cy="3744416"/>
          </a:xfrm>
          <a:prstGeom prst="cloudCallout">
            <a:avLst>
              <a:gd name="adj1" fmla="val -192203"/>
              <a:gd name="adj2" fmla="val 73600"/>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600" dirty="0"/>
              <a:t>意味着，如果企业</a:t>
            </a:r>
            <a:r>
              <a:rPr lang="en-US" altLang="zh-CN" sz="1600" dirty="0"/>
              <a:t>1</a:t>
            </a:r>
            <a:r>
              <a:rPr lang="zh-CN" altLang="en-US" sz="1600" dirty="0"/>
              <a:t>和企业</a:t>
            </a:r>
            <a:r>
              <a:rPr lang="en-US" altLang="zh-CN" sz="1600" dirty="0"/>
              <a:t>2</a:t>
            </a:r>
            <a:r>
              <a:rPr lang="zh-CN" altLang="en-US" sz="1600" dirty="0"/>
              <a:t>同样增加一部分产量，那么企业</a:t>
            </a:r>
            <a:r>
              <a:rPr lang="en-US" altLang="zh-CN" sz="1600" dirty="0"/>
              <a:t>1</a:t>
            </a:r>
            <a:r>
              <a:rPr lang="zh-CN" altLang="en-US" sz="1600" dirty="0"/>
              <a:t>产量的增加导致的自己产品价格的下降量，要大于企业</a:t>
            </a:r>
            <a:r>
              <a:rPr lang="en-US" altLang="zh-CN" sz="1600" dirty="0"/>
              <a:t>2</a:t>
            </a:r>
            <a:r>
              <a:rPr lang="zh-CN" altLang="en-US" sz="1600" dirty="0"/>
              <a:t>产量增加导致的自己产品价格的下降量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p:cNvGraphicFramePr>
            <a:graphicFrameLocks noChangeAspect="1"/>
          </p:cNvGraphicFramePr>
          <p:nvPr/>
        </p:nvGraphicFramePr>
        <p:xfrm>
          <a:off x="747713" y="2428875"/>
          <a:ext cx="3314700" cy="647700"/>
        </p:xfrm>
        <a:graphic>
          <a:graphicData uri="http://schemas.openxmlformats.org/presentationml/2006/ole">
            <mc:AlternateContent xmlns:mc="http://schemas.openxmlformats.org/markup-compatibility/2006">
              <mc:Choice xmlns:v="urn:schemas-microsoft-com:vml" Requires="v">
                <p:oleObj name="公式" r:id="rId2" imgW="1104265" imgH="215900" progId="Equation.3">
                  <p:embed/>
                </p:oleObj>
              </mc:Choice>
              <mc:Fallback>
                <p:oleObj name="公式" r:id="rId2" imgW="1104265" imgH="215900" progId="Equation.3">
                  <p:embed/>
                  <p:pic>
                    <p:nvPicPr>
                      <p:cNvPr id="409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2428875"/>
                        <a:ext cx="331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5"/>
          <p:cNvGraphicFramePr>
            <a:graphicFrameLocks noChangeAspect="1"/>
          </p:cNvGraphicFramePr>
          <p:nvPr/>
        </p:nvGraphicFramePr>
        <p:xfrm>
          <a:off x="4605338" y="2500313"/>
          <a:ext cx="3238500" cy="647700"/>
        </p:xfrm>
        <a:graphic>
          <a:graphicData uri="http://schemas.openxmlformats.org/presentationml/2006/ole">
            <mc:AlternateContent xmlns:mc="http://schemas.openxmlformats.org/markup-compatibility/2006">
              <mc:Choice xmlns:v="urn:schemas-microsoft-com:vml" Requires="v">
                <p:oleObj name="公式" r:id="rId4" imgW="1078865" imgH="215900" progId="Equation.3">
                  <p:embed/>
                </p:oleObj>
              </mc:Choice>
              <mc:Fallback>
                <p:oleObj name="公式" r:id="rId4" imgW="1078865" imgH="215900" progId="Equation.3">
                  <p:embed/>
                  <p:pic>
                    <p:nvPicPr>
                      <p:cNvPr id="409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338" y="2500313"/>
                        <a:ext cx="3238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TextBox 5"/>
          <p:cNvSpPr txBox="1">
            <a:spLocks noChangeArrowheads="1"/>
          </p:cNvSpPr>
          <p:nvPr/>
        </p:nvSpPr>
        <p:spPr bwMode="auto">
          <a:xfrm>
            <a:off x="4071934" y="2643182"/>
            <a:ext cx="609600" cy="461963"/>
          </a:xfrm>
          <a:prstGeom prst="rect">
            <a:avLst/>
          </a:prstGeom>
          <a:noFill/>
          <a:ln w="9525">
            <a:noFill/>
            <a:miter lim="800000"/>
          </a:ln>
        </p:spPr>
        <p:txBody>
          <a:bodyPr>
            <a:spAutoFit/>
          </a:bodyPr>
          <a:lstStyle/>
          <a:p>
            <a:r>
              <a:rPr lang="zh-CN" altLang="en-US" sz="2400" b="1" dirty="0"/>
              <a:t>和</a:t>
            </a:r>
            <a:endParaRPr lang="zh-TW" altLang="en-US" sz="2400" b="1" dirty="0"/>
          </a:p>
        </p:txBody>
      </p:sp>
      <p:graphicFrame>
        <p:nvGraphicFramePr>
          <p:cNvPr id="4100" name="Object 6"/>
          <p:cNvGraphicFramePr>
            <a:graphicFrameLocks noChangeAspect="1"/>
          </p:cNvGraphicFramePr>
          <p:nvPr/>
        </p:nvGraphicFramePr>
        <p:xfrm>
          <a:off x="269875" y="3027363"/>
          <a:ext cx="7697788" cy="1003300"/>
        </p:xfrm>
        <a:graphic>
          <a:graphicData uri="http://schemas.openxmlformats.org/presentationml/2006/ole">
            <mc:AlternateContent xmlns:mc="http://schemas.openxmlformats.org/markup-compatibility/2006">
              <mc:Choice xmlns:v="urn:schemas-microsoft-com:vml" Requires="v">
                <p:oleObj name="公式" r:id="rId6" imgW="3314700" imgH="431800" progId="Equation.3">
                  <p:embed/>
                </p:oleObj>
              </mc:Choice>
              <mc:Fallback>
                <p:oleObj name="公式" r:id="rId6" imgW="3314700" imgH="431800" progId="Equation.3">
                  <p:embed/>
                  <p:pic>
                    <p:nvPicPr>
                      <p:cNvPr id="410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 y="3027363"/>
                        <a:ext cx="7697788"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7"/>
          <p:cNvGraphicFramePr>
            <a:graphicFrameLocks noChangeAspect="1"/>
          </p:cNvGraphicFramePr>
          <p:nvPr/>
        </p:nvGraphicFramePr>
        <p:xfrm>
          <a:off x="1028700" y="3848100"/>
          <a:ext cx="1257300" cy="1257300"/>
        </p:xfrm>
        <a:graphic>
          <a:graphicData uri="http://schemas.openxmlformats.org/presentationml/2006/ole">
            <mc:AlternateContent xmlns:mc="http://schemas.openxmlformats.org/markup-compatibility/2006">
              <mc:Choice xmlns:v="urn:schemas-microsoft-com:vml" Requires="v">
                <p:oleObj name="公式" r:id="rId8" imgW="419100" imgH="419100" progId="Equation.3">
                  <p:embed/>
                </p:oleObj>
              </mc:Choice>
              <mc:Fallback>
                <p:oleObj name="公式" r:id="rId8" imgW="419100" imgH="419100" progId="Equation.3">
                  <p:embed/>
                  <p:pic>
                    <p:nvPicPr>
                      <p:cNvPr id="410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8700" y="3848100"/>
                        <a:ext cx="1257300" cy="12573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8"/>
          <p:cNvGraphicFramePr>
            <a:graphicFrameLocks noChangeAspect="1"/>
          </p:cNvGraphicFramePr>
          <p:nvPr/>
        </p:nvGraphicFramePr>
        <p:xfrm>
          <a:off x="2705100" y="4057650"/>
          <a:ext cx="1104900" cy="457200"/>
        </p:xfrm>
        <a:graphic>
          <a:graphicData uri="http://schemas.openxmlformats.org/presentationml/2006/ole">
            <mc:AlternateContent xmlns:mc="http://schemas.openxmlformats.org/markup-compatibility/2006">
              <mc:Choice xmlns:v="urn:schemas-microsoft-com:vml" Requires="v">
                <p:oleObj name="公式" r:id="rId10" imgW="368300" imgH="152400" progId="Equation.3">
                  <p:embed/>
                </p:oleObj>
              </mc:Choice>
              <mc:Fallback>
                <p:oleObj name="公式" r:id="rId10" imgW="368300" imgH="152400" progId="Equation.3">
                  <p:embed/>
                  <p:pic>
                    <p:nvPicPr>
                      <p:cNvPr id="4102"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057650"/>
                        <a:ext cx="1104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9"/>
          <p:cNvGraphicFramePr>
            <a:graphicFrameLocks noChangeAspect="1"/>
          </p:cNvGraphicFramePr>
          <p:nvPr/>
        </p:nvGraphicFramePr>
        <p:xfrm>
          <a:off x="3905250" y="3943350"/>
          <a:ext cx="1295400" cy="647700"/>
        </p:xfrm>
        <a:graphic>
          <a:graphicData uri="http://schemas.openxmlformats.org/presentationml/2006/ole">
            <mc:AlternateContent xmlns:mc="http://schemas.openxmlformats.org/markup-compatibility/2006">
              <mc:Choice xmlns:v="urn:schemas-microsoft-com:vml" Requires="v">
                <p:oleObj name="公式" r:id="rId12" imgW="431800" imgH="215900" progId="Equation.3">
                  <p:embed/>
                </p:oleObj>
              </mc:Choice>
              <mc:Fallback>
                <p:oleObj name="公式" r:id="rId12" imgW="431800" imgH="215900" progId="Equation.3">
                  <p:embed/>
                  <p:pic>
                    <p:nvPicPr>
                      <p:cNvPr id="4103"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05250" y="3943350"/>
                        <a:ext cx="12954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4" name="Object 10"/>
          <p:cNvGraphicFramePr>
            <a:graphicFrameLocks noChangeAspect="1"/>
          </p:cNvGraphicFramePr>
          <p:nvPr/>
        </p:nvGraphicFramePr>
        <p:xfrm>
          <a:off x="5295900" y="4038600"/>
          <a:ext cx="1104900" cy="533400"/>
        </p:xfrm>
        <a:graphic>
          <a:graphicData uri="http://schemas.openxmlformats.org/presentationml/2006/ole">
            <mc:AlternateContent xmlns:mc="http://schemas.openxmlformats.org/markup-compatibility/2006">
              <mc:Choice xmlns:v="urn:schemas-microsoft-com:vml" Requires="v">
                <p:oleObj name="公式" r:id="rId14" imgW="368300" imgH="177800" progId="Equation.3">
                  <p:embed/>
                </p:oleObj>
              </mc:Choice>
              <mc:Fallback>
                <p:oleObj name="公式" r:id="rId14" imgW="368300" imgH="177800" progId="Equation.3">
                  <p:embed/>
                  <p:pic>
                    <p:nvPicPr>
                      <p:cNvPr id="4104"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5900" y="4038600"/>
                        <a:ext cx="11049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5" name="Object 11"/>
          <p:cNvGraphicFramePr>
            <a:graphicFrameLocks noChangeAspect="1"/>
          </p:cNvGraphicFramePr>
          <p:nvPr/>
        </p:nvGraphicFramePr>
        <p:xfrm>
          <a:off x="2667000" y="4495800"/>
          <a:ext cx="1066800" cy="457200"/>
        </p:xfrm>
        <a:graphic>
          <a:graphicData uri="http://schemas.openxmlformats.org/presentationml/2006/ole">
            <mc:AlternateContent xmlns:mc="http://schemas.openxmlformats.org/markup-compatibility/2006">
              <mc:Choice xmlns:v="urn:schemas-microsoft-com:vml" Requires="v">
                <p:oleObj name="公式" r:id="rId16" imgW="355600" imgH="152400" progId="Equation.3">
                  <p:embed/>
                </p:oleObj>
              </mc:Choice>
              <mc:Fallback>
                <p:oleObj name="公式" r:id="rId16" imgW="355600" imgH="152400" progId="Equation.3">
                  <p:embed/>
                  <p:pic>
                    <p:nvPicPr>
                      <p:cNvPr id="4105"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7000" y="4495800"/>
                        <a:ext cx="1066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 name="Object 12"/>
          <p:cNvGraphicFramePr>
            <a:graphicFrameLocks noChangeAspect="1"/>
          </p:cNvGraphicFramePr>
          <p:nvPr/>
        </p:nvGraphicFramePr>
        <p:xfrm>
          <a:off x="3810000" y="4419600"/>
          <a:ext cx="1447800" cy="647700"/>
        </p:xfrm>
        <a:graphic>
          <a:graphicData uri="http://schemas.openxmlformats.org/presentationml/2006/ole">
            <mc:AlternateContent xmlns:mc="http://schemas.openxmlformats.org/markup-compatibility/2006">
              <mc:Choice xmlns:v="urn:schemas-microsoft-com:vml" Requires="v">
                <p:oleObj name="公式" r:id="rId18" imgW="481965" imgH="215900" progId="Equation.3">
                  <p:embed/>
                </p:oleObj>
              </mc:Choice>
              <mc:Fallback>
                <p:oleObj name="公式" r:id="rId18" imgW="481965" imgH="215900" progId="Equation.3">
                  <p:embed/>
                  <p:pic>
                    <p:nvPicPr>
                      <p:cNvPr id="4106"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10000" y="4419600"/>
                        <a:ext cx="1447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7" name="Object 13"/>
          <p:cNvGraphicFramePr>
            <a:graphicFrameLocks noChangeAspect="1"/>
          </p:cNvGraphicFramePr>
          <p:nvPr/>
        </p:nvGraphicFramePr>
        <p:xfrm>
          <a:off x="5295900" y="4495800"/>
          <a:ext cx="1181100" cy="533400"/>
        </p:xfrm>
        <a:graphic>
          <a:graphicData uri="http://schemas.openxmlformats.org/presentationml/2006/ole">
            <mc:AlternateContent xmlns:mc="http://schemas.openxmlformats.org/markup-compatibility/2006">
              <mc:Choice xmlns:v="urn:schemas-microsoft-com:vml" Requires="v">
                <p:oleObj name="公式" r:id="rId20" imgW="393065" imgH="177800" progId="Equation.3">
                  <p:embed/>
                </p:oleObj>
              </mc:Choice>
              <mc:Fallback>
                <p:oleObj name="公式" r:id="rId20" imgW="393065" imgH="177800" progId="Equation.3">
                  <p:embed/>
                  <p:pic>
                    <p:nvPicPr>
                      <p:cNvPr id="4107"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95900" y="4495800"/>
                        <a:ext cx="11811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785786" y="1643050"/>
            <a:ext cx="7037504" cy="954107"/>
          </a:xfrm>
          <a:prstGeom prst="rect">
            <a:avLst/>
          </a:prstGeom>
          <a:noFill/>
        </p:spPr>
        <p:txBody>
          <a:bodyPr wrap="none" rtlCol="0">
            <a:spAutoFit/>
          </a:bodyPr>
          <a:lstStyle/>
          <a:p>
            <a:pPr algn="l"/>
            <a:r>
              <a:rPr lang="zh-CN" altLang="en-US" sz="2800" b="1" dirty="0"/>
              <a:t>根据上面的反需求函数，我们可以求出直接</a:t>
            </a:r>
            <a:endParaRPr lang="en-US" altLang="zh-CN" sz="2800" b="1" dirty="0"/>
          </a:p>
          <a:p>
            <a:pPr algn="l"/>
            <a:r>
              <a:rPr lang="zh-CN" altLang="en-US" sz="2800" b="1" dirty="0"/>
              <a:t>的需求函数：</a:t>
            </a:r>
          </a:p>
        </p:txBody>
      </p:sp>
      <p:cxnSp>
        <p:nvCxnSpPr>
          <p:cNvPr id="16" name="曲线连接符 15"/>
          <p:cNvCxnSpPr/>
          <p:nvPr/>
        </p:nvCxnSpPr>
        <p:spPr>
          <a:xfrm>
            <a:off x="1357290" y="5143512"/>
            <a:ext cx="2000264" cy="642942"/>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71868" y="5429264"/>
            <a:ext cx="2348720" cy="523220"/>
          </a:xfrm>
          <a:prstGeom prst="rect">
            <a:avLst/>
          </a:prstGeom>
          <a:noFill/>
          <a:ln w="38100">
            <a:solidFill>
              <a:schemeClr val="tx1"/>
            </a:solidFill>
            <a:prstDash val="dash"/>
          </a:ln>
        </p:spPr>
        <p:txBody>
          <a:bodyPr wrap="none" rtlCol="0">
            <a:spAutoFit/>
          </a:bodyPr>
          <a:lstStyle/>
          <a:p>
            <a:r>
              <a:rPr lang="zh-CN" altLang="en-US" sz="2800" b="1" dirty="0"/>
              <a:t>品牌差异程度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676400"/>
            <a:ext cx="7772400" cy="1538288"/>
          </a:xfrm>
        </p:spPr>
        <p:style>
          <a:lnRef idx="1">
            <a:schemeClr val="accent2"/>
          </a:lnRef>
          <a:fillRef idx="2">
            <a:schemeClr val="accent2"/>
          </a:fillRef>
          <a:effectRef idx="1">
            <a:schemeClr val="accent2"/>
          </a:effectRef>
          <a:fontRef idx="minor">
            <a:schemeClr val="dk1"/>
          </a:fontRef>
        </p:style>
        <p:txBody>
          <a:bodyPr/>
          <a:lstStyle/>
          <a:p>
            <a:pPr eaLnBrk="1" hangingPunct="1"/>
            <a:r>
              <a:rPr lang="zh-CN" altLang="en-US" b="1" dirty="0"/>
              <a:t>第八章   产品差异</a:t>
            </a:r>
          </a:p>
        </p:txBody>
      </p:sp>
      <p:sp>
        <p:nvSpPr>
          <p:cNvPr id="2" name="矩形 1"/>
          <p:cNvSpPr/>
          <p:nvPr/>
        </p:nvSpPr>
        <p:spPr>
          <a:xfrm>
            <a:off x="1907704" y="3717032"/>
            <a:ext cx="5760640" cy="830997"/>
          </a:xfrm>
          <a:prstGeom prst="rect">
            <a:avLst/>
          </a:prstGeom>
        </p:spPr>
        <p:txBody>
          <a:bodyPr wrap="square">
            <a:spAutoFit/>
          </a:bodyPr>
          <a:lstStyle/>
          <a:p>
            <a:r>
              <a:rPr lang="zh-CN" altLang="en-US" sz="2400" b="1" dirty="0"/>
              <a:t>产品差异理论模型一般分为两类：一类是代表性消费者模型；另一类是区位模型</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三、差异产品的古诺竞争</a:t>
            </a:r>
            <a:endParaRPr lang="en-US" altLang="zh-CN" dirty="0"/>
          </a:p>
          <a:p>
            <a:r>
              <a:rPr lang="zh-CN" altLang="en-US" sz="2400" dirty="0">
                <a:latin typeface="华文楷体" panose="02010600040101010101" pitchFamily="2" charset="-122"/>
                <a:ea typeface="华文楷体" panose="02010600040101010101" pitchFamily="2" charset="-122"/>
              </a:rPr>
              <a:t>假设行业内只有两家企业：企业</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和企业</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，它们的产品存在着差异，两家企业成本结构也简化为边际成本等于零。我们用</a:t>
            </a:r>
            <a:r>
              <a:rPr lang="en-US" altLang="zh-CN" sz="2400" kern="100" dirty="0">
                <a:solidFill>
                  <a:srgbClr val="000000"/>
                </a:solidFill>
                <a:latin typeface="Times New Roman" panose="02020603050405020304"/>
                <a:ea typeface="宋体" panose="02010600030101010101" pitchFamily="2" charset="-122"/>
              </a:rPr>
              <a:t>p</a:t>
            </a:r>
            <a:r>
              <a:rPr lang="en-US" altLang="zh-CN" sz="2400" kern="100" baseline="-25000" dirty="0">
                <a:solidFill>
                  <a:srgbClr val="000000"/>
                </a:solidFill>
                <a:latin typeface="Times New Roman" panose="02020603050405020304"/>
                <a:ea typeface="宋体" panose="02010600030101010101" pitchFamily="2" charset="-122"/>
              </a:rPr>
              <a:t>1</a:t>
            </a:r>
            <a:r>
              <a:rPr lang="zh-CN" altLang="en-US" sz="2400" dirty="0">
                <a:latin typeface="华文楷体" panose="02010600040101010101" pitchFamily="2" charset="-122"/>
                <a:ea typeface="华文楷体" panose="02010600040101010101" pitchFamily="2" charset="-122"/>
              </a:rPr>
              <a:t>和</a:t>
            </a:r>
            <a:r>
              <a:rPr lang="en-US" altLang="zh-CN" sz="2400" kern="100" dirty="0">
                <a:solidFill>
                  <a:srgbClr val="000000"/>
                </a:solidFill>
                <a:latin typeface="Times New Roman" panose="02020603050405020304"/>
                <a:ea typeface="宋体" panose="02010600030101010101" pitchFamily="2" charset="-122"/>
              </a:rPr>
              <a:t>p</a:t>
            </a:r>
            <a:r>
              <a:rPr lang="en-US" altLang="zh-CN" sz="2400" kern="100" baseline="-25000" dirty="0">
                <a:solidFill>
                  <a:srgbClr val="000000"/>
                </a:solidFill>
                <a:latin typeface="Times New Roman" panose="02020603050405020304"/>
                <a:ea typeface="宋体" panose="02010600030101010101" pitchFamily="2" charset="-122"/>
              </a:rPr>
              <a:t>2</a:t>
            </a:r>
            <a:r>
              <a:rPr lang="zh-CN" altLang="en-US" sz="2400" dirty="0">
                <a:latin typeface="华文楷体" panose="02010600040101010101" pitchFamily="2" charset="-122"/>
                <a:ea typeface="华文楷体" panose="02010600040101010101" pitchFamily="2" charset="-122"/>
              </a:rPr>
              <a:t>表示企业</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和企业</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产品的价格，用</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1</a:t>
            </a:r>
            <a:r>
              <a:rPr lang="zh-CN" altLang="en-US" sz="2400" dirty="0">
                <a:latin typeface="华文楷体" panose="02010600040101010101" pitchFamily="2" charset="-122"/>
                <a:ea typeface="华文楷体" panose="02010600040101010101" pitchFamily="2" charset="-122"/>
              </a:rPr>
              <a:t>和</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2</a:t>
            </a:r>
            <a:r>
              <a:rPr lang="zh-CN" altLang="en-US" sz="2400" dirty="0">
                <a:latin typeface="华文楷体" panose="02010600040101010101" pitchFamily="2" charset="-122"/>
                <a:ea typeface="华文楷体" panose="02010600040101010101" pitchFamily="2" charset="-122"/>
              </a:rPr>
              <a:t>表示企业</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和企业</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的产量。</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企业面临的反需求函数为：</a:t>
            </a:r>
            <a:endParaRPr lang="en-US" altLang="zh-CN" sz="2400" dirty="0">
              <a:latin typeface="华文楷体" panose="02010600040101010101" pitchFamily="2" charset="-122"/>
              <a:ea typeface="华文楷体" panose="02010600040101010101" pitchFamily="2" charset="-122"/>
            </a:endParaRPr>
          </a:p>
          <a:p>
            <a:r>
              <a:rPr lang="en-US" altLang="zh-CN" sz="2400" kern="100" dirty="0">
                <a:solidFill>
                  <a:srgbClr val="000000"/>
                </a:solidFill>
                <a:latin typeface="Times New Roman" panose="02020603050405020304"/>
                <a:ea typeface="宋体" panose="02010600030101010101" pitchFamily="2" charset="-122"/>
              </a:rPr>
              <a:t>p</a:t>
            </a:r>
            <a:r>
              <a:rPr lang="en-US" altLang="zh-CN" sz="2400" kern="100" baseline="-25000" dirty="0">
                <a:solidFill>
                  <a:srgbClr val="000000"/>
                </a:solidFill>
                <a:latin typeface="Times New Roman" panose="02020603050405020304"/>
                <a:ea typeface="宋体" panose="02010600030101010101" pitchFamily="2" charset="-122"/>
              </a:rPr>
              <a:t>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1</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1 </a:t>
            </a:r>
            <a:r>
              <a:rPr lang="zh-CN" altLang="en-US" sz="2400" dirty="0">
                <a:latin typeface="华文楷体" panose="02010600040101010101" pitchFamily="2" charset="-122"/>
                <a:ea typeface="华文楷体" panose="0201060004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2</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2</a:t>
            </a:r>
          </a:p>
          <a:p>
            <a:r>
              <a:rPr lang="en-US" altLang="zh-CN" sz="2400" kern="100" dirty="0">
                <a:solidFill>
                  <a:srgbClr val="000000"/>
                </a:solidFill>
                <a:latin typeface="Times New Roman" panose="02020603050405020304"/>
                <a:ea typeface="宋体" panose="02010600030101010101" pitchFamily="2" charset="-122"/>
              </a:rPr>
              <a:t>p</a:t>
            </a:r>
            <a:r>
              <a:rPr lang="en-US" altLang="zh-CN" sz="2400" kern="100" baseline="-25000" dirty="0">
                <a:solidFill>
                  <a:srgbClr val="000000"/>
                </a:solidFill>
                <a:latin typeface="Times New Roman" panose="02020603050405020304"/>
                <a:ea typeface="宋体" panose="02010600030101010101" pitchFamily="2" charset="-122"/>
              </a:rPr>
              <a:t>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2</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1</a:t>
            </a:r>
            <a:r>
              <a:rPr lang="zh-CN" altLang="en-US" sz="2400" dirty="0">
                <a:latin typeface="华文楷体" panose="02010600040101010101" pitchFamily="2" charset="-122"/>
                <a:ea typeface="华文楷体" panose="0201060004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1</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2</a:t>
            </a:r>
            <a:endParaRPr lang="en-US" altLang="zh-CN" sz="2400" kern="100" baseline="-25000" dirty="0">
              <a:solidFill>
                <a:srgbClr val="000000"/>
              </a:solidFill>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其中</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且</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1</a:t>
            </a:r>
            <a:r>
              <a:rPr lang="zh-CN" altLang="en-US" sz="2400" dirty="0">
                <a:latin typeface="华文楷体" panose="02010600040101010101" pitchFamily="2" charset="-122"/>
                <a:ea typeface="华文楷体" panose="0201060004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p>
          <a:p>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46050"/>
          </a:xfrm>
        </p:spPr>
        <p:txBody>
          <a:bodyPr/>
          <a:lstStyle/>
          <a:p>
            <a:endParaRPr lang="zh-CN" altLang="en-US" dirty="0"/>
          </a:p>
        </p:txBody>
      </p:sp>
      <p:sp>
        <p:nvSpPr>
          <p:cNvPr id="3" name="内容占位符 2"/>
          <p:cNvSpPr>
            <a:spLocks noGrp="1"/>
          </p:cNvSpPr>
          <p:nvPr>
            <p:ph idx="1"/>
          </p:nvPr>
        </p:nvSpPr>
        <p:spPr>
          <a:xfrm>
            <a:off x="457200" y="836712"/>
            <a:ext cx="8229600" cy="5449788"/>
          </a:xfrm>
        </p:spPr>
        <p:txBody>
          <a:bodyPr/>
          <a:lstStyle/>
          <a:p>
            <a:pPr algn="just">
              <a:spcAft>
                <a:spcPts val="0"/>
              </a:spcAft>
            </a:pPr>
            <a:r>
              <a:rPr lang="zh-CN" altLang="zh-CN" kern="100" dirty="0">
                <a:solidFill>
                  <a:srgbClr val="000000"/>
                </a:solidFill>
                <a:latin typeface="Times New Roman" panose="02020603050405020304"/>
                <a:ea typeface="宋体" panose="02010600030101010101" pitchFamily="2" charset="-122"/>
              </a:rPr>
              <a:t> </a:t>
            </a:r>
            <a:r>
              <a:rPr lang="zh-CN" altLang="zh-CN" sz="2400" kern="100" dirty="0">
                <a:solidFill>
                  <a:srgbClr val="000000"/>
                </a:solidFill>
                <a:latin typeface="Times New Roman" panose="02020603050405020304"/>
                <a:ea typeface="宋体" panose="02010600030101010101" pitchFamily="2" charset="-122"/>
              </a:rPr>
              <a:t>用数学推导此结论可能会比较清楚。我们知道企业</a:t>
            </a:r>
            <a:r>
              <a:rPr lang="en-US" altLang="zh-CN" sz="2400" kern="1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产品的需求曲线为：</a:t>
            </a:r>
            <a:r>
              <a:rPr lang="en-US" altLang="zh-CN" sz="2400" kern="100" dirty="0">
                <a:solidFill>
                  <a:srgbClr val="000000"/>
                </a:solidFill>
                <a:latin typeface="Times New Roman" panose="02020603050405020304"/>
                <a:ea typeface="宋体" panose="02010600030101010101" pitchFamily="2" charset="-122"/>
              </a:rPr>
              <a:t>p</a:t>
            </a:r>
            <a:r>
              <a:rPr lang="en-US" altLang="zh-CN" sz="2400" kern="100" baseline="-250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a:t>
            </a:r>
            <a:r>
              <a:rPr lang="en-US" altLang="zh-CN" sz="2400" kern="100" dirty="0">
                <a:solidFill>
                  <a:srgbClr val="000000"/>
                </a:solidFill>
                <a:latin typeface="Times New Roman" panose="02020603050405020304"/>
                <a:ea typeface="宋体" panose="02010600030101010101" pitchFamily="2" charset="-122"/>
              </a:rPr>
              <a:t>a</a:t>
            </a:r>
            <a:r>
              <a:rPr lang="zh-CN" altLang="zh-CN" sz="2400" kern="100" dirty="0">
                <a:solidFill>
                  <a:srgbClr val="000000"/>
                </a:solidFill>
                <a:latin typeface="Times New Roman" panose="02020603050405020304"/>
                <a:ea typeface="宋体" panose="0201060003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1</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2</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2</a:t>
            </a:r>
            <a:r>
              <a:rPr lang="zh-CN" altLang="zh-CN" sz="2400" kern="100" dirty="0">
                <a:solidFill>
                  <a:srgbClr val="000000"/>
                </a:solidFill>
                <a:latin typeface="Times New Roman" panose="02020603050405020304"/>
                <a:ea typeface="宋体" panose="02010600030101010101" pitchFamily="2" charset="-122"/>
              </a:rPr>
              <a:t>，成本为零，假定用</a:t>
            </a:r>
            <a:r>
              <a:rPr lang="en-US" altLang="zh-CN" sz="2400" kern="100" dirty="0">
                <a:solidFill>
                  <a:srgbClr val="000000"/>
                </a:solidFill>
                <a:latin typeface="Times New Roman" panose="02020603050405020304"/>
                <a:ea typeface="宋体" panose="02010600030101010101" pitchFamily="2" charset="-122"/>
              </a:rPr>
              <a:t>π</a:t>
            </a:r>
            <a:r>
              <a:rPr lang="en-US" altLang="zh-CN" sz="2400" kern="100" baseline="-250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表示企业</a:t>
            </a:r>
            <a:r>
              <a:rPr lang="en-US" altLang="zh-CN" sz="2400" kern="1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的利润，那么表示为：</a:t>
            </a:r>
            <a:endParaRPr lang="zh-CN" altLang="zh-CN" sz="2400" kern="100" dirty="0">
              <a:latin typeface="Times New Roman" panose="02020603050405020304"/>
              <a:ea typeface="宋体" panose="02010600030101010101" pitchFamily="2" charset="-122"/>
            </a:endParaRPr>
          </a:p>
          <a:p>
            <a:pPr algn="just">
              <a:spcAft>
                <a:spcPts val="0"/>
              </a:spcAft>
            </a:pPr>
            <a:r>
              <a:rPr lang="en-US" altLang="zh-CN" sz="2400" kern="100" dirty="0">
                <a:solidFill>
                  <a:srgbClr val="000000"/>
                </a:solidFill>
                <a:latin typeface="宋体" panose="02010600030101010101" pitchFamily="2" charset="-122"/>
                <a:ea typeface="宋体" panose="02010600030101010101" pitchFamily="2" charset="-122"/>
              </a:rPr>
              <a:t>    π</a:t>
            </a:r>
            <a:r>
              <a:rPr lang="en-US" altLang="zh-CN" sz="2400" kern="100" baseline="-25000" dirty="0">
                <a:solidFill>
                  <a:srgbClr val="000000"/>
                </a:solidFill>
                <a:latin typeface="宋体" panose="02010600030101010101" pitchFamily="2" charset="-122"/>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a:t>
            </a:r>
            <a:r>
              <a:rPr lang="en-US" altLang="zh-CN" sz="2400" kern="100" dirty="0">
                <a:solidFill>
                  <a:srgbClr val="000000"/>
                </a:solidFill>
                <a:latin typeface="Times New Roman" panose="02020603050405020304"/>
                <a:ea typeface="宋体" panose="02010600030101010101" pitchFamily="2" charset="-122"/>
              </a:rPr>
              <a:t>p</a:t>
            </a:r>
            <a:r>
              <a:rPr lang="en-US" altLang="zh-CN" sz="2400" kern="100" baseline="-25000" dirty="0">
                <a:solidFill>
                  <a:srgbClr val="000000"/>
                </a:solidFill>
                <a:latin typeface="Times New Roman" panose="02020603050405020304"/>
                <a:ea typeface="宋体" panose="02010600030101010101" pitchFamily="2" charset="-122"/>
              </a:rPr>
              <a:t>1</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a:t>
            </a:r>
            <a:r>
              <a:rPr lang="en-US" altLang="zh-CN" sz="2400" kern="100" dirty="0">
                <a:solidFill>
                  <a:srgbClr val="000000"/>
                </a:solidFill>
                <a:latin typeface="Times New Roman" panose="02020603050405020304"/>
                <a:ea typeface="宋体" panose="02010600030101010101" pitchFamily="2" charset="-122"/>
              </a:rPr>
              <a:t>a</a:t>
            </a:r>
            <a:r>
              <a:rPr lang="zh-CN" altLang="zh-CN" sz="2400" kern="100" dirty="0">
                <a:solidFill>
                  <a:srgbClr val="000000"/>
                </a:solidFill>
                <a:latin typeface="Times New Roman" panose="02020603050405020304"/>
                <a:ea typeface="宋体" panose="0201060003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1</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a:t>
            </a:r>
            <a:r>
              <a:rPr lang="en-US" altLang="zh-CN" sz="2400" kern="100" dirty="0">
                <a:solidFill>
                  <a:srgbClr val="000000"/>
                </a:solidFill>
                <a:latin typeface="Times New Roman" panose="02020603050405020304"/>
                <a:ea typeface="宋体" panose="02010600030101010101" pitchFamily="2" charset="-122"/>
              </a:rPr>
              <a:t>b</a:t>
            </a:r>
            <a:r>
              <a:rPr lang="en-US" altLang="zh-CN" sz="2400" kern="100" baseline="-25000" dirty="0">
                <a:solidFill>
                  <a:srgbClr val="000000"/>
                </a:solidFill>
                <a:latin typeface="Times New Roman" panose="02020603050405020304"/>
                <a:ea typeface="宋体" panose="02010600030101010101" pitchFamily="2" charset="-122"/>
              </a:rPr>
              <a:t>2</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2</a:t>
            </a:r>
            <a:r>
              <a:rPr lang="zh-CN" altLang="zh-CN" sz="2400" kern="100" dirty="0">
                <a:solidFill>
                  <a:srgbClr val="000000"/>
                </a:solidFill>
                <a:latin typeface="Times New Roman" panose="02020603050405020304"/>
                <a:ea typeface="宋体" panose="02010600030101010101" pitchFamily="2" charset="-122"/>
              </a:rPr>
              <a:t>）</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1</a:t>
            </a:r>
            <a:endParaRPr lang="zh-CN" altLang="zh-CN" sz="2400" kern="100" dirty="0">
              <a:latin typeface="Times New Roman" panose="02020603050405020304"/>
              <a:ea typeface="宋体" panose="02010600030101010101" pitchFamily="2" charset="-122"/>
            </a:endParaRPr>
          </a:p>
          <a:p>
            <a:pPr indent="266700" algn="just">
              <a:spcAft>
                <a:spcPts val="0"/>
              </a:spcAft>
            </a:pPr>
            <a:r>
              <a:rPr lang="zh-CN" altLang="zh-CN" sz="2400" kern="100" dirty="0">
                <a:solidFill>
                  <a:srgbClr val="000000"/>
                </a:solidFill>
                <a:latin typeface="Times New Roman" panose="02020603050405020304"/>
                <a:ea typeface="宋体" panose="02010600030101010101" pitchFamily="2" charset="-122"/>
              </a:rPr>
              <a:t>同时，根据古诺模型的关键假设，企业</a:t>
            </a:r>
            <a:r>
              <a:rPr lang="en-US" altLang="zh-CN" sz="2400" kern="1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在选择利润最大化产量的时候，企业</a:t>
            </a:r>
            <a:r>
              <a:rPr lang="en-US" altLang="zh-CN" sz="2400" kern="100" dirty="0">
                <a:solidFill>
                  <a:srgbClr val="000000"/>
                </a:solidFill>
                <a:latin typeface="Times New Roman" panose="02020603050405020304"/>
                <a:ea typeface="宋体" panose="02010600030101010101" pitchFamily="2" charset="-122"/>
              </a:rPr>
              <a:t>2</a:t>
            </a:r>
            <a:r>
              <a:rPr lang="zh-CN" altLang="zh-CN" sz="2400" kern="100" dirty="0">
                <a:solidFill>
                  <a:srgbClr val="000000"/>
                </a:solidFill>
                <a:latin typeface="Times New Roman" panose="02020603050405020304"/>
                <a:ea typeface="宋体" panose="02010600030101010101" pitchFamily="2" charset="-122"/>
              </a:rPr>
              <a:t>的产量假定为不变，那么我们把企业</a:t>
            </a:r>
            <a:r>
              <a:rPr lang="en-US" altLang="zh-CN" sz="2400" kern="1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利润对</a:t>
            </a:r>
            <a:r>
              <a:rPr lang="en-US" altLang="zh-CN" sz="2400" kern="100" dirty="0">
                <a:solidFill>
                  <a:srgbClr val="000000"/>
                </a:solidFill>
                <a:latin typeface="Times New Roman" panose="02020603050405020304"/>
                <a:ea typeface="宋体" panose="02010600030101010101" pitchFamily="2" charset="-122"/>
              </a:rPr>
              <a:t>y</a:t>
            </a:r>
            <a:r>
              <a:rPr lang="en-US" altLang="zh-CN" sz="2400" kern="100" baseline="-250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求一阶导数并使其等于零，得：</a:t>
            </a:r>
            <a:endParaRPr lang="zh-CN" altLang="zh-CN" sz="2400" kern="100" dirty="0">
              <a:latin typeface="Times New Roman" panose="02020603050405020304"/>
              <a:ea typeface="宋体" panose="02010600030101010101" pitchFamily="2" charset="-122"/>
            </a:endParaRPr>
          </a:p>
          <a:p>
            <a:pPr indent="266700" algn="just">
              <a:spcAft>
                <a:spcPts val="0"/>
              </a:spcAft>
            </a:pPr>
            <a:r>
              <a:rPr lang="en-US" altLang="zh-CN" sz="2400" kern="100" dirty="0">
                <a:solidFill>
                  <a:srgbClr val="000000"/>
                </a:solidFill>
                <a:latin typeface="宋体" panose="02010600030101010101" pitchFamily="2" charset="-122"/>
                <a:ea typeface="宋体" panose="02010600030101010101" pitchFamily="2" charset="-122"/>
              </a:rPr>
              <a:t> </a:t>
            </a:r>
            <a:endParaRPr lang="zh-CN" altLang="zh-CN" sz="2400" kern="100" dirty="0">
              <a:latin typeface="Times New Roman" panose="02020603050405020304"/>
              <a:ea typeface="宋体" panose="02010600030101010101" pitchFamily="2" charset="-122"/>
            </a:endParaRPr>
          </a:p>
          <a:p>
            <a:pPr indent="266700" algn="just">
              <a:spcAft>
                <a:spcPts val="0"/>
              </a:spcAft>
            </a:pPr>
            <a:r>
              <a:rPr lang="en-US" altLang="zh-CN" sz="2400" kern="100" dirty="0">
                <a:solidFill>
                  <a:srgbClr val="000000"/>
                </a:solidFill>
                <a:latin typeface="宋体" panose="02010600030101010101" pitchFamily="2" charset="-122"/>
                <a:ea typeface="宋体" panose="02010600030101010101" pitchFamily="2" charset="-122"/>
              </a:rPr>
              <a:t> </a:t>
            </a:r>
            <a:endParaRPr lang="zh-CN" altLang="zh-CN" sz="2400" kern="100" dirty="0">
              <a:latin typeface="Times New Roman" panose="02020603050405020304"/>
              <a:ea typeface="宋体" panose="02010600030101010101" pitchFamily="2" charset="-122"/>
            </a:endParaRPr>
          </a:p>
          <a:p>
            <a:pPr indent="257175" algn="just">
              <a:spcAft>
                <a:spcPts val="0"/>
              </a:spcAft>
            </a:pPr>
            <a:r>
              <a:rPr lang="zh-CN" altLang="zh-CN" sz="2400" kern="100" dirty="0">
                <a:solidFill>
                  <a:srgbClr val="000000"/>
                </a:solidFill>
                <a:latin typeface="Times New Roman" panose="02020603050405020304"/>
                <a:ea typeface="宋体" panose="02010600030101010101" pitchFamily="2" charset="-122"/>
              </a:rPr>
              <a:t>从而得到企业</a:t>
            </a:r>
            <a:r>
              <a:rPr lang="en-US" altLang="zh-CN" sz="2400" kern="100" dirty="0">
                <a:solidFill>
                  <a:srgbClr val="000000"/>
                </a:solidFill>
                <a:latin typeface="Times New Roman" panose="02020603050405020304"/>
                <a:ea typeface="宋体" panose="02010600030101010101" pitchFamily="2" charset="-122"/>
              </a:rPr>
              <a:t>1</a:t>
            </a:r>
            <a:r>
              <a:rPr lang="zh-CN" altLang="zh-CN" sz="2400" kern="100" dirty="0">
                <a:solidFill>
                  <a:srgbClr val="000000"/>
                </a:solidFill>
                <a:latin typeface="Times New Roman" panose="02020603050405020304"/>
                <a:ea typeface="宋体" panose="02010600030101010101" pitchFamily="2" charset="-122"/>
              </a:rPr>
              <a:t>的最优反应函数曲线为：</a:t>
            </a:r>
            <a:endParaRPr lang="zh-CN" altLang="zh-CN" sz="2400" kern="100" dirty="0">
              <a:latin typeface="Times New Roman" panose="02020603050405020304"/>
              <a:ea typeface="宋体" panose="02010600030101010101" pitchFamily="2" charset="-122"/>
            </a:endParaRPr>
          </a:p>
          <a:p>
            <a:pPr indent="257175" algn="just">
              <a:spcAft>
                <a:spcPts val="0"/>
              </a:spcAft>
            </a:pPr>
            <a:r>
              <a:rPr lang="en-US" altLang="zh-CN" sz="2400" kern="100" dirty="0">
                <a:solidFill>
                  <a:srgbClr val="000000"/>
                </a:solidFill>
                <a:latin typeface="宋体" panose="02010600030101010101" pitchFamily="2" charset="-122"/>
                <a:ea typeface="宋体" panose="02010600030101010101" pitchFamily="2" charset="-122"/>
              </a:rPr>
              <a:t> </a:t>
            </a:r>
            <a:endParaRPr lang="zh-CN" altLang="zh-CN" sz="2400" kern="100" dirty="0">
              <a:latin typeface="Times New Roman" panose="02020603050405020304"/>
              <a:ea typeface="宋体" panose="02010600030101010101" pitchFamily="2" charset="-122"/>
            </a:endParaRPr>
          </a:p>
          <a:p>
            <a:endParaRPr lang="zh-CN" altLang="en-US" sz="2400" dirty="0"/>
          </a:p>
        </p:txBody>
      </p:sp>
      <p:pic>
        <p:nvPicPr>
          <p:cNvPr id="1075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933056"/>
            <a:ext cx="352839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80" y="5229200"/>
            <a:ext cx="2828920" cy="89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2404864"/>
          </a:xfrm>
        </p:spPr>
        <p:txBody>
          <a:bodyPr/>
          <a:lstStyle/>
          <a:p>
            <a:r>
              <a:rPr lang="zh-CN" altLang="en-US" sz="2400" dirty="0"/>
              <a:t>同理，我们也可以求出企业</a:t>
            </a:r>
            <a:r>
              <a:rPr lang="en-US" altLang="zh-CN" sz="2400" dirty="0"/>
              <a:t>2</a:t>
            </a:r>
            <a:r>
              <a:rPr lang="zh-CN" altLang="en-US" sz="2400" dirty="0"/>
              <a:t>的最优反应函数。企业</a:t>
            </a:r>
            <a:r>
              <a:rPr lang="en-US" altLang="zh-CN" sz="2400" dirty="0"/>
              <a:t>2</a:t>
            </a:r>
            <a:r>
              <a:rPr lang="zh-CN" altLang="en-US" sz="2400" dirty="0"/>
              <a:t>的需求曲线为：</a:t>
            </a:r>
            <a:r>
              <a:rPr lang="en-US" altLang="zh-CN" sz="2400" dirty="0"/>
              <a:t>p2</a:t>
            </a:r>
            <a:r>
              <a:rPr lang="zh-CN" altLang="en-US" sz="2400" dirty="0"/>
              <a:t>＝</a:t>
            </a:r>
            <a:r>
              <a:rPr lang="en-US" altLang="zh-CN" sz="2400" dirty="0"/>
              <a:t>a</a:t>
            </a:r>
            <a:r>
              <a:rPr lang="zh-CN" altLang="en-US" sz="2400" dirty="0"/>
              <a:t>－</a:t>
            </a:r>
            <a:r>
              <a:rPr lang="en-US" altLang="zh-CN" sz="2400" dirty="0"/>
              <a:t>b2y1</a:t>
            </a:r>
            <a:r>
              <a:rPr lang="zh-CN" altLang="en-US" sz="2400" dirty="0"/>
              <a:t>－</a:t>
            </a:r>
            <a:r>
              <a:rPr lang="en-US" altLang="zh-CN" sz="2400" dirty="0"/>
              <a:t>b1y2</a:t>
            </a:r>
            <a:r>
              <a:rPr lang="zh-CN" altLang="en-US" sz="2400" dirty="0"/>
              <a:t>，成本也为零，企业</a:t>
            </a:r>
            <a:r>
              <a:rPr lang="en-US" altLang="zh-CN" sz="2400" dirty="0"/>
              <a:t>2</a:t>
            </a:r>
            <a:r>
              <a:rPr lang="zh-CN" altLang="en-US" sz="2400" dirty="0"/>
              <a:t>的利润可以表示为：</a:t>
            </a:r>
          </a:p>
          <a:p>
            <a:r>
              <a:rPr lang="zh-CN" altLang="en-US" sz="2400" dirty="0"/>
              <a:t>    </a:t>
            </a:r>
            <a:r>
              <a:rPr lang="en-US" altLang="zh-CN" sz="2400" dirty="0"/>
              <a:t>π2</a:t>
            </a:r>
            <a:r>
              <a:rPr lang="zh-CN" altLang="en-US" sz="2400" dirty="0"/>
              <a:t>＝</a:t>
            </a:r>
            <a:r>
              <a:rPr lang="en-US" altLang="zh-CN" sz="2400" dirty="0"/>
              <a:t>p2y2</a:t>
            </a:r>
            <a:r>
              <a:rPr lang="zh-CN" altLang="en-US" sz="2400" dirty="0"/>
              <a:t>＝（</a:t>
            </a:r>
            <a:r>
              <a:rPr lang="en-US" altLang="zh-CN" sz="2400" dirty="0"/>
              <a:t>a</a:t>
            </a:r>
            <a:r>
              <a:rPr lang="zh-CN" altLang="en-US" sz="2400" dirty="0"/>
              <a:t>－</a:t>
            </a:r>
            <a:r>
              <a:rPr lang="en-US" altLang="zh-CN" sz="2400" dirty="0"/>
              <a:t>b2y1</a:t>
            </a:r>
            <a:r>
              <a:rPr lang="zh-CN" altLang="en-US" sz="2400" dirty="0"/>
              <a:t>－</a:t>
            </a:r>
            <a:r>
              <a:rPr lang="en-US" altLang="zh-CN" sz="2400" dirty="0"/>
              <a:t>b1y2</a:t>
            </a:r>
            <a:r>
              <a:rPr lang="zh-CN" altLang="en-US" sz="2400" dirty="0"/>
              <a:t>）</a:t>
            </a:r>
            <a:r>
              <a:rPr lang="en-US" altLang="zh-CN" sz="2400" dirty="0"/>
              <a:t>y2</a:t>
            </a:r>
          </a:p>
          <a:p>
            <a:r>
              <a:rPr lang="zh-CN" altLang="en-US" sz="2400" dirty="0"/>
              <a:t>那么我们把企业</a:t>
            </a:r>
            <a:r>
              <a:rPr lang="en-US" altLang="zh-CN" sz="2400" dirty="0"/>
              <a:t>2</a:t>
            </a:r>
            <a:r>
              <a:rPr lang="zh-CN" altLang="en-US" sz="2400" dirty="0"/>
              <a:t>的利润对</a:t>
            </a:r>
            <a:r>
              <a:rPr lang="en-US" altLang="zh-CN" sz="2400" dirty="0"/>
              <a:t>y2</a:t>
            </a:r>
            <a:r>
              <a:rPr lang="zh-CN" altLang="en-US" sz="2400" dirty="0"/>
              <a:t>求一阶导数并使其等于零，得：</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8" y="3767253"/>
            <a:ext cx="2423430" cy="12888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p>
            <a:endParaRPr lang="zh-CN" altLang="en-US" dirty="0"/>
          </a:p>
        </p:txBody>
      </p:sp>
      <p:sp>
        <p:nvSpPr>
          <p:cNvPr id="4" name="内容占位符 3"/>
          <p:cNvSpPr>
            <a:spLocks noGrp="1"/>
          </p:cNvSpPr>
          <p:nvPr>
            <p:ph idx="1"/>
          </p:nvPr>
        </p:nvSpPr>
        <p:spPr>
          <a:xfrm>
            <a:off x="467544" y="954009"/>
            <a:ext cx="8229600" cy="1281340"/>
          </a:xfrm>
        </p:spPr>
        <p:txBody>
          <a:bodyPr/>
          <a:lstStyle/>
          <a:p>
            <a:r>
              <a:rPr lang="zh-CN" altLang="en-US" sz="2000" dirty="0"/>
              <a:t>如下图所示。图中，斜率较大的曲线表示企业</a:t>
            </a:r>
            <a:r>
              <a:rPr lang="en-US" altLang="zh-CN" sz="2000" dirty="0"/>
              <a:t>2</a:t>
            </a:r>
            <a:r>
              <a:rPr lang="zh-CN" altLang="en-US" sz="2000" dirty="0"/>
              <a:t>的反应函数曲线，斜率较小的曲线表示企业</a:t>
            </a:r>
            <a:r>
              <a:rPr lang="en-US" altLang="zh-CN" sz="2000" dirty="0"/>
              <a:t>1</a:t>
            </a:r>
            <a:r>
              <a:rPr lang="zh-CN" altLang="en-US" sz="2000" dirty="0"/>
              <a:t>的反应函数曲线，它们分别与坐标轴相交的截距为 和 。因为</a:t>
            </a:r>
            <a:r>
              <a:rPr lang="en-US" altLang="zh-CN" sz="2000" dirty="0"/>
              <a:t>b1</a:t>
            </a:r>
            <a:r>
              <a:rPr lang="zh-CN" altLang="en-US" sz="2000" dirty="0"/>
              <a:t>＞</a:t>
            </a:r>
            <a:r>
              <a:rPr lang="en-US" altLang="zh-CN" sz="2000" dirty="0"/>
              <a:t>b2</a:t>
            </a:r>
            <a:r>
              <a:rPr lang="zh-CN" altLang="en-US" sz="2000" dirty="0"/>
              <a:t>，所以 </a:t>
            </a:r>
          </a:p>
        </p:txBody>
      </p:sp>
      <p:pic>
        <p:nvPicPr>
          <p:cNvPr id="1085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995" y="1556792"/>
            <a:ext cx="1512168" cy="67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4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35349"/>
            <a:ext cx="4536503" cy="36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9552" y="5517232"/>
            <a:ext cx="5400600" cy="923330"/>
          </a:xfrm>
          <a:prstGeom prst="rect">
            <a:avLst/>
          </a:prstGeom>
        </p:spPr>
        <p:txBody>
          <a:bodyPr wrap="square">
            <a:spAutoFit/>
          </a:bodyPr>
          <a:lstStyle/>
          <a:p>
            <a:r>
              <a:rPr lang="zh-CN" altLang="en-US" b="1" dirty="0"/>
              <a:t>产品差异越大，均衡的市场价格就越高，垄断力量就越大，从而利润就越高。这个模型就可以解释为什么企业常常花费大量的金钱为它们的品牌做广告</a:t>
            </a:r>
          </a:p>
        </p:txBody>
      </p:sp>
      <p:sp>
        <p:nvSpPr>
          <p:cNvPr id="6" name="矩形 5"/>
          <p:cNvSpPr/>
          <p:nvPr/>
        </p:nvSpPr>
        <p:spPr>
          <a:xfrm>
            <a:off x="3995936" y="2564904"/>
            <a:ext cx="2954655" cy="369332"/>
          </a:xfrm>
          <a:prstGeom prst="rect">
            <a:avLst/>
          </a:prstGeom>
        </p:spPr>
        <p:txBody>
          <a:bodyPr wrap="none">
            <a:spAutoFit/>
          </a:bodyPr>
          <a:lstStyle/>
          <a:p>
            <a:r>
              <a:rPr lang="zh-CN" altLang="en-US" dirty="0"/>
              <a:t>两家企业均衡的产量，为：</a:t>
            </a:r>
          </a:p>
        </p:txBody>
      </p:sp>
      <p:pic>
        <p:nvPicPr>
          <p:cNvPr id="1085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2564904"/>
            <a:ext cx="1200150" cy="43815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707904" y="3017300"/>
            <a:ext cx="2723823" cy="369332"/>
          </a:xfrm>
          <a:prstGeom prst="rect">
            <a:avLst/>
          </a:prstGeom>
        </p:spPr>
        <p:txBody>
          <a:bodyPr wrap="none">
            <a:spAutoFit/>
          </a:bodyPr>
          <a:lstStyle/>
          <a:p>
            <a:r>
              <a:rPr lang="zh-CN" altLang="en-US" dirty="0"/>
              <a:t>每家企业的市场价格为：</a:t>
            </a:r>
          </a:p>
        </p:txBody>
      </p:sp>
      <p:pic>
        <p:nvPicPr>
          <p:cNvPr id="1085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516" y="3017300"/>
            <a:ext cx="1200150" cy="43815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440921" y="3244334"/>
            <a:ext cx="2262158" cy="369332"/>
          </a:xfrm>
          <a:prstGeom prst="rect">
            <a:avLst/>
          </a:prstGeom>
        </p:spPr>
        <p:txBody>
          <a:bodyPr wrap="none">
            <a:spAutoFit/>
          </a:bodyPr>
          <a:lstStyle/>
          <a:p>
            <a:r>
              <a:rPr lang="zh-CN" altLang="en-US" dirty="0"/>
              <a:t>两家企业的利润为：</a:t>
            </a:r>
          </a:p>
        </p:txBody>
      </p:sp>
      <p:pic>
        <p:nvPicPr>
          <p:cNvPr id="1085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941" y="3376921"/>
            <a:ext cx="1390650" cy="46672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355976" y="4056310"/>
            <a:ext cx="4572000" cy="646331"/>
          </a:xfrm>
          <a:prstGeom prst="rect">
            <a:avLst/>
          </a:prstGeom>
          <a:ln>
            <a:solidFill>
              <a:srgbClr val="FF0D0D"/>
            </a:solidFill>
          </a:ln>
        </p:spPr>
        <p:txBody>
          <a:bodyPr>
            <a:spAutoFit/>
          </a:bodyPr>
          <a:lstStyle/>
          <a:p>
            <a:r>
              <a:rPr lang="zh-CN" altLang="en-US" dirty="0"/>
              <a:t>随着</a:t>
            </a:r>
            <a:r>
              <a:rPr lang="en-US" altLang="zh-CN" dirty="0"/>
              <a:t>b2</a:t>
            </a:r>
            <a:r>
              <a:rPr lang="zh-CN" altLang="en-US" dirty="0"/>
              <a:t>不断变小，两家企业的市场价格在不断提高，利润水平也在不断增加</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05772"/>
          </a:xfrm>
        </p:spPr>
        <p:txBody>
          <a:bodyPr/>
          <a:lstStyle/>
          <a:p>
            <a:r>
              <a:rPr lang="zh-CN" altLang="en-US" dirty="0"/>
              <a:t>四、差异产品的伯特兰竞争</a:t>
            </a:r>
            <a:endParaRPr lang="en-US" altLang="zh-CN" dirty="0"/>
          </a:p>
          <a:p>
            <a:r>
              <a:rPr lang="zh-CN" altLang="zh-CN" sz="2000" dirty="0"/>
              <a:t>简单的数学推导。假定依然用</a:t>
            </a:r>
            <a:r>
              <a:rPr lang="en-US" altLang="zh-CN" sz="2000" dirty="0"/>
              <a:t>π</a:t>
            </a:r>
            <a:r>
              <a:rPr lang="en-US" altLang="zh-CN" sz="2000" baseline="-25000" dirty="0"/>
              <a:t>1</a:t>
            </a:r>
            <a:r>
              <a:rPr lang="zh-CN" altLang="zh-CN" sz="2000" dirty="0"/>
              <a:t>表示企业</a:t>
            </a:r>
            <a:r>
              <a:rPr lang="en-US" altLang="zh-CN" sz="2000" dirty="0"/>
              <a:t>1</a:t>
            </a:r>
            <a:r>
              <a:rPr lang="zh-CN" altLang="zh-CN" sz="2000" dirty="0"/>
              <a:t>的利润，那么表示为：</a:t>
            </a:r>
          </a:p>
          <a:p>
            <a:r>
              <a:rPr lang="en-US" altLang="zh-CN" sz="2000" dirty="0"/>
              <a:t>    π</a:t>
            </a:r>
            <a:r>
              <a:rPr lang="en-US" altLang="zh-CN" sz="2000" baseline="-25000" dirty="0"/>
              <a:t>1</a:t>
            </a:r>
            <a:r>
              <a:rPr lang="zh-CN" altLang="zh-CN" sz="2000" dirty="0"/>
              <a:t>＝</a:t>
            </a:r>
            <a:r>
              <a:rPr lang="en-US" altLang="zh-CN" sz="2000" dirty="0"/>
              <a:t>p</a:t>
            </a:r>
            <a:r>
              <a:rPr lang="en-US" altLang="zh-CN" sz="2000" baseline="-25000" dirty="0"/>
              <a:t>1</a:t>
            </a:r>
            <a:r>
              <a:rPr lang="en-US" altLang="zh-CN" sz="2000" dirty="0"/>
              <a:t>y</a:t>
            </a:r>
            <a:r>
              <a:rPr lang="en-US" altLang="zh-CN" sz="2000" baseline="-25000" dirty="0"/>
              <a:t>1</a:t>
            </a:r>
            <a:r>
              <a:rPr lang="zh-CN" altLang="zh-CN" sz="2000" dirty="0"/>
              <a:t>＝</a:t>
            </a:r>
            <a:r>
              <a:rPr lang="en-US" altLang="zh-CN" sz="2000" dirty="0"/>
              <a:t>p</a:t>
            </a:r>
            <a:r>
              <a:rPr lang="en-US" altLang="zh-CN" sz="2000" baseline="-25000" dirty="0"/>
              <a:t>1</a:t>
            </a:r>
            <a:r>
              <a:rPr lang="zh-CN" altLang="zh-CN" sz="2000" dirty="0"/>
              <a:t>（</a:t>
            </a:r>
            <a:r>
              <a:rPr lang="en-US" altLang="zh-CN" sz="2000" dirty="0"/>
              <a:t>α</a:t>
            </a:r>
            <a:r>
              <a:rPr lang="zh-CN" altLang="zh-CN" sz="2000" dirty="0"/>
              <a:t>－</a:t>
            </a:r>
            <a:r>
              <a:rPr lang="en-US" altLang="zh-CN" sz="2000" dirty="0"/>
              <a:t>βp</a:t>
            </a:r>
            <a:r>
              <a:rPr lang="en-US" altLang="zh-CN" sz="2000" baseline="-25000" dirty="0"/>
              <a:t>1</a:t>
            </a:r>
            <a:r>
              <a:rPr lang="zh-CN" altLang="zh-CN" sz="2000" dirty="0"/>
              <a:t>＋</a:t>
            </a:r>
            <a:r>
              <a:rPr lang="en-US" altLang="zh-CN" sz="2000" dirty="0"/>
              <a:t>γp</a:t>
            </a:r>
            <a:r>
              <a:rPr lang="en-US" altLang="zh-CN" sz="2000" baseline="-25000" dirty="0"/>
              <a:t>2</a:t>
            </a:r>
            <a:r>
              <a:rPr lang="zh-CN" altLang="zh-CN" sz="2000" dirty="0"/>
              <a:t>）</a:t>
            </a:r>
          </a:p>
          <a:p>
            <a:r>
              <a:rPr lang="zh-CN" altLang="zh-CN" sz="2000" dirty="0"/>
              <a:t>由于此时价格是企业选择的变量，企业选择自己的价格使得自己利润最大化，那么我们就对π</a:t>
            </a:r>
            <a:r>
              <a:rPr lang="en-US" altLang="zh-CN" sz="2000" baseline="-25000" dirty="0"/>
              <a:t>1</a:t>
            </a:r>
            <a:r>
              <a:rPr lang="zh-CN" altLang="zh-CN" sz="2000" dirty="0"/>
              <a:t>求</a:t>
            </a:r>
            <a:r>
              <a:rPr lang="en-US" altLang="zh-CN" sz="2000" dirty="0"/>
              <a:t>p</a:t>
            </a:r>
            <a:r>
              <a:rPr lang="en-US" altLang="zh-CN" sz="2000" baseline="-25000" dirty="0"/>
              <a:t>1</a:t>
            </a:r>
            <a:r>
              <a:rPr lang="zh-CN" altLang="zh-CN" sz="2000" dirty="0"/>
              <a:t>的一阶导数并让其等于零，得：</a:t>
            </a:r>
          </a:p>
          <a:p>
            <a:r>
              <a:rPr lang="en-US" altLang="zh-CN" sz="2000" dirty="0"/>
              <a:t> </a:t>
            </a:r>
            <a:endParaRPr lang="zh-CN" altLang="zh-CN" sz="2000" dirty="0"/>
          </a:p>
          <a:p>
            <a:r>
              <a:rPr lang="en-US" altLang="zh-CN" sz="2000" dirty="0"/>
              <a:t> </a:t>
            </a:r>
            <a:endParaRPr lang="zh-CN" altLang="zh-CN" sz="2000" dirty="0"/>
          </a:p>
          <a:p>
            <a:r>
              <a:rPr lang="zh-CN" altLang="zh-CN" sz="2000" dirty="0"/>
              <a:t>化简上式，就可以得到企业</a:t>
            </a:r>
            <a:r>
              <a:rPr lang="en-US" altLang="zh-CN" sz="2000" dirty="0"/>
              <a:t>1</a:t>
            </a:r>
            <a:r>
              <a:rPr lang="zh-CN" altLang="zh-CN" sz="2000" dirty="0"/>
              <a:t>的最优反应函数曲线</a:t>
            </a:r>
            <a:r>
              <a:rPr lang="zh-CN" altLang="zh-CN" sz="1400" dirty="0"/>
              <a:t>：</a:t>
            </a:r>
          </a:p>
          <a:p>
            <a:r>
              <a:rPr lang="en-US" altLang="zh-CN" sz="1400" dirty="0"/>
              <a:t> </a:t>
            </a:r>
            <a:endParaRPr lang="zh-CN" altLang="zh-CN" sz="1400" dirty="0"/>
          </a:p>
          <a:p>
            <a:endParaRPr lang="zh-CN" altLang="en-US" sz="1400" dirty="0"/>
          </a:p>
        </p:txBody>
      </p:sp>
      <p:pic>
        <p:nvPicPr>
          <p:cNvPr id="109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57253"/>
            <a:ext cx="2304256" cy="726182"/>
          </a:xfrm>
          <a:prstGeom prst="rect">
            <a:avLst/>
          </a:prstGeom>
          <a:noFill/>
          <a:extLst>
            <a:ext uri="{909E8E84-426E-40DD-AFC4-6F175D3DCCD1}">
              <a14:hiddenFill xmlns:a14="http://schemas.microsoft.com/office/drawing/2010/main">
                <a:solidFill>
                  <a:srgbClr val="FFFFFF"/>
                </a:solidFill>
              </a14:hiddenFill>
            </a:ext>
          </a:extLst>
        </p:spPr>
      </p:pic>
      <p:pic>
        <p:nvPicPr>
          <p:cNvPr id="1095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030" y="3768590"/>
            <a:ext cx="2736304" cy="1008112"/>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标注 3"/>
          <p:cNvSpPr/>
          <p:nvPr/>
        </p:nvSpPr>
        <p:spPr>
          <a:xfrm>
            <a:off x="3995936" y="4077072"/>
            <a:ext cx="4752528" cy="2448272"/>
          </a:xfrm>
          <a:prstGeom prst="wedgeRoundRectCallout">
            <a:avLst>
              <a:gd name="adj1" fmla="val -57564"/>
              <a:gd name="adj2" fmla="val -30629"/>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a:t>企业</a:t>
            </a:r>
            <a:r>
              <a:rPr lang="en-US" altLang="zh-CN" dirty="0"/>
              <a:t>1</a:t>
            </a:r>
            <a:r>
              <a:rPr lang="zh-CN" altLang="en-US" dirty="0"/>
              <a:t>的反应函数曲线一个明显的特征是，它不再是向下倾斜，而是向上倾斜的一条直线。斜率为正意味着，如果一个企业提高价格，另一家企业的最优反应将是也提高价格。如果最优反应函数曲线向下倾斜，参与者的策略就被称为</a:t>
            </a:r>
            <a:r>
              <a:rPr lang="zh-CN" altLang="en-US" b="1" dirty="0">
                <a:solidFill>
                  <a:srgbClr val="FF0000"/>
                </a:solidFill>
              </a:rPr>
              <a:t>策略替代</a:t>
            </a:r>
            <a:r>
              <a:rPr lang="zh-CN" altLang="en-US" dirty="0"/>
              <a:t>，如果最优反应函数曲线向上倾斜，参与者的策略就被称为</a:t>
            </a:r>
            <a:r>
              <a:rPr lang="zh-CN" altLang="en-US" dirty="0">
                <a:solidFill>
                  <a:srgbClr val="FF0000"/>
                </a:solidFill>
              </a:rPr>
              <a:t>策略互补</a:t>
            </a:r>
          </a:p>
        </p:txBody>
      </p:sp>
      <p:pic>
        <p:nvPicPr>
          <p:cNvPr id="1095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693" y="4758595"/>
            <a:ext cx="3568102" cy="812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5482952" cy="676672"/>
          </a:xfrm>
        </p:spPr>
        <p:txBody>
          <a:bodyPr/>
          <a:lstStyle/>
          <a:p>
            <a:r>
              <a:rPr lang="zh-CN" altLang="en-US" dirty="0"/>
              <a:t>同理，企业</a:t>
            </a:r>
            <a:r>
              <a:rPr lang="en-US" altLang="zh-CN" dirty="0"/>
              <a:t>2</a:t>
            </a:r>
            <a:r>
              <a:rPr lang="zh-CN" altLang="en-US" dirty="0"/>
              <a:t>的反应函数</a:t>
            </a:r>
          </a:p>
        </p:txBody>
      </p:sp>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348880"/>
            <a:ext cx="3600400"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105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501008"/>
            <a:ext cx="4176464" cy="28803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044568" y="3501008"/>
            <a:ext cx="3647152" cy="369332"/>
          </a:xfrm>
          <a:prstGeom prst="rect">
            <a:avLst/>
          </a:prstGeom>
        </p:spPr>
        <p:txBody>
          <a:bodyPr wrap="none">
            <a:spAutoFit/>
          </a:bodyPr>
          <a:lstStyle/>
          <a:p>
            <a:r>
              <a:rPr lang="zh-CN" altLang="en-US" dirty="0"/>
              <a:t>两家企业均衡的价格和利润，为：</a:t>
            </a:r>
          </a:p>
        </p:txBody>
      </p:sp>
      <p:pic>
        <p:nvPicPr>
          <p:cNvPr id="1105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5088" y="3870340"/>
            <a:ext cx="3823295" cy="926812"/>
          </a:xfrm>
          <a:prstGeom prst="rect">
            <a:avLst/>
          </a:prstGeom>
          <a:noFill/>
          <a:extLst>
            <a:ext uri="{909E8E84-426E-40DD-AFC4-6F175D3DCCD1}">
              <a14:hiddenFill xmlns:a14="http://schemas.microsoft.com/office/drawing/2010/main">
                <a:solidFill>
                  <a:srgbClr val="FFFFFF"/>
                </a:solidFill>
              </a14:hiddenFill>
            </a:ext>
          </a:extLst>
        </p:spPr>
      </p:pic>
      <p:pic>
        <p:nvPicPr>
          <p:cNvPr id="1105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4797152"/>
            <a:ext cx="3744416"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99556" y="5589240"/>
            <a:ext cx="4572000" cy="646331"/>
          </a:xfrm>
          <a:prstGeom prst="rect">
            <a:avLst/>
          </a:prstGeom>
          <a:ln w="57150">
            <a:solidFill>
              <a:srgbClr val="C00000"/>
            </a:solidFill>
            <a:prstDash val="dash"/>
          </a:ln>
        </p:spPr>
        <p:txBody>
          <a:bodyPr>
            <a:spAutoFit/>
          </a:bodyPr>
          <a:lstStyle/>
          <a:p>
            <a:r>
              <a:rPr lang="zh-CN" altLang="en-US" dirty="0"/>
              <a:t>产品差异会增强品牌生产企业的垄断势力，从而获得更高的利润。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2116832"/>
          </a:xfrm>
        </p:spPr>
        <p:txBody>
          <a:bodyPr/>
          <a:lstStyle/>
          <a:p>
            <a:r>
              <a:rPr lang="zh-CN" altLang="en-US" dirty="0"/>
              <a:t>哪种市场结构，是古诺的还是伯特兰的，会产生较高的市场价格？</a:t>
            </a:r>
            <a:endParaRPr lang="en-US" altLang="zh-CN" dirty="0"/>
          </a:p>
          <a:p>
            <a:r>
              <a:rPr lang="zh-CN" altLang="en-US" dirty="0"/>
              <a:t>改变产品差异程度对两种市场结构之间的相对差异有何影响？</a:t>
            </a:r>
          </a:p>
        </p:txBody>
      </p:sp>
      <p:pic>
        <p:nvPicPr>
          <p:cNvPr id="111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764890"/>
            <a:ext cx="4968552" cy="124828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43608" y="4797152"/>
            <a:ext cx="4572000" cy="1477328"/>
          </a:xfrm>
          <a:prstGeom prst="rect">
            <a:avLst/>
          </a:prstGeom>
          <a:ln w="57150">
            <a:solidFill>
              <a:srgbClr val="C00000"/>
            </a:solidFill>
          </a:ln>
        </p:spPr>
        <p:txBody>
          <a:bodyPr>
            <a:spAutoFit/>
          </a:bodyPr>
          <a:lstStyle/>
          <a:p>
            <a:r>
              <a:rPr lang="zh-CN" altLang="en-US" dirty="0"/>
              <a:t>在一个差异产品市场中，古诺市场结构中的市场价格高于伯特兰市场结构。而产品差异越大，古诺模型和伯特兰模型价格之间的差异就越小，当产品之间变得完全不可替代时，价格差异为零。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style>
          <a:lnRef idx="2">
            <a:schemeClr val="accent3"/>
          </a:lnRef>
          <a:fillRef idx="1">
            <a:schemeClr val="lt1"/>
          </a:fillRef>
          <a:effectRef idx="0">
            <a:schemeClr val="accent3"/>
          </a:effectRef>
          <a:fontRef idx="minor">
            <a:schemeClr val="dk1"/>
          </a:fontRef>
        </p:style>
        <p:txBody>
          <a:bodyPr/>
          <a:lstStyle/>
          <a:p>
            <a:pPr eaLnBrk="1" hangingPunct="1">
              <a:buFont typeface="Wingdings" panose="05000000000000000000" pitchFamily="2" charset="2"/>
              <a:buChar char="Ø"/>
            </a:pPr>
            <a:r>
              <a:rPr lang="zh-CN" altLang="en-US" sz="4000" b="1" dirty="0"/>
              <a:t>第四节    产品</a:t>
            </a:r>
            <a:r>
              <a:rPr lang="zh-CN" altLang="en-US" sz="4000" b="1"/>
              <a:t>差异和区位模型</a:t>
            </a:r>
            <a:endParaRPr lang="zh-CN" altLang="en-US" sz="4000" b="1" dirty="0"/>
          </a:p>
        </p:txBody>
      </p:sp>
      <p:sp>
        <p:nvSpPr>
          <p:cNvPr id="28675" name="Rectangle 3"/>
          <p:cNvSpPr>
            <a:spLocks noGrp="1" noChangeArrowheads="1"/>
          </p:cNvSpPr>
          <p:nvPr>
            <p:ph idx="1"/>
          </p:nvPr>
        </p:nvSpPr>
        <p:spPr/>
        <p:txBody>
          <a:bodyPr/>
          <a:lstStyle/>
          <a:p>
            <a:pPr eaLnBrk="1" hangingPunct="1">
              <a:lnSpc>
                <a:spcPct val="80000"/>
              </a:lnSpc>
            </a:pPr>
            <a:r>
              <a:rPr lang="zh-CN" altLang="en-US" dirty="0"/>
              <a:t>产品差异使得厂商即使将价格定在边际成本之上，也不会失去其所有顾客，也就是说产品差异的引入使厂商面临的需求曲线不再是一条水平直线，而是一条向右下方倾斜的直线。表明厂商具有了一定的市场势力，即使价格高于别的厂商产品，消费者也会偏好其产品。</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a:p>
        </p:txBody>
      </p:sp>
      <p:sp>
        <p:nvSpPr>
          <p:cNvPr id="29699" name="内容占位符 2"/>
          <p:cNvSpPr>
            <a:spLocks noGrp="1"/>
          </p:cNvSpPr>
          <p:nvPr>
            <p:ph idx="1"/>
          </p:nvPr>
        </p:nvSpPr>
        <p:spPr/>
        <p:txBody>
          <a:bodyPr/>
          <a:lstStyle/>
          <a:p>
            <a:r>
              <a:rPr lang="zh-CN" altLang="en-US" dirty="0"/>
              <a:t>通常采用价格成本差（p - MC）或者[(p - MC)/p]衡量厂商的市场势力。</a:t>
            </a:r>
            <a:endParaRPr lang="en-US" altLang="zh-CN" dirty="0"/>
          </a:p>
          <a:p>
            <a:r>
              <a:rPr lang="zh-CN" altLang="en-US" dirty="0"/>
              <a:t>为什么产品差异越大，厂商的市场势力越大。</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zh-CN" altLang="en-US" b="1" dirty="0"/>
              <a:t>一、区位模型</a:t>
            </a:r>
          </a:p>
        </p:txBody>
      </p:sp>
      <p:sp>
        <p:nvSpPr>
          <p:cNvPr id="3" name="内容占位符 2"/>
          <p:cNvSpPr>
            <a:spLocks noGrp="1"/>
          </p:cNvSpPr>
          <p:nvPr>
            <p:ph idx="1"/>
          </p:nvPr>
        </p:nvSpPr>
        <p:spPr>
          <a:xfrm>
            <a:off x="457200" y="1600200"/>
            <a:ext cx="8229600" cy="2257428"/>
          </a:xfrm>
        </p:spPr>
        <p:txBody>
          <a:bodyPr/>
          <a:lstStyle/>
          <a:p>
            <a:r>
              <a:rPr lang="zh-CN" altLang="en-US" dirty="0"/>
              <a:t>例：在一公里长的海滩上，有两个卖冰淇淋的小贩，分别处于两端，假定小贩提供的产品相同、价格一样，你在购买时会做出怎样选择？</a:t>
            </a:r>
          </a:p>
        </p:txBody>
      </p:sp>
      <p:pic>
        <p:nvPicPr>
          <p:cNvPr id="55300" name="Picture 4" descr="http://pica.nipic.com/2008-02-16/2008216141231183_2.jpg"/>
          <p:cNvPicPr>
            <a:picLocks noChangeAspect="1" noChangeArrowheads="1"/>
          </p:cNvPicPr>
          <p:nvPr/>
        </p:nvPicPr>
        <p:blipFill>
          <a:blip r:embed="rId2" cstate="print"/>
          <a:srcRect/>
          <a:stretch>
            <a:fillRect/>
          </a:stretch>
        </p:blipFill>
        <p:spPr bwMode="auto">
          <a:xfrm>
            <a:off x="1357290" y="3571876"/>
            <a:ext cx="6814827" cy="2285992"/>
          </a:xfrm>
          <a:prstGeom prst="rect">
            <a:avLst/>
          </a:prstGeom>
          <a:noFill/>
        </p:spPr>
      </p:pic>
      <p:cxnSp>
        <p:nvCxnSpPr>
          <p:cNvPr id="9" name="直接连接符 8"/>
          <p:cNvCxnSpPr/>
          <p:nvPr/>
        </p:nvCxnSpPr>
        <p:spPr>
          <a:xfrm>
            <a:off x="1357290" y="5857892"/>
            <a:ext cx="6786610"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4348" y="5929330"/>
            <a:ext cx="774571" cy="369332"/>
          </a:xfrm>
          <a:prstGeom prst="rect">
            <a:avLst/>
          </a:prstGeom>
          <a:noFill/>
        </p:spPr>
        <p:txBody>
          <a:bodyPr wrap="none" rtlCol="0">
            <a:spAutoFit/>
          </a:bodyPr>
          <a:lstStyle/>
          <a:p>
            <a:r>
              <a:rPr lang="zh-CN" altLang="en-US" b="1" dirty="0"/>
              <a:t>小贩</a:t>
            </a:r>
            <a:r>
              <a:rPr lang="en-US" altLang="zh-CN" b="1" dirty="0"/>
              <a:t>1</a:t>
            </a:r>
            <a:endParaRPr lang="zh-CN" altLang="en-US" b="1" dirty="0"/>
          </a:p>
        </p:txBody>
      </p:sp>
      <p:sp>
        <p:nvSpPr>
          <p:cNvPr id="11" name="TextBox 10"/>
          <p:cNvSpPr txBox="1"/>
          <p:nvPr/>
        </p:nvSpPr>
        <p:spPr>
          <a:xfrm>
            <a:off x="7786710" y="5929330"/>
            <a:ext cx="777777" cy="369332"/>
          </a:xfrm>
          <a:prstGeom prst="rect">
            <a:avLst/>
          </a:prstGeom>
          <a:noFill/>
        </p:spPr>
        <p:txBody>
          <a:bodyPr wrap="none" rtlCol="0">
            <a:spAutoFit/>
          </a:bodyPr>
          <a:lstStyle/>
          <a:p>
            <a:r>
              <a:rPr lang="zh-CN" altLang="en-US" b="1" dirty="0"/>
              <a:t>小贩</a:t>
            </a:r>
            <a:r>
              <a:rPr lang="en-US" altLang="zh-CN" b="1" dirty="0"/>
              <a:t>2</a:t>
            </a:r>
            <a:endParaRPr lang="zh-CN" altLang="en-US" b="1" dirty="0"/>
          </a:p>
        </p:txBody>
      </p:sp>
      <p:pic>
        <p:nvPicPr>
          <p:cNvPr id="55302" name="Picture 6" descr="http://pic15.nipic.com/20110719/7872550_104725310109_2.jpg"/>
          <p:cNvPicPr>
            <a:picLocks noChangeAspect="1" noChangeArrowheads="1"/>
          </p:cNvPicPr>
          <p:nvPr/>
        </p:nvPicPr>
        <p:blipFill>
          <a:blip r:embed="rId3" cstate="print"/>
          <a:srcRect/>
          <a:stretch>
            <a:fillRect/>
          </a:stretch>
        </p:blipFill>
        <p:spPr bwMode="auto">
          <a:xfrm>
            <a:off x="500034" y="4786322"/>
            <a:ext cx="882596" cy="1168348"/>
          </a:xfrm>
          <a:prstGeom prst="rect">
            <a:avLst/>
          </a:prstGeom>
          <a:noFill/>
        </p:spPr>
      </p:pic>
      <p:pic>
        <p:nvPicPr>
          <p:cNvPr id="13" name="Picture 6" descr="http://pic15.nipic.com/20110719/7872550_104725310109_2.jpg"/>
          <p:cNvPicPr>
            <a:picLocks noChangeAspect="1" noChangeArrowheads="1"/>
          </p:cNvPicPr>
          <p:nvPr/>
        </p:nvPicPr>
        <p:blipFill>
          <a:blip r:embed="rId4" cstate="print"/>
          <a:srcRect/>
          <a:stretch>
            <a:fillRect/>
          </a:stretch>
        </p:blipFill>
        <p:spPr bwMode="auto">
          <a:xfrm>
            <a:off x="8143900" y="4786322"/>
            <a:ext cx="1000100" cy="116834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panose="05000000000000000000" pitchFamily="2" charset="2"/>
              <a:buChar char="Ø"/>
            </a:pPr>
            <a:r>
              <a:rPr lang="zh-CN" altLang="en-US" sz="4000" b="1" dirty="0"/>
              <a:t>第一节  产品差异的定义与类型</a:t>
            </a:r>
          </a:p>
        </p:txBody>
      </p:sp>
      <p:sp>
        <p:nvSpPr>
          <p:cNvPr id="16387" name="Rectangle 3"/>
          <p:cNvSpPr>
            <a:spLocks noGrp="1" noChangeArrowheads="1"/>
          </p:cNvSpPr>
          <p:nvPr>
            <p:ph idx="1"/>
          </p:nvPr>
        </p:nvSpPr>
        <p:spPr>
          <a:xfrm>
            <a:off x="457200" y="1600200"/>
            <a:ext cx="8229600" cy="3341688"/>
          </a:xfrm>
        </p:spPr>
        <p:txBody>
          <a:bodyPr/>
          <a:lstStyle/>
          <a:p>
            <a:pPr eaLnBrk="1" hangingPunct="1"/>
            <a:r>
              <a:rPr lang="zh-CN" altLang="en-US" dirty="0">
                <a:solidFill>
                  <a:srgbClr val="FF0D0D"/>
                </a:solidFill>
              </a:rPr>
              <a:t>产品差异</a:t>
            </a:r>
            <a:r>
              <a:rPr lang="zh-CN" altLang="en-US" dirty="0"/>
              <a:t>是指同一产业内不同企业生产的同类商品，由于在质量、款式、性能、销售服务、信息提供和消费者偏好等方面存在着差异，从而导致产品之间替代不完全的状况。</a:t>
            </a:r>
          </a:p>
          <a:p>
            <a:pPr eaLnBrk="1" hangingPunct="1"/>
            <a:r>
              <a:rPr lang="zh-CN" altLang="en-US" sz="2400" dirty="0"/>
              <a:t>卡尔顿和佩罗夫（1998）指出产品差异的本质是：消费者认为它们不同。</a:t>
            </a:r>
            <a:endParaRPr lang="en-US" altLang="zh-CN" sz="2400" dirty="0"/>
          </a:p>
        </p:txBody>
      </p:sp>
      <p:sp>
        <p:nvSpPr>
          <p:cNvPr id="5" name="左大括号 4"/>
          <p:cNvSpPr/>
          <p:nvPr/>
        </p:nvSpPr>
        <p:spPr>
          <a:xfrm>
            <a:off x="4643438" y="5229225"/>
            <a:ext cx="215900" cy="100806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16389" name="TextBox 5"/>
          <p:cNvSpPr txBox="1">
            <a:spLocks noChangeArrowheads="1"/>
          </p:cNvSpPr>
          <p:nvPr/>
        </p:nvSpPr>
        <p:spPr bwMode="auto">
          <a:xfrm>
            <a:off x="395288" y="5445125"/>
            <a:ext cx="4305300" cy="862013"/>
          </a:xfrm>
          <a:prstGeom prst="rect">
            <a:avLst/>
          </a:prstGeom>
          <a:noFill/>
          <a:ln w="9525">
            <a:noFill/>
            <a:miter lim="800000"/>
          </a:ln>
        </p:spPr>
        <p:txBody>
          <a:bodyPr wrap="none">
            <a:spAutoFit/>
          </a:bodyPr>
          <a:lstStyle/>
          <a:p>
            <a:r>
              <a:rPr lang="zh-CN" altLang="en-US" sz="3200" b="1" i="1"/>
              <a:t>注意：产品同质的条件</a:t>
            </a:r>
          </a:p>
          <a:p>
            <a:endParaRPr lang="zh-CN" altLang="en-US"/>
          </a:p>
        </p:txBody>
      </p:sp>
      <p:sp>
        <p:nvSpPr>
          <p:cNvPr id="16390" name="TextBox 6"/>
          <p:cNvSpPr txBox="1">
            <a:spLocks noChangeArrowheads="1"/>
          </p:cNvSpPr>
          <p:nvPr/>
        </p:nvSpPr>
        <p:spPr bwMode="auto">
          <a:xfrm>
            <a:off x="4932363" y="5084763"/>
            <a:ext cx="4122737" cy="339725"/>
          </a:xfrm>
          <a:prstGeom prst="rect">
            <a:avLst/>
          </a:prstGeom>
          <a:noFill/>
          <a:ln w="9525">
            <a:solidFill>
              <a:schemeClr val="tx1"/>
            </a:solidFill>
            <a:prstDash val="sysDash"/>
            <a:miter lim="800000"/>
          </a:ln>
        </p:spPr>
        <p:txBody>
          <a:bodyPr>
            <a:spAutoFit/>
          </a:bodyPr>
          <a:lstStyle/>
          <a:p>
            <a:r>
              <a:rPr lang="zh-CN" altLang="en-US" sz="1600" b="1"/>
              <a:t>所有企业按同一质量、同一设计标准生产</a:t>
            </a:r>
          </a:p>
        </p:txBody>
      </p:sp>
      <p:sp>
        <p:nvSpPr>
          <p:cNvPr id="16391" name="TextBox 7"/>
          <p:cNvSpPr txBox="1">
            <a:spLocks noChangeArrowheads="1"/>
          </p:cNvSpPr>
          <p:nvPr/>
        </p:nvSpPr>
        <p:spPr bwMode="auto">
          <a:xfrm>
            <a:off x="4932363" y="5516563"/>
            <a:ext cx="4103687" cy="339725"/>
          </a:xfrm>
          <a:prstGeom prst="rect">
            <a:avLst/>
          </a:prstGeom>
          <a:noFill/>
          <a:ln w="9525">
            <a:solidFill>
              <a:schemeClr val="tx1"/>
            </a:solidFill>
            <a:prstDash val="sysDash"/>
            <a:miter lim="800000"/>
          </a:ln>
        </p:spPr>
        <p:txBody>
          <a:bodyPr>
            <a:spAutoFit/>
          </a:bodyPr>
          <a:lstStyle/>
          <a:p>
            <a:r>
              <a:rPr lang="zh-CN" altLang="en-US" sz="1600" b="1"/>
              <a:t>各企业掌握其他企业销售产品的信息</a:t>
            </a:r>
          </a:p>
        </p:txBody>
      </p:sp>
      <p:sp>
        <p:nvSpPr>
          <p:cNvPr id="16392" name="TextBox 8"/>
          <p:cNvSpPr txBox="1">
            <a:spLocks noChangeArrowheads="1"/>
          </p:cNvSpPr>
          <p:nvPr/>
        </p:nvSpPr>
        <p:spPr bwMode="auto">
          <a:xfrm>
            <a:off x="4972050" y="6021388"/>
            <a:ext cx="4114800" cy="338137"/>
          </a:xfrm>
          <a:prstGeom prst="rect">
            <a:avLst/>
          </a:prstGeom>
          <a:noFill/>
          <a:ln w="9525">
            <a:solidFill>
              <a:schemeClr val="tx1"/>
            </a:solidFill>
            <a:prstDash val="sysDash"/>
            <a:miter lim="800000"/>
          </a:ln>
        </p:spPr>
        <p:txBody>
          <a:bodyPr wrap="none">
            <a:spAutoFit/>
          </a:bodyPr>
          <a:lstStyle/>
          <a:p>
            <a:r>
              <a:rPr lang="zh-CN" altLang="en-US" sz="1600" b="1"/>
              <a:t>广告和商标不产生影响、消费者能合理选择</a:t>
            </a:r>
          </a:p>
        </p:txBody>
      </p:sp>
    </p:spTree>
    <p:extLst>
      <p:ext uri="{BB962C8B-B14F-4D97-AF65-F5344CB8AC3E}">
        <p14:creationId xmlns:p14="http://schemas.microsoft.com/office/powerpoint/2010/main" val="25186606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每种商品都是一组特征的组合：</a:t>
            </a:r>
            <a:endParaRPr lang="en-US" altLang="zh-CN" dirty="0"/>
          </a:p>
          <a:p>
            <a:r>
              <a:rPr lang="zh-CN" altLang="en-US" i="1" dirty="0"/>
              <a:t>糖块与冰淇淋在甜度、湿度、质地方面是不同的。</a:t>
            </a:r>
            <a:endParaRPr lang="en-US" altLang="zh-CN" i="1" dirty="0"/>
          </a:p>
          <a:p>
            <a:r>
              <a:rPr lang="zh-CN" altLang="en-US" dirty="0"/>
              <a:t>下面以软饮料市场为例，分析消费者如何根据产品基本特征做出选择：</a:t>
            </a:r>
            <a:endParaRPr lang="en-US" altLang="zh-CN" dirty="0"/>
          </a:p>
          <a:p>
            <a:r>
              <a:rPr lang="zh-CN" altLang="en-US" dirty="0"/>
              <a:t>假如软饮料产品唯一重要特征是它有多甜，我们可以定义一个“甜度空间”。</a:t>
            </a:r>
          </a:p>
        </p:txBody>
      </p:sp>
      <p:cxnSp>
        <p:nvCxnSpPr>
          <p:cNvPr id="5" name="直接连接符 4"/>
          <p:cNvCxnSpPr/>
          <p:nvPr/>
        </p:nvCxnSpPr>
        <p:spPr>
          <a:xfrm>
            <a:off x="1857356" y="5786454"/>
            <a:ext cx="5072098"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28662" y="5715016"/>
            <a:ext cx="646332" cy="369332"/>
          </a:xfrm>
          <a:prstGeom prst="rect">
            <a:avLst/>
          </a:prstGeom>
          <a:noFill/>
        </p:spPr>
        <p:txBody>
          <a:bodyPr wrap="none" rtlCol="0">
            <a:spAutoFit/>
          </a:bodyPr>
          <a:lstStyle/>
          <a:p>
            <a:r>
              <a:rPr lang="zh-CN" altLang="en-US" b="1" dirty="0"/>
              <a:t>不甜</a:t>
            </a:r>
          </a:p>
        </p:txBody>
      </p:sp>
      <p:sp>
        <p:nvSpPr>
          <p:cNvPr id="7" name="TextBox 6"/>
          <p:cNvSpPr txBox="1"/>
          <p:nvPr/>
        </p:nvSpPr>
        <p:spPr>
          <a:xfrm>
            <a:off x="7143768" y="5715016"/>
            <a:ext cx="417101" cy="369332"/>
          </a:xfrm>
          <a:prstGeom prst="rect">
            <a:avLst/>
          </a:prstGeom>
          <a:noFill/>
        </p:spPr>
        <p:txBody>
          <a:bodyPr wrap="none" rtlCol="0">
            <a:spAutoFit/>
          </a:bodyPr>
          <a:lstStyle/>
          <a:p>
            <a:r>
              <a:rPr lang="zh-CN" altLang="en-US" b="1" dirty="0"/>
              <a:t>甜</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（一）豪泰林模型（</a:t>
            </a:r>
            <a:r>
              <a:rPr lang="en-US" altLang="zh-CN" b="1" dirty="0" err="1"/>
              <a:t>Hotelling</a:t>
            </a:r>
            <a:r>
              <a:rPr lang="zh-CN" altLang="en-US" b="1" dirty="0"/>
              <a:t>）</a:t>
            </a:r>
            <a:endParaRPr lang="zh-CN" altLang="en-US" dirty="0"/>
          </a:p>
        </p:txBody>
      </p:sp>
      <p:sp>
        <p:nvSpPr>
          <p:cNvPr id="3" name="内容占位符 2"/>
          <p:cNvSpPr>
            <a:spLocks noGrp="1"/>
          </p:cNvSpPr>
          <p:nvPr>
            <p:ph idx="1"/>
          </p:nvPr>
        </p:nvSpPr>
        <p:spPr>
          <a:xfrm>
            <a:off x="457200" y="1600200"/>
            <a:ext cx="8229600" cy="2757494"/>
          </a:xfrm>
        </p:spPr>
        <p:txBody>
          <a:bodyPr/>
          <a:lstStyle/>
          <a:p>
            <a:r>
              <a:rPr lang="en-US" altLang="zh-CN" dirty="0"/>
              <a:t>1</a:t>
            </a:r>
            <a:r>
              <a:rPr lang="zh-CN" altLang="en-US" dirty="0"/>
              <a:t>、一次模型</a:t>
            </a:r>
            <a:endParaRPr lang="en-US" altLang="zh-CN" dirty="0"/>
          </a:p>
          <a:p>
            <a:r>
              <a:rPr lang="zh-CN" altLang="en-US" dirty="0"/>
              <a:t>假定线性城市的长度为</a:t>
            </a:r>
            <a:r>
              <a:rPr lang="en-US" altLang="zh-CN" dirty="0"/>
              <a:t>1</a:t>
            </a:r>
            <a:r>
              <a:rPr lang="zh-CN" altLang="en-US" dirty="0"/>
              <a:t>，消费者以密度为 </a:t>
            </a:r>
            <a:r>
              <a:rPr lang="en-US" altLang="zh-CN" dirty="0"/>
              <a:t>1</a:t>
            </a:r>
            <a:r>
              <a:rPr lang="zh-CN" altLang="en-US" dirty="0"/>
              <a:t>均匀分布在这一区间。</a:t>
            </a:r>
            <a:endParaRPr lang="en-US" altLang="zh-CN" dirty="0"/>
          </a:p>
          <a:p>
            <a:r>
              <a:rPr lang="zh-CN" altLang="en-US" dirty="0"/>
              <a:t>假定有两个厂商，每个厂商仅能提供一个品牌，分别位于</a:t>
            </a:r>
            <a:r>
              <a:rPr lang="en-US" altLang="zh-CN" dirty="0"/>
              <a:t>a</a:t>
            </a:r>
            <a:r>
              <a:rPr lang="zh-CN" altLang="en-US" dirty="0">
                <a:latin typeface="Calibri" panose="020F0502020204030204" charset="0"/>
              </a:rPr>
              <a:t>和</a:t>
            </a:r>
            <a:r>
              <a:rPr lang="en-US" altLang="zh-CN" dirty="0"/>
              <a:t>b</a:t>
            </a:r>
            <a:r>
              <a:rPr lang="zh-CN" altLang="en-US" dirty="0">
                <a:latin typeface="Calibri" panose="020F0502020204030204" charset="0"/>
              </a:rPr>
              <a:t>处，成本为</a:t>
            </a:r>
            <a:r>
              <a:rPr lang="en-US" altLang="zh-CN" dirty="0">
                <a:latin typeface="Calibri" panose="020F0502020204030204" charset="0"/>
              </a:rPr>
              <a:t>0.</a:t>
            </a:r>
            <a:endParaRPr lang="zh-CN" altLang="en-US" dirty="0"/>
          </a:p>
          <a:p>
            <a:endParaRPr lang="zh-CN" altLang="en-US" dirty="0"/>
          </a:p>
        </p:txBody>
      </p:sp>
      <p:grpSp>
        <p:nvGrpSpPr>
          <p:cNvPr id="4" name="组合 25"/>
          <p:cNvGrpSpPr/>
          <p:nvPr/>
        </p:nvGrpSpPr>
        <p:grpSpPr bwMode="auto">
          <a:xfrm>
            <a:off x="785786" y="4357694"/>
            <a:ext cx="7033466" cy="1147121"/>
            <a:chOff x="1049338" y="3241675"/>
            <a:chExt cx="6688137" cy="1241425"/>
          </a:xfrm>
        </p:grpSpPr>
        <p:grpSp>
          <p:nvGrpSpPr>
            <p:cNvPr id="5" name="组合 13"/>
            <p:cNvGrpSpPr/>
            <p:nvPr/>
          </p:nvGrpSpPr>
          <p:grpSpPr bwMode="auto">
            <a:xfrm>
              <a:off x="1294872" y="3429880"/>
              <a:ext cx="6249572" cy="613474"/>
              <a:chOff x="1294872" y="3429880"/>
              <a:chExt cx="6249572" cy="613474"/>
            </a:xfrm>
          </p:grpSpPr>
          <p:cxnSp>
            <p:nvCxnSpPr>
              <p:cNvPr id="15" name="直接连接符 14"/>
              <p:cNvCxnSpPr/>
              <p:nvPr/>
            </p:nvCxnSpPr>
            <p:spPr>
              <a:xfrm>
                <a:off x="1294873" y="3739331"/>
                <a:ext cx="62495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988908" y="3735844"/>
                <a:ext cx="613474" cy="1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2437412" y="3735844"/>
                <a:ext cx="613474" cy="1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425731" y="3735844"/>
                <a:ext cx="613474" cy="1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4874235" y="3735844"/>
                <a:ext cx="613474" cy="1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7236934" y="3735844"/>
                <a:ext cx="613474" cy="1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 name="直接箭头连接符 5"/>
            <p:cNvCxnSpPr/>
            <p:nvPr/>
          </p:nvCxnSpPr>
          <p:spPr>
            <a:xfrm>
              <a:off x="1294873" y="3581891"/>
              <a:ext cx="1448504" cy="1810"/>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181745" y="3581891"/>
              <a:ext cx="2362699" cy="1810"/>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8" name="Object 4"/>
            <p:cNvGraphicFramePr>
              <a:graphicFrameLocks noChangeAspect="1"/>
            </p:cNvGraphicFramePr>
            <p:nvPr/>
          </p:nvGraphicFramePr>
          <p:xfrm>
            <a:off x="1049338" y="3959225"/>
            <a:ext cx="273050" cy="384175"/>
          </p:xfrm>
          <a:graphic>
            <a:graphicData uri="http://schemas.openxmlformats.org/presentationml/2006/ole">
              <mc:AlternateContent xmlns:mc="http://schemas.openxmlformats.org/markup-compatibility/2006">
                <mc:Choice xmlns:v="urn:schemas-microsoft-com:vml" Requires="v">
                  <p:oleObj name="公式" r:id="rId2" imgW="101600" imgH="139700" progId="Equation.3">
                    <p:embed/>
                  </p:oleObj>
                </mc:Choice>
                <mc:Fallback>
                  <p:oleObj name="公式" r:id="rId2" imgW="101600" imgH="139700" progId="Equation.3">
                    <p:embed/>
                    <p:pic>
                      <p:nvPicPr>
                        <p:cNvPr id="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38" y="3959225"/>
                          <a:ext cx="2730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2622550" y="3997325"/>
            <a:ext cx="273050" cy="314325"/>
          </p:xfrm>
          <a:graphic>
            <a:graphicData uri="http://schemas.openxmlformats.org/presentationml/2006/ole">
              <mc:AlternateContent xmlns:mc="http://schemas.openxmlformats.org/markup-compatibility/2006">
                <mc:Choice xmlns:v="urn:schemas-microsoft-com:vml" Requires="v">
                  <p:oleObj name="公式" r:id="rId4" imgW="101600" imgH="114300" progId="Equation.3">
                    <p:embed/>
                  </p:oleObj>
                </mc:Choice>
                <mc:Fallback>
                  <p:oleObj name="公式" r:id="rId4" imgW="101600" imgH="114300" progId="Equation.3">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3997325"/>
                          <a:ext cx="27305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p:cNvGraphicFramePr>
              <a:graphicFrameLocks noChangeAspect="1"/>
            </p:cNvGraphicFramePr>
            <p:nvPr/>
          </p:nvGraphicFramePr>
          <p:xfrm>
            <a:off x="1860550" y="3276600"/>
            <a:ext cx="273050" cy="314325"/>
          </p:xfrm>
          <a:graphic>
            <a:graphicData uri="http://schemas.openxmlformats.org/presentationml/2006/ole">
              <mc:AlternateContent xmlns:mc="http://schemas.openxmlformats.org/markup-compatibility/2006">
                <mc:Choice xmlns:v="urn:schemas-microsoft-com:vml" Requires="v">
                  <p:oleObj name="公式" r:id="rId6" imgW="101600" imgH="114300" progId="Equation.3">
                    <p:embed/>
                  </p:oleObj>
                </mc:Choice>
                <mc:Fallback>
                  <p:oleObj name="公式" r:id="rId6" imgW="101600" imgH="114300" progId="Equation.3">
                    <p:embed/>
                    <p:pic>
                      <p:nvPicPr>
                        <p:cNvPr id="1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550" y="3276600"/>
                          <a:ext cx="27305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
            <p:cNvGraphicFramePr>
              <a:graphicFrameLocks noChangeAspect="1"/>
            </p:cNvGraphicFramePr>
            <p:nvPr/>
          </p:nvGraphicFramePr>
          <p:xfrm>
            <a:off x="6356350" y="3241675"/>
            <a:ext cx="273050" cy="384175"/>
          </p:xfrm>
          <a:graphic>
            <a:graphicData uri="http://schemas.openxmlformats.org/presentationml/2006/ole">
              <mc:AlternateContent xmlns:mc="http://schemas.openxmlformats.org/markup-compatibility/2006">
                <mc:Choice xmlns:v="urn:schemas-microsoft-com:vml" Requires="v">
                  <p:oleObj name="公式" r:id="rId7" imgW="101600" imgH="139700" progId="Equation.3">
                    <p:embed/>
                  </p:oleObj>
                </mc:Choice>
                <mc:Fallback>
                  <p:oleObj name="公式" r:id="rId7" imgW="101600" imgH="139700" progId="Equation.3">
                    <p:embed/>
                    <p:pic>
                      <p:nvPicPr>
                        <p:cNvPr id="1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6350" y="3241675"/>
                          <a:ext cx="2730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
            <p:cNvGraphicFramePr>
              <a:graphicFrameLocks noChangeAspect="1"/>
            </p:cNvGraphicFramePr>
            <p:nvPr/>
          </p:nvGraphicFramePr>
          <p:xfrm>
            <a:off x="7532688" y="3979863"/>
            <a:ext cx="204787" cy="349250"/>
          </p:xfrm>
          <a:graphic>
            <a:graphicData uri="http://schemas.openxmlformats.org/presentationml/2006/ole">
              <mc:AlternateContent xmlns:mc="http://schemas.openxmlformats.org/markup-compatibility/2006">
                <mc:Choice xmlns:v="urn:schemas-microsoft-com:vml" Requires="v">
                  <p:oleObj name="公式" r:id="rId9" imgW="76200" imgH="126365" progId="Equation.3">
                    <p:embed/>
                  </p:oleObj>
                </mc:Choice>
                <mc:Fallback>
                  <p:oleObj name="公式" r:id="rId9" imgW="76200" imgH="126365" progId="Equation.3">
                    <p:embed/>
                    <p:pic>
                      <p:nvPicPr>
                        <p:cNvPr id="12"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2688" y="3979863"/>
                          <a:ext cx="204787"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4"/>
            <p:cNvGraphicFramePr>
              <a:graphicFrameLocks noChangeAspect="1"/>
            </p:cNvGraphicFramePr>
            <p:nvPr/>
          </p:nvGraphicFramePr>
          <p:xfrm>
            <a:off x="4891088" y="3962400"/>
            <a:ext cx="614362" cy="384175"/>
          </p:xfrm>
          <a:graphic>
            <a:graphicData uri="http://schemas.openxmlformats.org/presentationml/2006/ole">
              <mc:AlternateContent xmlns:mc="http://schemas.openxmlformats.org/markup-compatibility/2006">
                <mc:Choice xmlns:v="urn:schemas-microsoft-com:vml" Requires="v">
                  <p:oleObj name="公式" r:id="rId11" imgW="228600" imgH="139700" progId="Equation.3">
                    <p:embed/>
                  </p:oleObj>
                </mc:Choice>
                <mc:Fallback>
                  <p:oleObj name="公式" r:id="rId11" imgW="228600" imgH="139700" progId="Equation.3">
                    <p:embed/>
                    <p:pic>
                      <p:nvPicPr>
                        <p:cNvPr id="13"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1088" y="3962400"/>
                          <a:ext cx="61436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nvGraphicFramePr>
          <p:xfrm>
            <a:off x="3613150" y="3889375"/>
            <a:ext cx="273050" cy="593725"/>
          </p:xfrm>
          <a:graphic>
            <a:graphicData uri="http://schemas.openxmlformats.org/presentationml/2006/ole">
              <mc:AlternateContent xmlns:mc="http://schemas.openxmlformats.org/markup-compatibility/2006">
                <mc:Choice xmlns:v="urn:schemas-microsoft-com:vml" Requires="v">
                  <p:oleObj name="公式" r:id="rId13" imgW="101600" imgH="215900" progId="Equation.3">
                    <p:embed/>
                  </p:oleObj>
                </mc:Choice>
                <mc:Fallback>
                  <p:oleObj name="公式" r:id="rId13" imgW="101600" imgH="215900" progId="Equation.3">
                    <p:embed/>
                    <p:pic>
                      <p:nvPicPr>
                        <p:cNvPr id="14"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13150" y="3889375"/>
                          <a:ext cx="27305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26" name="组合 25"/>
          <p:cNvGrpSpPr/>
          <p:nvPr/>
        </p:nvGrpSpPr>
        <p:grpSpPr>
          <a:xfrm>
            <a:off x="642910" y="1928802"/>
            <a:ext cx="8269316" cy="3130333"/>
            <a:chOff x="500034" y="3227625"/>
            <a:chExt cx="8269316" cy="3130333"/>
          </a:xfrm>
        </p:grpSpPr>
        <p:graphicFrame>
          <p:nvGraphicFramePr>
            <p:cNvPr id="6" name="Object 4"/>
            <p:cNvGraphicFramePr>
              <a:graphicFrameLocks noChangeAspect="1"/>
            </p:cNvGraphicFramePr>
            <p:nvPr/>
          </p:nvGraphicFramePr>
          <p:xfrm>
            <a:off x="639696" y="3227625"/>
            <a:ext cx="3368139" cy="1309323"/>
          </p:xfrm>
          <a:graphic>
            <a:graphicData uri="http://schemas.openxmlformats.org/presentationml/2006/ole">
              <mc:AlternateContent xmlns:mc="http://schemas.openxmlformats.org/markup-compatibility/2006">
                <mc:Choice xmlns:v="urn:schemas-microsoft-com:vml" Requires="v">
                  <p:oleObj name="公式" r:id="rId2" imgW="1066165" imgH="393700" progId="Equation.3">
                    <p:embed/>
                  </p:oleObj>
                </mc:Choice>
                <mc:Fallback>
                  <p:oleObj name="公式" r:id="rId2" imgW="1066165" imgH="393700" progId="Equation.3">
                    <p:embed/>
                    <p:pic>
                      <p:nvPicPr>
                        <p:cNvPr id="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96" y="3227625"/>
                          <a:ext cx="3368139" cy="1309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500034" y="4511864"/>
            <a:ext cx="4832970" cy="561855"/>
          </p:xfrm>
          <a:graphic>
            <a:graphicData uri="http://schemas.openxmlformats.org/presentationml/2006/ole">
              <mc:AlternateContent xmlns:mc="http://schemas.openxmlformats.org/markup-compatibility/2006">
                <mc:Choice xmlns:v="urn:schemas-microsoft-com:vml" Requires="v">
                  <p:oleObj name="公式" r:id="rId4" imgW="1409065" imgH="165100" progId="Equation.3">
                    <p:embed/>
                  </p:oleObj>
                </mc:Choice>
                <mc:Fallback>
                  <p:oleObj name="公式" r:id="rId4" imgW="1409065" imgH="165100" progId="Equation.3">
                    <p:embed/>
                    <p:pic>
                      <p:nvPicPr>
                        <p:cNvPr id="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4" y="4511864"/>
                          <a:ext cx="4832970" cy="561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nvGraphicFramePr>
          <p:xfrm>
            <a:off x="657561" y="5314514"/>
            <a:ext cx="3662079" cy="1043444"/>
          </p:xfrm>
          <a:graphic>
            <a:graphicData uri="http://schemas.openxmlformats.org/presentationml/2006/ole">
              <mc:AlternateContent xmlns:mc="http://schemas.openxmlformats.org/markup-compatibility/2006">
                <mc:Choice xmlns:v="urn:schemas-microsoft-com:vml" Requires="v">
                  <p:oleObj name="公式" r:id="rId6" imgW="977265" imgH="292100" progId="Equation.3">
                    <p:embed/>
                  </p:oleObj>
                </mc:Choice>
                <mc:Fallback>
                  <p:oleObj name="公式" r:id="rId6" imgW="977265" imgH="292100" progId="Equation.3">
                    <p:embed/>
                    <p:pic>
                      <p:nvPicPr>
                        <p:cNvPr id="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561" y="5314514"/>
                          <a:ext cx="3662079" cy="1043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4631444" y="5314514"/>
            <a:ext cx="4137906" cy="1043444"/>
          </p:xfrm>
          <a:graphic>
            <a:graphicData uri="http://schemas.openxmlformats.org/presentationml/2006/ole">
              <mc:AlternateContent xmlns:mc="http://schemas.openxmlformats.org/markup-compatibility/2006">
                <mc:Choice xmlns:v="urn:schemas-microsoft-com:vml" Requires="v">
                  <p:oleObj name="公式" r:id="rId8" imgW="1104900" imgH="292100" progId="Equation.3">
                    <p:embed/>
                  </p:oleObj>
                </mc:Choice>
                <mc:Fallback>
                  <p:oleObj name="公式" r:id="rId8" imgW="1104900" imgH="292100" progId="Equation.3">
                    <p:embed/>
                    <p:pic>
                      <p:nvPicPr>
                        <p:cNvPr id="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1444" y="5314514"/>
                          <a:ext cx="4137906" cy="1043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5" name="Object 9"/>
          <p:cNvGraphicFramePr>
            <a:graphicFrameLocks noChangeAspect="1"/>
          </p:cNvGraphicFramePr>
          <p:nvPr/>
        </p:nvGraphicFramePr>
        <p:xfrm>
          <a:off x="495300" y="1466850"/>
          <a:ext cx="4648200" cy="914400"/>
        </p:xfrm>
        <a:graphic>
          <a:graphicData uri="http://schemas.openxmlformats.org/presentationml/2006/ole">
            <mc:AlternateContent xmlns:mc="http://schemas.openxmlformats.org/markup-compatibility/2006">
              <mc:Choice xmlns:v="urn:schemas-microsoft-com:vml" Requires="v">
                <p:oleObj name="公式" r:id="rId2" imgW="1548765" imgH="304800" progId="Equation.3">
                  <p:embed/>
                </p:oleObj>
              </mc:Choice>
              <mc:Fallback>
                <p:oleObj name="公式" r:id="rId2" imgW="1548765" imgH="304800" progId="Equation.3">
                  <p:embed/>
                  <p:pic>
                    <p:nvPicPr>
                      <p:cNvPr id="18435"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466850"/>
                        <a:ext cx="4648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10"/>
          <p:cNvGraphicFramePr>
            <a:graphicFrameLocks noChangeAspect="1"/>
          </p:cNvGraphicFramePr>
          <p:nvPr/>
        </p:nvGraphicFramePr>
        <p:xfrm>
          <a:off x="514350" y="2533650"/>
          <a:ext cx="4152900" cy="952500"/>
        </p:xfrm>
        <a:graphic>
          <a:graphicData uri="http://schemas.openxmlformats.org/presentationml/2006/ole">
            <mc:AlternateContent xmlns:mc="http://schemas.openxmlformats.org/markup-compatibility/2006">
              <mc:Choice xmlns:v="urn:schemas-microsoft-com:vml" Requires="v">
                <p:oleObj name="公式" r:id="rId4" imgW="1383665" imgH="317500" progId="Equation.3">
                  <p:embed/>
                </p:oleObj>
              </mc:Choice>
              <mc:Fallback>
                <p:oleObj name="公式" r:id="rId4" imgW="1383665" imgH="317500" progId="Equation.3">
                  <p:embed/>
                  <p:pic>
                    <p:nvPicPr>
                      <p:cNvPr id="1843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2533650"/>
                        <a:ext cx="41529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9"/>
          <p:cNvGraphicFramePr>
            <a:graphicFrameLocks noChangeAspect="1"/>
          </p:cNvGraphicFramePr>
          <p:nvPr/>
        </p:nvGraphicFramePr>
        <p:xfrm>
          <a:off x="495300" y="3429000"/>
          <a:ext cx="5295900" cy="914400"/>
        </p:xfrm>
        <a:graphic>
          <a:graphicData uri="http://schemas.openxmlformats.org/presentationml/2006/ole">
            <mc:AlternateContent xmlns:mc="http://schemas.openxmlformats.org/markup-compatibility/2006">
              <mc:Choice xmlns:v="urn:schemas-microsoft-com:vml" Requires="v">
                <p:oleObj name="公式" r:id="rId6" imgW="1764665" imgH="304800" progId="Equation.3">
                  <p:embed/>
                </p:oleObj>
              </mc:Choice>
              <mc:Fallback>
                <p:oleObj name="公式" r:id="rId6" imgW="1764665" imgH="304800" progId="Equation.3">
                  <p:embed/>
                  <p:pic>
                    <p:nvPicPr>
                      <p:cNvPr id="1843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 y="3429000"/>
                        <a:ext cx="52959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10"/>
          <p:cNvGraphicFramePr>
            <a:graphicFrameLocks noChangeAspect="1"/>
          </p:cNvGraphicFramePr>
          <p:nvPr/>
        </p:nvGraphicFramePr>
        <p:xfrm>
          <a:off x="514350" y="4305300"/>
          <a:ext cx="4152900" cy="952500"/>
        </p:xfrm>
        <a:graphic>
          <a:graphicData uri="http://schemas.openxmlformats.org/presentationml/2006/ole">
            <mc:AlternateContent xmlns:mc="http://schemas.openxmlformats.org/markup-compatibility/2006">
              <mc:Choice xmlns:v="urn:schemas-microsoft-com:vml" Requires="v">
                <p:oleObj name="公式" r:id="rId8" imgW="1383665" imgH="317500" progId="Equation.3">
                  <p:embed/>
                </p:oleObj>
              </mc:Choice>
              <mc:Fallback>
                <p:oleObj name="公式" r:id="rId8" imgW="1383665" imgH="317500" progId="Equation.3">
                  <p:embed/>
                  <p:pic>
                    <p:nvPicPr>
                      <p:cNvPr id="1843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350" y="4305300"/>
                        <a:ext cx="41529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Object 4"/>
          <p:cNvGraphicFramePr>
            <a:graphicFrameLocks noChangeAspect="1"/>
          </p:cNvGraphicFramePr>
          <p:nvPr/>
        </p:nvGraphicFramePr>
        <p:xfrm>
          <a:off x="838200" y="1600200"/>
          <a:ext cx="4648200" cy="876300"/>
        </p:xfrm>
        <a:graphic>
          <a:graphicData uri="http://schemas.openxmlformats.org/presentationml/2006/ole">
            <mc:AlternateContent xmlns:mc="http://schemas.openxmlformats.org/markup-compatibility/2006">
              <mc:Choice xmlns:v="urn:schemas-microsoft-com:vml" Requires="v">
                <p:oleObj name="公式" r:id="rId2" imgW="1548765" imgH="292100" progId="Equation.3">
                  <p:embed/>
                </p:oleObj>
              </mc:Choice>
              <mc:Fallback>
                <p:oleObj name="公式" r:id="rId2" imgW="1548765" imgH="292100" progId="Equation.3">
                  <p:embed/>
                  <p:pic>
                    <p:nvPicPr>
                      <p:cNvPr id="1945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46482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4"/>
          <p:cNvGraphicFramePr>
            <a:graphicFrameLocks noChangeAspect="1"/>
          </p:cNvGraphicFramePr>
          <p:nvPr/>
        </p:nvGraphicFramePr>
        <p:xfrm>
          <a:off x="819150" y="2457450"/>
          <a:ext cx="5195888" cy="971550"/>
        </p:xfrm>
        <a:graphic>
          <a:graphicData uri="http://schemas.openxmlformats.org/presentationml/2006/ole">
            <mc:AlternateContent xmlns:mc="http://schemas.openxmlformats.org/markup-compatibility/2006">
              <mc:Choice xmlns:v="urn:schemas-microsoft-com:vml" Requires="v">
                <p:oleObj name="公式" r:id="rId4" imgW="1562100" imgH="292100" progId="Equation.3">
                  <p:embed/>
                </p:oleObj>
              </mc:Choice>
              <mc:Fallback>
                <p:oleObj name="公式" r:id="rId4" imgW="1562100" imgH="292100" progId="Equation.3">
                  <p:embed/>
                  <p:pic>
                    <p:nvPicPr>
                      <p:cNvPr id="194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 y="2457450"/>
                        <a:ext cx="5195888"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14"/>
          <p:cNvGrpSpPr/>
          <p:nvPr/>
        </p:nvGrpSpPr>
        <p:grpSpPr bwMode="auto">
          <a:xfrm>
            <a:off x="685800" y="3352800"/>
            <a:ext cx="8077200" cy="990600"/>
            <a:chOff x="762000" y="3200400"/>
            <a:chExt cx="8077200" cy="990600"/>
          </a:xfrm>
        </p:grpSpPr>
        <p:graphicFrame>
          <p:nvGraphicFramePr>
            <p:cNvPr id="19461" name="Object 9"/>
            <p:cNvGraphicFramePr>
              <a:graphicFrameLocks noChangeAspect="1"/>
            </p:cNvGraphicFramePr>
            <p:nvPr/>
          </p:nvGraphicFramePr>
          <p:xfrm>
            <a:off x="762000" y="3200400"/>
            <a:ext cx="3543300" cy="952500"/>
          </p:xfrm>
          <a:graphic>
            <a:graphicData uri="http://schemas.openxmlformats.org/presentationml/2006/ole">
              <mc:AlternateContent xmlns:mc="http://schemas.openxmlformats.org/markup-compatibility/2006">
                <mc:Choice xmlns:v="urn:schemas-microsoft-com:vml" Requires="v">
                  <p:oleObj name="公式" r:id="rId6" imgW="1180465" imgH="317500" progId="Equation.3">
                    <p:embed/>
                  </p:oleObj>
                </mc:Choice>
                <mc:Fallback>
                  <p:oleObj name="公式" r:id="rId6" imgW="1180465" imgH="317500" progId="Equation.3">
                    <p:embed/>
                    <p:pic>
                      <p:nvPicPr>
                        <p:cNvPr id="1946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200400"/>
                          <a:ext cx="35433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2" name="Object 9"/>
            <p:cNvGraphicFramePr>
              <a:graphicFrameLocks noChangeAspect="1"/>
            </p:cNvGraphicFramePr>
            <p:nvPr/>
          </p:nvGraphicFramePr>
          <p:xfrm>
            <a:off x="4800600" y="3276600"/>
            <a:ext cx="4038600" cy="914400"/>
          </p:xfrm>
          <a:graphic>
            <a:graphicData uri="http://schemas.openxmlformats.org/presentationml/2006/ole">
              <mc:AlternateContent xmlns:mc="http://schemas.openxmlformats.org/markup-compatibility/2006">
                <mc:Choice xmlns:v="urn:schemas-microsoft-com:vml" Requires="v">
                  <p:oleObj name="公式" r:id="rId8" imgW="1345565" imgH="304800" progId="Equation.3">
                    <p:embed/>
                  </p:oleObj>
                </mc:Choice>
                <mc:Fallback>
                  <p:oleObj name="公式" r:id="rId8" imgW="1345565" imgH="304800" progId="Equation.3">
                    <p:embed/>
                    <p:pic>
                      <p:nvPicPr>
                        <p:cNvPr id="19462"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3276600"/>
                          <a:ext cx="4038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7" name="TextBox 13"/>
            <p:cNvSpPr txBox="1">
              <a:spLocks noChangeArrowheads="1"/>
            </p:cNvSpPr>
            <p:nvPr/>
          </p:nvSpPr>
          <p:spPr bwMode="auto">
            <a:xfrm>
              <a:off x="4343400" y="3505200"/>
              <a:ext cx="609600" cy="400110"/>
            </a:xfrm>
            <a:prstGeom prst="rect">
              <a:avLst/>
            </a:prstGeom>
            <a:noFill/>
            <a:ln w="9525">
              <a:noFill/>
              <a:miter lim="800000"/>
            </a:ln>
          </p:spPr>
          <p:txBody>
            <a:bodyPr>
              <a:spAutoFit/>
            </a:bodyPr>
            <a:lstStyle/>
            <a:p>
              <a:r>
                <a:rPr lang="zh-CN" altLang="en-US" sz="2000" b="1"/>
                <a:t>和</a:t>
              </a:r>
              <a:endParaRPr lang="zh-TW" altLang="en-US" sz="2000" b="1"/>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3" name="Object 4"/>
          <p:cNvGraphicFramePr>
            <a:graphicFrameLocks noChangeAspect="1"/>
          </p:cNvGraphicFramePr>
          <p:nvPr/>
        </p:nvGraphicFramePr>
        <p:xfrm>
          <a:off x="3071802" y="1071546"/>
          <a:ext cx="4554538" cy="738188"/>
        </p:xfrm>
        <a:graphic>
          <a:graphicData uri="http://schemas.openxmlformats.org/presentationml/2006/ole">
            <mc:AlternateContent xmlns:mc="http://schemas.openxmlformats.org/markup-compatibility/2006">
              <mc:Choice xmlns:v="urn:schemas-microsoft-com:vml" Requires="v">
                <p:oleObj name="公式" r:id="rId2" imgW="1358900" imgH="228600" progId="Equation.3">
                  <p:embed/>
                </p:oleObj>
              </mc:Choice>
              <mc:Fallback>
                <p:oleObj name="公式" r:id="rId2" imgW="1358900" imgH="228600" progId="Equation.3">
                  <p:embed/>
                  <p:pic>
                    <p:nvPicPr>
                      <p:cNvPr id="2048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02" y="1071546"/>
                        <a:ext cx="4554538"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4"/>
          <p:cNvGraphicFramePr>
            <a:graphicFrameLocks noChangeAspect="1"/>
          </p:cNvGraphicFramePr>
          <p:nvPr/>
        </p:nvGraphicFramePr>
        <p:xfrm>
          <a:off x="1071538" y="3214686"/>
          <a:ext cx="5254625" cy="838200"/>
        </p:xfrm>
        <a:graphic>
          <a:graphicData uri="http://schemas.openxmlformats.org/presentationml/2006/ole">
            <mc:AlternateContent xmlns:mc="http://schemas.openxmlformats.org/markup-compatibility/2006">
              <mc:Choice xmlns:v="urn:schemas-microsoft-com:vml" Requires="v">
                <p:oleObj name="公式" r:id="rId4" imgW="1434465" imgH="304800" progId="Equation.3">
                  <p:embed/>
                </p:oleObj>
              </mc:Choice>
              <mc:Fallback>
                <p:oleObj name="公式" r:id="rId4" imgW="1434465" imgH="304800" progId="Equation.3">
                  <p:embed/>
                  <p:pic>
                    <p:nvPicPr>
                      <p:cNvPr id="2048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38" y="3214686"/>
                        <a:ext cx="52546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4"/>
          <p:cNvGraphicFramePr>
            <a:graphicFrameLocks noChangeAspect="1"/>
          </p:cNvGraphicFramePr>
          <p:nvPr/>
        </p:nvGraphicFramePr>
        <p:xfrm>
          <a:off x="571472" y="1214422"/>
          <a:ext cx="1981200" cy="649288"/>
        </p:xfrm>
        <a:graphic>
          <a:graphicData uri="http://schemas.openxmlformats.org/presentationml/2006/ole">
            <mc:AlternateContent xmlns:mc="http://schemas.openxmlformats.org/markup-compatibility/2006">
              <mc:Choice xmlns:v="urn:schemas-microsoft-com:vml" Requires="v">
                <p:oleObj name="公式" r:id="rId6" imgW="735965" imgH="215900" progId="Equation.3">
                  <p:embed/>
                </p:oleObj>
              </mc:Choice>
              <mc:Fallback>
                <p:oleObj name="公式" r:id="rId6" imgW="735965" imgH="215900" progId="Equation.3">
                  <p:embed/>
                  <p:pic>
                    <p:nvPicPr>
                      <p:cNvPr id="2048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472" y="1214422"/>
                        <a:ext cx="19812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1142976" y="428604"/>
            <a:ext cx="2757486" cy="923330"/>
          </a:xfrm>
          <a:prstGeom prst="rect">
            <a:avLst/>
          </a:prstGeom>
          <a:noFill/>
        </p:spPr>
        <p:txBody>
          <a:bodyPr wrap="none" rtlCol="0">
            <a:spAutoFit/>
          </a:bodyPr>
          <a:lstStyle/>
          <a:p>
            <a:r>
              <a:rPr lang="en-US" altLang="zh-CN" sz="3600" b="1" dirty="0"/>
              <a:t>2</a:t>
            </a:r>
            <a:r>
              <a:rPr lang="zh-CN" altLang="en-US" sz="3600" b="1" dirty="0"/>
              <a:t>、二次模型</a:t>
            </a:r>
          </a:p>
          <a:p>
            <a:endParaRPr lang="zh-CN" altLang="en-US" dirty="0"/>
          </a:p>
        </p:txBody>
      </p:sp>
      <p:sp>
        <p:nvSpPr>
          <p:cNvPr id="14" name="矩形 13"/>
          <p:cNvSpPr/>
          <p:nvPr/>
        </p:nvSpPr>
        <p:spPr>
          <a:xfrm>
            <a:off x="714348" y="4143380"/>
            <a:ext cx="7572428" cy="1947649"/>
          </a:xfrm>
          <a:prstGeom prst="rect">
            <a:avLst/>
          </a:prstGeom>
        </p:spPr>
        <p:txBody>
          <a:bodyPr wrap="square">
            <a:spAutoFit/>
          </a:bodyPr>
          <a:lstStyle/>
          <a:p>
            <a:pPr algn="l">
              <a:lnSpc>
                <a:spcPct val="150000"/>
              </a:lnSpc>
              <a:spcBef>
                <a:spcPct val="50000"/>
              </a:spcBef>
              <a:buClr>
                <a:srgbClr val="FF0D0D"/>
              </a:buClr>
              <a:buSzPct val="100000"/>
              <a:buFont typeface="Arial" panose="020B0604020202020204" pitchFamily="34" charset="0"/>
              <a:buChar char="•"/>
            </a:pPr>
            <a:r>
              <a:rPr lang="zh-CN" altLang="en-US" sz="2800" b="1" dirty="0"/>
              <a:t>线性城市中厂商市场占有率的影响因素：自然需求             、竞争强度                    、价格差异</a:t>
            </a:r>
          </a:p>
        </p:txBody>
      </p:sp>
      <p:graphicFrame>
        <p:nvGraphicFramePr>
          <p:cNvPr id="80908" name="Object 12"/>
          <p:cNvGraphicFramePr>
            <a:graphicFrameLocks noChangeAspect="1"/>
          </p:cNvGraphicFramePr>
          <p:nvPr/>
        </p:nvGraphicFramePr>
        <p:xfrm>
          <a:off x="1571604" y="4857760"/>
          <a:ext cx="1244404" cy="642942"/>
        </p:xfrm>
        <a:graphic>
          <a:graphicData uri="http://schemas.openxmlformats.org/presentationml/2006/ole">
            <mc:AlternateContent xmlns:mc="http://schemas.openxmlformats.org/markup-compatibility/2006">
              <mc:Choice xmlns:v="urn:schemas-microsoft-com:vml" Requires="v">
                <p:oleObj name="公式" r:id="rId8" imgW="761365" imgH="393700" progId="Equation.3">
                  <p:embed/>
                </p:oleObj>
              </mc:Choice>
              <mc:Fallback>
                <p:oleObj name="公式" r:id="rId8" imgW="761365" imgH="393700" progId="Equation.3">
                  <p:embed/>
                  <p:pic>
                    <p:nvPicPr>
                      <p:cNvPr id="80908"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1604" y="4857760"/>
                        <a:ext cx="1244404"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0" name="Object 14"/>
          <p:cNvGraphicFramePr>
            <a:graphicFrameLocks noChangeAspect="1"/>
          </p:cNvGraphicFramePr>
          <p:nvPr/>
        </p:nvGraphicFramePr>
        <p:xfrm>
          <a:off x="4857752" y="5000636"/>
          <a:ext cx="1500198" cy="458790"/>
        </p:xfrm>
        <a:graphic>
          <a:graphicData uri="http://schemas.openxmlformats.org/presentationml/2006/ole">
            <mc:AlternateContent xmlns:mc="http://schemas.openxmlformats.org/markup-compatibility/2006">
              <mc:Choice xmlns:v="urn:schemas-microsoft-com:vml" Requires="v">
                <p:oleObj name="公式" r:id="rId10" imgW="748665" imgH="203200" progId="Equation.3">
                  <p:embed/>
                </p:oleObj>
              </mc:Choice>
              <mc:Fallback>
                <p:oleObj name="公式" r:id="rId10" imgW="748665" imgH="203200" progId="Equation.3">
                  <p:embed/>
                  <p:pic>
                    <p:nvPicPr>
                      <p:cNvPr id="8091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2" y="5000636"/>
                        <a:ext cx="1500198" cy="45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1" name="Object 15"/>
          <p:cNvGraphicFramePr>
            <a:graphicFrameLocks noChangeAspect="1"/>
          </p:cNvGraphicFramePr>
          <p:nvPr/>
        </p:nvGraphicFramePr>
        <p:xfrm>
          <a:off x="1285852" y="5572140"/>
          <a:ext cx="1143008" cy="525166"/>
        </p:xfrm>
        <a:graphic>
          <a:graphicData uri="http://schemas.openxmlformats.org/presentationml/2006/ole">
            <mc:AlternateContent xmlns:mc="http://schemas.openxmlformats.org/markup-compatibility/2006">
              <mc:Choice xmlns:v="urn:schemas-microsoft-com:vml" Requires="v">
                <p:oleObj name="公式" r:id="rId12" imgW="469900" imgH="215900" progId="Equation.3">
                  <p:embed/>
                </p:oleObj>
              </mc:Choice>
              <mc:Fallback>
                <p:oleObj name="公式" r:id="rId12" imgW="469900" imgH="215900" progId="Equation.3">
                  <p:embed/>
                  <p:pic>
                    <p:nvPicPr>
                      <p:cNvPr id="80911"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85852" y="5572140"/>
                        <a:ext cx="1143008" cy="52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2" name="Object 4"/>
          <p:cNvGraphicFramePr>
            <a:graphicFrameLocks noChangeAspect="1"/>
          </p:cNvGraphicFramePr>
          <p:nvPr/>
        </p:nvGraphicFramePr>
        <p:xfrm>
          <a:off x="928662" y="2143116"/>
          <a:ext cx="6365516" cy="1073151"/>
        </p:xfrm>
        <a:graphic>
          <a:graphicData uri="http://schemas.openxmlformats.org/presentationml/2006/ole">
            <mc:AlternateContent xmlns:mc="http://schemas.openxmlformats.org/markup-compatibility/2006">
              <mc:Choice xmlns:v="urn:schemas-microsoft-com:vml" Requires="v">
                <p:oleObj name="公式" r:id="rId14" imgW="1307465" imgH="304800" progId="Equation.3">
                  <p:embed/>
                </p:oleObj>
              </mc:Choice>
              <mc:Fallback>
                <p:oleObj name="公式" r:id="rId14" imgW="1307465" imgH="304800" progId="Equation.3">
                  <p:embed/>
                  <p:pic>
                    <p:nvPicPr>
                      <p:cNvPr id="80912"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8662" y="2143116"/>
                        <a:ext cx="6365516" cy="1073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9" name="组合 8"/>
          <p:cNvGrpSpPr/>
          <p:nvPr/>
        </p:nvGrpSpPr>
        <p:grpSpPr>
          <a:xfrm>
            <a:off x="642910" y="1714488"/>
            <a:ext cx="7848600" cy="4114800"/>
            <a:chOff x="228600" y="2590800"/>
            <a:chExt cx="7848600" cy="4114800"/>
          </a:xfrm>
        </p:grpSpPr>
        <p:graphicFrame>
          <p:nvGraphicFramePr>
            <p:cNvPr id="81922" name="Object 9"/>
            <p:cNvGraphicFramePr>
              <a:graphicFrameLocks noChangeAspect="1"/>
            </p:cNvGraphicFramePr>
            <p:nvPr/>
          </p:nvGraphicFramePr>
          <p:xfrm>
            <a:off x="304800" y="2590800"/>
            <a:ext cx="6858000" cy="1066800"/>
          </p:xfrm>
          <a:graphic>
            <a:graphicData uri="http://schemas.openxmlformats.org/presentationml/2006/ole">
              <mc:AlternateContent xmlns:mc="http://schemas.openxmlformats.org/markup-compatibility/2006">
                <mc:Choice xmlns:v="urn:schemas-microsoft-com:vml" Requires="v">
                  <p:oleObj name="公式" r:id="rId2" imgW="2286000" imgH="355600" progId="Equation.3">
                    <p:embed/>
                  </p:oleObj>
                </mc:Choice>
                <mc:Fallback>
                  <p:oleObj name="公式" r:id="rId2" imgW="2286000" imgH="355600" progId="Equation.3">
                    <p:embed/>
                    <p:pic>
                      <p:nvPicPr>
                        <p:cNvPr id="81922"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90800"/>
                          <a:ext cx="68580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3" name="Object 10"/>
            <p:cNvGraphicFramePr>
              <a:graphicFrameLocks noChangeAspect="1"/>
            </p:cNvGraphicFramePr>
            <p:nvPr/>
          </p:nvGraphicFramePr>
          <p:xfrm>
            <a:off x="228600" y="3543300"/>
            <a:ext cx="5638800" cy="876300"/>
          </p:xfrm>
          <a:graphic>
            <a:graphicData uri="http://schemas.openxmlformats.org/presentationml/2006/ole">
              <mc:AlternateContent xmlns:mc="http://schemas.openxmlformats.org/markup-compatibility/2006">
                <mc:Choice xmlns:v="urn:schemas-microsoft-com:vml" Requires="v">
                  <p:oleObj name="公式" r:id="rId4" imgW="1600200" imgH="317500" progId="Equation.3">
                    <p:embed/>
                  </p:oleObj>
                </mc:Choice>
                <mc:Fallback>
                  <p:oleObj name="公式" r:id="rId4" imgW="1600200" imgH="317500" progId="Equation.3">
                    <p:embed/>
                    <p:pic>
                      <p:nvPicPr>
                        <p:cNvPr id="81923"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543300"/>
                          <a:ext cx="56388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4" name="Object 9"/>
            <p:cNvGraphicFramePr>
              <a:graphicFrameLocks noChangeAspect="1"/>
            </p:cNvGraphicFramePr>
            <p:nvPr/>
          </p:nvGraphicFramePr>
          <p:xfrm>
            <a:off x="304800" y="4152900"/>
            <a:ext cx="7315200" cy="1028700"/>
          </p:xfrm>
          <a:graphic>
            <a:graphicData uri="http://schemas.openxmlformats.org/presentationml/2006/ole">
              <mc:AlternateContent xmlns:mc="http://schemas.openxmlformats.org/markup-compatibility/2006">
                <mc:Choice xmlns:v="urn:schemas-microsoft-com:vml" Requires="v">
                  <p:oleObj name="公式" r:id="rId6" imgW="2438400" imgH="342900" progId="Equation.3">
                    <p:embed/>
                  </p:oleObj>
                </mc:Choice>
                <mc:Fallback>
                  <p:oleObj name="公式" r:id="rId6" imgW="2438400" imgH="342900" progId="Equation.3">
                    <p:embed/>
                    <p:pic>
                      <p:nvPicPr>
                        <p:cNvPr id="81924"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152900"/>
                          <a:ext cx="731520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5" name="Object 10"/>
            <p:cNvGraphicFramePr>
              <a:graphicFrameLocks noChangeAspect="1"/>
            </p:cNvGraphicFramePr>
            <p:nvPr/>
          </p:nvGraphicFramePr>
          <p:xfrm>
            <a:off x="228600" y="5143500"/>
            <a:ext cx="5683250" cy="876300"/>
          </p:xfrm>
          <a:graphic>
            <a:graphicData uri="http://schemas.openxmlformats.org/presentationml/2006/ole">
              <mc:AlternateContent xmlns:mc="http://schemas.openxmlformats.org/markup-compatibility/2006">
                <mc:Choice xmlns:v="urn:schemas-microsoft-com:vml" Requires="v">
                  <p:oleObj name="公式" r:id="rId8" imgW="1612265" imgH="317500" progId="Equation.3">
                    <p:embed/>
                  </p:oleObj>
                </mc:Choice>
                <mc:Fallback>
                  <p:oleObj name="公式" r:id="rId8" imgW="1612265" imgH="317500" progId="Equation.3">
                    <p:embed/>
                    <p:pic>
                      <p:nvPicPr>
                        <p:cNvPr id="81925"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5143500"/>
                          <a:ext cx="568325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6" name="Object 4"/>
            <p:cNvGraphicFramePr>
              <a:graphicFrameLocks noChangeAspect="1"/>
            </p:cNvGraphicFramePr>
            <p:nvPr/>
          </p:nvGraphicFramePr>
          <p:xfrm>
            <a:off x="304800" y="5829300"/>
            <a:ext cx="7772400" cy="876300"/>
          </p:xfrm>
          <a:graphic>
            <a:graphicData uri="http://schemas.openxmlformats.org/presentationml/2006/ole">
              <mc:AlternateContent xmlns:mc="http://schemas.openxmlformats.org/markup-compatibility/2006">
                <mc:Choice xmlns:v="urn:schemas-microsoft-com:vml" Requires="v">
                  <p:oleObj name="公式" r:id="rId10" imgW="2590800" imgH="292100" progId="Equation.3">
                    <p:embed/>
                  </p:oleObj>
                </mc:Choice>
                <mc:Fallback>
                  <p:oleObj name="公式" r:id="rId10" imgW="2590800" imgH="292100" progId="Equation.3">
                    <p:embed/>
                    <p:pic>
                      <p:nvPicPr>
                        <p:cNvPr id="81926"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5829300"/>
                          <a:ext cx="77724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5805264"/>
            <a:ext cx="8229600" cy="481236"/>
          </a:xfrm>
        </p:spPr>
        <p:txBody>
          <a:bodyPr/>
          <a:lstStyle/>
          <a:p>
            <a:endParaRPr lang="zh-CN" altLang="en-US" dirty="0"/>
          </a:p>
        </p:txBody>
      </p:sp>
      <p:graphicFrame>
        <p:nvGraphicFramePr>
          <p:cNvPr id="105474" name="Object 9"/>
          <p:cNvGraphicFramePr>
            <a:graphicFrameLocks noChangeAspect="1"/>
          </p:cNvGraphicFramePr>
          <p:nvPr/>
        </p:nvGraphicFramePr>
        <p:xfrm>
          <a:off x="755575" y="1556792"/>
          <a:ext cx="8250371" cy="1368152"/>
        </p:xfrm>
        <a:graphic>
          <a:graphicData uri="http://schemas.openxmlformats.org/presentationml/2006/ole">
            <mc:AlternateContent xmlns:mc="http://schemas.openxmlformats.org/markup-compatibility/2006">
              <mc:Choice xmlns:v="urn:schemas-microsoft-com:vml" Requires="v">
                <p:oleObj name="公式" r:id="rId2" imgW="2527300" imgH="419100" progId="Equation.3">
                  <p:embed/>
                </p:oleObj>
              </mc:Choice>
              <mc:Fallback>
                <p:oleObj name="公式" r:id="rId2" imgW="2527300" imgH="419100" progId="Equation.3">
                  <p:embed/>
                  <p:pic>
                    <p:nvPicPr>
                      <p:cNvPr id="105474"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556792"/>
                        <a:ext cx="8250371" cy="1368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5" name="Object 3"/>
          <p:cNvGraphicFramePr>
            <a:graphicFrameLocks noChangeAspect="1"/>
          </p:cNvGraphicFramePr>
          <p:nvPr/>
        </p:nvGraphicFramePr>
        <p:xfrm>
          <a:off x="899591" y="3140968"/>
          <a:ext cx="7680853" cy="1152128"/>
        </p:xfrm>
        <a:graphic>
          <a:graphicData uri="http://schemas.openxmlformats.org/presentationml/2006/ole">
            <mc:AlternateContent xmlns:mc="http://schemas.openxmlformats.org/markup-compatibility/2006">
              <mc:Choice xmlns:v="urn:schemas-microsoft-com:vml" Requires="v">
                <p:oleObj name="公式" r:id="rId4" imgW="2794000" imgH="419100" progId="Equation.3">
                  <p:embed/>
                </p:oleObj>
              </mc:Choice>
              <mc:Fallback>
                <p:oleObj name="公式" r:id="rId4" imgW="2794000" imgH="419100" progId="Equation.3">
                  <p:embed/>
                  <p:pic>
                    <p:nvPicPr>
                      <p:cNvPr id="1054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1" y="3140968"/>
                        <a:ext cx="7680853"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600200"/>
            <a:ext cx="7931224" cy="4686300"/>
          </a:xfrm>
        </p:spPr>
        <p:txBody>
          <a:bodyPr/>
          <a:lstStyle/>
          <a:p>
            <a:pPr>
              <a:buClr>
                <a:srgbClr val="FB0D0D"/>
              </a:buClr>
              <a:buNone/>
            </a:pPr>
            <a:r>
              <a:rPr lang="zh-CN" altLang="en-US" b="1" dirty="0"/>
              <a:t>你能证明吗？</a:t>
            </a:r>
            <a:endParaRPr lang="en-US" altLang="zh-CN" b="1" dirty="0"/>
          </a:p>
          <a:p>
            <a:pPr>
              <a:buClr>
                <a:srgbClr val="FB0D0D"/>
              </a:buClr>
              <a:buNone/>
            </a:pPr>
            <a:r>
              <a:rPr lang="zh-CN" altLang="en-US" b="1" dirty="0"/>
              <a:t>产品差异能够降低需求的价格弹性；</a:t>
            </a:r>
          </a:p>
          <a:p>
            <a:pPr>
              <a:buClr>
                <a:srgbClr val="FB0D0D"/>
              </a:buClr>
              <a:buNone/>
            </a:pPr>
            <a:r>
              <a:rPr lang="zh-CN" altLang="en-US" b="1" dirty="0"/>
              <a:t>产品差异越大，市场势力越大。</a:t>
            </a:r>
            <a:r>
              <a:rPr lang="zh-CN" altLang="en-US" sz="2400" b="1" dirty="0"/>
              <a:t> </a:t>
            </a:r>
            <a:endParaRPr lang="en-US" altLang="zh-CN" sz="2400" b="1" dirty="0"/>
          </a:p>
          <a:p>
            <a:pPr>
              <a:buClr>
                <a:srgbClr val="FB0D0D"/>
              </a:buClr>
              <a:buNone/>
            </a:pPr>
            <a:endParaRPr lang="zh-CN" altLang="en-US" sz="2400" b="1" dirty="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b="1" dirty="0"/>
              <a:t>二、产品定位</a:t>
            </a:r>
          </a:p>
        </p:txBody>
      </p:sp>
      <p:sp>
        <p:nvSpPr>
          <p:cNvPr id="33795" name="内容占位符 2"/>
          <p:cNvSpPr>
            <a:spLocks noGrp="1"/>
          </p:cNvSpPr>
          <p:nvPr>
            <p:ph idx="1"/>
          </p:nvPr>
        </p:nvSpPr>
        <p:spPr/>
        <p:txBody>
          <a:bodyPr/>
          <a:lstStyle/>
          <a:p>
            <a:r>
              <a:rPr lang="zh-CN" altLang="en-US"/>
              <a:t>如果企业能够选择其产品所处的位置，情况会是怎样的？</a:t>
            </a:r>
            <a:endParaRPr lang="en-US" altLang="zh-CN"/>
          </a:p>
          <a:p>
            <a:r>
              <a:rPr lang="zh-CN" altLang="en-US"/>
              <a:t>产品定位是很多行业中企业战略的重要组成部分（</a:t>
            </a:r>
            <a:r>
              <a:rPr lang="zh-CN" altLang="en-US" sz="2400" i="1"/>
              <a:t>音像商店如何安排商店的位置、软饮料制造商如何决定产品的特征？</a:t>
            </a:r>
            <a:r>
              <a:rPr lang="zh-CN" alt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zh-CN" altLang="en-US" b="1" dirty="0"/>
              <a:t>一、构成差异的因素</a:t>
            </a:r>
          </a:p>
        </p:txBody>
      </p:sp>
      <p:sp>
        <p:nvSpPr>
          <p:cNvPr id="3" name="内容占位符 2"/>
          <p:cNvSpPr>
            <a:spLocks noGrp="1"/>
          </p:cNvSpPr>
          <p:nvPr>
            <p:ph idx="1"/>
          </p:nvPr>
        </p:nvSpPr>
        <p:spPr/>
        <p:txBody>
          <a:bodyPr/>
          <a:lstStyle/>
          <a:p>
            <a:r>
              <a:rPr lang="en-US" altLang="zh-CN" dirty="0">
                <a:solidFill>
                  <a:srgbClr val="FF0000"/>
                </a:solidFill>
              </a:rPr>
              <a:t>1</a:t>
            </a:r>
            <a:r>
              <a:rPr lang="zh-CN" altLang="en-US" dirty="0">
                <a:solidFill>
                  <a:srgbClr val="FF0000"/>
                </a:solidFill>
              </a:rPr>
              <a:t>、物理差异</a:t>
            </a:r>
            <a:endParaRPr lang="en-US" altLang="zh-CN" dirty="0">
              <a:solidFill>
                <a:srgbClr val="FF0000"/>
              </a:solidFill>
            </a:endParaRPr>
          </a:p>
          <a:p>
            <a:r>
              <a:rPr lang="zh-CN" altLang="en-US" dirty="0"/>
              <a:t>物理差异是指产品的设计、结构、功能等方面的差异。</a:t>
            </a:r>
            <a:endParaRPr lang="en-US" altLang="zh-CN" dirty="0"/>
          </a:p>
          <a:p>
            <a:r>
              <a:rPr lang="zh-CN" altLang="en-US" dirty="0"/>
              <a:t>改变的途径</a:t>
            </a:r>
          </a:p>
        </p:txBody>
      </p:sp>
      <p:sp>
        <p:nvSpPr>
          <p:cNvPr id="4" name="左大括号 3"/>
          <p:cNvSpPr/>
          <p:nvPr/>
        </p:nvSpPr>
        <p:spPr>
          <a:xfrm>
            <a:off x="3000364" y="3500438"/>
            <a:ext cx="357190" cy="207170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3500430" y="3500438"/>
            <a:ext cx="4972836" cy="707886"/>
          </a:xfrm>
          <a:prstGeom prst="rect">
            <a:avLst/>
          </a:prstGeom>
          <a:noFill/>
          <a:ln>
            <a:solidFill>
              <a:schemeClr val="tx1"/>
            </a:solidFill>
            <a:prstDash val="lgDash"/>
          </a:ln>
        </p:spPr>
        <p:txBody>
          <a:bodyPr wrap="none" rtlCol="0">
            <a:spAutoFit/>
          </a:bodyPr>
          <a:lstStyle/>
          <a:p>
            <a:r>
              <a:rPr lang="en-US" altLang="zh-CN" sz="2000" b="1" dirty="0"/>
              <a:t>1</a:t>
            </a:r>
            <a:r>
              <a:rPr lang="zh-CN" altLang="en-US" sz="2000" b="1" dirty="0"/>
              <a:t>、在不增加成本的情况下，改变质量、外</a:t>
            </a:r>
            <a:endParaRPr lang="en-US" altLang="zh-CN" sz="2000" b="1" dirty="0"/>
          </a:p>
          <a:p>
            <a:r>
              <a:rPr lang="zh-CN" altLang="en-US" sz="2000" b="1" dirty="0"/>
              <a:t>观和服务</a:t>
            </a:r>
          </a:p>
        </p:txBody>
      </p:sp>
      <p:sp>
        <p:nvSpPr>
          <p:cNvPr id="6" name="TextBox 5"/>
          <p:cNvSpPr txBox="1"/>
          <p:nvPr/>
        </p:nvSpPr>
        <p:spPr>
          <a:xfrm>
            <a:off x="3500430" y="5000636"/>
            <a:ext cx="5000660" cy="707886"/>
          </a:xfrm>
          <a:prstGeom prst="rect">
            <a:avLst/>
          </a:prstGeom>
          <a:noFill/>
          <a:ln>
            <a:solidFill>
              <a:schemeClr val="tx1"/>
            </a:solidFill>
            <a:prstDash val="lgDash"/>
          </a:ln>
        </p:spPr>
        <p:txBody>
          <a:bodyPr wrap="square" rtlCol="0">
            <a:spAutoFit/>
          </a:bodyPr>
          <a:lstStyle/>
          <a:p>
            <a:r>
              <a:rPr lang="en-US" altLang="zh-CN" sz="2000" b="1" dirty="0"/>
              <a:t>2</a:t>
            </a:r>
            <a:r>
              <a:rPr lang="zh-CN" altLang="en-US" sz="2000" b="1" dirty="0"/>
              <a:t>、利用高技术的设备和高质量原料，以及不断采入新的设计和服务改进产品</a:t>
            </a:r>
          </a:p>
        </p:txBody>
      </p:sp>
    </p:spTree>
    <p:extLst>
      <p:ext uri="{BB962C8B-B14F-4D97-AF65-F5344CB8AC3E}">
        <p14:creationId xmlns:p14="http://schemas.microsoft.com/office/powerpoint/2010/main" val="207874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现在假设行业内有两家企业：企业</a:t>
            </a:r>
            <a:r>
              <a:rPr lang="en-US" altLang="zh-CN" dirty="0"/>
              <a:t>1</a:t>
            </a:r>
            <a:r>
              <a:rPr lang="zh-CN" altLang="zh-CN" dirty="0"/>
              <a:t>和企业</a:t>
            </a:r>
            <a:r>
              <a:rPr lang="en-US" altLang="zh-CN" dirty="0"/>
              <a:t>2</a:t>
            </a:r>
            <a:r>
              <a:rPr lang="zh-CN" altLang="zh-CN" dirty="0"/>
              <a:t>，每家企业只允许选择一种产品，也就是在线性空间上只能选择一个位置。</a:t>
            </a:r>
            <a:endParaRPr lang="en-US" altLang="zh-CN" dirty="0"/>
          </a:p>
          <a:p>
            <a:r>
              <a:rPr lang="zh-CN" altLang="zh-CN" dirty="0"/>
              <a:t>这里企业选择分为两步：</a:t>
            </a:r>
            <a:endParaRPr lang="en-US" altLang="zh-CN" dirty="0"/>
          </a:p>
          <a:p>
            <a:r>
              <a:rPr lang="zh-CN" altLang="zh-CN" sz="2400" dirty="0"/>
              <a:t>第一步，两企业同时选择产品定位，也就是选择位置</a:t>
            </a:r>
            <a:r>
              <a:rPr lang="zh-CN" altLang="en-US" sz="2400" dirty="0"/>
              <a:t>；</a:t>
            </a:r>
            <a:endParaRPr lang="en-US" altLang="zh-CN" sz="2400" dirty="0"/>
          </a:p>
          <a:p>
            <a:r>
              <a:rPr lang="zh-CN" altLang="en-US" sz="2400" dirty="0"/>
              <a:t>第二步，</a:t>
            </a:r>
            <a:r>
              <a:rPr lang="zh-CN" altLang="zh-CN" sz="2400" dirty="0"/>
              <a:t>在位置给定的情况下，它们同时选择价格。前面已经说明，每家企业必须预测，它对位置的选择，不仅对它的需求函数，而且对竞争密度会有什么影响。</a:t>
            </a:r>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我们现在考虑企业</a:t>
            </a:r>
            <a:r>
              <a:rPr lang="en-US" altLang="zh-CN" dirty="0"/>
              <a:t>1</a:t>
            </a:r>
            <a:r>
              <a:rPr lang="zh-CN" altLang="zh-CN" dirty="0"/>
              <a:t>的最优决策是什么？是离企业</a:t>
            </a:r>
            <a:r>
              <a:rPr lang="en-US" altLang="zh-CN" dirty="0"/>
              <a:t>2</a:t>
            </a:r>
            <a:r>
              <a:rPr lang="zh-CN" altLang="zh-CN" dirty="0"/>
              <a:t>近好，还是离</a:t>
            </a:r>
            <a:r>
              <a:rPr lang="en-US" altLang="zh-CN" dirty="0"/>
              <a:t>0</a:t>
            </a:r>
            <a:r>
              <a:rPr lang="zh-CN" altLang="zh-CN" dirty="0"/>
              <a:t>点越近更好呢？</a:t>
            </a:r>
            <a:endParaRPr lang="en-US" altLang="zh-CN" dirty="0"/>
          </a:p>
          <a:p>
            <a:r>
              <a:rPr lang="zh-CN" altLang="zh-CN" sz="2000" dirty="0"/>
              <a:t>对于每个选择位置的企业来说，需要考虑两个方面的因素：第一，在价格既定的条件下，变动位置将使得企业面临的需求发生变化，进而影响企业的利润。这种效应被称为直接效应。第二，变动位置后将使得企业竞争均衡价格发生变化，进而使得企业的利润发生变化，我们称这种效应为策略效应。企业怎样选择位置将综合考虑这两种效应的作用。</a:t>
            </a:r>
          </a:p>
          <a:p>
            <a:endParaRPr lang="zh-CN" altLang="zh-CN" dirty="0"/>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Line 4"/>
          <p:cNvSpPr>
            <a:spLocks noChangeShapeType="1"/>
          </p:cNvSpPr>
          <p:nvPr/>
        </p:nvSpPr>
        <p:spPr bwMode="auto">
          <a:xfrm>
            <a:off x="1433513" y="5019675"/>
            <a:ext cx="5805487" cy="9525"/>
          </a:xfrm>
          <a:prstGeom prst="line">
            <a:avLst/>
          </a:prstGeom>
          <a:noFill/>
          <a:ln w="12700">
            <a:solidFill>
              <a:schemeClr val="tx1"/>
            </a:solidFill>
            <a:round/>
            <a:headEnd type="none" w="sm" len="sm"/>
            <a:tailEnd type="none" w="med" len="lg"/>
          </a:ln>
        </p:spPr>
        <p:txBody>
          <a:bodyPr wrap="none" anchor="ctr"/>
          <a:lstStyle/>
          <a:p>
            <a:endParaRPr lang="zh-CN" altLang="en-US"/>
          </a:p>
        </p:txBody>
      </p:sp>
      <p:graphicFrame>
        <p:nvGraphicFramePr>
          <p:cNvPr id="22530" name="Object 4"/>
          <p:cNvGraphicFramePr>
            <a:graphicFrameLocks noChangeAspect="1"/>
          </p:cNvGraphicFramePr>
          <p:nvPr/>
        </p:nvGraphicFramePr>
        <p:xfrm>
          <a:off x="914400" y="4843463"/>
          <a:ext cx="450850" cy="566737"/>
        </p:xfrm>
        <a:graphic>
          <a:graphicData uri="http://schemas.openxmlformats.org/presentationml/2006/ole">
            <mc:AlternateContent xmlns:mc="http://schemas.openxmlformats.org/markup-compatibility/2006">
              <mc:Choice xmlns:v="urn:schemas-microsoft-com:vml" Requires="v">
                <p:oleObj name="公式" r:id="rId2" imgW="101600" imgH="114300" progId="Equation.3">
                  <p:embed/>
                </p:oleObj>
              </mc:Choice>
              <mc:Fallback>
                <p:oleObj name="公式" r:id="rId2" imgW="101600" imgH="114300" progId="Equation.3">
                  <p:embed/>
                  <p:pic>
                    <p:nvPicPr>
                      <p:cNvPr id="2253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43463"/>
                        <a:ext cx="45085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连接符 6"/>
          <p:cNvCxnSpPr/>
          <p:nvPr/>
        </p:nvCxnSpPr>
        <p:spPr>
          <a:xfrm rot="5400000">
            <a:off x="2363788" y="4267200"/>
            <a:ext cx="1522412" cy="1588"/>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531" name="Object 4"/>
          <p:cNvGraphicFramePr>
            <a:graphicFrameLocks noChangeAspect="1"/>
          </p:cNvGraphicFramePr>
          <p:nvPr/>
        </p:nvGraphicFramePr>
        <p:xfrm>
          <a:off x="7364413" y="3048000"/>
          <a:ext cx="484187" cy="619125"/>
        </p:xfrm>
        <a:graphic>
          <a:graphicData uri="http://schemas.openxmlformats.org/presentationml/2006/ole">
            <mc:AlternateContent xmlns:mc="http://schemas.openxmlformats.org/markup-compatibility/2006">
              <mc:Choice xmlns:v="urn:schemas-microsoft-com:vml" Requires="v">
                <p:oleObj name="公式" r:id="rId4" imgW="152400" imgH="190500" progId="Equation.3">
                  <p:embed/>
                </p:oleObj>
              </mc:Choice>
              <mc:Fallback>
                <p:oleObj name="公式" r:id="rId4" imgW="152400" imgH="190500" progId="Equation.3">
                  <p:embed/>
                  <p:pic>
                    <p:nvPicPr>
                      <p:cNvPr id="2253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4413" y="3048000"/>
                        <a:ext cx="484187"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4"/>
          <p:cNvGraphicFramePr>
            <a:graphicFrameLocks noChangeAspect="1"/>
          </p:cNvGraphicFramePr>
          <p:nvPr/>
        </p:nvGraphicFramePr>
        <p:xfrm>
          <a:off x="914400" y="1219200"/>
          <a:ext cx="500063" cy="609600"/>
        </p:xfrm>
        <a:graphic>
          <a:graphicData uri="http://schemas.openxmlformats.org/presentationml/2006/ole">
            <mc:AlternateContent xmlns:mc="http://schemas.openxmlformats.org/markup-compatibility/2006">
              <mc:Choice xmlns:v="urn:schemas-microsoft-com:vml" Requires="v">
                <p:oleObj name="公式" r:id="rId6" imgW="139700" imgH="165100" progId="Equation.3">
                  <p:embed/>
                </p:oleObj>
              </mc:Choice>
              <mc:Fallback>
                <p:oleObj name="公式" r:id="rId6" imgW="139700" imgH="165100" progId="Equation.3">
                  <p:embed/>
                  <p:pic>
                    <p:nvPicPr>
                      <p:cNvPr id="2253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219200"/>
                        <a:ext cx="500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连接符 9"/>
          <p:cNvCxnSpPr/>
          <p:nvPr/>
        </p:nvCxnSpPr>
        <p:spPr>
          <a:xfrm flipV="1">
            <a:off x="2057400" y="1457325"/>
            <a:ext cx="3505200" cy="2047875"/>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2545" name="Line 3"/>
          <p:cNvSpPr>
            <a:spLocks noChangeShapeType="1"/>
          </p:cNvSpPr>
          <p:nvPr/>
        </p:nvSpPr>
        <p:spPr bwMode="auto">
          <a:xfrm flipH="1">
            <a:off x="7269163" y="1524000"/>
            <a:ext cx="46037" cy="3505200"/>
          </a:xfrm>
          <a:prstGeom prst="line">
            <a:avLst/>
          </a:prstGeom>
          <a:noFill/>
          <a:ln w="12700">
            <a:solidFill>
              <a:schemeClr val="tx1"/>
            </a:solidFill>
            <a:round/>
            <a:headEnd type="stealth" w="med" len="lg"/>
            <a:tailEnd type="none" w="sm" len="sm"/>
          </a:ln>
        </p:spPr>
        <p:txBody>
          <a:bodyPr wrap="none" anchor="ctr"/>
          <a:lstStyle/>
          <a:p>
            <a:endParaRPr lang="zh-CN" altLang="en-US"/>
          </a:p>
        </p:txBody>
      </p:sp>
      <p:cxnSp>
        <p:nvCxnSpPr>
          <p:cNvPr id="13" name="直接连接符 12"/>
          <p:cNvCxnSpPr/>
          <p:nvPr/>
        </p:nvCxnSpPr>
        <p:spPr>
          <a:xfrm>
            <a:off x="1447800" y="3503613"/>
            <a:ext cx="1676400" cy="158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533" name="Object 4"/>
          <p:cNvGraphicFramePr>
            <a:graphicFrameLocks noChangeAspect="1"/>
          </p:cNvGraphicFramePr>
          <p:nvPr/>
        </p:nvGraphicFramePr>
        <p:xfrm>
          <a:off x="7148513" y="4997450"/>
          <a:ext cx="395287" cy="412750"/>
        </p:xfrm>
        <a:graphic>
          <a:graphicData uri="http://schemas.openxmlformats.org/presentationml/2006/ole">
            <mc:AlternateContent xmlns:mc="http://schemas.openxmlformats.org/markup-compatibility/2006">
              <mc:Choice xmlns:v="urn:schemas-microsoft-com:vml" Requires="v">
                <p:oleObj name="公式" r:id="rId8" imgW="76200" imgH="126365" progId="Equation.3">
                  <p:embed/>
                </p:oleObj>
              </mc:Choice>
              <mc:Fallback>
                <p:oleObj name="公式" r:id="rId8" imgW="76200" imgH="126365" progId="Equation.3">
                  <p:embed/>
                  <p:pic>
                    <p:nvPicPr>
                      <p:cNvPr id="22533"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8513" y="4997450"/>
                        <a:ext cx="39528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4"/>
          <p:cNvGraphicFramePr>
            <a:graphicFrameLocks noChangeAspect="1"/>
          </p:cNvGraphicFramePr>
          <p:nvPr/>
        </p:nvGraphicFramePr>
        <p:xfrm>
          <a:off x="1003300" y="3038475"/>
          <a:ext cx="444500" cy="619125"/>
        </p:xfrm>
        <a:graphic>
          <a:graphicData uri="http://schemas.openxmlformats.org/presentationml/2006/ole">
            <mc:AlternateContent xmlns:mc="http://schemas.openxmlformats.org/markup-compatibility/2006">
              <mc:Choice xmlns:v="urn:schemas-microsoft-com:vml" Requires="v">
                <p:oleObj name="公式" r:id="rId10" imgW="139700" imgH="190500" progId="Equation.3">
                  <p:embed/>
                </p:oleObj>
              </mc:Choice>
              <mc:Fallback>
                <p:oleObj name="公式" r:id="rId10" imgW="139700" imgH="190500" progId="Equation.3">
                  <p:embed/>
                  <p:pic>
                    <p:nvPicPr>
                      <p:cNvPr id="22534"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3300" y="3038475"/>
                        <a:ext cx="4445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5" name="Object 4"/>
          <p:cNvGraphicFramePr>
            <a:graphicFrameLocks noChangeAspect="1"/>
          </p:cNvGraphicFramePr>
          <p:nvPr/>
        </p:nvGraphicFramePr>
        <p:xfrm>
          <a:off x="3124200" y="4953000"/>
          <a:ext cx="363538" cy="536575"/>
        </p:xfrm>
        <a:graphic>
          <a:graphicData uri="http://schemas.openxmlformats.org/presentationml/2006/ole">
            <mc:AlternateContent xmlns:mc="http://schemas.openxmlformats.org/markup-compatibility/2006">
              <mc:Choice xmlns:v="urn:schemas-microsoft-com:vml" Requires="v">
                <p:oleObj name="公式" r:id="rId12" imgW="114300" imgH="165100" progId="Equation.3">
                  <p:embed/>
                </p:oleObj>
              </mc:Choice>
              <mc:Fallback>
                <p:oleObj name="公式" r:id="rId12" imgW="114300" imgH="165100" progId="Equation.3">
                  <p:embed/>
                  <p:pic>
                    <p:nvPicPr>
                      <p:cNvPr id="22535"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4953000"/>
                        <a:ext cx="363538"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4"/>
          <p:cNvGraphicFramePr>
            <a:graphicFrameLocks noChangeAspect="1"/>
          </p:cNvGraphicFramePr>
          <p:nvPr/>
        </p:nvGraphicFramePr>
        <p:xfrm>
          <a:off x="7315200" y="1219200"/>
          <a:ext cx="546100" cy="609600"/>
        </p:xfrm>
        <a:graphic>
          <a:graphicData uri="http://schemas.openxmlformats.org/presentationml/2006/ole">
            <mc:AlternateContent xmlns:mc="http://schemas.openxmlformats.org/markup-compatibility/2006">
              <mc:Choice xmlns:v="urn:schemas-microsoft-com:vml" Requires="v">
                <p:oleObj name="公式" r:id="rId14" imgW="152400" imgH="165100" progId="Equation.3">
                  <p:embed/>
                </p:oleObj>
              </mc:Choice>
              <mc:Fallback>
                <p:oleObj name="公式" r:id="rId14" imgW="152400" imgH="165100" progId="Equation.3">
                  <p:embed/>
                  <p:pic>
                    <p:nvPicPr>
                      <p:cNvPr id="22536"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15200" y="1219200"/>
                        <a:ext cx="546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7"/>
          <p:cNvSpPr>
            <a:spLocks noChangeArrowheads="1"/>
          </p:cNvSpPr>
          <p:nvPr/>
        </p:nvSpPr>
        <p:spPr bwMode="auto">
          <a:xfrm>
            <a:off x="2743200" y="762000"/>
            <a:ext cx="1894749" cy="462307"/>
          </a:xfrm>
          <a:prstGeom prst="rect">
            <a:avLst/>
          </a:prstGeom>
          <a:noFill/>
          <a:ln w="9525">
            <a:noFill/>
            <a:miter lim="800000"/>
          </a:ln>
        </p:spPr>
        <p:txBody>
          <a:bodyPr wrap="none" lIns="92075" tIns="46038" rIns="92075" bIns="46038">
            <a:spAutoFit/>
          </a:bodyPr>
          <a:lstStyle/>
          <a:p>
            <a:r>
              <a:rPr lang="zh-CN" altLang="en-US" sz="2400" dirty="0"/>
              <a:t>图</a:t>
            </a:r>
            <a:r>
              <a:rPr lang="en-US" altLang="zh-CN" sz="2400" dirty="0"/>
              <a:t>  </a:t>
            </a:r>
            <a:r>
              <a:rPr lang="zh-CN" altLang="en-US" sz="2400" dirty="0"/>
              <a:t>产品定位</a:t>
            </a:r>
            <a:endParaRPr lang="en-US" altLang="zh-CN" sz="2400" dirty="0"/>
          </a:p>
        </p:txBody>
      </p:sp>
      <p:cxnSp>
        <p:nvCxnSpPr>
          <p:cNvPr id="24" name="直接连接符 23"/>
          <p:cNvCxnSpPr/>
          <p:nvPr/>
        </p:nvCxnSpPr>
        <p:spPr>
          <a:xfrm rot="10800000">
            <a:off x="1447800" y="3276600"/>
            <a:ext cx="60960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124200" y="1914525"/>
            <a:ext cx="2743200" cy="1590675"/>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1371600" y="2819400"/>
            <a:ext cx="1752600" cy="685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0800000">
            <a:off x="2057400" y="2286000"/>
            <a:ext cx="3657600" cy="1371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715000" y="2743200"/>
            <a:ext cx="1600200" cy="914400"/>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6200000" flipH="1">
            <a:off x="2247900" y="3924300"/>
            <a:ext cx="22098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1295400" y="4267200"/>
            <a:ext cx="15240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971800" y="4038600"/>
            <a:ext cx="1982788" cy="1588"/>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5029200" y="4343400"/>
            <a:ext cx="13716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538" name="Object 4"/>
          <p:cNvGraphicFramePr>
            <a:graphicFrameLocks noChangeAspect="1"/>
          </p:cNvGraphicFramePr>
          <p:nvPr/>
        </p:nvGraphicFramePr>
        <p:xfrm>
          <a:off x="3733800" y="4953000"/>
          <a:ext cx="403225" cy="536575"/>
        </p:xfrm>
        <a:graphic>
          <a:graphicData uri="http://schemas.openxmlformats.org/presentationml/2006/ole">
            <mc:AlternateContent xmlns:mc="http://schemas.openxmlformats.org/markup-compatibility/2006">
              <mc:Choice xmlns:v="urn:schemas-microsoft-com:vml" Requires="v">
                <p:oleObj name="公式" r:id="rId16" imgW="127000" imgH="165100" progId="Equation.3">
                  <p:embed/>
                </p:oleObj>
              </mc:Choice>
              <mc:Fallback>
                <p:oleObj name="公式" r:id="rId16" imgW="127000" imgH="165100" progId="Equation.3">
                  <p:embed/>
                  <p:pic>
                    <p:nvPicPr>
                      <p:cNvPr id="22538"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3800" y="4953000"/>
                        <a:ext cx="4032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9" name="Object 4"/>
          <p:cNvGraphicFramePr>
            <a:graphicFrameLocks noChangeAspect="1"/>
          </p:cNvGraphicFramePr>
          <p:nvPr/>
        </p:nvGraphicFramePr>
        <p:xfrm>
          <a:off x="5610225" y="5008563"/>
          <a:ext cx="333375" cy="477837"/>
        </p:xfrm>
        <a:graphic>
          <a:graphicData uri="http://schemas.openxmlformats.org/presentationml/2006/ole">
            <mc:AlternateContent xmlns:mc="http://schemas.openxmlformats.org/markup-compatibility/2006">
              <mc:Choice xmlns:v="urn:schemas-microsoft-com:vml" Requires="v">
                <p:oleObj name="公式" r:id="rId18" imgW="127000" imgH="177165" progId="Equation.3">
                  <p:embed/>
                </p:oleObj>
              </mc:Choice>
              <mc:Fallback>
                <p:oleObj name="公式" r:id="rId18" imgW="127000" imgH="177165" progId="Equation.3">
                  <p:embed/>
                  <p:pic>
                    <p:nvPicPr>
                      <p:cNvPr id="22539"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10225" y="5008563"/>
                        <a:ext cx="33337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0" name="Object 4"/>
          <p:cNvGraphicFramePr>
            <a:graphicFrameLocks noChangeAspect="1"/>
          </p:cNvGraphicFramePr>
          <p:nvPr/>
        </p:nvGraphicFramePr>
        <p:xfrm>
          <a:off x="2867025" y="5008563"/>
          <a:ext cx="333375" cy="477837"/>
        </p:xfrm>
        <a:graphic>
          <a:graphicData uri="http://schemas.openxmlformats.org/presentationml/2006/ole">
            <mc:AlternateContent xmlns:mc="http://schemas.openxmlformats.org/markup-compatibility/2006">
              <mc:Choice xmlns:v="urn:schemas-microsoft-com:vml" Requires="v">
                <p:oleObj name="公式" r:id="rId20" imgW="127000" imgH="177165" progId="Equation.3">
                  <p:embed/>
                </p:oleObj>
              </mc:Choice>
              <mc:Fallback>
                <p:oleObj name="公式" r:id="rId20" imgW="127000" imgH="177165" progId="Equation.3">
                  <p:embed/>
                  <p:pic>
                    <p:nvPicPr>
                      <p:cNvPr id="22540" name="Object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67025" y="5008563"/>
                        <a:ext cx="33337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1" name="Object 4"/>
          <p:cNvGraphicFramePr>
            <a:graphicFrameLocks noChangeAspect="1"/>
          </p:cNvGraphicFramePr>
          <p:nvPr/>
        </p:nvGraphicFramePr>
        <p:xfrm>
          <a:off x="1905000" y="4953000"/>
          <a:ext cx="300038" cy="477838"/>
        </p:xfrm>
        <a:graphic>
          <a:graphicData uri="http://schemas.openxmlformats.org/presentationml/2006/ole">
            <mc:AlternateContent xmlns:mc="http://schemas.openxmlformats.org/markup-compatibility/2006">
              <mc:Choice xmlns:v="urn:schemas-microsoft-com:vml" Requires="v">
                <p:oleObj name="公式" r:id="rId22" imgW="114300" imgH="177800" progId="Equation.3">
                  <p:embed/>
                </p:oleObj>
              </mc:Choice>
              <mc:Fallback>
                <p:oleObj name="公式" r:id="rId22" imgW="114300" imgH="177800" progId="Equation.3">
                  <p:embed/>
                  <p:pic>
                    <p:nvPicPr>
                      <p:cNvPr id="22541"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05000" y="4953000"/>
                        <a:ext cx="300038"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 name="直接连接符 50"/>
          <p:cNvCxnSpPr/>
          <p:nvPr/>
        </p:nvCxnSpPr>
        <p:spPr>
          <a:xfrm>
            <a:off x="5715000" y="3656013"/>
            <a:ext cx="1524000" cy="158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558" name="Line 3"/>
          <p:cNvSpPr>
            <a:spLocks noChangeShapeType="1"/>
          </p:cNvSpPr>
          <p:nvPr/>
        </p:nvSpPr>
        <p:spPr bwMode="auto">
          <a:xfrm flipH="1">
            <a:off x="1447800" y="1524000"/>
            <a:ext cx="46038" cy="3505200"/>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1" name="TextBox 30"/>
          <p:cNvSpPr txBox="1"/>
          <p:nvPr/>
        </p:nvSpPr>
        <p:spPr>
          <a:xfrm>
            <a:off x="1285852" y="5786454"/>
            <a:ext cx="2969083" cy="461665"/>
          </a:xfrm>
          <a:prstGeom prst="rect">
            <a:avLst/>
          </a:prstGeom>
          <a:noFill/>
        </p:spPr>
        <p:txBody>
          <a:bodyPr wrap="none" rtlCol="0">
            <a:spAutoFit/>
          </a:bodyPr>
          <a:lstStyle/>
          <a:p>
            <a:r>
              <a:rPr lang="zh-CN" altLang="en-US" sz="2400" b="1" dirty="0"/>
              <a:t>直接效应和策略效应</a:t>
            </a:r>
          </a:p>
        </p:txBody>
      </p:sp>
      <p:sp>
        <p:nvSpPr>
          <p:cNvPr id="32" name="TextBox 31"/>
          <p:cNvSpPr txBox="1"/>
          <p:nvPr/>
        </p:nvSpPr>
        <p:spPr>
          <a:xfrm>
            <a:off x="8072462" y="1714488"/>
            <a:ext cx="492443" cy="4484561"/>
          </a:xfrm>
          <a:prstGeom prst="rect">
            <a:avLst/>
          </a:prstGeom>
          <a:noFill/>
          <a:ln>
            <a:solidFill>
              <a:schemeClr val="tx1"/>
            </a:solidFill>
            <a:prstDash val="lgDash"/>
          </a:ln>
        </p:spPr>
        <p:txBody>
          <a:bodyPr vert="eaVert" wrap="none" rtlCol="0">
            <a:spAutoFit/>
          </a:bodyPr>
          <a:lstStyle/>
          <a:p>
            <a:r>
              <a:rPr lang="zh-CN" altLang="en-US" sz="2000" b="1" dirty="0"/>
              <a:t>直接效应导致的结果</a:t>
            </a:r>
            <a:r>
              <a:rPr lang="en-US" altLang="zh-CN" sz="2000" b="1" dirty="0"/>
              <a:t>----</a:t>
            </a:r>
            <a:r>
              <a:rPr lang="zh-CN" altLang="en-US" sz="2000" b="1" dirty="0"/>
              <a:t>最小差异化原理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29600" cy="2520280"/>
          </a:xfrm>
        </p:spPr>
        <p:txBody>
          <a:bodyPr/>
          <a:lstStyle/>
          <a:p>
            <a:r>
              <a:rPr lang="zh-CN" altLang="zh-CN" dirty="0"/>
              <a:t> </a:t>
            </a:r>
            <a:r>
              <a:rPr lang="zh-CN" altLang="zh-CN" sz="2800" dirty="0"/>
              <a:t>首先给定任意的第一阶段的博弈结果</a:t>
            </a:r>
            <a:r>
              <a:rPr lang="en-US" altLang="zh-CN" sz="2800" dirty="0"/>
              <a:t>a</a:t>
            </a:r>
            <a:r>
              <a:rPr lang="zh-CN" altLang="zh-CN" sz="2800" dirty="0"/>
              <a:t>和</a:t>
            </a:r>
            <a:r>
              <a:rPr lang="en-US" altLang="zh-CN" sz="2800" dirty="0"/>
              <a:t>b</a:t>
            </a:r>
            <a:r>
              <a:rPr lang="zh-CN" altLang="zh-CN" sz="2800" dirty="0"/>
              <a:t>，然后求出第二阶段的均衡价格</a:t>
            </a:r>
            <a:r>
              <a:rPr lang="en-US" altLang="zh-CN" sz="2800" dirty="0"/>
              <a:t> </a:t>
            </a:r>
            <a:r>
              <a:rPr lang="zh-CN" altLang="zh-CN" sz="2800" dirty="0"/>
              <a:t>和</a:t>
            </a:r>
            <a:r>
              <a:rPr lang="en-US" altLang="zh-CN" sz="2800" dirty="0"/>
              <a:t> </a:t>
            </a:r>
            <a:r>
              <a:rPr lang="zh-CN" altLang="zh-CN" sz="2800" dirty="0"/>
              <a:t>，再求出均衡利润</a:t>
            </a:r>
            <a:r>
              <a:rPr lang="en-US" altLang="zh-CN" sz="2800" dirty="0"/>
              <a:t> </a:t>
            </a:r>
            <a:r>
              <a:rPr lang="zh-CN" altLang="zh-CN" sz="2800" dirty="0"/>
              <a:t>和</a:t>
            </a:r>
            <a:r>
              <a:rPr lang="en-US" altLang="zh-CN" sz="2800" dirty="0"/>
              <a:t> </a:t>
            </a:r>
            <a:r>
              <a:rPr lang="zh-CN" altLang="zh-CN" sz="2800" dirty="0"/>
              <a:t>，最后回到第一阶段，求出利润最大化的位置，即</a:t>
            </a:r>
            <a:r>
              <a:rPr lang="en-US" altLang="zh-CN" sz="2800" dirty="0"/>
              <a:t>a</a:t>
            </a:r>
            <a:r>
              <a:rPr lang="zh-CN" altLang="zh-CN" sz="2800" dirty="0"/>
              <a:t>和</a:t>
            </a:r>
            <a:r>
              <a:rPr lang="en-US" altLang="zh-CN" sz="2800" dirty="0"/>
              <a:t>b</a:t>
            </a:r>
            <a:r>
              <a:rPr lang="zh-CN" altLang="zh-CN" sz="2800" dirty="0"/>
              <a:t>。</a:t>
            </a:r>
          </a:p>
          <a:p>
            <a:r>
              <a:rPr lang="zh-CN" altLang="zh-CN" sz="2800" dirty="0"/>
              <a:t>利用上述得到的结论，可得：</a:t>
            </a:r>
          </a:p>
          <a:p>
            <a:endParaRPr lang="zh-CN" altLang="en-US" dirty="0"/>
          </a:p>
        </p:txBody>
      </p:sp>
      <p:graphicFrame>
        <p:nvGraphicFramePr>
          <p:cNvPr id="106498" name="Object 9"/>
          <p:cNvGraphicFramePr>
            <a:graphicFrameLocks noChangeAspect="1"/>
          </p:cNvGraphicFramePr>
          <p:nvPr/>
        </p:nvGraphicFramePr>
        <p:xfrm>
          <a:off x="971599" y="2708920"/>
          <a:ext cx="4342301" cy="720080"/>
        </p:xfrm>
        <a:graphic>
          <a:graphicData uri="http://schemas.openxmlformats.org/presentationml/2006/ole">
            <mc:AlternateContent xmlns:mc="http://schemas.openxmlformats.org/markup-compatibility/2006">
              <mc:Choice xmlns:v="urn:schemas-microsoft-com:vml" Requires="v">
                <p:oleObj name="公式" r:id="rId2" imgW="2527300" imgH="419100" progId="Equation.3">
                  <p:embed/>
                </p:oleObj>
              </mc:Choice>
              <mc:Fallback>
                <p:oleObj name="公式" r:id="rId2" imgW="2527300" imgH="419100" progId="Equation.3">
                  <p:embed/>
                  <p:pic>
                    <p:nvPicPr>
                      <p:cNvPr id="106498"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2708920"/>
                        <a:ext cx="4342301"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9" name="Object 3"/>
          <p:cNvGraphicFramePr>
            <a:graphicFrameLocks noChangeAspect="1"/>
          </p:cNvGraphicFramePr>
          <p:nvPr/>
        </p:nvGraphicFramePr>
        <p:xfrm>
          <a:off x="899591" y="3356992"/>
          <a:ext cx="5280587" cy="792088"/>
        </p:xfrm>
        <a:graphic>
          <a:graphicData uri="http://schemas.openxmlformats.org/presentationml/2006/ole">
            <mc:AlternateContent xmlns:mc="http://schemas.openxmlformats.org/markup-compatibility/2006">
              <mc:Choice xmlns:v="urn:schemas-microsoft-com:vml" Requires="v">
                <p:oleObj name="公式" r:id="rId4" imgW="2794000" imgH="419100" progId="Equation.3">
                  <p:embed/>
                </p:oleObj>
              </mc:Choice>
              <mc:Fallback>
                <p:oleObj name="公式" r:id="rId4" imgW="2794000" imgH="419100" progId="Equation.3">
                  <p:embed/>
                  <p:pic>
                    <p:nvPicPr>
                      <p:cNvPr id="1064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1" y="3356992"/>
                        <a:ext cx="5280587"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9" name="Object 10"/>
          <p:cNvGraphicFramePr>
            <a:graphicFrameLocks noChangeAspect="1"/>
          </p:cNvGraphicFramePr>
          <p:nvPr/>
        </p:nvGraphicFramePr>
        <p:xfrm>
          <a:off x="971600" y="4149080"/>
          <a:ext cx="5531524" cy="1080120"/>
        </p:xfrm>
        <a:graphic>
          <a:graphicData uri="http://schemas.openxmlformats.org/presentationml/2006/ole">
            <mc:AlternateContent xmlns:mc="http://schemas.openxmlformats.org/markup-compatibility/2006">
              <mc:Choice xmlns:v="urn:schemas-microsoft-com:vml" Requires="v">
                <p:oleObj name="公式" r:id="rId6" imgW="2146300" imgH="419100" progId="Equation.3">
                  <p:embed/>
                </p:oleObj>
              </mc:Choice>
              <mc:Fallback>
                <p:oleObj name="公式" r:id="rId6" imgW="2146300" imgH="419100" progId="Equation.3">
                  <p:embed/>
                  <p:pic>
                    <p:nvPicPr>
                      <p:cNvPr id="106509"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4149080"/>
                        <a:ext cx="5531524"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10" name="Rectangle 1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6514" name="Object 18"/>
          <p:cNvGraphicFramePr>
            <a:graphicFrameLocks noChangeAspect="1"/>
          </p:cNvGraphicFramePr>
          <p:nvPr/>
        </p:nvGraphicFramePr>
        <p:xfrm>
          <a:off x="827584" y="5373216"/>
          <a:ext cx="4790442" cy="936104"/>
        </p:xfrm>
        <a:graphic>
          <a:graphicData uri="http://schemas.openxmlformats.org/presentationml/2006/ole">
            <mc:AlternateContent xmlns:mc="http://schemas.openxmlformats.org/markup-compatibility/2006">
              <mc:Choice xmlns:v="urn:schemas-microsoft-com:vml" Requires="v">
                <p:oleObj name="公式" r:id="rId8" imgW="2146300" imgH="419100" progId="Equation.3">
                  <p:embed/>
                </p:oleObj>
              </mc:Choice>
              <mc:Fallback>
                <p:oleObj name="公式" r:id="rId8" imgW="2146300" imgH="419100" progId="Equation.3">
                  <p:embed/>
                  <p:pic>
                    <p:nvPicPr>
                      <p:cNvPr id="106514"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584" y="5373216"/>
                        <a:ext cx="4790442"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4499992" y="6093296"/>
            <a:ext cx="3801042" cy="369332"/>
          </a:xfrm>
          <a:prstGeom prst="rect">
            <a:avLst/>
          </a:prstGeom>
          <a:noFill/>
        </p:spPr>
        <p:txBody>
          <a:bodyPr wrap="square" rtlCol="0">
            <a:spAutoFit/>
          </a:bodyPr>
          <a:lstStyle/>
          <a:p>
            <a:r>
              <a:rPr lang="zh-CN" altLang="zh-CN" dirty="0"/>
              <a:t>最终的均衡必然是拐角解：</a:t>
            </a:r>
            <a:r>
              <a:rPr lang="en-US" altLang="zh-CN" dirty="0"/>
              <a:t>a</a:t>
            </a:r>
            <a:r>
              <a:rPr lang="zh-CN" altLang="zh-CN" dirty="0"/>
              <a:t>＝</a:t>
            </a:r>
            <a:r>
              <a:rPr lang="en-US" altLang="zh-CN" dirty="0"/>
              <a:t>b</a:t>
            </a:r>
            <a:r>
              <a:rPr lang="zh-CN" altLang="zh-CN" dirty="0"/>
              <a:t>＝</a:t>
            </a:r>
            <a:r>
              <a:rPr lang="en-US" altLang="zh-CN" dirty="0"/>
              <a:t>0</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a:t>思考题</a:t>
            </a:r>
          </a:p>
          <a:p>
            <a:r>
              <a:rPr lang="zh-CN" altLang="zh-CN"/>
              <a:t>在我国一些大城市，经常能看到有麦当劳的地方就有肯德基快餐店</a:t>
            </a:r>
            <a:r>
              <a:rPr lang="zh-CN" altLang="zh-CN">
                <a:sym typeface="+mn-ea"/>
              </a:rPr>
              <a:t>的现象</a:t>
            </a:r>
            <a:r>
              <a:rPr lang="zh-CN" altLang="zh-CN"/>
              <a:t>，请你解释这种现象。</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三、圆形城市</a:t>
            </a:r>
          </a:p>
        </p:txBody>
      </p:sp>
      <p:sp>
        <p:nvSpPr>
          <p:cNvPr id="3" name="内容占位符 2"/>
          <p:cNvSpPr>
            <a:spLocks noGrp="1"/>
          </p:cNvSpPr>
          <p:nvPr>
            <p:ph idx="1"/>
          </p:nvPr>
        </p:nvSpPr>
        <p:spPr/>
        <p:txBody>
          <a:bodyPr/>
          <a:lstStyle/>
          <a:p>
            <a:r>
              <a:rPr lang="zh-CN" altLang="en-US" sz="2000" dirty="0"/>
              <a:t>上面关于线性城市的探讨中，我们检验了差异化产品的价格竞争，以及双寡头情况下的产品选择问题。由于线性城市存在两个端点，从而有可能导致企业利润函数不连续，进而导致均衡不存在。</a:t>
            </a:r>
            <a:endParaRPr lang="en-US" altLang="zh-CN" sz="2000" dirty="0"/>
          </a:p>
          <a:p>
            <a:r>
              <a:rPr lang="zh-CN" altLang="en-US" dirty="0"/>
              <a:t>圆形城市是一个封闭的体系，没有特定的起点和终点，可以克服线性城市模型的缺陷，从而保证均衡的存在性。</a:t>
            </a:r>
            <a:endParaRPr lang="en-US" altLang="zh-CN" dirty="0"/>
          </a:p>
          <a:p>
            <a:r>
              <a:rPr lang="zh-CN" altLang="en-US" sz="2000" dirty="0"/>
              <a:t>圆形城市研究的是，除了固定成本或进入成本以外没有其它“进入壁垒”，论证企业数目是内生给定的。</a:t>
            </a:r>
            <a:endParaRPr lang="en-US" altLang="zh-CN" sz="2000" dirty="0"/>
          </a:p>
          <a:p>
            <a:r>
              <a:rPr lang="zh-CN" altLang="en-US" sz="2000" dirty="0"/>
              <a:t>消费者均匀地分布在周长为</a:t>
            </a:r>
            <a:r>
              <a:rPr lang="en-US" altLang="zh-CN" sz="2000" dirty="0"/>
              <a:t>1</a:t>
            </a:r>
            <a:r>
              <a:rPr lang="zh-CN" altLang="en-US" sz="2000" dirty="0"/>
              <a:t>的圆周上，围绕这个圆周的密度为</a:t>
            </a:r>
            <a:r>
              <a:rPr lang="en-US" altLang="zh-CN" sz="2000" dirty="0"/>
              <a:t>1</a:t>
            </a:r>
            <a:r>
              <a:rPr lang="zh-CN" altLang="en-US" sz="2000" dirty="0"/>
              <a:t>。企业也沿圆周分布，并且所以旅行都沿圆周行进。消费者只买一个单位的产品，单位距离的交通成本为</a:t>
            </a:r>
            <a:r>
              <a:rPr lang="en-US" altLang="zh-CN" sz="2000" dirty="0"/>
              <a:t>t</a:t>
            </a:r>
            <a:r>
              <a:rPr lang="zh-CN" altLang="en-US" sz="2000" dirty="0"/>
              <a:t>。每个企业只允许一个位置。</a:t>
            </a:r>
            <a:endParaRPr lang="en-US" altLang="zh-CN" sz="2000" dirty="0"/>
          </a:p>
          <a:p>
            <a:r>
              <a:rPr lang="zh-CN" altLang="en-US" sz="2000" dirty="0"/>
              <a:t>假设固定成本为</a:t>
            </a:r>
            <a:r>
              <a:rPr lang="en-US" altLang="zh-CN" sz="2000" dirty="0"/>
              <a:t>f</a:t>
            </a:r>
            <a:r>
              <a:rPr lang="zh-CN" altLang="en-US" sz="2000" dirty="0"/>
              <a:t>，进入后的边际成本为</a:t>
            </a:r>
            <a:r>
              <a:rPr lang="en-US" altLang="zh-CN" sz="2000" dirty="0"/>
              <a:t>c</a:t>
            </a:r>
            <a:r>
              <a:rPr lang="zh-CN" altLang="en-US" sz="20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p:cNvGrpSpPr/>
          <p:nvPr/>
        </p:nvGrpSpPr>
        <p:grpSpPr bwMode="auto">
          <a:xfrm>
            <a:off x="663575" y="1524000"/>
            <a:ext cx="8251825" cy="1311275"/>
            <a:chOff x="663575" y="1219200"/>
            <a:chExt cx="7645400" cy="1311275"/>
          </a:xfrm>
        </p:grpSpPr>
        <p:cxnSp>
          <p:nvCxnSpPr>
            <p:cNvPr id="16" name="直接连接符 15"/>
            <p:cNvCxnSpPr/>
            <p:nvPr/>
          </p:nvCxnSpPr>
          <p:spPr bwMode="auto">
            <a:xfrm>
              <a:off x="1301917" y="1858963"/>
              <a:ext cx="642460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bwMode="auto">
            <a:xfrm rot="5400000">
              <a:off x="1035159" y="1857433"/>
              <a:ext cx="534988" cy="14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auto">
            <a:xfrm rot="5400000">
              <a:off x="4245992" y="1866958"/>
              <a:ext cx="534988" cy="14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rot="5400000">
              <a:off x="7458296" y="1857433"/>
              <a:ext cx="534988" cy="14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588" name="Object 4"/>
            <p:cNvGraphicFramePr>
              <a:graphicFrameLocks noChangeAspect="1"/>
            </p:cNvGraphicFramePr>
            <p:nvPr/>
          </p:nvGraphicFramePr>
          <p:xfrm>
            <a:off x="663575" y="2057400"/>
            <a:ext cx="1359833" cy="473075"/>
          </p:xfrm>
          <a:graphic>
            <a:graphicData uri="http://schemas.openxmlformats.org/presentationml/2006/ole">
              <mc:AlternateContent xmlns:mc="http://schemas.openxmlformats.org/markup-compatibility/2006">
                <mc:Choice xmlns:v="urn:schemas-microsoft-com:vml" Requires="v">
                  <p:oleObj name="公式" r:id="rId2" imgW="381000" imgH="152400" progId="Equation.3">
                    <p:embed/>
                  </p:oleObj>
                </mc:Choice>
                <mc:Fallback>
                  <p:oleObj name="公式" r:id="rId2" imgW="381000" imgH="152400" progId="Equation.3">
                    <p:embed/>
                    <p:pic>
                      <p:nvPicPr>
                        <p:cNvPr id="245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2057400"/>
                          <a:ext cx="135983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9" name="Object 4"/>
            <p:cNvGraphicFramePr>
              <a:graphicFrameLocks noChangeAspect="1"/>
            </p:cNvGraphicFramePr>
            <p:nvPr/>
          </p:nvGraphicFramePr>
          <p:xfrm>
            <a:off x="2505357" y="1219201"/>
            <a:ext cx="771243" cy="412750"/>
          </p:xfrm>
          <a:graphic>
            <a:graphicData uri="http://schemas.openxmlformats.org/presentationml/2006/ole">
              <mc:AlternateContent xmlns:mc="http://schemas.openxmlformats.org/markup-compatibility/2006">
                <mc:Choice xmlns:v="urn:schemas-microsoft-com:vml" Requires="v">
                  <p:oleObj name="公式" r:id="rId4" imgW="228600" imgH="139700" progId="Equation.3">
                    <p:embed/>
                  </p:oleObj>
                </mc:Choice>
                <mc:Fallback>
                  <p:oleObj name="公式" r:id="rId4" imgW="228600" imgH="139700" progId="Equation.3">
                    <p:embed/>
                    <p:pic>
                      <p:nvPicPr>
                        <p:cNvPr id="2458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357" y="1219201"/>
                          <a:ext cx="771243"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3" name="直接箭头连接符 22"/>
            <p:cNvCxnSpPr/>
            <p:nvPr/>
          </p:nvCxnSpPr>
          <p:spPr>
            <a:xfrm>
              <a:off x="1296034" y="1676400"/>
              <a:ext cx="3200537"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496571" y="1676400"/>
              <a:ext cx="3199066"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24590" name="Object 4"/>
            <p:cNvGraphicFramePr>
              <a:graphicFrameLocks noChangeAspect="1"/>
            </p:cNvGraphicFramePr>
            <p:nvPr/>
          </p:nvGraphicFramePr>
          <p:xfrm>
            <a:off x="6858000" y="2057400"/>
            <a:ext cx="1450975" cy="473075"/>
          </p:xfrm>
          <a:graphic>
            <a:graphicData uri="http://schemas.openxmlformats.org/presentationml/2006/ole">
              <mc:AlternateContent xmlns:mc="http://schemas.openxmlformats.org/markup-compatibility/2006">
                <mc:Choice xmlns:v="urn:schemas-microsoft-com:vml" Requires="v">
                  <p:oleObj name="公式" r:id="rId6" imgW="405765" imgH="152400" progId="Equation.3">
                    <p:embed/>
                  </p:oleObj>
                </mc:Choice>
                <mc:Fallback>
                  <p:oleObj name="公式" r:id="rId6" imgW="405765" imgH="152400" progId="Equation.3">
                    <p:embed/>
                    <p:pic>
                      <p:nvPicPr>
                        <p:cNvPr id="2459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2057400"/>
                          <a:ext cx="1450975"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1" name="Object 4"/>
            <p:cNvGraphicFramePr>
              <a:graphicFrameLocks noChangeAspect="1"/>
            </p:cNvGraphicFramePr>
            <p:nvPr/>
          </p:nvGraphicFramePr>
          <p:xfrm>
            <a:off x="4114800" y="2057400"/>
            <a:ext cx="906462" cy="473075"/>
          </p:xfrm>
          <a:graphic>
            <a:graphicData uri="http://schemas.openxmlformats.org/presentationml/2006/ole">
              <mc:AlternateContent xmlns:mc="http://schemas.openxmlformats.org/markup-compatibility/2006">
                <mc:Choice xmlns:v="urn:schemas-microsoft-com:vml" Requires="v">
                  <p:oleObj name="公式" r:id="rId8" imgW="254000" imgH="152400" progId="Equation.3">
                    <p:embed/>
                  </p:oleObj>
                </mc:Choice>
                <mc:Fallback>
                  <p:oleObj name="公式" r:id="rId8" imgW="254000" imgH="152400" progId="Equation.3">
                    <p:embed/>
                    <p:pic>
                      <p:nvPicPr>
                        <p:cNvPr id="2459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2057400"/>
                          <a:ext cx="906462"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2" name="Object 4"/>
            <p:cNvGraphicFramePr>
              <a:graphicFrameLocks noChangeAspect="1"/>
            </p:cNvGraphicFramePr>
            <p:nvPr/>
          </p:nvGraphicFramePr>
          <p:xfrm>
            <a:off x="5701849" y="1219200"/>
            <a:ext cx="771525" cy="412750"/>
          </p:xfrm>
          <a:graphic>
            <a:graphicData uri="http://schemas.openxmlformats.org/presentationml/2006/ole">
              <mc:AlternateContent xmlns:mc="http://schemas.openxmlformats.org/markup-compatibility/2006">
                <mc:Choice xmlns:v="urn:schemas-microsoft-com:vml" Requires="v">
                  <p:oleObj name="公式" r:id="rId10" imgW="228600" imgH="139700" progId="Equation.3">
                    <p:embed/>
                  </p:oleObj>
                </mc:Choice>
                <mc:Fallback>
                  <p:oleObj name="公式" r:id="rId10" imgW="228600" imgH="139700" progId="Equation.3">
                    <p:embed/>
                    <p:pic>
                      <p:nvPicPr>
                        <p:cNvPr id="245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1849" y="1219200"/>
                          <a:ext cx="7715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 name="Rectangle 17"/>
          <p:cNvSpPr>
            <a:spLocks noChangeArrowheads="1"/>
          </p:cNvSpPr>
          <p:nvPr/>
        </p:nvSpPr>
        <p:spPr bwMode="auto">
          <a:xfrm>
            <a:off x="2743200" y="757238"/>
            <a:ext cx="3161122" cy="462307"/>
          </a:xfrm>
          <a:prstGeom prst="rect">
            <a:avLst/>
          </a:prstGeom>
          <a:noFill/>
          <a:ln w="9525">
            <a:noFill/>
            <a:miter lim="800000"/>
          </a:ln>
        </p:spPr>
        <p:txBody>
          <a:bodyPr wrap="none" lIns="92075" tIns="46038" rIns="92075" bIns="46038">
            <a:spAutoFit/>
          </a:bodyPr>
          <a:lstStyle/>
          <a:p>
            <a:r>
              <a:rPr lang="zh-CN" altLang="en-US" sz="2400" dirty="0"/>
              <a:t>图</a:t>
            </a:r>
            <a:r>
              <a:rPr lang="en-US" altLang="zh-CN" sz="2400" dirty="0"/>
              <a:t>3—8  </a:t>
            </a:r>
            <a:r>
              <a:rPr lang="zh-CN" altLang="en-US" sz="2400" dirty="0"/>
              <a:t>圆形城市模型</a:t>
            </a:r>
            <a:endParaRPr lang="en-US" altLang="zh-CN" sz="2400" dirty="0"/>
          </a:p>
        </p:txBody>
      </p:sp>
      <p:graphicFrame>
        <p:nvGraphicFramePr>
          <p:cNvPr id="24579" name="Object 4"/>
          <p:cNvGraphicFramePr>
            <a:graphicFrameLocks noChangeAspect="1"/>
          </p:cNvGraphicFramePr>
          <p:nvPr/>
        </p:nvGraphicFramePr>
        <p:xfrm>
          <a:off x="571500" y="3086100"/>
          <a:ext cx="3238500" cy="609600"/>
        </p:xfrm>
        <a:graphic>
          <a:graphicData uri="http://schemas.openxmlformats.org/presentationml/2006/ole">
            <mc:AlternateContent xmlns:mc="http://schemas.openxmlformats.org/markup-compatibility/2006">
              <mc:Choice xmlns:v="urn:schemas-microsoft-com:vml" Requires="v">
                <p:oleObj name="公式" r:id="rId11" imgW="1078865" imgH="203200" progId="Equation.3">
                  <p:embed/>
                </p:oleObj>
              </mc:Choice>
              <mc:Fallback>
                <p:oleObj name="公式" r:id="rId11" imgW="1078865" imgH="203200" progId="Equation.3">
                  <p:embed/>
                  <p:pic>
                    <p:nvPicPr>
                      <p:cNvPr id="24579"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 y="3086100"/>
                        <a:ext cx="3238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p:cNvGraphicFramePr>
            <a:graphicFrameLocks noChangeAspect="1"/>
          </p:cNvGraphicFramePr>
          <p:nvPr/>
        </p:nvGraphicFramePr>
        <p:xfrm>
          <a:off x="533400" y="3505200"/>
          <a:ext cx="4267200" cy="914400"/>
        </p:xfrm>
        <a:graphic>
          <a:graphicData uri="http://schemas.openxmlformats.org/presentationml/2006/ole">
            <mc:AlternateContent xmlns:mc="http://schemas.openxmlformats.org/markup-compatibility/2006">
              <mc:Choice xmlns:v="urn:schemas-microsoft-com:vml" Requires="v">
                <p:oleObj name="公式" r:id="rId13" imgW="1422400" imgH="304800" progId="Equation.3">
                  <p:embed/>
                </p:oleObj>
              </mc:Choice>
              <mc:Fallback>
                <p:oleObj name="公式" r:id="rId13" imgW="1422400" imgH="304800" progId="Equation.3">
                  <p:embed/>
                  <p:pic>
                    <p:nvPicPr>
                      <p:cNvPr id="2458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3505200"/>
                        <a:ext cx="4267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4"/>
          <p:cNvGraphicFramePr>
            <a:graphicFrameLocks noChangeAspect="1"/>
          </p:cNvGraphicFramePr>
          <p:nvPr/>
        </p:nvGraphicFramePr>
        <p:xfrm>
          <a:off x="533400" y="4191000"/>
          <a:ext cx="4457700" cy="1066800"/>
        </p:xfrm>
        <a:graphic>
          <a:graphicData uri="http://schemas.openxmlformats.org/presentationml/2006/ole">
            <mc:AlternateContent xmlns:mc="http://schemas.openxmlformats.org/markup-compatibility/2006">
              <mc:Choice xmlns:v="urn:schemas-microsoft-com:vml" Requires="v">
                <p:oleObj name="公式" r:id="rId15" imgW="1485265" imgH="355600" progId="Equation.3">
                  <p:embed/>
                </p:oleObj>
              </mc:Choice>
              <mc:Fallback>
                <p:oleObj name="公式" r:id="rId15" imgW="1485265" imgH="355600" progId="Equation.3">
                  <p:embed/>
                  <p:pic>
                    <p:nvPicPr>
                      <p:cNvPr id="24581"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4191000"/>
                        <a:ext cx="44577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4"/>
          <p:cNvGraphicFramePr>
            <a:graphicFrameLocks noChangeAspect="1"/>
          </p:cNvGraphicFramePr>
          <p:nvPr/>
        </p:nvGraphicFramePr>
        <p:xfrm>
          <a:off x="533400" y="5181600"/>
          <a:ext cx="1104900" cy="609600"/>
        </p:xfrm>
        <a:graphic>
          <a:graphicData uri="http://schemas.openxmlformats.org/presentationml/2006/ole">
            <mc:AlternateContent xmlns:mc="http://schemas.openxmlformats.org/markup-compatibility/2006">
              <mc:Choice xmlns:v="urn:schemas-microsoft-com:vml" Requires="v">
                <p:oleObj name="公式" r:id="rId17" imgW="368300" imgH="203200" progId="Equation.3">
                  <p:embed/>
                </p:oleObj>
              </mc:Choice>
              <mc:Fallback>
                <p:oleObj name="公式" r:id="rId17" imgW="368300" imgH="203200" progId="Equation.3">
                  <p:embed/>
                  <p:pic>
                    <p:nvPicPr>
                      <p:cNvPr id="24582"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5181600"/>
                        <a:ext cx="1104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4"/>
          <p:cNvGraphicFramePr>
            <a:graphicFrameLocks noChangeAspect="1"/>
          </p:cNvGraphicFramePr>
          <p:nvPr/>
        </p:nvGraphicFramePr>
        <p:xfrm>
          <a:off x="2628900" y="5029200"/>
          <a:ext cx="1638300" cy="876300"/>
        </p:xfrm>
        <a:graphic>
          <a:graphicData uri="http://schemas.openxmlformats.org/presentationml/2006/ole">
            <mc:AlternateContent xmlns:mc="http://schemas.openxmlformats.org/markup-compatibility/2006">
              <mc:Choice xmlns:v="urn:schemas-microsoft-com:vml" Requires="v">
                <p:oleObj name="公式" r:id="rId19" imgW="546100" imgH="292100" progId="Equation.3">
                  <p:embed/>
                </p:oleObj>
              </mc:Choice>
              <mc:Fallback>
                <p:oleObj name="公式" r:id="rId19" imgW="546100" imgH="292100" progId="Equation.3">
                  <p:embed/>
                  <p:pic>
                    <p:nvPicPr>
                      <p:cNvPr id="24583"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8900" y="5029200"/>
                        <a:ext cx="16383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4"/>
          <p:cNvGraphicFramePr>
            <a:graphicFrameLocks noChangeAspect="1"/>
          </p:cNvGraphicFramePr>
          <p:nvPr/>
        </p:nvGraphicFramePr>
        <p:xfrm>
          <a:off x="457200" y="5676900"/>
          <a:ext cx="3810000" cy="876300"/>
        </p:xfrm>
        <a:graphic>
          <a:graphicData uri="http://schemas.openxmlformats.org/presentationml/2006/ole">
            <mc:AlternateContent xmlns:mc="http://schemas.openxmlformats.org/markup-compatibility/2006">
              <mc:Choice xmlns:v="urn:schemas-microsoft-com:vml" Requires="v">
                <p:oleObj name="公式" r:id="rId21" imgW="1269365" imgH="292100" progId="Equation.3">
                  <p:embed/>
                </p:oleObj>
              </mc:Choice>
              <mc:Fallback>
                <p:oleObj name="公式" r:id="rId21" imgW="1269365" imgH="292100" progId="Equation.3">
                  <p:embed/>
                  <p:pic>
                    <p:nvPicPr>
                      <p:cNvPr id="24584" name="Object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200" y="5676900"/>
                        <a:ext cx="3810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4"/>
          <p:cNvGraphicFramePr>
            <a:graphicFrameLocks noChangeAspect="1"/>
          </p:cNvGraphicFramePr>
          <p:nvPr/>
        </p:nvGraphicFramePr>
        <p:xfrm>
          <a:off x="4572000" y="5867400"/>
          <a:ext cx="1447800" cy="609600"/>
        </p:xfrm>
        <a:graphic>
          <a:graphicData uri="http://schemas.openxmlformats.org/presentationml/2006/ole">
            <mc:AlternateContent xmlns:mc="http://schemas.openxmlformats.org/markup-compatibility/2006">
              <mc:Choice xmlns:v="urn:schemas-microsoft-com:vml" Requires="v">
                <p:oleObj name="公式" r:id="rId23" imgW="482600" imgH="203200" progId="Equation.3">
                  <p:embed/>
                </p:oleObj>
              </mc:Choice>
              <mc:Fallback>
                <p:oleObj name="公式" r:id="rId23" imgW="482600" imgH="203200" progId="Equation.3">
                  <p:embed/>
                  <p:pic>
                    <p:nvPicPr>
                      <p:cNvPr id="24585" name="Object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5867400"/>
                        <a:ext cx="1447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6" name="Object 4"/>
          <p:cNvGraphicFramePr>
            <a:graphicFrameLocks noChangeAspect="1"/>
          </p:cNvGraphicFramePr>
          <p:nvPr/>
        </p:nvGraphicFramePr>
        <p:xfrm>
          <a:off x="6400800" y="5867400"/>
          <a:ext cx="1790700" cy="609600"/>
        </p:xfrm>
        <a:graphic>
          <a:graphicData uri="http://schemas.openxmlformats.org/presentationml/2006/ole">
            <mc:AlternateContent xmlns:mc="http://schemas.openxmlformats.org/markup-compatibility/2006">
              <mc:Choice xmlns:v="urn:schemas-microsoft-com:vml" Requires="v">
                <p:oleObj name="公式" r:id="rId25" imgW="596900" imgH="203200" progId="Equation.3">
                  <p:embed/>
                </p:oleObj>
              </mc:Choice>
              <mc:Fallback>
                <p:oleObj name="公式" r:id="rId25" imgW="596900" imgH="203200" progId="Equation.3">
                  <p:embed/>
                  <p:pic>
                    <p:nvPicPr>
                      <p:cNvPr id="24586"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00800" y="5867400"/>
                        <a:ext cx="1790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7" name="Object 4"/>
          <p:cNvGraphicFramePr>
            <a:graphicFrameLocks noChangeAspect="1"/>
          </p:cNvGraphicFramePr>
          <p:nvPr/>
        </p:nvGraphicFramePr>
        <p:xfrm>
          <a:off x="6248400" y="4800600"/>
          <a:ext cx="2286000" cy="876300"/>
        </p:xfrm>
        <a:graphic>
          <a:graphicData uri="http://schemas.openxmlformats.org/presentationml/2006/ole">
            <mc:AlternateContent xmlns:mc="http://schemas.openxmlformats.org/markup-compatibility/2006">
              <mc:Choice xmlns:v="urn:schemas-microsoft-com:vml" Requires="v">
                <p:oleObj name="公式" r:id="rId27" imgW="761365" imgH="292100" progId="Equation.3">
                  <p:embed/>
                </p:oleObj>
              </mc:Choice>
              <mc:Fallback>
                <p:oleObj name="公式" r:id="rId27" imgW="761365" imgH="292100" progId="Equation.3">
                  <p:embed/>
                  <p:pic>
                    <p:nvPicPr>
                      <p:cNvPr id="24587" name="Object 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248400" y="4800600"/>
                        <a:ext cx="2286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第五节、不完全信息和转换成本</a:t>
            </a:r>
          </a:p>
        </p:txBody>
      </p:sp>
      <p:sp>
        <p:nvSpPr>
          <p:cNvPr id="3" name="内容占位符 2"/>
          <p:cNvSpPr>
            <a:spLocks noGrp="1"/>
          </p:cNvSpPr>
          <p:nvPr>
            <p:ph idx="1"/>
          </p:nvPr>
        </p:nvSpPr>
        <p:spPr>
          <a:xfrm>
            <a:off x="285720" y="1600200"/>
            <a:ext cx="8501122" cy="4686300"/>
          </a:xfrm>
        </p:spPr>
        <p:txBody>
          <a:bodyPr/>
          <a:lstStyle/>
          <a:p>
            <a:r>
              <a:rPr lang="en-US" altLang="zh-CN" dirty="0"/>
              <a:t>1</a:t>
            </a:r>
            <a:r>
              <a:rPr lang="zh-CN" altLang="en-US" dirty="0"/>
              <a:t>、不完全信息</a:t>
            </a:r>
            <a:endParaRPr lang="en-US" altLang="zh-CN" dirty="0"/>
          </a:p>
          <a:p>
            <a:r>
              <a:rPr lang="zh-CN" altLang="en-US" sz="2400" dirty="0"/>
              <a:t>即使企业之间存在价格竞争，而且产品都是同质的无差异的，搜寻成本的存在将导致垄断定价。</a:t>
            </a:r>
            <a:endParaRPr lang="en-US" altLang="zh-CN" sz="2400" dirty="0"/>
          </a:p>
          <a:p>
            <a:r>
              <a:rPr lang="en-US" altLang="zh-CN" dirty="0"/>
              <a:t>2</a:t>
            </a:r>
            <a:r>
              <a:rPr lang="zh-CN" altLang="en-US" dirty="0"/>
              <a:t>、转换成本</a:t>
            </a:r>
            <a:endParaRPr lang="en-US" altLang="zh-CN" dirty="0"/>
          </a:p>
          <a:p>
            <a:r>
              <a:rPr lang="en-US" altLang="zh-CN" dirty="0"/>
              <a:t>3</a:t>
            </a:r>
            <a:r>
              <a:rPr lang="zh-CN" altLang="en-US" dirty="0"/>
              <a:t>、价格离散</a:t>
            </a:r>
            <a:endParaRPr lang="en-US" altLang="zh-CN" dirty="0"/>
          </a:p>
          <a:p>
            <a:r>
              <a:rPr lang="zh-CN" altLang="en-US" dirty="0"/>
              <a:t>旅行者</a:t>
            </a:r>
            <a:r>
              <a:rPr lang="en-US" altLang="zh-CN" dirty="0"/>
              <a:t>—</a:t>
            </a:r>
            <a:r>
              <a:rPr lang="zh-CN" altLang="en-US" dirty="0"/>
              <a:t>当地人模型</a:t>
            </a:r>
            <a:endParaRPr lang="en-US" altLang="zh-CN" dirty="0"/>
          </a:p>
          <a:p>
            <a:r>
              <a:rPr lang="zh-CN" altLang="en-US" sz="2400" dirty="0"/>
              <a:t>在均衡状态下，有些企业制定高价，而有些企业制定低价。</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价格离散还是价格差异？</a:t>
            </a:r>
          </a:p>
        </p:txBody>
      </p:sp>
      <p:graphicFrame>
        <p:nvGraphicFramePr>
          <p:cNvPr id="4" name="表格 3"/>
          <p:cNvGraphicFramePr/>
          <p:nvPr/>
        </p:nvGraphicFramePr>
        <p:xfrm>
          <a:off x="1069975" y="1417955"/>
          <a:ext cx="7617460" cy="1686560"/>
        </p:xfrm>
        <a:graphic>
          <a:graphicData uri="http://schemas.openxmlformats.org/drawingml/2006/table">
            <a:tbl>
              <a:tblPr firstRow="1" bandRow="1">
                <a:tableStyleId>{5940675A-B579-460E-94D1-54222C63F5DA}</a:tableStyleId>
              </a:tblPr>
              <a:tblGrid>
                <a:gridCol w="1057910">
                  <a:extLst>
                    <a:ext uri="{9D8B030D-6E8A-4147-A177-3AD203B41FA5}">
                      <a16:colId xmlns:a16="http://schemas.microsoft.com/office/drawing/2014/main" val="20000"/>
                    </a:ext>
                  </a:extLst>
                </a:gridCol>
                <a:gridCol w="1060450">
                  <a:extLst>
                    <a:ext uri="{9D8B030D-6E8A-4147-A177-3AD203B41FA5}">
                      <a16:colId xmlns:a16="http://schemas.microsoft.com/office/drawing/2014/main" val="20001"/>
                    </a:ext>
                  </a:extLst>
                </a:gridCol>
                <a:gridCol w="1057910">
                  <a:extLst>
                    <a:ext uri="{9D8B030D-6E8A-4147-A177-3AD203B41FA5}">
                      <a16:colId xmlns:a16="http://schemas.microsoft.com/office/drawing/2014/main" val="20002"/>
                    </a:ext>
                  </a:extLst>
                </a:gridCol>
                <a:gridCol w="1059180">
                  <a:extLst>
                    <a:ext uri="{9D8B030D-6E8A-4147-A177-3AD203B41FA5}">
                      <a16:colId xmlns:a16="http://schemas.microsoft.com/office/drawing/2014/main" val="20003"/>
                    </a:ext>
                  </a:extLst>
                </a:gridCol>
                <a:gridCol w="1060450">
                  <a:extLst>
                    <a:ext uri="{9D8B030D-6E8A-4147-A177-3AD203B41FA5}">
                      <a16:colId xmlns:a16="http://schemas.microsoft.com/office/drawing/2014/main" val="20004"/>
                    </a:ext>
                  </a:extLst>
                </a:gridCol>
                <a:gridCol w="1059180">
                  <a:extLst>
                    <a:ext uri="{9D8B030D-6E8A-4147-A177-3AD203B41FA5}">
                      <a16:colId xmlns:a16="http://schemas.microsoft.com/office/drawing/2014/main" val="20005"/>
                    </a:ext>
                  </a:extLst>
                </a:gridCol>
                <a:gridCol w="1262380">
                  <a:extLst>
                    <a:ext uri="{9D8B030D-6E8A-4147-A177-3AD203B41FA5}">
                      <a16:colId xmlns:a16="http://schemas.microsoft.com/office/drawing/2014/main" val="20006"/>
                    </a:ext>
                  </a:extLst>
                </a:gridCol>
              </a:tblGrid>
              <a:tr h="210820">
                <a:tc>
                  <a:txBody>
                    <a:bodyPr/>
                    <a:lstStyle/>
                    <a:p>
                      <a:pPr indent="0" algn="ctr">
                        <a:buNone/>
                      </a:pPr>
                      <a:endParaRPr lang="en-US" altLang="en-US" sz="1000" b="0">
                        <a:latin typeface="Calibri" panose="020F0502020204030204" charset="0"/>
                        <a:ea typeface="Calibri" panose="020F0502020204030204" charset="0"/>
                        <a:cs typeface="Calibri" panose="020F0502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gridSpan="2">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普通52度五粮液</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52度五粮液1618陶瓷瓶</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52度五粮液交杯牌浓香型</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10820">
                <a:tc>
                  <a:txBody>
                    <a:bodyPr/>
                    <a:lstStyle/>
                    <a:p>
                      <a:pPr indent="0" algn="ctr">
                        <a:buNone/>
                      </a:pPr>
                      <a:r>
                        <a:rPr lang="en-US" sz="1000" b="0">
                          <a:latin typeface="Calibri" panose="020F0502020204030204" charset="0"/>
                          <a:cs typeface="Calibri" panose="020F050202020403020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6月2日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7月4日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6月2日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7月4日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6月2日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7月4日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820">
                <a:tc gridSpan="7">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线上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2"/>
                  </a:ext>
                </a:extLst>
              </a:tr>
              <a:tr h="2108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酒仙网</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1099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1099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1199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1199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08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天猫</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1199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1199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1399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1399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extLst>
                  <a:ext uri="{0D108BD9-81ED-4DB2-BD59-A6C34878D82A}">
                    <a16:rowId xmlns:a16="http://schemas.microsoft.com/office/drawing/2014/main" val="10004"/>
                  </a:ext>
                </a:extLst>
              </a:tr>
              <a:tr h="210820">
                <a:tc gridSpan="7">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线下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5"/>
                  </a:ext>
                </a:extLst>
              </a:tr>
              <a:tr h="2108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北京</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850-1298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900-1000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868-1298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917-980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extLst>
                  <a:ext uri="{0D108BD9-81ED-4DB2-BD59-A6C34878D82A}">
                    <a16:rowId xmlns:a16="http://schemas.microsoft.com/office/drawing/2014/main" val="10006"/>
                  </a:ext>
                </a:extLst>
              </a:tr>
              <a:tr h="2108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上海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860-1088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810-1099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998-1199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880-1199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1299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1019-1399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5" name="表格 4"/>
          <p:cNvGraphicFramePr/>
          <p:nvPr/>
        </p:nvGraphicFramePr>
        <p:xfrm>
          <a:off x="1068705" y="3225165"/>
          <a:ext cx="7618095" cy="1373505"/>
        </p:xfrm>
        <a:graphic>
          <a:graphicData uri="http://schemas.openxmlformats.org/drawingml/2006/table">
            <a:tbl>
              <a:tblPr firstRow="1" bandRow="1">
                <a:tableStyleId>{5940675A-B579-460E-94D1-54222C63F5DA}</a:tableStyleId>
              </a:tblPr>
              <a:tblGrid>
                <a:gridCol w="2538730">
                  <a:extLst>
                    <a:ext uri="{9D8B030D-6E8A-4147-A177-3AD203B41FA5}">
                      <a16:colId xmlns:a16="http://schemas.microsoft.com/office/drawing/2014/main" val="20000"/>
                    </a:ext>
                  </a:extLst>
                </a:gridCol>
                <a:gridCol w="2538095">
                  <a:extLst>
                    <a:ext uri="{9D8B030D-6E8A-4147-A177-3AD203B41FA5}">
                      <a16:colId xmlns:a16="http://schemas.microsoft.com/office/drawing/2014/main" val="20001"/>
                    </a:ext>
                  </a:extLst>
                </a:gridCol>
                <a:gridCol w="2541270">
                  <a:extLst>
                    <a:ext uri="{9D8B030D-6E8A-4147-A177-3AD203B41FA5}">
                      <a16:colId xmlns:a16="http://schemas.microsoft.com/office/drawing/2014/main" val="20002"/>
                    </a:ext>
                  </a:extLst>
                </a:gridCol>
              </a:tblGrid>
              <a:tr h="196215">
                <a:tc gridSpan="3">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国窖1573</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196215">
                <a:tc>
                  <a:txBody>
                    <a:bodyPr/>
                    <a:lstStyle/>
                    <a:p>
                      <a:pPr indent="0">
                        <a:buNone/>
                      </a:pPr>
                      <a:r>
                        <a:rPr lang="en-US" sz="1000" b="0">
                          <a:latin typeface="Calibri" panose="020F0502020204030204" charset="0"/>
                          <a:cs typeface="Calibri" panose="020F050202020403020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6月2日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7月4日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6215">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线上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2"/>
                  </a:ext>
                </a:extLst>
              </a:tr>
              <a:tr h="19621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天猫</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899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1099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6215">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线下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4"/>
                  </a:ext>
                </a:extLst>
              </a:tr>
              <a:tr h="19621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北京</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758-1098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780-969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621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上海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599-1069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820-913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extLst>
                  <a:ext uri="{0D108BD9-81ED-4DB2-BD59-A6C34878D82A}">
                    <a16:rowId xmlns:a16="http://schemas.microsoft.com/office/drawing/2014/main" val="10006"/>
                  </a:ext>
                </a:extLst>
              </a:tr>
            </a:tbl>
          </a:graphicData>
        </a:graphic>
      </p:graphicFrame>
      <p:graphicFrame>
        <p:nvGraphicFramePr>
          <p:cNvPr id="6" name="表格 5"/>
          <p:cNvGraphicFramePr/>
          <p:nvPr/>
        </p:nvGraphicFramePr>
        <p:xfrm>
          <a:off x="1069975" y="4749800"/>
          <a:ext cx="7617460" cy="1595120"/>
        </p:xfrm>
        <a:graphic>
          <a:graphicData uri="http://schemas.openxmlformats.org/drawingml/2006/table">
            <a:tbl>
              <a:tblPr firstRow="1" bandRow="1">
                <a:tableStyleId>{5940675A-B579-460E-94D1-54222C63F5DA}</a:tableStyleId>
              </a:tblPr>
              <a:tblGrid>
                <a:gridCol w="1522095">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635">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99390">
                <a:tc gridSpan="5">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水井坊</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70C0"/>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199390">
                <a:tc>
                  <a:txBody>
                    <a:bodyPr/>
                    <a:lstStyle/>
                    <a:p>
                      <a:pPr indent="0" algn="ctr">
                        <a:buNone/>
                      </a:pPr>
                      <a:r>
                        <a:rPr lang="en-US" sz="1000" b="0">
                          <a:latin typeface="Calibri" panose="020F0502020204030204" charset="0"/>
                          <a:cs typeface="Calibri" panose="020F050202020403020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52度臻酿八号浓香型白酒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52度井台瓶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199390">
                <a:tc>
                  <a:txBody>
                    <a:bodyPr/>
                    <a:lstStyle/>
                    <a:p>
                      <a:pPr indent="0" algn="ctr">
                        <a:buNone/>
                      </a:pPr>
                      <a:r>
                        <a:rPr lang="en-US" sz="1000" b="0">
                          <a:latin typeface="Calibri" panose="020F0502020204030204" charset="0"/>
                          <a:cs typeface="Calibri" panose="020F050202020403020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6月2日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7月4日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6月2日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7月4日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extLst>
                  <a:ext uri="{0D108BD9-81ED-4DB2-BD59-A6C34878D82A}">
                    <a16:rowId xmlns:a16="http://schemas.microsoft.com/office/drawing/2014/main" val="10002"/>
                  </a:ext>
                </a:extLst>
              </a:tr>
              <a:tr h="199390">
                <a:tc gridSpan="5">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线上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3"/>
                  </a:ext>
                </a:extLst>
              </a:tr>
              <a:tr h="19939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天猫</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359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359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519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599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extLst>
                  <a:ext uri="{0D108BD9-81ED-4DB2-BD59-A6C34878D82A}">
                    <a16:rowId xmlns:a16="http://schemas.microsoft.com/office/drawing/2014/main" val="10004"/>
                  </a:ext>
                </a:extLst>
              </a:tr>
              <a:tr h="199390">
                <a:tc gridSpan="5">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线下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5"/>
                  </a:ext>
                </a:extLst>
              </a:tr>
              <a:tr h="19939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北京</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398-438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388-458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550-750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420-680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EECE1"/>
                    </a:solidFill>
                  </a:tcPr>
                </a:tc>
                <a:extLst>
                  <a:ext uri="{0D108BD9-81ED-4DB2-BD59-A6C34878D82A}">
                    <a16:rowId xmlns:a16="http://schemas.microsoft.com/office/drawing/2014/main" val="10006"/>
                  </a:ext>
                </a:extLst>
              </a:tr>
              <a:tr h="19939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上海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358-428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328-438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320-658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398-638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style>
          <a:lnRef idx="2">
            <a:schemeClr val="accent5"/>
          </a:lnRef>
          <a:fillRef idx="1">
            <a:schemeClr val="lt1"/>
          </a:fillRef>
          <a:effectRef idx="0">
            <a:schemeClr val="accent5"/>
          </a:effectRef>
          <a:fontRef idx="minor">
            <a:schemeClr val="dk1"/>
          </a:fontRef>
        </p:style>
        <p:txBody>
          <a:bodyPr/>
          <a:lstStyle/>
          <a:p>
            <a:pPr eaLnBrk="1" hangingPunct="1">
              <a:buFont typeface="Wingdings" panose="05000000000000000000" pitchFamily="2" charset="2"/>
              <a:buChar char="Ø"/>
            </a:pPr>
            <a:r>
              <a:rPr lang="zh-CN" altLang="en-US" sz="4000" b="1" dirty="0"/>
              <a:t>第六节  产品差异的策略运用</a:t>
            </a:r>
          </a:p>
        </p:txBody>
      </p:sp>
      <p:sp>
        <p:nvSpPr>
          <p:cNvPr id="34819" name="Rectangle 3"/>
          <p:cNvSpPr>
            <a:spLocks noGrp="1" noChangeArrowheads="1"/>
          </p:cNvSpPr>
          <p:nvPr>
            <p:ph idx="1"/>
          </p:nvPr>
        </p:nvSpPr>
        <p:spPr>
          <a:xfrm>
            <a:off x="457200" y="1500174"/>
            <a:ext cx="8229600" cy="4625989"/>
          </a:xfrm>
        </p:spPr>
        <p:txBody>
          <a:bodyPr/>
          <a:lstStyle/>
          <a:p>
            <a:pPr marL="0" indent="0" eaLnBrk="1" hangingPunct="1">
              <a:lnSpc>
                <a:spcPct val="90000"/>
              </a:lnSpc>
              <a:buNone/>
            </a:pPr>
            <a:r>
              <a:rPr lang="zh-CN" altLang="en-US" sz="2800" dirty="0"/>
              <a:t>一、信息差异与先发优势</a:t>
            </a:r>
            <a:endParaRPr lang="en-US" altLang="zh-CN" sz="2800" dirty="0"/>
          </a:p>
          <a:p>
            <a:pPr marL="0" indent="0" eaLnBrk="1" hangingPunct="1">
              <a:lnSpc>
                <a:spcPct val="90000"/>
              </a:lnSpc>
              <a:buNone/>
            </a:pPr>
            <a:r>
              <a:rPr lang="zh-CN" altLang="en-US" sz="2400" dirty="0"/>
              <a:t>厂商和消费者之间存在着产品质量信息的不对称 ，导致先行者产品和后发者产品之间形成了信息差异，使先行厂商具有了一定的先发优势 。</a:t>
            </a:r>
            <a:endParaRPr lang="en-US" altLang="zh-CN" sz="2400" dirty="0"/>
          </a:p>
          <a:p>
            <a:pPr eaLnBrk="1" hangingPunct="1">
              <a:lnSpc>
                <a:spcPct val="90000"/>
              </a:lnSpc>
            </a:pPr>
            <a:r>
              <a:rPr lang="zh-CN" altLang="en-US" sz="2400" i="1" dirty="0"/>
              <a:t>这种信息差异主要是由于对于未知质量的产品，消费者需要支付质量信息的搜寻成本，对其评价必然低于已知质量的产品。</a:t>
            </a:r>
            <a:endParaRPr lang="en-US" altLang="zh-CN" sz="2400" i="1" dirty="0"/>
          </a:p>
          <a:p>
            <a:pPr eaLnBrk="1" hangingPunct="1">
              <a:lnSpc>
                <a:spcPct val="90000"/>
              </a:lnSpc>
            </a:pPr>
            <a:r>
              <a:rPr lang="zh-CN" altLang="en-US" sz="2400" i="1" dirty="0"/>
              <a:t>这种低评价就给在位者通过定价策略遏制进入提供了可能。再者，先驱产品树立了质量声誉，而且法律对先驱品牌、商标的保护，也向消费者传递了足够的质量信息，增强了消费者对产品的信任和忠诚 。</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1757362"/>
          </a:xfrm>
        </p:spPr>
        <p:txBody>
          <a:bodyPr/>
          <a:lstStyle/>
          <a:p>
            <a:r>
              <a:rPr lang="en-US" altLang="zh-CN" dirty="0">
                <a:solidFill>
                  <a:srgbClr val="FF0000"/>
                </a:solidFill>
              </a:rPr>
              <a:t>2</a:t>
            </a:r>
            <a:r>
              <a:rPr lang="zh-CN" altLang="en-US" dirty="0">
                <a:solidFill>
                  <a:srgbClr val="FF0000"/>
                </a:solidFill>
              </a:rPr>
              <a:t>、心理（信息）差异</a:t>
            </a:r>
            <a:endParaRPr lang="en-US" altLang="zh-CN" dirty="0">
              <a:solidFill>
                <a:srgbClr val="FF0000"/>
              </a:solidFill>
            </a:endParaRPr>
          </a:p>
          <a:p>
            <a:r>
              <a:rPr lang="zh-CN" altLang="en-US" dirty="0"/>
              <a:t>心理差异是指企业的广告宣传和其他促销手段而造成消费者主观认识上的差异。</a:t>
            </a:r>
          </a:p>
        </p:txBody>
      </p:sp>
      <p:grpSp>
        <p:nvGrpSpPr>
          <p:cNvPr id="5" name="组合 4"/>
          <p:cNvGrpSpPr/>
          <p:nvPr/>
        </p:nvGrpSpPr>
        <p:grpSpPr>
          <a:xfrm>
            <a:off x="857250" y="3643313"/>
            <a:ext cx="7567613" cy="2757487"/>
            <a:chOff x="857250" y="3643313"/>
            <a:chExt cx="7567613" cy="2757487"/>
          </a:xfrm>
        </p:grpSpPr>
        <p:sp>
          <p:nvSpPr>
            <p:cNvPr id="6" name="椭圆 5"/>
            <p:cNvSpPr/>
            <p:nvPr/>
          </p:nvSpPr>
          <p:spPr>
            <a:xfrm>
              <a:off x="857250" y="3857625"/>
              <a:ext cx="2071688" cy="185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tx1"/>
                  </a:solidFill>
                </a:rPr>
                <a:t>广告</a:t>
              </a:r>
            </a:p>
          </p:txBody>
        </p:sp>
        <p:sp>
          <p:nvSpPr>
            <p:cNvPr id="7" name="燕尾形箭头 6"/>
            <p:cNvSpPr/>
            <p:nvPr/>
          </p:nvSpPr>
          <p:spPr>
            <a:xfrm>
              <a:off x="3071813" y="4786313"/>
              <a:ext cx="1285875" cy="2857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8" name="左中括号 7"/>
            <p:cNvSpPr/>
            <p:nvPr/>
          </p:nvSpPr>
          <p:spPr>
            <a:xfrm>
              <a:off x="4572000" y="3786188"/>
              <a:ext cx="357188" cy="2428875"/>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9" name="TextBox 7"/>
            <p:cNvSpPr txBox="1">
              <a:spLocks noChangeArrowheads="1"/>
            </p:cNvSpPr>
            <p:nvPr/>
          </p:nvSpPr>
          <p:spPr bwMode="auto">
            <a:xfrm>
              <a:off x="5143500" y="3643313"/>
              <a:ext cx="3281363" cy="400050"/>
            </a:xfrm>
            <a:prstGeom prst="rect">
              <a:avLst/>
            </a:prstGeom>
            <a:noFill/>
            <a:ln w="9525">
              <a:noFill/>
              <a:miter lim="800000"/>
            </a:ln>
          </p:spPr>
          <p:txBody>
            <a:bodyPr wrap="none">
              <a:spAutoFit/>
            </a:bodyPr>
            <a:lstStyle/>
            <a:p>
              <a:r>
                <a:rPr lang="zh-CN" altLang="en-US" sz="2000" b="1"/>
                <a:t>信息性广告：产品的硬信息</a:t>
              </a:r>
            </a:p>
          </p:txBody>
        </p:sp>
        <p:sp>
          <p:nvSpPr>
            <p:cNvPr id="10" name="TextBox 8"/>
            <p:cNvSpPr txBox="1">
              <a:spLocks noChangeArrowheads="1"/>
            </p:cNvSpPr>
            <p:nvPr/>
          </p:nvSpPr>
          <p:spPr bwMode="auto">
            <a:xfrm>
              <a:off x="5143500" y="6000750"/>
              <a:ext cx="2765425" cy="400050"/>
            </a:xfrm>
            <a:prstGeom prst="rect">
              <a:avLst/>
            </a:prstGeom>
            <a:noFill/>
            <a:ln w="9525">
              <a:noFill/>
              <a:miter lim="800000"/>
            </a:ln>
          </p:spPr>
          <p:txBody>
            <a:bodyPr wrap="none">
              <a:spAutoFit/>
            </a:bodyPr>
            <a:lstStyle/>
            <a:p>
              <a:r>
                <a:rPr lang="zh-CN" altLang="en-US" sz="2000" b="1"/>
                <a:t>非信息性广告：软信息</a:t>
              </a:r>
            </a:p>
          </p:txBody>
        </p:sp>
      </p:grpSp>
    </p:spTree>
    <p:extLst>
      <p:ext uri="{BB962C8B-B14F-4D97-AF65-F5344CB8AC3E}">
        <p14:creationId xmlns:p14="http://schemas.microsoft.com/office/powerpoint/2010/main" val="1884779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57200" y="274638"/>
            <a:ext cx="8229600" cy="274042"/>
          </a:xfrm>
        </p:spPr>
        <p:txBody>
          <a:bodyPr/>
          <a:lstStyle/>
          <a:p>
            <a:endParaRPr lang="zh-CN" altLang="en-US" dirty="0"/>
          </a:p>
        </p:txBody>
      </p:sp>
      <p:sp>
        <p:nvSpPr>
          <p:cNvPr id="36867" name="内容占位符 2"/>
          <p:cNvSpPr>
            <a:spLocks noGrp="1"/>
          </p:cNvSpPr>
          <p:nvPr>
            <p:ph idx="1"/>
          </p:nvPr>
        </p:nvSpPr>
        <p:spPr>
          <a:xfrm>
            <a:off x="457200" y="980728"/>
            <a:ext cx="8229600" cy="5305772"/>
          </a:xfrm>
        </p:spPr>
        <p:txBody>
          <a:bodyPr/>
          <a:lstStyle/>
          <a:p>
            <a:pPr eaLnBrk="1" hangingPunct="1">
              <a:lnSpc>
                <a:spcPct val="80000"/>
              </a:lnSpc>
            </a:pPr>
            <a:r>
              <a:rPr lang="zh-CN" altLang="zh-CN" dirty="0"/>
              <a:t> </a:t>
            </a:r>
            <a:r>
              <a:rPr lang="zh-CN" altLang="en-US" dirty="0"/>
              <a:t>二、非信息性广告与垂直差异</a:t>
            </a:r>
            <a:endParaRPr lang="en-US" altLang="zh-CN" dirty="0"/>
          </a:p>
          <a:p>
            <a:pPr eaLnBrk="1" hangingPunct="1">
              <a:lnSpc>
                <a:spcPct val="80000"/>
              </a:lnSpc>
            </a:pPr>
            <a:r>
              <a:rPr lang="zh-CN" altLang="en-US" sz="2000" dirty="0"/>
              <a:t>直觉上，垂直差异意味着产品质量的高低。</a:t>
            </a:r>
            <a:endParaRPr lang="en-US" altLang="zh-CN" sz="2000" dirty="0"/>
          </a:p>
          <a:p>
            <a:pPr eaLnBrk="1" hangingPunct="1">
              <a:lnSpc>
                <a:spcPct val="80000"/>
              </a:lnSpc>
            </a:pPr>
            <a:r>
              <a:rPr lang="en-US" altLang="zh-CN" sz="2800" dirty="0"/>
              <a:t>1</a:t>
            </a:r>
            <a:r>
              <a:rPr lang="zh-CN" altLang="en-US" sz="2800" dirty="0"/>
              <a:t>、高价格策略能区分产品质量高低？</a:t>
            </a:r>
            <a:endParaRPr lang="en-US" altLang="zh-CN" sz="2800" dirty="0"/>
          </a:p>
          <a:p>
            <a:pPr eaLnBrk="1" hangingPunct="1">
              <a:lnSpc>
                <a:spcPct val="80000"/>
              </a:lnSpc>
            </a:pPr>
            <a:r>
              <a:rPr lang="zh-CN" altLang="en-US" sz="2000" dirty="0"/>
              <a:t>单独使用价格策略对高质量产品的厂商来说，要达到分离均衡很困难，付出代价比较大，因为生产假冒伪劣、低质量产品的厂商可以很容易模仿高价策略。</a:t>
            </a:r>
            <a:endParaRPr lang="en-US" altLang="zh-CN" sz="2000" dirty="0"/>
          </a:p>
          <a:p>
            <a:pPr eaLnBrk="1" hangingPunct="1">
              <a:lnSpc>
                <a:spcPct val="80000"/>
              </a:lnSpc>
            </a:pPr>
            <a:r>
              <a:rPr lang="en-US" altLang="zh-CN" sz="2800" dirty="0"/>
              <a:t>2</a:t>
            </a:r>
            <a:r>
              <a:rPr lang="zh-CN" altLang="en-US" sz="2800" dirty="0"/>
              <a:t>、非信息性广告</a:t>
            </a:r>
            <a:endParaRPr lang="en-US" altLang="zh-CN" sz="2800" dirty="0"/>
          </a:p>
          <a:p>
            <a:pPr eaLnBrk="1" hangingPunct="1">
              <a:lnSpc>
                <a:spcPct val="80000"/>
              </a:lnSpc>
            </a:pPr>
            <a:r>
              <a:rPr lang="zh-CN" altLang="en-US" sz="2000" dirty="0"/>
              <a:t>“烧钱”这种非信息性广告</a:t>
            </a:r>
            <a:r>
              <a:rPr lang="zh-CN" sz="2000" dirty="0"/>
              <a:t>机制使得高质量产品的生产厂商</a:t>
            </a:r>
            <a:r>
              <a:rPr lang="zh-CN" altLang="en-US" sz="2000" dirty="0"/>
              <a:t>能够通过支付</a:t>
            </a:r>
            <a:r>
              <a:rPr lang="zh-CN" sz="2000" dirty="0"/>
              <a:t>高昂</a:t>
            </a:r>
            <a:r>
              <a:rPr lang="zh-CN" altLang="en-US" sz="2000" dirty="0"/>
              <a:t>的</a:t>
            </a:r>
            <a:r>
              <a:rPr lang="zh-CN" sz="2000" dirty="0"/>
              <a:t>广告费用获得较高的回报，这种非信息性广告其实是在传递产品高质量的信息。</a:t>
            </a:r>
          </a:p>
          <a:p>
            <a:pPr eaLnBrk="1" hangingPunct="1">
              <a:lnSpc>
                <a:spcPct val="80000"/>
              </a:lnSpc>
            </a:pPr>
            <a:r>
              <a:rPr lang="zh-CN" altLang="zh-CN" sz="2000" dirty="0"/>
              <a:t>在产品质量外生的条件下，</a:t>
            </a:r>
            <a:r>
              <a:rPr lang="zh-CN" sz="2000" dirty="0"/>
              <a:t>市场上这种机制，就是消费者经验的作用和高质量产品被重复购买。 </a:t>
            </a:r>
          </a:p>
          <a:p>
            <a:pPr eaLnBrk="1" hangingPunct="1">
              <a:lnSpc>
                <a:spcPct val="80000"/>
              </a:lnSpc>
            </a:pPr>
            <a:r>
              <a:rPr lang="zh-CN" sz="2000" dirty="0"/>
              <a:t>销售优质产品的厂商愿意承担该广告费用；并且厂商更愿意同时利用价格和非信息性广告传递产品高质量的信号。</a:t>
            </a:r>
            <a:endParaRPr lang="en-US" altLang="zh-CN" sz="2000" dirty="0"/>
          </a:p>
          <a:p>
            <a:pPr eaLnBrk="1" hangingPunct="1">
              <a:lnSpc>
                <a:spcPct val="80000"/>
              </a:lnSpc>
            </a:pPr>
            <a:r>
              <a:rPr lang="en-US" altLang="zh-CN" sz="2800" dirty="0"/>
              <a:t>3</a:t>
            </a:r>
            <a:r>
              <a:rPr lang="zh-CN" altLang="en-US" sz="2800" dirty="0"/>
              <a:t>、现实生活中的非信息性广告有哪些？</a:t>
            </a:r>
            <a:endParaRPr lang="zh-CN" sz="2800"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对企业来说：</a:t>
            </a:r>
            <a:endParaRPr lang="en-US" altLang="zh-CN" dirty="0"/>
          </a:p>
          <a:p>
            <a:r>
              <a:rPr lang="zh-CN" altLang="en-US" sz="2400" dirty="0"/>
              <a:t>形象大使</a:t>
            </a:r>
            <a:endParaRPr lang="en-US" altLang="zh-CN" sz="2400" dirty="0"/>
          </a:p>
          <a:p>
            <a:r>
              <a:rPr lang="zh-CN" altLang="en-US" sz="2400" dirty="0"/>
              <a:t>豪华店堂</a:t>
            </a:r>
            <a:endParaRPr lang="en-US" altLang="zh-CN" sz="2400" dirty="0"/>
          </a:p>
          <a:p>
            <a:r>
              <a:rPr lang="zh-CN" altLang="en-US" sz="2400" dirty="0"/>
              <a:t>奢华交通工具</a:t>
            </a:r>
            <a:endParaRPr lang="en-US" altLang="zh-CN" sz="2400" dirty="0"/>
          </a:p>
          <a:p>
            <a:r>
              <a:rPr lang="zh-CN" altLang="en-US" sz="2400" dirty="0"/>
              <a:t>高档消费</a:t>
            </a:r>
            <a:endParaRPr lang="en-US" altLang="zh-CN" sz="2400" dirty="0"/>
          </a:p>
          <a:p>
            <a:r>
              <a:rPr lang="zh-CN" altLang="en-US" sz="2400" dirty="0"/>
              <a:t>公益慈善</a:t>
            </a:r>
            <a:endParaRPr lang="en-US" altLang="zh-CN" sz="2400" dirty="0"/>
          </a:p>
          <a:p>
            <a:r>
              <a:rPr lang="en-US" altLang="zh-CN" sz="2400" dirty="0"/>
              <a:t>----------------------------</a:t>
            </a:r>
            <a:r>
              <a:rPr lang="zh-CN" altLang="en-US" sz="2400" dirty="0"/>
              <a:t>等</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作业</a:t>
            </a:r>
            <a:r>
              <a:rPr lang="en-US" altLang="zh-CN" dirty="0"/>
              <a:t> </a:t>
            </a:r>
            <a:endParaRPr lang="zh-CN" altLang="en-US" dirty="0"/>
          </a:p>
        </p:txBody>
      </p:sp>
      <p:sp>
        <p:nvSpPr>
          <p:cNvPr id="38915" name="内容占位符 2"/>
          <p:cNvSpPr>
            <a:spLocks noGrp="1"/>
          </p:cNvSpPr>
          <p:nvPr>
            <p:ph idx="1"/>
          </p:nvPr>
        </p:nvSpPr>
        <p:spPr/>
        <p:txBody>
          <a:bodyPr/>
          <a:lstStyle/>
          <a:p>
            <a:r>
              <a:rPr lang="en-US" altLang="zh-CN" dirty="0"/>
              <a:t>1</a:t>
            </a:r>
            <a:r>
              <a:rPr lang="zh-CN" altLang="en-US" dirty="0"/>
              <a:t>、考虑一个豪泰林模型，消费者均匀分布与长度为</a:t>
            </a:r>
            <a:r>
              <a:rPr lang="en-US" altLang="zh-CN" dirty="0"/>
              <a:t>1</a:t>
            </a:r>
            <a:r>
              <a:rPr lang="zh-CN" altLang="en-US" dirty="0"/>
              <a:t>的线性城市，两家企业位于线性城市的两端，生产成本为</a:t>
            </a:r>
            <a:r>
              <a:rPr lang="en-US" altLang="zh-CN" dirty="0"/>
              <a:t>0</a:t>
            </a:r>
            <a:r>
              <a:rPr lang="zh-CN" altLang="en-US" dirty="0"/>
              <a:t>，他们选择价格进行利润最大化。</a:t>
            </a:r>
            <a:endParaRPr lang="en-US" altLang="zh-CN" dirty="0"/>
          </a:p>
          <a:p>
            <a:r>
              <a:rPr lang="en-US" altLang="zh-CN" dirty="0"/>
              <a:t>1</a:t>
            </a:r>
            <a:r>
              <a:rPr lang="zh-CN" altLang="en-US" dirty="0"/>
              <a:t>、求解这个模型的均衡结果</a:t>
            </a:r>
            <a:endParaRPr lang="en-US" altLang="zh-CN" dirty="0"/>
          </a:p>
          <a:p>
            <a:r>
              <a:rPr lang="en-US" altLang="zh-CN" dirty="0"/>
              <a:t>2</a:t>
            </a:r>
            <a:r>
              <a:rPr lang="zh-CN" altLang="en-US" dirty="0"/>
              <a:t>、说明这两家企业之间的竞争关系，是战略互补还是战略替代？</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400" dirty="0"/>
              <a:t>2</a:t>
            </a:r>
            <a:r>
              <a:rPr lang="zh-CN" altLang="en-US" sz="2400"/>
              <a:t>、</a:t>
            </a:r>
            <a:r>
              <a:rPr lang="zh-CN" altLang="zh-CN" sz="2400"/>
              <a:t>考虑</a:t>
            </a:r>
            <a:r>
              <a:rPr lang="zh-CN" altLang="zh-CN" sz="2400" dirty="0"/>
              <a:t>一个豪特林线性城市模型。假定线性城市只有一个餐馆。位于长度为</a:t>
            </a:r>
            <a:r>
              <a:rPr lang="en-US" altLang="zh-CN" sz="2400" dirty="0"/>
              <a:t>1</a:t>
            </a:r>
            <a:r>
              <a:rPr lang="zh-CN" altLang="zh-CN" sz="2400" dirty="0"/>
              <a:t>的城市中央。假设该餐馆成本为零。消费者均匀分布在这个区间内，该区间的每个点生活着一位消费者。假如每个消费者的交通成本是单位距离</a:t>
            </a:r>
            <a:r>
              <a:rPr lang="en-US" altLang="zh-CN" sz="2400" dirty="0"/>
              <a:t>1</a:t>
            </a:r>
            <a:r>
              <a:rPr lang="zh-CN" altLang="zh-CN" sz="2400" dirty="0"/>
              <a:t>美元。生活在与餐馆相距</a:t>
            </a:r>
            <a:r>
              <a:rPr lang="en-US" altLang="zh-CN" sz="2400" dirty="0"/>
              <a:t>a</a:t>
            </a:r>
            <a:r>
              <a:rPr lang="zh-CN" altLang="zh-CN" sz="2400" dirty="0"/>
              <a:t>单位的消费者的效用为</a:t>
            </a:r>
            <a:r>
              <a:rPr lang="en-US" altLang="zh-CN" sz="2400" dirty="0"/>
              <a:t>U</a:t>
            </a:r>
            <a:r>
              <a:rPr lang="zh-CN" altLang="zh-CN" sz="2400" dirty="0"/>
              <a:t>＝</a:t>
            </a:r>
            <a:r>
              <a:rPr lang="en-US" altLang="zh-CN" sz="2400" dirty="0"/>
              <a:t>B</a:t>
            </a:r>
            <a:r>
              <a:rPr lang="zh-CN" altLang="zh-CN" sz="2400" dirty="0"/>
              <a:t>－</a:t>
            </a:r>
            <a:r>
              <a:rPr lang="en-US" altLang="zh-CN" sz="2400" dirty="0"/>
              <a:t>a</a:t>
            </a:r>
            <a:r>
              <a:rPr lang="zh-CN" altLang="zh-CN" sz="2400" dirty="0"/>
              <a:t>－</a:t>
            </a:r>
            <a:r>
              <a:rPr lang="en-US" altLang="zh-CN" sz="2400" dirty="0"/>
              <a:t>p</a:t>
            </a:r>
            <a:r>
              <a:rPr lang="zh-CN" altLang="zh-CN" sz="2400" dirty="0"/>
              <a:t>，其中</a:t>
            </a:r>
            <a:r>
              <a:rPr lang="en-US" altLang="zh-CN" sz="2400" dirty="0"/>
              <a:t>p</a:t>
            </a:r>
            <a:r>
              <a:rPr lang="zh-CN" altLang="zh-CN" sz="2400" dirty="0"/>
              <a:t>是一顿饭的价格，</a:t>
            </a:r>
            <a:r>
              <a:rPr lang="en-US" altLang="zh-CN" sz="2400" dirty="0"/>
              <a:t>B</a:t>
            </a:r>
            <a:r>
              <a:rPr lang="zh-CN" altLang="zh-CN" sz="2400" dirty="0"/>
              <a:t>是一个参数。但是如果消费者不在该餐馆吃饭，他的效用为零。</a:t>
            </a:r>
          </a:p>
          <a:p>
            <a:r>
              <a:rPr lang="en-US" altLang="zh-CN" sz="2400" dirty="0"/>
              <a:t>    a</a:t>
            </a:r>
            <a:r>
              <a:rPr lang="zh-CN" altLang="zh-CN" sz="2400" dirty="0"/>
              <a:t>．假定参数</a:t>
            </a:r>
            <a:r>
              <a:rPr lang="en-US" altLang="zh-CN" sz="2400" dirty="0"/>
              <a:t>B</a:t>
            </a:r>
            <a:r>
              <a:rPr lang="zh-CN" altLang="zh-CN" sz="2400" dirty="0"/>
              <a:t>大于</a:t>
            </a:r>
            <a:r>
              <a:rPr lang="en-US" altLang="zh-CN" sz="2400" dirty="0"/>
              <a:t>0</a:t>
            </a:r>
            <a:r>
              <a:rPr lang="zh-CN" altLang="zh-CN" sz="2400" dirty="0"/>
              <a:t>而小于</a:t>
            </a:r>
            <a:r>
              <a:rPr lang="en-US" altLang="zh-CN" sz="2400" dirty="0"/>
              <a:t>1</a:t>
            </a:r>
            <a:r>
              <a:rPr lang="zh-CN" altLang="zh-CN" sz="2400" dirty="0"/>
              <a:t>，求在该餐馆吃饭的消费者数量。计算垄断餐馆的价格和利润水平。</a:t>
            </a:r>
          </a:p>
          <a:p>
            <a:r>
              <a:rPr lang="en-US" altLang="zh-CN" sz="2400" dirty="0"/>
              <a:t>    b</a:t>
            </a:r>
            <a:r>
              <a:rPr lang="zh-CN" altLang="zh-CN" sz="2400" dirty="0"/>
              <a:t>．假定参数</a:t>
            </a:r>
            <a:r>
              <a:rPr lang="en-US" altLang="zh-CN" sz="2400" dirty="0"/>
              <a:t>B</a:t>
            </a:r>
            <a:r>
              <a:rPr lang="zh-CN" altLang="zh-CN" sz="2400" dirty="0"/>
              <a:t>大于</a:t>
            </a:r>
            <a:r>
              <a:rPr lang="en-US" altLang="zh-CN" sz="2400" dirty="0"/>
              <a:t>1</a:t>
            </a:r>
            <a:r>
              <a:rPr lang="zh-CN" altLang="zh-CN" sz="2400" dirty="0"/>
              <a:t>，回答前面的问题。</a:t>
            </a:r>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a:p>
        </p:txBody>
      </p:sp>
      <p:sp>
        <p:nvSpPr>
          <p:cNvPr id="23555" name="内容占位符 2"/>
          <p:cNvSpPr>
            <a:spLocks noGrp="1"/>
          </p:cNvSpPr>
          <p:nvPr>
            <p:ph idx="1"/>
          </p:nvPr>
        </p:nvSpPr>
        <p:spPr/>
        <p:txBody>
          <a:bodyPr/>
          <a:lstStyle/>
          <a:p>
            <a:r>
              <a:rPr lang="en-US" altLang="zh-CN" dirty="0">
                <a:solidFill>
                  <a:srgbClr val="FF0D0D"/>
                </a:solidFill>
              </a:rPr>
              <a:t>3</a:t>
            </a:r>
            <a:r>
              <a:rPr lang="zh-CN" altLang="en-US" dirty="0">
                <a:solidFill>
                  <a:srgbClr val="FF0D0D"/>
                </a:solidFill>
              </a:rPr>
              <a:t>、服务差异</a:t>
            </a:r>
            <a:endParaRPr lang="en-US" altLang="zh-CN" dirty="0">
              <a:solidFill>
                <a:srgbClr val="FF0000"/>
              </a:solidFill>
            </a:endParaRPr>
          </a:p>
          <a:p>
            <a:r>
              <a:rPr lang="zh-CN" altLang="en-US" dirty="0"/>
              <a:t>是指厂商在售前、售中和售后提供的服务内容和服务质量方面的差异。</a:t>
            </a:r>
            <a:endParaRPr lang="en-US" altLang="zh-CN" dirty="0"/>
          </a:p>
          <a:p>
            <a:endParaRPr lang="zh-CN" altLang="en-US" dirty="0"/>
          </a:p>
        </p:txBody>
      </p:sp>
      <p:sp>
        <p:nvSpPr>
          <p:cNvPr id="4" name="上弧形箭头 3"/>
          <p:cNvSpPr/>
          <p:nvPr/>
        </p:nvSpPr>
        <p:spPr>
          <a:xfrm>
            <a:off x="4000500" y="3143250"/>
            <a:ext cx="3214688" cy="78581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服务质量</a:t>
            </a:r>
          </a:p>
        </p:txBody>
      </p:sp>
      <p:sp>
        <p:nvSpPr>
          <p:cNvPr id="5" name="椭圆 4"/>
          <p:cNvSpPr/>
          <p:nvPr/>
        </p:nvSpPr>
        <p:spPr>
          <a:xfrm>
            <a:off x="2214546" y="3786190"/>
            <a:ext cx="1857388" cy="928694"/>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2800" b="1" dirty="0"/>
              <a:t>产品</a:t>
            </a:r>
          </a:p>
        </p:txBody>
      </p:sp>
      <p:sp>
        <p:nvSpPr>
          <p:cNvPr id="6" name="流程图: 磁盘 5"/>
          <p:cNvSpPr/>
          <p:nvPr/>
        </p:nvSpPr>
        <p:spPr>
          <a:xfrm>
            <a:off x="6286500" y="3929063"/>
            <a:ext cx="1928813" cy="857250"/>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chemeClr val="tx1"/>
                </a:solidFill>
              </a:rPr>
              <a:t>购买倾向</a:t>
            </a:r>
          </a:p>
        </p:txBody>
      </p:sp>
      <p:sp>
        <p:nvSpPr>
          <p:cNvPr id="7" name="右大括号 6"/>
          <p:cNvSpPr/>
          <p:nvPr/>
        </p:nvSpPr>
        <p:spPr>
          <a:xfrm>
            <a:off x="1714500" y="3429000"/>
            <a:ext cx="357188" cy="20002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23562" name="TextBox 7"/>
          <p:cNvSpPr txBox="1">
            <a:spLocks noChangeArrowheads="1"/>
          </p:cNvSpPr>
          <p:nvPr/>
        </p:nvSpPr>
        <p:spPr bwMode="auto">
          <a:xfrm>
            <a:off x="571500" y="3143250"/>
            <a:ext cx="1000125" cy="923925"/>
          </a:xfrm>
          <a:prstGeom prst="rect">
            <a:avLst/>
          </a:prstGeom>
          <a:noFill/>
          <a:ln w="9525">
            <a:solidFill>
              <a:srgbClr val="00B050"/>
            </a:solidFill>
            <a:miter lim="800000"/>
          </a:ln>
        </p:spPr>
        <p:txBody>
          <a:bodyPr>
            <a:spAutoFit/>
          </a:bodyPr>
          <a:lstStyle/>
          <a:p>
            <a:r>
              <a:rPr lang="zh-CN" altLang="en-US" b="1"/>
              <a:t>结构（技术）复杂</a:t>
            </a:r>
            <a:endParaRPr lang="en-US" altLang="zh-CN" b="1"/>
          </a:p>
        </p:txBody>
      </p:sp>
      <p:sp>
        <p:nvSpPr>
          <p:cNvPr id="23563" name="TextBox 8"/>
          <p:cNvSpPr txBox="1">
            <a:spLocks noChangeArrowheads="1"/>
          </p:cNvSpPr>
          <p:nvPr/>
        </p:nvSpPr>
        <p:spPr bwMode="auto">
          <a:xfrm>
            <a:off x="642938" y="4929188"/>
            <a:ext cx="1000125" cy="646112"/>
          </a:xfrm>
          <a:prstGeom prst="rect">
            <a:avLst/>
          </a:prstGeom>
          <a:noFill/>
          <a:ln w="9525">
            <a:solidFill>
              <a:srgbClr val="00B050"/>
            </a:solidFill>
            <a:miter lim="800000"/>
          </a:ln>
        </p:spPr>
        <p:txBody>
          <a:bodyPr>
            <a:spAutoFit/>
          </a:bodyPr>
          <a:lstStyle/>
          <a:p>
            <a:r>
              <a:rPr lang="zh-CN" altLang="en-US" b="1"/>
              <a:t>价值较高 </a:t>
            </a:r>
          </a:p>
        </p:txBody>
      </p:sp>
    </p:spTree>
    <p:extLst>
      <p:ext uri="{BB962C8B-B14F-4D97-AF65-F5344CB8AC3E}">
        <p14:creationId xmlns:p14="http://schemas.microsoft.com/office/powerpoint/2010/main" val="330588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a:p>
        </p:txBody>
      </p:sp>
      <p:sp>
        <p:nvSpPr>
          <p:cNvPr id="22531" name="内容占位符 2"/>
          <p:cNvSpPr>
            <a:spLocks noGrp="1"/>
          </p:cNvSpPr>
          <p:nvPr>
            <p:ph idx="1"/>
          </p:nvPr>
        </p:nvSpPr>
        <p:spPr/>
        <p:txBody>
          <a:bodyPr/>
          <a:lstStyle/>
          <a:p>
            <a:r>
              <a:rPr lang="en-US" altLang="zh-CN" dirty="0">
                <a:solidFill>
                  <a:srgbClr val="FF0D0D"/>
                </a:solidFill>
              </a:rPr>
              <a:t>4</a:t>
            </a:r>
            <a:r>
              <a:rPr lang="zh-CN" altLang="en-US" dirty="0">
                <a:solidFill>
                  <a:srgbClr val="FF0D0D"/>
                </a:solidFill>
              </a:rPr>
              <a:t>、空间差异</a:t>
            </a:r>
            <a:endParaRPr lang="en-US" altLang="zh-CN" dirty="0"/>
          </a:p>
          <a:p>
            <a:r>
              <a:rPr lang="zh-CN" altLang="en-US" dirty="0"/>
              <a:t>生产和销售同一产品的企业分布在不同的地点，导致了产品之间的差别。</a:t>
            </a:r>
            <a:endParaRPr lang="en-US" altLang="zh-CN" dirty="0"/>
          </a:p>
          <a:p>
            <a:r>
              <a:rPr lang="zh-CN" altLang="en-US" dirty="0"/>
              <a:t>这种差别的出现导致：</a:t>
            </a:r>
            <a:endParaRPr lang="en-US" altLang="zh-CN" dirty="0"/>
          </a:p>
          <a:p>
            <a:r>
              <a:rPr lang="en-US" altLang="zh-CN" sz="2400" i="1" dirty="0"/>
              <a:t>A</a:t>
            </a:r>
            <a:r>
              <a:rPr lang="zh-CN" altLang="en-US" sz="2400" i="1" dirty="0"/>
              <a:t>、方便程度不同</a:t>
            </a:r>
            <a:endParaRPr lang="en-US" altLang="zh-CN" sz="2400" i="1" dirty="0"/>
          </a:p>
          <a:p>
            <a:r>
              <a:rPr lang="en-US" altLang="zh-CN" sz="2400" i="1" dirty="0"/>
              <a:t>B</a:t>
            </a:r>
            <a:r>
              <a:rPr lang="zh-CN" altLang="en-US" sz="2400" i="1" dirty="0"/>
              <a:t>、成本不同</a:t>
            </a:r>
            <a:endParaRPr lang="en-US" altLang="zh-CN" sz="2400" i="1" dirty="0"/>
          </a:p>
          <a:p>
            <a:r>
              <a:rPr lang="en-US" altLang="zh-CN" sz="2400" i="1" dirty="0"/>
              <a:t>C</a:t>
            </a:r>
            <a:r>
              <a:rPr lang="zh-CN" altLang="en-US" sz="2400" i="1" dirty="0"/>
              <a:t>、价格不同</a:t>
            </a:r>
            <a:endParaRPr lang="en-US" altLang="zh-CN" sz="2400" i="1" dirty="0"/>
          </a:p>
          <a:p>
            <a:endParaRPr lang="zh-CN" altLang="en-US" dirty="0"/>
          </a:p>
          <a:p>
            <a:endParaRPr lang="zh-CN" altLang="en-US" dirty="0"/>
          </a:p>
        </p:txBody>
      </p:sp>
      <p:pic>
        <p:nvPicPr>
          <p:cNvPr id="22532" name="Picture 2" descr="C:\Users\cfp\AppData\Local\Microsoft\Windows\Temporary Internet Files\Content.IE5\U43JC0CD\MP900438795[1].jpg"/>
          <p:cNvPicPr>
            <a:picLocks noChangeAspect="1" noChangeArrowheads="1"/>
          </p:cNvPicPr>
          <p:nvPr/>
        </p:nvPicPr>
        <p:blipFill>
          <a:blip r:embed="rId2" cstate="print"/>
          <a:srcRect/>
          <a:stretch>
            <a:fillRect/>
          </a:stretch>
        </p:blipFill>
        <p:spPr bwMode="auto">
          <a:xfrm>
            <a:off x="6000750" y="3929063"/>
            <a:ext cx="1646238" cy="2190750"/>
          </a:xfrm>
          <a:prstGeom prst="rect">
            <a:avLst/>
          </a:prstGeom>
          <a:noFill/>
          <a:ln w="9525">
            <a:noFill/>
            <a:miter lim="800000"/>
            <a:headEnd/>
            <a:tailEnd/>
          </a:ln>
        </p:spPr>
      </p:pic>
    </p:spTree>
    <p:extLst>
      <p:ext uri="{BB962C8B-B14F-4D97-AF65-F5344CB8AC3E}">
        <p14:creationId xmlns:p14="http://schemas.microsoft.com/office/powerpoint/2010/main" val="102764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lstStyle/>
          <a:p>
            <a:r>
              <a:rPr lang="zh-CN" altLang="en-US" dirty="0"/>
              <a:t>从经济角度看：</a:t>
            </a:r>
            <a:r>
              <a:rPr lang="zh-CN" altLang="en-US" i="1" dirty="0"/>
              <a:t>产品的真实差异重要吗？产品存在差异的主要原因是什么？</a:t>
            </a:r>
          </a:p>
        </p:txBody>
      </p:sp>
    </p:spTree>
    <p:extLst>
      <p:ext uri="{BB962C8B-B14F-4D97-AF65-F5344CB8AC3E}">
        <p14:creationId xmlns:p14="http://schemas.microsoft.com/office/powerpoint/2010/main" val="234871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style>
          <a:lnRef idx="1">
            <a:schemeClr val="dk1"/>
          </a:lnRef>
          <a:fillRef idx="2">
            <a:schemeClr val="dk1"/>
          </a:fillRef>
          <a:effectRef idx="1">
            <a:schemeClr val="dk1"/>
          </a:effectRef>
          <a:fontRef idx="minor">
            <a:schemeClr val="dk1"/>
          </a:fontRef>
        </p:style>
        <p:txBody>
          <a:bodyPr/>
          <a:lstStyle/>
          <a:p>
            <a:pPr eaLnBrk="1" hangingPunct="1">
              <a:buFont typeface="Wingdings" panose="05000000000000000000" pitchFamily="2" charset="2"/>
              <a:buChar char="Ø"/>
            </a:pPr>
            <a:r>
              <a:rPr lang="zh-CN" altLang="en-US" sz="4000" b="1" dirty="0"/>
              <a:t>二、产品差异分类</a:t>
            </a:r>
          </a:p>
        </p:txBody>
      </p:sp>
      <p:sp>
        <p:nvSpPr>
          <p:cNvPr id="17411" name="Rectangle 3"/>
          <p:cNvSpPr>
            <a:spLocks noGrp="1" noChangeArrowheads="1"/>
          </p:cNvSpPr>
          <p:nvPr>
            <p:ph idx="1"/>
          </p:nvPr>
        </p:nvSpPr>
        <p:spPr>
          <a:xfrm>
            <a:off x="457200" y="1714487"/>
            <a:ext cx="8229600" cy="4411675"/>
          </a:xfrm>
        </p:spPr>
        <p:txBody>
          <a:bodyPr/>
          <a:lstStyle/>
          <a:p>
            <a:pPr eaLnBrk="1" hangingPunct="1">
              <a:lnSpc>
                <a:spcPct val="90000"/>
              </a:lnSpc>
              <a:buNone/>
            </a:pPr>
            <a:r>
              <a:rPr lang="zh-CN" altLang="en-US" sz="2800" dirty="0">
                <a:solidFill>
                  <a:srgbClr val="FF0D0D"/>
                </a:solidFill>
              </a:rPr>
              <a:t>一、水平（横向）差异：</a:t>
            </a:r>
            <a:r>
              <a:rPr lang="zh-CN" altLang="en-US" sz="2800" dirty="0"/>
              <a:t>指产品在空间上的差异，表现为两产品之间一些特征增加了，而其他一些特征却减少了。</a:t>
            </a:r>
            <a:endParaRPr lang="en-US" altLang="zh-CN" sz="2800" dirty="0"/>
          </a:p>
          <a:p>
            <a:pPr eaLnBrk="1" hangingPunct="1">
              <a:lnSpc>
                <a:spcPct val="90000"/>
              </a:lnSpc>
              <a:buNone/>
            </a:pPr>
            <a:r>
              <a:rPr lang="zh-CN" altLang="en-US" sz="2800" dirty="0"/>
              <a:t>    对其研究一般假定：消费者如果购买不到他最偏好的品牌（双方位置不一致），那么他会购买次偏好的品牌（从他的位置移动到某厂商的位置），最终将购买离其最近的产品（是距离的函数）。</a:t>
            </a:r>
            <a:endParaRPr lang="en-US" altLang="zh-CN" sz="2800" dirty="0"/>
          </a:p>
          <a:p>
            <a:pPr eaLnBrk="1" hangingPunct="1">
              <a:lnSpc>
                <a:spcPct val="90000"/>
              </a:lnSpc>
              <a:buFontTx/>
              <a:buAutoNum type="arabicPeriod"/>
            </a:pPr>
            <a:endParaRPr lang="en-US" altLang="zh-CN" sz="2800" dirty="0"/>
          </a:p>
          <a:p>
            <a:pPr eaLnBrk="1" hangingPunct="1">
              <a:lnSpc>
                <a:spcPct val="90000"/>
              </a:lnSpc>
              <a:buFontTx/>
              <a:buAutoNum type="arabicPeriod"/>
            </a:pPr>
            <a:endParaRPr lang="en-US" altLang="zh-CN" sz="2800" dirty="0"/>
          </a:p>
          <a:p>
            <a:pPr eaLnBrk="1" hangingPunct="1">
              <a:lnSpc>
                <a:spcPct val="90000"/>
              </a:lnSpc>
              <a:buFontTx/>
              <a:buAutoNum type="arabicPeriod"/>
            </a:pPr>
            <a:endParaRPr lang="en-US" altLang="zh-CN" sz="2800" dirty="0"/>
          </a:p>
        </p:txBody>
      </p:sp>
      <p:sp>
        <p:nvSpPr>
          <p:cNvPr id="4" name="矩形 3"/>
          <p:cNvSpPr/>
          <p:nvPr/>
        </p:nvSpPr>
        <p:spPr>
          <a:xfrm>
            <a:off x="1500166" y="5214950"/>
            <a:ext cx="6429420" cy="923330"/>
          </a:xfrm>
          <a:prstGeom prst="rect">
            <a:avLst/>
          </a:prstGeom>
          <a:noFill/>
        </p:spPr>
        <p:txBody>
          <a:bodyPr spcFirstLastPara="1" wrap="none">
            <a:prstTxWarp prst="textButton">
              <a:avLst/>
            </a:prstTxWarp>
            <a:spAutoFit/>
          </a:bodyPr>
          <a:lstStyle/>
          <a:p>
            <a:pPr>
              <a:defRPr/>
            </a:pP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无“好”“坏”之分</a:t>
            </a:r>
          </a:p>
        </p:txBody>
      </p:sp>
    </p:spTree>
    <p:extLst>
      <p:ext uri="{BB962C8B-B14F-4D97-AF65-F5344CB8AC3E}">
        <p14:creationId xmlns:p14="http://schemas.microsoft.com/office/powerpoint/2010/main" val="1411634128"/>
      </p:ext>
    </p:extLst>
  </p:cSld>
  <p:clrMapOvr>
    <a:masterClrMapping/>
  </p:clrMapOvr>
  <p:transition>
    <p:wipe dir="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996</TotalTime>
  <Words>3648</Words>
  <Application>Microsoft Office PowerPoint</Application>
  <PresentationFormat>全屏显示(4:3)</PresentationFormat>
  <Paragraphs>338</Paragraphs>
  <Slides>53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6" baseType="lpstr">
      <vt:lpstr>黑体</vt:lpstr>
      <vt:lpstr>华文楷体</vt:lpstr>
      <vt:lpstr>宋体</vt:lpstr>
      <vt:lpstr>Arial</vt:lpstr>
      <vt:lpstr>Calibri</vt:lpstr>
      <vt:lpstr>Cambria Math</vt:lpstr>
      <vt:lpstr>Franklin Gothic Book</vt:lpstr>
      <vt:lpstr>Franklin Gothic Medium</vt:lpstr>
      <vt:lpstr>Times New Roman</vt:lpstr>
      <vt:lpstr>Wingdings</vt:lpstr>
      <vt:lpstr>Wingdings 2</vt:lpstr>
      <vt:lpstr>暗香扑面</vt:lpstr>
      <vt:lpstr>公式</vt:lpstr>
      <vt:lpstr>PowerPoint 演示文稿</vt:lpstr>
      <vt:lpstr>第八章   产品差异</vt:lpstr>
      <vt:lpstr>第一节  产品差异的定义与类型</vt:lpstr>
      <vt:lpstr>一、构成差异的因素</vt:lpstr>
      <vt:lpstr>PowerPoint 演示文稿</vt:lpstr>
      <vt:lpstr>PowerPoint 演示文稿</vt:lpstr>
      <vt:lpstr>PowerPoint 演示文稿</vt:lpstr>
      <vt:lpstr>PowerPoint 演示文稿</vt:lpstr>
      <vt:lpstr>二、产品差异分类</vt:lpstr>
      <vt:lpstr>PowerPoint 演示文稿</vt:lpstr>
      <vt:lpstr>案例--联合利华品牌和产品</vt:lpstr>
      <vt:lpstr>PowerPoint 演示文稿</vt:lpstr>
      <vt:lpstr>第二节  产品差异的识别方法</vt:lpstr>
      <vt:lpstr>PowerPoint 演示文稿</vt:lpstr>
      <vt:lpstr>PowerPoint 演示文稿</vt:lpstr>
      <vt:lpstr>PowerPoint 演示文稿</vt:lpstr>
      <vt:lpstr>第三节  两种产品差异的简单模型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产品差异和区位模型</vt:lpstr>
      <vt:lpstr>PowerPoint 演示文稿</vt:lpstr>
      <vt:lpstr>一、区位模型</vt:lpstr>
      <vt:lpstr>PowerPoint 演示文稿</vt:lpstr>
      <vt:lpstr>（一）豪泰林模型（Hotelling）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二、产品定位</vt:lpstr>
      <vt:lpstr>PowerPoint 演示文稿</vt:lpstr>
      <vt:lpstr>PowerPoint 演示文稿</vt:lpstr>
      <vt:lpstr>PowerPoint 演示文稿</vt:lpstr>
      <vt:lpstr>PowerPoint 演示文稿</vt:lpstr>
      <vt:lpstr>PowerPoint 演示文稿</vt:lpstr>
      <vt:lpstr>三、圆形城市</vt:lpstr>
      <vt:lpstr>PowerPoint 演示文稿</vt:lpstr>
      <vt:lpstr>第五节、不完全信息和转换成本</vt:lpstr>
      <vt:lpstr>价格离散还是价格差异？</vt:lpstr>
      <vt:lpstr>第六节  产品差异的策略运用</vt:lpstr>
      <vt:lpstr>PowerPoint 演示文稿</vt:lpstr>
      <vt:lpstr>PowerPoint 演示文稿</vt:lpstr>
      <vt:lpstr>作业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产品差异</dc:title>
  <dc:creator>曹芳萍</dc:creator>
  <cp:lastModifiedBy>子珺 于</cp:lastModifiedBy>
  <cp:revision>133</cp:revision>
  <cp:lastPrinted>2411-12-30T00:00:00Z</cp:lastPrinted>
  <dcterms:created xsi:type="dcterms:W3CDTF">2012-02-20T12:26:00Z</dcterms:created>
  <dcterms:modified xsi:type="dcterms:W3CDTF">2023-11-25T11:24:46Z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