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sldIdLst>
    <p:sldId id="284" r:id="rId2"/>
    <p:sldId id="317" r:id="rId3"/>
    <p:sldId id="316" r:id="rId4"/>
    <p:sldId id="285" r:id="rId5"/>
    <p:sldId id="286" r:id="rId6"/>
    <p:sldId id="312" r:id="rId7"/>
    <p:sldId id="313" r:id="rId8"/>
    <p:sldId id="256" r:id="rId9"/>
    <p:sldId id="257" r:id="rId10"/>
    <p:sldId id="260" r:id="rId11"/>
    <p:sldId id="311" r:id="rId12"/>
    <p:sldId id="310" r:id="rId13"/>
    <p:sldId id="309" r:id="rId14"/>
    <p:sldId id="287" r:id="rId15"/>
    <p:sldId id="288" r:id="rId16"/>
    <p:sldId id="289" r:id="rId17"/>
    <p:sldId id="290" r:id="rId18"/>
    <p:sldId id="291" r:id="rId19"/>
    <p:sldId id="292" r:id="rId20"/>
    <p:sldId id="293" r:id="rId21"/>
    <p:sldId id="294" r:id="rId22"/>
    <p:sldId id="295" r:id="rId23"/>
    <p:sldId id="296" r:id="rId24"/>
    <p:sldId id="298" r:id="rId25"/>
    <p:sldId id="307" r:id="rId26"/>
    <p:sldId id="308" r:id="rId27"/>
    <p:sldId id="314" r:id="rId28"/>
    <p:sldId id="261" r:id="rId29"/>
    <p:sldId id="262" r:id="rId30"/>
    <p:sldId id="263" r:id="rId31"/>
    <p:sldId id="264" r:id="rId32"/>
    <p:sldId id="265" r:id="rId33"/>
    <p:sldId id="266" r:id="rId34"/>
    <p:sldId id="267" r:id="rId35"/>
    <p:sldId id="315" r:id="rId36"/>
    <p:sldId id="268" r:id="rId37"/>
    <p:sldId id="269" r:id="rId38"/>
    <p:sldId id="270" r:id="rId39"/>
    <p:sldId id="271" r:id="rId40"/>
    <p:sldId id="272" r:id="rId41"/>
    <p:sldId id="273" r:id="rId42"/>
    <p:sldId id="318" r:id="rId43"/>
    <p:sldId id="274" r:id="rId44"/>
    <p:sldId id="275" r:id="rId45"/>
    <p:sldId id="319" r:id="rId46"/>
    <p:sldId id="320" r:id="rId47"/>
    <p:sldId id="321" r:id="rId48"/>
    <p:sldId id="322" r:id="rId49"/>
    <p:sldId id="323" r:id="rId50"/>
    <p:sldId id="276" r:id="rId51"/>
    <p:sldId id="324" r:id="rId52"/>
    <p:sldId id="325" r:id="rId53"/>
    <p:sldId id="277" r:id="rId54"/>
    <p:sldId id="278" r:id="rId55"/>
    <p:sldId id="326" r:id="rId56"/>
    <p:sldId id="327" r:id="rId57"/>
    <p:sldId id="328" r:id="rId58"/>
    <p:sldId id="330" r:id="rId59"/>
    <p:sldId id="329" r:id="rId60"/>
    <p:sldId id="331" r:id="rId61"/>
    <p:sldId id="332" r:id="rId62"/>
    <p:sldId id="333" r:id="rId63"/>
    <p:sldId id="334" r:id="rId64"/>
    <p:sldId id="335" r:id="rId65"/>
    <p:sldId id="336" r:id="rId66"/>
    <p:sldId id="337" r:id="rId67"/>
    <p:sldId id="338" r:id="rId68"/>
    <p:sldId id="339" r:id="rId69"/>
    <p:sldId id="340" r:id="rId70"/>
    <p:sldId id="341" r:id="rId71"/>
    <p:sldId id="299" r:id="rId72"/>
    <p:sldId id="300" r:id="rId73"/>
    <p:sldId id="279" r:id="rId74"/>
    <p:sldId id="280" r:id="rId75"/>
    <p:sldId id="301" r:id="rId76"/>
    <p:sldId id="281" r:id="rId77"/>
    <p:sldId id="282" r:id="rId78"/>
    <p:sldId id="283" r:id="rId7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203"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子珺 于" userId="3f91ad5dda71b6cb" providerId="LiveId" clId="{5C8C8C3B-2E42-403B-B084-9D70B04344B1}"/>
    <pc:docChg chg="undo custSel addSld delSld modSld">
      <pc:chgData name="子珺 于" userId="3f91ad5dda71b6cb" providerId="LiveId" clId="{5C8C8C3B-2E42-403B-B084-9D70B04344B1}" dt="2023-11-28T05:19:54.289" v="9" actId="47"/>
      <pc:docMkLst>
        <pc:docMk/>
      </pc:docMkLst>
      <pc:sldChg chg="modSp mod">
        <pc:chgData name="子珺 于" userId="3f91ad5dda71b6cb" providerId="LiveId" clId="{5C8C8C3B-2E42-403B-B084-9D70B04344B1}" dt="2023-11-26T09:00:04.576" v="1" actId="2711"/>
        <pc:sldMkLst>
          <pc:docMk/>
          <pc:sldMk cId="0" sldId="290"/>
        </pc:sldMkLst>
        <pc:spChg chg="mod">
          <ac:chgData name="子珺 于" userId="3f91ad5dda71b6cb" providerId="LiveId" clId="{5C8C8C3B-2E42-403B-B084-9D70B04344B1}" dt="2023-11-26T08:59:47.419" v="0" actId="2711"/>
          <ac:spMkLst>
            <pc:docMk/>
            <pc:sldMk cId="0" sldId="290"/>
            <ac:spMk id="47111" creationId="{00000000-0000-0000-0000-000000000000}"/>
          </ac:spMkLst>
        </pc:spChg>
        <pc:spChg chg="mod">
          <ac:chgData name="子珺 于" userId="3f91ad5dda71b6cb" providerId="LiveId" clId="{5C8C8C3B-2E42-403B-B084-9D70B04344B1}" dt="2023-11-26T08:59:47.419" v="0" actId="2711"/>
          <ac:spMkLst>
            <pc:docMk/>
            <pc:sldMk cId="0" sldId="290"/>
            <ac:spMk id="47112" creationId="{00000000-0000-0000-0000-000000000000}"/>
          </ac:spMkLst>
        </pc:spChg>
        <pc:spChg chg="mod">
          <ac:chgData name="子珺 于" userId="3f91ad5dda71b6cb" providerId="LiveId" clId="{5C8C8C3B-2E42-403B-B084-9D70B04344B1}" dt="2023-11-26T08:59:47.419" v="0" actId="2711"/>
          <ac:spMkLst>
            <pc:docMk/>
            <pc:sldMk cId="0" sldId="290"/>
            <ac:spMk id="47113" creationId="{00000000-0000-0000-0000-000000000000}"/>
          </ac:spMkLst>
        </pc:spChg>
        <pc:spChg chg="mod">
          <ac:chgData name="子珺 于" userId="3f91ad5dda71b6cb" providerId="LiveId" clId="{5C8C8C3B-2E42-403B-B084-9D70B04344B1}" dt="2023-11-26T08:59:47.419" v="0" actId="2711"/>
          <ac:spMkLst>
            <pc:docMk/>
            <pc:sldMk cId="0" sldId="290"/>
            <ac:spMk id="47114" creationId="{00000000-0000-0000-0000-000000000000}"/>
          </ac:spMkLst>
        </pc:spChg>
        <pc:spChg chg="mod">
          <ac:chgData name="子珺 于" userId="3f91ad5dda71b6cb" providerId="LiveId" clId="{5C8C8C3B-2E42-403B-B084-9D70B04344B1}" dt="2023-11-26T08:59:47.419" v="0" actId="2711"/>
          <ac:spMkLst>
            <pc:docMk/>
            <pc:sldMk cId="0" sldId="290"/>
            <ac:spMk id="47115" creationId="{00000000-0000-0000-0000-000000000000}"/>
          </ac:spMkLst>
        </pc:spChg>
        <pc:spChg chg="mod">
          <ac:chgData name="子珺 于" userId="3f91ad5dda71b6cb" providerId="LiveId" clId="{5C8C8C3B-2E42-403B-B084-9D70B04344B1}" dt="2023-11-26T08:59:47.419" v="0" actId="2711"/>
          <ac:spMkLst>
            <pc:docMk/>
            <pc:sldMk cId="0" sldId="290"/>
            <ac:spMk id="47121" creationId="{00000000-0000-0000-0000-000000000000}"/>
          </ac:spMkLst>
        </pc:spChg>
        <pc:spChg chg="mod">
          <ac:chgData name="子珺 于" userId="3f91ad5dda71b6cb" providerId="LiveId" clId="{5C8C8C3B-2E42-403B-B084-9D70B04344B1}" dt="2023-11-26T08:59:47.419" v="0" actId="2711"/>
          <ac:spMkLst>
            <pc:docMk/>
            <pc:sldMk cId="0" sldId="290"/>
            <ac:spMk id="47122" creationId="{00000000-0000-0000-0000-000000000000}"/>
          </ac:spMkLst>
        </pc:spChg>
        <pc:spChg chg="mod">
          <ac:chgData name="子珺 于" userId="3f91ad5dda71b6cb" providerId="LiveId" clId="{5C8C8C3B-2E42-403B-B084-9D70B04344B1}" dt="2023-11-26T08:59:47.419" v="0" actId="2711"/>
          <ac:spMkLst>
            <pc:docMk/>
            <pc:sldMk cId="0" sldId="290"/>
            <ac:spMk id="47124" creationId="{00000000-0000-0000-0000-000000000000}"/>
          </ac:spMkLst>
        </pc:spChg>
        <pc:spChg chg="mod">
          <ac:chgData name="子珺 于" userId="3f91ad5dda71b6cb" providerId="LiveId" clId="{5C8C8C3B-2E42-403B-B084-9D70B04344B1}" dt="2023-11-26T08:59:47.419" v="0" actId="2711"/>
          <ac:spMkLst>
            <pc:docMk/>
            <pc:sldMk cId="0" sldId="290"/>
            <ac:spMk id="47125" creationId="{00000000-0000-0000-0000-000000000000}"/>
          </ac:spMkLst>
        </pc:spChg>
        <pc:spChg chg="mod">
          <ac:chgData name="子珺 于" userId="3f91ad5dda71b6cb" providerId="LiveId" clId="{5C8C8C3B-2E42-403B-B084-9D70B04344B1}" dt="2023-11-26T08:59:47.419" v="0" actId="2711"/>
          <ac:spMkLst>
            <pc:docMk/>
            <pc:sldMk cId="0" sldId="290"/>
            <ac:spMk id="47126" creationId="{00000000-0000-0000-0000-000000000000}"/>
          </ac:spMkLst>
        </pc:spChg>
        <pc:spChg chg="mod">
          <ac:chgData name="子珺 于" userId="3f91ad5dda71b6cb" providerId="LiveId" clId="{5C8C8C3B-2E42-403B-B084-9D70B04344B1}" dt="2023-11-26T09:00:04.576" v="1" actId="2711"/>
          <ac:spMkLst>
            <pc:docMk/>
            <pc:sldMk cId="0" sldId="290"/>
            <ac:spMk id="47127" creationId="{00000000-0000-0000-0000-000000000000}"/>
          </ac:spMkLst>
        </pc:spChg>
        <pc:spChg chg="mod">
          <ac:chgData name="子珺 于" userId="3f91ad5dda71b6cb" providerId="LiveId" clId="{5C8C8C3B-2E42-403B-B084-9D70B04344B1}" dt="2023-11-26T09:00:04.576" v="1" actId="2711"/>
          <ac:spMkLst>
            <pc:docMk/>
            <pc:sldMk cId="0" sldId="290"/>
            <ac:spMk id="47128" creationId="{00000000-0000-0000-0000-000000000000}"/>
          </ac:spMkLst>
        </pc:spChg>
        <pc:spChg chg="mod">
          <ac:chgData name="子珺 于" userId="3f91ad5dda71b6cb" providerId="LiveId" clId="{5C8C8C3B-2E42-403B-B084-9D70B04344B1}" dt="2023-11-26T09:00:04.576" v="1" actId="2711"/>
          <ac:spMkLst>
            <pc:docMk/>
            <pc:sldMk cId="0" sldId="290"/>
            <ac:spMk id="47129" creationId="{00000000-0000-0000-0000-000000000000}"/>
          </ac:spMkLst>
        </pc:spChg>
        <pc:spChg chg="mod">
          <ac:chgData name="子珺 于" userId="3f91ad5dda71b6cb" providerId="LiveId" clId="{5C8C8C3B-2E42-403B-B084-9D70B04344B1}" dt="2023-11-26T09:00:04.576" v="1" actId="2711"/>
          <ac:spMkLst>
            <pc:docMk/>
            <pc:sldMk cId="0" sldId="290"/>
            <ac:spMk id="47130" creationId="{00000000-0000-0000-0000-000000000000}"/>
          </ac:spMkLst>
        </pc:spChg>
        <pc:spChg chg="mod">
          <ac:chgData name="子珺 于" userId="3f91ad5dda71b6cb" providerId="LiveId" clId="{5C8C8C3B-2E42-403B-B084-9D70B04344B1}" dt="2023-11-26T09:00:04.576" v="1" actId="2711"/>
          <ac:spMkLst>
            <pc:docMk/>
            <pc:sldMk cId="0" sldId="290"/>
            <ac:spMk id="47131" creationId="{00000000-0000-0000-0000-000000000000}"/>
          </ac:spMkLst>
        </pc:spChg>
        <pc:spChg chg="mod">
          <ac:chgData name="子珺 于" userId="3f91ad5dda71b6cb" providerId="LiveId" clId="{5C8C8C3B-2E42-403B-B084-9D70B04344B1}" dt="2023-11-26T09:00:04.576" v="1" actId="2711"/>
          <ac:spMkLst>
            <pc:docMk/>
            <pc:sldMk cId="0" sldId="290"/>
            <ac:spMk id="47132" creationId="{00000000-0000-0000-0000-000000000000}"/>
          </ac:spMkLst>
        </pc:spChg>
      </pc:sldChg>
      <pc:sldChg chg="modSp mod">
        <pc:chgData name="子珺 于" userId="3f91ad5dda71b6cb" providerId="LiveId" clId="{5C8C8C3B-2E42-403B-B084-9D70B04344B1}" dt="2023-11-26T09:01:46.248" v="2" actId="2711"/>
        <pc:sldMkLst>
          <pc:docMk/>
          <pc:sldMk cId="0" sldId="291"/>
        </pc:sldMkLst>
        <pc:spChg chg="mod">
          <ac:chgData name="子珺 于" userId="3f91ad5dda71b6cb" providerId="LiveId" clId="{5C8C8C3B-2E42-403B-B084-9D70B04344B1}" dt="2023-11-26T09:01:46.248" v="2" actId="2711"/>
          <ac:spMkLst>
            <pc:docMk/>
            <pc:sldMk cId="0" sldId="291"/>
            <ac:spMk id="48133" creationId="{00000000-0000-0000-0000-000000000000}"/>
          </ac:spMkLst>
        </pc:spChg>
        <pc:spChg chg="mod">
          <ac:chgData name="子珺 于" userId="3f91ad5dda71b6cb" providerId="LiveId" clId="{5C8C8C3B-2E42-403B-B084-9D70B04344B1}" dt="2023-11-26T09:01:46.248" v="2" actId="2711"/>
          <ac:spMkLst>
            <pc:docMk/>
            <pc:sldMk cId="0" sldId="291"/>
            <ac:spMk id="48134" creationId="{00000000-0000-0000-0000-000000000000}"/>
          </ac:spMkLst>
        </pc:spChg>
        <pc:spChg chg="mod">
          <ac:chgData name="子珺 于" userId="3f91ad5dda71b6cb" providerId="LiveId" clId="{5C8C8C3B-2E42-403B-B084-9D70B04344B1}" dt="2023-11-26T09:01:46.248" v="2" actId="2711"/>
          <ac:spMkLst>
            <pc:docMk/>
            <pc:sldMk cId="0" sldId="291"/>
            <ac:spMk id="48135" creationId="{00000000-0000-0000-0000-000000000000}"/>
          </ac:spMkLst>
        </pc:spChg>
        <pc:spChg chg="mod">
          <ac:chgData name="子珺 于" userId="3f91ad5dda71b6cb" providerId="LiveId" clId="{5C8C8C3B-2E42-403B-B084-9D70B04344B1}" dt="2023-11-26T09:01:46.248" v="2" actId="2711"/>
          <ac:spMkLst>
            <pc:docMk/>
            <pc:sldMk cId="0" sldId="291"/>
            <ac:spMk id="48136" creationId="{00000000-0000-0000-0000-000000000000}"/>
          </ac:spMkLst>
        </pc:spChg>
        <pc:spChg chg="mod">
          <ac:chgData name="子珺 于" userId="3f91ad5dda71b6cb" providerId="LiveId" clId="{5C8C8C3B-2E42-403B-B084-9D70B04344B1}" dt="2023-11-26T09:01:46.248" v="2" actId="2711"/>
          <ac:spMkLst>
            <pc:docMk/>
            <pc:sldMk cId="0" sldId="291"/>
            <ac:spMk id="48137" creationId="{00000000-0000-0000-0000-000000000000}"/>
          </ac:spMkLst>
        </pc:spChg>
        <pc:spChg chg="mod">
          <ac:chgData name="子珺 于" userId="3f91ad5dda71b6cb" providerId="LiveId" clId="{5C8C8C3B-2E42-403B-B084-9D70B04344B1}" dt="2023-11-26T09:01:46.248" v="2" actId="2711"/>
          <ac:spMkLst>
            <pc:docMk/>
            <pc:sldMk cId="0" sldId="291"/>
            <ac:spMk id="48139" creationId="{00000000-0000-0000-0000-000000000000}"/>
          </ac:spMkLst>
        </pc:spChg>
        <pc:spChg chg="mod">
          <ac:chgData name="子珺 于" userId="3f91ad5dda71b6cb" providerId="LiveId" clId="{5C8C8C3B-2E42-403B-B084-9D70B04344B1}" dt="2023-11-26T09:01:46.248" v="2" actId="2711"/>
          <ac:spMkLst>
            <pc:docMk/>
            <pc:sldMk cId="0" sldId="291"/>
            <ac:spMk id="48142" creationId="{00000000-0000-0000-0000-000000000000}"/>
          </ac:spMkLst>
        </pc:spChg>
        <pc:spChg chg="mod">
          <ac:chgData name="子珺 于" userId="3f91ad5dda71b6cb" providerId="LiveId" clId="{5C8C8C3B-2E42-403B-B084-9D70B04344B1}" dt="2023-11-26T09:01:46.248" v="2" actId="2711"/>
          <ac:spMkLst>
            <pc:docMk/>
            <pc:sldMk cId="0" sldId="291"/>
            <ac:spMk id="48143" creationId="{00000000-0000-0000-0000-000000000000}"/>
          </ac:spMkLst>
        </pc:spChg>
        <pc:spChg chg="mod">
          <ac:chgData name="子珺 于" userId="3f91ad5dda71b6cb" providerId="LiveId" clId="{5C8C8C3B-2E42-403B-B084-9D70B04344B1}" dt="2023-11-26T09:01:46.248" v="2" actId="2711"/>
          <ac:spMkLst>
            <pc:docMk/>
            <pc:sldMk cId="0" sldId="291"/>
            <ac:spMk id="48145" creationId="{00000000-0000-0000-0000-000000000000}"/>
          </ac:spMkLst>
        </pc:spChg>
        <pc:spChg chg="mod">
          <ac:chgData name="子珺 于" userId="3f91ad5dda71b6cb" providerId="LiveId" clId="{5C8C8C3B-2E42-403B-B084-9D70B04344B1}" dt="2023-11-26T09:01:46.248" v="2" actId="2711"/>
          <ac:spMkLst>
            <pc:docMk/>
            <pc:sldMk cId="0" sldId="291"/>
            <ac:spMk id="48146" creationId="{00000000-0000-0000-0000-000000000000}"/>
          </ac:spMkLst>
        </pc:spChg>
        <pc:spChg chg="mod">
          <ac:chgData name="子珺 于" userId="3f91ad5dda71b6cb" providerId="LiveId" clId="{5C8C8C3B-2E42-403B-B084-9D70B04344B1}" dt="2023-11-26T09:01:46.248" v="2" actId="2711"/>
          <ac:spMkLst>
            <pc:docMk/>
            <pc:sldMk cId="0" sldId="291"/>
            <ac:spMk id="48147" creationId="{00000000-0000-0000-0000-000000000000}"/>
          </ac:spMkLst>
        </pc:spChg>
        <pc:spChg chg="mod">
          <ac:chgData name="子珺 于" userId="3f91ad5dda71b6cb" providerId="LiveId" clId="{5C8C8C3B-2E42-403B-B084-9D70B04344B1}" dt="2023-11-26T09:01:46.248" v="2" actId="2711"/>
          <ac:spMkLst>
            <pc:docMk/>
            <pc:sldMk cId="0" sldId="291"/>
            <ac:spMk id="48149" creationId="{00000000-0000-0000-0000-000000000000}"/>
          </ac:spMkLst>
        </pc:spChg>
        <pc:spChg chg="mod">
          <ac:chgData name="子珺 于" userId="3f91ad5dda71b6cb" providerId="LiveId" clId="{5C8C8C3B-2E42-403B-B084-9D70B04344B1}" dt="2023-11-26T09:01:46.248" v="2" actId="2711"/>
          <ac:spMkLst>
            <pc:docMk/>
            <pc:sldMk cId="0" sldId="291"/>
            <ac:spMk id="48150" creationId="{00000000-0000-0000-0000-000000000000}"/>
          </ac:spMkLst>
        </pc:spChg>
        <pc:spChg chg="mod">
          <ac:chgData name="子珺 于" userId="3f91ad5dda71b6cb" providerId="LiveId" clId="{5C8C8C3B-2E42-403B-B084-9D70B04344B1}" dt="2023-11-26T09:01:46.248" v="2" actId="2711"/>
          <ac:spMkLst>
            <pc:docMk/>
            <pc:sldMk cId="0" sldId="291"/>
            <ac:spMk id="48151" creationId="{00000000-0000-0000-0000-000000000000}"/>
          </ac:spMkLst>
        </pc:spChg>
        <pc:spChg chg="mod">
          <ac:chgData name="子珺 于" userId="3f91ad5dda71b6cb" providerId="LiveId" clId="{5C8C8C3B-2E42-403B-B084-9D70B04344B1}" dt="2023-11-26T09:01:46.248" v="2" actId="2711"/>
          <ac:spMkLst>
            <pc:docMk/>
            <pc:sldMk cId="0" sldId="291"/>
            <ac:spMk id="48152" creationId="{00000000-0000-0000-0000-000000000000}"/>
          </ac:spMkLst>
        </pc:spChg>
        <pc:cxnChg chg="mod">
          <ac:chgData name="子珺 于" userId="3f91ad5dda71b6cb" providerId="LiveId" clId="{5C8C8C3B-2E42-403B-B084-9D70B04344B1}" dt="2023-11-26T09:01:46.248" v="2" actId="2711"/>
          <ac:cxnSpMkLst>
            <pc:docMk/>
            <pc:sldMk cId="0" sldId="291"/>
            <ac:cxnSpMk id="48138" creationId="{00000000-0000-0000-0000-000000000000}"/>
          </ac:cxnSpMkLst>
        </pc:cxnChg>
        <pc:cxnChg chg="mod">
          <ac:chgData name="子珺 于" userId="3f91ad5dda71b6cb" providerId="LiveId" clId="{5C8C8C3B-2E42-403B-B084-9D70B04344B1}" dt="2023-11-26T09:01:46.248" v="2" actId="2711"/>
          <ac:cxnSpMkLst>
            <pc:docMk/>
            <pc:sldMk cId="0" sldId="291"/>
            <ac:cxnSpMk id="48140" creationId="{00000000-0000-0000-0000-000000000000}"/>
          </ac:cxnSpMkLst>
        </pc:cxnChg>
        <pc:cxnChg chg="mod">
          <ac:chgData name="子珺 于" userId="3f91ad5dda71b6cb" providerId="LiveId" clId="{5C8C8C3B-2E42-403B-B084-9D70B04344B1}" dt="2023-11-26T09:01:46.248" v="2" actId="2711"/>
          <ac:cxnSpMkLst>
            <pc:docMk/>
            <pc:sldMk cId="0" sldId="291"/>
            <ac:cxnSpMk id="48141" creationId="{00000000-0000-0000-0000-000000000000}"/>
          </ac:cxnSpMkLst>
        </pc:cxnChg>
        <pc:cxnChg chg="mod">
          <ac:chgData name="子珺 于" userId="3f91ad5dda71b6cb" providerId="LiveId" clId="{5C8C8C3B-2E42-403B-B084-9D70B04344B1}" dt="2023-11-26T09:01:46.248" v="2" actId="2711"/>
          <ac:cxnSpMkLst>
            <pc:docMk/>
            <pc:sldMk cId="0" sldId="291"/>
            <ac:cxnSpMk id="48144" creationId="{00000000-0000-0000-0000-000000000000}"/>
          </ac:cxnSpMkLst>
        </pc:cxnChg>
      </pc:sldChg>
      <pc:sldChg chg="modSp mod">
        <pc:chgData name="子珺 于" userId="3f91ad5dda71b6cb" providerId="LiveId" clId="{5C8C8C3B-2E42-403B-B084-9D70B04344B1}" dt="2023-11-26T09:05:24.495" v="7" actId="2711"/>
        <pc:sldMkLst>
          <pc:docMk/>
          <pc:sldMk cId="0" sldId="296"/>
        </pc:sldMkLst>
        <pc:spChg chg="mod">
          <ac:chgData name="子珺 于" userId="3f91ad5dda71b6cb" providerId="LiveId" clId="{5C8C8C3B-2E42-403B-B084-9D70B04344B1}" dt="2023-11-26T09:05:14.181" v="5" actId="2711"/>
          <ac:spMkLst>
            <pc:docMk/>
            <pc:sldMk cId="0" sldId="296"/>
            <ac:spMk id="53251" creationId="{00000000-0000-0000-0000-000000000000}"/>
          </ac:spMkLst>
        </pc:spChg>
        <pc:graphicFrameChg chg="modGraphic">
          <ac:chgData name="子珺 于" userId="3f91ad5dda71b6cb" providerId="LiveId" clId="{5C8C8C3B-2E42-403B-B084-9D70B04344B1}" dt="2023-11-26T09:05:24.495" v="7" actId="2711"/>
          <ac:graphicFrameMkLst>
            <pc:docMk/>
            <pc:sldMk cId="0" sldId="296"/>
            <ac:graphicFrameMk id="18761" creationId="{00000000-0000-0000-0000-000000000000}"/>
          </ac:graphicFrameMkLst>
        </pc:graphicFrameChg>
      </pc:sldChg>
      <pc:sldChg chg="new del">
        <pc:chgData name="子珺 于" userId="3f91ad5dda71b6cb" providerId="LiveId" clId="{5C8C8C3B-2E42-403B-B084-9D70B04344B1}" dt="2023-11-28T05:19:54.289" v="9" actId="47"/>
        <pc:sldMkLst>
          <pc:docMk/>
          <pc:sldMk cId="1550094294" sldId="34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9BDCD2B4-7F96-40DF-A229-200E3179250A}" type="datetimeFigureOut">
              <a:rPr lang="zh-CN" altLang="en-US" smtClean="0"/>
              <a:pPr/>
              <a:t>2023/11/28</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8908B9A9-7583-486E-A346-A22CD16769C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9BDCD2B4-7F96-40DF-A229-200E3179250A}" type="datetimeFigureOut">
              <a:rPr lang="zh-CN" altLang="en-US" smtClean="0"/>
              <a:pPr/>
              <a:t>2023/11/28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08B9A9-7583-486E-A346-A22CD16769C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9BDCD2B4-7F96-40DF-A229-200E3179250A}" type="datetimeFigureOut">
              <a:rPr lang="zh-CN" altLang="en-US" smtClean="0"/>
              <a:pPr/>
              <a:t>2023/11/28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08B9A9-7583-486E-A346-A22CD16769C3}"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a:sym typeface="Calibri" pitchFamily="34" charset="0"/>
            </a:endParaRP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F6A1AE6-9AFE-4B33-BEC3-6AC1EE8A3004}"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4"/>
          </p:nvPr>
        </p:nvSpPr>
        <p:spPr/>
        <p:txBody>
          <a:bodyPr rtlCol="0"/>
          <a:lstStyle/>
          <a:p>
            <a:fld id="{9BDCD2B4-7F96-40DF-A229-200E3179250A}" type="datetimeFigureOut">
              <a:rPr lang="zh-CN" altLang="en-US" smtClean="0"/>
              <a:pPr/>
              <a:t>2023/11/28</a:t>
            </a:fld>
            <a:endParaRPr lang="zh-CN" altLang="en-US"/>
          </a:p>
        </p:txBody>
      </p:sp>
      <p:sp>
        <p:nvSpPr>
          <p:cNvPr id="9" name="灯片编号占位符 8"/>
          <p:cNvSpPr>
            <a:spLocks noGrp="1"/>
          </p:cNvSpPr>
          <p:nvPr>
            <p:ph type="sldNum" sz="quarter" idx="15"/>
          </p:nvPr>
        </p:nvSpPr>
        <p:spPr/>
        <p:txBody>
          <a:bodyPr rtlCol="0"/>
          <a:lstStyle/>
          <a:p>
            <a:fld id="{8908B9A9-7583-486E-A346-A22CD16769C3}"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9BDCD2B4-7F96-40DF-A229-200E3179250A}" type="datetimeFigureOut">
              <a:rPr lang="zh-CN" altLang="en-US" smtClean="0"/>
              <a:pPr/>
              <a:t>2023/11/28</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8908B9A9-7583-486E-A346-A22CD16769C3}"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9BDCD2B4-7F96-40DF-A229-200E3179250A}" type="datetimeFigureOut">
              <a:rPr lang="zh-CN" altLang="en-US" smtClean="0"/>
              <a:pPr/>
              <a:t>2023/11/28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08B9A9-7583-486E-A346-A22CD16769C3}"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a:t>单击此处编辑母版标题样式</a:t>
            </a:r>
            <a:endParaRPr kumimoji="0" lang="en-US"/>
          </a:p>
        </p:txBody>
      </p:sp>
      <p:sp>
        <p:nvSpPr>
          <p:cNvPr id="7" name="日期占位符 6"/>
          <p:cNvSpPr>
            <a:spLocks noGrp="1"/>
          </p:cNvSpPr>
          <p:nvPr>
            <p:ph type="dt" sz="half" idx="10"/>
          </p:nvPr>
        </p:nvSpPr>
        <p:spPr/>
        <p:txBody>
          <a:bodyPr/>
          <a:lstStyle/>
          <a:p>
            <a:fld id="{9BDCD2B4-7F96-40DF-A229-200E3179250A}" type="datetimeFigureOut">
              <a:rPr lang="zh-CN" altLang="en-US" smtClean="0"/>
              <a:pPr/>
              <a:t>2023/11/28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08B9A9-7583-486E-A346-A22CD16769C3}"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6" name="日期占位符 5"/>
          <p:cNvSpPr>
            <a:spLocks noGrp="1"/>
          </p:cNvSpPr>
          <p:nvPr>
            <p:ph type="dt" sz="half" idx="10"/>
          </p:nvPr>
        </p:nvSpPr>
        <p:spPr/>
        <p:txBody>
          <a:bodyPr rtlCol="0"/>
          <a:lstStyle/>
          <a:p>
            <a:fld id="{9BDCD2B4-7F96-40DF-A229-200E3179250A}" type="datetimeFigureOut">
              <a:rPr lang="zh-CN" altLang="en-US" smtClean="0"/>
              <a:pPr/>
              <a:t>2023/11/28</a:t>
            </a:fld>
            <a:endParaRPr lang="zh-CN" altLang="en-US"/>
          </a:p>
        </p:txBody>
      </p:sp>
      <p:sp>
        <p:nvSpPr>
          <p:cNvPr id="7" name="灯片编号占位符 6"/>
          <p:cNvSpPr>
            <a:spLocks noGrp="1"/>
          </p:cNvSpPr>
          <p:nvPr>
            <p:ph type="sldNum" sz="quarter" idx="11"/>
          </p:nvPr>
        </p:nvSpPr>
        <p:spPr/>
        <p:txBody>
          <a:bodyPr rtlCol="0"/>
          <a:lstStyle/>
          <a:p>
            <a:fld id="{8908B9A9-7583-486E-A346-A22CD16769C3}"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DCD2B4-7F96-40DF-A229-200E3179250A}" type="datetimeFigureOut">
              <a:rPr lang="zh-CN" altLang="en-US" smtClean="0"/>
              <a:pPr/>
              <a:t>2023/11/28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08B9A9-7583-486E-A346-A22CD16769C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1" name="日期占位符 20"/>
          <p:cNvSpPr>
            <a:spLocks noGrp="1"/>
          </p:cNvSpPr>
          <p:nvPr>
            <p:ph type="dt" sz="half" idx="14"/>
          </p:nvPr>
        </p:nvSpPr>
        <p:spPr/>
        <p:txBody>
          <a:bodyPr rtlCol="0"/>
          <a:lstStyle/>
          <a:p>
            <a:fld id="{9BDCD2B4-7F96-40DF-A229-200E3179250A}" type="datetimeFigureOut">
              <a:rPr lang="zh-CN" altLang="en-US" smtClean="0"/>
              <a:pPr/>
              <a:t>2023/11/28</a:t>
            </a:fld>
            <a:endParaRPr lang="zh-CN" altLang="en-US"/>
          </a:p>
        </p:txBody>
      </p:sp>
      <p:sp>
        <p:nvSpPr>
          <p:cNvPr id="22" name="灯片编号占位符 21"/>
          <p:cNvSpPr>
            <a:spLocks noGrp="1"/>
          </p:cNvSpPr>
          <p:nvPr>
            <p:ph type="sldNum" sz="quarter" idx="15"/>
          </p:nvPr>
        </p:nvSpPr>
        <p:spPr/>
        <p:txBody>
          <a:bodyPr rtlCol="0"/>
          <a:lstStyle/>
          <a:p>
            <a:fld id="{8908B9A9-7583-486E-A346-A22CD16769C3}"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9BDCD2B4-7F96-40DF-A229-200E3179250A}" type="datetimeFigureOut">
              <a:rPr lang="zh-CN" altLang="en-US" smtClean="0"/>
              <a:pPr/>
              <a:t>2023/11/28</a:t>
            </a:fld>
            <a:endParaRPr lang="zh-CN" altLang="en-US"/>
          </a:p>
        </p:txBody>
      </p:sp>
      <p:sp>
        <p:nvSpPr>
          <p:cNvPr id="18" name="灯片编号占位符 17"/>
          <p:cNvSpPr>
            <a:spLocks noGrp="1"/>
          </p:cNvSpPr>
          <p:nvPr>
            <p:ph type="sldNum" sz="quarter" idx="11"/>
          </p:nvPr>
        </p:nvSpPr>
        <p:spPr/>
        <p:txBody>
          <a:bodyPr rtlCol="0"/>
          <a:lstStyle/>
          <a:p>
            <a:fld id="{8908B9A9-7583-486E-A346-A22CD16769C3}"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BDCD2B4-7F96-40DF-A229-200E3179250A}" type="datetimeFigureOut">
              <a:rPr lang="zh-CN" altLang="en-US" smtClean="0"/>
              <a:pPr/>
              <a:t>2023/11/28</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908B9A9-7583-486E-A346-A22CD16769C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4.wmf"/><Relationship Id="rId3" Type="http://schemas.openxmlformats.org/officeDocument/2006/relationships/image" Target="../media/image8.wmf"/><Relationship Id="rId7" Type="http://schemas.openxmlformats.org/officeDocument/2006/relationships/image" Target="../media/image10.wmf"/><Relationship Id="rId12" Type="http://schemas.openxmlformats.org/officeDocument/2006/relationships/oleObject" Target="../embeddings/oleObject5.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13.jpeg"/><Relationship Id="rId5" Type="http://schemas.openxmlformats.org/officeDocument/2006/relationships/image" Target="../media/image9.wmf"/><Relationship Id="rId10" Type="http://schemas.openxmlformats.org/officeDocument/2006/relationships/image" Target="../media/image12.png"/><Relationship Id="rId4" Type="http://schemas.openxmlformats.org/officeDocument/2006/relationships/oleObject" Target="../embeddings/oleObject2.bin"/><Relationship Id="rId9" Type="http://schemas.openxmlformats.org/officeDocument/2006/relationships/image" Target="../media/image11.wmf"/></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wmf"/><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7.wmf"/><Relationship Id="rId4"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20.wmf"/><Relationship Id="rId4"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zh-CN" altLang="en-US" b="1" dirty="0">
                <a:latin typeface="华文琥珀" panose="02010800040101010101" pitchFamily="2" charset="-122"/>
                <a:ea typeface="华文琥珀" panose="02010800040101010101" pitchFamily="2" charset="-122"/>
              </a:rPr>
              <a:t>创新</a:t>
            </a:r>
            <a:r>
              <a:rPr lang="en-US" altLang="zh-CN" b="1" dirty="0">
                <a:latin typeface="华文琥珀" panose="02010800040101010101" pitchFamily="2" charset="-122"/>
                <a:ea typeface="华文琥珀" panose="02010800040101010101" pitchFamily="2" charset="-122"/>
              </a:rPr>
              <a:t>--</a:t>
            </a:r>
            <a:r>
              <a:rPr lang="zh-CN" altLang="en-US" b="1" dirty="0">
                <a:latin typeface="华文琥珀" panose="02010800040101010101" pitchFamily="2" charset="-122"/>
                <a:ea typeface="华文琥珀" panose="02010800040101010101" pitchFamily="2" charset="-122"/>
              </a:rPr>
              <a:t>新旧动能转换的关键</a:t>
            </a:r>
          </a:p>
        </p:txBody>
      </p:sp>
      <p:sp>
        <p:nvSpPr>
          <p:cNvPr id="17411" name="日期占位符 3"/>
          <p:cNvSpPr>
            <a:spLocks noGrp="1"/>
          </p:cNvSpPr>
          <p:nvPr>
            <p:ph type="dt" sz="quarter" idx="4294967295"/>
          </p:nvPr>
        </p:nvSpPr>
        <p:spPr>
          <a:xfrm>
            <a:off x="457200" y="6356350"/>
            <a:ext cx="2133600" cy="365125"/>
          </a:xfrm>
          <a:prstGeom prst="rect">
            <a:avLst/>
          </a:prstGeom>
          <a:noFill/>
        </p:spPr>
        <p:txBody>
          <a:bodyPr/>
          <a:lstStyle/>
          <a:p>
            <a:fld id="{08FEBC45-7BFC-4699-BC98-053D5138F7C1}" type="datetime1">
              <a:rPr lang="zh-CN" altLang="en-US">
                <a:latin typeface="Arial" charset="0"/>
              </a:rPr>
              <a:pPr/>
              <a:t>2023/11/28</a:t>
            </a:fld>
            <a:endParaRPr lang="zh-CN" altLang="en-US" sz="1800">
              <a:solidFill>
                <a:schemeClr val="tx1"/>
              </a:solidFill>
              <a:latin typeface="Arial" charset="0"/>
            </a:endParaRPr>
          </a:p>
        </p:txBody>
      </p:sp>
      <p:sp>
        <p:nvSpPr>
          <p:cNvPr id="17412" name="内容占位符 5"/>
          <p:cNvSpPr>
            <a:spLocks noGrp="1"/>
          </p:cNvSpPr>
          <p:nvPr>
            <p:ph idx="1"/>
          </p:nvPr>
        </p:nvSpPr>
        <p:spPr/>
        <p:txBody>
          <a:bodyPr/>
          <a:lstStyle/>
          <a:p>
            <a:pPr eaLnBrk="1" hangingPunct="1"/>
            <a:r>
              <a:rPr lang="zh-CN" altLang="en-US" dirty="0"/>
              <a:t>创新将是中国未来五年乃至更长时期经济社会发展的动力源泉。</a:t>
            </a:r>
            <a:endParaRPr lang="en-US" altLang="zh-CN" dirty="0"/>
          </a:p>
          <a:p>
            <a:pPr eaLnBrk="1" hangingPunct="1"/>
            <a:r>
              <a:rPr lang="zh-CN" altLang="en-US" dirty="0"/>
              <a:t>中共十九届五中全会通过的</a:t>
            </a:r>
            <a:r>
              <a:rPr lang="en-US" altLang="zh-CN" dirty="0"/>
              <a:t>《</a:t>
            </a:r>
            <a:r>
              <a:rPr lang="zh-CN" altLang="en-US" dirty="0"/>
              <a:t>中共中央关于制定国民经济和社会发展第十四个五年规划和二〇三五年远景目标的建议</a:t>
            </a:r>
            <a:r>
              <a:rPr lang="en-US" altLang="zh-CN" dirty="0"/>
              <a:t>》</a:t>
            </a:r>
            <a:r>
              <a:rPr lang="zh-CN" altLang="en-US" dirty="0"/>
              <a:t>（下称</a:t>
            </a:r>
            <a:r>
              <a:rPr lang="en-US" altLang="zh-CN" dirty="0"/>
              <a:t>《</a:t>
            </a:r>
            <a:r>
              <a:rPr lang="zh-CN" altLang="en-US" dirty="0"/>
              <a:t>建议</a:t>
            </a:r>
            <a:r>
              <a:rPr lang="en-US" altLang="zh-CN" dirty="0"/>
              <a:t>》</a:t>
            </a:r>
            <a:r>
              <a:rPr lang="zh-CN" altLang="en-US" dirty="0"/>
              <a:t>）日前全文公布，</a:t>
            </a:r>
            <a:r>
              <a:rPr lang="en-US" altLang="zh-CN" dirty="0"/>
              <a:t>47</a:t>
            </a:r>
            <a:r>
              <a:rPr lang="zh-CN" altLang="en-US" dirty="0"/>
              <a:t>次提及“创新”，贯穿全篇。</a:t>
            </a:r>
            <a:endParaRPr lang="en-US" altLang="zh-CN" dirty="0"/>
          </a:p>
          <a:p>
            <a:pPr eaLnBrk="1" hangingPunct="1"/>
            <a:r>
              <a:rPr lang="en-US" altLang="zh-CN" sz="2000" dirty="0">
                <a:latin typeface="+mn-ea"/>
              </a:rPr>
              <a:t>《</a:t>
            </a:r>
            <a:r>
              <a:rPr lang="zh-CN" altLang="en-US" sz="2000" dirty="0">
                <a:latin typeface="+mn-ea"/>
              </a:rPr>
              <a:t>建议</a:t>
            </a:r>
            <a:r>
              <a:rPr lang="en-US" altLang="zh-CN" sz="2000" dirty="0">
                <a:latin typeface="+mn-ea"/>
              </a:rPr>
              <a:t>》</a:t>
            </a:r>
            <a:r>
              <a:rPr lang="zh-CN" altLang="en-US" sz="2000" dirty="0">
                <a:latin typeface="+mn-ea"/>
              </a:rPr>
              <a:t>提出，“坚持创新在我国现代化建设全局中的核心地位，把科技自立自强作为国家发展的战略支撑。”同时坦承，“创新能力不适应高质量发展要求”。这是一对尖锐矛盾，破解得如何，将决定中国中长期发展的质量与水平。</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 在本章中，我们将讨论为什么有些产业中研发投入更高？</a:t>
            </a:r>
            <a:endParaRPr lang="en-US" altLang="zh-CN" dirty="0"/>
          </a:p>
          <a:p>
            <a:r>
              <a:rPr lang="zh-CN" altLang="en-US" dirty="0"/>
              <a:t>产业组织是否对研发程度有重要影响？</a:t>
            </a:r>
            <a:endParaRPr lang="en-US" altLang="zh-CN" dirty="0"/>
          </a:p>
          <a:p>
            <a:r>
              <a:rPr lang="zh-CN" altLang="en-US" dirty="0"/>
              <a:t>当今位于研发前列的企业能否在将来继续保持领先？</a:t>
            </a:r>
            <a:endParaRPr lang="en-US" altLang="zh-CN" dirty="0"/>
          </a:p>
          <a:p>
            <a:r>
              <a:rPr lang="zh-CN" altLang="en-US" dirty="0"/>
              <a:t>更一般的，研究与开发的竞争将如何影响企业之间的竞争及对市场结构产生什么影响？</a:t>
            </a:r>
            <a:endParaRPr lang="en-US" altLang="zh-CN" dirty="0"/>
          </a:p>
          <a:p>
            <a:r>
              <a:rPr lang="zh-CN" altLang="en-US" b="1" dirty="0"/>
              <a:t>首先介绍技术创新的影响和过程模式</a:t>
            </a:r>
            <a:endParaRPr lang="en-US" altLang="zh-CN" b="1" dirty="0"/>
          </a:p>
          <a:p>
            <a:r>
              <a:rPr lang="zh-CN" altLang="en-US" b="1" dirty="0"/>
              <a:t>第二节讨论市场结构与研发动机，</a:t>
            </a:r>
            <a:endParaRPr lang="en-US" altLang="zh-CN" b="1" dirty="0"/>
          </a:p>
          <a:p>
            <a:r>
              <a:rPr lang="zh-CN" altLang="en-US" b="1" dirty="0"/>
              <a:t>第三节讨论研发的基本模型，</a:t>
            </a:r>
            <a:endParaRPr lang="en-US" altLang="zh-CN" b="1" dirty="0"/>
          </a:p>
          <a:p>
            <a:r>
              <a:rPr lang="zh-CN" altLang="en-US" b="1" dirty="0"/>
              <a:t>第四节探讨研发竞争的动态性问题。</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850106"/>
          </a:xfrm>
        </p:spPr>
        <p:txBody>
          <a:bodyPr>
            <a:normAutofit/>
          </a:bodyPr>
          <a:lstStyle/>
          <a:p>
            <a:r>
              <a:rPr lang="zh-CN" altLang="en-US" sz="4000" b="1" dirty="0">
                <a:latin typeface="华文琥珀" panose="02010800040101010101" pitchFamily="2" charset="-122"/>
                <a:ea typeface="华文琥珀" panose="02010800040101010101" pitchFamily="2" charset="-122"/>
              </a:rPr>
              <a:t>第一节  创新与研发</a:t>
            </a:r>
          </a:p>
        </p:txBody>
      </p:sp>
      <p:sp>
        <p:nvSpPr>
          <p:cNvPr id="3" name="内容占位符 2"/>
          <p:cNvSpPr>
            <a:spLocks noGrp="1"/>
          </p:cNvSpPr>
          <p:nvPr>
            <p:ph sz="quarter" idx="1"/>
          </p:nvPr>
        </p:nvSpPr>
        <p:spPr>
          <a:xfrm>
            <a:off x="457200" y="1196752"/>
            <a:ext cx="7467600" cy="5277200"/>
          </a:xfrm>
        </p:spPr>
        <p:txBody>
          <a:bodyPr>
            <a:normAutofit fontScale="92500" lnSpcReduction="10000"/>
          </a:bodyPr>
          <a:lstStyle/>
          <a:p>
            <a:r>
              <a:rPr lang="zh-CN" altLang="zh-CN" sz="3800" b="1" dirty="0"/>
              <a:t>一、创新和技术创新</a:t>
            </a:r>
            <a:endParaRPr lang="zh-CN" altLang="zh-CN" sz="3800" dirty="0"/>
          </a:p>
          <a:p>
            <a:r>
              <a:rPr lang="zh-CN" altLang="zh-CN" sz="3300" b="1" dirty="0"/>
              <a:t>创新是研究和开发的成果</a:t>
            </a:r>
            <a:r>
              <a:rPr lang="zh-CN" altLang="zh-CN" sz="3300" dirty="0"/>
              <a:t>。</a:t>
            </a:r>
            <a:endParaRPr lang="en-US" altLang="zh-CN" sz="3300" dirty="0"/>
          </a:p>
          <a:p>
            <a:r>
              <a:rPr lang="zh-CN" altLang="zh-CN" dirty="0"/>
              <a:t>奥地利经济学家熊彼特首次确定了创新的含义，并系统论证了创新在经济发展过程中的重要作用</a:t>
            </a:r>
            <a:r>
              <a:rPr lang="zh-CN" altLang="en-US" dirty="0"/>
              <a:t>。</a:t>
            </a:r>
            <a:endParaRPr lang="en-US" altLang="zh-CN" dirty="0"/>
          </a:p>
          <a:p>
            <a:r>
              <a:rPr lang="zh-CN" altLang="zh-CN" dirty="0"/>
              <a:t>根据熊彼特的定义，创新就是“建立一种新的生产函数”，即把一种从来没有过的关于生产要素和生产条件的“新组合”引入生产体系；</a:t>
            </a:r>
            <a:endParaRPr lang="en-US" altLang="zh-CN" dirty="0"/>
          </a:p>
          <a:p>
            <a:r>
              <a:rPr lang="zh-CN" altLang="zh-CN" sz="3000" b="1" dirty="0"/>
              <a:t>西方创新经济学的</a:t>
            </a:r>
            <a:r>
              <a:rPr lang="en-US" altLang="zh-CN" sz="3000" b="1" dirty="0"/>
              <a:t>2</a:t>
            </a:r>
            <a:r>
              <a:rPr lang="zh-CN" altLang="zh-CN" sz="3000" b="1" dirty="0"/>
              <a:t>个分支：</a:t>
            </a:r>
            <a:endParaRPr lang="en-US" altLang="zh-CN" sz="3000" b="1" dirty="0"/>
          </a:p>
          <a:p>
            <a:r>
              <a:rPr lang="zh-CN" altLang="zh-CN" dirty="0"/>
              <a:t>一是以技术变革和技术推广为对象的技术创新经济学</a:t>
            </a:r>
            <a:r>
              <a:rPr lang="zh-CN" altLang="en-US" dirty="0"/>
              <a:t>；</a:t>
            </a:r>
            <a:endParaRPr lang="en-US" altLang="zh-CN" dirty="0"/>
          </a:p>
          <a:p>
            <a:r>
              <a:rPr lang="zh-CN" altLang="zh-CN" dirty="0"/>
              <a:t>另一个是以制度变革和制度形成为对象的制度创新经济学，包括管理创新。事实上，在整个创新研究领域中占主导地位的是技术创新，直到</a:t>
            </a:r>
            <a:r>
              <a:rPr lang="en-US" altLang="zh-CN" dirty="0"/>
              <a:t>20</a:t>
            </a:r>
            <a:r>
              <a:rPr lang="zh-CN" altLang="zh-CN" dirty="0"/>
              <a:t>世纪</a:t>
            </a:r>
            <a:r>
              <a:rPr lang="en-US" altLang="zh-CN" dirty="0"/>
              <a:t>80</a:t>
            </a:r>
            <a:r>
              <a:rPr lang="zh-CN" altLang="zh-CN" dirty="0"/>
              <a:t>年代美国学者</a:t>
            </a:r>
            <a:r>
              <a:rPr lang="en-US" altLang="zh-CN" dirty="0"/>
              <a:t>STATA</a:t>
            </a:r>
            <a:r>
              <a:rPr lang="zh-CN" altLang="zh-CN" dirty="0"/>
              <a:t>才明确提出管理创新问题</a:t>
            </a:r>
            <a:r>
              <a:rPr lang="en-US" altLang="zh-CN" dirty="0"/>
              <a:t>,</a:t>
            </a:r>
            <a:endParaRPr lang="zh-CN"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t>二、研发形式</a:t>
            </a:r>
          </a:p>
        </p:txBody>
      </p:sp>
      <p:sp>
        <p:nvSpPr>
          <p:cNvPr id="3" name="内容占位符 2"/>
          <p:cNvSpPr>
            <a:spLocks noGrp="1"/>
          </p:cNvSpPr>
          <p:nvPr>
            <p:ph sz="quarter" idx="1"/>
          </p:nvPr>
        </p:nvSpPr>
        <p:spPr/>
        <p:txBody>
          <a:bodyPr/>
          <a:lstStyle/>
          <a:p>
            <a:r>
              <a:rPr lang="zh-CN" altLang="zh-CN" dirty="0"/>
              <a:t>在企业的研究与开发活动中，研究主要是指应用研究，开发是指系统地应用科学研究所获得的知识，以得到有用的材料、器件、系统和方法等。</a:t>
            </a:r>
            <a:endParaRPr lang="en-US" altLang="zh-CN" dirty="0"/>
          </a:p>
          <a:p>
            <a:r>
              <a:rPr lang="zh-CN" altLang="zh-CN" dirty="0"/>
              <a:t>大企业内部大规模的研究与开发活动和科技成果商业应用一直是工业化国家创新的主要模式。</a:t>
            </a:r>
            <a:endParaRPr lang="en-US" altLang="zh-CN" dirty="0"/>
          </a:p>
          <a:p>
            <a:r>
              <a:rPr lang="zh-CN" altLang="zh-CN" dirty="0"/>
              <a:t>但随着科学技术，商业环境、政府政策的变化，面对技术的复杂性和不确定性，研究与开发的外部化和专业化趋势越来越明显。</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60648"/>
            <a:ext cx="7467600" cy="868958"/>
          </a:xfrm>
        </p:spPr>
        <p:txBody>
          <a:bodyPr>
            <a:normAutofit/>
          </a:bodyPr>
          <a:lstStyle/>
          <a:p>
            <a:r>
              <a:rPr lang="zh-CN" altLang="en-US" sz="4000" b="1" dirty="0"/>
              <a:t>三、技术创新的类别</a:t>
            </a:r>
          </a:p>
        </p:txBody>
      </p:sp>
      <p:pic>
        <p:nvPicPr>
          <p:cNvPr id="84994" name="对象 1"/>
          <p:cNvPicPr>
            <a:picLocks noChangeArrowheads="1"/>
          </p:cNvPicPr>
          <p:nvPr/>
        </p:nvPicPr>
        <p:blipFill>
          <a:blip r:embed="rId2" cstate="print"/>
          <a:srcRect l="-1826" t="-3262" r="-15965" b="-1543"/>
          <a:stretch>
            <a:fillRect/>
          </a:stretch>
        </p:blipFill>
        <p:spPr bwMode="auto">
          <a:xfrm>
            <a:off x="784619" y="1124744"/>
            <a:ext cx="7128792" cy="3384376"/>
          </a:xfrm>
          <a:prstGeom prst="rect">
            <a:avLst/>
          </a:prstGeom>
          <a:noFill/>
          <a:ln w="9525">
            <a:noFill/>
            <a:miter lim="800000"/>
            <a:headEnd/>
            <a:tailEnd/>
          </a:ln>
        </p:spPr>
      </p:pic>
      <p:sp>
        <p:nvSpPr>
          <p:cNvPr id="84995" name="Rectangle 3"/>
          <p:cNvSpPr>
            <a:spLocks noChangeArrowheads="1"/>
          </p:cNvSpPr>
          <p:nvPr/>
        </p:nvSpPr>
        <p:spPr bwMode="auto">
          <a:xfrm>
            <a:off x="611560" y="4499248"/>
            <a:ext cx="7848872" cy="16927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a:ln>
                  <a:noFill/>
                </a:ln>
                <a:solidFill>
                  <a:srgbClr val="000000"/>
                </a:solidFill>
                <a:effectLst/>
                <a:latin typeface="宋体" pitchFamily="2" charset="-122"/>
                <a:ea typeface="宋体" pitchFamily="2" charset="-122"/>
                <a:cs typeface="Times New Roman" pitchFamily="18" charset="0"/>
              </a:rPr>
              <a:t>在产业组织研究中，通常把创新活动分为两类：</a:t>
            </a:r>
            <a:endParaRPr kumimoji="0" lang="en-US" altLang="zh-CN" sz="2400" b="0" i="0" u="none" strike="noStrike" cap="none" normalizeH="0" baseline="0" dirty="0">
              <a:ln>
                <a:noFill/>
              </a:ln>
              <a:solidFill>
                <a:srgbClr val="000000"/>
              </a:solidFill>
              <a:effectLst/>
              <a:latin typeface="宋体" pitchFamily="2" charset="-122"/>
              <a:ea typeface="宋体" pitchFamily="2" charset="-122"/>
              <a:cs typeface="Times New Roman" pitchFamily="18" charset="0"/>
            </a:endParaRPr>
          </a:p>
          <a:p>
            <a:pPr marL="0" marR="0" lvl="0" indent="266700"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rgbClr val="000000"/>
                </a:solidFill>
                <a:effectLst/>
                <a:latin typeface="宋体" pitchFamily="2" charset="-122"/>
                <a:ea typeface="宋体" pitchFamily="2" charset="-122"/>
                <a:cs typeface="Times New Roman" pitchFamily="18" charset="0"/>
              </a:rPr>
              <a:t>（</a:t>
            </a:r>
            <a:r>
              <a:rPr kumimoji="0" lang="en-US" altLang="zh-CN" sz="2000" b="0" i="0" u="none" strike="noStrike" cap="none" normalizeH="0" baseline="0" dirty="0">
                <a:ln>
                  <a:noFill/>
                </a:ln>
                <a:solidFill>
                  <a:srgbClr val="000000"/>
                </a:solidFill>
                <a:effectLst/>
                <a:latin typeface="宋体" pitchFamily="2" charset="-122"/>
                <a:ea typeface="宋体" pitchFamily="2" charset="-122"/>
                <a:cs typeface="Times New Roman" pitchFamily="18" charset="0"/>
              </a:rPr>
              <a:t>1</a:t>
            </a:r>
            <a:r>
              <a:rPr kumimoji="0" lang="zh-CN" altLang="en-US" sz="2000" b="0" i="0" u="none" strike="noStrike" cap="none" normalizeH="0" baseline="0" dirty="0">
                <a:ln>
                  <a:noFill/>
                </a:ln>
                <a:solidFill>
                  <a:srgbClr val="000000"/>
                </a:solidFill>
                <a:effectLst/>
                <a:latin typeface="宋体" pitchFamily="2" charset="-122"/>
                <a:ea typeface="宋体" pitchFamily="2" charset="-122"/>
                <a:cs typeface="Times New Roman" pitchFamily="18" charset="0"/>
              </a:rPr>
              <a:t>）</a:t>
            </a:r>
            <a:r>
              <a:rPr kumimoji="0" lang="zh-CN" altLang="en-US"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工艺创新</a:t>
            </a:r>
            <a:r>
              <a:rPr kumimoji="0" lang="zh-CN" altLang="en-US" sz="2000" b="0" i="0" u="none" strike="noStrike" cap="none" normalizeH="0" baseline="0" dirty="0">
                <a:ln>
                  <a:noFill/>
                </a:ln>
                <a:solidFill>
                  <a:srgbClr val="000000"/>
                </a:solidFill>
                <a:effectLst/>
                <a:latin typeface="宋体" pitchFamily="2" charset="-122"/>
                <a:ea typeface="宋体" pitchFamily="2" charset="-122"/>
                <a:cs typeface="Times New Roman" pitchFamily="18" charset="0"/>
              </a:rPr>
              <a:t>，即通过实验室的投入，探寻生产产品的成本较低的技术。</a:t>
            </a:r>
            <a:endParaRPr kumimoji="0" lang="en-US" altLang="zh-CN" sz="2000" b="0" i="0" u="none" strike="noStrike" cap="none" normalizeH="0" baseline="0" dirty="0">
              <a:ln>
                <a:noFill/>
              </a:ln>
              <a:solidFill>
                <a:srgbClr val="000000"/>
              </a:solidFill>
              <a:effectLst/>
              <a:latin typeface="宋体" pitchFamily="2" charset="-122"/>
              <a:ea typeface="宋体" pitchFamily="2" charset="-122"/>
              <a:cs typeface="Times New Roman" pitchFamily="18" charset="0"/>
            </a:endParaRPr>
          </a:p>
          <a:p>
            <a:pPr marL="0" marR="0" lvl="0" indent="266700"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宋体" pitchFamily="2" charset="-122"/>
                <a:ea typeface="宋体" pitchFamily="2" charset="-122"/>
                <a:cs typeface="Times New Roman" pitchFamily="18" charset="0"/>
              </a:rPr>
              <a:t>（</a:t>
            </a:r>
            <a:r>
              <a:rPr kumimoji="0" lang="en-US" altLang="zh-CN" sz="2000" b="0" i="0" u="none" strike="noStrike" cap="none" normalizeH="0" baseline="0" dirty="0">
                <a:ln>
                  <a:noFill/>
                </a:ln>
                <a:solidFill>
                  <a:srgbClr val="000000"/>
                </a:solidFill>
                <a:effectLst/>
                <a:latin typeface="宋体" pitchFamily="2" charset="-122"/>
                <a:ea typeface="宋体" pitchFamily="2" charset="-122"/>
                <a:cs typeface="Times New Roman" pitchFamily="18" charset="0"/>
              </a:rPr>
              <a:t>2</a:t>
            </a:r>
            <a:r>
              <a:rPr kumimoji="0" lang="zh-CN" altLang="en-US" sz="2000" b="0" i="0" u="none" strike="noStrike" cap="none" normalizeH="0" baseline="0" dirty="0">
                <a:ln>
                  <a:noFill/>
                </a:ln>
                <a:solidFill>
                  <a:srgbClr val="000000"/>
                </a:solidFill>
                <a:effectLst/>
                <a:latin typeface="宋体" pitchFamily="2" charset="-122"/>
                <a:ea typeface="宋体" pitchFamily="2" charset="-122"/>
                <a:cs typeface="Times New Roman" pitchFamily="18" charset="0"/>
              </a:rPr>
              <a:t>）</a:t>
            </a:r>
            <a:r>
              <a:rPr kumimoji="0" lang="zh-CN" altLang="en-US"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产品创新</a:t>
            </a:r>
            <a:r>
              <a:rPr kumimoji="0" lang="zh-CN" altLang="en-US" sz="2000" b="0" i="0" u="none" strike="noStrike" cap="none" normalizeH="0" baseline="0" dirty="0">
                <a:ln>
                  <a:noFill/>
                </a:ln>
                <a:solidFill>
                  <a:srgbClr val="000000"/>
                </a:solidFill>
                <a:effectLst/>
                <a:latin typeface="宋体" pitchFamily="2" charset="-122"/>
                <a:ea typeface="宋体" pitchFamily="2" charset="-122"/>
                <a:cs typeface="Times New Roman" pitchFamily="18" charset="0"/>
              </a:rPr>
              <a:t>，即探寻新产品的生产技术。</a:t>
            </a:r>
            <a:endParaRPr kumimoji="0" lang="en-US" altLang="zh-CN" sz="2000" b="0" i="0" u="none" strike="noStrike" cap="none" normalizeH="0" baseline="0" dirty="0">
              <a:ln>
                <a:noFill/>
              </a:ln>
              <a:solidFill>
                <a:srgbClr val="000000"/>
              </a:solidFill>
              <a:effectLst/>
              <a:latin typeface="宋体" pitchFamily="2" charset="-122"/>
              <a:ea typeface="宋体" pitchFamily="2" charset="-122"/>
              <a:cs typeface="Times New Roman" pitchFamily="18" charset="0"/>
            </a:endParaRPr>
          </a:p>
          <a:p>
            <a:pPr lvl="0" indent="266700" fontAlgn="base">
              <a:spcBef>
                <a:spcPct val="0"/>
              </a:spcBef>
              <a:spcAft>
                <a:spcPct val="0"/>
              </a:spcAft>
            </a:pPr>
            <a:r>
              <a:rPr lang="zh-CN" altLang="en-US" sz="2000" i="1" dirty="0">
                <a:latin typeface="+mn-ea"/>
                <a:cs typeface="宋体" pitchFamily="2" charset="-122"/>
              </a:rPr>
              <a:t>注：</a:t>
            </a:r>
            <a:r>
              <a:rPr lang="en-US" altLang="zh-CN" sz="2000" i="1" dirty="0">
                <a:latin typeface="+mn-ea"/>
                <a:cs typeface="宋体" pitchFamily="2" charset="-122"/>
              </a:rPr>
              <a:t>SPRU</a:t>
            </a:r>
            <a:r>
              <a:rPr lang="zh-CN" altLang="en-US" sz="2000" i="1" dirty="0">
                <a:latin typeface="+mn-ea"/>
                <a:cs typeface="宋体" pitchFamily="2" charset="-122"/>
              </a:rPr>
              <a:t>：英国</a:t>
            </a:r>
            <a:r>
              <a:rPr lang="en-US" altLang="zh-CN" sz="2000" i="1" dirty="0">
                <a:latin typeface="+mn-ea"/>
                <a:cs typeface="宋体" pitchFamily="2" charset="-122"/>
              </a:rPr>
              <a:t>SUSSEX</a:t>
            </a:r>
            <a:r>
              <a:rPr lang="zh-CN" altLang="en-US" sz="2000" i="1" dirty="0">
                <a:latin typeface="+mn-ea"/>
                <a:cs typeface="宋体" pitchFamily="2" charset="-122"/>
              </a:rPr>
              <a:t>大学</a:t>
            </a:r>
            <a:r>
              <a:rPr lang="en-US" altLang="zh-CN" sz="2000" i="1" dirty="0">
                <a:latin typeface="+mn-ea"/>
                <a:cs typeface="宋体" pitchFamily="2" charset="-122"/>
              </a:rPr>
              <a:t>SPRU</a:t>
            </a:r>
            <a:r>
              <a:rPr lang="zh-CN" altLang="en-US" sz="2000" i="1" dirty="0">
                <a:latin typeface="+mn-ea"/>
                <a:cs typeface="宋体" pitchFamily="2" charset="-122"/>
              </a:rPr>
              <a:t>科技政策研究院</a:t>
            </a:r>
            <a:endParaRPr kumimoji="0" lang="zh-CN" altLang="en-US" sz="2000" b="0" i="1" u="none" strike="noStrike" cap="none" normalizeH="0" baseline="0" dirty="0">
              <a:ln>
                <a:noFill/>
              </a:ln>
              <a:solidFill>
                <a:schemeClr val="tx1"/>
              </a:solidFill>
              <a:effectLst/>
              <a:latin typeface="+mn-ea"/>
              <a:cs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9552" y="260648"/>
            <a:ext cx="7467600" cy="724942"/>
          </a:xfrm>
        </p:spPr>
        <p:txBody>
          <a:bodyPr>
            <a:normAutofit/>
          </a:bodyPr>
          <a:lstStyle/>
          <a:p>
            <a:pPr eaLnBrk="1" hangingPunct="1"/>
            <a:r>
              <a:rPr lang="zh-CN" altLang="en-US" sz="4000" b="1" dirty="0"/>
              <a:t>四、 技术创新的影响</a:t>
            </a:r>
          </a:p>
        </p:txBody>
      </p:sp>
      <p:sp>
        <p:nvSpPr>
          <p:cNvPr id="44035" name="Rectangle 3"/>
          <p:cNvSpPr>
            <a:spLocks noGrp="1" noChangeArrowheads="1"/>
          </p:cNvSpPr>
          <p:nvPr>
            <p:ph type="body" idx="1"/>
          </p:nvPr>
        </p:nvSpPr>
        <p:spPr>
          <a:xfrm>
            <a:off x="457200" y="980728"/>
            <a:ext cx="8229600" cy="5472460"/>
          </a:xfrm>
        </p:spPr>
        <p:txBody>
          <a:bodyPr/>
          <a:lstStyle/>
          <a:p>
            <a:pPr>
              <a:lnSpc>
                <a:spcPct val="90000"/>
              </a:lnSpc>
            </a:pPr>
            <a:r>
              <a:rPr lang="zh-CN" altLang="en-US" sz="2800" b="1" dirty="0">
                <a:latin typeface="华文琥珀" panose="02010800040101010101" pitchFamily="2" charset="-122"/>
                <a:ea typeface="华文琥珀" panose="02010800040101010101" pitchFamily="2" charset="-122"/>
              </a:rPr>
              <a:t>（一）技术创新与产业结构优化</a:t>
            </a:r>
          </a:p>
          <a:p>
            <a:pPr eaLnBrk="1" hangingPunct="1">
              <a:lnSpc>
                <a:spcPct val="90000"/>
              </a:lnSpc>
            </a:pPr>
            <a:r>
              <a:rPr lang="zh-CN" altLang="en-US" sz="2400" b="1" dirty="0">
                <a:ea typeface="楷体_GB2312" pitchFamily="49" charset="-122"/>
              </a:rPr>
              <a:t>技术创新促进产业结构优化从而推动经济增长，主要表现在与技术创新直接关联的三个方面。</a:t>
            </a:r>
            <a:endParaRPr lang="zh-CN" altLang="en-US" sz="800" b="1" dirty="0">
              <a:ea typeface="楷体_GB2312" pitchFamily="49" charset="-122"/>
            </a:endParaRPr>
          </a:p>
          <a:p>
            <a:pPr eaLnBrk="1" hangingPunct="1">
              <a:lnSpc>
                <a:spcPct val="90000"/>
              </a:lnSpc>
            </a:pPr>
            <a:r>
              <a:rPr lang="en-US" altLang="zh-CN" sz="2400" b="1" dirty="0">
                <a:latin typeface="华文琥珀" panose="02010800040101010101" pitchFamily="2" charset="-122"/>
                <a:ea typeface="华文琥珀" panose="02010800040101010101" pitchFamily="2" charset="-122"/>
              </a:rPr>
              <a:t>1</a:t>
            </a:r>
            <a:r>
              <a:rPr lang="zh-CN" altLang="en-US" sz="2400" b="1" dirty="0">
                <a:latin typeface="华文琥珀" panose="02010800040101010101" pitchFamily="2" charset="-122"/>
                <a:ea typeface="华文琥珀" panose="02010800040101010101" pitchFamily="2" charset="-122"/>
              </a:rPr>
              <a:t>、技术革命与产业结构优化</a:t>
            </a:r>
          </a:p>
          <a:p>
            <a:pPr eaLnBrk="1" hangingPunct="1">
              <a:lnSpc>
                <a:spcPct val="90000"/>
              </a:lnSpc>
            </a:pPr>
            <a:r>
              <a:rPr lang="zh-CN" altLang="en-US" sz="2000" b="1" dirty="0">
                <a:ea typeface="楷体_GB2312" pitchFamily="49" charset="-122"/>
              </a:rPr>
              <a:t>根据</a:t>
            </a:r>
            <a:r>
              <a:rPr lang="en-US" altLang="zh-CN" sz="2000" b="1" dirty="0">
                <a:ea typeface="楷体_GB2312" pitchFamily="49" charset="-122"/>
              </a:rPr>
              <a:t>SPRU</a:t>
            </a:r>
            <a:r>
              <a:rPr lang="zh-CN" altLang="en-US" sz="2000" b="1" dirty="0">
                <a:ea typeface="楷体_GB2312" pitchFamily="49" charset="-122"/>
              </a:rPr>
              <a:t>分类方法，技术创新分为四类，其中技术系统的变革和技术</a:t>
            </a:r>
            <a:r>
              <a:rPr lang="en-US" altLang="zh-CN" sz="2000" b="1" dirty="0">
                <a:latin typeface="Arial" charset="0"/>
                <a:ea typeface="楷体_GB2312" pitchFamily="49" charset="-122"/>
              </a:rPr>
              <a:t>—</a:t>
            </a:r>
            <a:r>
              <a:rPr lang="zh-CN" altLang="en-US" sz="2000" b="1" dirty="0">
                <a:ea typeface="楷体_GB2312" pitchFamily="49" charset="-122"/>
              </a:rPr>
              <a:t>经济范式的变更就属于技术革命的范畴。这种性质的创新将产生具有深远意义的变革，此时不但有根本性和渐进性的创新，而且还会有相关技术创新群的出现，它的实现无疑会对整个经济发展和产业结构的优化产生重大的影响。</a:t>
            </a:r>
          </a:p>
          <a:p>
            <a:pPr>
              <a:lnSpc>
                <a:spcPct val="90000"/>
              </a:lnSpc>
            </a:pPr>
            <a:r>
              <a:rPr lang="en-US" altLang="zh-CN" b="1" dirty="0">
                <a:latin typeface="华文琥珀" panose="02010800040101010101" pitchFamily="2" charset="-122"/>
                <a:ea typeface="华文琥珀" panose="02010800040101010101" pitchFamily="2" charset="-122"/>
              </a:rPr>
              <a:t>2</a:t>
            </a:r>
            <a:r>
              <a:rPr lang="zh-CN" altLang="en-US" b="1" dirty="0">
                <a:latin typeface="华文琥珀" panose="02010800040101010101" pitchFamily="2" charset="-122"/>
                <a:ea typeface="华文琥珀" panose="02010800040101010101" pitchFamily="2" charset="-122"/>
              </a:rPr>
              <a:t>、技术创新的产业间扩散与产业结构演化</a:t>
            </a:r>
          </a:p>
          <a:p>
            <a:pPr eaLnBrk="1" hangingPunct="1">
              <a:lnSpc>
                <a:spcPct val="90000"/>
              </a:lnSpc>
            </a:pPr>
            <a:r>
              <a:rPr lang="zh-CN" altLang="en-US" sz="2000" b="1" dirty="0">
                <a:ea typeface="楷体_GB2312" pitchFamily="49" charset="-122"/>
              </a:rPr>
              <a:t>在任何产业的技术创新通常可以通过产业间的关联作用诱发其他产业部门的技术创新。这种有扩散作用产生的产业</a:t>
            </a:r>
            <a:r>
              <a:rPr lang="zh-CN" altLang="en-US" sz="2000" b="1" dirty="0">
                <a:latin typeface="Arial" charset="0"/>
                <a:ea typeface="楷体_GB2312" pitchFamily="49" charset="-122"/>
              </a:rPr>
              <a:t>“</a:t>
            </a:r>
            <a:r>
              <a:rPr lang="zh-CN" altLang="en-US" sz="2000" b="1" dirty="0">
                <a:ea typeface="楷体_GB2312" pitchFamily="49" charset="-122"/>
              </a:rPr>
              <a:t>瓶颈</a:t>
            </a:r>
            <a:r>
              <a:rPr lang="zh-CN" altLang="en-US" sz="2000" b="1" dirty="0">
                <a:latin typeface="Arial" charset="0"/>
                <a:ea typeface="楷体_GB2312" pitchFamily="49" charset="-122"/>
              </a:rPr>
              <a:t>”</a:t>
            </a:r>
            <a:r>
              <a:rPr lang="zh-CN" altLang="en-US" sz="2000" b="1" dirty="0">
                <a:ea typeface="楷体_GB2312" pitchFamily="49" charset="-122"/>
              </a:rPr>
              <a:t>把创新的动力引导到新的产业部门。如此，技术创新通过产业间的扩散与诱导机制，推动着产业结构演化。</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74638"/>
            <a:ext cx="7467600" cy="634082"/>
          </a:xfrm>
        </p:spPr>
        <p:txBody>
          <a:bodyPr/>
          <a:lstStyle/>
          <a:p>
            <a:pPr eaLnBrk="1" hangingPunct="1"/>
            <a:endParaRPr lang="zh-CN" altLang="en-US" sz="2800" b="1" dirty="0">
              <a:latin typeface="Verdana" pitchFamily="34" charset="0"/>
            </a:endParaRPr>
          </a:p>
        </p:txBody>
      </p:sp>
      <p:sp>
        <p:nvSpPr>
          <p:cNvPr id="45059" name="Rectangle 3"/>
          <p:cNvSpPr>
            <a:spLocks noGrp="1" noChangeArrowheads="1"/>
          </p:cNvSpPr>
          <p:nvPr>
            <p:ph type="body" idx="1"/>
          </p:nvPr>
        </p:nvSpPr>
        <p:spPr>
          <a:xfrm>
            <a:off x="457200" y="980728"/>
            <a:ext cx="7467600" cy="5493224"/>
          </a:xfrm>
        </p:spPr>
        <p:txBody>
          <a:bodyPr/>
          <a:lstStyle/>
          <a:p>
            <a:pPr>
              <a:lnSpc>
                <a:spcPct val="90000"/>
              </a:lnSpc>
            </a:pPr>
            <a:r>
              <a:rPr lang="en-US" altLang="zh-CN" b="1" dirty="0">
                <a:latin typeface="华文琥珀" panose="02010800040101010101" pitchFamily="2" charset="-122"/>
                <a:ea typeface="华文琥珀" panose="02010800040101010101" pitchFamily="2" charset="-122"/>
              </a:rPr>
              <a:t>3</a:t>
            </a:r>
            <a:r>
              <a:rPr lang="zh-CN" altLang="en-US" b="1" dirty="0">
                <a:latin typeface="华文琥珀" panose="02010800040101010101" pitchFamily="2" charset="-122"/>
                <a:ea typeface="华文琥珀" panose="02010800040101010101" pitchFamily="2" charset="-122"/>
              </a:rPr>
              <a:t>、技术创新的地理扩散与后进地区产业结构升级</a:t>
            </a:r>
          </a:p>
          <a:p>
            <a:pPr eaLnBrk="1" hangingPunct="1"/>
            <a:r>
              <a:rPr lang="zh-CN" altLang="en-US" sz="2000" b="1" dirty="0">
                <a:latin typeface="+mn-ea"/>
              </a:rPr>
              <a:t>技术创新扩散是指技术创新通过一定的渠道在潜在使用者之间传播、采用的过程。技术创新扩散不仅表现为技术创新成果在企业及产业间的传播，而且也包括创新在不同国家、地区间的交流与扩散。</a:t>
            </a:r>
          </a:p>
          <a:p>
            <a:pPr eaLnBrk="1" hangingPunct="1"/>
            <a:r>
              <a:rPr lang="zh-CN" altLang="en-US" sz="2400" b="1" dirty="0">
                <a:ea typeface="楷体_GB2312" pitchFamily="49" charset="-122"/>
              </a:rPr>
              <a:t>技术差距理论认为，国与国之间存在技术差距，技术领先国享有出口技术密集型产品的比较优势，随着进口国的仿制，技术创新转移到后进国，原有技术差距逐渐消失。</a:t>
            </a:r>
          </a:p>
          <a:p>
            <a:pPr eaLnBrk="1" hangingPunct="1"/>
            <a:r>
              <a:rPr lang="zh-CN" altLang="en-US" sz="2400" b="1" dirty="0">
                <a:ea typeface="楷体_GB2312" pitchFamily="49" charset="-122"/>
              </a:rPr>
              <a:t>技术创新的地理扩散对后进国的产业结构升级起到了催化作用。</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marL="274320" indent="-274320">
              <a:lnSpc>
                <a:spcPct val="90000"/>
              </a:lnSpc>
              <a:spcBef>
                <a:spcPts val="600"/>
              </a:spcBef>
              <a:buClr>
                <a:schemeClr val="accent1"/>
              </a:buClr>
              <a:buSzPct val="70000"/>
              <a:buFont typeface="Wingdings"/>
              <a:buChar char=""/>
            </a:pPr>
            <a:r>
              <a:rPr lang="zh-CN" altLang="en-US" sz="2800" b="1" dirty="0">
                <a:solidFill>
                  <a:schemeClr val="tx1"/>
                </a:solidFill>
                <a:latin typeface="华文琥珀" panose="02010800040101010101" pitchFamily="2" charset="-122"/>
                <a:ea typeface="华文琥珀" panose="02010800040101010101" pitchFamily="2" charset="-122"/>
                <a:cs typeface="+mn-cs"/>
              </a:rPr>
              <a:t>（二）技术创新与产业组织结构变化</a:t>
            </a:r>
          </a:p>
        </p:txBody>
      </p:sp>
      <p:sp>
        <p:nvSpPr>
          <p:cNvPr id="46083" name="Rectangle 3"/>
          <p:cNvSpPr>
            <a:spLocks noGrp="1" noChangeArrowheads="1"/>
          </p:cNvSpPr>
          <p:nvPr>
            <p:ph type="body" idx="1"/>
          </p:nvPr>
        </p:nvSpPr>
        <p:spPr/>
        <p:txBody>
          <a:bodyPr/>
          <a:lstStyle/>
          <a:p>
            <a:pPr eaLnBrk="1" hangingPunct="1"/>
            <a:r>
              <a:rPr lang="zh-CN" altLang="en-US" sz="2400" b="1" dirty="0">
                <a:ea typeface="楷体_GB2312" pitchFamily="49" charset="-122"/>
              </a:rPr>
              <a:t>在工业化进程中，技术创新使得产业组织沿着纵向一体化</a:t>
            </a:r>
            <a:r>
              <a:rPr lang="en-US" altLang="zh-CN" sz="2400" b="1" dirty="0">
                <a:latin typeface="Arial" charset="0"/>
                <a:ea typeface="楷体_GB2312" pitchFamily="49" charset="-122"/>
              </a:rPr>
              <a:t>——</a:t>
            </a:r>
            <a:r>
              <a:rPr lang="zh-CN" altLang="en-US" sz="2400" b="1" dirty="0">
                <a:ea typeface="楷体_GB2312" pitchFamily="49" charset="-122"/>
              </a:rPr>
              <a:t>集中化与专业化</a:t>
            </a:r>
            <a:r>
              <a:rPr lang="en-US" altLang="zh-CN" sz="2400" b="1" dirty="0">
                <a:latin typeface="Arial" charset="0"/>
                <a:ea typeface="楷体_GB2312" pitchFamily="49" charset="-122"/>
              </a:rPr>
              <a:t>——</a:t>
            </a:r>
            <a:r>
              <a:rPr lang="zh-CN" altLang="en-US" sz="2400" b="1" dirty="0">
                <a:ea typeface="楷体_GB2312" pitchFamily="49" charset="-122"/>
              </a:rPr>
              <a:t>集团化、多元化与柔性化的路径演进。</a:t>
            </a:r>
          </a:p>
          <a:p>
            <a:pPr eaLnBrk="1" hangingPunct="1"/>
            <a:r>
              <a:rPr lang="en-US" altLang="zh-CN" sz="2400" b="1" dirty="0">
                <a:ea typeface="楷体_GB2312" pitchFamily="49" charset="-122"/>
              </a:rPr>
              <a:t>1</a:t>
            </a:r>
            <a:r>
              <a:rPr lang="zh-CN" altLang="en-US" sz="2400" b="1" dirty="0">
                <a:ea typeface="楷体_GB2312" pitchFamily="49" charset="-122"/>
              </a:rPr>
              <a:t>、第一次技术革命推动了组织结构纵向一体化。</a:t>
            </a:r>
          </a:p>
          <a:p>
            <a:pPr eaLnBrk="1" hangingPunct="1"/>
            <a:r>
              <a:rPr lang="en-US" altLang="zh-CN" sz="2400" b="1" dirty="0">
                <a:ea typeface="楷体_GB2312" pitchFamily="49" charset="-122"/>
              </a:rPr>
              <a:t>2</a:t>
            </a:r>
            <a:r>
              <a:rPr lang="zh-CN" altLang="en-US" sz="2400" b="1" dirty="0">
                <a:ea typeface="楷体_GB2312" pitchFamily="49" charset="-122"/>
              </a:rPr>
              <a:t>、第二次技术革命推动了组织结构集中化与专业化。</a:t>
            </a:r>
          </a:p>
          <a:p>
            <a:pPr eaLnBrk="1" hangingPunct="1"/>
            <a:r>
              <a:rPr lang="en-US" altLang="zh-CN" sz="2400" b="1" dirty="0">
                <a:ea typeface="楷体_GB2312" pitchFamily="49" charset="-122"/>
              </a:rPr>
              <a:t>3</a:t>
            </a:r>
            <a:r>
              <a:rPr lang="zh-CN" altLang="en-US" sz="2400" b="1" dirty="0">
                <a:ea typeface="楷体_GB2312" pitchFamily="49" charset="-122"/>
              </a:rPr>
              <a:t>、新技术革命推动了组织结构柔性化、集团化和多元化。</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84933" y="260648"/>
            <a:ext cx="7467600" cy="940966"/>
          </a:xfrm>
        </p:spPr>
        <p:txBody>
          <a:bodyPr/>
          <a:lstStyle/>
          <a:p>
            <a:pPr eaLnBrk="1" hangingPunct="1"/>
            <a:r>
              <a:rPr lang="zh-CN" altLang="en-US" sz="4000" b="1" dirty="0"/>
              <a:t>五、技术创新的过程模式</a:t>
            </a:r>
          </a:p>
        </p:txBody>
      </p:sp>
      <p:sp>
        <p:nvSpPr>
          <p:cNvPr id="47107" name="Rectangle 3"/>
          <p:cNvSpPr>
            <a:spLocks noGrp="1" noChangeArrowheads="1"/>
          </p:cNvSpPr>
          <p:nvPr>
            <p:ph type="body" idx="1"/>
          </p:nvPr>
        </p:nvSpPr>
        <p:spPr>
          <a:xfrm>
            <a:off x="323850" y="1124744"/>
            <a:ext cx="8507413" cy="2188369"/>
          </a:xfrm>
        </p:spPr>
        <p:txBody>
          <a:bodyPr/>
          <a:lstStyle/>
          <a:p>
            <a:pPr>
              <a:lnSpc>
                <a:spcPct val="90000"/>
              </a:lnSpc>
            </a:pPr>
            <a:r>
              <a:rPr lang="zh-CN" altLang="en-US" sz="2800" b="1" cap="small" dirty="0">
                <a:latin typeface="华文琥珀" panose="02010800040101010101" pitchFamily="2" charset="-122"/>
                <a:ea typeface="华文琥珀" panose="02010800040101010101" pitchFamily="2" charset="-122"/>
              </a:rPr>
              <a:t>（一）线性模式</a:t>
            </a:r>
          </a:p>
          <a:p>
            <a:pPr eaLnBrk="1" hangingPunct="1"/>
            <a:r>
              <a:rPr lang="zh-CN" altLang="en-US" sz="2000" b="1" dirty="0">
                <a:ea typeface="楷体_GB2312" pitchFamily="49" charset="-122"/>
              </a:rPr>
              <a:t>该模式认为，技术创新是由前向后依次推进的过程，根据创新起始环节的不同，它又分为技术推动模式和需求拉动模式。</a:t>
            </a:r>
          </a:p>
          <a:p>
            <a:pPr eaLnBrk="1" hangingPunct="1"/>
            <a:r>
              <a:rPr lang="en-US" altLang="zh-CN" sz="2400" b="1" dirty="0">
                <a:ea typeface="楷体_GB2312" pitchFamily="49" charset="-122"/>
              </a:rPr>
              <a:t>1</a:t>
            </a:r>
            <a:r>
              <a:rPr lang="zh-CN" altLang="en-US" sz="2400" b="1" dirty="0">
                <a:ea typeface="楷体_GB2312" pitchFamily="49" charset="-122"/>
              </a:rPr>
              <a:t>、技术推动模式</a:t>
            </a:r>
          </a:p>
          <a:p>
            <a:pPr eaLnBrk="1" hangingPunct="1"/>
            <a:endParaRPr lang="zh-CN" altLang="en-US" sz="2400" b="1" dirty="0">
              <a:ea typeface="楷体_GB2312" pitchFamily="49" charset="-122"/>
            </a:endParaRPr>
          </a:p>
          <a:p>
            <a:pPr eaLnBrk="1" hangingPunct="1">
              <a:buFont typeface="Wingdings" pitchFamily="2" charset="2"/>
              <a:buNone/>
            </a:pPr>
            <a:endParaRPr lang="en-US" altLang="zh-CN" sz="2400" dirty="0">
              <a:ea typeface="楷体_GB2312" pitchFamily="49" charset="-122"/>
            </a:endParaRPr>
          </a:p>
        </p:txBody>
      </p:sp>
      <p:grpSp>
        <p:nvGrpSpPr>
          <p:cNvPr id="2" name="Group 24"/>
          <p:cNvGrpSpPr>
            <a:grpSpLocks/>
          </p:cNvGrpSpPr>
          <p:nvPr/>
        </p:nvGrpSpPr>
        <p:grpSpPr bwMode="auto">
          <a:xfrm>
            <a:off x="611188" y="3294063"/>
            <a:ext cx="8137525" cy="711200"/>
            <a:chOff x="385" y="2251"/>
            <a:chExt cx="5126" cy="448"/>
          </a:xfrm>
        </p:grpSpPr>
        <p:sp>
          <p:nvSpPr>
            <p:cNvPr id="47127" name="Text Box 4"/>
            <p:cNvSpPr txBox="1">
              <a:spLocks noChangeArrowheads="1"/>
            </p:cNvSpPr>
            <p:nvPr/>
          </p:nvSpPr>
          <p:spPr bwMode="auto">
            <a:xfrm>
              <a:off x="385" y="2251"/>
              <a:ext cx="454" cy="448"/>
            </a:xfrm>
            <a:prstGeom prst="rect">
              <a:avLst/>
            </a:prstGeom>
            <a:noFill/>
            <a:ln w="9525">
              <a:solidFill>
                <a:schemeClr val="tx1"/>
              </a:solidFill>
              <a:miter lim="800000"/>
              <a:headEnd/>
              <a:tailEnd/>
            </a:ln>
          </p:spPr>
          <p:txBody>
            <a:bodyPr>
              <a:spAutoFit/>
            </a:bodyPr>
            <a:lstStyle/>
            <a:p>
              <a:r>
                <a:rPr lang="zh-CN" altLang="en-US" sz="2000" b="1">
                  <a:latin typeface="+mj-ea"/>
                  <a:ea typeface="+mj-ea"/>
                </a:rPr>
                <a:t>基础</a:t>
              </a:r>
            </a:p>
            <a:p>
              <a:r>
                <a:rPr lang="zh-CN" altLang="en-US" sz="2000" b="1">
                  <a:latin typeface="+mj-ea"/>
                  <a:ea typeface="+mj-ea"/>
                </a:rPr>
                <a:t>研究</a:t>
              </a:r>
            </a:p>
          </p:txBody>
        </p:sp>
        <p:sp>
          <p:nvSpPr>
            <p:cNvPr id="47128" name="Text Box 5"/>
            <p:cNvSpPr txBox="1">
              <a:spLocks noChangeArrowheads="1"/>
            </p:cNvSpPr>
            <p:nvPr/>
          </p:nvSpPr>
          <p:spPr bwMode="auto">
            <a:xfrm>
              <a:off x="1274" y="2251"/>
              <a:ext cx="499" cy="448"/>
            </a:xfrm>
            <a:prstGeom prst="rect">
              <a:avLst/>
            </a:prstGeom>
            <a:noFill/>
            <a:ln w="9525">
              <a:solidFill>
                <a:schemeClr val="tx1"/>
              </a:solidFill>
              <a:miter lim="800000"/>
              <a:headEnd/>
              <a:tailEnd/>
            </a:ln>
          </p:spPr>
          <p:txBody>
            <a:bodyPr>
              <a:spAutoFit/>
            </a:bodyPr>
            <a:lstStyle/>
            <a:p>
              <a:r>
                <a:rPr lang="zh-CN" altLang="en-US" sz="2000" b="1" dirty="0">
                  <a:latin typeface="+mj-ea"/>
                  <a:ea typeface="+mj-ea"/>
                </a:rPr>
                <a:t>应用</a:t>
              </a:r>
            </a:p>
            <a:p>
              <a:r>
                <a:rPr lang="zh-CN" altLang="en-US" sz="2000" b="1" dirty="0">
                  <a:latin typeface="+mj-ea"/>
                  <a:ea typeface="+mj-ea"/>
                </a:rPr>
                <a:t>研究</a:t>
              </a:r>
            </a:p>
          </p:txBody>
        </p:sp>
        <p:sp>
          <p:nvSpPr>
            <p:cNvPr id="47129" name="Text Box 11"/>
            <p:cNvSpPr txBox="1">
              <a:spLocks noChangeArrowheads="1"/>
            </p:cNvSpPr>
            <p:nvPr/>
          </p:nvSpPr>
          <p:spPr bwMode="auto">
            <a:xfrm>
              <a:off x="2208" y="2251"/>
              <a:ext cx="455" cy="448"/>
            </a:xfrm>
            <a:prstGeom prst="rect">
              <a:avLst/>
            </a:prstGeom>
            <a:noFill/>
            <a:ln w="9525">
              <a:solidFill>
                <a:schemeClr val="tx1"/>
              </a:solidFill>
              <a:miter lim="800000"/>
              <a:headEnd/>
              <a:tailEnd/>
            </a:ln>
          </p:spPr>
          <p:txBody>
            <a:bodyPr>
              <a:spAutoFit/>
            </a:bodyPr>
            <a:lstStyle/>
            <a:p>
              <a:r>
                <a:rPr lang="zh-CN" altLang="en-US" sz="2000" b="1">
                  <a:latin typeface="+mj-ea"/>
                  <a:ea typeface="+mj-ea"/>
                </a:rPr>
                <a:t>实验</a:t>
              </a:r>
            </a:p>
            <a:p>
              <a:r>
                <a:rPr lang="zh-CN" altLang="en-US" sz="2000" b="1">
                  <a:latin typeface="+mj-ea"/>
                  <a:ea typeface="+mj-ea"/>
                </a:rPr>
                <a:t>开发</a:t>
              </a:r>
            </a:p>
          </p:txBody>
        </p:sp>
        <p:sp>
          <p:nvSpPr>
            <p:cNvPr id="47130" name="Text Box 12"/>
            <p:cNvSpPr txBox="1">
              <a:spLocks noChangeArrowheads="1"/>
            </p:cNvSpPr>
            <p:nvPr/>
          </p:nvSpPr>
          <p:spPr bwMode="auto">
            <a:xfrm>
              <a:off x="3098" y="2251"/>
              <a:ext cx="454" cy="448"/>
            </a:xfrm>
            <a:prstGeom prst="rect">
              <a:avLst/>
            </a:prstGeom>
            <a:noFill/>
            <a:ln w="9525">
              <a:solidFill>
                <a:schemeClr val="tx1"/>
              </a:solidFill>
              <a:miter lim="800000"/>
              <a:headEnd/>
              <a:tailEnd/>
            </a:ln>
          </p:spPr>
          <p:txBody>
            <a:bodyPr>
              <a:spAutoFit/>
            </a:bodyPr>
            <a:lstStyle/>
            <a:p>
              <a:r>
                <a:rPr lang="zh-CN" altLang="en-US" sz="2000" b="1">
                  <a:latin typeface="+mj-ea"/>
                  <a:ea typeface="+mj-ea"/>
                </a:rPr>
                <a:t>寻找</a:t>
              </a:r>
            </a:p>
            <a:p>
              <a:r>
                <a:rPr lang="zh-CN" altLang="en-US" sz="2000" b="1">
                  <a:latin typeface="+mj-ea"/>
                  <a:ea typeface="+mj-ea"/>
                </a:rPr>
                <a:t>市场</a:t>
              </a:r>
            </a:p>
          </p:txBody>
        </p:sp>
        <p:sp>
          <p:nvSpPr>
            <p:cNvPr id="47131" name="Text Box 13"/>
            <p:cNvSpPr txBox="1">
              <a:spLocks noChangeArrowheads="1"/>
            </p:cNvSpPr>
            <p:nvPr/>
          </p:nvSpPr>
          <p:spPr bwMode="auto">
            <a:xfrm>
              <a:off x="3987" y="2251"/>
              <a:ext cx="635" cy="448"/>
            </a:xfrm>
            <a:prstGeom prst="rect">
              <a:avLst/>
            </a:prstGeom>
            <a:noFill/>
            <a:ln w="9525">
              <a:solidFill>
                <a:schemeClr val="tx1"/>
              </a:solidFill>
              <a:miter lim="800000"/>
              <a:headEnd/>
              <a:tailEnd/>
            </a:ln>
          </p:spPr>
          <p:txBody>
            <a:bodyPr>
              <a:spAutoFit/>
            </a:bodyPr>
            <a:lstStyle/>
            <a:p>
              <a:r>
                <a:rPr lang="zh-CN" altLang="en-US" sz="2000" b="1">
                  <a:latin typeface="+mj-ea"/>
                  <a:ea typeface="+mj-ea"/>
                </a:rPr>
                <a:t>商业化</a:t>
              </a:r>
            </a:p>
            <a:p>
              <a:r>
                <a:rPr lang="zh-CN" altLang="en-US" sz="2000" b="1">
                  <a:latin typeface="+mj-ea"/>
                  <a:ea typeface="+mj-ea"/>
                </a:rPr>
                <a:t>生产</a:t>
              </a:r>
            </a:p>
          </p:txBody>
        </p:sp>
        <p:sp>
          <p:nvSpPr>
            <p:cNvPr id="47132" name="Text Box 14"/>
            <p:cNvSpPr txBox="1">
              <a:spLocks noChangeArrowheads="1"/>
            </p:cNvSpPr>
            <p:nvPr/>
          </p:nvSpPr>
          <p:spPr bwMode="auto">
            <a:xfrm>
              <a:off x="5057" y="2251"/>
              <a:ext cx="454" cy="448"/>
            </a:xfrm>
            <a:prstGeom prst="rect">
              <a:avLst/>
            </a:prstGeom>
            <a:noFill/>
            <a:ln w="9525">
              <a:solidFill>
                <a:schemeClr val="tx1"/>
              </a:solidFill>
              <a:miter lim="800000"/>
              <a:headEnd/>
              <a:tailEnd/>
            </a:ln>
          </p:spPr>
          <p:txBody>
            <a:bodyPr>
              <a:spAutoFit/>
            </a:bodyPr>
            <a:lstStyle/>
            <a:p>
              <a:r>
                <a:rPr lang="zh-CN" altLang="en-US" sz="2000" b="1">
                  <a:latin typeface="+mj-ea"/>
                  <a:ea typeface="+mj-ea"/>
                </a:rPr>
                <a:t>满足需求</a:t>
              </a:r>
            </a:p>
          </p:txBody>
        </p:sp>
        <p:cxnSp>
          <p:nvCxnSpPr>
            <p:cNvPr id="47133" name="AutoShape 15"/>
            <p:cNvCxnSpPr>
              <a:cxnSpLocks noChangeShapeType="1"/>
              <a:stCxn id="47127" idx="3"/>
              <a:endCxn id="47128" idx="1"/>
            </p:cNvCxnSpPr>
            <p:nvPr/>
          </p:nvCxnSpPr>
          <p:spPr bwMode="auto">
            <a:xfrm>
              <a:off x="839" y="2475"/>
              <a:ext cx="435" cy="0"/>
            </a:xfrm>
            <a:prstGeom prst="straightConnector1">
              <a:avLst/>
            </a:prstGeom>
            <a:noFill/>
            <a:ln w="9525">
              <a:solidFill>
                <a:schemeClr val="tx1"/>
              </a:solidFill>
              <a:round/>
              <a:headEnd/>
              <a:tailEnd type="triangle" w="med" len="med"/>
            </a:ln>
          </p:spPr>
        </p:cxnSp>
        <p:cxnSp>
          <p:nvCxnSpPr>
            <p:cNvPr id="47134" name="AutoShape 18"/>
            <p:cNvCxnSpPr>
              <a:cxnSpLocks noChangeShapeType="1"/>
              <a:stCxn id="47128" idx="3"/>
              <a:endCxn id="47129" idx="1"/>
            </p:cNvCxnSpPr>
            <p:nvPr/>
          </p:nvCxnSpPr>
          <p:spPr bwMode="auto">
            <a:xfrm>
              <a:off x="1773" y="2475"/>
              <a:ext cx="435" cy="0"/>
            </a:xfrm>
            <a:prstGeom prst="straightConnector1">
              <a:avLst/>
            </a:prstGeom>
            <a:noFill/>
            <a:ln w="9525">
              <a:solidFill>
                <a:schemeClr val="tx1"/>
              </a:solidFill>
              <a:round/>
              <a:headEnd/>
              <a:tailEnd type="triangle" w="med" len="med"/>
            </a:ln>
          </p:spPr>
        </p:cxnSp>
        <p:cxnSp>
          <p:nvCxnSpPr>
            <p:cNvPr id="47135" name="AutoShape 20"/>
            <p:cNvCxnSpPr>
              <a:cxnSpLocks noChangeShapeType="1"/>
              <a:stCxn id="47129" idx="3"/>
              <a:endCxn id="47130" idx="1"/>
            </p:cNvCxnSpPr>
            <p:nvPr/>
          </p:nvCxnSpPr>
          <p:spPr bwMode="auto">
            <a:xfrm>
              <a:off x="2663" y="2475"/>
              <a:ext cx="435" cy="0"/>
            </a:xfrm>
            <a:prstGeom prst="straightConnector1">
              <a:avLst/>
            </a:prstGeom>
            <a:noFill/>
            <a:ln w="9525">
              <a:solidFill>
                <a:schemeClr val="tx1"/>
              </a:solidFill>
              <a:round/>
              <a:headEnd/>
              <a:tailEnd type="triangle" w="med" len="med"/>
            </a:ln>
          </p:spPr>
        </p:cxnSp>
        <p:cxnSp>
          <p:nvCxnSpPr>
            <p:cNvPr id="47136" name="AutoShape 21"/>
            <p:cNvCxnSpPr>
              <a:cxnSpLocks noChangeShapeType="1"/>
              <a:stCxn id="47130" idx="3"/>
              <a:endCxn id="47131" idx="1"/>
            </p:cNvCxnSpPr>
            <p:nvPr/>
          </p:nvCxnSpPr>
          <p:spPr bwMode="auto">
            <a:xfrm>
              <a:off x="3552" y="2475"/>
              <a:ext cx="435" cy="0"/>
            </a:xfrm>
            <a:prstGeom prst="straightConnector1">
              <a:avLst/>
            </a:prstGeom>
            <a:noFill/>
            <a:ln w="9525">
              <a:solidFill>
                <a:schemeClr val="tx1"/>
              </a:solidFill>
              <a:round/>
              <a:headEnd/>
              <a:tailEnd type="triangle" w="med" len="med"/>
            </a:ln>
          </p:spPr>
        </p:cxnSp>
        <p:cxnSp>
          <p:nvCxnSpPr>
            <p:cNvPr id="47137" name="AutoShape 22"/>
            <p:cNvCxnSpPr>
              <a:cxnSpLocks noChangeShapeType="1"/>
              <a:stCxn id="47131" idx="3"/>
              <a:endCxn id="47132" idx="1"/>
            </p:cNvCxnSpPr>
            <p:nvPr/>
          </p:nvCxnSpPr>
          <p:spPr bwMode="auto">
            <a:xfrm>
              <a:off x="4622" y="2475"/>
              <a:ext cx="435" cy="0"/>
            </a:xfrm>
            <a:prstGeom prst="straightConnector1">
              <a:avLst/>
            </a:prstGeom>
            <a:noFill/>
            <a:ln w="9525">
              <a:solidFill>
                <a:schemeClr val="tx1"/>
              </a:solidFill>
              <a:round/>
              <a:headEnd/>
              <a:tailEnd type="triangle" w="med" len="med"/>
            </a:ln>
          </p:spPr>
        </p:cxnSp>
      </p:grpSp>
      <p:sp>
        <p:nvSpPr>
          <p:cNvPr id="47109" name="Rectangle 23"/>
          <p:cNvSpPr>
            <a:spLocks noChangeArrowheads="1"/>
          </p:cNvSpPr>
          <p:nvPr/>
        </p:nvSpPr>
        <p:spPr bwMode="auto">
          <a:xfrm>
            <a:off x="395288" y="4076700"/>
            <a:ext cx="8507412" cy="533400"/>
          </a:xfrm>
          <a:prstGeom prst="rect">
            <a:avLst/>
          </a:prstGeom>
          <a:noFill/>
          <a:ln w="9525">
            <a:noFill/>
            <a:miter lim="800000"/>
            <a:headEnd/>
            <a:tailEnd/>
          </a:ln>
        </p:spPr>
        <p:txBody>
          <a:bodyPr/>
          <a:lstStyle/>
          <a:p>
            <a:pPr marL="342900" indent="-342900">
              <a:spcBef>
                <a:spcPct val="20000"/>
              </a:spcBef>
              <a:buClr>
                <a:schemeClr val="bg2"/>
              </a:buClr>
              <a:buSzPct val="75000"/>
              <a:buFont typeface="Wingdings" pitchFamily="2" charset="2"/>
              <a:buChar char="p"/>
            </a:pPr>
            <a:r>
              <a:rPr lang="en-US" altLang="zh-CN" sz="2400" b="1" dirty="0">
                <a:ea typeface="楷体_GB2312" pitchFamily="49" charset="-122"/>
              </a:rPr>
              <a:t>2</a:t>
            </a:r>
            <a:r>
              <a:rPr lang="zh-CN" altLang="en-US" sz="2400" b="1" dirty="0">
                <a:ea typeface="楷体_GB2312" pitchFamily="49" charset="-122"/>
              </a:rPr>
              <a:t>、需求拉动模式</a:t>
            </a:r>
          </a:p>
          <a:p>
            <a:pPr marL="342900" indent="-342900">
              <a:spcBef>
                <a:spcPct val="20000"/>
              </a:spcBef>
              <a:buClr>
                <a:schemeClr val="bg2"/>
              </a:buClr>
              <a:buSzPct val="75000"/>
              <a:buFont typeface="Wingdings" pitchFamily="2" charset="2"/>
              <a:buChar char="p"/>
            </a:pPr>
            <a:endParaRPr lang="zh-CN" altLang="en-US" sz="2400" b="1" dirty="0">
              <a:ea typeface="楷体_GB2312" pitchFamily="49" charset="-122"/>
            </a:endParaRPr>
          </a:p>
          <a:p>
            <a:pPr marL="342900" indent="-342900">
              <a:spcBef>
                <a:spcPct val="20000"/>
              </a:spcBef>
              <a:buClr>
                <a:schemeClr val="bg2"/>
              </a:buClr>
              <a:buSzPct val="75000"/>
              <a:buFont typeface="Wingdings" pitchFamily="2" charset="2"/>
              <a:buNone/>
            </a:pPr>
            <a:endParaRPr lang="en-US" altLang="zh-CN" sz="2400" dirty="0">
              <a:ea typeface="楷体_GB2312" pitchFamily="49" charset="-122"/>
            </a:endParaRPr>
          </a:p>
        </p:txBody>
      </p:sp>
      <p:grpSp>
        <p:nvGrpSpPr>
          <p:cNvPr id="3" name="Group 47"/>
          <p:cNvGrpSpPr>
            <a:grpSpLocks/>
          </p:cNvGrpSpPr>
          <p:nvPr/>
        </p:nvGrpSpPr>
        <p:grpSpPr bwMode="auto">
          <a:xfrm>
            <a:off x="250825" y="4581525"/>
            <a:ext cx="8424863" cy="1757363"/>
            <a:chOff x="158" y="2886"/>
            <a:chExt cx="5307" cy="1107"/>
          </a:xfrm>
        </p:grpSpPr>
        <p:sp>
          <p:nvSpPr>
            <p:cNvPr id="47111" name="Text Box 25"/>
            <p:cNvSpPr txBox="1">
              <a:spLocks noChangeArrowheads="1"/>
            </p:cNvSpPr>
            <p:nvPr/>
          </p:nvSpPr>
          <p:spPr bwMode="auto">
            <a:xfrm>
              <a:off x="431" y="2886"/>
              <a:ext cx="771" cy="256"/>
            </a:xfrm>
            <a:prstGeom prst="rect">
              <a:avLst/>
            </a:prstGeom>
            <a:noFill/>
            <a:ln w="9525">
              <a:solidFill>
                <a:schemeClr val="tx1"/>
              </a:solidFill>
              <a:miter lim="800000"/>
              <a:headEnd/>
              <a:tailEnd/>
            </a:ln>
          </p:spPr>
          <p:txBody>
            <a:bodyPr>
              <a:spAutoFit/>
            </a:bodyPr>
            <a:lstStyle/>
            <a:p>
              <a:pPr>
                <a:spcBef>
                  <a:spcPct val="50000"/>
                </a:spcBef>
              </a:pPr>
              <a:r>
                <a:rPr lang="zh-CN" altLang="en-US" sz="2000" b="1">
                  <a:latin typeface="+mj-ea"/>
                  <a:ea typeface="+mj-ea"/>
                </a:rPr>
                <a:t>社会需求</a:t>
              </a:r>
            </a:p>
          </p:txBody>
        </p:sp>
        <p:sp>
          <p:nvSpPr>
            <p:cNvPr id="47112" name="Text Box 26"/>
            <p:cNvSpPr txBox="1">
              <a:spLocks noChangeArrowheads="1"/>
            </p:cNvSpPr>
            <p:nvPr/>
          </p:nvSpPr>
          <p:spPr bwMode="auto">
            <a:xfrm>
              <a:off x="431" y="3385"/>
              <a:ext cx="771" cy="256"/>
            </a:xfrm>
            <a:prstGeom prst="rect">
              <a:avLst/>
            </a:prstGeom>
            <a:noFill/>
            <a:ln w="9525">
              <a:solidFill>
                <a:schemeClr val="tx1"/>
              </a:solidFill>
              <a:miter lim="800000"/>
              <a:headEnd/>
              <a:tailEnd/>
            </a:ln>
          </p:spPr>
          <p:txBody>
            <a:bodyPr>
              <a:spAutoFit/>
            </a:bodyPr>
            <a:lstStyle/>
            <a:p>
              <a:pPr>
                <a:spcBef>
                  <a:spcPct val="50000"/>
                </a:spcBef>
              </a:pPr>
              <a:r>
                <a:rPr lang="zh-CN" altLang="en-US" sz="2000" b="1">
                  <a:latin typeface="+mj-ea"/>
                  <a:ea typeface="+mj-ea"/>
                </a:rPr>
                <a:t>生产需求</a:t>
              </a:r>
            </a:p>
          </p:txBody>
        </p:sp>
        <p:sp>
          <p:nvSpPr>
            <p:cNvPr id="47113" name="Text Box 27"/>
            <p:cNvSpPr txBox="1">
              <a:spLocks noChangeArrowheads="1"/>
            </p:cNvSpPr>
            <p:nvPr/>
          </p:nvSpPr>
          <p:spPr bwMode="auto">
            <a:xfrm>
              <a:off x="1655" y="3138"/>
              <a:ext cx="771" cy="256"/>
            </a:xfrm>
            <a:prstGeom prst="rect">
              <a:avLst/>
            </a:prstGeom>
            <a:noFill/>
            <a:ln w="9525">
              <a:solidFill>
                <a:schemeClr val="tx1"/>
              </a:solidFill>
              <a:miter lim="800000"/>
              <a:headEnd/>
              <a:tailEnd/>
            </a:ln>
          </p:spPr>
          <p:txBody>
            <a:bodyPr>
              <a:spAutoFit/>
            </a:bodyPr>
            <a:lstStyle/>
            <a:p>
              <a:pPr>
                <a:spcBef>
                  <a:spcPct val="50000"/>
                </a:spcBef>
              </a:pPr>
              <a:r>
                <a:rPr lang="zh-CN" altLang="en-US" sz="2000" b="1">
                  <a:latin typeface="+mj-ea"/>
                  <a:ea typeface="+mj-ea"/>
                </a:rPr>
                <a:t>市场需求</a:t>
              </a:r>
            </a:p>
          </p:txBody>
        </p:sp>
        <p:sp>
          <p:nvSpPr>
            <p:cNvPr id="47114" name="Text Box 28"/>
            <p:cNvSpPr txBox="1">
              <a:spLocks noChangeArrowheads="1"/>
            </p:cNvSpPr>
            <p:nvPr/>
          </p:nvSpPr>
          <p:spPr bwMode="auto">
            <a:xfrm>
              <a:off x="3515" y="3138"/>
              <a:ext cx="771" cy="256"/>
            </a:xfrm>
            <a:prstGeom prst="rect">
              <a:avLst/>
            </a:prstGeom>
            <a:noFill/>
            <a:ln w="9525">
              <a:solidFill>
                <a:schemeClr val="tx1"/>
              </a:solidFill>
              <a:miter lim="800000"/>
              <a:headEnd/>
              <a:tailEnd/>
            </a:ln>
          </p:spPr>
          <p:txBody>
            <a:bodyPr>
              <a:spAutoFit/>
            </a:bodyPr>
            <a:lstStyle/>
            <a:p>
              <a:pPr>
                <a:spcBef>
                  <a:spcPct val="50000"/>
                </a:spcBef>
              </a:pPr>
              <a:r>
                <a:rPr lang="zh-CN" altLang="en-US" sz="2000" b="1">
                  <a:latin typeface="+mj-ea"/>
                  <a:ea typeface="+mj-ea"/>
                </a:rPr>
                <a:t>研究开发</a:t>
              </a:r>
            </a:p>
          </p:txBody>
        </p:sp>
        <p:sp>
          <p:nvSpPr>
            <p:cNvPr id="47115" name="Text Box 29"/>
            <p:cNvSpPr txBox="1">
              <a:spLocks noChangeArrowheads="1"/>
            </p:cNvSpPr>
            <p:nvPr/>
          </p:nvSpPr>
          <p:spPr bwMode="auto">
            <a:xfrm>
              <a:off x="4694" y="3138"/>
              <a:ext cx="771" cy="256"/>
            </a:xfrm>
            <a:prstGeom prst="rect">
              <a:avLst/>
            </a:prstGeom>
            <a:noFill/>
            <a:ln w="9525">
              <a:solidFill>
                <a:schemeClr val="tx1"/>
              </a:solidFill>
              <a:miter lim="800000"/>
              <a:headEnd/>
              <a:tailEnd/>
            </a:ln>
          </p:spPr>
          <p:txBody>
            <a:bodyPr>
              <a:spAutoFit/>
            </a:bodyPr>
            <a:lstStyle/>
            <a:p>
              <a:pPr>
                <a:spcBef>
                  <a:spcPct val="50000"/>
                </a:spcBef>
              </a:pPr>
              <a:r>
                <a:rPr lang="zh-CN" altLang="en-US" sz="2000" b="1">
                  <a:latin typeface="+mj-ea"/>
                  <a:ea typeface="+mj-ea"/>
                </a:rPr>
                <a:t>商业生产</a:t>
              </a:r>
            </a:p>
          </p:txBody>
        </p:sp>
        <p:cxnSp>
          <p:nvCxnSpPr>
            <p:cNvPr id="47116" name="AutoShape 30"/>
            <p:cNvCxnSpPr>
              <a:cxnSpLocks noChangeShapeType="1"/>
              <a:stCxn id="47111" idx="1"/>
              <a:endCxn id="47112" idx="1"/>
            </p:cNvCxnSpPr>
            <p:nvPr/>
          </p:nvCxnSpPr>
          <p:spPr bwMode="auto">
            <a:xfrm rot="10800000" flipH="1" flipV="1">
              <a:off x="431" y="3014"/>
              <a:ext cx="1" cy="499"/>
            </a:xfrm>
            <a:prstGeom prst="bentConnector3">
              <a:avLst>
                <a:gd name="adj1" fmla="val -14400005"/>
              </a:avLst>
            </a:prstGeom>
            <a:noFill/>
            <a:ln w="9525">
              <a:solidFill>
                <a:schemeClr val="tx1"/>
              </a:solidFill>
              <a:miter lim="800000"/>
              <a:headEnd/>
              <a:tailEnd/>
            </a:ln>
          </p:spPr>
        </p:cxnSp>
        <p:cxnSp>
          <p:nvCxnSpPr>
            <p:cNvPr id="47117" name="AutoShape 31"/>
            <p:cNvCxnSpPr>
              <a:cxnSpLocks noChangeShapeType="1"/>
              <a:stCxn id="47111" idx="3"/>
              <a:endCxn id="47112" idx="3"/>
            </p:cNvCxnSpPr>
            <p:nvPr/>
          </p:nvCxnSpPr>
          <p:spPr bwMode="auto">
            <a:xfrm>
              <a:off x="1202" y="3014"/>
              <a:ext cx="1" cy="499"/>
            </a:xfrm>
            <a:prstGeom prst="bentConnector3">
              <a:avLst>
                <a:gd name="adj1" fmla="val 14300005"/>
              </a:avLst>
            </a:prstGeom>
            <a:noFill/>
            <a:ln w="9525">
              <a:solidFill>
                <a:schemeClr val="tx1"/>
              </a:solidFill>
              <a:miter lim="800000"/>
              <a:headEnd/>
              <a:tailEnd/>
            </a:ln>
          </p:spPr>
        </p:cxnSp>
        <p:cxnSp>
          <p:nvCxnSpPr>
            <p:cNvPr id="47118" name="AutoShape 32"/>
            <p:cNvCxnSpPr>
              <a:cxnSpLocks noChangeShapeType="1"/>
              <a:endCxn id="47113" idx="1"/>
            </p:cNvCxnSpPr>
            <p:nvPr/>
          </p:nvCxnSpPr>
          <p:spPr bwMode="auto">
            <a:xfrm flipV="1">
              <a:off x="1338" y="3266"/>
              <a:ext cx="317" cy="8"/>
            </a:xfrm>
            <a:prstGeom prst="straightConnector1">
              <a:avLst/>
            </a:prstGeom>
            <a:noFill/>
            <a:ln w="9525">
              <a:solidFill>
                <a:schemeClr val="tx1"/>
              </a:solidFill>
              <a:round/>
              <a:headEnd/>
              <a:tailEnd type="triangle" w="med" len="med"/>
            </a:ln>
          </p:spPr>
        </p:cxnSp>
        <p:cxnSp>
          <p:nvCxnSpPr>
            <p:cNvPr id="47119" name="AutoShape 33"/>
            <p:cNvCxnSpPr>
              <a:cxnSpLocks noChangeShapeType="1"/>
              <a:stCxn id="47113" idx="3"/>
              <a:endCxn id="47114" idx="1"/>
            </p:cNvCxnSpPr>
            <p:nvPr/>
          </p:nvCxnSpPr>
          <p:spPr bwMode="auto">
            <a:xfrm>
              <a:off x="2426" y="3266"/>
              <a:ext cx="1089" cy="0"/>
            </a:xfrm>
            <a:prstGeom prst="straightConnector1">
              <a:avLst/>
            </a:prstGeom>
            <a:noFill/>
            <a:ln w="9525">
              <a:solidFill>
                <a:schemeClr val="tx1"/>
              </a:solidFill>
              <a:round/>
              <a:headEnd/>
              <a:tailEnd type="triangle" w="med" len="med"/>
            </a:ln>
          </p:spPr>
        </p:cxnSp>
        <p:cxnSp>
          <p:nvCxnSpPr>
            <p:cNvPr id="47120" name="AutoShape 34"/>
            <p:cNvCxnSpPr>
              <a:cxnSpLocks noChangeShapeType="1"/>
              <a:stCxn id="47114" idx="3"/>
              <a:endCxn id="47115" idx="1"/>
            </p:cNvCxnSpPr>
            <p:nvPr/>
          </p:nvCxnSpPr>
          <p:spPr bwMode="auto">
            <a:xfrm>
              <a:off x="4286" y="3266"/>
              <a:ext cx="408" cy="0"/>
            </a:xfrm>
            <a:prstGeom prst="straightConnector1">
              <a:avLst/>
            </a:prstGeom>
            <a:noFill/>
            <a:ln w="9525">
              <a:solidFill>
                <a:schemeClr val="tx1"/>
              </a:solidFill>
              <a:round/>
              <a:headEnd/>
              <a:tailEnd type="triangle" w="med" len="med"/>
            </a:ln>
          </p:spPr>
        </p:cxnSp>
        <p:sp>
          <p:nvSpPr>
            <p:cNvPr id="47121" name="Text Box 35"/>
            <p:cNvSpPr txBox="1">
              <a:spLocks noChangeArrowheads="1"/>
            </p:cNvSpPr>
            <p:nvPr/>
          </p:nvSpPr>
          <p:spPr bwMode="auto">
            <a:xfrm>
              <a:off x="2472" y="3022"/>
              <a:ext cx="998" cy="231"/>
            </a:xfrm>
            <a:prstGeom prst="rect">
              <a:avLst/>
            </a:prstGeom>
            <a:noFill/>
            <a:ln w="9525">
              <a:noFill/>
              <a:miter lim="800000"/>
              <a:headEnd/>
              <a:tailEnd/>
            </a:ln>
          </p:spPr>
          <p:txBody>
            <a:bodyPr>
              <a:spAutoFit/>
            </a:bodyPr>
            <a:lstStyle/>
            <a:p>
              <a:pPr>
                <a:spcBef>
                  <a:spcPct val="50000"/>
                </a:spcBef>
              </a:pPr>
              <a:r>
                <a:rPr lang="zh-CN" altLang="en-US" b="1">
                  <a:latin typeface="+mj-ea"/>
                  <a:ea typeface="+mj-ea"/>
                </a:rPr>
                <a:t>提出技术要求</a:t>
              </a:r>
            </a:p>
          </p:txBody>
        </p:sp>
        <p:sp>
          <p:nvSpPr>
            <p:cNvPr id="47122" name="Text Box 36"/>
            <p:cNvSpPr txBox="1">
              <a:spLocks noChangeArrowheads="1"/>
            </p:cNvSpPr>
            <p:nvPr/>
          </p:nvSpPr>
          <p:spPr bwMode="auto">
            <a:xfrm>
              <a:off x="2472" y="3249"/>
              <a:ext cx="998" cy="231"/>
            </a:xfrm>
            <a:prstGeom prst="rect">
              <a:avLst/>
            </a:prstGeom>
            <a:noFill/>
            <a:ln w="9525">
              <a:noFill/>
              <a:miter lim="800000"/>
              <a:headEnd/>
              <a:tailEnd/>
            </a:ln>
          </p:spPr>
          <p:txBody>
            <a:bodyPr>
              <a:spAutoFit/>
            </a:bodyPr>
            <a:lstStyle/>
            <a:p>
              <a:pPr>
                <a:spcBef>
                  <a:spcPct val="50000"/>
                </a:spcBef>
              </a:pPr>
              <a:r>
                <a:rPr lang="zh-CN" altLang="en-US" b="1">
                  <a:latin typeface="+mj-ea"/>
                  <a:ea typeface="+mj-ea"/>
                </a:rPr>
                <a:t>显示潜在利润</a:t>
              </a:r>
            </a:p>
          </p:txBody>
        </p:sp>
        <p:cxnSp>
          <p:nvCxnSpPr>
            <p:cNvPr id="47123" name="AutoShape 41"/>
            <p:cNvCxnSpPr>
              <a:cxnSpLocks noChangeShapeType="1"/>
            </p:cNvCxnSpPr>
            <p:nvPr/>
          </p:nvCxnSpPr>
          <p:spPr bwMode="auto">
            <a:xfrm rot="10800000" flipV="1">
              <a:off x="158" y="3266"/>
              <a:ext cx="5307" cy="708"/>
            </a:xfrm>
            <a:prstGeom prst="bentConnector3">
              <a:avLst>
                <a:gd name="adj1" fmla="val -3602"/>
              </a:avLst>
            </a:prstGeom>
            <a:noFill/>
            <a:ln w="9525">
              <a:solidFill>
                <a:schemeClr val="tx1"/>
              </a:solidFill>
              <a:miter lim="800000"/>
              <a:headEnd/>
              <a:tailEnd/>
            </a:ln>
          </p:spPr>
        </p:cxnSp>
        <p:sp>
          <p:nvSpPr>
            <p:cNvPr id="47124" name="Line 44"/>
            <p:cNvSpPr>
              <a:spLocks noChangeShapeType="1"/>
            </p:cNvSpPr>
            <p:nvPr/>
          </p:nvSpPr>
          <p:spPr bwMode="auto">
            <a:xfrm flipV="1">
              <a:off x="158" y="3294"/>
              <a:ext cx="0" cy="680"/>
            </a:xfrm>
            <a:prstGeom prst="line">
              <a:avLst/>
            </a:prstGeom>
            <a:noFill/>
            <a:ln w="9525">
              <a:solidFill>
                <a:schemeClr val="tx1"/>
              </a:solidFill>
              <a:round/>
              <a:headEnd/>
              <a:tailEnd/>
            </a:ln>
          </p:spPr>
          <p:txBody>
            <a:bodyPr/>
            <a:lstStyle/>
            <a:p>
              <a:endParaRPr lang="zh-CN" altLang="en-US">
                <a:latin typeface="+mj-ea"/>
                <a:ea typeface="+mj-ea"/>
              </a:endParaRPr>
            </a:p>
          </p:txBody>
        </p:sp>
        <p:sp>
          <p:nvSpPr>
            <p:cNvPr id="47125" name="Line 45"/>
            <p:cNvSpPr>
              <a:spLocks noChangeShapeType="1"/>
            </p:cNvSpPr>
            <p:nvPr/>
          </p:nvSpPr>
          <p:spPr bwMode="auto">
            <a:xfrm>
              <a:off x="158" y="3294"/>
              <a:ext cx="137" cy="0"/>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47126" name="Text Box 46"/>
            <p:cNvSpPr txBox="1">
              <a:spLocks noChangeArrowheads="1"/>
            </p:cNvSpPr>
            <p:nvPr/>
          </p:nvSpPr>
          <p:spPr bwMode="auto">
            <a:xfrm>
              <a:off x="2472" y="3743"/>
              <a:ext cx="1315" cy="250"/>
            </a:xfrm>
            <a:prstGeom prst="rect">
              <a:avLst/>
            </a:prstGeom>
            <a:noFill/>
            <a:ln w="9525">
              <a:noFill/>
              <a:miter lim="800000"/>
              <a:headEnd/>
              <a:tailEnd/>
            </a:ln>
          </p:spPr>
          <p:txBody>
            <a:bodyPr>
              <a:spAutoFit/>
            </a:bodyPr>
            <a:lstStyle/>
            <a:p>
              <a:pPr>
                <a:spcBef>
                  <a:spcPct val="50000"/>
                </a:spcBef>
              </a:pPr>
              <a:r>
                <a:rPr lang="zh-CN" altLang="en-US" sz="2000" b="1">
                  <a:latin typeface="+mj-ea"/>
                  <a:ea typeface="+mj-ea"/>
                </a:rPr>
                <a:t>满足市场需求</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67544" y="332656"/>
            <a:ext cx="7467600" cy="868958"/>
          </a:xfrm>
        </p:spPr>
        <p:txBody>
          <a:bodyPr>
            <a:normAutofit/>
          </a:bodyPr>
          <a:lstStyle/>
          <a:p>
            <a:pPr marL="274320" indent="-274320">
              <a:lnSpc>
                <a:spcPct val="90000"/>
              </a:lnSpc>
              <a:spcBef>
                <a:spcPts val="600"/>
              </a:spcBef>
              <a:buClr>
                <a:schemeClr val="accent1"/>
              </a:buClr>
              <a:buSzPct val="70000"/>
              <a:buFont typeface="Wingdings"/>
              <a:buChar char=""/>
            </a:pPr>
            <a:r>
              <a:rPr lang="zh-CN" altLang="en-US" sz="2800" b="1" dirty="0">
                <a:solidFill>
                  <a:schemeClr val="tx1"/>
                </a:solidFill>
                <a:latin typeface="华文琥珀" panose="02010800040101010101" pitchFamily="2" charset="-122"/>
                <a:ea typeface="华文琥珀" panose="02010800040101010101" pitchFamily="2" charset="-122"/>
                <a:cs typeface="+mn-cs"/>
              </a:rPr>
              <a:t>（二）交互模式</a:t>
            </a:r>
          </a:p>
        </p:txBody>
      </p:sp>
      <p:sp>
        <p:nvSpPr>
          <p:cNvPr id="48131" name="Rectangle 3"/>
          <p:cNvSpPr>
            <a:spLocks noGrp="1" noChangeArrowheads="1"/>
          </p:cNvSpPr>
          <p:nvPr>
            <p:ph type="body" idx="1"/>
          </p:nvPr>
        </p:nvSpPr>
        <p:spPr>
          <a:xfrm>
            <a:off x="457200" y="1268760"/>
            <a:ext cx="8229600" cy="1512540"/>
          </a:xfrm>
        </p:spPr>
        <p:txBody>
          <a:bodyPr/>
          <a:lstStyle/>
          <a:p>
            <a:pPr eaLnBrk="1" hangingPunct="1">
              <a:lnSpc>
                <a:spcPct val="90000"/>
              </a:lnSpc>
            </a:pPr>
            <a:r>
              <a:rPr lang="zh-CN" altLang="en-US" sz="2400" b="1" dirty="0">
                <a:ea typeface="楷体_GB2312" pitchFamily="49" charset="-122"/>
              </a:rPr>
              <a:t>该模式强调技术和市场需求对创新的共同引发作用，认为创新过程中各环节之间以及创新与市场需求和技术进步之间存在着交互作用的关系。</a:t>
            </a:r>
          </a:p>
        </p:txBody>
      </p:sp>
      <p:grpSp>
        <p:nvGrpSpPr>
          <p:cNvPr id="2" name="Group 26"/>
          <p:cNvGrpSpPr>
            <a:grpSpLocks/>
          </p:cNvGrpSpPr>
          <p:nvPr/>
        </p:nvGrpSpPr>
        <p:grpSpPr bwMode="auto">
          <a:xfrm>
            <a:off x="323850" y="2492896"/>
            <a:ext cx="8594725" cy="2736329"/>
            <a:chOff x="204" y="2069"/>
            <a:chExt cx="5414" cy="1225"/>
          </a:xfrm>
        </p:grpSpPr>
        <p:sp>
          <p:nvSpPr>
            <p:cNvPr id="48133" name="Text Box 4"/>
            <p:cNvSpPr txBox="1">
              <a:spLocks noChangeArrowheads="1"/>
            </p:cNvSpPr>
            <p:nvPr/>
          </p:nvSpPr>
          <p:spPr bwMode="auto">
            <a:xfrm>
              <a:off x="204" y="2251"/>
              <a:ext cx="1270" cy="179"/>
            </a:xfrm>
            <a:prstGeom prst="rect">
              <a:avLst/>
            </a:prstGeom>
            <a:noFill/>
            <a:ln w="9525">
              <a:solidFill>
                <a:schemeClr val="tx1"/>
              </a:solidFill>
              <a:miter lim="800000"/>
              <a:headEnd/>
              <a:tailEnd/>
            </a:ln>
          </p:spPr>
          <p:txBody>
            <a:bodyPr>
              <a:spAutoFit/>
            </a:bodyPr>
            <a:lstStyle/>
            <a:p>
              <a:pPr>
                <a:spcBef>
                  <a:spcPct val="50000"/>
                </a:spcBef>
              </a:pPr>
              <a:r>
                <a:rPr lang="zh-CN" altLang="en-US" sz="2000" b="1">
                  <a:latin typeface="+mj-ea"/>
                  <a:ea typeface="+mj-ea"/>
                </a:rPr>
                <a:t>社会、生存需求</a:t>
              </a:r>
            </a:p>
          </p:txBody>
        </p:sp>
        <p:sp>
          <p:nvSpPr>
            <p:cNvPr id="48134" name="Text Box 5"/>
            <p:cNvSpPr txBox="1">
              <a:spLocks noChangeArrowheads="1"/>
            </p:cNvSpPr>
            <p:nvPr/>
          </p:nvSpPr>
          <p:spPr bwMode="auto">
            <a:xfrm>
              <a:off x="204" y="2886"/>
              <a:ext cx="1270" cy="179"/>
            </a:xfrm>
            <a:prstGeom prst="rect">
              <a:avLst/>
            </a:prstGeom>
            <a:noFill/>
            <a:ln w="9525">
              <a:solidFill>
                <a:schemeClr val="tx1"/>
              </a:solidFill>
              <a:miter lim="800000"/>
              <a:headEnd/>
              <a:tailEnd/>
            </a:ln>
          </p:spPr>
          <p:txBody>
            <a:bodyPr>
              <a:spAutoFit/>
            </a:bodyPr>
            <a:lstStyle/>
            <a:p>
              <a:pPr>
                <a:spcBef>
                  <a:spcPct val="50000"/>
                </a:spcBef>
              </a:pPr>
              <a:r>
                <a:rPr lang="zh-CN" altLang="en-US" sz="2000" b="1">
                  <a:latin typeface="+mj-ea"/>
                  <a:ea typeface="+mj-ea"/>
                </a:rPr>
                <a:t>知识、技术存量</a:t>
              </a:r>
            </a:p>
          </p:txBody>
        </p:sp>
        <p:sp>
          <p:nvSpPr>
            <p:cNvPr id="48135" name="Text Box 6"/>
            <p:cNvSpPr txBox="1">
              <a:spLocks noChangeArrowheads="1"/>
            </p:cNvSpPr>
            <p:nvPr/>
          </p:nvSpPr>
          <p:spPr bwMode="auto">
            <a:xfrm>
              <a:off x="2380" y="2584"/>
              <a:ext cx="817" cy="179"/>
            </a:xfrm>
            <a:prstGeom prst="rect">
              <a:avLst/>
            </a:prstGeom>
            <a:noFill/>
            <a:ln w="9525">
              <a:solidFill>
                <a:schemeClr val="tx1"/>
              </a:solidFill>
              <a:miter lim="800000"/>
              <a:headEnd/>
              <a:tailEnd/>
            </a:ln>
          </p:spPr>
          <p:txBody>
            <a:bodyPr>
              <a:spAutoFit/>
            </a:bodyPr>
            <a:lstStyle/>
            <a:p>
              <a:pPr>
                <a:spcBef>
                  <a:spcPct val="50000"/>
                </a:spcBef>
              </a:pPr>
              <a:r>
                <a:rPr lang="zh-CN" altLang="en-US" sz="2000" b="1">
                  <a:latin typeface="+mj-ea"/>
                  <a:ea typeface="+mj-ea"/>
                </a:rPr>
                <a:t>项目确认</a:t>
              </a:r>
            </a:p>
          </p:txBody>
        </p:sp>
        <p:sp>
          <p:nvSpPr>
            <p:cNvPr id="48136" name="Text Box 7"/>
            <p:cNvSpPr txBox="1">
              <a:spLocks noChangeArrowheads="1"/>
            </p:cNvSpPr>
            <p:nvPr/>
          </p:nvSpPr>
          <p:spPr bwMode="auto">
            <a:xfrm>
              <a:off x="3514" y="2584"/>
              <a:ext cx="817" cy="179"/>
            </a:xfrm>
            <a:prstGeom prst="rect">
              <a:avLst/>
            </a:prstGeom>
            <a:noFill/>
            <a:ln w="9525">
              <a:solidFill>
                <a:schemeClr val="tx1"/>
              </a:solidFill>
              <a:miter lim="800000"/>
              <a:headEnd/>
              <a:tailEnd/>
            </a:ln>
          </p:spPr>
          <p:txBody>
            <a:bodyPr>
              <a:spAutoFit/>
            </a:bodyPr>
            <a:lstStyle/>
            <a:p>
              <a:pPr>
                <a:spcBef>
                  <a:spcPct val="50000"/>
                </a:spcBef>
              </a:pPr>
              <a:r>
                <a:rPr lang="zh-CN" altLang="en-US" sz="2000" b="1">
                  <a:latin typeface="+mj-ea"/>
                  <a:ea typeface="+mj-ea"/>
                </a:rPr>
                <a:t>研究开发</a:t>
              </a:r>
            </a:p>
          </p:txBody>
        </p:sp>
        <p:sp>
          <p:nvSpPr>
            <p:cNvPr id="48137" name="Text Box 8"/>
            <p:cNvSpPr txBox="1">
              <a:spLocks noChangeArrowheads="1"/>
            </p:cNvSpPr>
            <p:nvPr/>
          </p:nvSpPr>
          <p:spPr bwMode="auto">
            <a:xfrm>
              <a:off x="4648" y="2584"/>
              <a:ext cx="817" cy="179"/>
            </a:xfrm>
            <a:prstGeom prst="rect">
              <a:avLst/>
            </a:prstGeom>
            <a:noFill/>
            <a:ln w="9525">
              <a:solidFill>
                <a:schemeClr val="tx1"/>
              </a:solidFill>
              <a:miter lim="800000"/>
              <a:headEnd/>
              <a:tailEnd/>
            </a:ln>
          </p:spPr>
          <p:txBody>
            <a:bodyPr>
              <a:spAutoFit/>
            </a:bodyPr>
            <a:lstStyle/>
            <a:p>
              <a:pPr>
                <a:spcBef>
                  <a:spcPct val="50000"/>
                </a:spcBef>
              </a:pPr>
              <a:r>
                <a:rPr lang="zh-CN" altLang="en-US" sz="2000" b="1">
                  <a:latin typeface="+mj-ea"/>
                  <a:ea typeface="+mj-ea"/>
                </a:rPr>
                <a:t>商业生产</a:t>
              </a:r>
            </a:p>
          </p:txBody>
        </p:sp>
        <p:cxnSp>
          <p:nvCxnSpPr>
            <p:cNvPr id="48138" name="AutoShape 9"/>
            <p:cNvCxnSpPr>
              <a:cxnSpLocks noChangeShapeType="1"/>
              <a:stCxn id="48133" idx="3"/>
              <a:endCxn id="48134" idx="3"/>
            </p:cNvCxnSpPr>
            <p:nvPr/>
          </p:nvCxnSpPr>
          <p:spPr bwMode="auto">
            <a:xfrm>
              <a:off x="1474" y="2341"/>
              <a:ext cx="8" cy="635"/>
            </a:xfrm>
            <a:prstGeom prst="bentConnector3">
              <a:avLst>
                <a:gd name="adj1" fmla="val 1800000"/>
              </a:avLst>
            </a:prstGeom>
            <a:noFill/>
            <a:ln w="9525">
              <a:solidFill>
                <a:schemeClr val="tx1"/>
              </a:solidFill>
              <a:miter lim="800000"/>
              <a:headEnd/>
              <a:tailEnd/>
            </a:ln>
          </p:spPr>
        </p:cxnSp>
        <p:sp>
          <p:nvSpPr>
            <p:cNvPr id="48139" name="Line 10"/>
            <p:cNvSpPr>
              <a:spLocks noChangeShapeType="1"/>
            </p:cNvSpPr>
            <p:nvPr/>
          </p:nvSpPr>
          <p:spPr bwMode="auto">
            <a:xfrm>
              <a:off x="2109" y="2704"/>
              <a:ext cx="272" cy="0"/>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cxnSp>
          <p:nvCxnSpPr>
            <p:cNvPr id="48140" name="AutoShape 11"/>
            <p:cNvCxnSpPr>
              <a:cxnSpLocks noChangeShapeType="1"/>
              <a:stCxn id="48135" idx="3"/>
              <a:endCxn id="48136" idx="1"/>
            </p:cNvCxnSpPr>
            <p:nvPr/>
          </p:nvCxnSpPr>
          <p:spPr bwMode="auto">
            <a:xfrm>
              <a:off x="3197" y="2674"/>
              <a:ext cx="317" cy="0"/>
            </a:xfrm>
            <a:prstGeom prst="straightConnector1">
              <a:avLst/>
            </a:prstGeom>
            <a:noFill/>
            <a:ln w="9525">
              <a:solidFill>
                <a:schemeClr val="tx1"/>
              </a:solidFill>
              <a:round/>
              <a:headEnd/>
              <a:tailEnd type="triangle" w="med" len="med"/>
            </a:ln>
          </p:spPr>
        </p:cxnSp>
        <p:cxnSp>
          <p:nvCxnSpPr>
            <p:cNvPr id="48141" name="AutoShape 12"/>
            <p:cNvCxnSpPr>
              <a:cxnSpLocks noChangeShapeType="1"/>
              <a:stCxn id="48136" idx="3"/>
              <a:endCxn id="48137" idx="1"/>
            </p:cNvCxnSpPr>
            <p:nvPr/>
          </p:nvCxnSpPr>
          <p:spPr bwMode="auto">
            <a:xfrm>
              <a:off x="4331" y="2674"/>
              <a:ext cx="317" cy="0"/>
            </a:xfrm>
            <a:prstGeom prst="straightConnector1">
              <a:avLst/>
            </a:prstGeom>
            <a:noFill/>
            <a:ln w="9525">
              <a:solidFill>
                <a:schemeClr val="tx1"/>
              </a:solidFill>
              <a:round/>
              <a:headEnd/>
              <a:tailEnd type="triangle" w="med" len="med"/>
            </a:ln>
          </p:spPr>
        </p:cxnSp>
        <p:sp>
          <p:nvSpPr>
            <p:cNvPr id="48142" name="Text Box 13"/>
            <p:cNvSpPr txBox="1">
              <a:spLocks noChangeArrowheads="1"/>
            </p:cNvSpPr>
            <p:nvPr/>
          </p:nvSpPr>
          <p:spPr bwMode="auto">
            <a:xfrm>
              <a:off x="1474" y="2160"/>
              <a:ext cx="816" cy="165"/>
            </a:xfrm>
            <a:prstGeom prst="rect">
              <a:avLst/>
            </a:prstGeom>
            <a:noFill/>
            <a:ln w="9525">
              <a:noFill/>
              <a:miter lim="800000"/>
              <a:headEnd/>
              <a:tailEnd/>
            </a:ln>
          </p:spPr>
          <p:txBody>
            <a:bodyPr>
              <a:spAutoFit/>
            </a:bodyPr>
            <a:lstStyle/>
            <a:p>
              <a:pPr>
                <a:spcBef>
                  <a:spcPct val="50000"/>
                </a:spcBef>
              </a:pPr>
              <a:r>
                <a:rPr lang="zh-CN" altLang="en-US" b="1">
                  <a:latin typeface="+mj-ea"/>
                  <a:ea typeface="+mj-ea"/>
                </a:rPr>
                <a:t>提出要求</a:t>
              </a:r>
            </a:p>
          </p:txBody>
        </p:sp>
        <p:sp>
          <p:nvSpPr>
            <p:cNvPr id="48143" name="Text Box 14"/>
            <p:cNvSpPr txBox="1">
              <a:spLocks noChangeArrowheads="1"/>
            </p:cNvSpPr>
            <p:nvPr/>
          </p:nvSpPr>
          <p:spPr bwMode="auto">
            <a:xfrm>
              <a:off x="1429" y="2791"/>
              <a:ext cx="816" cy="165"/>
            </a:xfrm>
            <a:prstGeom prst="rect">
              <a:avLst/>
            </a:prstGeom>
            <a:noFill/>
            <a:ln w="9525">
              <a:noFill/>
              <a:miter lim="800000"/>
              <a:headEnd/>
              <a:tailEnd/>
            </a:ln>
          </p:spPr>
          <p:txBody>
            <a:bodyPr>
              <a:spAutoFit/>
            </a:bodyPr>
            <a:lstStyle/>
            <a:p>
              <a:pPr>
                <a:spcBef>
                  <a:spcPct val="50000"/>
                </a:spcBef>
              </a:pPr>
              <a:r>
                <a:rPr lang="zh-CN" altLang="en-US" b="1">
                  <a:latin typeface="+mj-ea"/>
                  <a:ea typeface="+mj-ea"/>
                </a:rPr>
                <a:t>提出手段</a:t>
              </a:r>
            </a:p>
          </p:txBody>
        </p:sp>
        <p:cxnSp>
          <p:nvCxnSpPr>
            <p:cNvPr id="48144" name="AutoShape 15"/>
            <p:cNvCxnSpPr>
              <a:cxnSpLocks noChangeShapeType="1"/>
              <a:stCxn id="48134" idx="2"/>
              <a:endCxn id="48137" idx="2"/>
            </p:cNvCxnSpPr>
            <p:nvPr/>
          </p:nvCxnSpPr>
          <p:spPr bwMode="auto">
            <a:xfrm rot="5400000" flipH="1" flipV="1">
              <a:off x="2797" y="805"/>
              <a:ext cx="302" cy="4217"/>
            </a:xfrm>
            <a:prstGeom prst="bentConnector3">
              <a:avLst>
                <a:gd name="adj1" fmla="val -33887"/>
              </a:avLst>
            </a:prstGeom>
            <a:noFill/>
            <a:ln w="9525">
              <a:solidFill>
                <a:schemeClr val="tx1"/>
              </a:solidFill>
              <a:miter lim="800000"/>
              <a:headEnd type="triangle" w="med" len="med"/>
              <a:tailEnd type="triangle" w="med" len="med"/>
            </a:ln>
          </p:spPr>
        </p:cxnSp>
        <p:sp>
          <p:nvSpPr>
            <p:cNvPr id="48145" name="Line 16"/>
            <p:cNvSpPr>
              <a:spLocks noChangeShapeType="1"/>
            </p:cNvSpPr>
            <p:nvPr/>
          </p:nvSpPr>
          <p:spPr bwMode="auto">
            <a:xfrm>
              <a:off x="5057" y="2840"/>
              <a:ext cx="0" cy="454"/>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48146" name="Line 17"/>
            <p:cNvSpPr>
              <a:spLocks noChangeShapeType="1"/>
            </p:cNvSpPr>
            <p:nvPr/>
          </p:nvSpPr>
          <p:spPr bwMode="auto">
            <a:xfrm>
              <a:off x="2789" y="2840"/>
              <a:ext cx="0" cy="454"/>
            </a:xfrm>
            <a:prstGeom prst="line">
              <a:avLst/>
            </a:prstGeom>
            <a:noFill/>
            <a:ln w="9525">
              <a:solidFill>
                <a:schemeClr val="tx1"/>
              </a:solidFill>
              <a:round/>
              <a:headEnd type="triangle" w="med" len="med"/>
              <a:tailEnd type="triangle" w="med" len="med"/>
            </a:ln>
          </p:spPr>
          <p:txBody>
            <a:bodyPr/>
            <a:lstStyle/>
            <a:p>
              <a:endParaRPr lang="zh-CN" altLang="en-US">
                <a:latin typeface="+mj-ea"/>
                <a:ea typeface="+mj-ea"/>
              </a:endParaRPr>
            </a:p>
          </p:txBody>
        </p:sp>
        <p:sp>
          <p:nvSpPr>
            <p:cNvPr id="48147" name="Line 18"/>
            <p:cNvSpPr>
              <a:spLocks noChangeShapeType="1"/>
            </p:cNvSpPr>
            <p:nvPr/>
          </p:nvSpPr>
          <p:spPr bwMode="auto">
            <a:xfrm>
              <a:off x="3878" y="2840"/>
              <a:ext cx="0" cy="454"/>
            </a:xfrm>
            <a:prstGeom prst="line">
              <a:avLst/>
            </a:prstGeom>
            <a:noFill/>
            <a:ln w="9525">
              <a:solidFill>
                <a:schemeClr val="tx1"/>
              </a:solidFill>
              <a:round/>
              <a:headEnd type="triangle" w="med" len="med"/>
              <a:tailEnd type="triangle" w="med" len="med"/>
            </a:ln>
          </p:spPr>
          <p:txBody>
            <a:bodyPr/>
            <a:lstStyle/>
            <a:p>
              <a:endParaRPr lang="zh-CN" altLang="en-US">
                <a:latin typeface="+mj-ea"/>
                <a:ea typeface="+mj-ea"/>
              </a:endParaRPr>
            </a:p>
          </p:txBody>
        </p:sp>
        <p:cxnSp>
          <p:nvCxnSpPr>
            <p:cNvPr id="48148" name="AutoShape 20"/>
            <p:cNvCxnSpPr>
              <a:cxnSpLocks noChangeShapeType="1"/>
            </p:cNvCxnSpPr>
            <p:nvPr/>
          </p:nvCxnSpPr>
          <p:spPr bwMode="auto">
            <a:xfrm flipH="1" flipV="1">
              <a:off x="839" y="2243"/>
              <a:ext cx="4626" cy="461"/>
            </a:xfrm>
            <a:prstGeom prst="bentConnector4">
              <a:avLst>
                <a:gd name="adj1" fmla="val -2898"/>
                <a:gd name="adj2" fmla="val 131236"/>
              </a:avLst>
            </a:prstGeom>
            <a:noFill/>
            <a:ln w="9525">
              <a:solidFill>
                <a:schemeClr val="tx1"/>
              </a:solidFill>
              <a:miter lim="800000"/>
              <a:headEnd/>
              <a:tailEnd type="triangle" w="med" len="med"/>
            </a:ln>
          </p:spPr>
        </p:cxnSp>
        <p:sp>
          <p:nvSpPr>
            <p:cNvPr id="48149" name="Line 22"/>
            <p:cNvSpPr>
              <a:spLocks noChangeShapeType="1"/>
            </p:cNvSpPr>
            <p:nvPr/>
          </p:nvSpPr>
          <p:spPr bwMode="auto">
            <a:xfrm flipV="1">
              <a:off x="2789" y="2115"/>
              <a:ext cx="0" cy="499"/>
            </a:xfrm>
            <a:prstGeom prst="line">
              <a:avLst/>
            </a:prstGeom>
            <a:noFill/>
            <a:ln w="9525">
              <a:solidFill>
                <a:schemeClr val="tx1"/>
              </a:solidFill>
              <a:round/>
              <a:headEnd type="triangle" w="med" len="med"/>
              <a:tailEnd type="triangle" w="med" len="med"/>
            </a:ln>
          </p:spPr>
          <p:txBody>
            <a:bodyPr/>
            <a:lstStyle/>
            <a:p>
              <a:endParaRPr lang="zh-CN" altLang="en-US">
                <a:latin typeface="+mj-ea"/>
                <a:ea typeface="+mj-ea"/>
              </a:endParaRPr>
            </a:p>
          </p:txBody>
        </p:sp>
        <p:sp>
          <p:nvSpPr>
            <p:cNvPr id="48150" name="Line 23"/>
            <p:cNvSpPr>
              <a:spLocks noChangeShapeType="1"/>
            </p:cNvSpPr>
            <p:nvPr/>
          </p:nvSpPr>
          <p:spPr bwMode="auto">
            <a:xfrm flipV="1">
              <a:off x="3878" y="2106"/>
              <a:ext cx="0" cy="499"/>
            </a:xfrm>
            <a:prstGeom prst="line">
              <a:avLst/>
            </a:prstGeom>
            <a:noFill/>
            <a:ln w="9525">
              <a:solidFill>
                <a:schemeClr val="tx1"/>
              </a:solidFill>
              <a:round/>
              <a:headEnd type="triangle" w="med" len="med"/>
              <a:tailEnd type="triangle" w="med" len="med"/>
            </a:ln>
          </p:spPr>
          <p:txBody>
            <a:bodyPr/>
            <a:lstStyle/>
            <a:p>
              <a:endParaRPr lang="zh-CN" altLang="en-US">
                <a:latin typeface="+mj-ea"/>
                <a:ea typeface="+mj-ea"/>
              </a:endParaRPr>
            </a:p>
          </p:txBody>
        </p:sp>
        <p:sp>
          <p:nvSpPr>
            <p:cNvPr id="48151" name="Line 24"/>
            <p:cNvSpPr>
              <a:spLocks noChangeShapeType="1"/>
            </p:cNvSpPr>
            <p:nvPr/>
          </p:nvSpPr>
          <p:spPr bwMode="auto">
            <a:xfrm flipV="1">
              <a:off x="5057" y="2115"/>
              <a:ext cx="0" cy="499"/>
            </a:xfrm>
            <a:prstGeom prst="line">
              <a:avLst/>
            </a:prstGeom>
            <a:noFill/>
            <a:ln w="9525">
              <a:solidFill>
                <a:schemeClr val="tx1"/>
              </a:solidFill>
              <a:round/>
              <a:headEnd type="triangle" w="med" len="med"/>
              <a:tailEnd type="triangle" w="med" len="med"/>
            </a:ln>
          </p:spPr>
          <p:txBody>
            <a:bodyPr/>
            <a:lstStyle/>
            <a:p>
              <a:endParaRPr lang="zh-CN" altLang="en-US">
                <a:latin typeface="+mj-ea"/>
                <a:ea typeface="+mj-ea"/>
              </a:endParaRPr>
            </a:p>
          </p:txBody>
        </p:sp>
        <p:sp>
          <p:nvSpPr>
            <p:cNvPr id="48152" name="Text Box 25"/>
            <p:cNvSpPr txBox="1">
              <a:spLocks noChangeArrowheads="1"/>
            </p:cNvSpPr>
            <p:nvPr/>
          </p:nvSpPr>
          <p:spPr bwMode="auto">
            <a:xfrm>
              <a:off x="5327" y="2069"/>
              <a:ext cx="291" cy="680"/>
            </a:xfrm>
            <a:prstGeom prst="rect">
              <a:avLst/>
            </a:prstGeom>
            <a:noFill/>
            <a:ln w="9525">
              <a:noFill/>
              <a:miter lim="800000"/>
              <a:headEnd/>
              <a:tailEnd/>
            </a:ln>
          </p:spPr>
          <p:txBody>
            <a:bodyPr vert="eaVert">
              <a:spAutoFit/>
            </a:bodyPr>
            <a:lstStyle/>
            <a:p>
              <a:pPr>
                <a:spcBef>
                  <a:spcPct val="50000"/>
                </a:spcBef>
              </a:pPr>
              <a:r>
                <a:rPr lang="zh-CN" altLang="en-US" b="1">
                  <a:latin typeface="+mj-ea"/>
                  <a:ea typeface="+mj-ea"/>
                </a:rPr>
                <a:t>满足需求</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14350" y="260648"/>
            <a:ext cx="7467600" cy="724942"/>
          </a:xfrm>
        </p:spPr>
        <p:txBody>
          <a:bodyPr>
            <a:normAutofit/>
          </a:bodyPr>
          <a:lstStyle/>
          <a:p>
            <a:pPr marL="274320" indent="-274320">
              <a:lnSpc>
                <a:spcPct val="90000"/>
              </a:lnSpc>
              <a:spcBef>
                <a:spcPts val="600"/>
              </a:spcBef>
              <a:buClr>
                <a:schemeClr val="accent1"/>
              </a:buClr>
              <a:buSzPct val="70000"/>
              <a:buFont typeface="Wingdings"/>
              <a:buChar char=""/>
            </a:pPr>
            <a:r>
              <a:rPr lang="zh-CN" altLang="en-US" sz="2800" b="1" dirty="0">
                <a:solidFill>
                  <a:schemeClr val="tx1"/>
                </a:solidFill>
                <a:latin typeface="华文琥珀" panose="02010800040101010101" pitchFamily="2" charset="-122"/>
                <a:ea typeface="华文琥珀" panose="02010800040101010101" pitchFamily="2" charset="-122"/>
                <a:cs typeface="+mn-cs"/>
              </a:rPr>
              <a:t>（三）链环</a:t>
            </a:r>
            <a:r>
              <a:rPr lang="en-US" altLang="zh-CN" sz="2800" b="1" dirty="0">
                <a:solidFill>
                  <a:schemeClr val="tx1"/>
                </a:solidFill>
                <a:latin typeface="华文琥珀" panose="02010800040101010101" pitchFamily="2" charset="-122"/>
                <a:ea typeface="华文琥珀" panose="02010800040101010101" pitchFamily="2" charset="-122"/>
                <a:cs typeface="+mn-cs"/>
              </a:rPr>
              <a:t>—</a:t>
            </a:r>
            <a:r>
              <a:rPr lang="zh-CN" altLang="en-US" sz="2800" b="1" dirty="0">
                <a:solidFill>
                  <a:schemeClr val="tx1"/>
                </a:solidFill>
                <a:latin typeface="华文琥珀" panose="02010800040101010101" pitchFamily="2" charset="-122"/>
                <a:ea typeface="华文琥珀" panose="02010800040101010101" pitchFamily="2" charset="-122"/>
                <a:cs typeface="+mn-cs"/>
              </a:rPr>
              <a:t>回路模式</a:t>
            </a:r>
          </a:p>
        </p:txBody>
      </p:sp>
      <p:pic>
        <p:nvPicPr>
          <p:cNvPr id="49155" name="Picture 4"/>
          <p:cNvPicPr>
            <a:picLocks noChangeAspect="1" noChangeArrowheads="1"/>
          </p:cNvPicPr>
          <p:nvPr/>
        </p:nvPicPr>
        <p:blipFill>
          <a:blip r:embed="rId2" cstate="print"/>
          <a:srcRect/>
          <a:stretch>
            <a:fillRect/>
          </a:stretch>
        </p:blipFill>
        <p:spPr bwMode="auto">
          <a:xfrm>
            <a:off x="467545" y="980728"/>
            <a:ext cx="8352606" cy="4610447"/>
          </a:xfrm>
          <a:prstGeom prst="rect">
            <a:avLst/>
          </a:prstGeom>
          <a:noFill/>
          <a:ln w="9525">
            <a:noFill/>
            <a:miter lim="800000"/>
            <a:headEnd/>
            <a:tailEnd/>
          </a:ln>
        </p:spPr>
      </p:pic>
      <p:sp>
        <p:nvSpPr>
          <p:cNvPr id="49156" name="Oval 5"/>
          <p:cNvSpPr>
            <a:spLocks noChangeArrowheads="1"/>
          </p:cNvSpPr>
          <p:nvPr/>
        </p:nvSpPr>
        <p:spPr bwMode="auto">
          <a:xfrm>
            <a:off x="2843213" y="1773238"/>
            <a:ext cx="360362" cy="357187"/>
          </a:xfrm>
          <a:prstGeom prst="ellipse">
            <a:avLst/>
          </a:prstGeom>
          <a:noFill/>
          <a:ln w="9525">
            <a:solidFill>
              <a:schemeClr val="tx1"/>
            </a:solidFill>
            <a:round/>
            <a:headEnd/>
            <a:tailEnd/>
          </a:ln>
        </p:spPr>
        <p:txBody>
          <a:bodyPr wrap="none" anchor="ctr"/>
          <a:lstStyle/>
          <a:p>
            <a:endParaRPr lang="zh-CN" altLang="en-US"/>
          </a:p>
        </p:txBody>
      </p:sp>
      <p:sp>
        <p:nvSpPr>
          <p:cNvPr id="49157" name="Text Box 6"/>
          <p:cNvSpPr txBox="1">
            <a:spLocks noChangeArrowheads="1"/>
          </p:cNvSpPr>
          <p:nvPr/>
        </p:nvSpPr>
        <p:spPr bwMode="auto">
          <a:xfrm>
            <a:off x="3578225" y="3502025"/>
            <a:ext cx="455613" cy="366713"/>
          </a:xfrm>
          <a:prstGeom prst="rect">
            <a:avLst/>
          </a:prstGeom>
          <a:noFill/>
          <a:ln w="9525">
            <a:noFill/>
            <a:miter lim="800000"/>
            <a:headEnd/>
            <a:tailEnd/>
          </a:ln>
        </p:spPr>
        <p:txBody>
          <a:bodyPr>
            <a:spAutoFit/>
          </a:bodyPr>
          <a:lstStyle/>
          <a:p>
            <a:pPr>
              <a:spcBef>
                <a:spcPct val="50000"/>
              </a:spcBef>
            </a:pPr>
            <a:r>
              <a:rPr lang="en-US" altLang="zh-CN"/>
              <a:t>C</a:t>
            </a:r>
          </a:p>
        </p:txBody>
      </p:sp>
      <p:sp>
        <p:nvSpPr>
          <p:cNvPr id="49158" name="Text Box 7"/>
          <p:cNvSpPr txBox="1">
            <a:spLocks noChangeArrowheads="1"/>
          </p:cNvSpPr>
          <p:nvPr/>
        </p:nvSpPr>
        <p:spPr bwMode="auto">
          <a:xfrm>
            <a:off x="6854825" y="3502025"/>
            <a:ext cx="455613" cy="366713"/>
          </a:xfrm>
          <a:prstGeom prst="rect">
            <a:avLst/>
          </a:prstGeom>
          <a:noFill/>
          <a:ln w="9525">
            <a:noFill/>
            <a:miter lim="800000"/>
            <a:headEnd/>
            <a:tailEnd/>
          </a:ln>
        </p:spPr>
        <p:txBody>
          <a:bodyPr>
            <a:spAutoFit/>
          </a:bodyPr>
          <a:lstStyle/>
          <a:p>
            <a:pPr>
              <a:spcBef>
                <a:spcPct val="50000"/>
              </a:spcBef>
            </a:pPr>
            <a:r>
              <a:rPr lang="en-US" altLang="zh-CN"/>
              <a:t>C</a:t>
            </a:r>
          </a:p>
        </p:txBody>
      </p:sp>
      <p:sp>
        <p:nvSpPr>
          <p:cNvPr id="49159" name="Text Box 8"/>
          <p:cNvSpPr txBox="1">
            <a:spLocks noChangeArrowheads="1"/>
          </p:cNvSpPr>
          <p:nvPr/>
        </p:nvSpPr>
        <p:spPr bwMode="auto">
          <a:xfrm>
            <a:off x="5292725" y="3500438"/>
            <a:ext cx="455613" cy="366712"/>
          </a:xfrm>
          <a:prstGeom prst="rect">
            <a:avLst/>
          </a:prstGeom>
          <a:noFill/>
          <a:ln w="9525">
            <a:noFill/>
            <a:miter lim="800000"/>
            <a:headEnd/>
            <a:tailEnd/>
          </a:ln>
        </p:spPr>
        <p:txBody>
          <a:bodyPr>
            <a:spAutoFit/>
          </a:bodyPr>
          <a:lstStyle/>
          <a:p>
            <a:pPr>
              <a:spcBef>
                <a:spcPct val="50000"/>
              </a:spcBef>
            </a:pPr>
            <a:r>
              <a:rPr lang="en-US" altLang="zh-CN"/>
              <a:t>C</a:t>
            </a:r>
          </a:p>
        </p:txBody>
      </p:sp>
      <p:sp>
        <p:nvSpPr>
          <p:cNvPr id="49160" name="Text Box 9"/>
          <p:cNvSpPr txBox="1">
            <a:spLocks noChangeArrowheads="1"/>
          </p:cNvSpPr>
          <p:nvPr/>
        </p:nvSpPr>
        <p:spPr bwMode="auto">
          <a:xfrm>
            <a:off x="2030413" y="3502025"/>
            <a:ext cx="455612" cy="366713"/>
          </a:xfrm>
          <a:prstGeom prst="rect">
            <a:avLst/>
          </a:prstGeom>
          <a:noFill/>
          <a:ln w="9525">
            <a:noFill/>
            <a:miter lim="800000"/>
            <a:headEnd/>
            <a:tailEnd/>
          </a:ln>
        </p:spPr>
        <p:txBody>
          <a:bodyPr>
            <a:spAutoFit/>
          </a:bodyPr>
          <a:lstStyle/>
          <a:p>
            <a:pPr>
              <a:spcBef>
                <a:spcPct val="50000"/>
              </a:spcBef>
            </a:pPr>
            <a:r>
              <a:rPr lang="en-US" altLang="zh-CN"/>
              <a:t>C</a:t>
            </a:r>
          </a:p>
        </p:txBody>
      </p:sp>
      <p:sp>
        <p:nvSpPr>
          <p:cNvPr id="49161" name="Text Box 10"/>
          <p:cNvSpPr txBox="1">
            <a:spLocks noChangeArrowheads="1"/>
          </p:cNvSpPr>
          <p:nvPr/>
        </p:nvSpPr>
        <p:spPr bwMode="auto">
          <a:xfrm>
            <a:off x="2030413" y="4130675"/>
            <a:ext cx="455612" cy="365125"/>
          </a:xfrm>
          <a:prstGeom prst="rect">
            <a:avLst/>
          </a:prstGeom>
          <a:noFill/>
          <a:ln w="9525">
            <a:noFill/>
            <a:miter lim="800000"/>
            <a:headEnd/>
            <a:tailEnd/>
          </a:ln>
        </p:spPr>
        <p:txBody>
          <a:bodyPr>
            <a:spAutoFit/>
          </a:bodyPr>
          <a:lstStyle/>
          <a:p>
            <a:pPr>
              <a:spcBef>
                <a:spcPct val="50000"/>
              </a:spcBef>
            </a:pPr>
            <a:r>
              <a:rPr lang="en-US" altLang="zh-CN"/>
              <a:t>f</a:t>
            </a:r>
          </a:p>
        </p:txBody>
      </p:sp>
      <p:sp>
        <p:nvSpPr>
          <p:cNvPr id="49162" name="Text Box 11"/>
          <p:cNvSpPr txBox="1">
            <a:spLocks noChangeArrowheads="1"/>
          </p:cNvSpPr>
          <p:nvPr/>
        </p:nvSpPr>
        <p:spPr bwMode="auto">
          <a:xfrm>
            <a:off x="3670300" y="4130675"/>
            <a:ext cx="455613" cy="365125"/>
          </a:xfrm>
          <a:prstGeom prst="rect">
            <a:avLst/>
          </a:prstGeom>
          <a:noFill/>
          <a:ln w="9525">
            <a:noFill/>
            <a:miter lim="800000"/>
            <a:headEnd/>
            <a:tailEnd/>
          </a:ln>
        </p:spPr>
        <p:txBody>
          <a:bodyPr>
            <a:spAutoFit/>
          </a:bodyPr>
          <a:lstStyle/>
          <a:p>
            <a:pPr>
              <a:spcBef>
                <a:spcPct val="50000"/>
              </a:spcBef>
            </a:pPr>
            <a:r>
              <a:rPr lang="en-US" altLang="zh-CN"/>
              <a:t>f</a:t>
            </a:r>
          </a:p>
        </p:txBody>
      </p:sp>
      <p:sp>
        <p:nvSpPr>
          <p:cNvPr id="49163" name="Text Box 12"/>
          <p:cNvSpPr txBox="1">
            <a:spLocks noChangeArrowheads="1"/>
          </p:cNvSpPr>
          <p:nvPr/>
        </p:nvSpPr>
        <p:spPr bwMode="auto">
          <a:xfrm>
            <a:off x="5218113" y="4130675"/>
            <a:ext cx="455612" cy="365125"/>
          </a:xfrm>
          <a:prstGeom prst="rect">
            <a:avLst/>
          </a:prstGeom>
          <a:noFill/>
          <a:ln w="9525">
            <a:noFill/>
            <a:miter lim="800000"/>
            <a:headEnd/>
            <a:tailEnd/>
          </a:ln>
        </p:spPr>
        <p:txBody>
          <a:bodyPr>
            <a:spAutoFit/>
          </a:bodyPr>
          <a:lstStyle/>
          <a:p>
            <a:pPr>
              <a:spcBef>
                <a:spcPct val="50000"/>
              </a:spcBef>
            </a:pPr>
            <a:r>
              <a:rPr lang="en-US" altLang="zh-CN"/>
              <a:t>f</a:t>
            </a:r>
          </a:p>
        </p:txBody>
      </p:sp>
      <p:sp>
        <p:nvSpPr>
          <p:cNvPr id="49164" name="Text Box 13"/>
          <p:cNvSpPr txBox="1">
            <a:spLocks noChangeArrowheads="1"/>
          </p:cNvSpPr>
          <p:nvPr/>
        </p:nvSpPr>
        <p:spPr bwMode="auto">
          <a:xfrm>
            <a:off x="6854825" y="4122738"/>
            <a:ext cx="455613" cy="365125"/>
          </a:xfrm>
          <a:prstGeom prst="rect">
            <a:avLst/>
          </a:prstGeom>
          <a:noFill/>
          <a:ln w="9525">
            <a:noFill/>
            <a:miter lim="800000"/>
            <a:headEnd/>
            <a:tailEnd/>
          </a:ln>
        </p:spPr>
        <p:txBody>
          <a:bodyPr>
            <a:spAutoFit/>
          </a:bodyPr>
          <a:lstStyle/>
          <a:p>
            <a:pPr>
              <a:spcBef>
                <a:spcPct val="50000"/>
              </a:spcBef>
            </a:pPr>
            <a:r>
              <a:rPr lang="en-US" altLang="zh-CN"/>
              <a:t>f</a:t>
            </a:r>
          </a:p>
        </p:txBody>
      </p:sp>
      <p:sp>
        <p:nvSpPr>
          <p:cNvPr id="49165" name="Line 17"/>
          <p:cNvSpPr>
            <a:spLocks noChangeShapeType="1"/>
          </p:cNvSpPr>
          <p:nvPr/>
        </p:nvSpPr>
        <p:spPr bwMode="auto">
          <a:xfrm>
            <a:off x="7766050" y="5572125"/>
            <a:ext cx="0" cy="358775"/>
          </a:xfrm>
          <a:prstGeom prst="line">
            <a:avLst/>
          </a:prstGeom>
          <a:noFill/>
          <a:ln w="9525">
            <a:solidFill>
              <a:schemeClr val="tx1"/>
            </a:solidFill>
            <a:round/>
            <a:headEnd/>
            <a:tailEnd/>
          </a:ln>
        </p:spPr>
        <p:txBody>
          <a:bodyPr/>
          <a:lstStyle/>
          <a:p>
            <a:endParaRPr lang="zh-CN" altLang="en-US"/>
          </a:p>
        </p:txBody>
      </p:sp>
      <p:sp>
        <p:nvSpPr>
          <p:cNvPr id="49166" name="Line 18"/>
          <p:cNvSpPr>
            <a:spLocks noChangeShapeType="1"/>
          </p:cNvSpPr>
          <p:nvPr/>
        </p:nvSpPr>
        <p:spPr bwMode="auto">
          <a:xfrm flipH="1">
            <a:off x="4672013" y="5930900"/>
            <a:ext cx="3094037" cy="0"/>
          </a:xfrm>
          <a:prstGeom prst="line">
            <a:avLst/>
          </a:prstGeom>
          <a:noFill/>
          <a:ln w="9525">
            <a:solidFill>
              <a:schemeClr val="tx1"/>
            </a:solidFill>
            <a:round/>
            <a:headEnd/>
            <a:tailEnd/>
          </a:ln>
        </p:spPr>
        <p:txBody>
          <a:bodyPr/>
          <a:lstStyle/>
          <a:p>
            <a:endParaRPr lang="zh-CN" altLang="en-US"/>
          </a:p>
        </p:txBody>
      </p:sp>
      <p:sp>
        <p:nvSpPr>
          <p:cNvPr id="49167" name="Line 19"/>
          <p:cNvSpPr>
            <a:spLocks noChangeShapeType="1"/>
          </p:cNvSpPr>
          <p:nvPr/>
        </p:nvSpPr>
        <p:spPr bwMode="auto">
          <a:xfrm flipV="1">
            <a:off x="4672013" y="5572125"/>
            <a:ext cx="0" cy="358775"/>
          </a:xfrm>
          <a:prstGeom prst="line">
            <a:avLst/>
          </a:prstGeom>
          <a:noFill/>
          <a:ln w="9525">
            <a:solidFill>
              <a:schemeClr val="tx1"/>
            </a:solidFill>
            <a:round/>
            <a:headEnd/>
            <a:tailEnd type="triangle" w="med" len="med"/>
          </a:ln>
        </p:spPr>
        <p:txBody>
          <a:bodyPr/>
          <a:lstStyle/>
          <a:p>
            <a:endParaRPr lang="zh-CN" altLang="en-US"/>
          </a:p>
        </p:txBody>
      </p:sp>
      <p:sp>
        <p:nvSpPr>
          <p:cNvPr id="49168" name="Line 20"/>
          <p:cNvSpPr>
            <a:spLocks noChangeShapeType="1"/>
          </p:cNvSpPr>
          <p:nvPr/>
        </p:nvSpPr>
        <p:spPr bwMode="auto">
          <a:xfrm>
            <a:off x="7948613" y="5572125"/>
            <a:ext cx="0" cy="539750"/>
          </a:xfrm>
          <a:prstGeom prst="line">
            <a:avLst/>
          </a:prstGeom>
          <a:noFill/>
          <a:ln w="9525">
            <a:solidFill>
              <a:schemeClr val="tx1"/>
            </a:solidFill>
            <a:round/>
            <a:headEnd/>
            <a:tailEnd/>
          </a:ln>
        </p:spPr>
        <p:txBody>
          <a:bodyPr/>
          <a:lstStyle/>
          <a:p>
            <a:endParaRPr lang="zh-CN" altLang="en-US"/>
          </a:p>
        </p:txBody>
      </p:sp>
      <p:sp>
        <p:nvSpPr>
          <p:cNvPr id="49169" name="Line 21"/>
          <p:cNvSpPr>
            <a:spLocks noChangeShapeType="1"/>
          </p:cNvSpPr>
          <p:nvPr/>
        </p:nvSpPr>
        <p:spPr bwMode="auto">
          <a:xfrm flipH="1">
            <a:off x="3122613" y="6111875"/>
            <a:ext cx="4826000" cy="0"/>
          </a:xfrm>
          <a:prstGeom prst="line">
            <a:avLst/>
          </a:prstGeom>
          <a:noFill/>
          <a:ln w="9525">
            <a:solidFill>
              <a:schemeClr val="tx1"/>
            </a:solidFill>
            <a:round/>
            <a:headEnd/>
            <a:tailEnd/>
          </a:ln>
        </p:spPr>
        <p:txBody>
          <a:bodyPr/>
          <a:lstStyle/>
          <a:p>
            <a:endParaRPr lang="zh-CN" altLang="en-US"/>
          </a:p>
        </p:txBody>
      </p:sp>
      <p:sp>
        <p:nvSpPr>
          <p:cNvPr id="49170" name="Line 22"/>
          <p:cNvSpPr>
            <a:spLocks noChangeShapeType="1"/>
          </p:cNvSpPr>
          <p:nvPr/>
        </p:nvSpPr>
        <p:spPr bwMode="auto">
          <a:xfrm flipV="1">
            <a:off x="3122613" y="5572125"/>
            <a:ext cx="0" cy="539750"/>
          </a:xfrm>
          <a:prstGeom prst="line">
            <a:avLst/>
          </a:prstGeom>
          <a:noFill/>
          <a:ln w="9525">
            <a:solidFill>
              <a:schemeClr val="tx1"/>
            </a:solidFill>
            <a:round/>
            <a:headEnd/>
            <a:tailEnd type="triangle" w="med" len="med"/>
          </a:ln>
        </p:spPr>
        <p:txBody>
          <a:bodyPr/>
          <a:lstStyle/>
          <a:p>
            <a:endParaRPr lang="zh-CN" altLang="en-US"/>
          </a:p>
        </p:txBody>
      </p:sp>
      <p:sp>
        <p:nvSpPr>
          <p:cNvPr id="49171" name="Line 23"/>
          <p:cNvSpPr>
            <a:spLocks noChangeShapeType="1"/>
          </p:cNvSpPr>
          <p:nvPr/>
        </p:nvSpPr>
        <p:spPr bwMode="auto">
          <a:xfrm>
            <a:off x="8129588" y="5572125"/>
            <a:ext cx="0" cy="809625"/>
          </a:xfrm>
          <a:prstGeom prst="line">
            <a:avLst/>
          </a:prstGeom>
          <a:noFill/>
          <a:ln w="9525">
            <a:solidFill>
              <a:schemeClr val="tx1"/>
            </a:solidFill>
            <a:round/>
            <a:headEnd/>
            <a:tailEnd/>
          </a:ln>
        </p:spPr>
        <p:txBody>
          <a:bodyPr/>
          <a:lstStyle/>
          <a:p>
            <a:endParaRPr lang="zh-CN" altLang="en-US"/>
          </a:p>
        </p:txBody>
      </p:sp>
      <p:sp>
        <p:nvSpPr>
          <p:cNvPr id="49172" name="Line 24"/>
          <p:cNvSpPr>
            <a:spLocks noChangeShapeType="1"/>
          </p:cNvSpPr>
          <p:nvPr/>
        </p:nvSpPr>
        <p:spPr bwMode="auto">
          <a:xfrm flipH="1">
            <a:off x="1666875" y="6381750"/>
            <a:ext cx="6462713" cy="0"/>
          </a:xfrm>
          <a:prstGeom prst="line">
            <a:avLst/>
          </a:prstGeom>
          <a:noFill/>
          <a:ln w="9525">
            <a:solidFill>
              <a:schemeClr val="tx1"/>
            </a:solidFill>
            <a:round/>
            <a:headEnd/>
            <a:tailEnd/>
          </a:ln>
        </p:spPr>
        <p:txBody>
          <a:bodyPr/>
          <a:lstStyle/>
          <a:p>
            <a:endParaRPr lang="zh-CN" altLang="en-US"/>
          </a:p>
        </p:txBody>
      </p:sp>
      <p:sp>
        <p:nvSpPr>
          <p:cNvPr id="49173" name="Line 25"/>
          <p:cNvSpPr>
            <a:spLocks noChangeShapeType="1"/>
          </p:cNvSpPr>
          <p:nvPr/>
        </p:nvSpPr>
        <p:spPr bwMode="auto">
          <a:xfrm flipV="1">
            <a:off x="1666875" y="5572125"/>
            <a:ext cx="0" cy="809625"/>
          </a:xfrm>
          <a:prstGeom prst="line">
            <a:avLst/>
          </a:prstGeom>
          <a:noFill/>
          <a:ln w="9525">
            <a:solidFill>
              <a:schemeClr val="tx1"/>
            </a:solidFill>
            <a:round/>
            <a:headEnd/>
            <a:tailEnd type="triangle" w="med" len="med"/>
          </a:ln>
        </p:spPr>
        <p:txBody>
          <a:bodyPr/>
          <a:lstStyle/>
          <a:p>
            <a:endParaRPr lang="zh-CN" altLang="en-US"/>
          </a:p>
        </p:txBody>
      </p:sp>
      <p:sp>
        <p:nvSpPr>
          <p:cNvPr id="49174" name="Text Box 26"/>
          <p:cNvSpPr txBox="1">
            <a:spLocks noChangeArrowheads="1"/>
          </p:cNvSpPr>
          <p:nvPr/>
        </p:nvSpPr>
        <p:spPr bwMode="auto">
          <a:xfrm>
            <a:off x="6216650" y="5564188"/>
            <a:ext cx="455613" cy="366712"/>
          </a:xfrm>
          <a:prstGeom prst="rect">
            <a:avLst/>
          </a:prstGeom>
          <a:noFill/>
          <a:ln w="9525">
            <a:noFill/>
            <a:miter lim="800000"/>
            <a:headEnd/>
            <a:tailEnd/>
          </a:ln>
        </p:spPr>
        <p:txBody>
          <a:bodyPr>
            <a:spAutoFit/>
          </a:bodyPr>
          <a:lstStyle/>
          <a:p>
            <a:pPr>
              <a:spcBef>
                <a:spcPct val="50000"/>
              </a:spcBef>
            </a:pPr>
            <a:r>
              <a:rPr lang="en-US" altLang="zh-CN"/>
              <a:t>f</a:t>
            </a:r>
          </a:p>
        </p:txBody>
      </p:sp>
      <p:sp>
        <p:nvSpPr>
          <p:cNvPr id="49175" name="Text Box 27"/>
          <p:cNvSpPr txBox="1">
            <a:spLocks noChangeArrowheads="1"/>
          </p:cNvSpPr>
          <p:nvPr/>
        </p:nvSpPr>
        <p:spPr bwMode="auto">
          <a:xfrm>
            <a:off x="3670300" y="5661025"/>
            <a:ext cx="455613" cy="366713"/>
          </a:xfrm>
          <a:prstGeom prst="rect">
            <a:avLst/>
          </a:prstGeom>
          <a:noFill/>
          <a:ln w="9525">
            <a:noFill/>
            <a:miter lim="800000"/>
            <a:headEnd/>
            <a:tailEnd/>
          </a:ln>
        </p:spPr>
        <p:txBody>
          <a:bodyPr>
            <a:spAutoFit/>
          </a:bodyPr>
          <a:lstStyle/>
          <a:p>
            <a:pPr>
              <a:spcBef>
                <a:spcPct val="50000"/>
              </a:spcBef>
            </a:pPr>
            <a:r>
              <a:rPr lang="en-US" altLang="zh-CN"/>
              <a:t>f</a:t>
            </a:r>
          </a:p>
        </p:txBody>
      </p:sp>
      <p:sp>
        <p:nvSpPr>
          <p:cNvPr id="49176" name="Text Box 28"/>
          <p:cNvSpPr txBox="1">
            <a:spLocks noChangeArrowheads="1"/>
          </p:cNvSpPr>
          <p:nvPr/>
        </p:nvSpPr>
        <p:spPr bwMode="auto">
          <a:xfrm>
            <a:off x="1939925" y="5834063"/>
            <a:ext cx="455613" cy="366712"/>
          </a:xfrm>
          <a:prstGeom prst="rect">
            <a:avLst/>
          </a:prstGeom>
          <a:noFill/>
          <a:ln w="9525">
            <a:noFill/>
            <a:miter lim="800000"/>
            <a:headEnd/>
            <a:tailEnd/>
          </a:ln>
        </p:spPr>
        <p:txBody>
          <a:bodyPr>
            <a:spAutoFit/>
          </a:bodyPr>
          <a:lstStyle/>
          <a:p>
            <a:pPr>
              <a:spcBef>
                <a:spcPct val="50000"/>
              </a:spcBef>
            </a:pPr>
            <a:r>
              <a:rPr lang="en-US" altLang="zh-CN"/>
              <a:t>F</a:t>
            </a:r>
          </a:p>
        </p:txBody>
      </p:sp>
      <p:sp>
        <p:nvSpPr>
          <p:cNvPr id="49177" name="Text Box 29"/>
          <p:cNvSpPr txBox="1">
            <a:spLocks noChangeArrowheads="1"/>
          </p:cNvSpPr>
          <p:nvPr/>
        </p:nvSpPr>
        <p:spPr bwMode="auto">
          <a:xfrm>
            <a:off x="6581775" y="2511425"/>
            <a:ext cx="455613" cy="368300"/>
          </a:xfrm>
          <a:prstGeom prst="rect">
            <a:avLst/>
          </a:prstGeom>
          <a:noFill/>
          <a:ln w="9525">
            <a:noFill/>
            <a:miter lim="800000"/>
            <a:headEnd/>
            <a:tailEnd/>
          </a:ln>
        </p:spPr>
        <p:txBody>
          <a:bodyPr>
            <a:spAutoFit/>
          </a:bodyPr>
          <a:lstStyle/>
          <a:p>
            <a:pPr>
              <a:spcBef>
                <a:spcPct val="50000"/>
              </a:spcBef>
            </a:pPr>
            <a:r>
              <a:rPr lang="en-US" altLang="zh-CN"/>
              <a:t>I</a:t>
            </a:r>
          </a:p>
        </p:txBody>
      </p:sp>
      <p:sp>
        <p:nvSpPr>
          <p:cNvPr id="49178" name="Text Box 30"/>
          <p:cNvSpPr txBox="1">
            <a:spLocks noChangeArrowheads="1"/>
          </p:cNvSpPr>
          <p:nvPr/>
        </p:nvSpPr>
        <p:spPr bwMode="auto">
          <a:xfrm>
            <a:off x="1484313" y="2501900"/>
            <a:ext cx="455612" cy="366713"/>
          </a:xfrm>
          <a:prstGeom prst="rect">
            <a:avLst/>
          </a:prstGeom>
          <a:noFill/>
          <a:ln w="9525">
            <a:noFill/>
            <a:miter lim="800000"/>
            <a:headEnd/>
            <a:tailEnd/>
          </a:ln>
        </p:spPr>
        <p:txBody>
          <a:bodyPr>
            <a:spAutoFit/>
          </a:bodyPr>
          <a:lstStyle/>
          <a:p>
            <a:pPr>
              <a:spcBef>
                <a:spcPct val="50000"/>
              </a:spcBef>
            </a:pPr>
            <a:r>
              <a:rPr lang="en-US" altLang="zh-CN"/>
              <a:t>D</a:t>
            </a:r>
          </a:p>
        </p:txBody>
      </p:sp>
      <p:sp>
        <p:nvSpPr>
          <p:cNvPr id="49179" name="Oval 32"/>
          <p:cNvSpPr>
            <a:spLocks noChangeArrowheads="1"/>
          </p:cNvSpPr>
          <p:nvPr/>
        </p:nvSpPr>
        <p:spPr bwMode="auto">
          <a:xfrm>
            <a:off x="4572000" y="1776413"/>
            <a:ext cx="360363" cy="357187"/>
          </a:xfrm>
          <a:prstGeom prst="ellipse">
            <a:avLst/>
          </a:prstGeom>
          <a:noFill/>
          <a:ln w="9525">
            <a:solidFill>
              <a:schemeClr val="tx1"/>
            </a:solidFill>
            <a:round/>
            <a:headEnd/>
            <a:tailEnd/>
          </a:ln>
        </p:spPr>
        <p:txBody>
          <a:bodyPr wrap="none" anchor="ctr"/>
          <a:lstStyle/>
          <a:p>
            <a:endParaRPr lang="zh-CN" altLang="en-US"/>
          </a:p>
        </p:txBody>
      </p:sp>
      <p:sp>
        <p:nvSpPr>
          <p:cNvPr id="49180" name="Oval 33"/>
          <p:cNvSpPr>
            <a:spLocks noChangeArrowheads="1"/>
          </p:cNvSpPr>
          <p:nvPr/>
        </p:nvSpPr>
        <p:spPr bwMode="auto">
          <a:xfrm>
            <a:off x="5724525" y="1776413"/>
            <a:ext cx="360363" cy="357187"/>
          </a:xfrm>
          <a:prstGeom prst="ellipse">
            <a:avLst/>
          </a:prstGeom>
          <a:noFill/>
          <a:ln w="9525">
            <a:solidFill>
              <a:schemeClr val="tx1"/>
            </a:solidFill>
            <a:round/>
            <a:headEnd/>
            <a:tailEnd/>
          </a:ln>
        </p:spPr>
        <p:txBody>
          <a:bodyPr wrap="none" anchor="ctr"/>
          <a:lstStyle/>
          <a:p>
            <a:endParaRPr lang="zh-CN" altLang="en-US"/>
          </a:p>
        </p:txBody>
      </p:sp>
      <p:sp>
        <p:nvSpPr>
          <p:cNvPr id="49181" name="Oval 34"/>
          <p:cNvSpPr>
            <a:spLocks noChangeArrowheads="1"/>
          </p:cNvSpPr>
          <p:nvPr/>
        </p:nvSpPr>
        <p:spPr bwMode="auto">
          <a:xfrm>
            <a:off x="2627313" y="2492375"/>
            <a:ext cx="360362" cy="357188"/>
          </a:xfrm>
          <a:prstGeom prst="ellipse">
            <a:avLst/>
          </a:prstGeom>
          <a:noFill/>
          <a:ln w="9525">
            <a:solidFill>
              <a:schemeClr val="tx1"/>
            </a:solidFill>
            <a:round/>
            <a:headEnd/>
            <a:tailEnd/>
          </a:ln>
        </p:spPr>
        <p:txBody>
          <a:bodyPr wrap="none" anchor="ctr"/>
          <a:lstStyle/>
          <a:p>
            <a:endParaRPr lang="zh-CN" altLang="en-US"/>
          </a:p>
        </p:txBody>
      </p:sp>
      <p:sp>
        <p:nvSpPr>
          <p:cNvPr id="49182" name="Oval 35"/>
          <p:cNvSpPr>
            <a:spLocks noChangeArrowheads="1"/>
          </p:cNvSpPr>
          <p:nvPr/>
        </p:nvSpPr>
        <p:spPr bwMode="auto">
          <a:xfrm>
            <a:off x="4211638" y="2492375"/>
            <a:ext cx="360362" cy="357188"/>
          </a:xfrm>
          <a:prstGeom prst="ellipse">
            <a:avLst/>
          </a:prstGeom>
          <a:noFill/>
          <a:ln w="9525">
            <a:solidFill>
              <a:schemeClr val="tx1"/>
            </a:solidFill>
            <a:round/>
            <a:headEnd/>
            <a:tailEnd/>
          </a:ln>
        </p:spPr>
        <p:txBody>
          <a:bodyPr wrap="none" anchor="ctr"/>
          <a:lstStyle/>
          <a:p>
            <a:endParaRPr lang="zh-CN" altLang="en-US"/>
          </a:p>
        </p:txBody>
      </p:sp>
      <p:sp>
        <p:nvSpPr>
          <p:cNvPr id="49183" name="Oval 36"/>
          <p:cNvSpPr>
            <a:spLocks noChangeArrowheads="1"/>
          </p:cNvSpPr>
          <p:nvPr/>
        </p:nvSpPr>
        <p:spPr bwMode="auto">
          <a:xfrm>
            <a:off x="5219700" y="2492375"/>
            <a:ext cx="360363" cy="357188"/>
          </a:xfrm>
          <a:prstGeom prst="ellipse">
            <a:avLst/>
          </a:prstGeom>
          <a:noFill/>
          <a:ln w="9525">
            <a:solidFill>
              <a:schemeClr val="tx1"/>
            </a:solidFill>
            <a:round/>
            <a:headEnd/>
            <a:tailEnd/>
          </a:ln>
        </p:spPr>
        <p:txBody>
          <a:bodyPr wrap="none" anchor="ctr"/>
          <a:lstStyle/>
          <a:p>
            <a:endParaRPr lang="zh-CN" altLang="en-US"/>
          </a:p>
        </p:txBody>
      </p:sp>
      <p:sp>
        <p:nvSpPr>
          <p:cNvPr id="49184" name="Line 37"/>
          <p:cNvSpPr>
            <a:spLocks noChangeShapeType="1"/>
          </p:cNvSpPr>
          <p:nvPr/>
        </p:nvSpPr>
        <p:spPr bwMode="auto">
          <a:xfrm>
            <a:off x="3132138" y="2133600"/>
            <a:ext cx="0" cy="1511300"/>
          </a:xfrm>
          <a:prstGeom prst="line">
            <a:avLst/>
          </a:prstGeom>
          <a:noFill/>
          <a:ln w="9525">
            <a:solidFill>
              <a:schemeClr val="tx1"/>
            </a:solidFill>
            <a:round/>
            <a:headEnd/>
            <a:tailEnd type="triangle" w="med" len="med"/>
          </a:ln>
        </p:spPr>
        <p:txBody>
          <a:bodyPr/>
          <a:lstStyle/>
          <a:p>
            <a:endParaRPr lang="zh-CN" altLang="en-US"/>
          </a:p>
        </p:txBody>
      </p:sp>
      <p:sp>
        <p:nvSpPr>
          <p:cNvPr id="49185" name="Line 38"/>
          <p:cNvSpPr>
            <a:spLocks noChangeShapeType="1"/>
          </p:cNvSpPr>
          <p:nvPr/>
        </p:nvSpPr>
        <p:spPr bwMode="auto">
          <a:xfrm>
            <a:off x="4859338" y="2060575"/>
            <a:ext cx="0" cy="1584325"/>
          </a:xfrm>
          <a:prstGeom prst="line">
            <a:avLst/>
          </a:prstGeom>
          <a:noFill/>
          <a:ln w="9525">
            <a:solidFill>
              <a:schemeClr val="tx1"/>
            </a:solidFill>
            <a:round/>
            <a:headEnd/>
            <a:tailEnd type="triangle" w="med" len="med"/>
          </a:ln>
        </p:spPr>
        <p:txBody>
          <a:bodyPr/>
          <a:lstStyle/>
          <a:p>
            <a:endParaRPr lang="zh-CN" altLang="en-US"/>
          </a:p>
        </p:txBody>
      </p:sp>
      <p:sp>
        <p:nvSpPr>
          <p:cNvPr id="49186" name="Line 40"/>
          <p:cNvSpPr>
            <a:spLocks noChangeShapeType="1"/>
          </p:cNvSpPr>
          <p:nvPr/>
        </p:nvSpPr>
        <p:spPr bwMode="auto">
          <a:xfrm>
            <a:off x="6011863" y="2132013"/>
            <a:ext cx="0" cy="1512887"/>
          </a:xfrm>
          <a:prstGeom prst="line">
            <a:avLst/>
          </a:prstGeom>
          <a:noFill/>
          <a:ln w="9525">
            <a:solidFill>
              <a:schemeClr val="tx1"/>
            </a:solidFill>
            <a:round/>
            <a:headEnd/>
            <a:tailEnd type="triangle" w="med" len="med"/>
          </a:ln>
        </p:spPr>
        <p:txBody>
          <a:bodyPr/>
          <a:lstStyle/>
          <a:p>
            <a:endParaRPr lang="zh-CN" altLang="en-US"/>
          </a:p>
        </p:txBody>
      </p:sp>
      <p:cxnSp>
        <p:nvCxnSpPr>
          <p:cNvPr id="49187" name="AutoShape 41"/>
          <p:cNvCxnSpPr>
            <a:cxnSpLocks noChangeShapeType="1"/>
            <a:stCxn id="49181" idx="0"/>
            <a:endCxn id="49156" idx="3"/>
          </p:cNvCxnSpPr>
          <p:nvPr/>
        </p:nvCxnSpPr>
        <p:spPr bwMode="auto">
          <a:xfrm flipV="1">
            <a:off x="2808288" y="2078038"/>
            <a:ext cx="87312" cy="414337"/>
          </a:xfrm>
          <a:prstGeom prst="straightConnector1">
            <a:avLst/>
          </a:prstGeom>
          <a:noFill/>
          <a:ln w="9525">
            <a:solidFill>
              <a:schemeClr val="tx1"/>
            </a:solidFill>
            <a:round/>
            <a:headEnd/>
            <a:tailEnd type="triangle" w="med" len="med"/>
          </a:ln>
        </p:spPr>
      </p:cxnSp>
      <p:cxnSp>
        <p:nvCxnSpPr>
          <p:cNvPr id="49188" name="AutoShape 42"/>
          <p:cNvCxnSpPr>
            <a:cxnSpLocks noChangeShapeType="1"/>
            <a:stCxn id="49182" idx="0"/>
            <a:endCxn id="49179" idx="3"/>
          </p:cNvCxnSpPr>
          <p:nvPr/>
        </p:nvCxnSpPr>
        <p:spPr bwMode="auto">
          <a:xfrm flipV="1">
            <a:off x="4392613" y="2081213"/>
            <a:ext cx="231775" cy="411162"/>
          </a:xfrm>
          <a:prstGeom prst="straightConnector1">
            <a:avLst/>
          </a:prstGeom>
          <a:noFill/>
          <a:ln w="9525">
            <a:solidFill>
              <a:schemeClr val="tx1"/>
            </a:solidFill>
            <a:round/>
            <a:headEnd/>
            <a:tailEnd type="triangle" w="med" len="med"/>
          </a:ln>
        </p:spPr>
      </p:cxnSp>
      <p:cxnSp>
        <p:nvCxnSpPr>
          <p:cNvPr id="49189" name="AutoShape 43"/>
          <p:cNvCxnSpPr>
            <a:cxnSpLocks noChangeShapeType="1"/>
            <a:stCxn id="49183" idx="7"/>
            <a:endCxn id="49180" idx="3"/>
          </p:cNvCxnSpPr>
          <p:nvPr/>
        </p:nvCxnSpPr>
        <p:spPr bwMode="auto">
          <a:xfrm flipV="1">
            <a:off x="5527675" y="2081213"/>
            <a:ext cx="249238" cy="463550"/>
          </a:xfrm>
          <a:prstGeom prst="straightConnector1">
            <a:avLst/>
          </a:prstGeom>
          <a:noFill/>
          <a:ln w="9525">
            <a:solidFill>
              <a:schemeClr val="tx1"/>
            </a:solidFill>
            <a:round/>
            <a:headEnd/>
            <a:tailEnd type="triangle" w="med" len="med"/>
          </a:ln>
        </p:spPr>
      </p:cxnSp>
      <p:sp>
        <p:nvSpPr>
          <p:cNvPr id="49190" name="Line 45"/>
          <p:cNvSpPr>
            <a:spLocks noChangeShapeType="1"/>
          </p:cNvSpPr>
          <p:nvPr/>
        </p:nvSpPr>
        <p:spPr bwMode="auto">
          <a:xfrm>
            <a:off x="2916238" y="2781300"/>
            <a:ext cx="71437" cy="576263"/>
          </a:xfrm>
          <a:prstGeom prst="line">
            <a:avLst/>
          </a:prstGeom>
          <a:noFill/>
          <a:ln w="9525">
            <a:solidFill>
              <a:schemeClr val="tx1"/>
            </a:solidFill>
            <a:round/>
            <a:headEnd/>
            <a:tailEnd type="triangle" w="med" len="med"/>
          </a:ln>
        </p:spPr>
        <p:txBody>
          <a:bodyPr/>
          <a:lstStyle/>
          <a:p>
            <a:endParaRPr lang="zh-CN" altLang="en-US"/>
          </a:p>
        </p:txBody>
      </p:sp>
      <p:sp>
        <p:nvSpPr>
          <p:cNvPr id="49191" name="Line 46"/>
          <p:cNvSpPr>
            <a:spLocks noChangeShapeType="1"/>
          </p:cNvSpPr>
          <p:nvPr/>
        </p:nvSpPr>
        <p:spPr bwMode="auto">
          <a:xfrm flipV="1">
            <a:off x="2627313" y="2781300"/>
            <a:ext cx="73025" cy="503238"/>
          </a:xfrm>
          <a:prstGeom prst="line">
            <a:avLst/>
          </a:prstGeom>
          <a:noFill/>
          <a:ln w="9525">
            <a:solidFill>
              <a:schemeClr val="tx1"/>
            </a:solidFill>
            <a:round/>
            <a:headEnd/>
            <a:tailEnd type="triangle" w="med" len="med"/>
          </a:ln>
        </p:spPr>
        <p:txBody>
          <a:bodyPr/>
          <a:lstStyle/>
          <a:p>
            <a:endParaRPr lang="zh-CN" altLang="en-US"/>
          </a:p>
        </p:txBody>
      </p:sp>
      <p:sp>
        <p:nvSpPr>
          <p:cNvPr id="49192" name="Line 47"/>
          <p:cNvSpPr>
            <a:spLocks noChangeShapeType="1"/>
          </p:cNvSpPr>
          <p:nvPr/>
        </p:nvSpPr>
        <p:spPr bwMode="auto">
          <a:xfrm flipV="1">
            <a:off x="4283075" y="2854325"/>
            <a:ext cx="73025" cy="503238"/>
          </a:xfrm>
          <a:prstGeom prst="line">
            <a:avLst/>
          </a:prstGeom>
          <a:noFill/>
          <a:ln w="9525">
            <a:solidFill>
              <a:schemeClr val="tx1"/>
            </a:solidFill>
            <a:round/>
            <a:headEnd/>
            <a:tailEnd type="triangle" w="med" len="med"/>
          </a:ln>
        </p:spPr>
        <p:txBody>
          <a:bodyPr/>
          <a:lstStyle/>
          <a:p>
            <a:endParaRPr lang="zh-CN" altLang="en-US"/>
          </a:p>
        </p:txBody>
      </p:sp>
      <p:sp>
        <p:nvSpPr>
          <p:cNvPr id="49193" name="Line 48"/>
          <p:cNvSpPr>
            <a:spLocks noChangeShapeType="1"/>
          </p:cNvSpPr>
          <p:nvPr/>
        </p:nvSpPr>
        <p:spPr bwMode="auto">
          <a:xfrm>
            <a:off x="4500563" y="2781300"/>
            <a:ext cx="71437" cy="576263"/>
          </a:xfrm>
          <a:prstGeom prst="line">
            <a:avLst/>
          </a:prstGeom>
          <a:noFill/>
          <a:ln w="9525">
            <a:solidFill>
              <a:schemeClr val="tx1"/>
            </a:solidFill>
            <a:round/>
            <a:headEnd/>
            <a:tailEnd type="triangle" w="med" len="med"/>
          </a:ln>
        </p:spPr>
        <p:txBody>
          <a:bodyPr/>
          <a:lstStyle/>
          <a:p>
            <a:endParaRPr lang="zh-CN" altLang="en-US"/>
          </a:p>
        </p:txBody>
      </p:sp>
      <p:sp>
        <p:nvSpPr>
          <p:cNvPr id="49194" name="Line 49"/>
          <p:cNvSpPr>
            <a:spLocks noChangeShapeType="1"/>
          </p:cNvSpPr>
          <p:nvPr/>
        </p:nvSpPr>
        <p:spPr bwMode="auto">
          <a:xfrm flipH="1" flipV="1">
            <a:off x="5437188" y="2852738"/>
            <a:ext cx="358775" cy="792162"/>
          </a:xfrm>
          <a:prstGeom prst="line">
            <a:avLst/>
          </a:prstGeom>
          <a:noFill/>
          <a:ln w="9525">
            <a:solidFill>
              <a:schemeClr val="tx1"/>
            </a:solidFill>
            <a:round/>
            <a:headEnd/>
            <a:tailEnd type="triangle" w="med" len="med"/>
          </a:ln>
        </p:spPr>
        <p:txBody>
          <a:bodyPr/>
          <a:lstStyle/>
          <a:p>
            <a:endParaRPr lang="zh-CN" altLang="en-US"/>
          </a:p>
        </p:txBody>
      </p:sp>
      <p:sp>
        <p:nvSpPr>
          <p:cNvPr id="49195" name="Line 51"/>
          <p:cNvSpPr>
            <a:spLocks noChangeShapeType="1"/>
          </p:cNvSpPr>
          <p:nvPr/>
        </p:nvSpPr>
        <p:spPr bwMode="auto">
          <a:xfrm>
            <a:off x="5580063" y="2781300"/>
            <a:ext cx="360362" cy="719138"/>
          </a:xfrm>
          <a:prstGeom prst="line">
            <a:avLst/>
          </a:prstGeom>
          <a:noFill/>
          <a:ln w="9525">
            <a:solidFill>
              <a:schemeClr val="tx1"/>
            </a:solidFill>
            <a:round/>
            <a:headEnd/>
            <a:tailEnd type="triangle" w="med" len="med"/>
          </a:ln>
        </p:spPr>
        <p:txBody>
          <a:bodyPr/>
          <a:lstStyle/>
          <a:p>
            <a:endParaRPr lang="zh-CN" altLang="en-US"/>
          </a:p>
        </p:txBody>
      </p:sp>
      <p:sp>
        <p:nvSpPr>
          <p:cNvPr id="49196" name="Text Box 53"/>
          <p:cNvSpPr txBox="1">
            <a:spLocks noChangeArrowheads="1"/>
          </p:cNvSpPr>
          <p:nvPr/>
        </p:nvSpPr>
        <p:spPr bwMode="auto">
          <a:xfrm>
            <a:off x="2484438" y="1557338"/>
            <a:ext cx="215900" cy="779462"/>
          </a:xfrm>
          <a:prstGeom prst="rect">
            <a:avLst/>
          </a:prstGeom>
          <a:noFill/>
          <a:ln w="9525">
            <a:noFill/>
            <a:miter lim="800000"/>
            <a:headEnd/>
            <a:tailEnd/>
          </a:ln>
        </p:spPr>
        <p:txBody>
          <a:bodyPr>
            <a:spAutoFit/>
          </a:bodyPr>
          <a:lstStyle/>
          <a:p>
            <a:pPr>
              <a:spcBef>
                <a:spcPct val="50000"/>
              </a:spcBef>
            </a:pPr>
            <a:r>
              <a:rPr lang="en-US" altLang="zh-CN"/>
              <a:t>R</a:t>
            </a:r>
          </a:p>
          <a:p>
            <a:pPr>
              <a:spcBef>
                <a:spcPct val="50000"/>
              </a:spcBef>
            </a:pPr>
            <a:r>
              <a:rPr lang="en-US" altLang="zh-CN"/>
              <a:t>3</a:t>
            </a:r>
          </a:p>
        </p:txBody>
      </p:sp>
      <p:sp>
        <p:nvSpPr>
          <p:cNvPr id="49197" name="Text Box 54"/>
          <p:cNvSpPr txBox="1">
            <a:spLocks noChangeArrowheads="1"/>
          </p:cNvSpPr>
          <p:nvPr/>
        </p:nvSpPr>
        <p:spPr bwMode="auto">
          <a:xfrm>
            <a:off x="4140200" y="1557338"/>
            <a:ext cx="215900" cy="779462"/>
          </a:xfrm>
          <a:prstGeom prst="rect">
            <a:avLst/>
          </a:prstGeom>
          <a:noFill/>
          <a:ln w="9525">
            <a:noFill/>
            <a:miter lim="800000"/>
            <a:headEnd/>
            <a:tailEnd/>
          </a:ln>
        </p:spPr>
        <p:txBody>
          <a:bodyPr>
            <a:spAutoFit/>
          </a:bodyPr>
          <a:lstStyle/>
          <a:p>
            <a:pPr>
              <a:spcBef>
                <a:spcPct val="50000"/>
              </a:spcBef>
            </a:pPr>
            <a:r>
              <a:rPr lang="en-US" altLang="zh-CN"/>
              <a:t>R</a:t>
            </a:r>
          </a:p>
          <a:p>
            <a:pPr>
              <a:spcBef>
                <a:spcPct val="50000"/>
              </a:spcBef>
            </a:pPr>
            <a:r>
              <a:rPr lang="en-US" altLang="zh-CN"/>
              <a:t>3</a:t>
            </a:r>
          </a:p>
        </p:txBody>
      </p:sp>
      <p:sp>
        <p:nvSpPr>
          <p:cNvPr id="49198" name="Text Box 55"/>
          <p:cNvSpPr txBox="1">
            <a:spLocks noChangeArrowheads="1"/>
          </p:cNvSpPr>
          <p:nvPr/>
        </p:nvSpPr>
        <p:spPr bwMode="auto">
          <a:xfrm>
            <a:off x="6300788" y="1557338"/>
            <a:ext cx="215900" cy="779462"/>
          </a:xfrm>
          <a:prstGeom prst="rect">
            <a:avLst/>
          </a:prstGeom>
          <a:noFill/>
          <a:ln w="9525">
            <a:noFill/>
            <a:miter lim="800000"/>
            <a:headEnd/>
            <a:tailEnd/>
          </a:ln>
        </p:spPr>
        <p:txBody>
          <a:bodyPr>
            <a:spAutoFit/>
          </a:bodyPr>
          <a:lstStyle/>
          <a:p>
            <a:pPr>
              <a:spcBef>
                <a:spcPct val="50000"/>
              </a:spcBef>
            </a:pPr>
            <a:r>
              <a:rPr lang="en-US" altLang="zh-CN"/>
              <a:t>R</a:t>
            </a:r>
          </a:p>
          <a:p>
            <a:pPr>
              <a:spcBef>
                <a:spcPct val="50000"/>
              </a:spcBef>
            </a:pPr>
            <a:r>
              <a:rPr lang="en-US" altLang="zh-CN"/>
              <a:t>3</a:t>
            </a:r>
          </a:p>
        </p:txBody>
      </p:sp>
      <p:sp>
        <p:nvSpPr>
          <p:cNvPr id="49199" name="Text Box 56"/>
          <p:cNvSpPr txBox="1">
            <a:spLocks noChangeArrowheads="1"/>
          </p:cNvSpPr>
          <p:nvPr/>
        </p:nvSpPr>
        <p:spPr bwMode="auto">
          <a:xfrm>
            <a:off x="2268538" y="2492375"/>
            <a:ext cx="288925" cy="366713"/>
          </a:xfrm>
          <a:prstGeom prst="rect">
            <a:avLst/>
          </a:prstGeom>
          <a:noFill/>
          <a:ln w="9525">
            <a:noFill/>
            <a:miter lim="800000"/>
            <a:headEnd/>
            <a:tailEnd/>
          </a:ln>
        </p:spPr>
        <p:txBody>
          <a:bodyPr>
            <a:spAutoFit/>
          </a:bodyPr>
          <a:lstStyle/>
          <a:p>
            <a:pPr>
              <a:spcBef>
                <a:spcPct val="50000"/>
              </a:spcBef>
            </a:pPr>
            <a:r>
              <a:rPr lang="en-US" altLang="zh-CN"/>
              <a:t>K</a:t>
            </a:r>
          </a:p>
        </p:txBody>
      </p:sp>
      <p:sp>
        <p:nvSpPr>
          <p:cNvPr id="49200" name="Text Box 57"/>
          <p:cNvSpPr txBox="1">
            <a:spLocks noChangeArrowheads="1"/>
          </p:cNvSpPr>
          <p:nvPr/>
        </p:nvSpPr>
        <p:spPr bwMode="auto">
          <a:xfrm>
            <a:off x="3851275" y="2492375"/>
            <a:ext cx="288925" cy="366713"/>
          </a:xfrm>
          <a:prstGeom prst="rect">
            <a:avLst/>
          </a:prstGeom>
          <a:noFill/>
          <a:ln w="9525">
            <a:noFill/>
            <a:miter lim="800000"/>
            <a:headEnd/>
            <a:tailEnd/>
          </a:ln>
        </p:spPr>
        <p:txBody>
          <a:bodyPr>
            <a:spAutoFit/>
          </a:bodyPr>
          <a:lstStyle/>
          <a:p>
            <a:pPr>
              <a:spcBef>
                <a:spcPct val="50000"/>
              </a:spcBef>
            </a:pPr>
            <a:r>
              <a:rPr lang="en-US" altLang="zh-CN"/>
              <a:t>K</a:t>
            </a:r>
          </a:p>
        </p:txBody>
      </p:sp>
      <p:sp>
        <p:nvSpPr>
          <p:cNvPr id="49201" name="Text Box 58"/>
          <p:cNvSpPr txBox="1">
            <a:spLocks noChangeArrowheads="1"/>
          </p:cNvSpPr>
          <p:nvPr/>
        </p:nvSpPr>
        <p:spPr bwMode="auto">
          <a:xfrm>
            <a:off x="4859338" y="2486025"/>
            <a:ext cx="288925" cy="366713"/>
          </a:xfrm>
          <a:prstGeom prst="rect">
            <a:avLst/>
          </a:prstGeom>
          <a:noFill/>
          <a:ln w="9525">
            <a:noFill/>
            <a:miter lim="800000"/>
            <a:headEnd/>
            <a:tailEnd/>
          </a:ln>
        </p:spPr>
        <p:txBody>
          <a:bodyPr>
            <a:spAutoFit/>
          </a:bodyPr>
          <a:lstStyle/>
          <a:p>
            <a:pPr>
              <a:spcBef>
                <a:spcPct val="50000"/>
              </a:spcBef>
            </a:pPr>
            <a:r>
              <a:rPr lang="en-US" altLang="zh-CN"/>
              <a:t>K</a:t>
            </a:r>
          </a:p>
        </p:txBody>
      </p:sp>
      <p:sp>
        <p:nvSpPr>
          <p:cNvPr id="49202" name="Text Box 59"/>
          <p:cNvSpPr txBox="1">
            <a:spLocks noChangeArrowheads="1"/>
          </p:cNvSpPr>
          <p:nvPr/>
        </p:nvSpPr>
        <p:spPr bwMode="auto">
          <a:xfrm>
            <a:off x="3203575" y="2708275"/>
            <a:ext cx="215900" cy="304800"/>
          </a:xfrm>
          <a:prstGeom prst="rect">
            <a:avLst/>
          </a:prstGeom>
          <a:noFill/>
          <a:ln w="9525">
            <a:noFill/>
            <a:miter lim="800000"/>
            <a:headEnd/>
            <a:tailEnd/>
          </a:ln>
        </p:spPr>
        <p:txBody>
          <a:bodyPr>
            <a:spAutoFit/>
          </a:bodyPr>
          <a:lstStyle/>
          <a:p>
            <a:pPr>
              <a:spcBef>
                <a:spcPct val="50000"/>
              </a:spcBef>
            </a:pPr>
            <a:r>
              <a:rPr lang="en-US" altLang="zh-CN" sz="1400"/>
              <a:t>4</a:t>
            </a:r>
          </a:p>
        </p:txBody>
      </p:sp>
      <p:sp>
        <p:nvSpPr>
          <p:cNvPr id="49203" name="Text Box 60"/>
          <p:cNvSpPr txBox="1">
            <a:spLocks noChangeArrowheads="1"/>
          </p:cNvSpPr>
          <p:nvPr/>
        </p:nvSpPr>
        <p:spPr bwMode="auto">
          <a:xfrm>
            <a:off x="4859338" y="2781300"/>
            <a:ext cx="215900" cy="304800"/>
          </a:xfrm>
          <a:prstGeom prst="rect">
            <a:avLst/>
          </a:prstGeom>
          <a:noFill/>
          <a:ln w="9525">
            <a:noFill/>
            <a:miter lim="800000"/>
            <a:headEnd/>
            <a:tailEnd/>
          </a:ln>
        </p:spPr>
        <p:txBody>
          <a:bodyPr>
            <a:spAutoFit/>
          </a:bodyPr>
          <a:lstStyle/>
          <a:p>
            <a:pPr>
              <a:spcBef>
                <a:spcPct val="50000"/>
              </a:spcBef>
            </a:pPr>
            <a:r>
              <a:rPr lang="en-US" altLang="zh-CN" sz="1400"/>
              <a:t>4</a:t>
            </a:r>
          </a:p>
        </p:txBody>
      </p:sp>
      <p:sp>
        <p:nvSpPr>
          <p:cNvPr id="49204" name="Text Box 61"/>
          <p:cNvSpPr txBox="1">
            <a:spLocks noChangeArrowheads="1"/>
          </p:cNvSpPr>
          <p:nvPr/>
        </p:nvSpPr>
        <p:spPr bwMode="auto">
          <a:xfrm>
            <a:off x="5724525" y="2781300"/>
            <a:ext cx="215900" cy="304800"/>
          </a:xfrm>
          <a:prstGeom prst="rect">
            <a:avLst/>
          </a:prstGeom>
          <a:noFill/>
          <a:ln w="9525">
            <a:noFill/>
            <a:miter lim="800000"/>
            <a:headEnd/>
            <a:tailEnd/>
          </a:ln>
        </p:spPr>
        <p:txBody>
          <a:bodyPr>
            <a:spAutoFit/>
          </a:bodyPr>
          <a:lstStyle/>
          <a:p>
            <a:pPr>
              <a:spcBef>
                <a:spcPct val="50000"/>
              </a:spcBef>
            </a:pPr>
            <a:r>
              <a:rPr lang="en-US" altLang="zh-CN" sz="1400"/>
              <a:t>4</a:t>
            </a:r>
          </a:p>
        </p:txBody>
      </p:sp>
      <p:sp>
        <p:nvSpPr>
          <p:cNvPr id="49205" name="Text Box 62"/>
          <p:cNvSpPr txBox="1">
            <a:spLocks noChangeArrowheads="1"/>
          </p:cNvSpPr>
          <p:nvPr/>
        </p:nvSpPr>
        <p:spPr bwMode="auto">
          <a:xfrm>
            <a:off x="2484438" y="3357563"/>
            <a:ext cx="215900" cy="304800"/>
          </a:xfrm>
          <a:prstGeom prst="rect">
            <a:avLst/>
          </a:prstGeom>
          <a:noFill/>
          <a:ln w="9525">
            <a:noFill/>
            <a:miter lim="800000"/>
            <a:headEnd/>
            <a:tailEnd/>
          </a:ln>
        </p:spPr>
        <p:txBody>
          <a:bodyPr>
            <a:spAutoFit/>
          </a:bodyPr>
          <a:lstStyle/>
          <a:p>
            <a:pPr>
              <a:spcBef>
                <a:spcPct val="50000"/>
              </a:spcBef>
            </a:pPr>
            <a:r>
              <a:rPr lang="en-US" altLang="zh-CN" sz="1400"/>
              <a:t>1</a:t>
            </a:r>
          </a:p>
        </p:txBody>
      </p:sp>
      <p:sp>
        <p:nvSpPr>
          <p:cNvPr id="49206" name="Text Box 63"/>
          <p:cNvSpPr txBox="1">
            <a:spLocks noChangeArrowheads="1"/>
          </p:cNvSpPr>
          <p:nvPr/>
        </p:nvSpPr>
        <p:spPr bwMode="auto">
          <a:xfrm>
            <a:off x="4140200" y="3429000"/>
            <a:ext cx="215900" cy="304800"/>
          </a:xfrm>
          <a:prstGeom prst="rect">
            <a:avLst/>
          </a:prstGeom>
          <a:noFill/>
          <a:ln w="9525">
            <a:noFill/>
            <a:miter lim="800000"/>
            <a:headEnd/>
            <a:tailEnd/>
          </a:ln>
        </p:spPr>
        <p:txBody>
          <a:bodyPr>
            <a:spAutoFit/>
          </a:bodyPr>
          <a:lstStyle/>
          <a:p>
            <a:pPr>
              <a:spcBef>
                <a:spcPct val="50000"/>
              </a:spcBef>
            </a:pPr>
            <a:r>
              <a:rPr lang="en-US" altLang="zh-CN" sz="1400"/>
              <a:t>1</a:t>
            </a:r>
          </a:p>
        </p:txBody>
      </p:sp>
      <p:sp>
        <p:nvSpPr>
          <p:cNvPr id="49207" name="Text Box 64"/>
          <p:cNvSpPr txBox="1">
            <a:spLocks noChangeArrowheads="1"/>
          </p:cNvSpPr>
          <p:nvPr/>
        </p:nvSpPr>
        <p:spPr bwMode="auto">
          <a:xfrm>
            <a:off x="5580063" y="3500438"/>
            <a:ext cx="215900" cy="304800"/>
          </a:xfrm>
          <a:prstGeom prst="rect">
            <a:avLst/>
          </a:prstGeom>
          <a:noFill/>
          <a:ln w="9525">
            <a:noFill/>
            <a:miter lim="800000"/>
            <a:headEnd/>
            <a:tailEnd/>
          </a:ln>
        </p:spPr>
        <p:txBody>
          <a:bodyPr>
            <a:spAutoFit/>
          </a:bodyPr>
          <a:lstStyle/>
          <a:p>
            <a:pPr>
              <a:spcBef>
                <a:spcPct val="50000"/>
              </a:spcBef>
            </a:pPr>
            <a:r>
              <a:rPr lang="en-US" altLang="zh-CN" sz="1400"/>
              <a:t>1</a:t>
            </a:r>
          </a:p>
        </p:txBody>
      </p:sp>
      <p:sp>
        <p:nvSpPr>
          <p:cNvPr id="49208" name="Text Box 65"/>
          <p:cNvSpPr txBox="1">
            <a:spLocks noChangeArrowheads="1"/>
          </p:cNvSpPr>
          <p:nvPr/>
        </p:nvSpPr>
        <p:spPr bwMode="auto">
          <a:xfrm>
            <a:off x="3203575" y="3284538"/>
            <a:ext cx="215900" cy="304800"/>
          </a:xfrm>
          <a:prstGeom prst="rect">
            <a:avLst/>
          </a:prstGeom>
          <a:noFill/>
          <a:ln w="9525">
            <a:noFill/>
            <a:miter lim="800000"/>
            <a:headEnd/>
            <a:tailEnd/>
          </a:ln>
        </p:spPr>
        <p:txBody>
          <a:bodyPr>
            <a:spAutoFit/>
          </a:bodyPr>
          <a:lstStyle/>
          <a:p>
            <a:pPr>
              <a:spcBef>
                <a:spcPct val="50000"/>
              </a:spcBef>
            </a:pPr>
            <a:r>
              <a:rPr lang="en-US" altLang="zh-CN" sz="1400"/>
              <a:t>2</a:t>
            </a:r>
          </a:p>
        </p:txBody>
      </p:sp>
      <p:sp>
        <p:nvSpPr>
          <p:cNvPr id="49209" name="Text Box 66"/>
          <p:cNvSpPr txBox="1">
            <a:spLocks noChangeArrowheads="1"/>
          </p:cNvSpPr>
          <p:nvPr/>
        </p:nvSpPr>
        <p:spPr bwMode="auto">
          <a:xfrm>
            <a:off x="4500563" y="3068638"/>
            <a:ext cx="215900" cy="304800"/>
          </a:xfrm>
          <a:prstGeom prst="rect">
            <a:avLst/>
          </a:prstGeom>
          <a:noFill/>
          <a:ln w="9525">
            <a:noFill/>
            <a:miter lim="800000"/>
            <a:headEnd/>
            <a:tailEnd/>
          </a:ln>
        </p:spPr>
        <p:txBody>
          <a:bodyPr>
            <a:spAutoFit/>
          </a:bodyPr>
          <a:lstStyle/>
          <a:p>
            <a:pPr>
              <a:spcBef>
                <a:spcPct val="50000"/>
              </a:spcBef>
            </a:pPr>
            <a:r>
              <a:rPr lang="en-US" altLang="zh-CN" sz="1400"/>
              <a:t>2</a:t>
            </a:r>
          </a:p>
        </p:txBody>
      </p:sp>
      <p:sp>
        <p:nvSpPr>
          <p:cNvPr id="49210" name="Text Box 67"/>
          <p:cNvSpPr txBox="1">
            <a:spLocks noChangeArrowheads="1"/>
          </p:cNvSpPr>
          <p:nvPr/>
        </p:nvSpPr>
        <p:spPr bwMode="auto">
          <a:xfrm>
            <a:off x="6011863" y="3357563"/>
            <a:ext cx="215900" cy="304800"/>
          </a:xfrm>
          <a:prstGeom prst="rect">
            <a:avLst/>
          </a:prstGeom>
          <a:noFill/>
          <a:ln w="9525">
            <a:noFill/>
            <a:miter lim="800000"/>
            <a:headEnd/>
            <a:tailEnd/>
          </a:ln>
        </p:spPr>
        <p:txBody>
          <a:bodyPr>
            <a:spAutoFit/>
          </a:bodyPr>
          <a:lstStyle/>
          <a:p>
            <a:pPr>
              <a:spcBef>
                <a:spcPct val="50000"/>
              </a:spcBef>
            </a:pPr>
            <a:r>
              <a:rPr lang="en-US" altLang="zh-CN" sz="1400"/>
              <a:t>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D3632-88F0-4E97-90EE-DC4AE3C656A7}"/>
              </a:ext>
            </a:extLst>
          </p:cNvPr>
          <p:cNvSpPr>
            <a:spLocks noGrp="1"/>
          </p:cNvSpPr>
          <p:nvPr>
            <p:ph type="title"/>
          </p:nvPr>
        </p:nvSpPr>
        <p:spPr/>
        <p:txBody>
          <a:bodyPr/>
          <a:lstStyle/>
          <a:p>
            <a:r>
              <a:rPr lang="zh-CN" altLang="en-US" b="1" dirty="0">
                <a:latin typeface="华文琥珀" panose="02010800040101010101" pitchFamily="2" charset="-122"/>
                <a:ea typeface="华文琥珀" panose="02010800040101010101" pitchFamily="2" charset="-122"/>
              </a:rPr>
              <a:t>研发</a:t>
            </a:r>
            <a:r>
              <a:rPr lang="en-US" altLang="zh-CN" b="1" dirty="0">
                <a:latin typeface="华文琥珀" panose="02010800040101010101" pitchFamily="2" charset="-122"/>
                <a:ea typeface="华文琥珀" panose="02010800040101010101" pitchFamily="2" charset="-122"/>
              </a:rPr>
              <a:t>—</a:t>
            </a:r>
            <a:r>
              <a:rPr lang="zh-CN" altLang="en-US" b="1" dirty="0">
                <a:latin typeface="华文琥珀" panose="02010800040101010101" pitchFamily="2" charset="-122"/>
                <a:ea typeface="华文琥珀" panose="02010800040101010101" pitchFamily="2" charset="-122"/>
              </a:rPr>
              <a:t>创新的核心</a:t>
            </a:r>
          </a:p>
        </p:txBody>
      </p:sp>
      <p:sp>
        <p:nvSpPr>
          <p:cNvPr id="3" name="内容占位符 2">
            <a:extLst>
              <a:ext uri="{FF2B5EF4-FFF2-40B4-BE49-F238E27FC236}">
                <a16:creationId xmlns:a16="http://schemas.microsoft.com/office/drawing/2014/main" id="{16323BA7-A6FB-43DF-BFC8-48506377171B}"/>
              </a:ext>
            </a:extLst>
          </p:cNvPr>
          <p:cNvSpPr>
            <a:spLocks noGrp="1"/>
          </p:cNvSpPr>
          <p:nvPr>
            <p:ph sz="quarter" idx="1"/>
          </p:nvPr>
        </p:nvSpPr>
        <p:spPr/>
        <p:txBody>
          <a:bodyPr>
            <a:normAutofit/>
          </a:bodyPr>
          <a:lstStyle/>
          <a:p>
            <a:r>
              <a:rPr lang="zh-CN" altLang="en-US" dirty="0"/>
              <a:t>资金不足曾长期困扰中国科研事业。得改革开放以来经济飞速发展之赐，近十年来，中国研发经费投入强度（即研发投入与</a:t>
            </a:r>
            <a:r>
              <a:rPr lang="en-US" altLang="zh-CN" dirty="0"/>
              <a:t>GDP</a:t>
            </a:r>
            <a:r>
              <a:rPr lang="zh-CN" altLang="en-US" dirty="0"/>
              <a:t>之比）提升较快。</a:t>
            </a:r>
            <a:endParaRPr lang="en-US" altLang="zh-CN" dirty="0"/>
          </a:p>
          <a:p>
            <a:r>
              <a:rPr lang="en-US" altLang="zh-CN" dirty="0"/>
              <a:t>2019</a:t>
            </a:r>
            <a:r>
              <a:rPr lang="zh-CN" altLang="en-US" dirty="0"/>
              <a:t>年，全国共投入研发经费</a:t>
            </a:r>
            <a:r>
              <a:rPr lang="en-US" altLang="zh-CN" dirty="0"/>
              <a:t>22143.6</a:t>
            </a:r>
            <a:r>
              <a:rPr lang="zh-CN" altLang="en-US" dirty="0"/>
              <a:t>亿元，比上年增长</a:t>
            </a:r>
            <a:r>
              <a:rPr lang="en-US" altLang="zh-CN" dirty="0"/>
              <a:t>12.5%</a:t>
            </a:r>
            <a:r>
              <a:rPr lang="zh-CN" altLang="en-US" dirty="0"/>
              <a:t>；研发经费投入强度为</a:t>
            </a:r>
            <a:r>
              <a:rPr lang="en-US" altLang="zh-CN" dirty="0"/>
              <a:t>2.23%</a:t>
            </a:r>
            <a:r>
              <a:rPr lang="zh-CN" altLang="en-US" dirty="0"/>
              <a:t>，比上年提高</a:t>
            </a:r>
            <a:r>
              <a:rPr lang="en-US" altLang="zh-CN" dirty="0"/>
              <a:t>0.09</a:t>
            </a:r>
            <a:r>
              <a:rPr lang="zh-CN" altLang="en-US" dirty="0"/>
              <a:t>个百分点。</a:t>
            </a:r>
            <a:endParaRPr lang="en-US" altLang="zh-CN" dirty="0"/>
          </a:p>
          <a:p>
            <a:r>
              <a:rPr lang="zh-CN" altLang="en-US" dirty="0"/>
              <a:t>不过，提高余地仍不小。就规模而言，中国尚无法与美国相比 ；就投入强度而言，则远逊以色列、韩国等国。</a:t>
            </a:r>
          </a:p>
        </p:txBody>
      </p:sp>
    </p:spTree>
    <p:extLst>
      <p:ext uri="{BB962C8B-B14F-4D97-AF65-F5344CB8AC3E}">
        <p14:creationId xmlns:p14="http://schemas.microsoft.com/office/powerpoint/2010/main" val="1832777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39552" y="260648"/>
            <a:ext cx="7467600" cy="724942"/>
          </a:xfrm>
        </p:spPr>
        <p:txBody>
          <a:bodyPr>
            <a:normAutofit/>
          </a:bodyPr>
          <a:lstStyle/>
          <a:p>
            <a:pPr marL="274320" indent="-274320">
              <a:lnSpc>
                <a:spcPct val="90000"/>
              </a:lnSpc>
              <a:spcBef>
                <a:spcPts val="600"/>
              </a:spcBef>
              <a:buClr>
                <a:schemeClr val="accent1"/>
              </a:buClr>
              <a:buSzPct val="70000"/>
              <a:buFont typeface="Wingdings"/>
              <a:buChar char=""/>
            </a:pPr>
            <a:r>
              <a:rPr lang="zh-CN" altLang="en-US" sz="2800" b="1" dirty="0">
                <a:solidFill>
                  <a:schemeClr val="tx1"/>
                </a:solidFill>
                <a:latin typeface="华文琥珀" panose="02010800040101010101" pitchFamily="2" charset="-122"/>
                <a:ea typeface="华文琥珀" panose="02010800040101010101" pitchFamily="2" charset="-122"/>
                <a:cs typeface="+mn-cs"/>
              </a:rPr>
              <a:t>（三）链环</a:t>
            </a:r>
            <a:r>
              <a:rPr lang="en-US" altLang="zh-CN" sz="2800" b="1" dirty="0">
                <a:solidFill>
                  <a:schemeClr val="tx1"/>
                </a:solidFill>
                <a:latin typeface="华文琥珀" panose="02010800040101010101" pitchFamily="2" charset="-122"/>
                <a:ea typeface="华文琥珀" panose="02010800040101010101" pitchFamily="2" charset="-122"/>
                <a:cs typeface="+mn-cs"/>
              </a:rPr>
              <a:t>—</a:t>
            </a:r>
            <a:r>
              <a:rPr lang="zh-CN" altLang="en-US" sz="2800" b="1" dirty="0">
                <a:solidFill>
                  <a:schemeClr val="tx1"/>
                </a:solidFill>
                <a:latin typeface="华文琥珀" panose="02010800040101010101" pitchFamily="2" charset="-122"/>
                <a:ea typeface="华文琥珀" panose="02010800040101010101" pitchFamily="2" charset="-122"/>
                <a:cs typeface="+mn-cs"/>
              </a:rPr>
              <a:t>回路模式</a:t>
            </a:r>
          </a:p>
        </p:txBody>
      </p:sp>
      <p:sp>
        <p:nvSpPr>
          <p:cNvPr id="50179" name="Rectangle 3"/>
          <p:cNvSpPr>
            <a:spLocks noGrp="1" noChangeArrowheads="1"/>
          </p:cNvSpPr>
          <p:nvPr>
            <p:ph type="body" idx="1"/>
          </p:nvPr>
        </p:nvSpPr>
        <p:spPr>
          <a:xfrm>
            <a:off x="457200" y="980728"/>
            <a:ext cx="7467600" cy="5493224"/>
          </a:xfrm>
        </p:spPr>
        <p:txBody>
          <a:bodyPr/>
          <a:lstStyle/>
          <a:p>
            <a:pPr eaLnBrk="1" hangingPunct="1"/>
            <a:r>
              <a:rPr lang="zh-CN" altLang="en-US" b="1" dirty="0">
                <a:ea typeface="楷体_GB2312" pitchFamily="49" charset="-122"/>
              </a:rPr>
              <a:t>该模式的创新路径：</a:t>
            </a:r>
          </a:p>
          <a:p>
            <a:pPr eaLnBrk="1" hangingPunct="1"/>
            <a:r>
              <a:rPr lang="zh-CN" altLang="en-US" sz="2400" dirty="0">
                <a:latin typeface="楷体_GB2312" pitchFamily="49" charset="-122"/>
                <a:ea typeface="楷体_GB2312" pitchFamily="49" charset="-122"/>
              </a:rPr>
              <a:t>第一条是以</a:t>
            </a:r>
            <a:r>
              <a:rPr lang="en-US" altLang="zh-CN" sz="2400" dirty="0">
                <a:latin typeface="楷体_GB2312" pitchFamily="49" charset="-122"/>
                <a:ea typeface="楷体_GB2312" pitchFamily="49" charset="-122"/>
              </a:rPr>
              <a:t>c</a:t>
            </a:r>
            <a:r>
              <a:rPr lang="zh-CN" altLang="en-US" sz="2400" dirty="0">
                <a:latin typeface="楷体_GB2312" pitchFamily="49" charset="-122"/>
                <a:ea typeface="楷体_GB2312" pitchFamily="49" charset="-122"/>
              </a:rPr>
              <a:t>表示的创新核心链，它起于发明、设计，通过设计、开发、生产，终于销售。</a:t>
            </a:r>
          </a:p>
          <a:p>
            <a:pPr eaLnBrk="1" hangingPunct="1"/>
            <a:r>
              <a:rPr lang="zh-CN" altLang="en-US" sz="2400" dirty="0">
                <a:latin typeface="楷体_GB2312" pitchFamily="49" charset="-122"/>
                <a:ea typeface="楷体_GB2312" pitchFamily="49" charset="-122"/>
              </a:rPr>
              <a:t>第二条是以</a:t>
            </a:r>
            <a:r>
              <a:rPr lang="en-US" altLang="zh-CN" sz="2400" dirty="0">
                <a:latin typeface="楷体_GB2312" pitchFamily="49" charset="-122"/>
                <a:ea typeface="楷体_GB2312" pitchFamily="49" charset="-122"/>
              </a:rPr>
              <a:t>f</a:t>
            </a:r>
            <a:r>
              <a:rPr lang="zh-CN" altLang="en-US" sz="2400" dirty="0">
                <a:latin typeface="楷体_GB2312" pitchFamily="49" charset="-122"/>
                <a:ea typeface="楷体_GB2312" pitchFamily="49" charset="-122"/>
              </a:rPr>
              <a:t>和</a:t>
            </a:r>
            <a:r>
              <a:rPr lang="en-US" altLang="zh-CN" sz="2400" dirty="0">
                <a:latin typeface="楷体_GB2312" pitchFamily="49" charset="-122"/>
                <a:ea typeface="楷体_GB2312" pitchFamily="49" charset="-122"/>
              </a:rPr>
              <a:t>F</a:t>
            </a:r>
            <a:r>
              <a:rPr lang="zh-CN" altLang="en-US" sz="2400" dirty="0">
                <a:latin typeface="楷体_GB2312" pitchFamily="49" charset="-122"/>
                <a:ea typeface="楷体_GB2312" pitchFamily="49" charset="-122"/>
              </a:rPr>
              <a:t>表示的核心链的反馈回路，其中</a:t>
            </a:r>
            <a:r>
              <a:rPr lang="en-US" altLang="zh-CN" sz="2400" dirty="0">
                <a:latin typeface="楷体_GB2312" pitchFamily="49" charset="-122"/>
                <a:ea typeface="楷体_GB2312" pitchFamily="49" charset="-122"/>
              </a:rPr>
              <a:t>F</a:t>
            </a:r>
            <a:r>
              <a:rPr lang="zh-CN" altLang="en-US" sz="2400" dirty="0">
                <a:latin typeface="楷体_GB2312" pitchFamily="49" charset="-122"/>
                <a:ea typeface="楷体_GB2312" pitchFamily="49" charset="-122"/>
              </a:rPr>
              <a:t>表示主反馈。这些反馈回路表示对核心链下一个节点或市场需求的反应，一边对产品性能做进一步改善。</a:t>
            </a:r>
          </a:p>
          <a:p>
            <a:pPr eaLnBrk="1" hangingPunct="1"/>
            <a:r>
              <a:rPr lang="zh-CN" altLang="en-US" sz="2400" dirty="0">
                <a:latin typeface="楷体_GB2312" pitchFamily="49" charset="-122"/>
                <a:ea typeface="楷体_GB2312" pitchFamily="49" charset="-122"/>
              </a:rPr>
              <a:t>第三条是以</a:t>
            </a:r>
            <a:r>
              <a:rPr lang="en-US" altLang="zh-CN" sz="2400" dirty="0">
                <a:latin typeface="楷体_GB2312" pitchFamily="49" charset="-122"/>
                <a:ea typeface="楷体_GB2312" pitchFamily="49" charset="-122"/>
              </a:rPr>
              <a:t>K-R</a:t>
            </a:r>
            <a:r>
              <a:rPr lang="zh-CN" altLang="en-US" sz="2400" dirty="0">
                <a:latin typeface="楷体_GB2312" pitchFamily="49" charset="-122"/>
                <a:ea typeface="楷体_GB2312" pitchFamily="49" charset="-122"/>
              </a:rPr>
              <a:t>表示的创新核心链与知识和研究之间的联系。</a:t>
            </a:r>
          </a:p>
          <a:p>
            <a:pPr eaLnBrk="1" hangingPunct="1"/>
            <a:r>
              <a:rPr lang="zh-CN" altLang="en-US" sz="2400" dirty="0">
                <a:latin typeface="楷体_GB2312" pitchFamily="49" charset="-122"/>
                <a:ea typeface="楷体_GB2312" pitchFamily="49" charset="-122"/>
              </a:rPr>
              <a:t>第四条和第五条分别为</a:t>
            </a:r>
            <a:r>
              <a:rPr lang="en-US" altLang="zh-CN" sz="2400" dirty="0">
                <a:latin typeface="楷体_GB2312" pitchFamily="49" charset="-122"/>
                <a:ea typeface="楷体_GB2312" pitchFamily="49" charset="-122"/>
              </a:rPr>
              <a:t>D</a:t>
            </a:r>
            <a:r>
              <a:rPr lang="zh-CN" altLang="en-US" sz="2400" dirty="0">
                <a:latin typeface="楷体_GB2312" pitchFamily="49" charset="-122"/>
                <a:ea typeface="楷体_GB2312" pitchFamily="49" charset="-122"/>
              </a:rPr>
              <a:t>和</a:t>
            </a:r>
            <a:r>
              <a:rPr lang="en-US" altLang="zh-CN" sz="24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，表示科学研究与技术创新之间的关系。其中</a:t>
            </a:r>
            <a:r>
              <a:rPr lang="en-US" altLang="zh-CN" sz="2400" dirty="0">
                <a:latin typeface="楷体_GB2312" pitchFamily="49" charset="-122"/>
                <a:ea typeface="楷体_GB2312" pitchFamily="49" charset="-122"/>
              </a:rPr>
              <a:t>D</a:t>
            </a:r>
            <a:r>
              <a:rPr lang="zh-CN" altLang="en-US" sz="2400" dirty="0">
                <a:latin typeface="楷体_GB2312" pitchFamily="49" charset="-122"/>
                <a:ea typeface="楷体_GB2312" pitchFamily="49" charset="-122"/>
              </a:rPr>
              <a:t>表示科学研究对创新的推动作用；</a:t>
            </a:r>
            <a:r>
              <a:rPr lang="en-US" altLang="zh-CN" sz="24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表示创新对科学研究的直接作用。</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01981" y="404664"/>
            <a:ext cx="7467600" cy="724942"/>
          </a:xfrm>
        </p:spPr>
        <p:txBody>
          <a:bodyPr>
            <a:normAutofit/>
          </a:bodyPr>
          <a:lstStyle/>
          <a:p>
            <a:pPr marL="274320" indent="-274320">
              <a:lnSpc>
                <a:spcPct val="90000"/>
              </a:lnSpc>
              <a:spcBef>
                <a:spcPts val="600"/>
              </a:spcBef>
              <a:buClr>
                <a:schemeClr val="accent1"/>
              </a:buClr>
              <a:buSzPct val="70000"/>
              <a:buFont typeface="Wingdings"/>
              <a:buChar char=""/>
            </a:pPr>
            <a:r>
              <a:rPr lang="zh-CN" altLang="en-US" sz="2800" b="1" dirty="0">
                <a:solidFill>
                  <a:schemeClr val="tx1"/>
                </a:solidFill>
                <a:latin typeface="华文琥珀" panose="02010800040101010101" pitchFamily="2" charset="-122"/>
                <a:ea typeface="华文琥珀" panose="02010800040101010101" pitchFamily="2" charset="-122"/>
                <a:cs typeface="+mn-cs"/>
              </a:rPr>
              <a:t>（四）</a:t>
            </a:r>
            <a:r>
              <a:rPr lang="en-US" altLang="zh-CN" sz="2800" b="1" dirty="0">
                <a:solidFill>
                  <a:schemeClr val="tx1"/>
                </a:solidFill>
                <a:latin typeface="华文琥珀" panose="02010800040101010101" pitchFamily="2" charset="-122"/>
                <a:ea typeface="华文琥珀" panose="02010800040101010101" pitchFamily="2" charset="-122"/>
                <a:cs typeface="+mn-cs"/>
              </a:rPr>
              <a:t>A-U</a:t>
            </a:r>
            <a:r>
              <a:rPr lang="zh-CN" altLang="en-US" sz="2800" b="1" dirty="0">
                <a:solidFill>
                  <a:schemeClr val="tx1"/>
                </a:solidFill>
                <a:latin typeface="华文琥珀" panose="02010800040101010101" pitchFamily="2" charset="-122"/>
                <a:ea typeface="华文琥珀" panose="02010800040101010101" pitchFamily="2" charset="-122"/>
                <a:cs typeface="+mn-cs"/>
              </a:rPr>
              <a:t>动态模式</a:t>
            </a:r>
          </a:p>
        </p:txBody>
      </p:sp>
      <p:grpSp>
        <p:nvGrpSpPr>
          <p:cNvPr id="2" name="Group 18"/>
          <p:cNvGrpSpPr>
            <a:grpSpLocks/>
          </p:cNvGrpSpPr>
          <p:nvPr/>
        </p:nvGrpSpPr>
        <p:grpSpPr bwMode="auto">
          <a:xfrm>
            <a:off x="1116013" y="1268761"/>
            <a:ext cx="7416800" cy="4111278"/>
            <a:chOff x="748" y="1389"/>
            <a:chExt cx="4672" cy="2227"/>
          </a:xfrm>
        </p:grpSpPr>
        <p:sp>
          <p:nvSpPr>
            <p:cNvPr id="51212" name="Line 5"/>
            <p:cNvSpPr>
              <a:spLocks noChangeShapeType="1"/>
            </p:cNvSpPr>
            <p:nvPr/>
          </p:nvSpPr>
          <p:spPr bwMode="auto">
            <a:xfrm>
              <a:off x="975" y="3475"/>
              <a:ext cx="4445" cy="0"/>
            </a:xfrm>
            <a:prstGeom prst="line">
              <a:avLst/>
            </a:prstGeom>
            <a:noFill/>
            <a:ln w="9525">
              <a:solidFill>
                <a:schemeClr val="tx1"/>
              </a:solidFill>
              <a:round/>
              <a:headEnd/>
              <a:tailEnd type="triangle" w="med" len="med"/>
            </a:ln>
          </p:spPr>
          <p:txBody>
            <a:bodyPr/>
            <a:lstStyle/>
            <a:p>
              <a:endParaRPr lang="zh-CN" altLang="en-US"/>
            </a:p>
          </p:txBody>
        </p:sp>
        <p:sp>
          <p:nvSpPr>
            <p:cNvPr id="51213" name="Line 6"/>
            <p:cNvSpPr>
              <a:spLocks noChangeShapeType="1"/>
            </p:cNvSpPr>
            <p:nvPr/>
          </p:nvSpPr>
          <p:spPr bwMode="auto">
            <a:xfrm flipV="1">
              <a:off x="975" y="1389"/>
              <a:ext cx="0" cy="2086"/>
            </a:xfrm>
            <a:prstGeom prst="line">
              <a:avLst/>
            </a:prstGeom>
            <a:noFill/>
            <a:ln w="9525">
              <a:solidFill>
                <a:schemeClr val="tx1"/>
              </a:solidFill>
              <a:round/>
              <a:headEnd/>
              <a:tailEnd type="triangle" w="med" len="med"/>
            </a:ln>
          </p:spPr>
          <p:txBody>
            <a:bodyPr/>
            <a:lstStyle/>
            <a:p>
              <a:endParaRPr lang="zh-CN" altLang="en-US"/>
            </a:p>
          </p:txBody>
        </p:sp>
        <p:sp>
          <p:nvSpPr>
            <p:cNvPr id="51214" name="Freeform 8"/>
            <p:cNvSpPr>
              <a:spLocks/>
            </p:cNvSpPr>
            <p:nvPr/>
          </p:nvSpPr>
          <p:spPr bwMode="auto">
            <a:xfrm>
              <a:off x="975" y="1540"/>
              <a:ext cx="3765" cy="1935"/>
            </a:xfrm>
            <a:custGeom>
              <a:avLst/>
              <a:gdLst>
                <a:gd name="T0" fmla="*/ 0 w 3765"/>
                <a:gd name="T1" fmla="*/ 620 h 1935"/>
                <a:gd name="T2" fmla="*/ 862 w 3765"/>
                <a:gd name="T3" fmla="*/ 166 h 1935"/>
                <a:gd name="T4" fmla="*/ 2359 w 3765"/>
                <a:gd name="T5" fmla="*/ 1618 h 1935"/>
                <a:gd name="T6" fmla="*/ 3765 w 3765"/>
                <a:gd name="T7" fmla="*/ 1935 h 1935"/>
                <a:gd name="T8" fmla="*/ 0 60000 65536"/>
                <a:gd name="T9" fmla="*/ 0 60000 65536"/>
                <a:gd name="T10" fmla="*/ 0 60000 65536"/>
                <a:gd name="T11" fmla="*/ 0 60000 65536"/>
                <a:gd name="T12" fmla="*/ 0 w 3765"/>
                <a:gd name="T13" fmla="*/ 0 h 1935"/>
                <a:gd name="T14" fmla="*/ 3765 w 3765"/>
                <a:gd name="T15" fmla="*/ 1935 h 1935"/>
              </a:gdLst>
              <a:ahLst/>
              <a:cxnLst>
                <a:cxn ang="T8">
                  <a:pos x="T0" y="T1"/>
                </a:cxn>
                <a:cxn ang="T9">
                  <a:pos x="T2" y="T3"/>
                </a:cxn>
                <a:cxn ang="T10">
                  <a:pos x="T4" y="T5"/>
                </a:cxn>
                <a:cxn ang="T11">
                  <a:pos x="T6" y="T7"/>
                </a:cxn>
              </a:cxnLst>
              <a:rect l="T12" t="T13" r="T14" b="T15"/>
              <a:pathLst>
                <a:path w="3765" h="1935">
                  <a:moveTo>
                    <a:pt x="0" y="620"/>
                  </a:moveTo>
                  <a:cubicBezTo>
                    <a:pt x="234" y="310"/>
                    <a:pt x="469" y="0"/>
                    <a:pt x="862" y="166"/>
                  </a:cubicBezTo>
                  <a:cubicBezTo>
                    <a:pt x="1255" y="332"/>
                    <a:pt x="1875" y="1323"/>
                    <a:pt x="2359" y="1618"/>
                  </a:cubicBezTo>
                  <a:cubicBezTo>
                    <a:pt x="2843" y="1913"/>
                    <a:pt x="3531" y="1882"/>
                    <a:pt x="3765" y="1935"/>
                  </a:cubicBezTo>
                </a:path>
              </a:pathLst>
            </a:custGeom>
            <a:noFill/>
            <a:ln w="9525">
              <a:solidFill>
                <a:schemeClr val="tx1"/>
              </a:solidFill>
              <a:round/>
              <a:headEnd/>
              <a:tailEnd/>
            </a:ln>
          </p:spPr>
          <p:txBody>
            <a:bodyPr/>
            <a:lstStyle/>
            <a:p>
              <a:endParaRPr lang="zh-CN" altLang="en-US"/>
            </a:p>
          </p:txBody>
        </p:sp>
        <p:sp>
          <p:nvSpPr>
            <p:cNvPr id="51215" name="Freeform 15"/>
            <p:cNvSpPr>
              <a:spLocks/>
            </p:cNvSpPr>
            <p:nvPr/>
          </p:nvSpPr>
          <p:spPr bwMode="auto">
            <a:xfrm>
              <a:off x="975" y="1698"/>
              <a:ext cx="3992" cy="1596"/>
            </a:xfrm>
            <a:custGeom>
              <a:avLst/>
              <a:gdLst>
                <a:gd name="T0" fmla="*/ 0 w 3992"/>
                <a:gd name="T1" fmla="*/ 1505 h 1596"/>
                <a:gd name="T2" fmla="*/ 998 w 3992"/>
                <a:gd name="T3" fmla="*/ 1188 h 1596"/>
                <a:gd name="T4" fmla="*/ 1769 w 3992"/>
                <a:gd name="T5" fmla="*/ 8 h 1596"/>
                <a:gd name="T6" fmla="*/ 2903 w 3992"/>
                <a:gd name="T7" fmla="*/ 1142 h 1596"/>
                <a:gd name="T8" fmla="*/ 3992 w 3992"/>
                <a:gd name="T9" fmla="*/ 1596 h 1596"/>
                <a:gd name="T10" fmla="*/ 0 60000 65536"/>
                <a:gd name="T11" fmla="*/ 0 60000 65536"/>
                <a:gd name="T12" fmla="*/ 0 60000 65536"/>
                <a:gd name="T13" fmla="*/ 0 60000 65536"/>
                <a:gd name="T14" fmla="*/ 0 60000 65536"/>
                <a:gd name="T15" fmla="*/ 0 w 3992"/>
                <a:gd name="T16" fmla="*/ 0 h 1596"/>
                <a:gd name="T17" fmla="*/ 3992 w 3992"/>
                <a:gd name="T18" fmla="*/ 1596 h 1596"/>
              </a:gdLst>
              <a:ahLst/>
              <a:cxnLst>
                <a:cxn ang="T10">
                  <a:pos x="T0" y="T1"/>
                </a:cxn>
                <a:cxn ang="T11">
                  <a:pos x="T2" y="T3"/>
                </a:cxn>
                <a:cxn ang="T12">
                  <a:pos x="T4" y="T5"/>
                </a:cxn>
                <a:cxn ang="T13">
                  <a:pos x="T6" y="T7"/>
                </a:cxn>
                <a:cxn ang="T14">
                  <a:pos x="T8" y="T9"/>
                </a:cxn>
              </a:cxnLst>
              <a:rect l="T15" t="T16" r="T17" b="T18"/>
              <a:pathLst>
                <a:path w="3992" h="1596">
                  <a:moveTo>
                    <a:pt x="0" y="1505"/>
                  </a:moveTo>
                  <a:cubicBezTo>
                    <a:pt x="351" y="1471"/>
                    <a:pt x="703" y="1437"/>
                    <a:pt x="998" y="1188"/>
                  </a:cubicBezTo>
                  <a:cubicBezTo>
                    <a:pt x="1293" y="939"/>
                    <a:pt x="1452" y="16"/>
                    <a:pt x="1769" y="8"/>
                  </a:cubicBezTo>
                  <a:cubicBezTo>
                    <a:pt x="2086" y="0"/>
                    <a:pt x="2533" y="877"/>
                    <a:pt x="2903" y="1142"/>
                  </a:cubicBezTo>
                  <a:cubicBezTo>
                    <a:pt x="3273" y="1407"/>
                    <a:pt x="3632" y="1501"/>
                    <a:pt x="3992" y="1596"/>
                  </a:cubicBezTo>
                </a:path>
              </a:pathLst>
            </a:custGeom>
            <a:noFill/>
            <a:ln w="9525">
              <a:solidFill>
                <a:schemeClr val="tx1"/>
              </a:solidFill>
              <a:round/>
              <a:headEnd/>
              <a:tailEnd/>
            </a:ln>
          </p:spPr>
          <p:txBody>
            <a:bodyPr/>
            <a:lstStyle/>
            <a:p>
              <a:endParaRPr lang="zh-CN" altLang="en-US"/>
            </a:p>
          </p:txBody>
        </p:sp>
        <p:sp>
          <p:nvSpPr>
            <p:cNvPr id="51216" name="Text Box 16"/>
            <p:cNvSpPr txBox="1">
              <a:spLocks noChangeArrowheads="1"/>
            </p:cNvSpPr>
            <p:nvPr/>
          </p:nvSpPr>
          <p:spPr bwMode="auto">
            <a:xfrm>
              <a:off x="748" y="3385"/>
              <a:ext cx="136" cy="231"/>
            </a:xfrm>
            <a:prstGeom prst="rect">
              <a:avLst/>
            </a:prstGeom>
            <a:noFill/>
            <a:ln w="9525">
              <a:noFill/>
              <a:miter lim="800000"/>
              <a:headEnd/>
              <a:tailEnd/>
            </a:ln>
          </p:spPr>
          <p:txBody>
            <a:bodyPr>
              <a:spAutoFit/>
            </a:bodyPr>
            <a:lstStyle/>
            <a:p>
              <a:pPr>
                <a:spcBef>
                  <a:spcPct val="50000"/>
                </a:spcBef>
              </a:pPr>
              <a:r>
                <a:rPr lang="en-US" altLang="zh-CN">
                  <a:latin typeface="楷体_GB2312" pitchFamily="49" charset="-122"/>
                  <a:ea typeface="楷体_GB2312" pitchFamily="49" charset="-122"/>
                </a:rPr>
                <a:t>O</a:t>
              </a:r>
            </a:p>
          </p:txBody>
        </p:sp>
      </p:grpSp>
      <p:sp>
        <p:nvSpPr>
          <p:cNvPr id="51204" name="Text Box 17"/>
          <p:cNvSpPr txBox="1">
            <a:spLocks noChangeArrowheads="1"/>
          </p:cNvSpPr>
          <p:nvPr/>
        </p:nvSpPr>
        <p:spPr bwMode="auto">
          <a:xfrm>
            <a:off x="2124075" y="5229225"/>
            <a:ext cx="4968875" cy="396875"/>
          </a:xfrm>
          <a:prstGeom prst="rect">
            <a:avLst/>
          </a:prstGeom>
          <a:noFill/>
          <a:ln w="9525">
            <a:noFill/>
            <a:miter lim="800000"/>
            <a:headEnd/>
            <a:tailEnd/>
          </a:ln>
        </p:spPr>
        <p:txBody>
          <a:bodyPr>
            <a:spAutoFit/>
          </a:bodyPr>
          <a:lstStyle/>
          <a:p>
            <a:pPr>
              <a:spcBef>
                <a:spcPct val="50000"/>
              </a:spcBef>
            </a:pPr>
            <a:r>
              <a:rPr lang="en-US" altLang="zh-CN" sz="2000" b="1" dirty="0">
                <a:latin typeface="楷体_GB2312" pitchFamily="49" charset="-122"/>
                <a:ea typeface="楷体_GB2312" pitchFamily="49" charset="-122"/>
              </a:rPr>
              <a:t>Ⅰ.</a:t>
            </a:r>
            <a:r>
              <a:rPr lang="zh-CN" altLang="en-US" sz="2000" b="1" dirty="0">
                <a:latin typeface="楷体_GB2312" pitchFamily="49" charset="-122"/>
                <a:ea typeface="楷体_GB2312" pitchFamily="49" charset="-122"/>
              </a:rPr>
              <a:t>变动阶段  </a:t>
            </a:r>
            <a:r>
              <a:rPr lang="en-US" altLang="zh-CN" sz="2000" b="1" dirty="0">
                <a:latin typeface="楷体_GB2312" pitchFamily="49" charset="-122"/>
                <a:ea typeface="楷体_GB2312" pitchFamily="49" charset="-122"/>
              </a:rPr>
              <a:t>Ⅱ.</a:t>
            </a:r>
            <a:r>
              <a:rPr lang="zh-CN" altLang="en-US" sz="2000" b="1" dirty="0">
                <a:latin typeface="楷体_GB2312" pitchFamily="49" charset="-122"/>
                <a:ea typeface="楷体_GB2312" pitchFamily="49" charset="-122"/>
              </a:rPr>
              <a:t>过渡阶段  </a:t>
            </a:r>
            <a:r>
              <a:rPr lang="en-US" altLang="zh-CN" sz="2000" b="1" dirty="0">
                <a:latin typeface="楷体_GB2312" pitchFamily="49" charset="-122"/>
                <a:ea typeface="楷体_GB2312" pitchFamily="49" charset="-122"/>
              </a:rPr>
              <a:t>Ⅲ.</a:t>
            </a:r>
            <a:r>
              <a:rPr lang="zh-CN" altLang="en-US" sz="2000" b="1" dirty="0">
                <a:latin typeface="楷体_GB2312" pitchFamily="49" charset="-122"/>
                <a:ea typeface="楷体_GB2312" pitchFamily="49" charset="-122"/>
              </a:rPr>
              <a:t>特定阶段</a:t>
            </a:r>
          </a:p>
        </p:txBody>
      </p:sp>
      <p:sp>
        <p:nvSpPr>
          <p:cNvPr id="51205" name="Text Box 19"/>
          <p:cNvSpPr txBox="1">
            <a:spLocks noChangeArrowheads="1"/>
          </p:cNvSpPr>
          <p:nvPr/>
        </p:nvSpPr>
        <p:spPr bwMode="auto">
          <a:xfrm>
            <a:off x="8316913" y="5229225"/>
            <a:ext cx="647700" cy="366713"/>
          </a:xfrm>
          <a:prstGeom prst="rect">
            <a:avLst/>
          </a:prstGeom>
          <a:noFill/>
          <a:ln w="9525">
            <a:noFill/>
            <a:miter lim="800000"/>
            <a:headEnd/>
            <a:tailEnd/>
          </a:ln>
        </p:spPr>
        <p:txBody>
          <a:bodyPr>
            <a:spAutoFit/>
          </a:bodyPr>
          <a:lstStyle/>
          <a:p>
            <a:pPr>
              <a:spcBef>
                <a:spcPct val="50000"/>
              </a:spcBef>
            </a:pPr>
            <a:r>
              <a:rPr lang="zh-CN" altLang="en-US" b="1">
                <a:latin typeface="楷体_GB2312" pitchFamily="49" charset="-122"/>
                <a:ea typeface="楷体_GB2312" pitchFamily="49" charset="-122"/>
              </a:rPr>
              <a:t>时间</a:t>
            </a:r>
          </a:p>
        </p:txBody>
      </p:sp>
      <p:sp>
        <p:nvSpPr>
          <p:cNvPr id="51206" name="Text Box 20"/>
          <p:cNvSpPr txBox="1">
            <a:spLocks noChangeArrowheads="1"/>
          </p:cNvSpPr>
          <p:nvPr/>
        </p:nvSpPr>
        <p:spPr bwMode="auto">
          <a:xfrm>
            <a:off x="887413" y="2492375"/>
            <a:ext cx="488950" cy="3097213"/>
          </a:xfrm>
          <a:prstGeom prst="rect">
            <a:avLst/>
          </a:prstGeom>
          <a:noFill/>
          <a:ln w="9525">
            <a:noFill/>
            <a:miter lim="800000"/>
            <a:headEnd/>
            <a:tailEnd/>
          </a:ln>
        </p:spPr>
        <p:txBody>
          <a:bodyPr vert="eaVert">
            <a:spAutoFit/>
          </a:bodyPr>
          <a:lstStyle/>
          <a:p>
            <a:pPr>
              <a:spcBef>
                <a:spcPct val="50000"/>
              </a:spcBef>
            </a:pPr>
            <a:r>
              <a:rPr lang="zh-CN" altLang="en-US" sz="2000" b="1">
                <a:latin typeface="楷体_GB2312" pitchFamily="49" charset="-122"/>
                <a:ea typeface="楷体_GB2312" pitchFamily="49" charset="-122"/>
              </a:rPr>
              <a:t>主要创新频率</a:t>
            </a:r>
          </a:p>
        </p:txBody>
      </p:sp>
      <p:sp>
        <p:nvSpPr>
          <p:cNvPr id="51207" name="Text Box 21"/>
          <p:cNvSpPr txBox="1">
            <a:spLocks noChangeArrowheads="1"/>
          </p:cNvSpPr>
          <p:nvPr/>
        </p:nvSpPr>
        <p:spPr bwMode="auto">
          <a:xfrm>
            <a:off x="1835150" y="1773238"/>
            <a:ext cx="1296988" cy="366712"/>
          </a:xfrm>
          <a:prstGeom prst="rect">
            <a:avLst/>
          </a:prstGeom>
          <a:noFill/>
          <a:ln w="9525">
            <a:noFill/>
            <a:miter lim="800000"/>
            <a:headEnd/>
            <a:tailEnd/>
          </a:ln>
        </p:spPr>
        <p:txBody>
          <a:bodyPr>
            <a:spAutoFit/>
          </a:bodyPr>
          <a:lstStyle/>
          <a:p>
            <a:pPr>
              <a:spcBef>
                <a:spcPct val="50000"/>
              </a:spcBef>
            </a:pPr>
            <a:r>
              <a:rPr lang="zh-CN" altLang="en-US" b="1"/>
              <a:t>产品创新</a:t>
            </a:r>
          </a:p>
        </p:txBody>
      </p:sp>
      <p:sp>
        <p:nvSpPr>
          <p:cNvPr id="51208" name="Text Box 22"/>
          <p:cNvSpPr txBox="1">
            <a:spLocks noChangeArrowheads="1"/>
          </p:cNvSpPr>
          <p:nvPr/>
        </p:nvSpPr>
        <p:spPr bwMode="auto">
          <a:xfrm>
            <a:off x="4067175" y="1916113"/>
            <a:ext cx="1296988" cy="366712"/>
          </a:xfrm>
          <a:prstGeom prst="rect">
            <a:avLst/>
          </a:prstGeom>
          <a:noFill/>
          <a:ln w="9525">
            <a:noFill/>
            <a:miter lim="800000"/>
            <a:headEnd/>
            <a:tailEnd/>
          </a:ln>
        </p:spPr>
        <p:txBody>
          <a:bodyPr>
            <a:spAutoFit/>
          </a:bodyPr>
          <a:lstStyle/>
          <a:p>
            <a:pPr>
              <a:spcBef>
                <a:spcPct val="50000"/>
              </a:spcBef>
            </a:pPr>
            <a:r>
              <a:rPr lang="zh-CN" altLang="en-US" b="1"/>
              <a:t>工艺创新</a:t>
            </a:r>
          </a:p>
        </p:txBody>
      </p:sp>
      <p:sp>
        <p:nvSpPr>
          <p:cNvPr id="51209" name="Text Box 23"/>
          <p:cNvSpPr txBox="1">
            <a:spLocks noChangeArrowheads="1"/>
          </p:cNvSpPr>
          <p:nvPr/>
        </p:nvSpPr>
        <p:spPr bwMode="auto">
          <a:xfrm>
            <a:off x="468313" y="5734050"/>
            <a:ext cx="8893175" cy="854075"/>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工艺：不协调                                     系统化</a:t>
            </a:r>
          </a:p>
          <a:p>
            <a:pPr>
              <a:spcBef>
                <a:spcPct val="50000"/>
              </a:spcBef>
            </a:pPr>
            <a:r>
              <a:rPr lang="zh-CN" altLang="en-US" sz="2000" b="1">
                <a:latin typeface="楷体_GB2312" pitchFamily="49" charset="-122"/>
                <a:ea typeface="楷体_GB2312" pitchFamily="49" charset="-122"/>
              </a:rPr>
              <a:t>产品：产品性能最优化                             产品成本最小化</a:t>
            </a:r>
          </a:p>
        </p:txBody>
      </p:sp>
      <p:sp>
        <p:nvSpPr>
          <p:cNvPr id="51210" name="Line 24"/>
          <p:cNvSpPr>
            <a:spLocks noChangeShapeType="1"/>
          </p:cNvSpPr>
          <p:nvPr/>
        </p:nvSpPr>
        <p:spPr bwMode="auto">
          <a:xfrm>
            <a:off x="2195513" y="5949950"/>
            <a:ext cx="4464050" cy="0"/>
          </a:xfrm>
          <a:prstGeom prst="line">
            <a:avLst/>
          </a:prstGeom>
          <a:noFill/>
          <a:ln w="9525">
            <a:solidFill>
              <a:schemeClr val="tx1"/>
            </a:solidFill>
            <a:round/>
            <a:headEnd/>
            <a:tailEnd type="triangle" w="med" len="med"/>
          </a:ln>
        </p:spPr>
        <p:txBody>
          <a:bodyPr/>
          <a:lstStyle/>
          <a:p>
            <a:endParaRPr lang="zh-CN" altLang="en-US"/>
          </a:p>
        </p:txBody>
      </p:sp>
      <p:sp>
        <p:nvSpPr>
          <p:cNvPr id="51211" name="Line 25"/>
          <p:cNvSpPr>
            <a:spLocks noChangeShapeType="1"/>
          </p:cNvSpPr>
          <p:nvPr/>
        </p:nvSpPr>
        <p:spPr bwMode="auto">
          <a:xfrm>
            <a:off x="3132138" y="6381750"/>
            <a:ext cx="3600450" cy="0"/>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00034" y="0"/>
            <a:ext cx="7467600" cy="1143000"/>
          </a:xfrm>
        </p:spPr>
        <p:txBody>
          <a:bodyPr/>
          <a:lstStyle/>
          <a:p>
            <a:pPr eaLnBrk="1" hangingPunct="1"/>
            <a:r>
              <a:rPr lang="zh-CN" altLang="en-US" sz="2800" b="1" dirty="0">
                <a:latin typeface="Verdana" pitchFamily="34" charset="0"/>
              </a:rPr>
              <a:t>（四）</a:t>
            </a:r>
            <a:r>
              <a:rPr lang="en-US" altLang="zh-CN" sz="2800" b="1" dirty="0">
                <a:latin typeface="Verdana" pitchFamily="34" charset="0"/>
              </a:rPr>
              <a:t>A-U</a:t>
            </a:r>
            <a:r>
              <a:rPr lang="zh-CN" altLang="en-US" sz="2800" b="1" dirty="0">
                <a:latin typeface="Verdana" pitchFamily="34" charset="0"/>
              </a:rPr>
              <a:t>动态模式</a:t>
            </a:r>
          </a:p>
        </p:txBody>
      </p:sp>
      <p:sp>
        <p:nvSpPr>
          <p:cNvPr id="52227" name="Rectangle 3"/>
          <p:cNvSpPr>
            <a:spLocks noGrp="1" noChangeArrowheads="1"/>
          </p:cNvSpPr>
          <p:nvPr>
            <p:ph type="body" idx="1"/>
          </p:nvPr>
        </p:nvSpPr>
        <p:spPr>
          <a:xfrm>
            <a:off x="179388" y="1412875"/>
            <a:ext cx="8393140" cy="5445125"/>
          </a:xfrm>
        </p:spPr>
        <p:txBody>
          <a:bodyPr>
            <a:normAutofit lnSpcReduction="10000"/>
          </a:bodyPr>
          <a:lstStyle/>
          <a:p>
            <a:pPr eaLnBrk="1" hangingPunct="1"/>
            <a:r>
              <a:rPr lang="en-US" altLang="zh-CN" sz="2400" dirty="0">
                <a:ea typeface="楷体_GB2312" pitchFamily="49" charset="-122"/>
              </a:rPr>
              <a:t>1</a:t>
            </a:r>
            <a:r>
              <a:rPr lang="zh-CN" altLang="en-US" sz="2400" dirty="0">
                <a:ea typeface="楷体_GB2312" pitchFamily="49" charset="-122"/>
              </a:rPr>
              <a:t>、变动阶段：</a:t>
            </a:r>
          </a:p>
          <a:p>
            <a:pPr eaLnBrk="1" hangingPunct="1"/>
            <a:r>
              <a:rPr lang="zh-CN" altLang="en-US" sz="2000" dirty="0">
                <a:latin typeface="+mn-ea"/>
              </a:rPr>
              <a:t>在产品生命周期的早期，企业家为满足潜在的市场需求进行一系列的产品创新，产品原型的创新水平很高。由于缺乏统一的设计思想，进入市场的产品类型和功能均存在较大差异。企业在此阶段不断探索完善产品的功能，频繁变动产品设计，制造工艺和产业组织不稳定，工艺创新较少。在这一阶段，企业在商业与技术上不断尝试、试错，研发支出较高，经济效益往往并不显著，但此阶段极有可能孕育出未来巨大的市场成功。</a:t>
            </a:r>
          </a:p>
          <a:p>
            <a:pPr eaLnBrk="1" hangingPunct="1"/>
            <a:r>
              <a:rPr lang="en-US" altLang="zh-CN" sz="2400" b="1" dirty="0">
                <a:latin typeface="+mn-ea"/>
              </a:rPr>
              <a:t>2</a:t>
            </a:r>
            <a:r>
              <a:rPr lang="zh-CN" altLang="en-US" sz="2400" b="1" dirty="0">
                <a:latin typeface="+mn-ea"/>
              </a:rPr>
              <a:t>、过渡阶段：</a:t>
            </a:r>
          </a:p>
          <a:p>
            <a:pPr eaLnBrk="1" hangingPunct="1"/>
            <a:r>
              <a:rPr lang="zh-CN" altLang="en-US" sz="2000" dirty="0">
                <a:latin typeface="+mn-ea"/>
              </a:rPr>
              <a:t>经过大量的技术和市场实践后，产品技术趋于成熟，主导设计已被市场接受，产品标准逐渐建立。在这一阶段，企业为追求规模效益，工艺创新将取代产品创新成为创新的重点。</a:t>
            </a:r>
          </a:p>
          <a:p>
            <a:pPr eaLnBrk="1" hangingPunct="1"/>
            <a:r>
              <a:rPr lang="en-US" altLang="zh-CN" sz="2400" b="1" dirty="0">
                <a:latin typeface="+mn-ea"/>
              </a:rPr>
              <a:t>3</a:t>
            </a:r>
            <a:r>
              <a:rPr lang="zh-CN" altLang="en-US" sz="2400" b="1" dirty="0">
                <a:latin typeface="+mn-ea"/>
              </a:rPr>
              <a:t>、特定阶段：</a:t>
            </a:r>
          </a:p>
          <a:p>
            <a:pPr eaLnBrk="1" hangingPunct="1"/>
            <a:r>
              <a:rPr lang="zh-CN" altLang="en-US" sz="2000" dirty="0">
                <a:latin typeface="+mn-ea"/>
              </a:rPr>
              <a:t>在此阶段，产品设计、生产程序与生产工艺都已成熟，市场需求稳定，产品和工艺创新的频率都较低。企业进一步创新的重点是以降低成本、提高质量和细分市场为目标的渐进性工艺创新。生产过程和企业组织日趋专业化和纵向一体化。</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z="2800" b="1">
                <a:latin typeface="Verdana" pitchFamily="34" charset="0"/>
              </a:rPr>
              <a:t>（四）</a:t>
            </a:r>
            <a:r>
              <a:rPr lang="en-US" altLang="zh-CN" sz="2800" b="1">
                <a:latin typeface="Verdana" pitchFamily="34" charset="0"/>
              </a:rPr>
              <a:t>A-U</a:t>
            </a:r>
            <a:r>
              <a:rPr lang="zh-CN" altLang="en-US" sz="2800" b="1">
                <a:latin typeface="Verdana" pitchFamily="34" charset="0"/>
              </a:rPr>
              <a:t>动态模式</a:t>
            </a:r>
          </a:p>
        </p:txBody>
      </p:sp>
      <p:sp>
        <p:nvSpPr>
          <p:cNvPr id="53251" name="Text Box 256"/>
          <p:cNvSpPr txBox="1">
            <a:spLocks noChangeArrowheads="1"/>
          </p:cNvSpPr>
          <p:nvPr/>
        </p:nvSpPr>
        <p:spPr bwMode="auto">
          <a:xfrm>
            <a:off x="2268538" y="1773238"/>
            <a:ext cx="6551612" cy="457200"/>
          </a:xfrm>
          <a:prstGeom prst="rect">
            <a:avLst/>
          </a:prstGeom>
          <a:noFill/>
          <a:ln w="9525">
            <a:noFill/>
            <a:miter lim="800000"/>
            <a:headEnd/>
            <a:tailEnd/>
          </a:ln>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生产、工艺、组织等的变化趋势特点</a:t>
            </a:r>
          </a:p>
        </p:txBody>
      </p:sp>
      <p:graphicFrame>
        <p:nvGraphicFramePr>
          <p:cNvPr id="18761" name="Group 329"/>
          <p:cNvGraphicFramePr>
            <a:graphicFrameLocks noGrp="1"/>
          </p:cNvGraphicFramePr>
          <p:nvPr>
            <p:ph idx="1"/>
            <p:extLst>
              <p:ext uri="{D42A27DB-BD31-4B8C-83A1-F6EECF244321}">
                <p14:modId xmlns:p14="http://schemas.microsoft.com/office/powerpoint/2010/main" val="558650139"/>
              </p:ext>
            </p:extLst>
          </p:nvPr>
        </p:nvGraphicFramePr>
        <p:xfrm>
          <a:off x="539750" y="2349500"/>
          <a:ext cx="8208963" cy="4084321"/>
        </p:xfrm>
        <a:graphic>
          <a:graphicData uri="http://schemas.openxmlformats.org/drawingml/2006/table">
            <a:tbl>
              <a:tblPr/>
              <a:tblGrid>
                <a:gridCol w="1671638">
                  <a:extLst>
                    <a:ext uri="{9D8B030D-6E8A-4147-A177-3AD203B41FA5}">
                      <a16:colId xmlns:a16="http://schemas.microsoft.com/office/drawing/2014/main" val="20000"/>
                    </a:ext>
                  </a:extLst>
                </a:gridCol>
                <a:gridCol w="6537325">
                  <a:extLst>
                    <a:ext uri="{9D8B030D-6E8A-4147-A177-3AD203B41FA5}">
                      <a16:colId xmlns:a16="http://schemas.microsoft.com/office/drawing/2014/main" val="20001"/>
                    </a:ext>
                  </a:extLst>
                </a:gridCol>
              </a:tblGrid>
              <a:tr h="6175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mj-ea"/>
                        <a:ea typeface="+mj-ea"/>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mj-ea"/>
                          <a:ea typeface="+mj-ea"/>
                        </a:rPr>
                        <a:t>变化趋势特点</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64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mj-ea"/>
                          <a:ea typeface="+mj-ea"/>
                        </a:rPr>
                        <a:t>产品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mj-ea"/>
                          <a:ea typeface="+mj-ea"/>
                        </a:rPr>
                        <a:t>从高度变化进入基型设计，进而转向渐进性创新、标准化产品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81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mj-ea"/>
                          <a:ea typeface="+mj-ea"/>
                        </a:rPr>
                        <a:t>工艺</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mj-ea"/>
                          <a:ea typeface="+mj-ea"/>
                        </a:rPr>
                        <a:t>制造过程从大量依靠熟练工人和通用设备转向由非熟练工人照管专用设备</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81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mj-ea"/>
                          <a:ea typeface="+mj-ea"/>
                        </a:rPr>
                        <a:t>组织</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mj-ea"/>
                          <a:ea typeface="+mj-ea"/>
                        </a:rPr>
                        <a:t>从企业家式的有机组织转向多层次</a:t>
                      </a:r>
                      <a:r>
                        <a:rPr kumimoji="0" lang="en-US" altLang="zh-CN" sz="1800" b="1" i="0" u="none" strike="noStrike" cap="none" normalizeH="0" baseline="0" dirty="0">
                          <a:ln>
                            <a:noFill/>
                          </a:ln>
                          <a:solidFill>
                            <a:schemeClr val="tx1"/>
                          </a:solidFill>
                          <a:effectLst/>
                          <a:latin typeface="+mj-ea"/>
                          <a:ea typeface="+mj-ea"/>
                        </a:rPr>
                        <a:t>——</a:t>
                      </a:r>
                      <a:r>
                        <a:rPr kumimoji="0" lang="zh-CN" altLang="en-US" sz="1800" b="1" i="0" u="none" strike="noStrike" cap="none" normalizeH="0" baseline="0" dirty="0">
                          <a:ln>
                            <a:noFill/>
                          </a:ln>
                          <a:solidFill>
                            <a:schemeClr val="tx1"/>
                          </a:solidFill>
                          <a:effectLst/>
                          <a:latin typeface="+mj-ea"/>
                          <a:ea typeface="+mj-ea"/>
                        </a:rPr>
                        <a:t>机械型组织，并强调任务和程序，不再鼓励重大创新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97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mj-ea"/>
                          <a:ea typeface="+mj-ea"/>
                        </a:rPr>
                        <a:t>市场</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mj-ea"/>
                          <a:ea typeface="+mj-ea"/>
                        </a:rPr>
                        <a:t>从多样化产品、反馈迅速、分散不稳定的状态，过渡到标准化的大宗产品市场</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56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mj-ea"/>
                          <a:ea typeface="+mj-ea"/>
                        </a:rPr>
                        <a:t>竞争</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mj-ea"/>
                          <a:ea typeface="+mj-ea"/>
                        </a:rPr>
                        <a:t>从大量具有独特产品的小企业转向具有相似产品的少数几家垄断企业</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pPr eaLnBrk="1" hangingPunct="1"/>
            <a:endParaRPr lang="zh-CN" altLang="en-US"/>
          </a:p>
        </p:txBody>
      </p:sp>
      <p:sp>
        <p:nvSpPr>
          <p:cNvPr id="55299" name="内容占位符 2"/>
          <p:cNvSpPr>
            <a:spLocks noGrp="1"/>
          </p:cNvSpPr>
          <p:nvPr>
            <p:ph idx="1"/>
          </p:nvPr>
        </p:nvSpPr>
        <p:spPr>
          <a:xfrm>
            <a:off x="457200" y="1600200"/>
            <a:ext cx="8229600" cy="1114425"/>
          </a:xfrm>
        </p:spPr>
        <p:txBody>
          <a:bodyPr/>
          <a:lstStyle/>
          <a:p>
            <a:pPr eaLnBrk="1" hangingPunct="1">
              <a:buFont typeface="Arial" charset="0"/>
              <a:buNone/>
            </a:pPr>
            <a:r>
              <a:rPr lang="en-US" altLang="zh-CN" dirty="0"/>
              <a:t> </a:t>
            </a:r>
            <a:r>
              <a:rPr lang="zh-CN" altLang="en-US" sz="2000" b="1" dirty="0"/>
              <a:t>图： </a:t>
            </a:r>
            <a:r>
              <a:rPr lang="en-US" altLang="zh-CN" sz="2000" b="1" dirty="0"/>
              <a:t>OECD</a:t>
            </a:r>
            <a:r>
              <a:rPr lang="zh-CN" altLang="en-US" sz="2000" b="1" dirty="0"/>
              <a:t>专利增长率和数量</a:t>
            </a:r>
          </a:p>
          <a:p>
            <a:pPr eaLnBrk="1" hangingPunct="1"/>
            <a:r>
              <a:rPr lang="en-US" altLang="zh-CN" sz="2000" b="1" dirty="0"/>
              <a:t>        	</a:t>
            </a:r>
            <a:r>
              <a:rPr lang="zh-CN" altLang="en-US" sz="2000" b="1" dirty="0"/>
              <a:t>年增长率</a:t>
            </a:r>
            <a:r>
              <a:rPr lang="en-US" sz="2000" b="1" dirty="0"/>
              <a:t>      	  </a:t>
            </a:r>
            <a:r>
              <a:rPr lang="en-US" altLang="zh-CN" sz="2000" b="1" dirty="0"/>
              <a:t>OECD</a:t>
            </a:r>
            <a:r>
              <a:rPr lang="zh-CN" altLang="en-US" sz="2000" b="1" dirty="0"/>
              <a:t>总量</a:t>
            </a:r>
          </a:p>
          <a:p>
            <a:pPr eaLnBrk="1" hangingPunct="1"/>
            <a:endParaRPr lang="zh-CN" altLang="en-US" dirty="0"/>
          </a:p>
        </p:txBody>
      </p:sp>
      <p:sp>
        <p:nvSpPr>
          <p:cNvPr id="55300" name="日期占位符 3"/>
          <p:cNvSpPr>
            <a:spLocks noGrp="1"/>
          </p:cNvSpPr>
          <p:nvPr>
            <p:ph type="dt" sz="quarter" idx="4294967295"/>
          </p:nvPr>
        </p:nvSpPr>
        <p:spPr>
          <a:xfrm>
            <a:off x="457200" y="6356350"/>
            <a:ext cx="2133600" cy="365125"/>
          </a:xfrm>
          <a:prstGeom prst="rect">
            <a:avLst/>
          </a:prstGeom>
          <a:noFill/>
        </p:spPr>
        <p:txBody>
          <a:bodyPr/>
          <a:lstStyle/>
          <a:p>
            <a:fld id="{30015133-03C7-4D89-A5FF-AD6F00CAC58A}" type="datetime1">
              <a:rPr lang="zh-CN" altLang="en-US">
                <a:latin typeface="Arial" charset="0"/>
              </a:rPr>
              <a:pPr/>
              <a:t>2023/11/28</a:t>
            </a:fld>
            <a:endParaRPr lang="zh-CN" altLang="en-US" sz="1800">
              <a:solidFill>
                <a:schemeClr val="tx1"/>
              </a:solidFill>
              <a:latin typeface="Arial" charset="0"/>
            </a:endParaRPr>
          </a:p>
        </p:txBody>
      </p:sp>
      <p:pic>
        <p:nvPicPr>
          <p:cNvPr id="55301" name="图片 1"/>
          <p:cNvPicPr>
            <a:picLocks noChangeAspect="1" noChangeArrowheads="1"/>
          </p:cNvPicPr>
          <p:nvPr/>
        </p:nvPicPr>
        <p:blipFill>
          <a:blip r:embed="rId2" cstate="print"/>
          <a:srcRect l="903" t="12868"/>
          <a:stretch>
            <a:fillRect/>
          </a:stretch>
        </p:blipFill>
        <p:spPr bwMode="auto">
          <a:xfrm>
            <a:off x="428625" y="3286125"/>
            <a:ext cx="8215313" cy="3151188"/>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274320" indent="-274320">
              <a:lnSpc>
                <a:spcPct val="90000"/>
              </a:lnSpc>
              <a:spcBef>
                <a:spcPts val="600"/>
              </a:spcBef>
              <a:buClr>
                <a:schemeClr val="accent1"/>
              </a:buClr>
              <a:buSzPct val="70000"/>
              <a:buFont typeface="Wingdings"/>
              <a:buChar char=""/>
            </a:pPr>
            <a:r>
              <a:rPr lang="zh-CN" altLang="en-US" sz="2800" b="1" dirty="0">
                <a:solidFill>
                  <a:schemeClr val="tx1"/>
                </a:solidFill>
                <a:latin typeface="华文琥珀" panose="02010800040101010101" pitchFamily="2" charset="-122"/>
                <a:ea typeface="华文琥珀" panose="02010800040101010101" pitchFamily="2" charset="-122"/>
                <a:cs typeface="+mn-cs"/>
              </a:rPr>
              <a:t>六、研发投入</a:t>
            </a:r>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1462237547"/>
              </p:ext>
            </p:extLst>
          </p:nvPr>
        </p:nvGraphicFramePr>
        <p:xfrm>
          <a:off x="1259632" y="2564904"/>
          <a:ext cx="6840758" cy="2438400"/>
        </p:xfrm>
        <a:graphic>
          <a:graphicData uri="http://schemas.openxmlformats.org/drawingml/2006/table">
            <a:tbl>
              <a:tblPr/>
              <a:tblGrid>
                <a:gridCol w="1440160">
                  <a:extLst>
                    <a:ext uri="{9D8B030D-6E8A-4147-A177-3AD203B41FA5}">
                      <a16:colId xmlns:a16="http://schemas.microsoft.com/office/drawing/2014/main" val="20000"/>
                    </a:ext>
                  </a:extLst>
                </a:gridCol>
                <a:gridCol w="841018">
                  <a:extLst>
                    <a:ext uri="{9D8B030D-6E8A-4147-A177-3AD203B41FA5}">
                      <a16:colId xmlns:a16="http://schemas.microsoft.com/office/drawing/2014/main" val="20001"/>
                    </a:ext>
                  </a:extLst>
                </a:gridCol>
                <a:gridCol w="1139895">
                  <a:extLst>
                    <a:ext uri="{9D8B030D-6E8A-4147-A177-3AD203B41FA5}">
                      <a16:colId xmlns:a16="http://schemas.microsoft.com/office/drawing/2014/main" val="20002"/>
                    </a:ext>
                  </a:extLst>
                </a:gridCol>
                <a:gridCol w="1139895">
                  <a:extLst>
                    <a:ext uri="{9D8B030D-6E8A-4147-A177-3AD203B41FA5}">
                      <a16:colId xmlns:a16="http://schemas.microsoft.com/office/drawing/2014/main" val="20003"/>
                    </a:ext>
                  </a:extLst>
                </a:gridCol>
                <a:gridCol w="1139895">
                  <a:extLst>
                    <a:ext uri="{9D8B030D-6E8A-4147-A177-3AD203B41FA5}">
                      <a16:colId xmlns:a16="http://schemas.microsoft.com/office/drawing/2014/main" val="20004"/>
                    </a:ext>
                  </a:extLst>
                </a:gridCol>
                <a:gridCol w="1139895">
                  <a:extLst>
                    <a:ext uri="{9D8B030D-6E8A-4147-A177-3AD203B41FA5}">
                      <a16:colId xmlns:a16="http://schemas.microsoft.com/office/drawing/2014/main" val="20005"/>
                    </a:ext>
                  </a:extLst>
                </a:gridCol>
              </a:tblGrid>
              <a:tr h="261029">
                <a:tc>
                  <a:txBody>
                    <a:bodyPr/>
                    <a:lstStyle/>
                    <a:p>
                      <a:pPr algn="just">
                        <a:spcAft>
                          <a:spcPts val="0"/>
                        </a:spcAft>
                      </a:pPr>
                      <a:r>
                        <a:rPr lang="zh-CN" sz="2000" kern="100" dirty="0">
                          <a:solidFill>
                            <a:srgbClr val="000000"/>
                          </a:solidFill>
                          <a:latin typeface="Times New Roman"/>
                          <a:ea typeface="宋体"/>
                        </a:rPr>
                        <a:t>国家</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2000</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2005</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2009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2010</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2011</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1029">
                <a:tc>
                  <a:txBody>
                    <a:bodyPr/>
                    <a:lstStyle/>
                    <a:p>
                      <a:pPr algn="just">
                        <a:spcAft>
                          <a:spcPts val="0"/>
                        </a:spcAft>
                      </a:pPr>
                      <a:r>
                        <a:rPr lang="zh-CN" sz="2000" kern="100" dirty="0">
                          <a:solidFill>
                            <a:srgbClr val="000000"/>
                          </a:solidFill>
                          <a:latin typeface="Times New Roman"/>
                          <a:ea typeface="宋体"/>
                        </a:rPr>
                        <a:t>美国</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2712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3066</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4020</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4089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4181</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1029">
                <a:tc>
                  <a:txBody>
                    <a:bodyPr/>
                    <a:lstStyle/>
                    <a:p>
                      <a:pPr algn="just">
                        <a:spcAft>
                          <a:spcPts val="0"/>
                        </a:spcAft>
                      </a:pPr>
                      <a:r>
                        <a:rPr lang="zh-CN" sz="2000" kern="100">
                          <a:solidFill>
                            <a:srgbClr val="000000"/>
                          </a:solidFill>
                          <a:latin typeface="Times New Roman"/>
                          <a:ea typeface="宋体"/>
                        </a:rPr>
                        <a:t>日本</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solidFill>
                            <a:srgbClr val="000000"/>
                          </a:solidFill>
                          <a:latin typeface="宋体"/>
                          <a:ea typeface="宋体"/>
                        </a:rPr>
                        <a:t>1438</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1518</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1692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1789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1989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1029">
                <a:tc>
                  <a:txBody>
                    <a:bodyPr/>
                    <a:lstStyle/>
                    <a:p>
                      <a:pPr algn="just">
                        <a:spcAft>
                          <a:spcPts val="0"/>
                        </a:spcAft>
                      </a:pPr>
                      <a:r>
                        <a:rPr lang="zh-CN" sz="2000" kern="100">
                          <a:solidFill>
                            <a:srgbClr val="000000"/>
                          </a:solidFill>
                          <a:latin typeface="Times New Roman"/>
                          <a:ea typeface="宋体"/>
                        </a:rPr>
                        <a:t>中国</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solidFill>
                            <a:srgbClr val="000000"/>
                          </a:solidFill>
                          <a:latin typeface="宋体"/>
                          <a:ea typeface="宋体"/>
                        </a:rPr>
                        <a:t>108</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298</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849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1044</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solidFill>
                            <a:srgbClr val="000000"/>
                          </a:solidFill>
                          <a:latin typeface="宋体"/>
                          <a:ea typeface="宋体"/>
                        </a:rPr>
                        <a:t>1347</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1029">
                <a:tc>
                  <a:txBody>
                    <a:bodyPr/>
                    <a:lstStyle/>
                    <a:p>
                      <a:pPr algn="just">
                        <a:spcAft>
                          <a:spcPts val="0"/>
                        </a:spcAft>
                      </a:pPr>
                      <a:r>
                        <a:rPr lang="zh-CN" sz="2000" kern="100">
                          <a:solidFill>
                            <a:srgbClr val="000000"/>
                          </a:solidFill>
                          <a:latin typeface="Times New Roman"/>
                          <a:ea typeface="宋体"/>
                        </a:rPr>
                        <a:t>德国</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462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solidFill>
                            <a:srgbClr val="000000"/>
                          </a:solidFill>
                          <a:latin typeface="宋体"/>
                          <a:ea typeface="宋体"/>
                        </a:rPr>
                        <a:t>686</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930</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919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1028</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1029">
                <a:tc>
                  <a:txBody>
                    <a:bodyPr/>
                    <a:lstStyle/>
                    <a:p>
                      <a:pPr algn="just">
                        <a:spcAft>
                          <a:spcPts val="0"/>
                        </a:spcAft>
                      </a:pPr>
                      <a:r>
                        <a:rPr lang="zh-CN" sz="2000" kern="100">
                          <a:solidFill>
                            <a:srgbClr val="000000"/>
                          </a:solidFill>
                          <a:latin typeface="Times New Roman"/>
                          <a:ea typeface="宋体"/>
                        </a:rPr>
                        <a:t>法国</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285</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solidFill>
                            <a:srgbClr val="000000"/>
                          </a:solidFill>
                          <a:latin typeface="宋体"/>
                          <a:ea typeface="宋体"/>
                        </a:rPr>
                        <a:t>449</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592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574</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624</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1029">
                <a:tc>
                  <a:txBody>
                    <a:bodyPr/>
                    <a:lstStyle/>
                    <a:p>
                      <a:pPr algn="just">
                        <a:spcAft>
                          <a:spcPts val="0"/>
                        </a:spcAft>
                      </a:pPr>
                      <a:r>
                        <a:rPr lang="zh-CN" sz="2000" kern="100">
                          <a:solidFill>
                            <a:srgbClr val="000000"/>
                          </a:solidFill>
                          <a:latin typeface="Times New Roman"/>
                          <a:ea typeface="宋体"/>
                        </a:rPr>
                        <a:t>韩国</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127</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solidFill>
                            <a:srgbClr val="000000"/>
                          </a:solidFill>
                          <a:latin typeface="宋体"/>
                          <a:ea typeface="宋体"/>
                        </a:rPr>
                        <a:t>252</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solidFill>
                            <a:srgbClr val="000000"/>
                          </a:solidFill>
                          <a:latin typeface="宋体"/>
                          <a:ea typeface="宋体"/>
                        </a:rPr>
                        <a:t>297</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solidFill>
                            <a:srgbClr val="000000"/>
                          </a:solidFill>
                          <a:latin typeface="宋体"/>
                          <a:ea typeface="宋体"/>
                        </a:rPr>
                        <a:t>380</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solidFill>
                            <a:srgbClr val="000000"/>
                          </a:solidFill>
                          <a:latin typeface="宋体"/>
                          <a:ea typeface="宋体"/>
                        </a:rPr>
                        <a:t>450</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1029">
                <a:tc>
                  <a:txBody>
                    <a:bodyPr/>
                    <a:lstStyle/>
                    <a:p>
                      <a:pPr algn="just">
                        <a:spcAft>
                          <a:spcPts val="0"/>
                        </a:spcAft>
                      </a:pPr>
                      <a:r>
                        <a:rPr lang="zh-CN" sz="2000" kern="100">
                          <a:solidFill>
                            <a:srgbClr val="000000"/>
                          </a:solidFill>
                          <a:latin typeface="Times New Roman"/>
                          <a:ea typeface="宋体"/>
                        </a:rPr>
                        <a:t>英国</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273</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宋体"/>
                          <a:ea typeface="宋体"/>
                        </a:rPr>
                        <a:t>401</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solidFill>
                            <a:srgbClr val="000000"/>
                          </a:solidFill>
                          <a:latin typeface="宋体"/>
                          <a:ea typeface="宋体"/>
                        </a:rPr>
                        <a:t>404</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solidFill>
                            <a:srgbClr val="000000"/>
                          </a:solidFill>
                          <a:latin typeface="宋体"/>
                          <a:ea typeface="宋体"/>
                        </a:rPr>
                        <a:t>396</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solidFill>
                            <a:srgbClr val="000000"/>
                          </a:solidFill>
                          <a:latin typeface="宋体"/>
                          <a:ea typeface="宋体"/>
                        </a:rPr>
                        <a:t>433</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7345" name="Rectangle 1"/>
          <p:cNvSpPr>
            <a:spLocks noChangeArrowheads="1"/>
          </p:cNvSpPr>
          <p:nvPr/>
        </p:nvSpPr>
        <p:spPr bwMode="auto">
          <a:xfrm>
            <a:off x="1403648" y="2132856"/>
            <a:ext cx="597666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部分国家研发投入（</a:t>
            </a:r>
            <a:r>
              <a:rPr kumimoji="0" lang="en-US" altLang="zh-CN"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2000-2011</a:t>
            </a:r>
            <a:r>
              <a:rPr kumimoji="0" lang="zh-CN" altLang="en-US"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，单位：美元）</a:t>
            </a:r>
            <a:endParaRPr kumimoji="0" lang="zh-CN" altLang="en-US" sz="2000" b="1"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7346" name="Rectangle 2"/>
          <p:cNvSpPr>
            <a:spLocks noChangeArrowheads="1"/>
          </p:cNvSpPr>
          <p:nvPr/>
        </p:nvSpPr>
        <p:spPr bwMode="auto">
          <a:xfrm>
            <a:off x="1115616" y="1340768"/>
            <a:ext cx="6984776"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a:ln>
                  <a:noFill/>
                </a:ln>
                <a:solidFill>
                  <a:srgbClr val="000000"/>
                </a:solidFill>
                <a:effectLst/>
                <a:latin typeface="宋体" pitchFamily="2" charset="-122"/>
                <a:ea typeface="宋体" pitchFamily="2" charset="-122"/>
                <a:cs typeface="Times New Roman" pitchFamily="18" charset="0"/>
              </a:rPr>
              <a:t>开展研究与开发活动是需要投入的，经验显示这种投入是非常可观的。</a:t>
            </a:r>
            <a:endParaRPr kumimoji="0" 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sz="3200" b="1" dirty="0"/>
              <a:t>研究和开发活动在某些行业相对非常重要，而在另一些行业可能并不那么重要。</a:t>
            </a:r>
          </a:p>
          <a:p>
            <a:r>
              <a:rPr lang="zh-CN" altLang="en-US" dirty="0"/>
              <a:t>从研究与开发方面的支出与销售额的比例来看（发达国家）：</a:t>
            </a:r>
            <a:endParaRPr lang="en-US" altLang="zh-CN" dirty="0"/>
          </a:p>
          <a:p>
            <a:r>
              <a:rPr lang="zh-CN" altLang="en-US" dirty="0"/>
              <a:t>航空业（</a:t>
            </a:r>
            <a:r>
              <a:rPr lang="en-US" dirty="0"/>
              <a:t>23</a:t>
            </a:r>
            <a:r>
              <a:rPr lang="zh-CN" altLang="en-US" dirty="0"/>
              <a:t>％）</a:t>
            </a:r>
            <a:endParaRPr lang="en-US" altLang="zh-CN" dirty="0"/>
          </a:p>
          <a:p>
            <a:r>
              <a:rPr lang="zh-CN" altLang="en-US" dirty="0"/>
              <a:t>办公机器与计算机业（</a:t>
            </a:r>
            <a:r>
              <a:rPr lang="en-US" dirty="0"/>
              <a:t>18</a:t>
            </a:r>
            <a:r>
              <a:rPr lang="zh-CN" altLang="en-US" dirty="0"/>
              <a:t>％）</a:t>
            </a:r>
            <a:endParaRPr lang="en-US" altLang="zh-CN" dirty="0"/>
          </a:p>
          <a:p>
            <a:r>
              <a:rPr lang="zh-CN" altLang="en-US" dirty="0"/>
              <a:t>电子产品（</a:t>
            </a:r>
            <a:r>
              <a:rPr lang="en-US" dirty="0"/>
              <a:t>10</a:t>
            </a:r>
            <a:r>
              <a:rPr lang="zh-CN" altLang="en-US" dirty="0"/>
              <a:t>％）</a:t>
            </a:r>
            <a:endParaRPr lang="en-US" altLang="zh-CN" dirty="0"/>
          </a:p>
          <a:p>
            <a:r>
              <a:rPr lang="zh-CN" altLang="en-US" dirty="0"/>
              <a:t>制药业（</a:t>
            </a:r>
            <a:r>
              <a:rPr lang="en-US" dirty="0"/>
              <a:t>9</a:t>
            </a:r>
            <a:r>
              <a:rPr lang="zh-CN" altLang="en-US" dirty="0"/>
              <a:t>％）</a:t>
            </a:r>
            <a:endParaRPr lang="en-US" altLang="zh-CN" dirty="0"/>
          </a:p>
          <a:p>
            <a:r>
              <a:rPr lang="zh-CN" altLang="en-US" dirty="0"/>
              <a:t>而研究与开发支出比例低于</a:t>
            </a:r>
            <a:r>
              <a:rPr lang="en-US" dirty="0"/>
              <a:t>1</a:t>
            </a:r>
            <a:r>
              <a:rPr lang="zh-CN" altLang="en-US" dirty="0"/>
              <a:t>％的行业包括：食品、炼油、印刷、家具和纺织（</a:t>
            </a:r>
            <a:r>
              <a:rPr lang="zh-CN" altLang="en-US" sz="2000" dirty="0"/>
              <a:t>经合组织，</a:t>
            </a:r>
            <a:r>
              <a:rPr lang="en-US" sz="2000" dirty="0"/>
              <a:t>1980</a:t>
            </a:r>
            <a:r>
              <a:rPr lang="zh-CN" altLang="en-US" sz="2000" dirty="0"/>
              <a:t>年数据</a:t>
            </a:r>
            <a:r>
              <a:rPr lang="zh-CN" altLang="en-US" dirty="0"/>
              <a:t>）。</a:t>
            </a:r>
            <a:endParaRPr lang="en-US" altLang="zh-CN"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3A5B7CE4-1D84-4E62-BED5-373E2CE5612C}"/>
              </a:ext>
            </a:extLst>
          </p:cNvPr>
          <p:cNvGraphicFramePr>
            <a:graphicFrameLocks noGrp="1"/>
          </p:cNvGraphicFramePr>
          <p:nvPr>
            <p:ph sz="quarter" idx="1"/>
            <p:extLst>
              <p:ext uri="{D42A27DB-BD31-4B8C-83A1-F6EECF244321}">
                <p14:modId xmlns:p14="http://schemas.microsoft.com/office/powerpoint/2010/main" val="4222617829"/>
              </p:ext>
            </p:extLst>
          </p:nvPr>
        </p:nvGraphicFramePr>
        <p:xfrm>
          <a:off x="683568" y="548680"/>
          <a:ext cx="7776864" cy="6096000"/>
        </p:xfrm>
        <a:graphic>
          <a:graphicData uri="http://schemas.openxmlformats.org/drawingml/2006/table">
            <a:tbl>
              <a:tblPr firstRow="1" firstCol="1" bandRow="1">
                <a:tableStyleId>{5C22544A-7EE6-4342-B048-85BDC9FD1C3A}</a:tableStyleId>
              </a:tblPr>
              <a:tblGrid>
                <a:gridCol w="2591688">
                  <a:extLst>
                    <a:ext uri="{9D8B030D-6E8A-4147-A177-3AD203B41FA5}">
                      <a16:colId xmlns:a16="http://schemas.microsoft.com/office/drawing/2014/main" val="2948710622"/>
                    </a:ext>
                  </a:extLst>
                </a:gridCol>
                <a:gridCol w="2592588">
                  <a:extLst>
                    <a:ext uri="{9D8B030D-6E8A-4147-A177-3AD203B41FA5}">
                      <a16:colId xmlns:a16="http://schemas.microsoft.com/office/drawing/2014/main" val="1692550318"/>
                    </a:ext>
                  </a:extLst>
                </a:gridCol>
                <a:gridCol w="2592588">
                  <a:extLst>
                    <a:ext uri="{9D8B030D-6E8A-4147-A177-3AD203B41FA5}">
                      <a16:colId xmlns:a16="http://schemas.microsoft.com/office/drawing/2014/main" val="2937010830"/>
                    </a:ext>
                  </a:extLst>
                </a:gridCol>
              </a:tblGrid>
              <a:tr h="207962">
                <a:tc>
                  <a:txBody>
                    <a:bodyPr/>
                    <a:lstStyle/>
                    <a:p>
                      <a:pPr algn="ctr">
                        <a:spcAft>
                          <a:spcPts val="0"/>
                        </a:spcAft>
                      </a:pPr>
                      <a:r>
                        <a:rPr lang="zh-CN" sz="1600" kern="100" dirty="0">
                          <a:effectLst/>
                        </a:rPr>
                        <a:t>高知识密集产业群</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dirty="0">
                          <a:effectLst/>
                        </a:rPr>
                        <a:t>中知识密集产业群</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dirty="0">
                          <a:effectLst/>
                        </a:rPr>
                        <a:t>低知识密集产业群</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extLst>
                  <a:ext uri="{0D108BD9-81ED-4DB2-BD59-A6C34878D82A}">
                    <a16:rowId xmlns:a16="http://schemas.microsoft.com/office/drawing/2014/main" val="1313272866"/>
                  </a:ext>
                </a:extLst>
              </a:tr>
              <a:tr h="207962">
                <a:tc>
                  <a:txBody>
                    <a:bodyPr/>
                    <a:lstStyle/>
                    <a:p>
                      <a:pPr algn="ctr">
                        <a:spcAft>
                          <a:spcPts val="0"/>
                        </a:spcAft>
                      </a:pPr>
                      <a:r>
                        <a:rPr lang="zh-CN" sz="1600" kern="100" dirty="0">
                          <a:effectLst/>
                        </a:rPr>
                        <a:t>科学与专业设备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dirty="0">
                          <a:effectLst/>
                          <a:latin typeface="+mn-ea"/>
                          <a:ea typeface="+mn-ea"/>
                        </a:rPr>
                        <a:t>其他运输设备</a:t>
                      </a:r>
                      <a:endParaRPr lang="zh-CN" sz="1600" kern="100" dirty="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zh-CN" sz="1600" kern="100">
                          <a:effectLst/>
                          <a:latin typeface="+mn-ea"/>
                          <a:ea typeface="+mn-ea"/>
                        </a:rPr>
                        <a:t>捕捞与狩猎</a:t>
                      </a:r>
                      <a:endParaRPr lang="zh-CN" sz="1600" kern="10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401757405"/>
                  </a:ext>
                </a:extLst>
              </a:tr>
              <a:tr h="207962">
                <a:tc>
                  <a:txBody>
                    <a:bodyPr/>
                    <a:lstStyle/>
                    <a:p>
                      <a:pPr algn="ctr">
                        <a:spcAft>
                          <a:spcPts val="0"/>
                        </a:spcAft>
                      </a:pPr>
                      <a:r>
                        <a:rPr lang="zh-CN" sz="1600" kern="100" dirty="0">
                          <a:effectLst/>
                        </a:rPr>
                        <a:t>通信与其他相关设备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dirty="0">
                          <a:effectLst/>
                          <a:latin typeface="+mn-ea"/>
                          <a:ea typeface="+mn-ea"/>
                        </a:rPr>
                        <a:t>其他电力与电子产品</a:t>
                      </a:r>
                      <a:endParaRPr lang="zh-CN" sz="1600" kern="100" dirty="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zh-CN" sz="1600" kern="100">
                          <a:effectLst/>
                          <a:latin typeface="+mn-ea"/>
                          <a:ea typeface="+mn-ea"/>
                        </a:rPr>
                        <a:t>其他机械制造</a:t>
                      </a:r>
                      <a:endParaRPr lang="zh-CN" sz="1600" kern="10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3409984015"/>
                  </a:ext>
                </a:extLst>
              </a:tr>
              <a:tr h="207962">
                <a:tc>
                  <a:txBody>
                    <a:bodyPr/>
                    <a:lstStyle/>
                    <a:p>
                      <a:pPr algn="ctr">
                        <a:spcAft>
                          <a:spcPts val="0"/>
                        </a:spcAft>
                      </a:pPr>
                      <a:r>
                        <a:rPr lang="zh-CN" sz="1600" kern="100" dirty="0">
                          <a:effectLst/>
                        </a:rPr>
                        <a:t>电子设备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dirty="0">
                          <a:effectLst/>
                          <a:latin typeface="+mn-ea"/>
                          <a:ea typeface="+mn-ea"/>
                        </a:rPr>
                        <a:t>非铁矿金属工业</a:t>
                      </a:r>
                      <a:endParaRPr lang="zh-CN" sz="1600" kern="100" dirty="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zh-CN" sz="1600" kern="100">
                          <a:effectLst/>
                          <a:latin typeface="+mn-ea"/>
                          <a:ea typeface="+mn-ea"/>
                        </a:rPr>
                        <a:t>木材</a:t>
                      </a:r>
                      <a:endParaRPr lang="zh-CN" sz="1600" kern="10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2113819791"/>
                  </a:ext>
                </a:extLst>
              </a:tr>
              <a:tr h="207962">
                <a:tc>
                  <a:txBody>
                    <a:bodyPr/>
                    <a:lstStyle/>
                    <a:p>
                      <a:pPr algn="ctr">
                        <a:spcAft>
                          <a:spcPts val="0"/>
                        </a:spcAft>
                      </a:pPr>
                      <a:r>
                        <a:rPr lang="zh-CN" sz="1600" kern="100" dirty="0">
                          <a:effectLst/>
                        </a:rPr>
                        <a:t>飞机及零部件</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dirty="0">
                          <a:effectLst/>
                          <a:latin typeface="+mn-ea"/>
                          <a:ea typeface="+mn-ea"/>
                        </a:rPr>
                        <a:t>纺织</a:t>
                      </a:r>
                      <a:endParaRPr lang="zh-CN" sz="1600" kern="100" dirty="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zh-CN" sz="1600" kern="100">
                          <a:effectLst/>
                          <a:latin typeface="+mn-ea"/>
                          <a:ea typeface="+mn-ea"/>
                        </a:rPr>
                        <a:t>家具与耐用消费品</a:t>
                      </a:r>
                      <a:endParaRPr lang="zh-CN" sz="1600" kern="10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713604038"/>
                  </a:ext>
                </a:extLst>
              </a:tr>
              <a:tr h="207962">
                <a:tc>
                  <a:txBody>
                    <a:bodyPr/>
                    <a:lstStyle/>
                    <a:p>
                      <a:pPr algn="ctr">
                        <a:spcAft>
                          <a:spcPts val="0"/>
                        </a:spcAft>
                      </a:pPr>
                      <a:r>
                        <a:rPr lang="zh-CN" sz="1600" kern="100" dirty="0">
                          <a:effectLst/>
                        </a:rPr>
                        <a:t>计算机及相关服务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dirty="0">
                          <a:effectLst/>
                          <a:latin typeface="+mn-ea"/>
                          <a:ea typeface="+mn-ea"/>
                        </a:rPr>
                        <a:t>通信</a:t>
                      </a:r>
                      <a:endParaRPr lang="zh-CN" sz="1600" kern="100" dirty="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zh-CN" sz="1600" kern="100">
                          <a:effectLst/>
                          <a:latin typeface="+mn-ea"/>
                          <a:ea typeface="+mn-ea"/>
                        </a:rPr>
                        <a:t>运输</a:t>
                      </a:r>
                      <a:endParaRPr lang="zh-CN" sz="1600" kern="10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815618192"/>
                  </a:ext>
                </a:extLst>
              </a:tr>
              <a:tr h="207962">
                <a:tc>
                  <a:txBody>
                    <a:bodyPr/>
                    <a:lstStyle/>
                    <a:p>
                      <a:pPr algn="ctr">
                        <a:spcAft>
                          <a:spcPts val="0"/>
                        </a:spcAft>
                      </a:pPr>
                      <a:r>
                        <a:rPr lang="zh-CN" sz="1600" kern="100" dirty="0">
                          <a:effectLst/>
                        </a:rPr>
                        <a:t>商业机械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dirty="0">
                          <a:effectLst/>
                          <a:latin typeface="+mn-ea"/>
                          <a:ea typeface="+mn-ea"/>
                        </a:rPr>
                        <a:t>纸张及纸制品</a:t>
                      </a:r>
                      <a:endParaRPr lang="zh-CN" sz="1600" kern="100" dirty="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en-US" sz="1600" kern="100">
                          <a:effectLst/>
                          <a:latin typeface="+mn-ea"/>
                          <a:ea typeface="+mn-ea"/>
                        </a:rPr>
                        <a:t> </a:t>
                      </a:r>
                      <a:endParaRPr lang="zh-CN" sz="1600" kern="10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1538003828"/>
                  </a:ext>
                </a:extLst>
              </a:tr>
              <a:tr h="207962">
                <a:tc>
                  <a:txBody>
                    <a:bodyPr/>
                    <a:lstStyle/>
                    <a:p>
                      <a:pPr algn="ctr">
                        <a:spcAft>
                          <a:spcPts val="0"/>
                        </a:spcAft>
                      </a:pPr>
                      <a:r>
                        <a:rPr lang="zh-CN" sz="1600" kern="100" dirty="0">
                          <a:effectLst/>
                        </a:rPr>
                        <a:t>工程与科学服务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dirty="0">
                          <a:effectLst/>
                          <a:latin typeface="+mn-ea"/>
                          <a:ea typeface="+mn-ea"/>
                        </a:rPr>
                        <a:t>采矿</a:t>
                      </a:r>
                      <a:endParaRPr lang="zh-CN" sz="1600" kern="100" dirty="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zh-CN" sz="1600" kern="100">
                          <a:effectLst/>
                          <a:latin typeface="+mn-ea"/>
                          <a:ea typeface="+mn-ea"/>
                        </a:rPr>
                        <a:t>仓储</a:t>
                      </a:r>
                      <a:endParaRPr lang="zh-CN" sz="1600" kern="10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3582846041"/>
                  </a:ext>
                </a:extLst>
              </a:tr>
              <a:tr h="207962">
                <a:tc>
                  <a:txBody>
                    <a:bodyPr/>
                    <a:lstStyle/>
                    <a:p>
                      <a:pPr algn="ctr">
                        <a:spcAft>
                          <a:spcPts val="0"/>
                        </a:spcAft>
                      </a:pPr>
                      <a:r>
                        <a:rPr lang="zh-CN" sz="1600" kern="100" dirty="0">
                          <a:effectLst/>
                        </a:rPr>
                        <a:t>制药与药品生产</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dirty="0">
                          <a:effectLst/>
                          <a:latin typeface="+mn-ea"/>
                          <a:ea typeface="+mn-ea"/>
                        </a:rPr>
                        <a:t>橡胶</a:t>
                      </a:r>
                      <a:endParaRPr lang="zh-CN" sz="1600" kern="100" dirty="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zh-CN" sz="1600" kern="100">
                          <a:effectLst/>
                          <a:latin typeface="+mn-ea"/>
                          <a:ea typeface="+mn-ea"/>
                        </a:rPr>
                        <a:t>农业</a:t>
                      </a:r>
                      <a:endParaRPr lang="zh-CN" sz="1600" kern="10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73223258"/>
                  </a:ext>
                </a:extLst>
              </a:tr>
              <a:tr h="207962">
                <a:tc>
                  <a:txBody>
                    <a:bodyPr/>
                    <a:lstStyle/>
                    <a:p>
                      <a:pPr algn="ctr">
                        <a:spcAft>
                          <a:spcPts val="0"/>
                        </a:spcAft>
                      </a:pPr>
                      <a:r>
                        <a:rPr lang="zh-CN" sz="1600" kern="100" dirty="0">
                          <a:effectLst/>
                        </a:rPr>
                        <a:t>电力</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dirty="0">
                          <a:effectLst/>
                          <a:latin typeface="+mn-ea"/>
                          <a:ea typeface="+mn-ea"/>
                        </a:rPr>
                        <a:t>塑料</a:t>
                      </a:r>
                      <a:endParaRPr lang="zh-CN" sz="1600" kern="100" dirty="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zh-CN" sz="1600" kern="100">
                          <a:effectLst/>
                          <a:latin typeface="+mn-ea"/>
                          <a:ea typeface="+mn-ea"/>
                        </a:rPr>
                        <a:t>零售</a:t>
                      </a:r>
                      <a:endParaRPr lang="zh-CN" sz="1600" kern="10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777358883"/>
                  </a:ext>
                </a:extLst>
              </a:tr>
              <a:tr h="207962">
                <a:tc>
                  <a:txBody>
                    <a:bodyPr/>
                    <a:lstStyle/>
                    <a:p>
                      <a:pPr algn="ctr">
                        <a:spcAft>
                          <a:spcPts val="0"/>
                        </a:spcAft>
                      </a:pPr>
                      <a:r>
                        <a:rPr lang="zh-CN" sz="1600" kern="100" dirty="0">
                          <a:effectLst/>
                        </a:rPr>
                        <a:t>机械制造</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dirty="0">
                          <a:effectLst/>
                          <a:latin typeface="+mn-ea"/>
                          <a:ea typeface="+mn-ea"/>
                        </a:rPr>
                        <a:t>非金属矿物生产</a:t>
                      </a:r>
                      <a:endParaRPr lang="zh-CN" sz="1600" kern="100" dirty="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zh-CN" sz="1600" kern="100">
                          <a:effectLst/>
                          <a:latin typeface="+mn-ea"/>
                          <a:ea typeface="+mn-ea"/>
                        </a:rPr>
                        <a:t>土石沙方挖掘</a:t>
                      </a:r>
                      <a:endParaRPr lang="zh-CN" sz="1600" kern="10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2972106142"/>
                  </a:ext>
                </a:extLst>
              </a:tr>
              <a:tr h="207962">
                <a:tc>
                  <a:txBody>
                    <a:bodyPr/>
                    <a:lstStyle/>
                    <a:p>
                      <a:pPr algn="ctr">
                        <a:spcAft>
                          <a:spcPts val="0"/>
                        </a:spcAft>
                      </a:pPr>
                      <a:r>
                        <a:rPr lang="zh-CN" sz="1600" kern="100" dirty="0">
                          <a:effectLst/>
                        </a:rPr>
                        <a:t>能源与化工</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dirty="0">
                          <a:effectLst/>
                          <a:latin typeface="+mn-ea"/>
                          <a:ea typeface="+mn-ea"/>
                        </a:rPr>
                        <a:t>批发贸易</a:t>
                      </a:r>
                      <a:endParaRPr lang="zh-CN" sz="1600" kern="100" dirty="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zh-CN" sz="1600" kern="100">
                          <a:effectLst/>
                          <a:latin typeface="+mn-ea"/>
                          <a:ea typeface="+mn-ea"/>
                        </a:rPr>
                        <a:t>居住、食物与饮料</a:t>
                      </a:r>
                      <a:endParaRPr lang="zh-CN" sz="1600" kern="10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397911756"/>
                  </a:ext>
                </a:extLst>
              </a:tr>
              <a:tr h="207962">
                <a:tc>
                  <a:txBody>
                    <a:bodyPr/>
                    <a:lstStyle/>
                    <a:p>
                      <a:pPr algn="ctr">
                        <a:spcAft>
                          <a:spcPts val="0"/>
                        </a:spcAft>
                      </a:pPr>
                      <a:r>
                        <a:rPr lang="zh-CN" sz="1600" kern="100" dirty="0">
                          <a:effectLst/>
                        </a:rPr>
                        <a:t>心理咨询服务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dirty="0">
                          <a:effectLst/>
                          <a:latin typeface="+mn-ea"/>
                          <a:ea typeface="+mn-ea"/>
                        </a:rPr>
                        <a:t>原油与天然气</a:t>
                      </a:r>
                      <a:endParaRPr lang="zh-CN" sz="1600" kern="100" dirty="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zh-CN" sz="1600" kern="100">
                          <a:effectLst/>
                          <a:latin typeface="+mn-ea"/>
                          <a:ea typeface="+mn-ea"/>
                        </a:rPr>
                        <a:t>成衣</a:t>
                      </a:r>
                      <a:endParaRPr lang="zh-CN" sz="1600" kern="10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4084264096"/>
                  </a:ext>
                </a:extLst>
              </a:tr>
              <a:tr h="207962">
                <a:tc>
                  <a:txBody>
                    <a:bodyPr/>
                    <a:lstStyle/>
                    <a:p>
                      <a:pPr algn="ctr">
                        <a:spcAft>
                          <a:spcPts val="0"/>
                        </a:spcAft>
                      </a:pPr>
                      <a:r>
                        <a:rPr lang="zh-CN" sz="1600" kern="100" dirty="0">
                          <a:effectLst/>
                        </a:rPr>
                        <a:t>教育服务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a:effectLst/>
                          <a:latin typeface="+mn-ea"/>
                          <a:ea typeface="+mn-ea"/>
                        </a:rPr>
                        <a:t>金属产品制作</a:t>
                      </a:r>
                      <a:endParaRPr lang="zh-CN" sz="1600" kern="10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zh-CN" sz="1600" kern="100" dirty="0">
                          <a:effectLst/>
                          <a:latin typeface="+mn-ea"/>
                          <a:ea typeface="+mn-ea"/>
                        </a:rPr>
                        <a:t>皮革</a:t>
                      </a:r>
                      <a:endParaRPr lang="zh-CN" sz="1600" kern="100" dirty="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1247441153"/>
                  </a:ext>
                </a:extLst>
              </a:tr>
              <a:tr h="207962">
                <a:tc>
                  <a:txBody>
                    <a:bodyPr/>
                    <a:lstStyle/>
                    <a:p>
                      <a:pPr algn="ctr">
                        <a:spcAft>
                          <a:spcPts val="0"/>
                        </a:spcAft>
                      </a:pPr>
                      <a:r>
                        <a:rPr lang="zh-CN" sz="1600" kern="100" dirty="0">
                          <a:effectLst/>
                        </a:rPr>
                        <a:t>医疗与社会服务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a:effectLst/>
                          <a:latin typeface="+mn-ea"/>
                          <a:ea typeface="+mn-ea"/>
                        </a:rPr>
                        <a:t>汽车及零部件</a:t>
                      </a:r>
                      <a:endParaRPr lang="zh-CN" sz="1600" kern="10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zh-CN" sz="1600" kern="100" dirty="0">
                          <a:effectLst/>
                          <a:latin typeface="+mn-ea"/>
                          <a:ea typeface="+mn-ea"/>
                        </a:rPr>
                        <a:t>饮料</a:t>
                      </a:r>
                      <a:endParaRPr lang="zh-CN" sz="1600" kern="100" dirty="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34374654"/>
                  </a:ext>
                </a:extLst>
              </a:tr>
              <a:tr h="207962">
                <a:tc>
                  <a:txBody>
                    <a:bodyPr/>
                    <a:lstStyle/>
                    <a:p>
                      <a:pPr algn="ctr">
                        <a:spcAft>
                          <a:spcPts val="0"/>
                        </a:spcAft>
                      </a:pPr>
                      <a:r>
                        <a:rPr lang="zh-CN" sz="1600" kern="100" dirty="0">
                          <a:effectLst/>
                        </a:rPr>
                        <a:t>管道运输</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a:effectLst/>
                          <a:latin typeface="+mn-ea"/>
                          <a:ea typeface="+mn-ea"/>
                        </a:rPr>
                        <a:t>粮食</a:t>
                      </a:r>
                      <a:endParaRPr lang="zh-CN" sz="1600" kern="10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en-US" sz="1600" kern="100" dirty="0">
                          <a:effectLst/>
                          <a:latin typeface="+mn-ea"/>
                          <a:ea typeface="+mn-ea"/>
                        </a:rPr>
                        <a:t> </a:t>
                      </a:r>
                      <a:endParaRPr lang="zh-CN" sz="1600" kern="100" dirty="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541319136"/>
                  </a:ext>
                </a:extLst>
              </a:tr>
              <a:tr h="207962">
                <a:tc>
                  <a:txBody>
                    <a:bodyPr/>
                    <a:lstStyle/>
                    <a:p>
                      <a:pPr algn="ctr">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a:effectLst/>
                          <a:latin typeface="+mn-ea"/>
                          <a:ea typeface="+mn-ea"/>
                        </a:rPr>
                        <a:t>其他商业服务</a:t>
                      </a:r>
                      <a:endParaRPr lang="zh-CN" sz="1600" kern="10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en-US" sz="1600" kern="100" dirty="0">
                          <a:effectLst/>
                          <a:latin typeface="+mn-ea"/>
                          <a:ea typeface="+mn-ea"/>
                        </a:rPr>
                        <a:t> </a:t>
                      </a:r>
                      <a:endParaRPr lang="zh-CN" sz="1600" kern="100" dirty="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3973794347"/>
                  </a:ext>
                </a:extLst>
              </a:tr>
              <a:tr h="207962">
                <a:tc>
                  <a:txBody>
                    <a:bodyPr/>
                    <a:lstStyle/>
                    <a:p>
                      <a:pPr algn="ctr">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a:effectLst/>
                          <a:latin typeface="+mn-ea"/>
                          <a:ea typeface="+mn-ea"/>
                        </a:rPr>
                        <a:t>烟草</a:t>
                      </a:r>
                      <a:endParaRPr lang="zh-CN" sz="1600" kern="10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en-US" sz="1600" kern="100" dirty="0">
                          <a:effectLst/>
                          <a:latin typeface="+mn-ea"/>
                          <a:ea typeface="+mn-ea"/>
                        </a:rPr>
                        <a:t> </a:t>
                      </a:r>
                      <a:endParaRPr lang="zh-CN" sz="1600" kern="100" dirty="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199882413"/>
                  </a:ext>
                </a:extLst>
              </a:tr>
              <a:tr h="207962">
                <a:tc>
                  <a:txBody>
                    <a:bodyPr/>
                    <a:lstStyle/>
                    <a:p>
                      <a:pPr algn="ctr">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a:effectLst/>
                          <a:latin typeface="+mn-ea"/>
                          <a:ea typeface="+mn-ea"/>
                        </a:rPr>
                        <a:t>金融、保险和不动产</a:t>
                      </a:r>
                      <a:endParaRPr lang="zh-CN" sz="1600" kern="10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en-US" sz="1600" kern="100" dirty="0">
                          <a:effectLst/>
                          <a:latin typeface="+mn-ea"/>
                          <a:ea typeface="+mn-ea"/>
                        </a:rPr>
                        <a:t> </a:t>
                      </a:r>
                      <a:endParaRPr lang="zh-CN" sz="1600" kern="100" dirty="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2343892764"/>
                  </a:ext>
                </a:extLst>
              </a:tr>
              <a:tr h="207962">
                <a:tc>
                  <a:txBody>
                    <a:bodyPr/>
                    <a:lstStyle/>
                    <a:p>
                      <a:pPr algn="ctr">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a:effectLst/>
                          <a:latin typeface="+mn-ea"/>
                          <a:ea typeface="+mn-ea"/>
                        </a:rPr>
                        <a:t>其他公用产业</a:t>
                      </a:r>
                      <a:endParaRPr lang="zh-CN" sz="1600" kern="10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en-US" sz="1600" kern="100" dirty="0">
                          <a:effectLst/>
                          <a:latin typeface="+mn-ea"/>
                          <a:ea typeface="+mn-ea"/>
                        </a:rPr>
                        <a:t> </a:t>
                      </a:r>
                      <a:endParaRPr lang="zh-CN" sz="1600" kern="100" dirty="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2040787255"/>
                  </a:ext>
                </a:extLst>
              </a:tr>
              <a:tr h="207962">
                <a:tc>
                  <a:txBody>
                    <a:bodyPr/>
                    <a:lstStyle/>
                    <a:p>
                      <a:pPr algn="ctr">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a:effectLst/>
                          <a:latin typeface="+mn-ea"/>
                          <a:ea typeface="+mn-ea"/>
                        </a:rPr>
                        <a:t>急救服务</a:t>
                      </a:r>
                      <a:endParaRPr lang="zh-CN" sz="1600" kern="10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en-US" sz="1600" kern="100" dirty="0">
                          <a:effectLst/>
                          <a:latin typeface="+mn-ea"/>
                          <a:ea typeface="+mn-ea"/>
                        </a:rPr>
                        <a:t> </a:t>
                      </a:r>
                      <a:endParaRPr lang="zh-CN" sz="1600" kern="100" dirty="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2322572799"/>
                  </a:ext>
                </a:extLst>
              </a:tr>
              <a:tr h="207962">
                <a:tc>
                  <a:txBody>
                    <a:bodyPr/>
                    <a:lstStyle/>
                    <a:p>
                      <a:pPr algn="ctr">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dirty="0">
                          <a:effectLst/>
                          <a:latin typeface="+mn-ea"/>
                          <a:ea typeface="+mn-ea"/>
                        </a:rPr>
                        <a:t>其他服务</a:t>
                      </a:r>
                      <a:endParaRPr lang="zh-CN" sz="1600" kern="100" dirty="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en-US" sz="1600" kern="100" dirty="0">
                          <a:effectLst/>
                          <a:latin typeface="+mn-ea"/>
                          <a:ea typeface="+mn-ea"/>
                        </a:rPr>
                        <a:t> </a:t>
                      </a:r>
                      <a:endParaRPr lang="zh-CN" sz="1600" kern="100" dirty="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651601614"/>
                  </a:ext>
                </a:extLst>
              </a:tr>
              <a:tr h="207962">
                <a:tc>
                  <a:txBody>
                    <a:bodyPr/>
                    <a:lstStyle/>
                    <a:p>
                      <a:pPr algn="ctr">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a:effectLst/>
                          <a:latin typeface="+mn-ea"/>
                          <a:ea typeface="+mn-ea"/>
                        </a:rPr>
                        <a:t>印刷与出版</a:t>
                      </a:r>
                      <a:endParaRPr lang="zh-CN" sz="1600" kern="10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en-US" sz="1600" kern="100" dirty="0">
                          <a:effectLst/>
                          <a:latin typeface="+mn-ea"/>
                          <a:ea typeface="+mn-ea"/>
                        </a:rPr>
                        <a:t> </a:t>
                      </a:r>
                      <a:endParaRPr lang="zh-CN" sz="1600" kern="100" dirty="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529938873"/>
                  </a:ext>
                </a:extLst>
              </a:tr>
              <a:tr h="207962">
                <a:tc>
                  <a:txBody>
                    <a:bodyPr/>
                    <a:lstStyle/>
                    <a:p>
                      <a:pPr algn="ctr">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a:effectLst/>
                          <a:latin typeface="+mn-ea"/>
                          <a:ea typeface="+mn-ea"/>
                        </a:rPr>
                        <a:t>建筑</a:t>
                      </a:r>
                      <a:endParaRPr lang="zh-CN" sz="1600" kern="10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en-US" sz="1600" kern="100" dirty="0">
                          <a:effectLst/>
                          <a:latin typeface="+mn-ea"/>
                          <a:ea typeface="+mn-ea"/>
                        </a:rPr>
                        <a:t> </a:t>
                      </a:r>
                      <a:endParaRPr lang="zh-CN" sz="1600" kern="100" dirty="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2044160155"/>
                  </a:ext>
                </a:extLst>
              </a:tr>
              <a:tr h="207962">
                <a:tc>
                  <a:txBody>
                    <a:bodyPr/>
                    <a:lstStyle/>
                    <a:p>
                      <a:pPr algn="ctr">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68" marR="6668" marT="0" marB="0" anchor="ctr"/>
                </a:tc>
                <a:tc>
                  <a:txBody>
                    <a:bodyPr/>
                    <a:lstStyle/>
                    <a:p>
                      <a:pPr algn="ctr">
                        <a:spcAft>
                          <a:spcPts val="0"/>
                        </a:spcAft>
                      </a:pPr>
                      <a:r>
                        <a:rPr lang="zh-CN" sz="1600" kern="100">
                          <a:effectLst/>
                          <a:latin typeface="+mn-ea"/>
                          <a:ea typeface="+mn-ea"/>
                        </a:rPr>
                        <a:t>娱乐与休闲服务</a:t>
                      </a:r>
                      <a:endParaRPr lang="zh-CN" sz="1600" kern="100">
                        <a:effectLst/>
                        <a:latin typeface="+mn-ea"/>
                        <a:ea typeface="+mn-ea"/>
                        <a:cs typeface="Times New Roman" panose="02020603050405020304" pitchFamily="18" charset="0"/>
                      </a:endParaRPr>
                    </a:p>
                  </a:txBody>
                  <a:tcPr marL="6668" marR="6668" marT="0" marB="0" anchor="ctr"/>
                </a:tc>
                <a:tc>
                  <a:txBody>
                    <a:bodyPr/>
                    <a:lstStyle/>
                    <a:p>
                      <a:pPr algn="ctr">
                        <a:spcAft>
                          <a:spcPts val="0"/>
                        </a:spcAft>
                      </a:pPr>
                      <a:r>
                        <a:rPr lang="en-US" sz="1600" kern="100" dirty="0">
                          <a:effectLst/>
                          <a:latin typeface="+mn-ea"/>
                          <a:ea typeface="+mn-ea"/>
                        </a:rPr>
                        <a:t> </a:t>
                      </a:r>
                      <a:endParaRPr lang="zh-CN" sz="1600" kern="100" dirty="0">
                        <a:effectLst/>
                        <a:latin typeface="+mn-ea"/>
                        <a:ea typeface="+mn-ea"/>
                        <a:cs typeface="Times New Roman" panose="02020603050405020304" pitchFamily="18" charset="0"/>
                      </a:endParaRPr>
                    </a:p>
                  </a:txBody>
                  <a:tcPr marL="6668" marR="6668" marT="0" marB="0" anchor="ctr"/>
                </a:tc>
                <a:extLst>
                  <a:ext uri="{0D108BD9-81ED-4DB2-BD59-A6C34878D82A}">
                    <a16:rowId xmlns:a16="http://schemas.microsoft.com/office/drawing/2014/main" val="2353562377"/>
                  </a:ext>
                </a:extLst>
              </a:tr>
            </a:tbl>
          </a:graphicData>
        </a:graphic>
      </p:graphicFrame>
      <p:sp>
        <p:nvSpPr>
          <p:cNvPr id="5" name="Rectangle 1">
            <a:extLst>
              <a:ext uri="{FF2B5EF4-FFF2-40B4-BE49-F238E27FC236}">
                <a16:creationId xmlns:a16="http://schemas.microsoft.com/office/drawing/2014/main" id="{02789107-C329-4071-B3B6-5EDCEF542BC2}"/>
              </a:ext>
            </a:extLst>
          </p:cNvPr>
          <p:cNvSpPr>
            <a:spLocks noChangeArrowheads="1"/>
          </p:cNvSpPr>
          <p:nvPr/>
        </p:nvSpPr>
        <p:spPr bwMode="auto">
          <a:xfrm>
            <a:off x="467544" y="-1736"/>
            <a:ext cx="4360489" cy="70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5048" rIns="9144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mn-ea"/>
                <a:cs typeface="Times New Roman" panose="02020603050405020304" pitchFamily="18" charset="0"/>
              </a:rPr>
              <a:t>表</a:t>
            </a:r>
            <a:r>
              <a:rPr kumimoji="0" lang="en-US" altLang="zh-CN" sz="2400" b="1" i="0" u="none" strike="noStrike" cap="none" normalizeH="0" baseline="0" dirty="0" bmk="">
                <a:ln>
                  <a:noFill/>
                </a:ln>
                <a:solidFill>
                  <a:schemeClr val="tx1"/>
                </a:solidFill>
                <a:effectLst/>
                <a:latin typeface="+mn-ea"/>
                <a:cs typeface="Times New Roman" panose="02020603050405020304" pitchFamily="18" charset="0"/>
              </a:rPr>
              <a:t> </a:t>
            </a:r>
            <a:r>
              <a:rPr kumimoji="0" lang="zh-CN" altLang="en-US" sz="2400" b="1" i="0" u="none" strike="noStrike" cap="none" normalizeH="0" baseline="0" dirty="0" bmk="_Toc529047596">
                <a:ln>
                  <a:noFill/>
                </a:ln>
                <a:solidFill>
                  <a:schemeClr val="tx1"/>
                </a:solidFill>
                <a:effectLst/>
                <a:latin typeface="+mn-ea"/>
                <a:cs typeface="Times New Roman" panose="02020603050405020304" pitchFamily="18" charset="0"/>
              </a:rPr>
              <a:t>不同产业知</a:t>
            </a:r>
            <a:r>
              <a:rPr kumimoji="0" lang="zh-CN" altLang="en-US" sz="2400" b="0" i="0" u="none" strike="noStrike" cap="none" normalizeH="0" baseline="0" dirty="0" bmk="_Toc529047596">
                <a:ln>
                  <a:noFill/>
                </a:ln>
                <a:solidFill>
                  <a:schemeClr val="tx1"/>
                </a:solidFill>
                <a:effectLst/>
                <a:latin typeface="+mn-ea"/>
                <a:cs typeface="Times New Roman" panose="02020603050405020304" pitchFamily="18" charset="0"/>
              </a:rPr>
              <a:t>识</a:t>
            </a:r>
            <a:r>
              <a:rPr kumimoji="0" lang="zh-CN" altLang="en-US" sz="2400" b="1" i="0" u="none" strike="noStrike" cap="none" normalizeH="0" baseline="0" dirty="0" bmk="_Toc529047596">
                <a:ln>
                  <a:noFill/>
                </a:ln>
                <a:solidFill>
                  <a:schemeClr val="tx1"/>
                </a:solidFill>
                <a:effectLst/>
                <a:latin typeface="+mn-ea"/>
                <a:cs typeface="Times New Roman" panose="02020603050405020304" pitchFamily="18" charset="0"/>
              </a:rPr>
              <a:t>密集程度分类</a:t>
            </a:r>
            <a:endParaRPr kumimoji="0" lang="zh-CN" altLang="en-US" sz="2400" b="1" i="0" u="none" strike="noStrike" cap="none" normalizeH="0" baseline="0" dirty="0">
              <a:ln>
                <a:noFill/>
              </a:ln>
              <a:solidFill>
                <a:schemeClr val="tx1"/>
              </a:solidFill>
              <a:effectLst/>
              <a:latin typeface="+mn-ea"/>
              <a:cs typeface="Times New Roman" panose="02020603050405020304" pitchFamily="18" charset="0"/>
            </a:endParaRPr>
          </a:p>
        </p:txBody>
      </p:sp>
    </p:spTree>
    <p:extLst>
      <p:ext uri="{BB962C8B-B14F-4D97-AF65-F5344CB8AC3E}">
        <p14:creationId xmlns:p14="http://schemas.microsoft.com/office/powerpoint/2010/main" val="2978629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t>第二节  市场结构和研究与开发动机</a:t>
            </a:r>
            <a:endParaRPr lang="zh-CN" altLang="en-US" sz="3600" dirty="0"/>
          </a:p>
        </p:txBody>
      </p:sp>
      <p:sp>
        <p:nvSpPr>
          <p:cNvPr id="3" name="内容占位符 2"/>
          <p:cNvSpPr>
            <a:spLocks noGrp="1"/>
          </p:cNvSpPr>
          <p:nvPr>
            <p:ph sz="quarter" idx="1"/>
          </p:nvPr>
        </p:nvSpPr>
        <p:spPr/>
        <p:txBody>
          <a:bodyPr/>
          <a:lstStyle/>
          <a:p>
            <a:r>
              <a:rPr lang="zh-CN" altLang="en-US" b="1" dirty="0"/>
              <a:t>在市场结构与研究开发动机问题上，存在着两种截然对立的观点：</a:t>
            </a:r>
            <a:endParaRPr lang="en-US" altLang="zh-CN" b="1" dirty="0"/>
          </a:p>
          <a:p>
            <a:r>
              <a:rPr lang="zh-CN" altLang="en-US" b="1" dirty="0"/>
              <a:t>一种观点</a:t>
            </a:r>
            <a:r>
              <a:rPr lang="zh-CN" altLang="en-US" dirty="0"/>
              <a:t>认为完全竞争的市场结构使得企业有更强的创新动机，原因在于在完全竞争结构中企业进行工艺创新时，得到的创新收益大于垄断企业的创新收益，故完全竞争企业有更强的创新动机。而垄断者由于存在垄断利润，创新动机较弱，即所谓的</a:t>
            </a:r>
            <a:r>
              <a:rPr lang="zh-CN" altLang="en-US" b="1" dirty="0"/>
              <a:t>更新效应（替代效应）</a:t>
            </a:r>
            <a:r>
              <a:rPr lang="zh-CN" altLang="en-US" dirty="0"/>
              <a:t>。</a:t>
            </a:r>
            <a:endParaRPr lang="en-US" altLang="zh-CN" dirty="0"/>
          </a:p>
          <a:p>
            <a:r>
              <a:rPr lang="zh-CN" altLang="en-US" b="1" dirty="0"/>
              <a:t>另外一种观点</a:t>
            </a:r>
            <a:r>
              <a:rPr lang="zh-CN" altLang="en-US" dirty="0"/>
              <a:t>认为大企业更有利于技术创新，其进一步认为完全竞争的市场结构从技术进步的角度上并非一个完美的模型。</a:t>
            </a:r>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zh-CN" altLang="en-US" sz="3600" b="1" dirty="0"/>
              <a:t>完全竞争的市场结构下的企业创新收益真的大于垄断条件下企业的创新收益？？</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1224B-C26B-4740-9B3A-0C5DABC2196F}"/>
              </a:ext>
            </a:extLst>
          </p:cNvPr>
          <p:cNvSpPr>
            <a:spLocks noGrp="1"/>
          </p:cNvSpPr>
          <p:nvPr>
            <p:ph type="title"/>
          </p:nvPr>
        </p:nvSpPr>
        <p:spPr/>
        <p:txBody>
          <a:bodyPr/>
          <a:lstStyle/>
          <a:p>
            <a:endParaRPr lang="zh-CN" altLang="en-US"/>
          </a:p>
        </p:txBody>
      </p:sp>
      <p:pic>
        <p:nvPicPr>
          <p:cNvPr id="3" name="图片 2">
            <a:extLst>
              <a:ext uri="{FF2B5EF4-FFF2-40B4-BE49-F238E27FC236}">
                <a16:creationId xmlns:a16="http://schemas.microsoft.com/office/drawing/2014/main" id="{AC7BFD3E-69AA-421A-BE94-70615A65BC80}"/>
              </a:ext>
            </a:extLst>
          </p:cNvPr>
          <p:cNvPicPr>
            <a:picLocks noChangeAspect="1"/>
          </p:cNvPicPr>
          <p:nvPr/>
        </p:nvPicPr>
        <p:blipFill>
          <a:blip r:embed="rId2"/>
          <a:stretch>
            <a:fillRect/>
          </a:stretch>
        </p:blipFill>
        <p:spPr>
          <a:xfrm>
            <a:off x="179512" y="260735"/>
            <a:ext cx="8280920" cy="6408625"/>
          </a:xfrm>
          <a:prstGeom prst="rect">
            <a:avLst/>
          </a:prstGeom>
        </p:spPr>
      </p:pic>
    </p:spTree>
    <p:extLst>
      <p:ext uri="{BB962C8B-B14F-4D97-AF65-F5344CB8AC3E}">
        <p14:creationId xmlns:p14="http://schemas.microsoft.com/office/powerpoint/2010/main" val="4169149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72000" y="1600200"/>
            <a:ext cx="3786214" cy="4873752"/>
          </a:xfrm>
          <a:ln>
            <a:solidFill>
              <a:schemeClr val="tx1"/>
            </a:solidFill>
            <a:prstDash val="dashDot"/>
          </a:ln>
        </p:spPr>
        <p:txBody>
          <a:bodyPr>
            <a:normAutofit fontScale="85000" lnSpcReduction="10000"/>
          </a:bodyPr>
          <a:lstStyle/>
          <a:p>
            <a:r>
              <a:rPr lang="zh-CN" altLang="en-US" dirty="0"/>
              <a:t>我们首先考虑垄断者的创新收益，然后讨论完全竞争企业的创新收益，最后我们比较一下两者。</a:t>
            </a:r>
          </a:p>
          <a:p>
            <a:r>
              <a:rPr lang="en-US" dirty="0"/>
              <a:t>    </a:t>
            </a:r>
            <a:r>
              <a:rPr lang="zh-CN" altLang="en-US" dirty="0"/>
              <a:t>对于一个垄断者而言，如图所示，图中</a:t>
            </a:r>
            <a:r>
              <a:rPr lang="en-US" dirty="0"/>
              <a:t>D</a:t>
            </a:r>
            <a:r>
              <a:rPr lang="zh-CN" altLang="en-US" dirty="0"/>
              <a:t>曲线表示垄断者面临的需求曲线，为了简化设为直线形式。</a:t>
            </a:r>
            <a:r>
              <a:rPr lang="en-US" dirty="0"/>
              <a:t>MR</a:t>
            </a:r>
            <a:r>
              <a:rPr lang="zh-CN" altLang="en-US" dirty="0"/>
              <a:t>曲线表示由需求曲线决定的边际收益曲线。</a:t>
            </a:r>
            <a:r>
              <a:rPr lang="en-US" dirty="0"/>
              <a:t>    </a:t>
            </a:r>
            <a:r>
              <a:rPr lang="zh-CN" altLang="en-US" dirty="0"/>
              <a:t>表示该垄断者在没有工艺创新之前的边际成本曲线， </a:t>
            </a:r>
            <a:r>
              <a:rPr lang="en-US" dirty="0"/>
              <a:t> </a:t>
            </a:r>
            <a:r>
              <a:rPr lang="zh-CN" altLang="en-US" dirty="0"/>
              <a:t>则表示该垄断者工艺创新之后的边际成本曲线，</a:t>
            </a:r>
            <a:r>
              <a:rPr lang="en-US" dirty="0"/>
              <a:t>   </a:t>
            </a:r>
            <a:r>
              <a:rPr lang="zh-CN" altLang="en-US" dirty="0"/>
              <a:t>表示该垄断者在创新之前的垄断价格，而   </a:t>
            </a:r>
            <a:r>
              <a:rPr lang="en-US" dirty="0"/>
              <a:t> </a:t>
            </a:r>
            <a:r>
              <a:rPr lang="zh-CN" altLang="en-US" dirty="0"/>
              <a:t>表示在创新之后垄断者制定的垄断价格。</a:t>
            </a:r>
          </a:p>
          <a:p>
            <a:endParaRPr lang="zh-CN" altLang="en-US" dirty="0"/>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05" name="Object 1"/>
          <p:cNvGraphicFramePr>
            <a:graphicFrameLocks noChangeAspect="1"/>
          </p:cNvGraphicFramePr>
          <p:nvPr>
            <p:extLst>
              <p:ext uri="{D42A27DB-BD31-4B8C-83A1-F6EECF244321}">
                <p14:modId xmlns:p14="http://schemas.microsoft.com/office/powerpoint/2010/main" val="864765926"/>
              </p:ext>
            </p:extLst>
          </p:nvPr>
        </p:nvGraphicFramePr>
        <p:xfrm>
          <a:off x="7429520" y="4455028"/>
          <a:ext cx="285752" cy="285752"/>
        </p:xfrm>
        <a:graphic>
          <a:graphicData uri="http://schemas.openxmlformats.org/presentationml/2006/ole">
            <mc:AlternateContent xmlns:mc="http://schemas.openxmlformats.org/markup-compatibility/2006">
              <mc:Choice xmlns:v="urn:schemas-microsoft-com:vml" Requires="v">
                <p:oleObj r:id="rId2" imgW="101556" imgH="190417" progId="">
                  <p:embed/>
                </p:oleObj>
              </mc:Choice>
              <mc:Fallback>
                <p:oleObj r:id="rId2" imgW="101556" imgH="190417" progId="">
                  <p:embed/>
                  <p:pic>
                    <p:nvPicPr>
                      <p:cNvPr id="2150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20" y="4455028"/>
                        <a:ext cx="285752" cy="2857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07" name="Object 3"/>
          <p:cNvGraphicFramePr>
            <a:graphicFrameLocks noChangeAspect="1"/>
          </p:cNvGraphicFramePr>
          <p:nvPr>
            <p:extLst>
              <p:ext uri="{D42A27DB-BD31-4B8C-83A1-F6EECF244321}">
                <p14:modId xmlns:p14="http://schemas.microsoft.com/office/powerpoint/2010/main" val="2829276346"/>
              </p:ext>
            </p:extLst>
          </p:nvPr>
        </p:nvGraphicFramePr>
        <p:xfrm>
          <a:off x="4788024" y="4264528"/>
          <a:ext cx="285752" cy="190500"/>
        </p:xfrm>
        <a:graphic>
          <a:graphicData uri="http://schemas.openxmlformats.org/presentationml/2006/ole">
            <mc:AlternateContent xmlns:mc="http://schemas.openxmlformats.org/markup-compatibility/2006">
              <mc:Choice xmlns:v="urn:schemas-microsoft-com:vml" Requires="v">
                <p:oleObj r:id="rId4" imgW="101556" imgH="190417" progId="">
                  <p:embed/>
                </p:oleObj>
              </mc:Choice>
              <mc:Fallback>
                <p:oleObj r:id="rId4" imgW="101556" imgH="190417" progId="">
                  <p:embed/>
                  <p:pic>
                    <p:nvPicPr>
                      <p:cNvPr id="2150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024" y="4264528"/>
                        <a:ext cx="285752"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09" name="Object 5"/>
          <p:cNvGraphicFramePr>
            <a:graphicFrameLocks noChangeAspect="1"/>
          </p:cNvGraphicFramePr>
          <p:nvPr>
            <p:extLst>
              <p:ext uri="{D42A27DB-BD31-4B8C-83A1-F6EECF244321}">
                <p14:modId xmlns:p14="http://schemas.microsoft.com/office/powerpoint/2010/main" val="3137724699"/>
              </p:ext>
            </p:extLst>
          </p:nvPr>
        </p:nvGraphicFramePr>
        <p:xfrm>
          <a:off x="6415304" y="5045090"/>
          <a:ext cx="357190" cy="200025"/>
        </p:xfrm>
        <a:graphic>
          <a:graphicData uri="http://schemas.openxmlformats.org/presentationml/2006/ole">
            <mc:AlternateContent xmlns:mc="http://schemas.openxmlformats.org/markup-compatibility/2006">
              <mc:Choice xmlns:v="urn:schemas-microsoft-com:vml" Requires="v">
                <p:oleObj r:id="rId6" imgW="215713" imgH="203024" progId="">
                  <p:embed/>
                </p:oleObj>
              </mc:Choice>
              <mc:Fallback>
                <p:oleObj r:id="rId6" imgW="215713" imgH="203024" progId="">
                  <p:embed/>
                  <p:pic>
                    <p:nvPicPr>
                      <p:cNvPr id="2150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15304" y="5045090"/>
                        <a:ext cx="357190" cy="200025"/>
                      </a:xfrm>
                      <a:prstGeom prst="rect">
                        <a:avLst/>
                      </a:prstGeom>
                      <a:noFill/>
                    </p:spPr>
                  </p:pic>
                </p:oleObj>
              </mc:Fallback>
            </mc:AlternateContent>
          </a:graphicData>
        </a:graphic>
      </p:graphicFrame>
      <p:sp>
        <p:nvSpPr>
          <p:cNvPr id="215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11" name="Object 7"/>
          <p:cNvGraphicFramePr>
            <a:graphicFrameLocks noChangeAspect="1"/>
          </p:cNvGraphicFramePr>
          <p:nvPr>
            <p:extLst>
              <p:ext uri="{D42A27DB-BD31-4B8C-83A1-F6EECF244321}">
                <p14:modId xmlns:p14="http://schemas.microsoft.com/office/powerpoint/2010/main" val="4101347994"/>
              </p:ext>
            </p:extLst>
          </p:nvPr>
        </p:nvGraphicFramePr>
        <p:xfrm>
          <a:off x="8139139" y="5257800"/>
          <a:ext cx="219075" cy="200025"/>
        </p:xfrm>
        <a:graphic>
          <a:graphicData uri="http://schemas.openxmlformats.org/presentationml/2006/ole">
            <mc:AlternateContent xmlns:mc="http://schemas.openxmlformats.org/markup-compatibility/2006">
              <mc:Choice xmlns:v="urn:schemas-microsoft-com:vml" Requires="v">
                <p:oleObj r:id="rId8" imgW="215713" imgH="203024" progId="">
                  <p:embed/>
                </p:oleObj>
              </mc:Choice>
              <mc:Fallback>
                <p:oleObj r:id="rId8" imgW="215713" imgH="203024" progId="">
                  <p:embed/>
                  <p:pic>
                    <p:nvPicPr>
                      <p:cNvPr id="21511"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39139" y="5257800"/>
                        <a:ext cx="2190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513" name="图片 7"/>
          <p:cNvPicPr>
            <a:picLocks noChangeAspect="1" noChangeArrowheads="1"/>
          </p:cNvPicPr>
          <p:nvPr/>
        </p:nvPicPr>
        <p:blipFill>
          <a:blip r:embed="rId10" cstate="print"/>
          <a:srcRect/>
          <a:stretch>
            <a:fillRect/>
          </a:stretch>
        </p:blipFill>
        <p:spPr bwMode="auto">
          <a:xfrm>
            <a:off x="285720" y="1571612"/>
            <a:ext cx="4071966" cy="4786346"/>
          </a:xfrm>
          <a:prstGeom prst="rect">
            <a:avLst/>
          </a:prstGeom>
          <a:noFill/>
          <a:ln w="9525">
            <a:noFill/>
            <a:miter lim="800000"/>
            <a:headEnd/>
            <a:tailEnd/>
          </a:ln>
        </p:spPr>
      </p:pic>
      <p:sp>
        <p:nvSpPr>
          <p:cNvPr id="13" name="爆炸形 2 12"/>
          <p:cNvSpPr/>
          <p:nvPr/>
        </p:nvSpPr>
        <p:spPr>
          <a:xfrm>
            <a:off x="1643042" y="285728"/>
            <a:ext cx="3071834" cy="3000396"/>
          </a:xfrm>
          <a:prstGeom prst="irregularSeal2">
            <a:avLst/>
          </a:prstGeom>
          <a:blipFill>
            <a:blip r:embed="rId11"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垄断者创新的收益就为梯形</a:t>
            </a:r>
            <a:r>
              <a:rPr lang="en-US" dirty="0">
                <a:solidFill>
                  <a:schemeClr val="tx1"/>
                </a:solidFill>
              </a:rPr>
              <a:t> </a:t>
            </a:r>
            <a:r>
              <a:rPr lang="zh-CN" altLang="en-US" dirty="0">
                <a:solidFill>
                  <a:schemeClr val="tx1"/>
                </a:solidFill>
              </a:rPr>
              <a:t>的面积。</a:t>
            </a:r>
          </a:p>
        </p:txBody>
      </p:sp>
      <p:sp>
        <p:nvSpPr>
          <p:cNvPr id="2151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14" name="Object 10"/>
          <p:cNvGraphicFramePr>
            <a:graphicFrameLocks noChangeAspect="1"/>
          </p:cNvGraphicFramePr>
          <p:nvPr/>
        </p:nvGraphicFramePr>
        <p:xfrm>
          <a:off x="2214546" y="2143116"/>
          <a:ext cx="333375" cy="219075"/>
        </p:xfrm>
        <a:graphic>
          <a:graphicData uri="http://schemas.openxmlformats.org/presentationml/2006/ole">
            <mc:AlternateContent xmlns:mc="http://schemas.openxmlformats.org/markup-compatibility/2006">
              <mc:Choice xmlns:v="urn:schemas-microsoft-com:vml" Requires="v">
                <p:oleObj r:id="rId12" imgW="330057" imgH="215806" progId="">
                  <p:embed/>
                </p:oleObj>
              </mc:Choice>
              <mc:Fallback>
                <p:oleObj r:id="rId12" imgW="330057" imgH="215806" progId="">
                  <p:embed/>
                  <p:pic>
                    <p:nvPicPr>
                      <p:cNvPr id="21514"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14546" y="2143116"/>
                        <a:ext cx="333375"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418058"/>
          </a:xfrm>
        </p:spPr>
        <p:txBody>
          <a:bodyPr>
            <a:normAutofit fontScale="90000"/>
          </a:bodyPr>
          <a:lstStyle/>
          <a:p>
            <a:endParaRPr lang="zh-CN" altLang="en-US" dirty="0"/>
          </a:p>
        </p:txBody>
      </p:sp>
      <p:sp>
        <p:nvSpPr>
          <p:cNvPr id="3" name="内容占位符 2"/>
          <p:cNvSpPr>
            <a:spLocks noGrp="1"/>
          </p:cNvSpPr>
          <p:nvPr>
            <p:ph sz="quarter" idx="1"/>
          </p:nvPr>
        </p:nvSpPr>
        <p:spPr>
          <a:xfrm>
            <a:off x="931055" y="764704"/>
            <a:ext cx="6996138" cy="1185858"/>
          </a:xfrm>
        </p:spPr>
        <p:txBody>
          <a:bodyPr>
            <a:normAutofit lnSpcReduction="10000"/>
          </a:bodyPr>
          <a:lstStyle/>
          <a:p>
            <a:r>
              <a:rPr lang="zh-CN" altLang="en-US" dirty="0"/>
              <a:t>下面我们来分析完全竞争市场中创新的收益问题。在分析这个问题的时候，我们首先区分两个概念：剧烈创新和小幅创新。</a:t>
            </a:r>
          </a:p>
        </p:txBody>
      </p:sp>
      <p:pic>
        <p:nvPicPr>
          <p:cNvPr id="20481" name="图片 8"/>
          <p:cNvPicPr>
            <a:picLocks noChangeAspect="1" noChangeArrowheads="1"/>
          </p:cNvPicPr>
          <p:nvPr/>
        </p:nvPicPr>
        <p:blipFill>
          <a:blip r:embed="rId2" cstate="print"/>
          <a:srcRect/>
          <a:stretch>
            <a:fillRect/>
          </a:stretch>
        </p:blipFill>
        <p:spPr bwMode="auto">
          <a:xfrm>
            <a:off x="714348" y="2636912"/>
            <a:ext cx="3500462" cy="3435294"/>
          </a:xfrm>
          <a:prstGeom prst="rect">
            <a:avLst/>
          </a:prstGeom>
          <a:noFill/>
          <a:ln w="9525">
            <a:noFill/>
            <a:miter lim="800000"/>
            <a:headEnd/>
            <a:tailEnd/>
          </a:ln>
        </p:spPr>
      </p:pic>
      <p:pic>
        <p:nvPicPr>
          <p:cNvPr id="20482" name="图片 9"/>
          <p:cNvPicPr>
            <a:picLocks noChangeAspect="1" noChangeArrowheads="1"/>
          </p:cNvPicPr>
          <p:nvPr/>
        </p:nvPicPr>
        <p:blipFill>
          <a:blip r:embed="rId3" cstate="print"/>
          <a:srcRect/>
          <a:stretch>
            <a:fillRect/>
          </a:stretch>
        </p:blipFill>
        <p:spPr bwMode="auto">
          <a:xfrm>
            <a:off x="4429124" y="2636913"/>
            <a:ext cx="3714776" cy="3327214"/>
          </a:xfrm>
          <a:prstGeom prst="rect">
            <a:avLst/>
          </a:prstGeom>
          <a:noFill/>
        </p:spPr>
      </p:pic>
      <p:sp>
        <p:nvSpPr>
          <p:cNvPr id="6" name="TextBox 5"/>
          <p:cNvSpPr txBox="1"/>
          <p:nvPr/>
        </p:nvSpPr>
        <p:spPr>
          <a:xfrm>
            <a:off x="1063215" y="1916832"/>
            <a:ext cx="3185487" cy="646331"/>
          </a:xfrm>
          <a:prstGeom prst="rect">
            <a:avLst/>
          </a:prstGeom>
          <a:noFill/>
          <a:ln>
            <a:solidFill>
              <a:schemeClr val="tx1"/>
            </a:solidFill>
            <a:prstDash val="dash"/>
          </a:ln>
        </p:spPr>
        <p:txBody>
          <a:bodyPr wrap="none" rtlCol="0">
            <a:spAutoFit/>
          </a:bodyPr>
          <a:lstStyle/>
          <a:p>
            <a:r>
              <a:rPr lang="zh-CN" altLang="en-US" dirty="0"/>
              <a:t>小幅创新情况下考察完全竞争</a:t>
            </a:r>
            <a:endParaRPr lang="en-US" altLang="zh-CN" dirty="0"/>
          </a:p>
          <a:p>
            <a:r>
              <a:rPr lang="zh-CN" altLang="en-US" dirty="0"/>
              <a:t>企业的创新收益</a:t>
            </a:r>
          </a:p>
        </p:txBody>
      </p:sp>
      <p:sp>
        <p:nvSpPr>
          <p:cNvPr id="204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483" name="Object 3"/>
          <p:cNvGraphicFramePr>
            <a:graphicFrameLocks noChangeAspect="1"/>
          </p:cNvGraphicFramePr>
          <p:nvPr/>
        </p:nvGraphicFramePr>
        <p:xfrm>
          <a:off x="3000364" y="3143248"/>
          <a:ext cx="785818" cy="219075"/>
        </p:xfrm>
        <a:graphic>
          <a:graphicData uri="http://schemas.openxmlformats.org/presentationml/2006/ole">
            <mc:AlternateContent xmlns:mc="http://schemas.openxmlformats.org/markup-compatibility/2006">
              <mc:Choice xmlns:v="urn:schemas-microsoft-com:vml" Requires="v">
                <p:oleObj r:id="rId4" imgW="279279" imgH="215806" progId="">
                  <p:embed/>
                </p:oleObj>
              </mc:Choice>
              <mc:Fallback>
                <p:oleObj r:id="rId4" imgW="279279" imgH="215806" progId="">
                  <p:embed/>
                  <p:pic>
                    <p:nvPicPr>
                      <p:cNvPr id="2048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64" y="3143248"/>
                        <a:ext cx="785818"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6278547" y="2191924"/>
            <a:ext cx="1571636" cy="369332"/>
          </a:xfrm>
          <a:prstGeom prst="rect">
            <a:avLst/>
          </a:prstGeom>
          <a:noFill/>
          <a:ln>
            <a:solidFill>
              <a:schemeClr val="tx1"/>
            </a:solidFill>
            <a:prstDash val="dashDot"/>
          </a:ln>
        </p:spPr>
        <p:txBody>
          <a:bodyPr wrap="square" rtlCol="0">
            <a:spAutoFit/>
          </a:bodyPr>
          <a:lstStyle/>
          <a:p>
            <a:r>
              <a:rPr lang="zh-CN" altLang="en-US" dirty="0"/>
              <a:t>剧烈创新</a:t>
            </a:r>
          </a:p>
        </p:txBody>
      </p:sp>
      <p:sp>
        <p:nvSpPr>
          <p:cNvPr id="204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485" name="Object 5"/>
          <p:cNvGraphicFramePr>
            <a:graphicFrameLocks noChangeAspect="1"/>
          </p:cNvGraphicFramePr>
          <p:nvPr/>
        </p:nvGraphicFramePr>
        <p:xfrm>
          <a:off x="7143768" y="3286124"/>
          <a:ext cx="785818" cy="200025"/>
        </p:xfrm>
        <a:graphic>
          <a:graphicData uri="http://schemas.openxmlformats.org/presentationml/2006/ole">
            <mc:AlternateContent xmlns:mc="http://schemas.openxmlformats.org/markup-compatibility/2006">
              <mc:Choice xmlns:v="urn:schemas-microsoft-com:vml" Requires="v">
                <p:oleObj r:id="rId6" imgW="444307" imgH="203112" progId="">
                  <p:embed/>
                </p:oleObj>
              </mc:Choice>
              <mc:Fallback>
                <p:oleObj r:id="rId6" imgW="444307" imgH="203112" progId="">
                  <p:embed/>
                  <p:pic>
                    <p:nvPicPr>
                      <p:cNvPr id="2048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3768" y="3286124"/>
                        <a:ext cx="785818"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zh-CN" altLang="en-US" sz="2800" dirty="0"/>
              <a:t>在垄断和完全竞争条件下企业进行创新的收益比较：</a:t>
            </a:r>
            <a:endParaRPr lang="en-US" altLang="zh-CN" sz="2800" dirty="0"/>
          </a:p>
          <a:p>
            <a:r>
              <a:rPr lang="zh-CN" altLang="en-US" dirty="0"/>
              <a:t>考虑在小幅创新情况下，垄断企业所获得的创新收益           要小于完全竞争企业的创新收益。</a:t>
            </a:r>
            <a:endParaRPr lang="en-US" altLang="zh-CN" dirty="0"/>
          </a:p>
          <a:p>
            <a:r>
              <a:rPr lang="zh-CN" altLang="en-US" dirty="0"/>
              <a:t>在剧烈创新之下，垄断企业获得的创新收益依然小于完全竞争企业           。</a:t>
            </a:r>
            <a:endParaRPr lang="en-US" altLang="zh-CN" dirty="0"/>
          </a:p>
          <a:p>
            <a:r>
              <a:rPr lang="zh-CN" altLang="en-US" b="1" dirty="0"/>
              <a:t>结论：垄断企业的创新收益要小于完全竞争企业，竞争性企业的创新激励要大于垄断企业的创新激励。</a:t>
            </a:r>
          </a:p>
          <a:p>
            <a:endParaRPr lang="zh-CN" altLang="en-US" dirty="0"/>
          </a:p>
          <a:p>
            <a:endParaRPr lang="zh-CN" altLang="en-US" dirty="0"/>
          </a:p>
        </p:txBody>
      </p:sp>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457" name="Object 1"/>
          <p:cNvGraphicFramePr>
            <a:graphicFrameLocks noChangeAspect="1"/>
          </p:cNvGraphicFramePr>
          <p:nvPr/>
        </p:nvGraphicFramePr>
        <p:xfrm>
          <a:off x="1214414" y="2928934"/>
          <a:ext cx="760933" cy="500042"/>
        </p:xfrm>
        <a:graphic>
          <a:graphicData uri="http://schemas.openxmlformats.org/presentationml/2006/ole">
            <mc:AlternateContent xmlns:mc="http://schemas.openxmlformats.org/markup-compatibility/2006">
              <mc:Choice xmlns:v="urn:schemas-microsoft-com:vml" Requires="v">
                <p:oleObj r:id="rId2" imgW="330057" imgH="215806" progId="">
                  <p:embed/>
                </p:oleObj>
              </mc:Choice>
              <mc:Fallback>
                <p:oleObj r:id="rId2" imgW="330057" imgH="215806" progId="">
                  <p:embed/>
                  <p:pic>
                    <p:nvPicPr>
                      <p:cNvPr id="19457"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14" y="2928934"/>
                        <a:ext cx="760933" cy="5000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459" name="Object 3"/>
          <p:cNvGraphicFramePr>
            <a:graphicFrameLocks noChangeAspect="1"/>
          </p:cNvGraphicFramePr>
          <p:nvPr/>
        </p:nvGraphicFramePr>
        <p:xfrm>
          <a:off x="6357950" y="3000372"/>
          <a:ext cx="642942" cy="509920"/>
        </p:xfrm>
        <a:graphic>
          <a:graphicData uri="http://schemas.openxmlformats.org/presentationml/2006/ole">
            <mc:AlternateContent xmlns:mc="http://schemas.openxmlformats.org/markup-compatibility/2006">
              <mc:Choice xmlns:v="urn:schemas-microsoft-com:vml" Requires="v">
                <p:oleObj r:id="rId4" imgW="279279" imgH="215806" progId="">
                  <p:embed/>
                </p:oleObj>
              </mc:Choice>
              <mc:Fallback>
                <p:oleObj r:id="rId4" imgW="279279" imgH="215806" progId="">
                  <p:embed/>
                  <p:pic>
                    <p:nvPicPr>
                      <p:cNvPr id="1945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7950" y="3000372"/>
                        <a:ext cx="642942" cy="509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461" name="Object 5"/>
          <p:cNvGraphicFramePr>
            <a:graphicFrameLocks noChangeAspect="1"/>
          </p:cNvGraphicFramePr>
          <p:nvPr/>
        </p:nvGraphicFramePr>
        <p:xfrm>
          <a:off x="2857488" y="3786190"/>
          <a:ext cx="959257" cy="428604"/>
        </p:xfrm>
        <a:graphic>
          <a:graphicData uri="http://schemas.openxmlformats.org/presentationml/2006/ole">
            <mc:AlternateContent xmlns:mc="http://schemas.openxmlformats.org/markup-compatibility/2006">
              <mc:Choice xmlns:v="urn:schemas-microsoft-com:vml" Requires="v">
                <p:oleObj r:id="rId6" imgW="444307" imgH="203112" progId="">
                  <p:embed/>
                </p:oleObj>
              </mc:Choice>
              <mc:Fallback>
                <p:oleObj r:id="rId6" imgW="444307" imgH="203112" progId="">
                  <p:embed/>
                  <p:pic>
                    <p:nvPicPr>
                      <p:cNvPr id="1946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7488" y="3786190"/>
                        <a:ext cx="959257" cy="4286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t>原因分析</a:t>
            </a:r>
          </a:p>
        </p:txBody>
      </p:sp>
      <p:sp>
        <p:nvSpPr>
          <p:cNvPr id="3" name="内容占位符 2"/>
          <p:cNvSpPr>
            <a:spLocks noGrp="1"/>
          </p:cNvSpPr>
          <p:nvPr>
            <p:ph sz="quarter" idx="1"/>
          </p:nvPr>
        </p:nvSpPr>
        <p:spPr/>
        <p:txBody>
          <a:bodyPr>
            <a:normAutofit/>
          </a:bodyPr>
          <a:lstStyle/>
          <a:p>
            <a:r>
              <a:rPr lang="zh-CN" altLang="en-US" dirty="0"/>
              <a:t>垄断市场和竞争市场的一个重要区别在于：垄断市场需要某种因素来解决垄断者的惰性，而这种惰性是由创新之前的垄断利润引起的，而这种惰性是由创新之前的垄断利润引起的；而在竞争市场中，这种创新前的利润是不存在的，这被称为</a:t>
            </a:r>
            <a:r>
              <a:rPr lang="zh-CN" altLang="en-US" b="1" dirty="0"/>
              <a:t>更新效应（或替代效应）。</a:t>
            </a:r>
            <a:endParaRPr lang="en-US" altLang="zh-CN" b="1" dirty="0"/>
          </a:p>
          <a:p>
            <a:r>
              <a:rPr lang="zh-CN" altLang="en-US" sz="3200" b="1" dirty="0"/>
              <a:t>一般说来，更新效应意味着拥有较强市场势力的公司创新动机更低（机会成本较高）。</a:t>
            </a:r>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a:t>市场结构与研究开发的问题上，我们不能不提到另外一派的观点，最为著名的观点来自于经济学家熊彼特。</a:t>
            </a:r>
            <a:endParaRPr lang="en-US" altLang="zh-CN" b="1" dirty="0"/>
          </a:p>
          <a:p>
            <a:r>
              <a:rPr lang="zh-CN" altLang="en-US" dirty="0"/>
              <a:t>只有大企业才能充分开发和利用这些研究与开发成果。</a:t>
            </a:r>
            <a:endParaRPr lang="en-US" altLang="zh-CN" dirty="0"/>
          </a:p>
          <a:p>
            <a:endParaRPr lang="en-US" altLang="zh-CN" b="1" dirty="0"/>
          </a:p>
          <a:p>
            <a:r>
              <a:rPr lang="zh-CN" altLang="en-US" sz="3600" dirty="0"/>
              <a:t>上述的两种观点是否相互矛盾呢？</a:t>
            </a:r>
            <a:endParaRPr lang="zh-CN" altLang="en-US" sz="36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90FC6-18C3-48A8-B928-9A351283FCB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029D6C9-2281-464C-BD64-AFB195185BDD}"/>
              </a:ext>
            </a:extLst>
          </p:cNvPr>
          <p:cNvSpPr>
            <a:spLocks noGrp="1"/>
          </p:cNvSpPr>
          <p:nvPr>
            <p:ph sz="quarter" idx="1"/>
          </p:nvPr>
        </p:nvSpPr>
        <p:spPr/>
        <p:txBody>
          <a:bodyPr/>
          <a:lstStyle/>
          <a:p>
            <a:r>
              <a:rPr lang="zh-CN" altLang="en-US" dirty="0"/>
              <a:t>从历史经验来看，中小企业在技术革新和发明创造方面具有一定优势，科研投资回收期大约比大企业短</a:t>
            </a:r>
            <a:r>
              <a:rPr lang="en-US" altLang="zh-CN" dirty="0"/>
              <a:t>1/4</a:t>
            </a:r>
            <a:r>
              <a:rPr lang="zh-CN" altLang="en-US" dirty="0"/>
              <a:t>；二战后，美国在经济领域中广泛采用的</a:t>
            </a:r>
            <a:r>
              <a:rPr lang="en-US" altLang="zh-CN" dirty="0"/>
              <a:t>703</a:t>
            </a:r>
            <a:r>
              <a:rPr lang="zh-CN" altLang="en-US" dirty="0"/>
              <a:t>项重大发明中，只有</a:t>
            </a:r>
            <a:r>
              <a:rPr lang="en-US" altLang="zh-CN" dirty="0"/>
              <a:t>133</a:t>
            </a:r>
            <a:r>
              <a:rPr lang="zh-CN" altLang="en-US" dirty="0"/>
              <a:t>项是由美国科学中心和跨国企业完成，其他的均是由个人和中小企业完成的。</a:t>
            </a:r>
            <a:r>
              <a:rPr lang="zh-CN" altLang="en-US" sz="900" dirty="0"/>
              <a:t>（刘</a:t>
            </a:r>
            <a:r>
              <a:rPr lang="en-US" altLang="zh-CN" sz="900" dirty="0"/>
              <a:t>,P310</a:t>
            </a:r>
            <a:r>
              <a:rPr lang="zh-CN" altLang="en-US" sz="900" dirty="0"/>
              <a:t>）</a:t>
            </a:r>
          </a:p>
        </p:txBody>
      </p:sp>
    </p:spTree>
    <p:extLst>
      <p:ext uri="{BB962C8B-B14F-4D97-AF65-F5344CB8AC3E}">
        <p14:creationId xmlns:p14="http://schemas.microsoft.com/office/powerpoint/2010/main" val="3543411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t>第三节  研究与开发的基本模型</a:t>
            </a:r>
            <a:endParaRPr lang="zh-CN" altLang="en-US" sz="4000" dirty="0"/>
          </a:p>
        </p:txBody>
      </p:sp>
      <p:sp>
        <p:nvSpPr>
          <p:cNvPr id="3" name="内容占位符 2"/>
          <p:cNvSpPr>
            <a:spLocks noGrp="1"/>
          </p:cNvSpPr>
          <p:nvPr>
            <p:ph sz="quarter" idx="1"/>
          </p:nvPr>
        </p:nvSpPr>
        <p:spPr/>
        <p:txBody>
          <a:bodyPr/>
          <a:lstStyle/>
          <a:p>
            <a:r>
              <a:rPr lang="zh-CN" altLang="en-US" b="1" dirty="0"/>
              <a:t> </a:t>
            </a:r>
            <a:r>
              <a:rPr lang="zh-CN" altLang="en-US" sz="3200" b="1" dirty="0"/>
              <a:t>一、创新竞赛</a:t>
            </a:r>
            <a:endParaRPr lang="zh-CN" altLang="en-US" sz="3200" dirty="0"/>
          </a:p>
          <a:p>
            <a:r>
              <a:rPr lang="zh-CN" altLang="en-US" dirty="0"/>
              <a:t>在市场里，创新的时序发挥着至关重要的作用。出于两种原因，使得发现新技术或者新产品的企业获得对竞争对手的优势。</a:t>
            </a:r>
            <a:endParaRPr lang="en-US" altLang="zh-CN" dirty="0"/>
          </a:p>
          <a:p>
            <a:r>
              <a:rPr lang="zh-CN" altLang="en-US" dirty="0"/>
              <a:t>首先，企业有资格获取专利保护，从而能防止其他企业模仿，导致它可以在一定期限内赚取垄断利润；</a:t>
            </a:r>
            <a:endParaRPr lang="en-US" altLang="zh-CN" dirty="0"/>
          </a:p>
          <a:p>
            <a:r>
              <a:rPr lang="zh-CN" altLang="en-US" dirty="0"/>
              <a:t>其次，消费者会把创新者同高质量生产企业联系起来，并由此愿意为创新者支付较高的价格。</a:t>
            </a:r>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在本小节，我们将分析争相发明一种新产品和新工艺的企业的行为，并且集中探讨下列问题：</a:t>
            </a:r>
            <a:endParaRPr lang="en-US" altLang="zh-CN" dirty="0"/>
          </a:p>
          <a:p>
            <a:r>
              <a:rPr lang="zh-CN" altLang="en-US" sz="3200" b="1" dirty="0"/>
              <a:t>相对于社会最优水平，企业在研发方面的投资是多了还是少了？</a:t>
            </a:r>
            <a:endParaRPr lang="en-US" altLang="zh-CN" sz="3200" b="1" dirty="0"/>
          </a:p>
          <a:p>
            <a:r>
              <a:rPr lang="zh-CN" altLang="en-US" sz="3200" b="1" dirty="0"/>
              <a:t>企业间研发的竞争，对新产品生产出来并销售给消费者的预期日期的影响？</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57200" y="1600200"/>
            <a:ext cx="7686700" cy="4873752"/>
          </a:xfrm>
        </p:spPr>
        <p:txBody>
          <a:bodyPr>
            <a:normAutofit lnSpcReduction="10000"/>
          </a:bodyPr>
          <a:lstStyle/>
          <a:p>
            <a:r>
              <a:rPr lang="zh-CN" altLang="en-US" sz="2800" b="1" dirty="0"/>
              <a:t>先做一些假定。</a:t>
            </a:r>
            <a:endParaRPr lang="en-US" altLang="zh-CN" sz="2800" b="1" dirty="0"/>
          </a:p>
          <a:p>
            <a:r>
              <a:rPr lang="zh-CN" altLang="en-US" b="1" dirty="0"/>
              <a:t>假定有关的发现可以转化为一种奖励，这种奖励可以被视为同能够赚取一定期限内的垄断利润相联系的专利的价值。</a:t>
            </a:r>
            <a:endParaRPr lang="en-US" altLang="zh-CN" b="1" dirty="0"/>
          </a:p>
          <a:p>
            <a:r>
              <a:rPr lang="zh-CN" altLang="en-US" dirty="0"/>
              <a:t>为了模型的简化，我们考虑一个由两个企业组成的行业，该行业寻求生产新产品的新技术。假定是否能够发现是不确定的。每个企业可通过向实验室投资</a:t>
            </a:r>
            <a:r>
              <a:rPr lang="en-US" dirty="0"/>
              <a:t>I</a:t>
            </a:r>
            <a:r>
              <a:rPr lang="zh-CN" altLang="en-US" dirty="0"/>
              <a:t>美元从事研发活动，而每个企业研究与开发活动的支付如下：一旦一个企业向某个实验室支付</a:t>
            </a:r>
            <a:r>
              <a:rPr lang="en-US" dirty="0"/>
              <a:t>1</a:t>
            </a:r>
            <a:r>
              <a:rPr lang="zh-CN" altLang="en-US" dirty="0"/>
              <a:t>美元，它就有</a:t>
            </a:r>
            <a:r>
              <a:rPr lang="en-US" dirty="0"/>
              <a:t>α</a:t>
            </a:r>
            <a:r>
              <a:rPr lang="zh-CN" altLang="en-US" dirty="0"/>
              <a:t>的概率发现一种新技术，如果该企业是该技术的唯一发现者，该技术带来的利润为</a:t>
            </a:r>
            <a:r>
              <a:rPr lang="en-US" dirty="0"/>
              <a:t>V</a:t>
            </a:r>
            <a:r>
              <a:rPr lang="zh-CN" altLang="en-US" dirty="0"/>
              <a:t>美元；如果两个企业都发现了该技术，它带来的利润为</a:t>
            </a:r>
            <a:r>
              <a:rPr lang="en-US" dirty="0"/>
              <a:t>V/2</a:t>
            </a:r>
            <a:r>
              <a:rPr lang="zh-CN" altLang="en-US" dirty="0"/>
              <a:t>美元；如果该企业没有发现这项技术，它带来的利润为</a:t>
            </a:r>
            <a:r>
              <a:rPr lang="en-US" dirty="0"/>
              <a:t>0</a:t>
            </a:r>
            <a:r>
              <a:rPr lang="zh-CN" altLang="en-US" dirty="0"/>
              <a:t>美元。</a:t>
            </a:r>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57200" y="1600200"/>
            <a:ext cx="7758138" cy="4873752"/>
          </a:xfrm>
        </p:spPr>
        <p:txBody>
          <a:bodyPr/>
          <a:lstStyle/>
          <a:p>
            <a:r>
              <a:rPr lang="en-US" dirty="0"/>
              <a:t> </a:t>
            </a:r>
            <a:r>
              <a:rPr lang="en-US" sz="2800" b="1" dirty="0"/>
              <a:t>1</a:t>
            </a:r>
            <a:r>
              <a:rPr lang="zh-CN" altLang="en-US" sz="2800" b="1" dirty="0"/>
              <a:t>．竞赛中均衡研发水平</a:t>
            </a:r>
            <a:endParaRPr lang="en-US" altLang="zh-CN" sz="2800" b="1" dirty="0"/>
          </a:p>
          <a:p>
            <a:r>
              <a:rPr lang="zh-CN" altLang="en-US" dirty="0"/>
              <a:t> 我们以</a:t>
            </a:r>
            <a:r>
              <a:rPr lang="en-US" dirty="0" err="1"/>
              <a:t>Eπ</a:t>
            </a:r>
            <a:r>
              <a:rPr lang="en-US" baseline="-25000" dirty="0" err="1"/>
              <a:t>k</a:t>
            </a:r>
            <a:r>
              <a:rPr lang="zh-CN" altLang="en-US" dirty="0"/>
              <a:t>（</a:t>
            </a:r>
            <a:r>
              <a:rPr lang="en-US" dirty="0"/>
              <a:t>n</a:t>
            </a:r>
            <a:r>
              <a:rPr lang="zh-CN" altLang="en-US" dirty="0"/>
              <a:t>）表示当从事同类研发活动的企业数为</a:t>
            </a:r>
            <a:r>
              <a:rPr lang="en-US" dirty="0"/>
              <a:t>n</a:t>
            </a:r>
            <a:r>
              <a:rPr lang="zh-CN" altLang="en-US" dirty="0"/>
              <a:t>时，企业</a:t>
            </a:r>
            <a:r>
              <a:rPr lang="en-US" dirty="0"/>
              <a:t>k</a:t>
            </a:r>
            <a:r>
              <a:rPr lang="zh-CN" altLang="en-US" dirty="0"/>
              <a:t>源于投资创新的期望利润，这里</a:t>
            </a:r>
            <a:r>
              <a:rPr lang="en-US" dirty="0"/>
              <a:t>n</a:t>
            </a:r>
            <a:r>
              <a:rPr lang="zh-CN" altLang="en-US" dirty="0"/>
              <a:t>＝</a:t>
            </a:r>
            <a:r>
              <a:rPr lang="en-US" dirty="0"/>
              <a:t>1</a:t>
            </a:r>
            <a:r>
              <a:rPr lang="zh-CN" altLang="en-US" dirty="0"/>
              <a:t>，</a:t>
            </a:r>
            <a:r>
              <a:rPr lang="en-US" dirty="0"/>
              <a:t>2</a:t>
            </a:r>
            <a:r>
              <a:rPr lang="zh-CN" altLang="en-US" dirty="0"/>
              <a:t>。并且，根据前面的假设，企业要么不投资，要么投资量为</a:t>
            </a:r>
            <a:r>
              <a:rPr lang="en-US" dirty="0"/>
              <a:t>I</a:t>
            </a:r>
            <a:r>
              <a:rPr lang="zh-CN" altLang="en-US" dirty="0"/>
              <a:t>，如果我们用</a:t>
            </a:r>
            <a:r>
              <a:rPr lang="en-US" dirty="0" err="1"/>
              <a:t>i</a:t>
            </a:r>
            <a:r>
              <a:rPr lang="en-US" baseline="-25000" dirty="0" err="1"/>
              <a:t>k</a:t>
            </a:r>
            <a:r>
              <a:rPr lang="zh-CN" altLang="en-US" dirty="0"/>
              <a:t>表示企业</a:t>
            </a:r>
            <a:r>
              <a:rPr lang="en-US" dirty="0"/>
              <a:t>k</a:t>
            </a:r>
            <a:r>
              <a:rPr lang="zh-CN" altLang="en-US" dirty="0"/>
              <a:t>的投资支出，那么</a:t>
            </a:r>
            <a:r>
              <a:rPr lang="en-US" dirty="0" err="1"/>
              <a:t>i</a:t>
            </a:r>
            <a:r>
              <a:rPr lang="en-US" baseline="-25000" dirty="0" err="1"/>
              <a:t>k</a:t>
            </a:r>
            <a:r>
              <a:rPr lang="zh-CN" altLang="en-US" dirty="0"/>
              <a:t>要么等于零，要么等于</a:t>
            </a:r>
            <a:r>
              <a:rPr lang="en-US" dirty="0"/>
              <a:t>I</a:t>
            </a:r>
            <a:r>
              <a:rPr lang="zh-CN" altLang="en-US" dirty="0"/>
              <a:t>。</a:t>
            </a:r>
          </a:p>
          <a:p>
            <a:r>
              <a:rPr lang="en-US" dirty="0"/>
              <a:t> </a:t>
            </a:r>
            <a:r>
              <a:rPr lang="zh-CN" altLang="en-US" dirty="0"/>
              <a:t>我们所求的均衡研发水平则是在均衡处参与研发企业的个数。</a:t>
            </a:r>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endParaRPr lang="zh-CN" altLang="en-US"/>
          </a:p>
        </p:txBody>
      </p:sp>
      <p:sp>
        <p:nvSpPr>
          <p:cNvPr id="18435" name="内容占位符 2"/>
          <p:cNvSpPr>
            <a:spLocks noGrp="1"/>
          </p:cNvSpPr>
          <p:nvPr>
            <p:ph idx="1"/>
          </p:nvPr>
        </p:nvSpPr>
        <p:spPr/>
        <p:txBody>
          <a:bodyPr/>
          <a:lstStyle/>
          <a:p>
            <a:pPr eaLnBrk="1" hangingPunct="1"/>
            <a:r>
              <a:rPr lang="zh-CN" altLang="en-US" b="1" dirty="0">
                <a:solidFill>
                  <a:srgbClr val="FF0000"/>
                </a:solidFill>
              </a:rPr>
              <a:t>核心技术是我们最大的短板。</a:t>
            </a:r>
            <a:endParaRPr lang="en-US" altLang="zh-CN" b="1" dirty="0">
              <a:solidFill>
                <a:srgbClr val="FF0000"/>
              </a:solidFill>
            </a:endParaRPr>
          </a:p>
          <a:p>
            <a:pPr eaLnBrk="1" hangingPunct="1"/>
            <a:r>
              <a:rPr lang="zh-CN" altLang="en-US" sz="2000" b="1" dirty="0"/>
              <a:t>中国企业经常搞发布会，但真正的核心技术尚少。像苹果推出的</a:t>
            </a:r>
            <a:r>
              <a:rPr lang="en-US" altLang="zh-CN" sz="2000" b="1" dirty="0"/>
              <a:t>iPhone</a:t>
            </a:r>
            <a:r>
              <a:rPr lang="zh-CN" altLang="en-US" sz="2000" b="1" dirty="0"/>
              <a:t>，使我们进入了智能手机时代，像这样有行业影响力的产品，中国多吗？我们不能再等了，加快和加强研发等创新，这是眼下要解决的事情，也是长期要将坚持做的事情。</a:t>
            </a:r>
            <a:endParaRPr lang="zh-CN" altLang="en-US" sz="2000" b="1" dirty="0">
              <a:solidFill>
                <a:srgbClr val="FF0000"/>
              </a:solidFill>
            </a:endParaRPr>
          </a:p>
          <a:p>
            <a:pPr eaLnBrk="1" hangingPunct="1"/>
            <a:endParaRPr lang="zh-CN" altLang="en-US" dirty="0"/>
          </a:p>
        </p:txBody>
      </p:sp>
      <p:sp>
        <p:nvSpPr>
          <p:cNvPr id="18436" name="日期占位符 3"/>
          <p:cNvSpPr>
            <a:spLocks noGrp="1"/>
          </p:cNvSpPr>
          <p:nvPr>
            <p:ph type="dt" sz="quarter" idx="4294967295"/>
          </p:nvPr>
        </p:nvSpPr>
        <p:spPr>
          <a:xfrm>
            <a:off x="457200" y="6356350"/>
            <a:ext cx="2133600" cy="365125"/>
          </a:xfrm>
          <a:prstGeom prst="rect">
            <a:avLst/>
          </a:prstGeom>
          <a:noFill/>
        </p:spPr>
        <p:txBody>
          <a:bodyPr/>
          <a:lstStyle/>
          <a:p>
            <a:fld id="{0B0140C1-FA55-463A-995C-566FC2C289C2}" type="datetime1">
              <a:rPr lang="zh-CN" altLang="en-US">
                <a:latin typeface="Arial" charset="0"/>
              </a:rPr>
              <a:pPr/>
              <a:t>2023/11/28</a:t>
            </a:fld>
            <a:endParaRPr lang="zh-CN" altLang="en-US" sz="1800">
              <a:solidFill>
                <a:schemeClr val="tx1"/>
              </a:solidFill>
              <a:latin typeface="Arial"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692037"/>
          </a:xfrm>
        </p:spPr>
        <p:txBody>
          <a:bodyPr/>
          <a:lstStyle/>
          <a:p>
            <a:endParaRPr lang="zh-CN" altLang="en-US" dirty="0"/>
          </a:p>
        </p:txBody>
      </p:sp>
      <p:sp>
        <p:nvSpPr>
          <p:cNvPr id="3" name="内容占位符 2"/>
          <p:cNvSpPr>
            <a:spLocks noGrp="1"/>
          </p:cNvSpPr>
          <p:nvPr>
            <p:ph sz="quarter" idx="1"/>
          </p:nvPr>
        </p:nvSpPr>
        <p:spPr>
          <a:xfrm>
            <a:off x="457200" y="1124744"/>
            <a:ext cx="7467600" cy="5349208"/>
          </a:xfrm>
        </p:spPr>
        <p:txBody>
          <a:bodyPr/>
          <a:lstStyle/>
          <a:p>
            <a:r>
              <a:rPr lang="zh-CN" altLang="en-US" dirty="0"/>
              <a:t>我们分两种情况来讨论。</a:t>
            </a:r>
            <a:endParaRPr lang="en-US" altLang="zh-CN" dirty="0"/>
          </a:p>
          <a:p>
            <a:r>
              <a:rPr lang="zh-CN" altLang="en-US" b="1" dirty="0">
                <a:latin typeface="+mj-ea"/>
                <a:ea typeface="+mj-ea"/>
              </a:rPr>
              <a:t>（</a:t>
            </a:r>
            <a:r>
              <a:rPr lang="en-US" altLang="zh-CN" b="1" dirty="0">
                <a:latin typeface="+mj-ea"/>
                <a:ea typeface="+mj-ea"/>
              </a:rPr>
              <a:t>1</a:t>
            </a:r>
            <a:r>
              <a:rPr lang="zh-CN" altLang="en-US" b="1" dirty="0">
                <a:latin typeface="+mj-ea"/>
                <a:ea typeface="+mj-ea"/>
              </a:rPr>
              <a:t>）一个企业研发</a:t>
            </a:r>
            <a:endParaRPr lang="en-US" altLang="zh-CN" b="1" dirty="0">
              <a:latin typeface="+mj-ea"/>
              <a:ea typeface="+mj-ea"/>
            </a:endParaRPr>
          </a:p>
          <a:p>
            <a:r>
              <a:rPr lang="zh-CN" altLang="en-US" dirty="0"/>
              <a:t>首先是只有一个企业投资于研究与开发的情况。企业</a:t>
            </a:r>
            <a:r>
              <a:rPr lang="en-US" dirty="0"/>
              <a:t>1</a:t>
            </a:r>
            <a:r>
              <a:rPr lang="zh-CN" altLang="en-US" dirty="0"/>
              <a:t>进行研究与开发投入的预期利润</a:t>
            </a:r>
            <a:r>
              <a:rPr lang="en-US" dirty="0"/>
              <a:t>Eπ</a:t>
            </a:r>
            <a:r>
              <a:rPr lang="en-US" baseline="-25000" dirty="0"/>
              <a:t>1</a:t>
            </a:r>
            <a:r>
              <a:rPr lang="zh-CN" altLang="en-US" dirty="0"/>
              <a:t>（</a:t>
            </a:r>
            <a:r>
              <a:rPr lang="en-US" dirty="0"/>
              <a:t>1</a:t>
            </a:r>
            <a:r>
              <a:rPr lang="zh-CN" altLang="en-US" dirty="0"/>
              <a:t>）为：</a:t>
            </a:r>
          </a:p>
          <a:p>
            <a:endParaRPr lang="en-US" altLang="zh-CN" dirty="0"/>
          </a:p>
          <a:p>
            <a:r>
              <a:rPr lang="zh-CN" altLang="en-US" dirty="0"/>
              <a:t>那么企业</a:t>
            </a:r>
            <a:r>
              <a:rPr lang="en-US" dirty="0"/>
              <a:t>1</a:t>
            </a:r>
            <a:r>
              <a:rPr lang="zh-CN" altLang="en-US" dirty="0"/>
              <a:t>如果进行研究与开发支出，一个必要条件是预期利润大于零，否则如果预期利润小于零，企业</a:t>
            </a:r>
            <a:r>
              <a:rPr lang="en-US" dirty="0"/>
              <a:t>1</a:t>
            </a:r>
            <a:r>
              <a:rPr lang="zh-CN" altLang="en-US" dirty="0"/>
              <a:t>将不会对研究与开发投入。因此。我们得到企业</a:t>
            </a:r>
            <a:r>
              <a:rPr lang="en-US" dirty="0"/>
              <a:t>1</a:t>
            </a:r>
            <a:r>
              <a:rPr lang="zh-CN" altLang="en-US" dirty="0"/>
              <a:t>的</a:t>
            </a:r>
            <a:r>
              <a:rPr lang="zh-CN" altLang="en-US" b="1" dirty="0"/>
              <a:t>研发投资决策</a:t>
            </a:r>
            <a:r>
              <a:rPr lang="zh-CN" altLang="en-US" dirty="0"/>
              <a:t>为：</a:t>
            </a:r>
          </a:p>
          <a:p>
            <a:endParaRPr lang="zh-CN" altLang="en-US" dirty="0"/>
          </a:p>
        </p:txBody>
      </p:sp>
      <p:sp>
        <p:nvSpPr>
          <p:cNvPr id="53249" name="Rectangle 1"/>
          <p:cNvSpPr>
            <a:spLocks noChangeArrowheads="1"/>
          </p:cNvSpPr>
          <p:nvPr/>
        </p:nvSpPr>
        <p:spPr bwMode="auto">
          <a:xfrm>
            <a:off x="785786" y="3000372"/>
            <a:ext cx="7072362"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 Eπ</a:t>
            </a:r>
            <a:r>
              <a:rPr kumimoji="0" lang="en-US" altLang="zh-CN" sz="2000" b="1" i="0" u="none" strike="noStrike" cap="none" normalizeH="0" baseline="-30000" dirty="0">
                <a:ln>
                  <a:noFill/>
                </a:ln>
                <a:solidFill>
                  <a:srgbClr val="000000"/>
                </a:solidFill>
                <a:effectLst/>
                <a:latin typeface="宋体" pitchFamily="2" charset="-122"/>
                <a:ea typeface="宋体" pitchFamily="2" charset="-122"/>
                <a:cs typeface="Times New Roman" pitchFamily="18" charset="0"/>
              </a:rPr>
              <a:t>1</a:t>
            </a:r>
            <a:r>
              <a:rPr kumimoji="0" lang="zh-CN" altLang="en-US"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a:t>
            </a:r>
            <a:r>
              <a:rPr kumimoji="0" lang="en-US" altLang="zh-CN"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1</a:t>
            </a:r>
            <a:r>
              <a:rPr kumimoji="0" lang="zh-CN" altLang="en-US"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a:t>
            </a:r>
            <a:r>
              <a:rPr kumimoji="0" lang="en-US" altLang="zh-CN"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α</a:t>
            </a:r>
            <a:r>
              <a:rPr kumimoji="0" lang="zh-CN" altLang="en-US"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a:t>
            </a:r>
            <a:r>
              <a:rPr kumimoji="0" lang="en-US" altLang="zh-CN"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V</a:t>
            </a:r>
            <a:r>
              <a:rPr kumimoji="0" lang="zh-CN" altLang="en-US"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a:t>
            </a:r>
            <a:r>
              <a:rPr kumimoji="0" lang="en-US" altLang="zh-CN"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I</a:t>
            </a:r>
            <a:r>
              <a:rPr kumimoji="0" lang="zh-CN" altLang="en-US"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a:t>
            </a:r>
            <a:r>
              <a:rPr kumimoji="0" lang="en-US" altLang="zh-CN"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1-α</a:t>
            </a:r>
            <a:r>
              <a:rPr kumimoji="0" lang="zh-CN" altLang="en-US"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a:t>
            </a:r>
            <a:r>
              <a:rPr kumimoji="0" lang="en-US" altLang="zh-CN"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I</a:t>
            </a:r>
            <a:r>
              <a:rPr kumimoji="0" lang="zh-CN" altLang="en-US"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a:t>
            </a:r>
            <a:r>
              <a:rPr kumimoji="0" lang="en-US" altLang="zh-CN" sz="2000" b="1" i="0" u="none" strike="noStrike" cap="none" normalizeH="0" baseline="0" dirty="0" err="1">
                <a:ln>
                  <a:noFill/>
                </a:ln>
                <a:solidFill>
                  <a:srgbClr val="000000"/>
                </a:solidFill>
                <a:effectLst/>
                <a:latin typeface="宋体" pitchFamily="2" charset="-122"/>
                <a:ea typeface="宋体" pitchFamily="2" charset="-122"/>
                <a:cs typeface="Times New Roman" pitchFamily="18" charset="0"/>
              </a:rPr>
              <a:t>αV</a:t>
            </a:r>
            <a:r>
              <a:rPr kumimoji="0" lang="zh-CN" altLang="en-US"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a:t>
            </a:r>
            <a:r>
              <a:rPr kumimoji="0" lang="en-US" altLang="zh-CN"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I</a:t>
            </a:r>
            <a:endParaRPr kumimoji="0" lang="en-US" altLang="zh-CN" sz="2000" b="1"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pic>
        <p:nvPicPr>
          <p:cNvPr id="53250" name="Picture 2"/>
          <p:cNvPicPr>
            <a:picLocks noChangeAspect="1" noChangeArrowheads="1"/>
          </p:cNvPicPr>
          <p:nvPr/>
        </p:nvPicPr>
        <p:blipFill>
          <a:blip r:embed="rId2" cstate="print"/>
          <a:srcRect/>
          <a:stretch>
            <a:fillRect/>
          </a:stretch>
        </p:blipFill>
        <p:spPr bwMode="auto">
          <a:xfrm>
            <a:off x="857224" y="4827526"/>
            <a:ext cx="5429288" cy="1195463"/>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274638"/>
            <a:ext cx="6449144" cy="1143000"/>
          </a:xfrm>
        </p:spPr>
        <p:txBody>
          <a:bodyPr/>
          <a:lstStyle/>
          <a:p>
            <a:endParaRPr lang="zh-CN" altLang="en-US" dirty="0"/>
          </a:p>
        </p:txBody>
      </p:sp>
      <p:sp>
        <p:nvSpPr>
          <p:cNvPr id="3" name="内容占位符 2"/>
          <p:cNvSpPr>
            <a:spLocks noGrp="1"/>
          </p:cNvSpPr>
          <p:nvPr>
            <p:ph sz="quarter" idx="1"/>
          </p:nvPr>
        </p:nvSpPr>
        <p:spPr>
          <a:xfrm>
            <a:off x="457200" y="1417638"/>
            <a:ext cx="7467600" cy="4747666"/>
          </a:xfrm>
        </p:spPr>
        <p:txBody>
          <a:bodyPr>
            <a:normAutofit fontScale="92500" lnSpcReduction="10000"/>
          </a:bodyPr>
          <a:lstStyle/>
          <a:p>
            <a:r>
              <a:rPr lang="zh-CN" altLang="en-US" sz="2600" b="1" dirty="0">
                <a:latin typeface="+mj-ea"/>
                <a:ea typeface="+mj-ea"/>
              </a:rPr>
              <a:t>（</a:t>
            </a:r>
            <a:r>
              <a:rPr lang="en-US" altLang="zh-CN" sz="2600" b="1" dirty="0">
                <a:latin typeface="+mj-ea"/>
                <a:ea typeface="+mj-ea"/>
              </a:rPr>
              <a:t>1</a:t>
            </a:r>
            <a:r>
              <a:rPr lang="zh-CN" altLang="en-US" sz="2600" b="1" dirty="0">
                <a:latin typeface="+mj-ea"/>
                <a:ea typeface="+mj-ea"/>
              </a:rPr>
              <a:t>）两个企业都研发</a:t>
            </a:r>
            <a:endParaRPr lang="en-US" altLang="zh-CN" sz="2600" b="1" dirty="0">
              <a:latin typeface="+mj-ea"/>
              <a:ea typeface="+mj-ea"/>
            </a:endParaRPr>
          </a:p>
          <a:p>
            <a:r>
              <a:rPr lang="zh-CN" altLang="en-US" dirty="0"/>
              <a:t>现在我们考虑两个企业都进行研发的情况。在两个企业都进行研发的情况下，企业的收益将取决于下面两个因素。</a:t>
            </a:r>
            <a:endParaRPr lang="en-US" altLang="zh-CN" dirty="0"/>
          </a:p>
          <a:p>
            <a:r>
              <a:rPr lang="zh-CN" altLang="en-US" dirty="0"/>
              <a:t>首先是技术方面的不确定性，企业是否能够发现这种新产品。</a:t>
            </a:r>
            <a:endParaRPr lang="en-US" altLang="zh-CN" dirty="0"/>
          </a:p>
          <a:p>
            <a:r>
              <a:rPr lang="zh-CN" altLang="en-US" dirty="0"/>
              <a:t>其次是市场方面的不确定性，新产品是否被竞争对手开发出来。</a:t>
            </a:r>
            <a:endParaRPr lang="en-US" altLang="zh-CN" dirty="0"/>
          </a:p>
          <a:p>
            <a:r>
              <a:rPr lang="zh-CN" altLang="en-US" dirty="0"/>
              <a:t>企业</a:t>
            </a:r>
            <a:r>
              <a:rPr lang="en-US" dirty="0"/>
              <a:t>1</a:t>
            </a:r>
            <a:r>
              <a:rPr lang="zh-CN" altLang="en-US" dirty="0"/>
              <a:t>获得的期望利润为：</a:t>
            </a:r>
            <a:endParaRPr lang="en-US" altLang="zh-CN" dirty="0"/>
          </a:p>
          <a:p>
            <a:pPr indent="266700" algn="just"/>
            <a:r>
              <a:rPr lang="en-US" kern="100" dirty="0">
                <a:solidFill>
                  <a:srgbClr val="000000"/>
                </a:solidFill>
                <a:latin typeface="宋体"/>
                <a:ea typeface="宋体"/>
              </a:rPr>
              <a:t> </a:t>
            </a:r>
            <a:endParaRPr lang="zh-CN" altLang="en-US" kern="100" dirty="0">
              <a:latin typeface="Times New Roman"/>
            </a:endParaRPr>
          </a:p>
          <a:p>
            <a:pPr indent="0" algn="just">
              <a:spcAft>
                <a:spcPts val="0"/>
              </a:spcAft>
              <a:buNone/>
            </a:pPr>
            <a:br>
              <a:rPr lang="zh-CN" altLang="en-US" dirty="0"/>
            </a:br>
            <a:r>
              <a:rPr lang="zh-CN" altLang="en-US" kern="100" dirty="0">
                <a:solidFill>
                  <a:srgbClr val="000000"/>
                </a:solidFill>
                <a:latin typeface="Times New Roman"/>
              </a:rPr>
              <a:t>同理，企业</a:t>
            </a:r>
            <a:r>
              <a:rPr lang="en-US" kern="100" dirty="0">
                <a:solidFill>
                  <a:srgbClr val="000000"/>
                </a:solidFill>
                <a:latin typeface="Times New Roman"/>
                <a:ea typeface="宋体"/>
              </a:rPr>
              <a:t>2</a:t>
            </a:r>
            <a:r>
              <a:rPr lang="zh-CN" altLang="en-US" kern="100" dirty="0">
                <a:solidFill>
                  <a:srgbClr val="000000"/>
                </a:solidFill>
                <a:latin typeface="Times New Roman"/>
              </a:rPr>
              <a:t>获得的预期利润为：</a:t>
            </a:r>
            <a:endParaRPr lang="zh-CN" altLang="en-US" kern="100" dirty="0">
              <a:latin typeface="Times New Roman"/>
            </a:endParaRPr>
          </a:p>
          <a:p>
            <a:pPr indent="266700" algn="just">
              <a:spcAft>
                <a:spcPts val="0"/>
              </a:spcAft>
            </a:pPr>
            <a:r>
              <a:rPr lang="en-US" kern="100" dirty="0">
                <a:solidFill>
                  <a:srgbClr val="000000"/>
                </a:solidFill>
                <a:latin typeface="宋体"/>
                <a:ea typeface="宋体"/>
              </a:rPr>
              <a:t> </a:t>
            </a:r>
            <a:endParaRPr lang="zh-CN" altLang="en-US" kern="100" dirty="0">
              <a:latin typeface="Times New Roman"/>
            </a:endParaRPr>
          </a:p>
          <a:p>
            <a:pPr indent="266700" algn="just">
              <a:spcAft>
                <a:spcPts val="0"/>
              </a:spcAft>
            </a:pPr>
            <a:r>
              <a:rPr lang="en-US" kern="100" dirty="0">
                <a:solidFill>
                  <a:srgbClr val="000000"/>
                </a:solidFill>
                <a:latin typeface="宋体"/>
                <a:ea typeface="宋体"/>
              </a:rPr>
              <a:t> </a:t>
            </a:r>
            <a:endParaRPr lang="zh-CN" altLang="en-US" kern="100" dirty="0">
              <a:latin typeface="Times New Roman"/>
            </a:endParaRPr>
          </a:p>
          <a:p>
            <a:endParaRPr lang="zh-CN" altLang="en-US" dirty="0"/>
          </a:p>
          <a:p>
            <a:endParaRPr lang="zh-CN" altLang="en-US" dirty="0"/>
          </a:p>
        </p:txBody>
      </p:sp>
      <p:pic>
        <p:nvPicPr>
          <p:cNvPr id="4" name="图片 3">
            <a:extLst>
              <a:ext uri="{FF2B5EF4-FFF2-40B4-BE49-F238E27FC236}">
                <a16:creationId xmlns:a16="http://schemas.microsoft.com/office/drawing/2014/main" id="{BF091BC9-03CA-4F92-9209-21185AAD5654}"/>
              </a:ext>
            </a:extLst>
          </p:cNvPr>
          <p:cNvPicPr>
            <a:picLocks noChangeAspect="1"/>
          </p:cNvPicPr>
          <p:nvPr/>
        </p:nvPicPr>
        <p:blipFill>
          <a:blip r:embed="rId2"/>
          <a:stretch>
            <a:fillRect/>
          </a:stretch>
        </p:blipFill>
        <p:spPr>
          <a:xfrm>
            <a:off x="1219200" y="4077072"/>
            <a:ext cx="2835318" cy="504056"/>
          </a:xfrm>
          <a:prstGeom prst="rect">
            <a:avLst/>
          </a:prstGeom>
        </p:spPr>
      </p:pic>
      <p:pic>
        <p:nvPicPr>
          <p:cNvPr id="5" name="图片 4">
            <a:extLst>
              <a:ext uri="{FF2B5EF4-FFF2-40B4-BE49-F238E27FC236}">
                <a16:creationId xmlns:a16="http://schemas.microsoft.com/office/drawing/2014/main" id="{F981D89D-7EAB-4230-96BE-DC9323ECE691}"/>
              </a:ext>
            </a:extLst>
          </p:cNvPr>
          <p:cNvPicPr>
            <a:picLocks noChangeAspect="1"/>
          </p:cNvPicPr>
          <p:nvPr/>
        </p:nvPicPr>
        <p:blipFill>
          <a:blip r:embed="rId3"/>
          <a:stretch>
            <a:fillRect/>
          </a:stretch>
        </p:blipFill>
        <p:spPr>
          <a:xfrm>
            <a:off x="1221939" y="5194515"/>
            <a:ext cx="2962867" cy="504056"/>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1FCC6-CB71-46C8-B480-E934934353F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B2153A7-35D6-452F-9BCA-3A4E8575F47A}"/>
              </a:ext>
            </a:extLst>
          </p:cNvPr>
          <p:cNvSpPr>
            <a:spLocks noGrp="1"/>
          </p:cNvSpPr>
          <p:nvPr>
            <p:ph sz="quarter" idx="1"/>
          </p:nvPr>
        </p:nvSpPr>
        <p:spPr/>
        <p:txBody>
          <a:bodyPr>
            <a:normAutofit/>
          </a:bodyPr>
          <a:lstStyle/>
          <a:p>
            <a:r>
              <a:rPr lang="zh-CN" altLang="en-US" dirty="0"/>
              <a:t>企业参与研发的必要条件：</a:t>
            </a:r>
            <a:endParaRPr lang="en-US" altLang="zh-CN" dirty="0"/>
          </a:p>
          <a:p>
            <a:endParaRPr lang="en-US" altLang="zh-CN" dirty="0"/>
          </a:p>
          <a:p>
            <a:endParaRPr lang="en-US" altLang="zh-CN" dirty="0"/>
          </a:p>
          <a:p>
            <a:pPr marL="0" indent="0">
              <a:buNone/>
            </a:pPr>
            <a:endParaRPr lang="en-US" altLang="zh-CN" dirty="0"/>
          </a:p>
          <a:p>
            <a:r>
              <a:rPr lang="zh-CN" altLang="en-US" dirty="0"/>
              <a:t>只有当企业参与研发获得的预期利润大于零时，企业才会投资。</a:t>
            </a:r>
          </a:p>
          <a:p>
            <a:r>
              <a:rPr lang="zh-CN" altLang="en-US" dirty="0"/>
              <a:t>也就是说，在上式满足的情况下，企业</a:t>
            </a:r>
            <a:r>
              <a:rPr lang="en-US" altLang="zh-CN" dirty="0"/>
              <a:t>1</a:t>
            </a:r>
            <a:r>
              <a:rPr lang="zh-CN" altLang="en-US" dirty="0"/>
              <a:t>和企业</a:t>
            </a:r>
            <a:r>
              <a:rPr lang="en-US" altLang="zh-CN" dirty="0"/>
              <a:t>2</a:t>
            </a:r>
            <a:r>
              <a:rPr lang="zh-CN" altLang="en-US" dirty="0"/>
              <a:t>投资于研究与开发预期利润是大于零的，企业</a:t>
            </a:r>
            <a:r>
              <a:rPr lang="en-US" altLang="zh-CN" dirty="0"/>
              <a:t>1</a:t>
            </a:r>
            <a:r>
              <a:rPr lang="zh-CN" altLang="en-US" dirty="0"/>
              <a:t>和企业</a:t>
            </a:r>
            <a:r>
              <a:rPr lang="en-US" altLang="zh-CN" dirty="0"/>
              <a:t>2</a:t>
            </a:r>
            <a:r>
              <a:rPr lang="zh-CN" altLang="en-US" dirty="0"/>
              <a:t>都会进行研发的投资，即</a:t>
            </a:r>
            <a:r>
              <a:rPr lang="en-US" altLang="zh-CN" sz="1800" kern="100" dirty="0">
                <a:solidFill>
                  <a:srgbClr val="000000"/>
                </a:solidFill>
                <a:effectLst/>
                <a:latin typeface="宋体" panose="02010600030101010101" pitchFamily="2" charset="-122"/>
                <a:cs typeface="Times New Roman" panose="02020603050405020304" pitchFamily="18" charset="0"/>
              </a:rPr>
              <a:t>i</a:t>
            </a:r>
            <a:r>
              <a:rPr lang="en-US" altLang="zh-CN" sz="1800" kern="100" baseline="-25000" dirty="0">
                <a:solidFill>
                  <a:srgbClr val="000000"/>
                </a:solidFill>
                <a:effectLst/>
                <a:latin typeface="宋体" panose="02010600030101010101" pitchFamily="2" charset="-122"/>
                <a:cs typeface="Times New Roman" panose="02020603050405020304" pitchFamily="18" charset="0"/>
              </a:rPr>
              <a:t>1</a:t>
            </a:r>
            <a:r>
              <a:rPr lang="zh-CN" altLang="zh-CN" sz="1800" kern="100" dirty="0">
                <a:solidFill>
                  <a:srgbClr val="000000"/>
                </a:solidFill>
                <a:effectLst/>
                <a:ea typeface="宋体" panose="02010600030101010101" pitchFamily="2" charset="-122"/>
                <a:cs typeface="Times New Roman" panose="02020603050405020304" pitchFamily="18" charset="0"/>
              </a:rPr>
              <a:t>＝</a:t>
            </a:r>
            <a:r>
              <a:rPr lang="en-US" altLang="zh-CN" sz="1800" kern="100" dirty="0">
                <a:solidFill>
                  <a:srgbClr val="000000"/>
                </a:solidFill>
                <a:effectLst/>
                <a:ea typeface="宋体" panose="02010600030101010101" pitchFamily="2" charset="-122"/>
                <a:cs typeface="Times New Roman" panose="02020603050405020304" pitchFamily="18" charset="0"/>
              </a:rPr>
              <a:t>i</a:t>
            </a:r>
            <a:r>
              <a:rPr lang="en-US" altLang="zh-CN" sz="1800" kern="100" baseline="-25000" dirty="0">
                <a:solidFill>
                  <a:srgbClr val="000000"/>
                </a:solidFill>
                <a:effectLst/>
                <a:ea typeface="宋体" panose="02010600030101010101" pitchFamily="2" charset="-122"/>
                <a:cs typeface="Times New Roman" panose="02020603050405020304" pitchFamily="18" charset="0"/>
              </a:rPr>
              <a:t>2</a:t>
            </a:r>
            <a:r>
              <a:rPr lang="zh-CN" altLang="zh-CN" sz="1800" kern="100" dirty="0">
                <a:solidFill>
                  <a:srgbClr val="000000"/>
                </a:solidFill>
                <a:effectLst/>
                <a:ea typeface="宋体" panose="02010600030101010101" pitchFamily="2" charset="-122"/>
                <a:cs typeface="Times New Roman" panose="02020603050405020304" pitchFamily="18" charset="0"/>
              </a:rPr>
              <a:t>＝</a:t>
            </a:r>
            <a:r>
              <a:rPr lang="en-US" altLang="zh-CN" sz="1800" kern="100" dirty="0">
                <a:solidFill>
                  <a:srgbClr val="000000"/>
                </a:solidFill>
                <a:effectLst/>
                <a:ea typeface="宋体" panose="02010600030101010101" pitchFamily="2" charset="-122"/>
                <a:cs typeface="Times New Roman" panose="02020603050405020304" pitchFamily="18" charset="0"/>
              </a:rPr>
              <a:t>I</a:t>
            </a:r>
            <a:r>
              <a:rPr lang="zh-CN" altLang="en-US" dirty="0"/>
              <a:t>。</a:t>
            </a:r>
          </a:p>
          <a:p>
            <a:endParaRPr lang="en-US" altLang="zh-CN" dirty="0"/>
          </a:p>
          <a:p>
            <a:endParaRPr lang="zh-CN" altLang="en-US" dirty="0"/>
          </a:p>
        </p:txBody>
      </p:sp>
      <p:pic>
        <p:nvPicPr>
          <p:cNvPr id="4" name="图片 3">
            <a:extLst>
              <a:ext uri="{FF2B5EF4-FFF2-40B4-BE49-F238E27FC236}">
                <a16:creationId xmlns:a16="http://schemas.microsoft.com/office/drawing/2014/main" id="{AA816AC7-F960-4AE2-97BA-24FFF522B681}"/>
              </a:ext>
            </a:extLst>
          </p:cNvPr>
          <p:cNvPicPr>
            <a:picLocks noChangeAspect="1"/>
          </p:cNvPicPr>
          <p:nvPr/>
        </p:nvPicPr>
        <p:blipFill>
          <a:blip r:embed="rId2"/>
          <a:stretch>
            <a:fillRect/>
          </a:stretch>
        </p:blipFill>
        <p:spPr>
          <a:xfrm>
            <a:off x="1219200" y="2204864"/>
            <a:ext cx="2876722" cy="1224136"/>
          </a:xfrm>
          <a:prstGeom prst="rect">
            <a:avLst/>
          </a:prstGeom>
        </p:spPr>
      </p:pic>
    </p:spTree>
    <p:extLst>
      <p:ext uri="{BB962C8B-B14F-4D97-AF65-F5344CB8AC3E}">
        <p14:creationId xmlns:p14="http://schemas.microsoft.com/office/powerpoint/2010/main" val="3122718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57200" y="1600200"/>
            <a:ext cx="7467600" cy="828668"/>
          </a:xfrm>
        </p:spPr>
        <p:txBody>
          <a:bodyPr/>
          <a:lstStyle/>
          <a:p>
            <a:r>
              <a:rPr lang="zh-CN" altLang="en-US" dirty="0"/>
              <a:t>把上述两个条件画在一张图中，横轴表示发现的概率</a:t>
            </a:r>
            <a:r>
              <a:rPr lang="en-US" dirty="0"/>
              <a:t>α</a:t>
            </a:r>
            <a:r>
              <a:rPr lang="zh-CN" altLang="en-US" dirty="0"/>
              <a:t>，纵轴表示投资的成本</a:t>
            </a:r>
            <a:r>
              <a:rPr lang="en-US" dirty="0"/>
              <a:t>I</a:t>
            </a:r>
            <a:r>
              <a:rPr lang="zh-CN" altLang="en-US" dirty="0"/>
              <a:t>。</a:t>
            </a:r>
          </a:p>
        </p:txBody>
      </p:sp>
      <p:pic>
        <p:nvPicPr>
          <p:cNvPr id="51201" name="图片 10"/>
          <p:cNvPicPr>
            <a:picLocks noChangeAspect="1" noChangeArrowheads="1"/>
          </p:cNvPicPr>
          <p:nvPr/>
        </p:nvPicPr>
        <p:blipFill>
          <a:blip r:embed="rId2" cstate="print"/>
          <a:srcRect/>
          <a:stretch>
            <a:fillRect/>
          </a:stretch>
        </p:blipFill>
        <p:spPr bwMode="auto">
          <a:xfrm>
            <a:off x="500034" y="2857496"/>
            <a:ext cx="5214974" cy="3318111"/>
          </a:xfrm>
          <a:prstGeom prst="rect">
            <a:avLst/>
          </a:prstGeom>
          <a:noFill/>
          <a:ln w="9525">
            <a:noFill/>
            <a:miter lim="800000"/>
            <a:headEnd/>
            <a:tailEnd/>
          </a:ln>
        </p:spPr>
      </p:pic>
      <p:sp>
        <p:nvSpPr>
          <p:cNvPr id="5" name="TextBox 4"/>
          <p:cNvSpPr txBox="1"/>
          <p:nvPr/>
        </p:nvSpPr>
        <p:spPr>
          <a:xfrm>
            <a:off x="5868144" y="3000372"/>
            <a:ext cx="2632946" cy="2523768"/>
          </a:xfrm>
          <a:prstGeom prst="rect">
            <a:avLst/>
          </a:prstGeom>
          <a:noFill/>
          <a:ln>
            <a:solidFill>
              <a:schemeClr val="tx1"/>
            </a:solidFill>
            <a:prstDash val="dash"/>
          </a:ln>
        </p:spPr>
        <p:txBody>
          <a:bodyPr wrap="square" rtlCol="0">
            <a:spAutoFit/>
          </a:bodyPr>
          <a:lstStyle/>
          <a:p>
            <a:r>
              <a:rPr lang="zh-CN" altLang="en-US" sz="2000" b="1" dirty="0"/>
              <a:t>结论：</a:t>
            </a:r>
            <a:r>
              <a:rPr lang="zh-CN" altLang="en-US" sz="2000" dirty="0"/>
              <a:t>给定了研发成功的概率</a:t>
            </a:r>
            <a:r>
              <a:rPr lang="en-US" sz="2000" dirty="0"/>
              <a:t>α</a:t>
            </a:r>
            <a:r>
              <a:rPr lang="zh-CN" altLang="en-US" sz="2000" dirty="0"/>
              <a:t>和投资付出的成本</a:t>
            </a:r>
            <a:r>
              <a:rPr lang="en-US" sz="2000" dirty="0"/>
              <a:t>I</a:t>
            </a:r>
            <a:r>
              <a:rPr lang="zh-CN" altLang="en-US" sz="2000" dirty="0"/>
              <a:t>，</a:t>
            </a:r>
            <a:endParaRPr lang="en-US" altLang="zh-CN" sz="2000" dirty="0"/>
          </a:p>
          <a:p>
            <a:r>
              <a:rPr lang="zh-CN" altLang="en-US" sz="2000" dirty="0"/>
              <a:t>我们就可以预测市场中进行研发企业的数量，这就是我们所求的均衡的研发水平。</a:t>
            </a:r>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dirty="0"/>
              <a:t> </a:t>
            </a:r>
            <a:r>
              <a:rPr lang="en-US" sz="3200" b="1" dirty="0">
                <a:latin typeface="+mj-ea"/>
                <a:ea typeface="+mj-ea"/>
              </a:rPr>
              <a:t>2</a:t>
            </a:r>
            <a:r>
              <a:rPr lang="zh-CN" altLang="en-US" sz="3200" b="1" dirty="0">
                <a:latin typeface="+mj-ea"/>
                <a:ea typeface="+mj-ea"/>
              </a:rPr>
              <a:t>．社会的最优研发水平</a:t>
            </a:r>
          </a:p>
          <a:p>
            <a:r>
              <a:rPr lang="zh-CN" altLang="en-US" dirty="0"/>
              <a:t>现在，我们来探讨最大化社会福利的企业数量应该是多少。</a:t>
            </a:r>
            <a:endParaRPr lang="en-US" altLang="zh-CN" dirty="0"/>
          </a:p>
          <a:p>
            <a:r>
              <a:rPr lang="zh-CN" altLang="en-US" dirty="0"/>
              <a:t>大体上说，由于从事研发活动对其他参与同一研发竞赛的企业来说具有负外部性，我们就不应该期望前面所计算得到的均衡企业数目必然就是社会最优的。</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2EDEB-E45D-4C32-9A47-EF5F109839E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06F5543-2A01-41D5-BB49-8BFBB97424E4}"/>
              </a:ext>
            </a:extLst>
          </p:cNvPr>
          <p:cNvSpPr>
            <a:spLocks noGrp="1"/>
          </p:cNvSpPr>
          <p:nvPr>
            <p:ph sz="quarter" idx="1"/>
          </p:nvPr>
        </p:nvSpPr>
        <p:spPr/>
        <p:txBody>
          <a:bodyPr/>
          <a:lstStyle/>
          <a:p>
            <a:pPr algn="just"/>
            <a:r>
              <a:rPr lang="zh-CN" altLang="zh-CN" kern="100" dirty="0">
                <a:solidFill>
                  <a:srgbClr val="000000"/>
                </a:solidFill>
                <a:effectLst/>
                <a:latin typeface="Times New Roman" panose="02020603050405020304" pitchFamily="18" charset="0"/>
                <a:ea typeface="宋体" panose="02010600030101010101" pitchFamily="2" charset="-122"/>
              </a:rPr>
              <a:t>我们用</a:t>
            </a:r>
            <a:r>
              <a:rPr lang="en-US" altLang="zh-CN" kern="100" dirty="0">
                <a:solidFill>
                  <a:srgbClr val="000000"/>
                </a:solidFill>
                <a:effectLst/>
                <a:latin typeface="Times New Roman" panose="02020603050405020304" pitchFamily="18" charset="0"/>
                <a:ea typeface="宋体" panose="02010600030101010101" pitchFamily="2" charset="-122"/>
              </a:rPr>
              <a:t>Eπ</a:t>
            </a:r>
            <a:r>
              <a:rPr lang="en-US" altLang="zh-CN" kern="100" baseline="30000" dirty="0">
                <a:solidFill>
                  <a:srgbClr val="000000"/>
                </a:solidFill>
                <a:effectLst/>
                <a:latin typeface="Times New Roman" panose="02020603050405020304" pitchFamily="18" charset="0"/>
                <a:ea typeface="宋体" panose="02010600030101010101" pitchFamily="2" charset="-122"/>
              </a:rPr>
              <a:t>s</a:t>
            </a:r>
            <a:r>
              <a:rPr lang="zh-CN" altLang="zh-CN" kern="100" dirty="0">
                <a:solidFill>
                  <a:srgbClr val="000000"/>
                </a:solidFill>
                <a:effectLst/>
                <a:latin typeface="Times New Roman" panose="02020603050405020304" pitchFamily="18" charset="0"/>
                <a:ea typeface="宋体" panose="02010600030101010101" pitchFamily="2" charset="-122"/>
              </a:rPr>
              <a:t>（</a:t>
            </a:r>
            <a:r>
              <a:rPr lang="en-US" altLang="zh-CN" kern="100" dirty="0">
                <a:solidFill>
                  <a:srgbClr val="000000"/>
                </a:solidFill>
                <a:effectLst/>
                <a:latin typeface="Times New Roman" panose="02020603050405020304" pitchFamily="18" charset="0"/>
                <a:ea typeface="宋体" panose="02010600030101010101" pitchFamily="2" charset="-122"/>
              </a:rPr>
              <a:t>n</a:t>
            </a:r>
            <a:r>
              <a:rPr lang="zh-CN" altLang="zh-CN" kern="100" dirty="0">
                <a:solidFill>
                  <a:srgbClr val="000000"/>
                </a:solidFill>
                <a:effectLst/>
                <a:latin typeface="Times New Roman" panose="02020603050405020304" pitchFamily="18" charset="0"/>
                <a:ea typeface="宋体" panose="02010600030101010101" pitchFamily="2" charset="-122"/>
              </a:rPr>
              <a:t>）表示当</a:t>
            </a:r>
            <a:r>
              <a:rPr lang="en-US" altLang="zh-CN" kern="100" dirty="0">
                <a:solidFill>
                  <a:srgbClr val="000000"/>
                </a:solidFill>
                <a:effectLst/>
                <a:latin typeface="Times New Roman" panose="02020603050405020304" pitchFamily="18" charset="0"/>
                <a:ea typeface="宋体" panose="02010600030101010101" pitchFamily="2" charset="-122"/>
              </a:rPr>
              <a:t>n</a:t>
            </a:r>
            <a:r>
              <a:rPr lang="zh-CN" altLang="zh-CN" kern="100" dirty="0">
                <a:solidFill>
                  <a:srgbClr val="000000"/>
                </a:solidFill>
                <a:effectLst/>
                <a:latin typeface="Times New Roman" panose="02020603050405020304" pitchFamily="18" charset="0"/>
                <a:ea typeface="宋体" panose="02010600030101010101" pitchFamily="2" charset="-122"/>
              </a:rPr>
              <a:t>个企业从事研发时行业的期望利润，并把行业的期望利润与社会福利联系起来。</a:t>
            </a:r>
            <a:endParaRPr lang="zh-CN" altLang="zh-CN" kern="100" dirty="0">
              <a:effectLst/>
              <a:latin typeface="Times New Roman" panose="02020603050405020304" pitchFamily="18" charset="0"/>
              <a:ea typeface="宋体" panose="02010600030101010101" pitchFamily="2" charset="-122"/>
            </a:endParaRPr>
          </a:p>
          <a:p>
            <a:pPr algn="just"/>
            <a:r>
              <a:rPr lang="zh-CN" altLang="zh-CN" kern="100" dirty="0">
                <a:solidFill>
                  <a:srgbClr val="000000"/>
                </a:solidFill>
                <a:effectLst/>
                <a:latin typeface="Times New Roman" panose="02020603050405020304" pitchFamily="18" charset="0"/>
                <a:ea typeface="宋体" panose="02010600030101010101" pitchFamily="2" charset="-122"/>
              </a:rPr>
              <a:t>当行业中只有一个企业从事研发时，即</a:t>
            </a:r>
            <a:r>
              <a:rPr lang="en-US" altLang="zh-CN" kern="100" dirty="0">
                <a:solidFill>
                  <a:srgbClr val="000000"/>
                </a:solidFill>
                <a:effectLst/>
                <a:latin typeface="Times New Roman" panose="02020603050405020304" pitchFamily="18" charset="0"/>
                <a:ea typeface="宋体" panose="02010600030101010101" pitchFamily="2" charset="-122"/>
              </a:rPr>
              <a:t>n</a:t>
            </a:r>
            <a:r>
              <a:rPr lang="zh-CN" altLang="zh-CN" kern="100" dirty="0">
                <a:solidFill>
                  <a:srgbClr val="000000"/>
                </a:solidFill>
                <a:effectLst/>
                <a:latin typeface="Times New Roman" panose="02020603050405020304" pitchFamily="18" charset="0"/>
                <a:ea typeface="宋体" panose="02010600030101010101" pitchFamily="2" charset="-122"/>
              </a:rPr>
              <a:t>＝</a:t>
            </a:r>
            <a:r>
              <a:rPr lang="en-US" altLang="zh-CN" kern="100" dirty="0">
                <a:solidFill>
                  <a:srgbClr val="000000"/>
                </a:solidFill>
                <a:effectLst/>
                <a:latin typeface="Times New Roman" panose="02020603050405020304" pitchFamily="18" charset="0"/>
                <a:ea typeface="宋体" panose="02010600030101010101" pitchFamily="2" charset="-122"/>
              </a:rPr>
              <a:t>1</a:t>
            </a:r>
            <a:r>
              <a:rPr lang="zh-CN" altLang="zh-CN" kern="100" dirty="0">
                <a:solidFill>
                  <a:srgbClr val="000000"/>
                </a:solidFill>
                <a:effectLst/>
                <a:latin typeface="Times New Roman" panose="02020603050405020304" pitchFamily="18" charset="0"/>
                <a:ea typeface="宋体" panose="02010600030101010101" pitchFamily="2" charset="-122"/>
              </a:rPr>
              <a:t>时，得：</a:t>
            </a:r>
            <a:endParaRPr lang="en-US" altLang="zh-CN" kern="100" dirty="0">
              <a:solidFill>
                <a:srgbClr val="000000"/>
              </a:solidFill>
              <a:effectLst/>
              <a:latin typeface="Times New Roman" panose="02020603050405020304" pitchFamily="18" charset="0"/>
              <a:ea typeface="宋体" panose="02010600030101010101" pitchFamily="2" charset="-122"/>
            </a:endParaRPr>
          </a:p>
          <a:p>
            <a:pPr algn="just"/>
            <a:r>
              <a:rPr lang="en-US" altLang="zh-CN" sz="1800" kern="100" dirty="0">
                <a:solidFill>
                  <a:srgbClr val="000000"/>
                </a:solidFill>
                <a:effectLst/>
                <a:latin typeface="宋体" panose="02010600030101010101" pitchFamily="2" charset="-122"/>
                <a:ea typeface="宋体" panose="02010600030101010101" pitchFamily="2" charset="-122"/>
              </a:rPr>
              <a:t> Eπ</a:t>
            </a:r>
            <a:r>
              <a:rPr lang="en-US" altLang="zh-CN" sz="1800" kern="100" baseline="30000" dirty="0">
                <a:solidFill>
                  <a:srgbClr val="000000"/>
                </a:solidFill>
                <a:effectLst/>
                <a:latin typeface="宋体" panose="02010600030101010101" pitchFamily="2" charset="-122"/>
                <a:ea typeface="宋体" panose="02010600030101010101" pitchFamily="2" charset="-122"/>
              </a:rPr>
              <a:t>s</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1</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αV</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I</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Eπ</a:t>
            </a:r>
            <a:r>
              <a:rPr lang="en-US" altLang="zh-CN" sz="1800" kern="100" baseline="-25000" dirty="0">
                <a:solidFill>
                  <a:srgbClr val="000000"/>
                </a:solidFill>
                <a:effectLst/>
                <a:latin typeface="Times New Roman" panose="02020603050405020304" pitchFamily="18" charset="0"/>
                <a:ea typeface="宋体" panose="02010600030101010101" pitchFamily="2" charset="-122"/>
              </a:rPr>
              <a:t>1</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1</a:t>
            </a:r>
            <a:r>
              <a:rPr lang="zh-CN" altLang="zh-CN" sz="1800" kern="100" dirty="0">
                <a:solidFill>
                  <a:srgbClr val="000000"/>
                </a:solidFill>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algn="just"/>
            <a:r>
              <a:rPr lang="zh-CN" altLang="zh-CN" sz="2000" kern="100" dirty="0">
                <a:solidFill>
                  <a:srgbClr val="000000"/>
                </a:solidFill>
                <a:effectLst/>
                <a:latin typeface="Times New Roman" panose="02020603050405020304" pitchFamily="18" charset="0"/>
                <a:ea typeface="宋体" panose="02010600030101010101" pitchFamily="2" charset="-122"/>
              </a:rPr>
              <a:t> 这样，当行业中只有一家企业进行研发时，社会所期望的研发值与企业从承担研发中获得的期望利润是相同的。</a:t>
            </a:r>
            <a:endParaRPr lang="zh-CN" altLang="zh-CN" sz="2000" kern="100" dirty="0">
              <a:effectLst/>
              <a:latin typeface="Times New Roman" panose="02020603050405020304" pitchFamily="18" charset="0"/>
              <a:ea typeface="宋体" panose="02010600030101010101" pitchFamily="2" charset="-122"/>
            </a:endParaRPr>
          </a:p>
          <a:p>
            <a:pPr algn="just"/>
            <a:endParaRPr lang="en-US" altLang="zh-CN" kern="100" dirty="0">
              <a:solidFill>
                <a:srgbClr val="000000"/>
              </a:solidFill>
              <a:latin typeface="Times New Roman" panose="02020603050405020304" pitchFamily="18" charset="0"/>
              <a:ea typeface="宋体" panose="02010600030101010101" pitchFamily="2" charset="-122"/>
            </a:endParaRPr>
          </a:p>
          <a:p>
            <a:pPr algn="just"/>
            <a:endParaRPr lang="en-US" altLang="zh-CN" kern="100" dirty="0">
              <a:solidFill>
                <a:srgbClr val="000000"/>
              </a:solidFill>
              <a:effectLst/>
              <a:latin typeface="Times New Roman" panose="02020603050405020304" pitchFamily="18" charset="0"/>
              <a:ea typeface="宋体" panose="02010600030101010101" pitchFamily="2" charset="-122"/>
            </a:endParaRPr>
          </a:p>
          <a:p>
            <a:pPr algn="just"/>
            <a:endParaRPr lang="en-US" altLang="zh-CN" kern="100" dirty="0">
              <a:solidFill>
                <a:srgbClr val="000000"/>
              </a:solidFill>
              <a:latin typeface="Times New Roman" panose="02020603050405020304" pitchFamily="18" charset="0"/>
              <a:ea typeface="宋体" panose="02010600030101010101" pitchFamily="2" charset="-122"/>
            </a:endParaRPr>
          </a:p>
          <a:p>
            <a:pPr algn="just"/>
            <a:endParaRPr lang="en-US" altLang="zh-CN" kern="100" dirty="0">
              <a:solidFill>
                <a:srgbClr val="000000"/>
              </a:solidFill>
              <a:effectLst/>
              <a:latin typeface="Times New Roman" panose="02020603050405020304" pitchFamily="18" charset="0"/>
              <a:ea typeface="宋体" panose="02010600030101010101" pitchFamily="2" charset="-122"/>
            </a:endParaRPr>
          </a:p>
          <a:p>
            <a:pPr algn="just"/>
            <a:endParaRPr lang="en-US" altLang="zh-CN" kern="100" dirty="0">
              <a:solidFill>
                <a:srgbClr val="000000"/>
              </a:solidFill>
              <a:latin typeface="Times New Roman" panose="02020603050405020304" pitchFamily="18" charset="0"/>
              <a:ea typeface="宋体" panose="02010600030101010101" pitchFamily="2" charset="-122"/>
            </a:endParaRPr>
          </a:p>
          <a:p>
            <a:pPr algn="just"/>
            <a:endParaRPr lang="en-US" altLang="zh-CN" kern="100" dirty="0">
              <a:solidFill>
                <a:srgbClr val="000000"/>
              </a:solidFill>
              <a:effectLst/>
              <a:latin typeface="Times New Roman" panose="02020603050405020304" pitchFamily="18" charset="0"/>
              <a:ea typeface="宋体" panose="02010600030101010101" pitchFamily="2" charset="-122"/>
            </a:endParaRPr>
          </a:p>
          <a:p>
            <a:pPr algn="just"/>
            <a:endParaRPr lang="zh-CN" altLang="zh-CN" kern="1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9210791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75979-DAE5-4E74-977C-99F3E4DFF775}"/>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342E454-8E09-47BC-96BC-21F57744B64C}"/>
              </a:ext>
            </a:extLst>
          </p:cNvPr>
          <p:cNvSpPr>
            <a:spLocks noGrp="1"/>
          </p:cNvSpPr>
          <p:nvPr>
            <p:ph sz="quarter" idx="1"/>
          </p:nvPr>
        </p:nvSpPr>
        <p:spPr/>
        <p:txBody>
          <a:bodyPr/>
          <a:lstStyle/>
          <a:p>
            <a:r>
              <a:rPr lang="zh-CN" altLang="en-US" dirty="0"/>
              <a:t>当行业中有两家企业从事研发活动时，即</a:t>
            </a:r>
            <a:r>
              <a:rPr lang="en-US" altLang="zh-CN" dirty="0"/>
              <a:t>n</a:t>
            </a:r>
            <a:r>
              <a:rPr lang="zh-CN" altLang="en-US" dirty="0"/>
              <a:t>＝</a:t>
            </a:r>
            <a:r>
              <a:rPr lang="en-US" altLang="zh-CN" dirty="0"/>
              <a:t>2</a:t>
            </a:r>
            <a:r>
              <a:rPr lang="zh-CN" altLang="en-US" dirty="0"/>
              <a:t>时，每个企业获得的期望利润为：</a:t>
            </a:r>
            <a:endParaRPr lang="en-US" altLang="zh-CN" dirty="0"/>
          </a:p>
          <a:p>
            <a:endParaRPr lang="en-US" altLang="zh-CN" dirty="0"/>
          </a:p>
          <a:p>
            <a:r>
              <a:rPr lang="zh-CN" altLang="en-US" dirty="0"/>
              <a:t> ，所以当两个企业都从事研发时行业的预期利润就为两企业预期利润之和，即</a:t>
            </a:r>
          </a:p>
          <a:p>
            <a:r>
              <a:rPr lang="zh-CN" altLang="en-US" dirty="0"/>
              <a:t>    </a:t>
            </a:r>
          </a:p>
        </p:txBody>
      </p:sp>
      <p:pic>
        <p:nvPicPr>
          <p:cNvPr id="9" name="图片 8">
            <a:extLst>
              <a:ext uri="{FF2B5EF4-FFF2-40B4-BE49-F238E27FC236}">
                <a16:creationId xmlns:a16="http://schemas.microsoft.com/office/drawing/2014/main" id="{C616EDE5-98F0-487E-83EC-186E7CAD7269}"/>
              </a:ext>
            </a:extLst>
          </p:cNvPr>
          <p:cNvPicPr>
            <a:picLocks noChangeAspect="1"/>
          </p:cNvPicPr>
          <p:nvPr/>
        </p:nvPicPr>
        <p:blipFill>
          <a:blip r:embed="rId2"/>
          <a:stretch>
            <a:fillRect/>
          </a:stretch>
        </p:blipFill>
        <p:spPr>
          <a:xfrm>
            <a:off x="1475656" y="2348880"/>
            <a:ext cx="3269552" cy="576064"/>
          </a:xfrm>
          <a:prstGeom prst="rect">
            <a:avLst/>
          </a:prstGeom>
        </p:spPr>
      </p:pic>
      <p:pic>
        <p:nvPicPr>
          <p:cNvPr id="11" name="图片 10">
            <a:extLst>
              <a:ext uri="{FF2B5EF4-FFF2-40B4-BE49-F238E27FC236}">
                <a16:creationId xmlns:a16="http://schemas.microsoft.com/office/drawing/2014/main" id="{88D66F23-4190-444C-8168-4B2D1335FB36}"/>
              </a:ext>
            </a:extLst>
          </p:cNvPr>
          <p:cNvPicPr>
            <a:picLocks noChangeAspect="1"/>
          </p:cNvPicPr>
          <p:nvPr/>
        </p:nvPicPr>
        <p:blipFill>
          <a:blip r:embed="rId3"/>
          <a:stretch>
            <a:fillRect/>
          </a:stretch>
        </p:blipFill>
        <p:spPr>
          <a:xfrm>
            <a:off x="755576" y="3806182"/>
            <a:ext cx="7416824" cy="576064"/>
          </a:xfrm>
          <a:prstGeom prst="rect">
            <a:avLst/>
          </a:prstGeom>
        </p:spPr>
      </p:pic>
    </p:spTree>
    <p:extLst>
      <p:ext uri="{BB962C8B-B14F-4D97-AF65-F5344CB8AC3E}">
        <p14:creationId xmlns:p14="http://schemas.microsoft.com/office/powerpoint/2010/main" val="21946490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3D0EA9-A806-4008-9929-4B3725A3F24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B6B37A-B3BA-4C04-8432-12A256E4337D}"/>
              </a:ext>
            </a:extLst>
          </p:cNvPr>
          <p:cNvSpPr>
            <a:spLocks noGrp="1"/>
          </p:cNvSpPr>
          <p:nvPr>
            <p:ph sz="quarter" idx="1"/>
          </p:nvPr>
        </p:nvSpPr>
        <p:spPr/>
        <p:txBody>
          <a:bodyPr/>
          <a:lstStyle/>
          <a:p>
            <a:pPr algn="just"/>
            <a:r>
              <a:rPr lang="zh-CN" altLang="en-US" sz="2400" kern="100" dirty="0">
                <a:solidFill>
                  <a:srgbClr val="000000"/>
                </a:solidFill>
                <a:effectLst/>
                <a:latin typeface="Times New Roman" panose="02020603050405020304" pitchFamily="18" charset="0"/>
                <a:ea typeface="宋体" panose="02010600030101010101" pitchFamily="2" charset="-122"/>
              </a:rPr>
              <a:t>现在</a:t>
            </a:r>
            <a:r>
              <a:rPr lang="zh-CN" altLang="zh-CN" sz="2400" kern="100" dirty="0">
                <a:solidFill>
                  <a:srgbClr val="000000"/>
                </a:solidFill>
                <a:effectLst/>
                <a:latin typeface="Times New Roman" panose="02020603050405020304" pitchFamily="18" charset="0"/>
                <a:ea typeface="宋体" panose="02010600030101010101" pitchFamily="2" charset="-122"/>
              </a:rPr>
              <a:t>考虑</a:t>
            </a:r>
            <a:r>
              <a:rPr lang="en-US" altLang="zh-CN" sz="2400" kern="100" dirty="0">
                <a:solidFill>
                  <a:srgbClr val="000000"/>
                </a:solidFill>
                <a:effectLst/>
                <a:latin typeface="Times New Roman" panose="02020603050405020304" pitchFamily="18" charset="0"/>
                <a:ea typeface="宋体" panose="02010600030101010101" pitchFamily="2" charset="-122"/>
              </a:rPr>
              <a:t>Eπ</a:t>
            </a:r>
            <a:r>
              <a:rPr lang="en-US" altLang="zh-CN" sz="2400" kern="100" baseline="30000" dirty="0">
                <a:solidFill>
                  <a:srgbClr val="000000"/>
                </a:solidFill>
                <a:effectLst/>
                <a:latin typeface="Times New Roman" panose="02020603050405020304" pitchFamily="18" charset="0"/>
                <a:ea typeface="宋体" panose="02010600030101010101" pitchFamily="2" charset="-122"/>
              </a:rPr>
              <a:t>s</a:t>
            </a: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1</a:t>
            </a:r>
            <a:r>
              <a:rPr lang="zh-CN" altLang="zh-CN" sz="2400" kern="100" dirty="0">
                <a:solidFill>
                  <a:srgbClr val="000000"/>
                </a:solidFill>
                <a:effectLst/>
                <a:latin typeface="Times New Roman" panose="02020603050405020304" pitchFamily="18" charset="0"/>
                <a:ea typeface="宋体" panose="02010600030101010101" pitchFamily="2" charset="-122"/>
              </a:rPr>
              <a:t>）和</a:t>
            </a:r>
            <a:r>
              <a:rPr lang="en-US" altLang="zh-CN" sz="2400" kern="100" dirty="0">
                <a:solidFill>
                  <a:srgbClr val="000000"/>
                </a:solidFill>
                <a:effectLst/>
                <a:latin typeface="Times New Roman" panose="02020603050405020304" pitchFamily="18" charset="0"/>
                <a:ea typeface="宋体" panose="02010600030101010101" pitchFamily="2" charset="-122"/>
              </a:rPr>
              <a:t>Eπ</a:t>
            </a:r>
            <a:r>
              <a:rPr lang="en-US" altLang="zh-CN" sz="2400" kern="100" baseline="30000" dirty="0">
                <a:solidFill>
                  <a:srgbClr val="000000"/>
                </a:solidFill>
                <a:effectLst/>
                <a:latin typeface="Times New Roman" panose="02020603050405020304" pitchFamily="18" charset="0"/>
                <a:ea typeface="宋体" panose="02010600030101010101" pitchFamily="2" charset="-122"/>
              </a:rPr>
              <a:t>s</a:t>
            </a: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2</a:t>
            </a:r>
            <a:r>
              <a:rPr lang="zh-CN" altLang="zh-CN" sz="2400" kern="100" dirty="0">
                <a:solidFill>
                  <a:srgbClr val="000000"/>
                </a:solidFill>
                <a:effectLst/>
                <a:latin typeface="Times New Roman" panose="02020603050405020304" pitchFamily="18" charset="0"/>
                <a:ea typeface="宋体" panose="02010600030101010101" pitchFamily="2" charset="-122"/>
              </a:rPr>
              <a:t>）</a:t>
            </a:r>
            <a:endParaRPr lang="en-US" altLang="zh-CN" sz="2400" kern="100" dirty="0">
              <a:solidFill>
                <a:srgbClr val="000000"/>
              </a:solidFill>
              <a:effectLst/>
              <a:latin typeface="Times New Roman" panose="02020603050405020304" pitchFamily="18" charset="0"/>
              <a:ea typeface="宋体" panose="02010600030101010101" pitchFamily="2" charset="-122"/>
            </a:endParaRPr>
          </a:p>
          <a:p>
            <a:pPr algn="just"/>
            <a:r>
              <a:rPr lang="zh-CN" altLang="zh-CN" sz="2400" kern="100" dirty="0">
                <a:solidFill>
                  <a:srgbClr val="000000"/>
                </a:solidFill>
                <a:effectLst/>
                <a:latin typeface="Times New Roman" panose="02020603050405020304" pitchFamily="18" charset="0"/>
                <a:ea typeface="宋体" panose="02010600030101010101" pitchFamily="2" charset="-122"/>
              </a:rPr>
              <a:t>我们知道两者都表示企业研发时行业所获得的利润。如果</a:t>
            </a:r>
            <a:r>
              <a:rPr lang="en-US" altLang="zh-CN" sz="2400" kern="100" dirty="0">
                <a:solidFill>
                  <a:srgbClr val="000000"/>
                </a:solidFill>
                <a:effectLst/>
                <a:latin typeface="Times New Roman" panose="02020603050405020304" pitchFamily="18" charset="0"/>
                <a:ea typeface="宋体" panose="02010600030101010101" pitchFamily="2" charset="-122"/>
              </a:rPr>
              <a:t>Eπ</a:t>
            </a:r>
            <a:r>
              <a:rPr lang="en-US" altLang="zh-CN" sz="2400" kern="100" baseline="30000" dirty="0">
                <a:solidFill>
                  <a:srgbClr val="000000"/>
                </a:solidFill>
                <a:effectLst/>
                <a:latin typeface="Times New Roman" panose="02020603050405020304" pitchFamily="18" charset="0"/>
                <a:ea typeface="宋体" panose="02010600030101010101" pitchFamily="2" charset="-122"/>
              </a:rPr>
              <a:t>s</a:t>
            </a: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1</a:t>
            </a: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Eπ</a:t>
            </a:r>
            <a:r>
              <a:rPr lang="en-US" altLang="zh-CN" sz="2400" kern="100" baseline="30000" dirty="0">
                <a:solidFill>
                  <a:srgbClr val="000000"/>
                </a:solidFill>
                <a:effectLst/>
                <a:latin typeface="Times New Roman" panose="02020603050405020304" pitchFamily="18" charset="0"/>
                <a:ea typeface="宋体" panose="02010600030101010101" pitchFamily="2" charset="-122"/>
              </a:rPr>
              <a:t>s</a:t>
            </a: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2</a:t>
            </a:r>
            <a:r>
              <a:rPr lang="zh-CN" altLang="zh-CN" sz="2400" kern="100" dirty="0">
                <a:solidFill>
                  <a:srgbClr val="000000"/>
                </a:solidFill>
                <a:effectLst/>
                <a:latin typeface="Times New Roman" panose="02020603050405020304" pitchFamily="18" charset="0"/>
                <a:ea typeface="宋体" panose="02010600030101010101" pitchFamily="2" charset="-122"/>
              </a:rPr>
              <a:t>）</a:t>
            </a:r>
            <a:endParaRPr lang="en-US" altLang="zh-CN" sz="2400" kern="100" dirty="0">
              <a:solidFill>
                <a:srgbClr val="000000"/>
              </a:solidFill>
              <a:effectLst/>
              <a:latin typeface="Times New Roman" panose="02020603050405020304" pitchFamily="18" charset="0"/>
              <a:ea typeface="宋体" panose="02010600030101010101" pitchFamily="2" charset="-122"/>
            </a:endParaRPr>
          </a:p>
          <a:p>
            <a:pPr algn="just"/>
            <a:r>
              <a:rPr lang="zh-CN" altLang="zh-CN" sz="2000" kern="100" dirty="0">
                <a:solidFill>
                  <a:srgbClr val="000000"/>
                </a:solidFill>
                <a:effectLst/>
                <a:latin typeface="Times New Roman" panose="02020603050405020304" pitchFamily="18" charset="0"/>
                <a:ea typeface="宋体" panose="02010600030101010101" pitchFamily="2" charset="-122"/>
              </a:rPr>
              <a:t>则表示在只有一家企业进行研发时行业利润要大于两家同时研发，也就是说两家研发的条件下，对社会来说是不利的，因为在这种情况下社会付出了过多的研发投入，或者说其中一个企业的投入对社会来说是不必要的。</a:t>
            </a:r>
            <a:endParaRPr lang="en-US" altLang="zh-CN" sz="2000" kern="100" dirty="0">
              <a:solidFill>
                <a:srgbClr val="000000"/>
              </a:solidFill>
              <a:effectLst/>
              <a:latin typeface="Times New Roman" panose="02020603050405020304" pitchFamily="18" charset="0"/>
              <a:ea typeface="宋体" panose="02010600030101010101" pitchFamily="2" charset="-122"/>
            </a:endParaRPr>
          </a:p>
          <a:p>
            <a:pPr algn="just"/>
            <a:r>
              <a:rPr lang="zh-CN" altLang="zh-CN" sz="2400" kern="100" dirty="0">
                <a:solidFill>
                  <a:srgbClr val="000000"/>
                </a:solidFill>
                <a:effectLst/>
                <a:latin typeface="Times New Roman" panose="02020603050405020304" pitchFamily="18" charset="0"/>
                <a:ea typeface="宋体" panose="02010600030101010101" pitchFamily="2" charset="-122"/>
              </a:rPr>
              <a:t>而如果</a:t>
            </a:r>
            <a:r>
              <a:rPr lang="en-US" altLang="zh-CN" sz="2400" kern="100" dirty="0">
                <a:solidFill>
                  <a:srgbClr val="000000"/>
                </a:solidFill>
                <a:effectLst/>
                <a:latin typeface="Times New Roman" panose="02020603050405020304" pitchFamily="18" charset="0"/>
                <a:ea typeface="宋体" panose="02010600030101010101" pitchFamily="2" charset="-122"/>
              </a:rPr>
              <a:t>Eπ</a:t>
            </a:r>
            <a:r>
              <a:rPr lang="en-US" altLang="zh-CN" sz="2400" kern="100" baseline="30000" dirty="0">
                <a:solidFill>
                  <a:srgbClr val="000000"/>
                </a:solidFill>
                <a:effectLst/>
                <a:latin typeface="Times New Roman" panose="02020603050405020304" pitchFamily="18" charset="0"/>
                <a:ea typeface="宋体" panose="02010600030101010101" pitchFamily="2" charset="-122"/>
              </a:rPr>
              <a:t>s</a:t>
            </a: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1</a:t>
            </a: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Eπ</a:t>
            </a:r>
            <a:r>
              <a:rPr lang="en-US" altLang="zh-CN" sz="2400" kern="100" baseline="30000" dirty="0">
                <a:solidFill>
                  <a:srgbClr val="000000"/>
                </a:solidFill>
                <a:effectLst/>
                <a:latin typeface="Times New Roman" panose="02020603050405020304" pitchFamily="18" charset="0"/>
                <a:ea typeface="宋体" panose="02010600030101010101" pitchFamily="2" charset="-122"/>
              </a:rPr>
              <a:t>s</a:t>
            </a: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2</a:t>
            </a:r>
            <a:r>
              <a:rPr lang="zh-CN" altLang="zh-CN" sz="2400" kern="100" dirty="0">
                <a:solidFill>
                  <a:srgbClr val="000000"/>
                </a:solidFill>
                <a:effectLst/>
                <a:latin typeface="Times New Roman" panose="02020603050405020304" pitchFamily="18" charset="0"/>
                <a:ea typeface="宋体" panose="02010600030101010101" pitchFamily="2" charset="-122"/>
              </a:rPr>
              <a:t>），则表示两家同时研发则创造更多的利润，因而两家研发就是最优的。</a:t>
            </a:r>
            <a:endParaRPr lang="zh-CN" altLang="zh-CN" sz="1600" kern="1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3534319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AA622-8875-4ECD-B7C6-9C0D8423B03A}"/>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A82FAD49-1806-45A8-BD02-5DB0DD6AACC2}"/>
              </a:ext>
            </a:extLst>
          </p:cNvPr>
          <p:cNvSpPr>
            <a:spLocks noGrp="1"/>
          </p:cNvSpPr>
          <p:nvPr>
            <p:ph sz="quarter" idx="1"/>
          </p:nvPr>
        </p:nvSpPr>
        <p:spPr>
          <a:xfrm>
            <a:off x="457200" y="1600200"/>
            <a:ext cx="4690864" cy="4637112"/>
          </a:xfrm>
        </p:spPr>
        <p:txBody>
          <a:bodyPr>
            <a:normAutofit fontScale="85000" lnSpcReduction="20000"/>
          </a:bodyPr>
          <a:lstStyle/>
          <a:p>
            <a:pPr algn="just"/>
            <a:r>
              <a:rPr lang="zh-CN" altLang="zh-CN" sz="2400" kern="100" dirty="0">
                <a:solidFill>
                  <a:srgbClr val="000000"/>
                </a:solidFill>
                <a:effectLst/>
                <a:latin typeface="Times New Roman" panose="02020603050405020304" pitchFamily="18" charset="0"/>
                <a:ea typeface="宋体" panose="02010600030101010101" pitchFamily="2" charset="-122"/>
              </a:rPr>
              <a:t>这样，就</a:t>
            </a:r>
            <a:r>
              <a:rPr lang="zh-CN" altLang="en-US" sz="2400" kern="100" dirty="0">
                <a:solidFill>
                  <a:srgbClr val="000000"/>
                </a:solidFill>
                <a:effectLst/>
                <a:latin typeface="Times New Roman" panose="02020603050405020304" pitchFamily="18" charset="0"/>
                <a:ea typeface="宋体" panose="02010600030101010101" pitchFamily="2" charset="-122"/>
              </a:rPr>
              <a:t>右图</a:t>
            </a:r>
            <a:r>
              <a:rPr lang="en-US" altLang="zh-CN" sz="2400" kern="100" dirty="0">
                <a:solidFill>
                  <a:srgbClr val="000000"/>
                </a:solidFill>
                <a:effectLst/>
                <a:latin typeface="Times New Roman" panose="02020603050405020304" pitchFamily="18" charset="0"/>
                <a:ea typeface="宋体" panose="02010600030101010101" pitchFamily="2" charset="-122"/>
              </a:rPr>
              <a:t>10-4</a:t>
            </a:r>
            <a:r>
              <a:rPr lang="zh-CN" altLang="zh-CN" sz="2400" kern="100" dirty="0">
                <a:solidFill>
                  <a:srgbClr val="000000"/>
                </a:solidFill>
                <a:effectLst/>
                <a:latin typeface="Times New Roman" panose="02020603050405020304" pitchFamily="18" charset="0"/>
                <a:ea typeface="宋体" panose="02010600030101010101" pitchFamily="2" charset="-122"/>
              </a:rPr>
              <a:t>而言，在</a:t>
            </a:r>
            <a:r>
              <a:rPr lang="en-US" altLang="zh-CN" sz="2400" kern="100" dirty="0">
                <a:solidFill>
                  <a:srgbClr val="000000"/>
                </a:solidFill>
                <a:effectLst/>
                <a:latin typeface="Times New Roman" panose="02020603050405020304" pitchFamily="18" charset="0"/>
                <a:ea typeface="宋体" panose="02010600030101010101" pitchFamily="2" charset="-122"/>
              </a:rPr>
              <a:t>Eπ</a:t>
            </a:r>
            <a:r>
              <a:rPr lang="en-US" altLang="zh-CN" sz="2400" kern="100" baseline="30000" dirty="0">
                <a:solidFill>
                  <a:srgbClr val="000000"/>
                </a:solidFill>
                <a:effectLst/>
                <a:latin typeface="Times New Roman" panose="02020603050405020304" pitchFamily="18" charset="0"/>
                <a:ea typeface="宋体" panose="02010600030101010101" pitchFamily="2" charset="-122"/>
              </a:rPr>
              <a:t>s</a:t>
            </a: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1</a:t>
            </a: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Eπ</a:t>
            </a:r>
            <a:r>
              <a:rPr lang="en-US" altLang="zh-CN" sz="2400" kern="100" baseline="30000" dirty="0">
                <a:solidFill>
                  <a:srgbClr val="000000"/>
                </a:solidFill>
                <a:effectLst/>
                <a:latin typeface="Times New Roman" panose="02020603050405020304" pitchFamily="18" charset="0"/>
                <a:ea typeface="宋体" panose="02010600030101010101" pitchFamily="2" charset="-122"/>
              </a:rPr>
              <a:t>s</a:t>
            </a: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2</a:t>
            </a:r>
            <a:r>
              <a:rPr lang="zh-CN" altLang="zh-CN" sz="2400" kern="100" dirty="0">
                <a:solidFill>
                  <a:srgbClr val="000000"/>
                </a:solidFill>
                <a:effectLst/>
                <a:latin typeface="Times New Roman" panose="02020603050405020304" pitchFamily="18" charset="0"/>
                <a:ea typeface="宋体" panose="02010600030101010101" pitchFamily="2" charset="-122"/>
              </a:rPr>
              <a:t>）曲线以上的点都表示</a:t>
            </a:r>
            <a:r>
              <a:rPr lang="en-US" altLang="zh-CN" sz="2400" kern="100" dirty="0">
                <a:solidFill>
                  <a:srgbClr val="000000"/>
                </a:solidFill>
                <a:effectLst/>
                <a:latin typeface="Times New Roman" panose="02020603050405020304" pitchFamily="18" charset="0"/>
                <a:ea typeface="宋体" panose="02010600030101010101" pitchFamily="2" charset="-122"/>
              </a:rPr>
              <a:t>Eπ</a:t>
            </a:r>
            <a:r>
              <a:rPr lang="en-US" altLang="zh-CN" sz="2400" kern="100" baseline="30000" dirty="0">
                <a:solidFill>
                  <a:srgbClr val="000000"/>
                </a:solidFill>
                <a:effectLst/>
                <a:latin typeface="Times New Roman" panose="02020603050405020304" pitchFamily="18" charset="0"/>
                <a:ea typeface="宋体" panose="02010600030101010101" pitchFamily="2" charset="-122"/>
              </a:rPr>
              <a:t>s</a:t>
            </a: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1</a:t>
            </a: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Eπ</a:t>
            </a:r>
            <a:r>
              <a:rPr lang="en-US" altLang="zh-CN" sz="2400" kern="100" baseline="30000" dirty="0">
                <a:solidFill>
                  <a:srgbClr val="000000"/>
                </a:solidFill>
                <a:effectLst/>
                <a:latin typeface="Times New Roman" panose="02020603050405020304" pitchFamily="18" charset="0"/>
                <a:ea typeface="宋体" panose="02010600030101010101" pitchFamily="2" charset="-122"/>
              </a:rPr>
              <a:t>s</a:t>
            </a: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2</a:t>
            </a:r>
            <a:r>
              <a:rPr lang="zh-CN" altLang="zh-CN" sz="2400" kern="100" dirty="0">
                <a:solidFill>
                  <a:srgbClr val="000000"/>
                </a:solidFill>
                <a:effectLst/>
                <a:latin typeface="Times New Roman" panose="02020603050405020304" pitchFamily="18" charset="0"/>
                <a:ea typeface="宋体" panose="02010600030101010101" pitchFamily="2" charset="-122"/>
              </a:rPr>
              <a:t>），也就是说参与研发的企业最优数目最多为一个。</a:t>
            </a:r>
            <a:endParaRPr lang="en-US" altLang="zh-CN" sz="2400" kern="100" dirty="0">
              <a:solidFill>
                <a:srgbClr val="000000"/>
              </a:solidFill>
              <a:effectLst/>
              <a:latin typeface="Times New Roman" panose="02020603050405020304" pitchFamily="18" charset="0"/>
              <a:ea typeface="宋体" panose="02010600030101010101" pitchFamily="2" charset="-122"/>
            </a:endParaRPr>
          </a:p>
          <a:p>
            <a:pPr algn="just"/>
            <a:r>
              <a:rPr lang="zh-CN" altLang="zh-CN" sz="1800" kern="100" dirty="0">
                <a:solidFill>
                  <a:srgbClr val="000000"/>
                </a:solidFill>
                <a:effectLst/>
                <a:latin typeface="Times New Roman" panose="02020603050405020304" pitchFamily="18" charset="0"/>
                <a:ea typeface="宋体" panose="02010600030101010101" pitchFamily="2" charset="-122"/>
              </a:rPr>
              <a:t>图</a:t>
            </a:r>
            <a:r>
              <a:rPr lang="en-US" altLang="zh-CN" sz="1800" kern="100" dirty="0">
                <a:solidFill>
                  <a:srgbClr val="000000"/>
                </a:solidFill>
                <a:effectLst/>
                <a:latin typeface="Times New Roman" panose="02020603050405020304" pitchFamily="18" charset="0"/>
                <a:ea typeface="宋体" panose="02010600030101010101" pitchFamily="2" charset="-122"/>
              </a:rPr>
              <a:t>10</a:t>
            </a:r>
            <a:r>
              <a:rPr lang="zh-CN" altLang="zh-CN" sz="1800" kern="100" dirty="0">
                <a:solidFill>
                  <a:srgbClr val="000000"/>
                </a:solidFill>
                <a:effectLst/>
                <a:latin typeface="Times New Roman" panose="02020603050405020304" pitchFamily="18" charset="0"/>
                <a:ea typeface="宋体" panose="02010600030101010101" pitchFamily="2" charset="-122"/>
              </a:rPr>
              <a:t>一</a:t>
            </a:r>
            <a:r>
              <a:rPr lang="en-US" altLang="zh-CN" sz="1800" kern="100" dirty="0">
                <a:solidFill>
                  <a:srgbClr val="000000"/>
                </a:solidFill>
                <a:effectLst/>
                <a:latin typeface="Times New Roman" panose="02020603050405020304" pitchFamily="18" charset="0"/>
                <a:ea typeface="宋体" panose="02010600030101010101" pitchFamily="2" charset="-122"/>
              </a:rPr>
              <a:t>4</a:t>
            </a:r>
            <a:r>
              <a:rPr lang="zh-CN" altLang="zh-CN" sz="1800" kern="100" dirty="0">
                <a:solidFill>
                  <a:srgbClr val="000000"/>
                </a:solidFill>
                <a:effectLst/>
                <a:latin typeface="Times New Roman" panose="02020603050405020304" pitchFamily="18" charset="0"/>
                <a:ea typeface="宋体" panose="02010600030101010101" pitchFamily="2" charset="-122"/>
              </a:rPr>
              <a:t>就可以划分为四个区域。</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pPr algn="just"/>
            <a:r>
              <a:rPr lang="zh-CN" altLang="zh-CN" sz="1800" kern="100" dirty="0">
                <a:solidFill>
                  <a:srgbClr val="000000"/>
                </a:solidFill>
                <a:effectLst/>
                <a:latin typeface="Times New Roman" panose="02020603050405020304" pitchFamily="18" charset="0"/>
                <a:ea typeface="宋体" panose="02010600030101010101" pitchFamily="2" charset="-122"/>
              </a:rPr>
              <a:t>区域</a:t>
            </a:r>
            <a:r>
              <a:rPr lang="en-US" altLang="zh-CN" sz="1800" kern="100" dirty="0">
                <a:solidFill>
                  <a:srgbClr val="000000"/>
                </a:solidFill>
                <a:effectLst/>
                <a:latin typeface="Times New Roman" panose="02020603050405020304" pitchFamily="18" charset="0"/>
                <a:ea typeface="宋体" panose="02010600030101010101" pitchFamily="2" charset="-122"/>
              </a:rPr>
              <a:t>Ⅰ</a:t>
            </a:r>
            <a:r>
              <a:rPr lang="zh-CN" altLang="zh-CN" sz="1800" kern="100" dirty="0">
                <a:solidFill>
                  <a:srgbClr val="000000"/>
                </a:solidFill>
                <a:effectLst/>
                <a:latin typeface="Times New Roman" panose="02020603050405020304" pitchFamily="18" charset="0"/>
                <a:ea typeface="宋体" panose="02010600030101010101" pitchFamily="2" charset="-122"/>
              </a:rPr>
              <a:t>：为高研发成本与低发现概率组合，没有企业进行创新。从社会福利角度看，不研发也就是最优的。</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pPr algn="just"/>
            <a:r>
              <a:rPr lang="zh-CN" altLang="zh-CN" sz="1800" kern="100" dirty="0">
                <a:solidFill>
                  <a:srgbClr val="000000"/>
                </a:solidFill>
                <a:effectLst/>
                <a:latin typeface="Times New Roman" panose="02020603050405020304" pitchFamily="18" charset="0"/>
                <a:ea typeface="宋体" panose="02010600030101010101" pitchFamily="2" charset="-122"/>
              </a:rPr>
              <a:t>区域Ⅱ：该区域内只有一个企业承担研发成本，此时该企业仍然可以维持非负的利润。从社会福利角度看，即使第二个企业参与研发也不会给社会带来收益。</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pPr algn="just"/>
            <a:r>
              <a:rPr lang="zh-CN" altLang="zh-CN" sz="1800" kern="100" dirty="0">
                <a:solidFill>
                  <a:srgbClr val="000000"/>
                </a:solidFill>
                <a:effectLst/>
                <a:latin typeface="Times New Roman" panose="02020603050405020304" pitchFamily="18" charset="0"/>
                <a:ea typeface="宋体" panose="02010600030101010101" pitchFamily="2" charset="-122"/>
              </a:rPr>
              <a:t>区域Ⅲ：相对较低的研发成本使得第二个企业参与研发有利可图，然而从社会福利角度看，重复性研发的成本（</a:t>
            </a:r>
            <a:r>
              <a:rPr lang="en-US" altLang="zh-CN" sz="1800" kern="100" dirty="0">
                <a:solidFill>
                  <a:srgbClr val="000000"/>
                </a:solidFill>
                <a:effectLst/>
                <a:latin typeface="Times New Roman" panose="02020603050405020304" pitchFamily="18" charset="0"/>
                <a:ea typeface="宋体" panose="02010600030101010101" pitchFamily="2" charset="-122"/>
              </a:rPr>
              <a:t>2Ⅰ</a:t>
            </a:r>
            <a:r>
              <a:rPr lang="zh-CN" altLang="zh-CN" sz="1800" kern="100" dirty="0">
                <a:solidFill>
                  <a:srgbClr val="000000"/>
                </a:solidFill>
                <a:effectLst/>
                <a:latin typeface="Times New Roman" panose="02020603050405020304" pitchFamily="18" charset="0"/>
                <a:ea typeface="宋体" panose="02010600030101010101" pitchFamily="2" charset="-122"/>
              </a:rPr>
              <a:t>），大于促使第二个企业从事研发并由此提高发现概率所带来的社会收益。</a:t>
            </a:r>
            <a:r>
              <a:rPr lang="zh-CN" altLang="zh-CN" sz="1800" b="1" kern="100" dirty="0">
                <a:solidFill>
                  <a:srgbClr val="000000"/>
                </a:solidFill>
                <a:effectLst/>
                <a:latin typeface="Times New Roman" panose="02020603050405020304" pitchFamily="18" charset="0"/>
                <a:ea typeface="宋体" panose="02010600030101010101" pitchFamily="2" charset="-122"/>
              </a:rPr>
              <a:t>这是一种市场失灵的情形，这种情况发生的原因在于企业没有考虑它们研发活动如何影响竞争对手的利润。</a:t>
            </a:r>
            <a:endParaRPr lang="en-US" altLang="zh-CN" sz="1800" b="1" kern="100" dirty="0">
              <a:solidFill>
                <a:srgbClr val="000000"/>
              </a:solidFill>
              <a:effectLst/>
              <a:latin typeface="Times New Roman" panose="02020603050405020304" pitchFamily="18" charset="0"/>
              <a:ea typeface="宋体" panose="02010600030101010101" pitchFamily="2" charset="-122"/>
            </a:endParaRPr>
          </a:p>
          <a:p>
            <a:pPr algn="just"/>
            <a:r>
              <a:rPr lang="zh-CN" altLang="zh-CN" sz="1800" kern="100" dirty="0">
                <a:solidFill>
                  <a:srgbClr val="000000"/>
                </a:solidFill>
                <a:effectLst/>
                <a:latin typeface="Times New Roman" panose="02020603050405020304" pitchFamily="18" charset="0"/>
                <a:ea typeface="宋体" panose="02010600030101010101" pitchFamily="2" charset="-122"/>
              </a:rPr>
              <a:t>区域Ⅳ：这些组合包含了一个低创新成本，使得两个企业和社会都能从研发竞赛中受益，尽管存在研发成本的重复耗费。</a:t>
            </a:r>
            <a:endParaRPr lang="zh-CN" altLang="zh-CN" sz="1800" kern="100" dirty="0">
              <a:effectLst/>
              <a:latin typeface="Times New Roman" panose="02020603050405020304" pitchFamily="18" charset="0"/>
              <a:ea typeface="宋体" panose="02010600030101010101" pitchFamily="2" charset="-122"/>
            </a:endParaRPr>
          </a:p>
          <a:p>
            <a:pPr algn="just"/>
            <a:endParaRPr lang="en-US" altLang="zh-CN" sz="2400" kern="100" dirty="0">
              <a:solidFill>
                <a:srgbClr val="000000"/>
              </a:solidFill>
              <a:effectLst/>
              <a:latin typeface="Times New Roman" panose="02020603050405020304" pitchFamily="18" charset="0"/>
              <a:ea typeface="宋体" panose="02010600030101010101" pitchFamily="2" charset="-122"/>
            </a:endParaRPr>
          </a:p>
          <a:p>
            <a:pPr algn="just"/>
            <a:endParaRPr lang="zh-CN" altLang="zh-CN" sz="1600" kern="100" dirty="0">
              <a:effectLst/>
              <a:latin typeface="Times New Roman" panose="02020603050405020304" pitchFamily="18" charset="0"/>
              <a:ea typeface="宋体" panose="02010600030101010101" pitchFamily="2" charset="-122"/>
            </a:endParaRPr>
          </a:p>
          <a:p>
            <a:endParaRPr lang="zh-CN" altLang="en-US" dirty="0"/>
          </a:p>
        </p:txBody>
      </p:sp>
      <p:pic>
        <p:nvPicPr>
          <p:cNvPr id="4" name="图片 3">
            <a:extLst>
              <a:ext uri="{FF2B5EF4-FFF2-40B4-BE49-F238E27FC236}">
                <a16:creationId xmlns:a16="http://schemas.microsoft.com/office/drawing/2014/main" id="{B06835C1-8A6C-42DE-927B-61EB89D58729}"/>
              </a:ext>
            </a:extLst>
          </p:cNvPr>
          <p:cNvPicPr>
            <a:picLocks noChangeAspect="1"/>
          </p:cNvPicPr>
          <p:nvPr/>
        </p:nvPicPr>
        <p:blipFill>
          <a:blip r:embed="rId2"/>
          <a:stretch>
            <a:fillRect/>
          </a:stretch>
        </p:blipFill>
        <p:spPr>
          <a:xfrm>
            <a:off x="5148064" y="1600200"/>
            <a:ext cx="3285839" cy="4421088"/>
          </a:xfrm>
          <a:prstGeom prst="rect">
            <a:avLst/>
          </a:prstGeom>
        </p:spPr>
      </p:pic>
    </p:spTree>
    <p:extLst>
      <p:ext uri="{BB962C8B-B14F-4D97-AF65-F5344CB8AC3E}">
        <p14:creationId xmlns:p14="http://schemas.microsoft.com/office/powerpoint/2010/main" val="4928065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BCE20-91F1-45DF-B06E-E5538DF89F2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003D6DA-3124-4DAA-9445-F68480EAEDA1}"/>
              </a:ext>
            </a:extLst>
          </p:cNvPr>
          <p:cNvSpPr>
            <a:spLocks noGrp="1"/>
          </p:cNvSpPr>
          <p:nvPr>
            <p:ph sz="quarter" idx="1"/>
          </p:nvPr>
        </p:nvSpPr>
        <p:spPr/>
        <p:txBody>
          <a:bodyPr/>
          <a:lstStyle/>
          <a:p>
            <a:r>
              <a:rPr lang="zh-CN" altLang="en-US" dirty="0"/>
              <a:t>从社会福利角度看，区域</a:t>
            </a:r>
            <a:r>
              <a:rPr lang="en-US" altLang="zh-CN" dirty="0"/>
              <a:t>Ⅰ</a:t>
            </a:r>
            <a:r>
              <a:rPr lang="zh-CN" altLang="en-US" dirty="0"/>
              <a:t>、</a:t>
            </a:r>
            <a:r>
              <a:rPr lang="en-US" altLang="zh-CN" dirty="0"/>
              <a:t>Ⅱ</a:t>
            </a:r>
            <a:r>
              <a:rPr lang="zh-CN" altLang="en-US" dirty="0"/>
              <a:t>和</a:t>
            </a:r>
            <a:r>
              <a:rPr lang="en-US" altLang="zh-CN" dirty="0"/>
              <a:t>Ⅳ</a:t>
            </a:r>
            <a:r>
              <a:rPr lang="zh-CN" altLang="en-US" dirty="0"/>
              <a:t>是社会合意的，也就是说，给定的概率</a:t>
            </a:r>
            <a:r>
              <a:rPr lang="en-US" altLang="zh-CN" dirty="0"/>
              <a:t>α</a:t>
            </a:r>
            <a:r>
              <a:rPr lang="zh-CN" altLang="en-US" dirty="0"/>
              <a:t>和投资成本</a:t>
            </a:r>
            <a:r>
              <a:rPr lang="en-US" altLang="zh-CN" dirty="0"/>
              <a:t>Ⅰ</a:t>
            </a:r>
            <a:r>
              <a:rPr lang="zh-CN" altLang="en-US" dirty="0"/>
              <a:t>，如果落在了以上三个区域，市场提供了合意的研发水平。</a:t>
            </a:r>
            <a:endParaRPr lang="en-US" altLang="zh-CN" dirty="0"/>
          </a:p>
          <a:p>
            <a:r>
              <a:rPr lang="zh-CN" altLang="en-US" dirty="0"/>
              <a:t>而如果落在了区域</a:t>
            </a:r>
            <a:r>
              <a:rPr lang="en-US" altLang="zh-CN" dirty="0"/>
              <a:t>Ⅲ</a:t>
            </a:r>
            <a:r>
              <a:rPr lang="zh-CN" altLang="en-US" dirty="0"/>
              <a:t>之内，此时属于市场失灵情况，市场提供了过多的研发投入。而区域</a:t>
            </a:r>
            <a:r>
              <a:rPr lang="en-US" altLang="zh-CN" dirty="0"/>
              <a:t>Ⅲ</a:t>
            </a:r>
            <a:r>
              <a:rPr lang="zh-CN" altLang="en-US" dirty="0"/>
              <a:t>的具体表示为：当 时，</a:t>
            </a:r>
            <a:r>
              <a:rPr lang="en-US" altLang="zh-CN" dirty="0"/>
              <a:t>Eπs</a:t>
            </a:r>
            <a:r>
              <a:rPr lang="zh-CN" altLang="en-US" dirty="0"/>
              <a:t>（</a:t>
            </a:r>
            <a:r>
              <a:rPr lang="en-US" altLang="zh-CN" dirty="0"/>
              <a:t>1</a:t>
            </a:r>
            <a:r>
              <a:rPr lang="zh-CN" altLang="en-US" dirty="0"/>
              <a:t>）＞</a:t>
            </a:r>
            <a:r>
              <a:rPr lang="en-US" altLang="zh-CN" dirty="0"/>
              <a:t>Eπs</a:t>
            </a:r>
            <a:r>
              <a:rPr lang="zh-CN" altLang="en-US" dirty="0"/>
              <a:t>（</a:t>
            </a:r>
            <a:r>
              <a:rPr lang="en-US" altLang="zh-CN" dirty="0"/>
              <a:t>2</a:t>
            </a:r>
            <a:r>
              <a:rPr lang="zh-CN" altLang="en-US" dirty="0"/>
              <a:t>），且</a:t>
            </a:r>
            <a:r>
              <a:rPr lang="en-US" altLang="zh-CN" dirty="0"/>
              <a:t>Eπs</a:t>
            </a:r>
            <a:r>
              <a:rPr lang="zh-CN" altLang="en-US" dirty="0"/>
              <a:t>（</a:t>
            </a:r>
            <a:r>
              <a:rPr lang="en-US" altLang="zh-CN" dirty="0"/>
              <a:t>2</a:t>
            </a:r>
            <a:r>
              <a:rPr lang="zh-CN" altLang="en-US" dirty="0"/>
              <a:t>）＞</a:t>
            </a:r>
            <a:r>
              <a:rPr lang="en-US" altLang="zh-CN" dirty="0"/>
              <a:t>0</a:t>
            </a:r>
            <a:r>
              <a:rPr lang="zh-CN" altLang="en-US" dirty="0"/>
              <a:t>。</a:t>
            </a:r>
          </a:p>
        </p:txBody>
      </p:sp>
    </p:spTree>
    <p:extLst>
      <p:ext uri="{BB962C8B-B14F-4D97-AF65-F5344CB8AC3E}">
        <p14:creationId xmlns:p14="http://schemas.microsoft.com/office/powerpoint/2010/main" val="32707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endParaRPr lang="zh-CN" altLang="en-US"/>
          </a:p>
        </p:txBody>
      </p:sp>
      <p:sp>
        <p:nvSpPr>
          <p:cNvPr id="19459" name="内容占位符 2"/>
          <p:cNvSpPr>
            <a:spLocks noGrp="1"/>
          </p:cNvSpPr>
          <p:nvPr>
            <p:ph idx="1"/>
          </p:nvPr>
        </p:nvSpPr>
        <p:spPr/>
        <p:txBody>
          <a:bodyPr/>
          <a:lstStyle/>
          <a:p>
            <a:pPr eaLnBrk="1" hangingPunct="1"/>
            <a:endParaRPr lang="zh-CN" altLang="en-US" sz="2400" b="1" dirty="0"/>
          </a:p>
        </p:txBody>
      </p:sp>
      <p:sp>
        <p:nvSpPr>
          <p:cNvPr id="19460" name="日期占位符 3"/>
          <p:cNvSpPr>
            <a:spLocks noGrp="1"/>
          </p:cNvSpPr>
          <p:nvPr>
            <p:ph type="dt" sz="quarter" idx="4294967295"/>
          </p:nvPr>
        </p:nvSpPr>
        <p:spPr>
          <a:xfrm>
            <a:off x="457200" y="6356350"/>
            <a:ext cx="2133600" cy="365125"/>
          </a:xfrm>
          <a:prstGeom prst="rect">
            <a:avLst/>
          </a:prstGeom>
          <a:noFill/>
        </p:spPr>
        <p:txBody>
          <a:bodyPr/>
          <a:lstStyle/>
          <a:p>
            <a:fld id="{CA263CD9-5CB1-4652-80EA-32900C590A2D}" type="datetime1">
              <a:rPr lang="zh-CN" altLang="en-US">
                <a:latin typeface="Arial" charset="0"/>
              </a:rPr>
              <a:pPr/>
              <a:t>2023/11/28</a:t>
            </a:fld>
            <a:endParaRPr lang="zh-CN" altLang="en-US" sz="1800">
              <a:solidFill>
                <a:schemeClr val="tx1"/>
              </a:solidFill>
              <a:latin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en-US" dirty="0"/>
              <a:t> </a:t>
            </a:r>
            <a:r>
              <a:rPr lang="en-US" sz="2800" b="1" dirty="0"/>
              <a:t>3</a:t>
            </a:r>
            <a:r>
              <a:rPr lang="zh-CN" altLang="en-US" sz="2800" b="1" dirty="0"/>
              <a:t>．发现的预计日期</a:t>
            </a:r>
            <a:endParaRPr lang="en-US" altLang="zh-CN" sz="2800" b="1" dirty="0"/>
          </a:p>
          <a:p>
            <a:r>
              <a:rPr lang="zh-CN" altLang="en-US" sz="2000" dirty="0">
                <a:latin typeface="+mn-ea"/>
              </a:rPr>
              <a:t>如果假定前面描述的竞赛不断重复，直到一个企业发现新技术为止。那么，发现的预计日期会在何时。</a:t>
            </a:r>
          </a:p>
          <a:p>
            <a:r>
              <a:rPr lang="zh-CN" altLang="en-US" sz="2000" dirty="0">
                <a:latin typeface="+mn-ea"/>
              </a:rPr>
              <a:t>我们假定若上述模型中的两个企业都参与了这个旨在发现新技术的研发，以</a:t>
            </a:r>
            <a:r>
              <a:rPr lang="en-US" altLang="zh-CN" sz="2000" dirty="0">
                <a:latin typeface="+mn-ea"/>
              </a:rPr>
              <a:t>T</a:t>
            </a:r>
            <a:r>
              <a:rPr lang="zh-CN" altLang="en-US" sz="2000" dirty="0">
                <a:latin typeface="+mn-ea"/>
              </a:rPr>
              <a:t>（</a:t>
            </a:r>
            <a:r>
              <a:rPr lang="en-US" altLang="zh-CN" sz="2000" dirty="0">
                <a:latin typeface="+mn-ea"/>
              </a:rPr>
              <a:t>2</a:t>
            </a:r>
            <a:r>
              <a:rPr lang="zh-CN" altLang="en-US" sz="2000" dirty="0">
                <a:latin typeface="+mn-ea"/>
              </a:rPr>
              <a:t>）表示至少一个企业发现新技术的（不确定的）日期。</a:t>
            </a:r>
            <a:endParaRPr lang="en-US" altLang="zh-CN" sz="2000" dirty="0">
              <a:latin typeface="+mn-ea"/>
            </a:endParaRPr>
          </a:p>
          <a:p>
            <a:r>
              <a:rPr lang="zh-CN" altLang="en-US" sz="2000" dirty="0">
                <a:latin typeface="+mn-ea"/>
              </a:rPr>
              <a:t>同时，令</a:t>
            </a:r>
            <a:r>
              <a:rPr lang="en-US" altLang="zh-CN" sz="2000" dirty="0">
                <a:latin typeface="+mn-ea"/>
              </a:rPr>
              <a:t>ET</a:t>
            </a:r>
            <a:r>
              <a:rPr lang="zh-CN" altLang="en-US" sz="2000" dirty="0">
                <a:latin typeface="+mn-ea"/>
              </a:rPr>
              <a:t>（</a:t>
            </a:r>
            <a:r>
              <a:rPr lang="en-US" altLang="zh-CN" sz="2000" dirty="0">
                <a:latin typeface="+mn-ea"/>
              </a:rPr>
              <a:t>2</a:t>
            </a:r>
            <a:r>
              <a:rPr lang="zh-CN" altLang="en-US" sz="2000" dirty="0">
                <a:latin typeface="+mn-ea"/>
              </a:rPr>
              <a:t>）表示至少一个企业发现该技术的预计日期。</a:t>
            </a:r>
            <a:endParaRPr lang="en-US" altLang="zh-CN" sz="2000" dirty="0">
              <a:latin typeface="+mn-ea"/>
            </a:endParaRPr>
          </a:p>
          <a:p>
            <a:r>
              <a:rPr lang="zh-CN" altLang="en-US" sz="2000" dirty="0">
                <a:latin typeface="+mn-ea"/>
              </a:rPr>
              <a:t>若只有一个企业进行研发时，我们用</a:t>
            </a:r>
            <a:r>
              <a:rPr lang="en-US" altLang="zh-CN" sz="2000" dirty="0">
                <a:latin typeface="+mn-ea"/>
              </a:rPr>
              <a:t>T</a:t>
            </a:r>
            <a:r>
              <a:rPr lang="zh-CN" altLang="en-US" sz="2000" dirty="0">
                <a:latin typeface="+mn-ea"/>
              </a:rPr>
              <a:t>（</a:t>
            </a:r>
            <a:r>
              <a:rPr lang="en-US" altLang="zh-CN" sz="2000" dirty="0">
                <a:latin typeface="+mn-ea"/>
              </a:rPr>
              <a:t>1</a:t>
            </a:r>
            <a:r>
              <a:rPr lang="zh-CN" altLang="en-US" sz="2000" dirty="0">
                <a:latin typeface="+mn-ea"/>
              </a:rPr>
              <a:t>）、</a:t>
            </a:r>
            <a:r>
              <a:rPr lang="en-US" altLang="zh-CN" sz="2000" dirty="0">
                <a:latin typeface="+mn-ea"/>
              </a:rPr>
              <a:t>ET</a:t>
            </a:r>
            <a:r>
              <a:rPr lang="zh-CN" altLang="en-US" sz="2000" dirty="0">
                <a:latin typeface="+mn-ea"/>
              </a:rPr>
              <a:t>（</a:t>
            </a:r>
            <a:r>
              <a:rPr lang="en-US" altLang="zh-CN" sz="2000" dirty="0">
                <a:latin typeface="+mn-ea"/>
              </a:rPr>
              <a:t>1</a:t>
            </a:r>
            <a:r>
              <a:rPr lang="zh-CN" altLang="en-US" sz="2000" dirty="0">
                <a:latin typeface="+mn-ea"/>
              </a:rPr>
              <a:t>）表示发现新技术的日期和预计日期。</a:t>
            </a:r>
          </a:p>
          <a:p>
            <a:endParaRPr lang="en-US" altLang="zh-CN" sz="2800" b="1" dirty="0"/>
          </a:p>
          <a:p>
            <a:endParaRPr lang="en-US" altLang="zh-CN" sz="2800" b="1" dirty="0"/>
          </a:p>
          <a:p>
            <a:endParaRPr lang="en-US" altLang="zh-CN" sz="2800" b="1" dirty="0"/>
          </a:p>
          <a:p>
            <a:endParaRPr lang="en-US" altLang="zh-CN" sz="2800" b="1" dirty="0"/>
          </a:p>
          <a:p>
            <a:endParaRPr lang="en-US" altLang="zh-CN" sz="2800" b="1" dirty="0"/>
          </a:p>
          <a:p>
            <a:endParaRPr lang="en-US" altLang="zh-CN" sz="2800" b="1" dirty="0"/>
          </a:p>
          <a:p>
            <a:endParaRPr lang="zh-CN" altLang="en-US" sz="2800" b="1" dirty="0"/>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75EB9-15A0-4E82-A819-1FB863B5C10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D98CDDB-74ED-466B-9A12-04945FBD2087}"/>
              </a:ext>
            </a:extLst>
          </p:cNvPr>
          <p:cNvSpPr>
            <a:spLocks noGrp="1"/>
          </p:cNvSpPr>
          <p:nvPr>
            <p:ph sz="quarter" idx="1"/>
          </p:nvPr>
        </p:nvSpPr>
        <p:spPr/>
        <p:txBody>
          <a:bodyPr>
            <a:normAutofit fontScale="92500"/>
          </a:bodyPr>
          <a:lstStyle/>
          <a:p>
            <a:r>
              <a:rPr lang="zh-CN" altLang="en-US" b="1" dirty="0"/>
              <a:t>（</a:t>
            </a:r>
            <a:r>
              <a:rPr lang="en-US" altLang="zh-CN" b="1" dirty="0"/>
              <a:t>1</a:t>
            </a:r>
            <a:r>
              <a:rPr lang="zh-CN" altLang="en-US" b="1" dirty="0"/>
              <a:t>）一个企业研发</a:t>
            </a:r>
            <a:endParaRPr lang="en-US" altLang="zh-CN" b="1" dirty="0"/>
          </a:p>
          <a:p>
            <a:r>
              <a:rPr lang="zh-CN" altLang="en-US" dirty="0"/>
              <a:t>首先考虑只有一个企业进行研发时，预计日期为多少。</a:t>
            </a:r>
            <a:endParaRPr lang="en-US" altLang="zh-CN" dirty="0"/>
          </a:p>
          <a:p>
            <a:r>
              <a:rPr lang="zh-CN" altLang="en-US" dirty="0"/>
              <a:t>因此，发现的预计日期就可以表示为：</a:t>
            </a:r>
            <a:endParaRPr lang="en-US" altLang="zh-CN" dirty="0"/>
          </a:p>
          <a:p>
            <a:endParaRPr lang="en-US" altLang="zh-CN" dirty="0"/>
          </a:p>
          <a:p>
            <a:endParaRPr lang="en-US" altLang="zh-CN" dirty="0"/>
          </a:p>
          <a:p>
            <a:endParaRPr lang="en-US" altLang="zh-CN" dirty="0"/>
          </a:p>
          <a:p>
            <a:r>
              <a:rPr lang="zh-CN" altLang="en-US" dirty="0"/>
              <a:t>因此，如果发现的概率</a:t>
            </a:r>
            <a:r>
              <a:rPr lang="en-US" altLang="zh-CN" dirty="0"/>
              <a:t>α</a:t>
            </a:r>
            <a:r>
              <a:rPr lang="zh-CN" altLang="en-US" dirty="0"/>
              <a:t> </a:t>
            </a:r>
            <a:r>
              <a:rPr lang="en-US" altLang="zh-CN" dirty="0"/>
              <a:t>=1/2</a:t>
            </a:r>
            <a:r>
              <a:rPr lang="zh-CN" altLang="en-US" dirty="0"/>
              <a:t>  ，那么</a:t>
            </a:r>
            <a:r>
              <a:rPr lang="en-US" altLang="zh-CN" dirty="0"/>
              <a:t>ET</a:t>
            </a:r>
            <a:r>
              <a:rPr lang="zh-CN" altLang="en-US" dirty="0"/>
              <a:t>（</a:t>
            </a:r>
            <a:r>
              <a:rPr lang="en-US" altLang="zh-CN" dirty="0"/>
              <a:t>1</a:t>
            </a:r>
            <a:r>
              <a:rPr lang="zh-CN" altLang="en-US" dirty="0"/>
              <a:t>）＝</a:t>
            </a:r>
            <a:r>
              <a:rPr lang="en-US" altLang="zh-CN" dirty="0"/>
              <a:t>2</a:t>
            </a:r>
            <a:r>
              <a:rPr lang="zh-CN" altLang="en-US" dirty="0"/>
              <a:t>，以及如果</a:t>
            </a:r>
            <a:r>
              <a:rPr lang="el-GR" altLang="zh-CN" dirty="0"/>
              <a:t>α =1/</a:t>
            </a:r>
            <a:r>
              <a:rPr lang="en-US" altLang="zh-CN" dirty="0"/>
              <a:t>3</a:t>
            </a:r>
            <a:r>
              <a:rPr lang="zh-CN" altLang="en-US" dirty="0"/>
              <a:t> ，那么</a:t>
            </a:r>
            <a:r>
              <a:rPr lang="en-US" altLang="zh-CN" dirty="0"/>
              <a:t>ET</a:t>
            </a:r>
            <a:r>
              <a:rPr lang="zh-CN" altLang="en-US" dirty="0"/>
              <a:t>（</a:t>
            </a:r>
            <a:r>
              <a:rPr lang="en-US" altLang="zh-CN" dirty="0"/>
              <a:t>1</a:t>
            </a:r>
            <a:r>
              <a:rPr lang="zh-CN" altLang="en-US" dirty="0"/>
              <a:t>）＝</a:t>
            </a:r>
            <a:r>
              <a:rPr lang="en-US" altLang="zh-CN" dirty="0"/>
              <a:t>3</a:t>
            </a:r>
            <a:r>
              <a:rPr lang="zh-CN" altLang="en-US" dirty="0"/>
              <a:t>，依此类推。所以，正如预计的那样，发现概率</a:t>
            </a:r>
            <a:r>
              <a:rPr lang="en-US" altLang="zh-CN" dirty="0"/>
              <a:t>α</a:t>
            </a:r>
            <a:r>
              <a:rPr lang="zh-CN" altLang="en-US" dirty="0"/>
              <a:t>的提高，可缩短发现的预计日期。</a:t>
            </a:r>
            <a:endParaRPr lang="en-US" altLang="zh-CN" dirty="0"/>
          </a:p>
          <a:p>
            <a:r>
              <a:rPr lang="zh-CN" altLang="en-US" dirty="0"/>
              <a:t>（</a:t>
            </a:r>
            <a:r>
              <a:rPr lang="zh-CN" altLang="zh-CN" sz="1600" kern="100" dirty="0">
                <a:solidFill>
                  <a:srgbClr val="000000"/>
                </a:solidFill>
                <a:effectLst/>
                <a:ea typeface="宋体" panose="02010600030101010101" pitchFamily="2" charset="-122"/>
                <a:cs typeface="Times New Roman" panose="02020603050405020304" pitchFamily="18" charset="0"/>
              </a:rPr>
              <a:t>因为每个企业进行研发成功的概率为α，那么在第一个日期发现的概率为α，进一步，在第二个日期发现的概率为（</a:t>
            </a:r>
            <a:r>
              <a:rPr lang="en-US" altLang="zh-CN" sz="1600" kern="100" dirty="0">
                <a:solidFill>
                  <a:srgbClr val="000000"/>
                </a:solidFill>
                <a:effectLst/>
                <a:ea typeface="宋体" panose="02010600030101010101" pitchFamily="2" charset="-122"/>
                <a:cs typeface="Times New Roman" panose="02020603050405020304" pitchFamily="18" charset="0"/>
              </a:rPr>
              <a:t>1</a:t>
            </a:r>
            <a:r>
              <a:rPr lang="zh-CN" altLang="zh-CN" sz="1600" kern="100" dirty="0">
                <a:solidFill>
                  <a:srgbClr val="000000"/>
                </a:solidFill>
                <a:effectLst/>
                <a:ea typeface="宋体" panose="02010600030101010101" pitchFamily="2" charset="-122"/>
                <a:cs typeface="Times New Roman" panose="02020603050405020304" pitchFamily="18" charset="0"/>
              </a:rPr>
              <a:t>－</a:t>
            </a:r>
            <a:r>
              <a:rPr lang="en-US" altLang="zh-CN" sz="1600" kern="100" dirty="0">
                <a:solidFill>
                  <a:srgbClr val="000000"/>
                </a:solidFill>
                <a:effectLst/>
                <a:ea typeface="宋体" panose="02010600030101010101" pitchFamily="2" charset="-122"/>
                <a:cs typeface="Times New Roman" panose="02020603050405020304" pitchFamily="18" charset="0"/>
              </a:rPr>
              <a:t>α</a:t>
            </a:r>
            <a:r>
              <a:rPr lang="zh-CN" altLang="zh-CN" sz="1600" kern="100" dirty="0">
                <a:solidFill>
                  <a:srgbClr val="000000"/>
                </a:solidFill>
                <a:effectLst/>
                <a:ea typeface="宋体" panose="02010600030101010101" pitchFamily="2" charset="-122"/>
                <a:cs typeface="Times New Roman" panose="02020603050405020304" pitchFamily="18" charset="0"/>
              </a:rPr>
              <a:t>）</a:t>
            </a:r>
            <a:r>
              <a:rPr lang="en-US" altLang="zh-CN" sz="1600" kern="100" dirty="0">
                <a:solidFill>
                  <a:srgbClr val="000000"/>
                </a:solidFill>
                <a:effectLst/>
                <a:ea typeface="宋体" panose="02010600030101010101" pitchFamily="2" charset="-122"/>
                <a:cs typeface="Times New Roman" panose="02020603050405020304" pitchFamily="18" charset="0"/>
              </a:rPr>
              <a:t>α</a:t>
            </a:r>
            <a:r>
              <a:rPr lang="zh-CN" altLang="zh-CN" sz="1600" kern="100" dirty="0">
                <a:solidFill>
                  <a:srgbClr val="000000"/>
                </a:solidFill>
                <a:effectLst/>
                <a:ea typeface="宋体" panose="02010600030101010101" pitchFamily="2" charset="-122"/>
                <a:cs typeface="Times New Roman" panose="02020603050405020304" pitchFamily="18" charset="0"/>
              </a:rPr>
              <a:t>，也就是该企业在第一个日期没有发现的概率乘以它在第二个日期发现的概率。进一步，该企业在第三个日期发现新技术的概率为（</a:t>
            </a:r>
            <a:r>
              <a:rPr lang="en-US" altLang="zh-CN" sz="1600" kern="100" dirty="0">
                <a:solidFill>
                  <a:srgbClr val="000000"/>
                </a:solidFill>
                <a:effectLst/>
                <a:ea typeface="宋体" panose="02010600030101010101" pitchFamily="2" charset="-122"/>
                <a:cs typeface="Times New Roman" panose="02020603050405020304" pitchFamily="18" charset="0"/>
              </a:rPr>
              <a:t>1</a:t>
            </a:r>
            <a:r>
              <a:rPr lang="zh-CN" altLang="zh-CN" sz="1600" kern="100" dirty="0">
                <a:solidFill>
                  <a:srgbClr val="000000"/>
                </a:solidFill>
                <a:effectLst/>
                <a:ea typeface="宋体" panose="02010600030101010101" pitchFamily="2" charset="-122"/>
                <a:cs typeface="Times New Roman" panose="02020603050405020304" pitchFamily="18" charset="0"/>
              </a:rPr>
              <a:t>－</a:t>
            </a:r>
            <a:r>
              <a:rPr lang="en-US" altLang="zh-CN" sz="1600" kern="100" dirty="0">
                <a:solidFill>
                  <a:srgbClr val="000000"/>
                </a:solidFill>
                <a:effectLst/>
                <a:ea typeface="宋体" panose="02010600030101010101" pitchFamily="2" charset="-122"/>
                <a:cs typeface="Times New Roman" panose="02020603050405020304" pitchFamily="18" charset="0"/>
              </a:rPr>
              <a:t>α</a:t>
            </a:r>
            <a:r>
              <a:rPr lang="zh-CN" altLang="zh-CN" sz="1600" kern="100" dirty="0">
                <a:solidFill>
                  <a:srgbClr val="000000"/>
                </a:solidFill>
                <a:effectLst/>
                <a:ea typeface="宋体" panose="02010600030101010101" pitchFamily="2" charset="-122"/>
                <a:cs typeface="Times New Roman" panose="02020603050405020304" pitchFamily="18" charset="0"/>
              </a:rPr>
              <a:t>）</a:t>
            </a:r>
            <a:r>
              <a:rPr lang="en-US" altLang="zh-CN" sz="1600" kern="100" baseline="30000" dirty="0">
                <a:solidFill>
                  <a:srgbClr val="000000"/>
                </a:solidFill>
                <a:effectLst/>
                <a:ea typeface="宋体" panose="02010600030101010101" pitchFamily="2" charset="-122"/>
                <a:cs typeface="Times New Roman" panose="02020603050405020304" pitchFamily="18" charset="0"/>
              </a:rPr>
              <a:t>2</a:t>
            </a:r>
            <a:r>
              <a:rPr lang="en-US" altLang="zh-CN" sz="1600" kern="100" dirty="0">
                <a:solidFill>
                  <a:srgbClr val="000000"/>
                </a:solidFill>
                <a:effectLst/>
                <a:ea typeface="宋体" panose="02010600030101010101" pitchFamily="2" charset="-122"/>
                <a:cs typeface="Times New Roman" panose="02020603050405020304" pitchFamily="18" charset="0"/>
              </a:rPr>
              <a:t>α</a:t>
            </a:r>
            <a:r>
              <a:rPr lang="zh-CN" altLang="zh-CN" sz="1600" kern="100" dirty="0">
                <a:solidFill>
                  <a:srgbClr val="000000"/>
                </a:solidFill>
                <a:effectLst/>
                <a:ea typeface="宋体" panose="02010600030101010101" pitchFamily="2" charset="-122"/>
                <a:cs typeface="Times New Roman" panose="02020603050405020304" pitchFamily="18" charset="0"/>
              </a:rPr>
              <a:t>。 </a:t>
            </a:r>
            <a:r>
              <a:rPr lang="zh-CN" altLang="en-US" dirty="0"/>
              <a:t>）</a:t>
            </a:r>
            <a:endParaRPr lang="en-US" altLang="zh-CN" dirty="0"/>
          </a:p>
          <a:p>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F160E971-2415-41B4-8844-8614CF417906}"/>
              </a:ext>
            </a:extLst>
          </p:cNvPr>
          <p:cNvPicPr>
            <a:picLocks noChangeAspect="1"/>
          </p:cNvPicPr>
          <p:nvPr/>
        </p:nvPicPr>
        <p:blipFill>
          <a:blip r:embed="rId2"/>
          <a:stretch>
            <a:fillRect/>
          </a:stretch>
        </p:blipFill>
        <p:spPr>
          <a:xfrm>
            <a:off x="1936014" y="3397790"/>
            <a:ext cx="4509972" cy="1224136"/>
          </a:xfrm>
          <a:prstGeom prst="rect">
            <a:avLst/>
          </a:prstGeom>
        </p:spPr>
      </p:pic>
    </p:spTree>
    <p:extLst>
      <p:ext uri="{BB962C8B-B14F-4D97-AF65-F5344CB8AC3E}">
        <p14:creationId xmlns:p14="http://schemas.microsoft.com/office/powerpoint/2010/main" val="807389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E3488A-7E28-4F69-A1B8-C8353F39CEC7}"/>
              </a:ext>
            </a:extLst>
          </p:cNvPr>
          <p:cNvSpPr>
            <a:spLocks noGrp="1"/>
          </p:cNvSpPr>
          <p:nvPr>
            <p:ph type="title"/>
          </p:nvPr>
        </p:nvSpPr>
        <p:spPr>
          <a:xfrm>
            <a:off x="457200" y="274638"/>
            <a:ext cx="7467600" cy="490066"/>
          </a:xfrm>
        </p:spPr>
        <p:txBody>
          <a:bodyPr>
            <a:normAutofit fontScale="90000"/>
          </a:bodyPr>
          <a:lstStyle/>
          <a:p>
            <a:endParaRPr lang="zh-CN" altLang="en-US" dirty="0"/>
          </a:p>
        </p:txBody>
      </p:sp>
      <p:sp>
        <p:nvSpPr>
          <p:cNvPr id="3" name="内容占位符 2">
            <a:extLst>
              <a:ext uri="{FF2B5EF4-FFF2-40B4-BE49-F238E27FC236}">
                <a16:creationId xmlns:a16="http://schemas.microsoft.com/office/drawing/2014/main" id="{A3E3FFC6-EE00-46A0-870D-1509C11EA94A}"/>
              </a:ext>
            </a:extLst>
          </p:cNvPr>
          <p:cNvSpPr>
            <a:spLocks noGrp="1"/>
          </p:cNvSpPr>
          <p:nvPr>
            <p:ph sz="quarter" idx="1"/>
          </p:nvPr>
        </p:nvSpPr>
        <p:spPr>
          <a:xfrm>
            <a:off x="457200" y="908720"/>
            <a:ext cx="7467600" cy="5565232"/>
          </a:xfrm>
        </p:spPr>
        <p:txBody>
          <a:bodyPr/>
          <a:lstStyle/>
          <a:p>
            <a:pPr indent="266700" algn="just"/>
            <a:r>
              <a:rPr lang="zh-CN" altLang="en-US" sz="2400" b="1" kern="100" dirty="0">
                <a:solidFill>
                  <a:srgbClr val="000000"/>
                </a:solidFill>
                <a:effectLst/>
                <a:latin typeface="Times New Roman" panose="02020603050405020304" pitchFamily="18" charset="0"/>
                <a:ea typeface="宋体" panose="02010600030101010101" pitchFamily="2" charset="-122"/>
              </a:rPr>
              <a:t>（</a:t>
            </a:r>
            <a:r>
              <a:rPr lang="en-US" altLang="zh-CN" sz="2400" b="1" kern="100" dirty="0">
                <a:solidFill>
                  <a:srgbClr val="000000"/>
                </a:solidFill>
                <a:effectLst/>
                <a:latin typeface="Times New Roman" panose="02020603050405020304" pitchFamily="18" charset="0"/>
                <a:ea typeface="宋体" panose="02010600030101010101" pitchFamily="2" charset="-122"/>
              </a:rPr>
              <a:t>2</a:t>
            </a:r>
            <a:r>
              <a:rPr lang="zh-CN" altLang="en-US" sz="2400" b="1" kern="100" dirty="0">
                <a:solidFill>
                  <a:srgbClr val="000000"/>
                </a:solidFill>
                <a:effectLst/>
                <a:latin typeface="Times New Roman" panose="02020603050405020304" pitchFamily="18" charset="0"/>
                <a:ea typeface="宋体" panose="02010600030101010101" pitchFamily="2" charset="-122"/>
              </a:rPr>
              <a:t>）两个企业研发</a:t>
            </a:r>
            <a:endParaRPr lang="en-US" altLang="zh-CN" sz="2400" b="1"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2400" kern="100" dirty="0">
                <a:solidFill>
                  <a:srgbClr val="000000"/>
                </a:solidFill>
                <a:effectLst/>
                <a:latin typeface="Times New Roman" panose="02020603050405020304" pitchFamily="18" charset="0"/>
                <a:ea typeface="宋体" panose="02010600030101010101" pitchFamily="2" charset="-122"/>
              </a:rPr>
              <a:t>在两个企业都进行研发时，预计日期将会有所不同。</a:t>
            </a:r>
            <a:endParaRPr lang="en-US" altLang="zh-CN" sz="24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2000" kern="100" dirty="0">
                <a:solidFill>
                  <a:srgbClr val="000000"/>
                </a:solidFill>
                <a:effectLst/>
                <a:latin typeface="Times New Roman" panose="02020603050405020304" pitchFamily="18" charset="0"/>
                <a:ea typeface="宋体" panose="02010600030101010101" pitchFamily="2" charset="-122"/>
              </a:rPr>
              <a:t>例如，在某个特定日期没有一个企业发现的概率为（</a:t>
            </a:r>
            <a:r>
              <a:rPr lang="en-US" altLang="zh-CN" sz="2000" kern="100" dirty="0">
                <a:solidFill>
                  <a:srgbClr val="000000"/>
                </a:solidFill>
                <a:effectLst/>
                <a:latin typeface="Times New Roman" panose="02020603050405020304" pitchFamily="18" charset="0"/>
                <a:ea typeface="宋体" panose="02010600030101010101" pitchFamily="2" charset="-122"/>
              </a:rPr>
              <a:t>1-α</a:t>
            </a:r>
            <a:r>
              <a:rPr lang="zh-CN" altLang="zh-CN" sz="2000" kern="100" dirty="0">
                <a:solidFill>
                  <a:srgbClr val="000000"/>
                </a:solidFill>
                <a:effectLst/>
                <a:latin typeface="Times New Roman" panose="02020603050405020304" pitchFamily="18" charset="0"/>
                <a:ea typeface="宋体" panose="02010600030101010101" pitchFamily="2" charset="-122"/>
              </a:rPr>
              <a:t>）</a:t>
            </a:r>
            <a:r>
              <a:rPr lang="en-US" altLang="zh-CN" sz="2000" kern="100" baseline="30000" dirty="0">
                <a:solidFill>
                  <a:srgbClr val="000000"/>
                </a:solidFill>
                <a:effectLst/>
                <a:latin typeface="Times New Roman" panose="02020603050405020304" pitchFamily="18" charset="0"/>
                <a:ea typeface="宋体" panose="02010600030101010101" pitchFamily="2" charset="-122"/>
              </a:rPr>
              <a:t>2</a:t>
            </a:r>
            <a:r>
              <a:rPr lang="zh-CN" altLang="zh-CN" sz="2000" kern="100" dirty="0">
                <a:solidFill>
                  <a:srgbClr val="000000"/>
                </a:solidFill>
                <a:effectLst/>
                <a:latin typeface="Times New Roman" panose="02020603050405020304" pitchFamily="18" charset="0"/>
                <a:ea typeface="宋体" panose="02010600030101010101" pitchFamily="2" charset="-122"/>
              </a:rPr>
              <a:t>。因此，在某个特定日期，至少有一个企业发现的概率</a:t>
            </a:r>
            <a:r>
              <a:rPr lang="en-US" altLang="zh-CN" sz="2000" kern="100" dirty="0">
                <a:solidFill>
                  <a:srgbClr val="000000"/>
                </a:solidFill>
                <a:effectLst/>
                <a:latin typeface="Times New Roman" panose="02020603050405020304" pitchFamily="18" charset="0"/>
                <a:ea typeface="宋体" panose="02010600030101010101" pitchFamily="2" charset="-122"/>
              </a:rPr>
              <a:t>1</a:t>
            </a:r>
            <a:r>
              <a:rPr lang="zh-CN" altLang="zh-CN" sz="2000" kern="100" dirty="0">
                <a:solidFill>
                  <a:srgbClr val="000000"/>
                </a:solidFill>
                <a:effectLst/>
                <a:latin typeface="Times New Roman" panose="02020603050405020304" pitchFamily="18" charset="0"/>
                <a:ea typeface="宋体" panose="02010600030101010101" pitchFamily="2" charset="-122"/>
              </a:rPr>
              <a:t>－（</a:t>
            </a:r>
            <a:r>
              <a:rPr lang="en-US" altLang="zh-CN" sz="2000" kern="100" dirty="0">
                <a:solidFill>
                  <a:srgbClr val="000000"/>
                </a:solidFill>
                <a:effectLst/>
                <a:latin typeface="Times New Roman" panose="02020603050405020304" pitchFamily="18" charset="0"/>
                <a:ea typeface="宋体" panose="02010600030101010101" pitchFamily="2" charset="-122"/>
              </a:rPr>
              <a:t>1-α</a:t>
            </a:r>
            <a:r>
              <a:rPr lang="zh-CN" altLang="zh-CN" sz="2000" kern="100" dirty="0">
                <a:solidFill>
                  <a:srgbClr val="000000"/>
                </a:solidFill>
                <a:effectLst/>
                <a:latin typeface="Times New Roman" panose="02020603050405020304" pitchFamily="18" charset="0"/>
                <a:ea typeface="宋体" panose="02010600030101010101" pitchFamily="2" charset="-122"/>
              </a:rPr>
              <a:t>）</a:t>
            </a:r>
            <a:r>
              <a:rPr lang="en-US" altLang="zh-CN" sz="2000" kern="100" baseline="30000" dirty="0">
                <a:solidFill>
                  <a:srgbClr val="000000"/>
                </a:solidFill>
                <a:effectLst/>
                <a:latin typeface="Times New Roman" panose="02020603050405020304" pitchFamily="18" charset="0"/>
                <a:ea typeface="宋体" panose="02010600030101010101" pitchFamily="2" charset="-122"/>
              </a:rPr>
              <a:t>2</a:t>
            </a:r>
            <a:r>
              <a:rPr lang="zh-CN" altLang="zh-CN" sz="2000" kern="100" dirty="0">
                <a:solidFill>
                  <a:srgbClr val="000000"/>
                </a:solidFill>
                <a:effectLst/>
                <a:latin typeface="Times New Roman" panose="02020603050405020304" pitchFamily="18" charset="0"/>
                <a:ea typeface="宋体" panose="02010600030101010101" pitchFamily="2" charset="-122"/>
              </a:rPr>
              <a:t>＝</a:t>
            </a:r>
            <a:r>
              <a:rPr lang="en-US" altLang="zh-CN" sz="2000" kern="100" dirty="0">
                <a:solidFill>
                  <a:srgbClr val="000000"/>
                </a:solidFill>
                <a:effectLst/>
                <a:latin typeface="Times New Roman" panose="02020603050405020304" pitchFamily="18" charset="0"/>
                <a:ea typeface="宋体" panose="02010600030101010101" pitchFamily="2" charset="-122"/>
              </a:rPr>
              <a:t>α</a:t>
            </a:r>
            <a:r>
              <a:rPr lang="zh-CN" altLang="zh-CN" sz="2000" kern="100" dirty="0">
                <a:solidFill>
                  <a:srgbClr val="000000"/>
                </a:solidFill>
                <a:effectLst/>
                <a:latin typeface="Times New Roman" panose="02020603050405020304" pitchFamily="18" charset="0"/>
                <a:ea typeface="宋体" panose="02010600030101010101" pitchFamily="2" charset="-122"/>
              </a:rPr>
              <a:t>（</a:t>
            </a:r>
            <a:r>
              <a:rPr lang="en-US" altLang="zh-CN" sz="2000" kern="100" dirty="0">
                <a:solidFill>
                  <a:srgbClr val="000000"/>
                </a:solidFill>
                <a:effectLst/>
                <a:latin typeface="Times New Roman" panose="02020603050405020304" pitchFamily="18" charset="0"/>
                <a:ea typeface="宋体" panose="02010600030101010101" pitchFamily="2" charset="-122"/>
              </a:rPr>
              <a:t>2-α</a:t>
            </a:r>
            <a:r>
              <a:rPr lang="zh-CN" altLang="zh-CN" sz="2000" kern="100" dirty="0">
                <a:solidFill>
                  <a:srgbClr val="000000"/>
                </a:solidFill>
                <a:effectLst/>
                <a:latin typeface="Times New Roman" panose="02020603050405020304" pitchFamily="18" charset="0"/>
                <a:ea typeface="宋体" panose="02010600030101010101" pitchFamily="2" charset="-122"/>
              </a:rPr>
              <a:t>）。</a:t>
            </a:r>
            <a:endParaRPr lang="en-US" altLang="zh-CN" sz="20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2000" kern="100" dirty="0">
                <a:solidFill>
                  <a:srgbClr val="000000"/>
                </a:solidFill>
                <a:effectLst/>
                <a:latin typeface="Times New Roman" panose="02020603050405020304" pitchFamily="18" charset="0"/>
                <a:ea typeface="宋体" panose="02010600030101010101" pitchFamily="2" charset="-122"/>
              </a:rPr>
              <a:t>因此，</a:t>
            </a:r>
            <a:r>
              <a:rPr lang="en-US" altLang="zh-CN" sz="2000" kern="100" dirty="0">
                <a:solidFill>
                  <a:srgbClr val="000000"/>
                </a:solidFill>
                <a:effectLst/>
                <a:latin typeface="Times New Roman" panose="02020603050405020304" pitchFamily="18" charset="0"/>
                <a:ea typeface="宋体" panose="02010600030101010101" pitchFamily="2" charset="-122"/>
              </a:rPr>
              <a:t>prob</a:t>
            </a:r>
            <a:r>
              <a:rPr lang="zh-CN" altLang="zh-CN" sz="2000" kern="100" dirty="0">
                <a:solidFill>
                  <a:srgbClr val="000000"/>
                </a:solidFill>
                <a:effectLst/>
                <a:latin typeface="Times New Roman" panose="02020603050405020304" pitchFamily="18" charset="0"/>
                <a:ea typeface="宋体" panose="02010600030101010101" pitchFamily="2" charset="-122"/>
              </a:rPr>
              <a:t>（</a:t>
            </a:r>
            <a:r>
              <a:rPr lang="en-US" altLang="zh-CN" sz="2000" kern="100" dirty="0">
                <a:solidFill>
                  <a:srgbClr val="000000"/>
                </a:solidFill>
                <a:effectLst/>
                <a:latin typeface="Times New Roman" panose="02020603050405020304" pitchFamily="18" charset="0"/>
                <a:ea typeface="宋体" panose="02010600030101010101" pitchFamily="2" charset="-122"/>
              </a:rPr>
              <a:t>T</a:t>
            </a:r>
            <a:r>
              <a:rPr lang="zh-CN" altLang="zh-CN" sz="2000" kern="100" dirty="0">
                <a:solidFill>
                  <a:srgbClr val="000000"/>
                </a:solidFill>
                <a:effectLst/>
                <a:latin typeface="Times New Roman" panose="02020603050405020304" pitchFamily="18" charset="0"/>
                <a:ea typeface="宋体" panose="02010600030101010101" pitchFamily="2" charset="-122"/>
              </a:rPr>
              <a:t>（</a:t>
            </a:r>
            <a:r>
              <a:rPr lang="en-US" altLang="zh-CN" sz="2000" kern="100" dirty="0">
                <a:solidFill>
                  <a:srgbClr val="000000"/>
                </a:solidFill>
                <a:effectLst/>
                <a:latin typeface="Times New Roman" panose="02020603050405020304" pitchFamily="18" charset="0"/>
                <a:ea typeface="宋体" panose="02010600030101010101" pitchFamily="2" charset="-122"/>
              </a:rPr>
              <a:t>2</a:t>
            </a:r>
            <a:r>
              <a:rPr lang="zh-CN" altLang="zh-CN" sz="2000" kern="100" dirty="0">
                <a:solidFill>
                  <a:srgbClr val="000000"/>
                </a:solidFill>
                <a:effectLst/>
                <a:latin typeface="Times New Roman" panose="02020603050405020304" pitchFamily="18" charset="0"/>
                <a:ea typeface="宋体" panose="02010600030101010101" pitchFamily="2" charset="-122"/>
              </a:rPr>
              <a:t>）＝</a:t>
            </a:r>
            <a:r>
              <a:rPr lang="en-US" altLang="zh-CN" sz="2000" kern="100" dirty="0">
                <a:solidFill>
                  <a:srgbClr val="000000"/>
                </a:solidFill>
                <a:effectLst/>
                <a:latin typeface="Times New Roman" panose="02020603050405020304" pitchFamily="18" charset="0"/>
                <a:ea typeface="宋体" panose="02010600030101010101" pitchFamily="2" charset="-122"/>
              </a:rPr>
              <a:t>1</a:t>
            </a:r>
            <a:r>
              <a:rPr lang="zh-CN" altLang="zh-CN" sz="2000" kern="100" dirty="0">
                <a:solidFill>
                  <a:srgbClr val="000000"/>
                </a:solidFill>
                <a:effectLst/>
                <a:latin typeface="Times New Roman" panose="02020603050405020304" pitchFamily="18" charset="0"/>
                <a:ea typeface="宋体" panose="02010600030101010101" pitchFamily="2" charset="-122"/>
              </a:rPr>
              <a:t>）＝</a:t>
            </a:r>
            <a:r>
              <a:rPr lang="en-US" altLang="zh-CN" sz="2000" kern="100" dirty="0">
                <a:solidFill>
                  <a:srgbClr val="000000"/>
                </a:solidFill>
                <a:effectLst/>
                <a:latin typeface="Times New Roman" panose="02020603050405020304" pitchFamily="18" charset="0"/>
                <a:ea typeface="宋体" panose="02010600030101010101" pitchFamily="2" charset="-122"/>
              </a:rPr>
              <a:t>α</a:t>
            </a:r>
            <a:r>
              <a:rPr lang="zh-CN" altLang="zh-CN" sz="2000" kern="100" dirty="0">
                <a:solidFill>
                  <a:srgbClr val="000000"/>
                </a:solidFill>
                <a:effectLst/>
                <a:latin typeface="Times New Roman" panose="02020603050405020304" pitchFamily="18" charset="0"/>
                <a:ea typeface="宋体" panose="02010600030101010101" pitchFamily="2" charset="-122"/>
              </a:rPr>
              <a:t>（</a:t>
            </a:r>
            <a:r>
              <a:rPr lang="en-US" altLang="zh-CN" sz="2000" kern="100" dirty="0">
                <a:solidFill>
                  <a:srgbClr val="000000"/>
                </a:solidFill>
                <a:effectLst/>
                <a:latin typeface="Times New Roman" panose="02020603050405020304" pitchFamily="18" charset="0"/>
                <a:ea typeface="宋体" panose="02010600030101010101" pitchFamily="2" charset="-122"/>
              </a:rPr>
              <a:t>2</a:t>
            </a:r>
            <a:r>
              <a:rPr lang="zh-CN" altLang="zh-CN" sz="2000" kern="100" dirty="0">
                <a:solidFill>
                  <a:srgbClr val="000000"/>
                </a:solidFill>
                <a:effectLst/>
                <a:latin typeface="Times New Roman" panose="02020603050405020304" pitchFamily="18" charset="0"/>
                <a:ea typeface="宋体" panose="02010600030101010101" pitchFamily="2" charset="-122"/>
              </a:rPr>
              <a:t>－</a:t>
            </a:r>
            <a:r>
              <a:rPr lang="en-US" altLang="zh-CN" sz="2000" kern="100" dirty="0">
                <a:solidFill>
                  <a:srgbClr val="000000"/>
                </a:solidFill>
                <a:effectLst/>
                <a:latin typeface="Times New Roman" panose="02020603050405020304" pitchFamily="18" charset="0"/>
                <a:ea typeface="宋体" panose="02010600030101010101" pitchFamily="2" charset="-122"/>
              </a:rPr>
              <a:t>α</a:t>
            </a:r>
            <a:r>
              <a:rPr lang="zh-CN" altLang="zh-CN" sz="2000" kern="100" dirty="0">
                <a:solidFill>
                  <a:srgbClr val="000000"/>
                </a:solidFill>
                <a:effectLst/>
                <a:latin typeface="Times New Roman" panose="02020603050405020304" pitchFamily="18" charset="0"/>
                <a:ea typeface="宋体" panose="02010600030101010101" pitchFamily="2" charset="-122"/>
              </a:rPr>
              <a:t>），也就是说没有企业在第一个日期发现的概率乘以至少有一个企业在第二个日期发现的概率。</a:t>
            </a:r>
            <a:endParaRPr lang="en-US" altLang="zh-CN" sz="20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2400" kern="100" dirty="0">
                <a:solidFill>
                  <a:srgbClr val="000000"/>
                </a:solidFill>
                <a:effectLst/>
                <a:latin typeface="Times New Roman" panose="02020603050405020304" pitchFamily="18" charset="0"/>
                <a:ea typeface="宋体" panose="02010600030101010101" pitchFamily="2" charset="-122"/>
              </a:rPr>
              <a:t>因此，当两个企业参与研发时，发现的预计日期为：</a:t>
            </a:r>
            <a:endParaRPr lang="en-US" altLang="zh-CN" sz="2400" kern="100" dirty="0">
              <a:solidFill>
                <a:srgbClr val="000000"/>
              </a:solidFill>
              <a:effectLst/>
              <a:latin typeface="Times New Roman" panose="02020603050405020304" pitchFamily="18" charset="0"/>
              <a:ea typeface="宋体" panose="02010600030101010101" pitchFamily="2" charset="-122"/>
            </a:endParaRPr>
          </a:p>
          <a:p>
            <a:pPr indent="266700" algn="just"/>
            <a:endParaRPr lang="zh-CN" altLang="zh-CN" sz="1600" kern="100" dirty="0">
              <a:effectLst/>
              <a:latin typeface="Times New Roman" panose="02020603050405020304" pitchFamily="18" charset="0"/>
              <a:ea typeface="宋体" panose="02010600030101010101" pitchFamily="2" charset="-122"/>
            </a:endParaRPr>
          </a:p>
          <a:p>
            <a:endParaRPr lang="zh-CN" altLang="en-US" dirty="0"/>
          </a:p>
        </p:txBody>
      </p:sp>
      <p:pic>
        <p:nvPicPr>
          <p:cNvPr id="4" name="图片 3">
            <a:extLst>
              <a:ext uri="{FF2B5EF4-FFF2-40B4-BE49-F238E27FC236}">
                <a16:creationId xmlns:a16="http://schemas.microsoft.com/office/drawing/2014/main" id="{585F95FD-5967-4254-B681-EC38431C3B47}"/>
              </a:ext>
            </a:extLst>
          </p:cNvPr>
          <p:cNvPicPr>
            <a:picLocks noChangeAspect="1"/>
          </p:cNvPicPr>
          <p:nvPr/>
        </p:nvPicPr>
        <p:blipFill>
          <a:blip r:embed="rId2"/>
          <a:stretch>
            <a:fillRect/>
          </a:stretch>
        </p:blipFill>
        <p:spPr>
          <a:xfrm>
            <a:off x="1219200" y="4221088"/>
            <a:ext cx="6593160" cy="1944216"/>
          </a:xfrm>
          <a:prstGeom prst="rect">
            <a:avLst/>
          </a:prstGeom>
        </p:spPr>
      </p:pic>
    </p:spTree>
    <p:extLst>
      <p:ext uri="{BB962C8B-B14F-4D97-AF65-F5344CB8AC3E}">
        <p14:creationId xmlns:p14="http://schemas.microsoft.com/office/powerpoint/2010/main" val="16294226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sz="3600" b="1" dirty="0"/>
              <a:t> 二、研发合作</a:t>
            </a:r>
            <a:endParaRPr lang="zh-CN" altLang="en-US" sz="3600" dirty="0"/>
          </a:p>
          <a:p>
            <a:r>
              <a:rPr lang="zh-CN" altLang="en-US" dirty="0"/>
              <a:t> 在现实经济中，由于法律的限制，企业在产品市场上任何的共谋方面都会受到限制，但在企业建立研究合资企业（</a:t>
            </a:r>
            <a:r>
              <a:rPr lang="en-US" dirty="0"/>
              <a:t>RJU</a:t>
            </a:r>
            <a:r>
              <a:rPr lang="zh-CN" altLang="en-US" dirty="0"/>
              <a:t>），或者只是共同决定在它们（各自）的实验室投资多少方面，并没有多少明确的规定。现实经济中研发合作也是普遍存在的现象。</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我们分析一个两阶段博弈。假设一个行业中有两家企业：企业</a:t>
            </a:r>
            <a:r>
              <a:rPr lang="en-US" dirty="0"/>
              <a:t>1</a:t>
            </a:r>
            <a:r>
              <a:rPr lang="zh-CN" altLang="en-US" dirty="0"/>
              <a:t>和企业</a:t>
            </a:r>
            <a:r>
              <a:rPr lang="en-US" dirty="0"/>
              <a:t>2</a:t>
            </a:r>
            <a:r>
              <a:rPr lang="zh-CN" altLang="en-US" dirty="0"/>
              <a:t>。企业在第一阶段决定（首先是非合作的，然后是合作的）在节省成本方面的研发投入是多少，在第二阶段，企业在一个同质产品市场中，参与古诺数量竞争。</a:t>
            </a:r>
            <a:endParaRPr lang="en-US" altLang="zh-CN" dirty="0"/>
          </a:p>
          <a:p>
            <a:endParaRPr lang="en-US" altLang="zh-CN" b="1" dirty="0"/>
          </a:p>
          <a:p>
            <a:endParaRPr lang="en-US" altLang="zh-CN" b="1" dirty="0"/>
          </a:p>
          <a:p>
            <a:endParaRPr lang="en-US" altLang="zh-CN" b="1" dirty="0"/>
          </a:p>
          <a:p>
            <a:endParaRPr lang="zh-CN" altLang="en-US" b="1" dirty="0"/>
          </a:p>
          <a:p>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EAFDB-97FF-4DC4-B5FC-25A9A6FFAF4B}"/>
              </a:ext>
            </a:extLst>
          </p:cNvPr>
          <p:cNvSpPr>
            <a:spLocks noGrp="1"/>
          </p:cNvSpPr>
          <p:nvPr>
            <p:ph type="title"/>
          </p:nvPr>
        </p:nvSpPr>
        <p:spPr>
          <a:xfrm>
            <a:off x="457200" y="274638"/>
            <a:ext cx="7467600" cy="562074"/>
          </a:xfrm>
        </p:spPr>
        <p:txBody>
          <a:bodyPr/>
          <a:lstStyle/>
          <a:p>
            <a:endParaRPr lang="zh-CN" altLang="en-US" dirty="0"/>
          </a:p>
        </p:txBody>
      </p:sp>
      <p:sp>
        <p:nvSpPr>
          <p:cNvPr id="3" name="内容占位符 2">
            <a:extLst>
              <a:ext uri="{FF2B5EF4-FFF2-40B4-BE49-F238E27FC236}">
                <a16:creationId xmlns:a16="http://schemas.microsoft.com/office/drawing/2014/main" id="{D8711795-65B7-4DFE-B2EB-770191A79A43}"/>
              </a:ext>
            </a:extLst>
          </p:cNvPr>
          <p:cNvSpPr>
            <a:spLocks noGrp="1"/>
          </p:cNvSpPr>
          <p:nvPr>
            <p:ph sz="quarter" idx="1"/>
          </p:nvPr>
        </p:nvSpPr>
        <p:spPr>
          <a:xfrm>
            <a:off x="457200" y="1124744"/>
            <a:ext cx="7467600" cy="5349208"/>
          </a:xfrm>
        </p:spPr>
        <p:txBody>
          <a:bodyPr>
            <a:normAutofit/>
          </a:bodyPr>
          <a:lstStyle/>
          <a:p>
            <a:r>
              <a:rPr lang="en-US" altLang="zh-CN" b="1" dirty="0"/>
              <a:t>1</a:t>
            </a:r>
            <a:r>
              <a:rPr lang="zh-CN" altLang="en-US" b="1" dirty="0"/>
              <a:t>、溢出效应</a:t>
            </a:r>
            <a:endParaRPr lang="en-US" altLang="zh-CN" b="1" dirty="0"/>
          </a:p>
          <a:p>
            <a:pPr indent="266700" algn="just"/>
            <a:r>
              <a:rPr lang="zh-CN" altLang="zh-CN" sz="2400" kern="100" dirty="0">
                <a:solidFill>
                  <a:srgbClr val="000000"/>
                </a:solidFill>
                <a:effectLst/>
                <a:latin typeface="Times New Roman" panose="02020603050405020304" pitchFamily="18" charset="0"/>
                <a:ea typeface="宋体" panose="02010600030101010101" pitchFamily="2" charset="-122"/>
              </a:rPr>
              <a:t>我们以</a:t>
            </a:r>
            <a:r>
              <a:rPr lang="en-US" altLang="zh-CN" sz="2400" kern="100" dirty="0">
                <a:solidFill>
                  <a:srgbClr val="000000"/>
                </a:solidFill>
                <a:effectLst/>
                <a:latin typeface="Times New Roman" panose="02020603050405020304" pitchFamily="18" charset="0"/>
                <a:ea typeface="宋体" panose="02010600030101010101" pitchFamily="2" charset="-122"/>
              </a:rPr>
              <a:t>x</a:t>
            </a:r>
            <a:r>
              <a:rPr lang="en-US" altLang="zh-CN" sz="2400" kern="100" baseline="-25000" dirty="0">
                <a:solidFill>
                  <a:srgbClr val="000000"/>
                </a:solidFill>
                <a:effectLst/>
                <a:latin typeface="Times New Roman" panose="02020603050405020304" pitchFamily="18" charset="0"/>
                <a:ea typeface="宋体" panose="02010600030101010101" pitchFamily="2" charset="-122"/>
              </a:rPr>
              <a:t>i</a:t>
            </a:r>
            <a:r>
              <a:rPr lang="zh-CN" altLang="zh-CN" sz="2400" kern="100" dirty="0">
                <a:solidFill>
                  <a:srgbClr val="000000"/>
                </a:solidFill>
                <a:effectLst/>
                <a:latin typeface="Times New Roman" panose="02020603050405020304" pitchFamily="18" charset="0"/>
                <a:ea typeface="宋体" panose="02010600030101010101" pitchFamily="2" charset="-122"/>
              </a:rPr>
              <a:t>表示企业</a:t>
            </a:r>
            <a:r>
              <a:rPr lang="en-US" altLang="zh-CN" sz="2400" kern="100" dirty="0" err="1">
                <a:solidFill>
                  <a:srgbClr val="000000"/>
                </a:solidFill>
                <a:effectLst/>
                <a:latin typeface="Times New Roman" panose="02020603050405020304" pitchFamily="18" charset="0"/>
                <a:ea typeface="宋体" panose="02010600030101010101" pitchFamily="2" charset="-122"/>
              </a:rPr>
              <a:t>i</a:t>
            </a:r>
            <a:r>
              <a:rPr lang="zh-CN" altLang="zh-CN" sz="2400" kern="100" dirty="0">
                <a:solidFill>
                  <a:srgbClr val="000000"/>
                </a:solidFill>
                <a:effectLst/>
                <a:latin typeface="Times New Roman" panose="02020603050405020304" pitchFamily="18" charset="0"/>
                <a:ea typeface="宋体" panose="02010600030101010101" pitchFamily="2" charset="-122"/>
              </a:rPr>
              <a:t>承担的研发量（</a:t>
            </a:r>
            <a:r>
              <a:rPr lang="en-US" altLang="zh-CN" sz="2400" kern="100" dirty="0" err="1">
                <a:solidFill>
                  <a:srgbClr val="000000"/>
                </a:solidFill>
                <a:effectLst/>
                <a:latin typeface="Times New Roman" panose="02020603050405020304" pitchFamily="18" charset="0"/>
                <a:ea typeface="宋体" panose="02010600030101010101" pitchFamily="2" charset="-122"/>
              </a:rPr>
              <a:t>i</a:t>
            </a: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1</a:t>
            </a: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2</a:t>
            </a:r>
            <a:r>
              <a:rPr lang="zh-CN" altLang="zh-CN" sz="2400" kern="100" dirty="0">
                <a:solidFill>
                  <a:srgbClr val="000000"/>
                </a:solidFill>
                <a:effectLst/>
                <a:latin typeface="Times New Roman" panose="02020603050405020304" pitchFamily="18" charset="0"/>
                <a:ea typeface="宋体" panose="02010600030101010101" pitchFamily="2" charset="-122"/>
              </a:rPr>
              <a:t>），并且以</a:t>
            </a:r>
            <a:r>
              <a:rPr lang="en-US" altLang="zh-CN" sz="2400" kern="100" dirty="0">
                <a:solidFill>
                  <a:srgbClr val="000000"/>
                </a:solidFill>
                <a:effectLst/>
                <a:latin typeface="Times New Roman" panose="02020603050405020304" pitchFamily="18" charset="0"/>
                <a:ea typeface="宋体" panose="02010600030101010101" pitchFamily="2" charset="-122"/>
              </a:rPr>
              <a:t>C</a:t>
            </a:r>
            <a:r>
              <a:rPr lang="en-US" altLang="zh-CN" sz="2400" kern="100" baseline="-25000" dirty="0">
                <a:solidFill>
                  <a:srgbClr val="000000"/>
                </a:solidFill>
                <a:effectLst/>
                <a:latin typeface="Times New Roman" panose="02020603050405020304" pitchFamily="18" charset="0"/>
                <a:ea typeface="宋体" panose="02010600030101010101" pitchFamily="2" charset="-122"/>
              </a:rPr>
              <a:t>i</a:t>
            </a: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x</a:t>
            </a:r>
            <a:r>
              <a:rPr lang="en-US" altLang="zh-CN" sz="2400" kern="100" baseline="-25000" dirty="0">
                <a:solidFill>
                  <a:srgbClr val="000000"/>
                </a:solidFill>
                <a:effectLst/>
                <a:latin typeface="Times New Roman" panose="02020603050405020304" pitchFamily="18" charset="0"/>
                <a:ea typeface="宋体" panose="02010600030101010101" pitchFamily="2" charset="-122"/>
              </a:rPr>
              <a:t>1</a:t>
            </a: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x</a:t>
            </a:r>
            <a:r>
              <a:rPr lang="en-US" altLang="zh-CN" sz="2400" kern="100" baseline="-25000" dirty="0">
                <a:solidFill>
                  <a:srgbClr val="000000"/>
                </a:solidFill>
                <a:effectLst/>
                <a:latin typeface="Times New Roman" panose="02020603050405020304" pitchFamily="18" charset="0"/>
                <a:ea typeface="宋体" panose="02010600030101010101" pitchFamily="2" charset="-122"/>
              </a:rPr>
              <a:t>2</a:t>
            </a:r>
            <a:r>
              <a:rPr lang="zh-CN" altLang="zh-CN" sz="2400" kern="100" dirty="0">
                <a:solidFill>
                  <a:srgbClr val="000000"/>
                </a:solidFill>
                <a:effectLst/>
                <a:latin typeface="Times New Roman" panose="02020603050405020304" pitchFamily="18" charset="0"/>
                <a:ea typeface="宋体" panose="02010600030101010101" pitchFamily="2" charset="-122"/>
              </a:rPr>
              <a:t>）表示企业</a:t>
            </a:r>
            <a:r>
              <a:rPr lang="en-US" altLang="zh-CN" sz="2400" kern="100" dirty="0" err="1">
                <a:solidFill>
                  <a:srgbClr val="000000"/>
                </a:solidFill>
                <a:effectLst/>
                <a:latin typeface="Times New Roman" panose="02020603050405020304" pitchFamily="18" charset="0"/>
                <a:ea typeface="宋体" panose="02010600030101010101" pitchFamily="2" charset="-122"/>
              </a:rPr>
              <a:t>i</a:t>
            </a:r>
            <a:r>
              <a:rPr lang="zh-CN" altLang="zh-CN" sz="2400" kern="100" dirty="0">
                <a:solidFill>
                  <a:srgbClr val="000000"/>
                </a:solidFill>
                <a:effectLst/>
                <a:latin typeface="Times New Roman" panose="02020603050405020304" pitchFamily="18" charset="0"/>
                <a:ea typeface="宋体" panose="02010600030101010101" pitchFamily="2" charset="-122"/>
              </a:rPr>
              <a:t>的单位生产成本，该成本函数被假设为两个企业研发投入水平的函数，为了模型简化和便于比较，把</a:t>
            </a:r>
            <a:r>
              <a:rPr lang="en-US" altLang="zh-CN" sz="2400" kern="100" dirty="0">
                <a:solidFill>
                  <a:srgbClr val="000000"/>
                </a:solidFill>
                <a:effectLst/>
                <a:latin typeface="Times New Roman" panose="02020603050405020304" pitchFamily="18" charset="0"/>
                <a:ea typeface="宋体" panose="02010600030101010101" pitchFamily="2" charset="-122"/>
              </a:rPr>
              <a:t>C</a:t>
            </a:r>
            <a:r>
              <a:rPr lang="en-US" altLang="zh-CN" sz="2400" kern="100" baseline="-25000" dirty="0">
                <a:solidFill>
                  <a:srgbClr val="000000"/>
                </a:solidFill>
                <a:effectLst/>
                <a:latin typeface="Times New Roman" panose="02020603050405020304" pitchFamily="18" charset="0"/>
                <a:ea typeface="宋体" panose="02010600030101010101" pitchFamily="2" charset="-122"/>
              </a:rPr>
              <a:t>i</a:t>
            </a: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x</a:t>
            </a:r>
            <a:r>
              <a:rPr lang="en-US" altLang="zh-CN" sz="2400" kern="100" baseline="-25000" dirty="0">
                <a:solidFill>
                  <a:srgbClr val="000000"/>
                </a:solidFill>
                <a:effectLst/>
                <a:latin typeface="Times New Roman" panose="02020603050405020304" pitchFamily="18" charset="0"/>
                <a:ea typeface="宋体" panose="02010600030101010101" pitchFamily="2" charset="-122"/>
              </a:rPr>
              <a:t>1</a:t>
            </a: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x</a:t>
            </a:r>
            <a:r>
              <a:rPr lang="en-US" altLang="zh-CN" sz="2400" kern="100" baseline="-25000" dirty="0">
                <a:solidFill>
                  <a:srgbClr val="000000"/>
                </a:solidFill>
                <a:effectLst/>
                <a:latin typeface="Times New Roman" panose="02020603050405020304" pitchFamily="18" charset="0"/>
                <a:ea typeface="宋体" panose="02010600030101010101" pitchFamily="2" charset="-122"/>
              </a:rPr>
              <a:t>2</a:t>
            </a:r>
            <a:r>
              <a:rPr lang="zh-CN" altLang="zh-CN" sz="2400" kern="100" dirty="0">
                <a:solidFill>
                  <a:srgbClr val="000000"/>
                </a:solidFill>
                <a:effectLst/>
                <a:latin typeface="Times New Roman" panose="02020603050405020304" pitchFamily="18" charset="0"/>
                <a:ea typeface="宋体" panose="02010600030101010101" pitchFamily="2" charset="-122"/>
              </a:rPr>
              <a:t>）表达式设为具体的形式，为</a:t>
            </a:r>
            <a:endParaRPr lang="zh-CN" altLang="zh-CN" sz="1600" kern="100" dirty="0">
              <a:effectLst/>
              <a:latin typeface="Times New Roman" panose="02020603050405020304" pitchFamily="18" charset="0"/>
              <a:ea typeface="宋体" panose="02010600030101010101" pitchFamily="2" charset="-122"/>
            </a:endParaRPr>
          </a:p>
          <a:p>
            <a:endParaRPr lang="en-US" altLang="zh-CN" dirty="0"/>
          </a:p>
          <a:p>
            <a:endParaRPr lang="en-US" altLang="zh-CN" dirty="0"/>
          </a:p>
          <a:p>
            <a:r>
              <a:rPr lang="zh-CN" altLang="zh-CN" sz="1600" kern="100" dirty="0">
                <a:solidFill>
                  <a:srgbClr val="000000"/>
                </a:solidFill>
                <a:effectLst/>
                <a:latin typeface="+mn-ea"/>
                <a:cs typeface="Times New Roman" panose="02020603050405020304" pitchFamily="18" charset="0"/>
              </a:rPr>
              <a:t>每个企业的单位生产成本随着两个企业的研发增加而下降。</a:t>
            </a:r>
            <a:endParaRPr lang="en-US" altLang="zh-CN" sz="1600" kern="100" dirty="0">
              <a:solidFill>
                <a:srgbClr val="000000"/>
              </a:solidFill>
              <a:effectLst/>
              <a:latin typeface="+mn-ea"/>
              <a:cs typeface="Times New Roman" panose="02020603050405020304" pitchFamily="18" charset="0"/>
            </a:endParaRPr>
          </a:p>
          <a:p>
            <a:r>
              <a:rPr lang="zh-CN" altLang="zh-CN" sz="1600" kern="100" dirty="0">
                <a:solidFill>
                  <a:srgbClr val="000000"/>
                </a:solidFill>
                <a:effectLst/>
                <a:latin typeface="+mn-ea"/>
                <a:cs typeface="Times New Roman" panose="02020603050405020304" pitchFamily="18" charset="0"/>
              </a:rPr>
              <a:t>其中参数β衡量企业</a:t>
            </a:r>
            <a:r>
              <a:rPr lang="en-US" altLang="zh-CN" sz="1600" kern="100" dirty="0">
                <a:solidFill>
                  <a:srgbClr val="000000"/>
                </a:solidFill>
                <a:effectLst/>
                <a:latin typeface="+mn-ea"/>
                <a:cs typeface="Times New Roman" panose="02020603050405020304" pitchFamily="18" charset="0"/>
              </a:rPr>
              <a:t>j</a:t>
            </a:r>
            <a:r>
              <a:rPr lang="zh-CN" altLang="zh-CN" sz="1600" kern="100" dirty="0">
                <a:solidFill>
                  <a:srgbClr val="000000"/>
                </a:solidFill>
                <a:effectLst/>
                <a:latin typeface="+mn-ea"/>
                <a:cs typeface="Times New Roman" panose="02020603050405020304" pitchFamily="18" charset="0"/>
              </a:rPr>
              <a:t>的研发水平对企业</a:t>
            </a:r>
            <a:r>
              <a:rPr lang="en-US" altLang="zh-CN" sz="1600" kern="100" dirty="0" err="1">
                <a:solidFill>
                  <a:srgbClr val="000000"/>
                </a:solidFill>
                <a:effectLst/>
                <a:latin typeface="+mn-ea"/>
                <a:cs typeface="Times New Roman" panose="02020603050405020304" pitchFamily="18" charset="0"/>
              </a:rPr>
              <a:t>i</a:t>
            </a:r>
            <a:r>
              <a:rPr lang="zh-CN" altLang="zh-CN" sz="1600" kern="100" dirty="0">
                <a:solidFill>
                  <a:srgbClr val="000000"/>
                </a:solidFill>
                <a:effectLst/>
                <a:latin typeface="+mn-ea"/>
                <a:cs typeface="Times New Roman" panose="02020603050405020304" pitchFamily="18" charset="0"/>
              </a:rPr>
              <a:t>的单位生产成本的影响。</a:t>
            </a:r>
            <a:endParaRPr lang="en-US" altLang="zh-CN" sz="1600" kern="100" dirty="0">
              <a:solidFill>
                <a:srgbClr val="000000"/>
              </a:solidFill>
              <a:effectLst/>
              <a:latin typeface="+mn-ea"/>
              <a:cs typeface="Times New Roman" panose="02020603050405020304" pitchFamily="18" charset="0"/>
            </a:endParaRPr>
          </a:p>
          <a:p>
            <a:r>
              <a:rPr lang="zh-CN" altLang="zh-CN" sz="1600" kern="100" dirty="0">
                <a:solidFill>
                  <a:srgbClr val="000000"/>
                </a:solidFill>
                <a:effectLst/>
                <a:latin typeface="+mn-ea"/>
                <a:cs typeface="Times New Roman" panose="02020603050405020304" pitchFamily="18" charset="0"/>
              </a:rPr>
              <a:t>如果</a:t>
            </a:r>
            <a:r>
              <a:rPr lang="en-US" altLang="zh-CN" sz="1600" kern="100" dirty="0">
                <a:solidFill>
                  <a:srgbClr val="000000"/>
                </a:solidFill>
                <a:effectLst/>
                <a:latin typeface="+mn-ea"/>
                <a:cs typeface="Times New Roman" panose="02020603050405020304" pitchFamily="18" charset="0"/>
              </a:rPr>
              <a:t>β</a:t>
            </a:r>
            <a:r>
              <a:rPr lang="zh-CN" altLang="zh-CN" sz="1600" kern="100" dirty="0">
                <a:solidFill>
                  <a:srgbClr val="000000"/>
                </a:solidFill>
                <a:effectLst/>
                <a:latin typeface="+mn-ea"/>
                <a:cs typeface="Times New Roman" panose="02020603050405020304" pitchFamily="18" charset="0"/>
              </a:rPr>
              <a:t>＞</a:t>
            </a:r>
            <a:r>
              <a:rPr lang="en-US" altLang="zh-CN" sz="1600" kern="100" dirty="0">
                <a:solidFill>
                  <a:srgbClr val="000000"/>
                </a:solidFill>
                <a:effectLst/>
                <a:latin typeface="+mn-ea"/>
                <a:cs typeface="Times New Roman" panose="02020603050405020304" pitchFamily="18" charset="0"/>
              </a:rPr>
              <a:t>0</a:t>
            </a:r>
            <a:r>
              <a:rPr lang="zh-CN" altLang="zh-CN" sz="1600" kern="100" dirty="0">
                <a:solidFill>
                  <a:srgbClr val="000000"/>
                </a:solidFill>
                <a:effectLst/>
                <a:latin typeface="+mn-ea"/>
                <a:cs typeface="Times New Roman" panose="02020603050405020304" pitchFamily="18" charset="0"/>
              </a:rPr>
              <a:t>，我们就说研发技术表现出（正向的）溢出效应。也就是说，每个企业的研发会使得两个企业的单位生产成本下降。</a:t>
            </a:r>
            <a:endParaRPr lang="en-US" altLang="zh-CN" sz="1600" kern="100" dirty="0">
              <a:solidFill>
                <a:srgbClr val="000000"/>
              </a:solidFill>
              <a:effectLst/>
              <a:latin typeface="+mn-ea"/>
              <a:cs typeface="Times New Roman" panose="02020603050405020304" pitchFamily="18" charset="0"/>
            </a:endParaRPr>
          </a:p>
          <a:p>
            <a:r>
              <a:rPr lang="zh-CN" altLang="zh-CN" sz="1600" kern="100" dirty="0">
                <a:solidFill>
                  <a:srgbClr val="000000"/>
                </a:solidFill>
                <a:effectLst/>
                <a:latin typeface="+mn-ea"/>
                <a:cs typeface="Times New Roman" panose="02020603050405020304" pitchFamily="18" charset="0"/>
              </a:rPr>
              <a:t>比如说，当某些发现在创新过程中公之于众，就会产生溢出效应。</a:t>
            </a:r>
            <a:endParaRPr lang="en-US" altLang="zh-CN" sz="1600" kern="100" dirty="0">
              <a:solidFill>
                <a:srgbClr val="000000"/>
              </a:solidFill>
              <a:effectLst/>
              <a:latin typeface="+mn-ea"/>
              <a:cs typeface="Times New Roman" panose="02020603050405020304" pitchFamily="18" charset="0"/>
            </a:endParaRPr>
          </a:p>
          <a:p>
            <a:r>
              <a:rPr lang="zh-CN" altLang="zh-CN" sz="1600" kern="100" dirty="0">
                <a:solidFill>
                  <a:srgbClr val="000000"/>
                </a:solidFill>
                <a:effectLst/>
                <a:latin typeface="+mn-ea"/>
                <a:cs typeface="Times New Roman" panose="02020603050405020304" pitchFamily="18" charset="0"/>
              </a:rPr>
              <a:t>同样，这种正的外部性也可以因为实验室向基础设施投资，或者研究所和大学惠及所有其他企业而发生。</a:t>
            </a:r>
            <a:endParaRPr lang="en-US" altLang="zh-CN" sz="1600" dirty="0">
              <a:latin typeface="+mn-ea"/>
            </a:endParaRPr>
          </a:p>
          <a:p>
            <a:endParaRPr lang="en-US" altLang="zh-CN" dirty="0"/>
          </a:p>
          <a:p>
            <a:endParaRPr lang="zh-CN" altLang="en-US" dirty="0"/>
          </a:p>
        </p:txBody>
      </p:sp>
      <p:pic>
        <p:nvPicPr>
          <p:cNvPr id="4" name="图片 3">
            <a:extLst>
              <a:ext uri="{FF2B5EF4-FFF2-40B4-BE49-F238E27FC236}">
                <a16:creationId xmlns:a16="http://schemas.microsoft.com/office/drawing/2014/main" id="{31F1A824-06D2-443F-A31D-1FEDB88F4E88}"/>
              </a:ext>
            </a:extLst>
          </p:cNvPr>
          <p:cNvPicPr>
            <a:picLocks noChangeAspect="1"/>
          </p:cNvPicPr>
          <p:nvPr/>
        </p:nvPicPr>
        <p:blipFill>
          <a:blip r:embed="rId2"/>
          <a:stretch>
            <a:fillRect/>
          </a:stretch>
        </p:blipFill>
        <p:spPr>
          <a:xfrm>
            <a:off x="874163" y="3414015"/>
            <a:ext cx="6633673" cy="688068"/>
          </a:xfrm>
          <a:prstGeom prst="rect">
            <a:avLst/>
          </a:prstGeom>
        </p:spPr>
      </p:pic>
    </p:spTree>
    <p:extLst>
      <p:ext uri="{BB962C8B-B14F-4D97-AF65-F5344CB8AC3E}">
        <p14:creationId xmlns:p14="http://schemas.microsoft.com/office/powerpoint/2010/main" val="19196210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D7C02-1B41-4BBE-93C1-019F24639C1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AA2E550-08CB-45B6-97F1-5273BCE025EA}"/>
              </a:ext>
            </a:extLst>
          </p:cNvPr>
          <p:cNvSpPr>
            <a:spLocks noGrp="1"/>
          </p:cNvSpPr>
          <p:nvPr>
            <p:ph sz="quarter" idx="1"/>
          </p:nvPr>
        </p:nvSpPr>
        <p:spPr/>
        <p:txBody>
          <a:bodyPr/>
          <a:lstStyle/>
          <a:p>
            <a:r>
              <a:rPr lang="zh-CN" altLang="en-US" dirty="0">
                <a:latin typeface="+mn-ea"/>
              </a:rPr>
              <a:t>需要指出的是，在某些情况下，如果某个企业的研发涉及对竞争对手的恶意损害活动，比如雷达干扰，或者散布虚假信息和计算机病毒，</a:t>
            </a:r>
            <a:r>
              <a:rPr lang="el-GR" altLang="zh-CN" dirty="0">
                <a:latin typeface="+mn-ea"/>
              </a:rPr>
              <a:t>β</a:t>
            </a:r>
            <a:r>
              <a:rPr lang="zh-CN" altLang="en-US" dirty="0">
                <a:latin typeface="+mn-ea"/>
              </a:rPr>
              <a:t>就可能变成负值。</a:t>
            </a:r>
          </a:p>
        </p:txBody>
      </p:sp>
    </p:spTree>
    <p:extLst>
      <p:ext uri="{BB962C8B-B14F-4D97-AF65-F5344CB8AC3E}">
        <p14:creationId xmlns:p14="http://schemas.microsoft.com/office/powerpoint/2010/main" val="25368919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F31E4-4036-434B-9B2B-DFB05C96BC7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D109D1F-73E8-410F-AEE6-2839CF95B2A4}"/>
              </a:ext>
            </a:extLst>
          </p:cNvPr>
          <p:cNvSpPr>
            <a:spLocks noGrp="1"/>
          </p:cNvSpPr>
          <p:nvPr>
            <p:ph sz="quarter" idx="1"/>
          </p:nvPr>
        </p:nvSpPr>
        <p:spPr/>
        <p:txBody>
          <a:bodyPr>
            <a:normAutofit lnSpcReduction="10000"/>
          </a:bodyPr>
          <a:lstStyle/>
          <a:p>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2800" b="1"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2800" b="1" kern="100" dirty="0">
                <a:effectLst/>
                <a:latin typeface="Calibri" panose="020F0502020204030204" pitchFamily="34" charset="0"/>
                <a:ea typeface="宋体" panose="02010600030101010101" pitchFamily="2" charset="-122"/>
                <a:cs typeface="Times New Roman" panose="02020603050405020304" pitchFamily="18" charset="0"/>
              </a:rPr>
              <a:t>．非合作研发</a:t>
            </a:r>
          </a:p>
          <a:p>
            <a:r>
              <a:rPr lang="zh-CN" altLang="en-US" dirty="0"/>
              <a:t>在非合作研发条件下，企业如何决定它们在研发方面的努力</a:t>
            </a:r>
            <a:endParaRPr lang="en-US" altLang="zh-CN" dirty="0"/>
          </a:p>
          <a:p>
            <a:r>
              <a:rPr lang="zh-CN" altLang="en-US" sz="2200" dirty="0">
                <a:latin typeface="+mn-ea"/>
              </a:rPr>
              <a:t>我们假定市场中的需求函数由</a:t>
            </a:r>
            <a:r>
              <a:rPr lang="en-US" altLang="zh-CN" sz="1800" kern="100" dirty="0">
                <a:solidFill>
                  <a:srgbClr val="000000"/>
                </a:solidFill>
                <a:effectLst/>
                <a:latin typeface="宋体" panose="02010600030101010101" pitchFamily="2" charset="-122"/>
                <a:cs typeface="Times New Roman" panose="02020603050405020304" pitchFamily="18" charset="0"/>
              </a:rPr>
              <a:t>P</a:t>
            </a:r>
            <a:r>
              <a:rPr lang="zh-CN" altLang="zh-CN" sz="1800" kern="100" dirty="0">
                <a:solidFill>
                  <a:srgbClr val="000000"/>
                </a:solidFill>
                <a:effectLst/>
                <a:ea typeface="宋体" panose="02010600030101010101" pitchFamily="2" charset="-122"/>
                <a:cs typeface="Times New Roman" panose="02020603050405020304" pitchFamily="18" charset="0"/>
              </a:rPr>
              <a:t>＝</a:t>
            </a:r>
            <a:r>
              <a:rPr lang="en-US" altLang="zh-CN" sz="1800" kern="100" dirty="0">
                <a:solidFill>
                  <a:srgbClr val="000000"/>
                </a:solidFill>
                <a:effectLst/>
                <a:ea typeface="宋体" panose="02010600030101010101" pitchFamily="2" charset="-122"/>
                <a:cs typeface="Times New Roman" panose="02020603050405020304" pitchFamily="18" charset="0"/>
              </a:rPr>
              <a:t>100-</a:t>
            </a:r>
            <a:r>
              <a:rPr lang="zh-CN" altLang="zh-CN" sz="1800" kern="100" dirty="0">
                <a:solidFill>
                  <a:srgbClr val="000000"/>
                </a:solidFill>
                <a:effectLst/>
                <a:ea typeface="宋体" panose="02010600030101010101" pitchFamily="2" charset="-122"/>
                <a:cs typeface="Times New Roman" panose="02020603050405020304" pitchFamily="18" charset="0"/>
              </a:rPr>
              <a:t>（</a:t>
            </a:r>
            <a:r>
              <a:rPr lang="en-US" altLang="zh-CN" sz="1800" kern="100" dirty="0">
                <a:solidFill>
                  <a:srgbClr val="000000"/>
                </a:solidFill>
                <a:effectLst/>
                <a:ea typeface="宋体" panose="02010600030101010101" pitchFamily="2" charset="-122"/>
                <a:cs typeface="Times New Roman" panose="02020603050405020304" pitchFamily="18" charset="0"/>
              </a:rPr>
              <a:t>y</a:t>
            </a:r>
            <a:r>
              <a:rPr lang="en-US" altLang="zh-CN" sz="1800" kern="100" baseline="-25000" dirty="0">
                <a:solidFill>
                  <a:srgbClr val="000000"/>
                </a:solidFill>
                <a:effectLst/>
                <a:ea typeface="宋体" panose="02010600030101010101" pitchFamily="2" charset="-122"/>
                <a:cs typeface="Times New Roman" panose="02020603050405020304" pitchFamily="18" charset="0"/>
              </a:rPr>
              <a:t>1</a:t>
            </a:r>
            <a:r>
              <a:rPr lang="zh-CN" altLang="zh-CN" sz="1800" kern="100" dirty="0">
                <a:solidFill>
                  <a:srgbClr val="000000"/>
                </a:solidFill>
                <a:effectLst/>
                <a:ea typeface="宋体" panose="02010600030101010101" pitchFamily="2" charset="-122"/>
                <a:cs typeface="Times New Roman" panose="02020603050405020304" pitchFamily="18" charset="0"/>
              </a:rPr>
              <a:t>＋</a:t>
            </a:r>
            <a:r>
              <a:rPr lang="en-US" altLang="zh-CN" sz="1800" kern="100" dirty="0">
                <a:solidFill>
                  <a:srgbClr val="000000"/>
                </a:solidFill>
                <a:effectLst/>
                <a:ea typeface="宋体" panose="02010600030101010101" pitchFamily="2" charset="-122"/>
                <a:cs typeface="Times New Roman" panose="02020603050405020304" pitchFamily="18" charset="0"/>
              </a:rPr>
              <a:t>y</a:t>
            </a:r>
            <a:r>
              <a:rPr lang="en-US" altLang="zh-CN" sz="1800" kern="100" baseline="-25000" dirty="0">
                <a:solidFill>
                  <a:srgbClr val="000000"/>
                </a:solidFill>
                <a:effectLst/>
                <a:ea typeface="宋体" panose="02010600030101010101" pitchFamily="2" charset="-122"/>
                <a:cs typeface="Times New Roman" panose="02020603050405020304" pitchFamily="18" charset="0"/>
              </a:rPr>
              <a:t>2</a:t>
            </a:r>
            <a:r>
              <a:rPr lang="zh-CN" altLang="zh-CN" sz="1800" kern="100" dirty="0">
                <a:solidFill>
                  <a:srgbClr val="000000"/>
                </a:solidFill>
                <a:effectLst/>
                <a:ea typeface="宋体" panose="02010600030101010101" pitchFamily="2" charset="-122"/>
                <a:cs typeface="Times New Roman" panose="02020603050405020304" pitchFamily="18" charset="0"/>
              </a:rPr>
              <a:t>）</a:t>
            </a:r>
            <a:r>
              <a:rPr lang="zh-CN" altLang="en-US" sz="2200" dirty="0">
                <a:latin typeface="+mn-ea"/>
              </a:rPr>
              <a:t>表示。另外，假设研发对企业来说是有成本的。我们将开办一个研究水平为</a:t>
            </a:r>
            <a:r>
              <a:rPr lang="en-US" altLang="zh-CN" sz="2200" dirty="0">
                <a:latin typeface="+mn-ea"/>
              </a:rPr>
              <a:t>xi</a:t>
            </a:r>
            <a:r>
              <a:rPr lang="zh-CN" altLang="en-US" sz="2200" dirty="0">
                <a:latin typeface="+mn-ea"/>
              </a:rPr>
              <a:t>的研发实验室的成本表示为</a:t>
            </a:r>
            <a:r>
              <a:rPr lang="en-US" altLang="zh-CN" sz="2200" dirty="0" err="1">
                <a:latin typeface="+mn-ea"/>
              </a:rPr>
              <a:t>TCi</a:t>
            </a:r>
            <a:r>
              <a:rPr lang="zh-CN" altLang="en-US" sz="2200" dirty="0">
                <a:latin typeface="+mn-ea"/>
              </a:rPr>
              <a:t>（</a:t>
            </a:r>
            <a:r>
              <a:rPr lang="en-US" altLang="zh-CN" sz="2200" dirty="0">
                <a:latin typeface="+mn-ea"/>
              </a:rPr>
              <a:t>xi</a:t>
            </a:r>
            <a:r>
              <a:rPr lang="zh-CN" altLang="en-US" sz="2200" dirty="0">
                <a:latin typeface="+mn-ea"/>
              </a:rPr>
              <a:t>）。我们假设研发实验室依照规模收益递减的规律运营，设         。</a:t>
            </a:r>
            <a:endParaRPr lang="en-US" altLang="zh-CN" sz="2200" dirty="0">
              <a:latin typeface="+mn-ea"/>
            </a:endParaRPr>
          </a:p>
          <a:p>
            <a:r>
              <a:rPr lang="zh-CN" altLang="en-US" sz="2200" dirty="0">
                <a:latin typeface="+mn-ea"/>
              </a:rPr>
              <a:t>由于两个企业进行的是一个两阶段的博弈。第一阶段决定研发水平，第二阶段决定产量。我们用逆向归纳法，首先考虑第二阶段产量决定，然后返回第一阶段考虑研发水平。</a:t>
            </a:r>
          </a:p>
          <a:p>
            <a:r>
              <a:rPr lang="zh-CN" altLang="en-US" sz="2200" dirty="0">
                <a:latin typeface="+mn-ea"/>
              </a:rPr>
              <a:t>由于在第二阶段两企业进行古诺竞争，此时假定节省的创新已经完成，那么创新后的</a:t>
            </a:r>
            <a:r>
              <a:rPr lang="en-US" altLang="zh-CN" sz="2200" dirty="0">
                <a:latin typeface="+mn-ea"/>
              </a:rPr>
              <a:t>C1</a:t>
            </a:r>
            <a:r>
              <a:rPr lang="zh-CN" altLang="en-US" sz="2200" dirty="0">
                <a:latin typeface="+mn-ea"/>
              </a:rPr>
              <a:t>和</a:t>
            </a:r>
            <a:r>
              <a:rPr lang="en-US" altLang="zh-CN" sz="2200" dirty="0">
                <a:latin typeface="+mn-ea"/>
              </a:rPr>
              <a:t>C2</a:t>
            </a:r>
            <a:r>
              <a:rPr lang="zh-CN" altLang="en-US" sz="2200" dirty="0">
                <a:latin typeface="+mn-ea"/>
              </a:rPr>
              <a:t>可以看作是既定的。首先考虑企业</a:t>
            </a:r>
            <a:r>
              <a:rPr lang="en-US" altLang="zh-CN" sz="2200" dirty="0">
                <a:latin typeface="+mn-ea"/>
              </a:rPr>
              <a:t>1</a:t>
            </a:r>
            <a:r>
              <a:rPr lang="zh-CN" altLang="en-US" sz="2200" dirty="0">
                <a:latin typeface="+mn-ea"/>
              </a:rPr>
              <a:t>，其利润可以表示为：</a:t>
            </a:r>
          </a:p>
          <a:p>
            <a:r>
              <a:rPr lang="en-US" altLang="zh-CN" sz="1800" kern="100" dirty="0">
                <a:solidFill>
                  <a:srgbClr val="000000"/>
                </a:solidFill>
                <a:effectLst/>
                <a:latin typeface="宋体" panose="02010600030101010101" pitchFamily="2" charset="-122"/>
                <a:ea typeface="宋体" panose="02010600030101010101" pitchFamily="2" charset="-122"/>
              </a:rPr>
              <a:t>π</a:t>
            </a:r>
            <a:r>
              <a:rPr lang="en-US" altLang="zh-CN" sz="1800" kern="100" baseline="-25000" dirty="0">
                <a:solidFill>
                  <a:srgbClr val="000000"/>
                </a:solidFill>
                <a:effectLst/>
                <a:latin typeface="宋体" panose="02010600030101010101" pitchFamily="2" charset="-122"/>
                <a:ea typeface="宋体" panose="02010600030101010101" pitchFamily="2" charset="-122"/>
              </a:rPr>
              <a:t>1</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C</a:t>
            </a:r>
            <a:r>
              <a:rPr lang="en-US" altLang="zh-CN" sz="1800" kern="100" baseline="-25000" dirty="0">
                <a:solidFill>
                  <a:srgbClr val="000000"/>
                </a:solidFill>
                <a:effectLst/>
                <a:latin typeface="Times New Roman" panose="02020603050405020304" pitchFamily="18" charset="0"/>
                <a:ea typeface="宋体" panose="02010600030101010101" pitchFamily="2" charset="-122"/>
              </a:rPr>
              <a:t>1</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C</a:t>
            </a:r>
            <a:r>
              <a:rPr lang="en-US" altLang="zh-CN" sz="1800" kern="100" baseline="-25000" dirty="0">
                <a:solidFill>
                  <a:srgbClr val="000000"/>
                </a:solidFill>
                <a:effectLst/>
                <a:latin typeface="Times New Roman" panose="02020603050405020304" pitchFamily="18" charset="0"/>
                <a:ea typeface="宋体" panose="02010600030101010101" pitchFamily="2" charset="-122"/>
              </a:rPr>
              <a:t>2</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100</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y</a:t>
            </a:r>
            <a:r>
              <a:rPr lang="en-US" altLang="zh-CN" sz="1800" kern="100" baseline="-25000" dirty="0">
                <a:solidFill>
                  <a:srgbClr val="000000"/>
                </a:solidFill>
                <a:effectLst/>
                <a:latin typeface="Times New Roman" panose="02020603050405020304" pitchFamily="18" charset="0"/>
                <a:ea typeface="宋体" panose="02010600030101010101" pitchFamily="2" charset="-122"/>
              </a:rPr>
              <a:t>1</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y</a:t>
            </a:r>
            <a:r>
              <a:rPr lang="en-US" altLang="zh-CN" sz="1800" kern="100" baseline="-25000" dirty="0">
                <a:solidFill>
                  <a:srgbClr val="000000"/>
                </a:solidFill>
                <a:effectLst/>
                <a:latin typeface="Times New Roman" panose="02020603050405020304" pitchFamily="18" charset="0"/>
                <a:ea typeface="宋体" panose="02010600030101010101" pitchFamily="2" charset="-122"/>
              </a:rPr>
              <a:t>2</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C</a:t>
            </a:r>
            <a:r>
              <a:rPr lang="en-US" altLang="zh-CN" sz="1800" kern="100" baseline="-25000" dirty="0">
                <a:solidFill>
                  <a:srgbClr val="000000"/>
                </a:solidFill>
                <a:effectLst/>
                <a:latin typeface="Times New Roman" panose="02020603050405020304" pitchFamily="18" charset="0"/>
                <a:ea typeface="宋体" panose="02010600030101010101" pitchFamily="2" charset="-122"/>
              </a:rPr>
              <a:t>1</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y</a:t>
            </a:r>
            <a:r>
              <a:rPr lang="en-US" altLang="zh-CN" sz="1800" kern="100" baseline="-25000" dirty="0">
                <a:solidFill>
                  <a:srgbClr val="000000"/>
                </a:solidFill>
                <a:effectLst/>
                <a:latin typeface="Times New Roman" panose="02020603050405020304" pitchFamily="18" charset="0"/>
                <a:ea typeface="宋体" panose="02010600030101010101" pitchFamily="2" charset="-122"/>
              </a:rPr>
              <a:t>1</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pic>
        <p:nvPicPr>
          <p:cNvPr id="7" name="图片 6">
            <a:extLst>
              <a:ext uri="{FF2B5EF4-FFF2-40B4-BE49-F238E27FC236}">
                <a16:creationId xmlns:a16="http://schemas.microsoft.com/office/drawing/2014/main" id="{EF1E03CB-5DAA-496D-94D5-101FCF56FAA9}"/>
              </a:ext>
            </a:extLst>
          </p:cNvPr>
          <p:cNvPicPr>
            <a:picLocks noChangeAspect="1"/>
          </p:cNvPicPr>
          <p:nvPr/>
        </p:nvPicPr>
        <p:blipFill>
          <a:blip r:embed="rId2"/>
          <a:stretch>
            <a:fillRect/>
          </a:stretch>
        </p:blipFill>
        <p:spPr>
          <a:xfrm>
            <a:off x="6516216" y="3726383"/>
            <a:ext cx="819048" cy="361905"/>
          </a:xfrm>
          <a:prstGeom prst="rect">
            <a:avLst/>
          </a:prstGeom>
        </p:spPr>
      </p:pic>
    </p:spTree>
    <p:extLst>
      <p:ext uri="{BB962C8B-B14F-4D97-AF65-F5344CB8AC3E}">
        <p14:creationId xmlns:p14="http://schemas.microsoft.com/office/powerpoint/2010/main" val="32180968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C9DBBB-405F-46B4-A53A-5B896C7B845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BDC9558-3D01-4C85-9CA2-3AE2DD35338F}"/>
              </a:ext>
            </a:extLst>
          </p:cNvPr>
          <p:cNvSpPr>
            <a:spLocks noGrp="1"/>
          </p:cNvSpPr>
          <p:nvPr>
            <p:ph sz="quarter" idx="1"/>
          </p:nvPr>
        </p:nvSpPr>
        <p:spPr/>
        <p:txBody>
          <a:bodyPr/>
          <a:lstStyle/>
          <a:p>
            <a:r>
              <a:rPr lang="zh-CN" altLang="en-US" dirty="0"/>
              <a:t>因为支付函数在两个企业之间是对称的，我们就求得一个对称的纳什均衡。故在该均衡中，</a:t>
            </a:r>
            <a:r>
              <a:rPr lang="en-US" altLang="zh-CN" sz="1800" kern="100" dirty="0">
                <a:solidFill>
                  <a:srgbClr val="000000"/>
                </a:solidFill>
                <a:effectLst/>
                <a:latin typeface="宋体" panose="02010600030101010101" pitchFamily="2" charset="-122"/>
                <a:cs typeface="Times New Roman" panose="02020603050405020304" pitchFamily="18" charset="0"/>
              </a:rPr>
              <a:t>x</a:t>
            </a:r>
            <a:r>
              <a:rPr lang="en-US" altLang="zh-CN" sz="1800" kern="100" baseline="-25000" dirty="0">
                <a:solidFill>
                  <a:srgbClr val="000000"/>
                </a:solidFill>
                <a:effectLst/>
                <a:latin typeface="宋体" panose="02010600030101010101" pitchFamily="2" charset="-122"/>
                <a:cs typeface="Times New Roman" panose="02020603050405020304" pitchFamily="18" charset="0"/>
              </a:rPr>
              <a:t>1</a:t>
            </a:r>
            <a:r>
              <a:rPr lang="zh-CN" altLang="zh-CN" sz="1800" kern="100" dirty="0">
                <a:solidFill>
                  <a:srgbClr val="000000"/>
                </a:solidFill>
                <a:effectLst/>
                <a:ea typeface="宋体" panose="02010600030101010101" pitchFamily="2" charset="-122"/>
                <a:cs typeface="Times New Roman" panose="02020603050405020304" pitchFamily="18" charset="0"/>
              </a:rPr>
              <a:t>＝</a:t>
            </a:r>
            <a:r>
              <a:rPr lang="en-US" altLang="zh-CN" sz="1800" kern="100" dirty="0">
                <a:solidFill>
                  <a:srgbClr val="000000"/>
                </a:solidFill>
                <a:effectLst/>
                <a:ea typeface="宋体" panose="02010600030101010101" pitchFamily="2" charset="-122"/>
                <a:cs typeface="Times New Roman" panose="02020603050405020304" pitchFamily="18" charset="0"/>
              </a:rPr>
              <a:t>x</a:t>
            </a:r>
            <a:r>
              <a:rPr lang="en-US" altLang="zh-CN" sz="1800" kern="100" baseline="-25000" dirty="0">
                <a:solidFill>
                  <a:srgbClr val="000000"/>
                </a:solidFill>
                <a:effectLst/>
                <a:ea typeface="宋体" panose="02010600030101010101" pitchFamily="2" charset="-122"/>
                <a:cs typeface="Times New Roman" panose="02020603050405020304" pitchFamily="18" charset="0"/>
              </a:rPr>
              <a:t>2</a:t>
            </a:r>
            <a:r>
              <a:rPr lang="zh-CN" altLang="zh-CN" sz="1800" kern="100" dirty="0">
                <a:solidFill>
                  <a:srgbClr val="000000"/>
                </a:solidFill>
                <a:effectLst/>
                <a:ea typeface="宋体" panose="02010600030101010101" pitchFamily="2" charset="-122"/>
                <a:cs typeface="Times New Roman" panose="02020603050405020304" pitchFamily="18" charset="0"/>
              </a:rPr>
              <a:t>＝</a:t>
            </a:r>
            <a:r>
              <a:rPr lang="en-US" altLang="zh-CN" sz="1800" kern="100" dirty="0" err="1">
                <a:solidFill>
                  <a:srgbClr val="000000"/>
                </a:solidFill>
                <a:effectLst/>
                <a:ea typeface="宋体" panose="02010600030101010101" pitchFamily="2" charset="-122"/>
                <a:cs typeface="Times New Roman" panose="02020603050405020304" pitchFamily="18" charset="0"/>
              </a:rPr>
              <a:t>x</a:t>
            </a:r>
            <a:r>
              <a:rPr lang="en-US" altLang="zh-CN" sz="1800" kern="100" baseline="30000" dirty="0" err="1">
                <a:solidFill>
                  <a:srgbClr val="000000"/>
                </a:solidFill>
                <a:effectLst/>
                <a:ea typeface="宋体" panose="02010600030101010101" pitchFamily="2" charset="-122"/>
                <a:cs typeface="Times New Roman" panose="02020603050405020304" pitchFamily="18" charset="0"/>
              </a:rPr>
              <a:t>nc</a:t>
            </a:r>
            <a:endParaRPr lang="en-US" altLang="zh-CN" sz="1800" kern="100" baseline="30000" dirty="0">
              <a:solidFill>
                <a:srgbClr val="000000"/>
              </a:solidFill>
              <a:effectLst/>
              <a:ea typeface="宋体" panose="02010600030101010101" pitchFamily="2" charset="-122"/>
              <a:cs typeface="Times New Roman" panose="02020603050405020304" pitchFamily="18" charset="0"/>
            </a:endParaRPr>
          </a:p>
          <a:p>
            <a:r>
              <a:rPr lang="zh-CN" altLang="en-US" dirty="0"/>
              <a:t>其中</a:t>
            </a:r>
            <a:r>
              <a:rPr lang="en-US" altLang="zh-CN" kern="100" dirty="0" err="1">
                <a:solidFill>
                  <a:srgbClr val="000000"/>
                </a:solidFill>
                <a:cs typeface="Times New Roman" panose="02020603050405020304" pitchFamily="18" charset="0"/>
              </a:rPr>
              <a:t>x</a:t>
            </a:r>
            <a:r>
              <a:rPr lang="en-US" altLang="zh-CN" kern="100" baseline="30000" dirty="0" err="1">
                <a:solidFill>
                  <a:srgbClr val="000000"/>
                </a:solidFill>
                <a:cs typeface="Times New Roman" panose="02020603050405020304" pitchFamily="18" charset="0"/>
              </a:rPr>
              <a:t>nc</a:t>
            </a:r>
            <a:r>
              <a:rPr lang="zh-CN" altLang="en-US" dirty="0"/>
              <a:t>表示两个企业非合作时，每个企业投资的非合作均衡研发水平。这样，联立七述两个方程，可以得到：</a:t>
            </a:r>
            <a:endParaRPr lang="en-US" altLang="zh-CN" dirty="0"/>
          </a:p>
          <a:p>
            <a:endParaRPr lang="en-US" altLang="zh-CN" dirty="0"/>
          </a:p>
          <a:p>
            <a:endParaRPr lang="en-US" altLang="zh-CN" dirty="0"/>
          </a:p>
          <a:p>
            <a:endParaRPr lang="zh-CN" altLang="en-US" dirty="0"/>
          </a:p>
        </p:txBody>
      </p:sp>
      <p:pic>
        <p:nvPicPr>
          <p:cNvPr id="8" name="图片 7">
            <a:extLst>
              <a:ext uri="{FF2B5EF4-FFF2-40B4-BE49-F238E27FC236}">
                <a16:creationId xmlns:a16="http://schemas.microsoft.com/office/drawing/2014/main" id="{EFB3A6F3-19DC-4396-92C0-3FEC9E58ADDD}"/>
              </a:ext>
            </a:extLst>
          </p:cNvPr>
          <p:cNvPicPr>
            <a:picLocks noChangeAspect="1"/>
          </p:cNvPicPr>
          <p:nvPr/>
        </p:nvPicPr>
        <p:blipFill>
          <a:blip r:embed="rId2"/>
          <a:stretch>
            <a:fillRect/>
          </a:stretch>
        </p:blipFill>
        <p:spPr>
          <a:xfrm>
            <a:off x="2051720" y="3645024"/>
            <a:ext cx="4403706" cy="1224136"/>
          </a:xfrm>
          <a:prstGeom prst="rect">
            <a:avLst/>
          </a:prstGeom>
        </p:spPr>
      </p:pic>
    </p:spTree>
    <p:extLst>
      <p:ext uri="{BB962C8B-B14F-4D97-AF65-F5344CB8AC3E}">
        <p14:creationId xmlns:p14="http://schemas.microsoft.com/office/powerpoint/2010/main" val="3564902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09FB6-A4CD-4098-AFC1-66D4D9C6E5DE}"/>
              </a:ext>
            </a:extLst>
          </p:cNvPr>
          <p:cNvSpPr>
            <a:spLocks noGrp="1"/>
          </p:cNvSpPr>
          <p:nvPr>
            <p:ph type="title"/>
          </p:nvPr>
        </p:nvSpPr>
        <p:spPr/>
        <p:txBody>
          <a:bodyPr/>
          <a:lstStyle/>
          <a:p>
            <a:endParaRPr lang="zh-CN" altLang="en-US" dirty="0"/>
          </a:p>
        </p:txBody>
      </p:sp>
      <p:sp>
        <p:nvSpPr>
          <p:cNvPr id="6" name="内容占位符 5">
            <a:extLst>
              <a:ext uri="{FF2B5EF4-FFF2-40B4-BE49-F238E27FC236}">
                <a16:creationId xmlns:a16="http://schemas.microsoft.com/office/drawing/2014/main" id="{9D1F484B-3C9C-4AEA-A7F8-3B5AFB7D5EE4}"/>
              </a:ext>
            </a:extLst>
          </p:cNvPr>
          <p:cNvSpPr>
            <a:spLocks noGrp="1"/>
          </p:cNvSpPr>
          <p:nvPr>
            <p:ph sz="quarter" idx="1"/>
          </p:nvPr>
        </p:nvSpPr>
        <p:spPr>
          <a:xfrm>
            <a:off x="438150" y="1614028"/>
            <a:ext cx="7467600" cy="4873752"/>
          </a:xfrm>
        </p:spPr>
        <p:txBody>
          <a:bodyPr/>
          <a:lstStyle/>
          <a:p>
            <a:r>
              <a:rPr lang="en-US" altLang="zh-CN" sz="2800" b="1" kern="100" dirty="0">
                <a:effectLst/>
                <a:latin typeface="+mn-ea"/>
                <a:cs typeface="Times New Roman" panose="02020603050405020304" pitchFamily="18" charset="0"/>
              </a:rPr>
              <a:t>3. </a:t>
            </a:r>
            <a:r>
              <a:rPr lang="zh-CN" altLang="zh-CN" sz="2800" b="1" kern="100" dirty="0">
                <a:effectLst/>
                <a:latin typeface="+mn-ea"/>
                <a:cs typeface="Times New Roman" panose="02020603050405020304" pitchFamily="18" charset="0"/>
              </a:rPr>
              <a:t>合作研发</a:t>
            </a:r>
          </a:p>
          <a:p>
            <a:r>
              <a:rPr lang="zh-CN" altLang="zh-CN" sz="1800" kern="100" dirty="0">
                <a:solidFill>
                  <a:srgbClr val="000000"/>
                </a:solidFill>
                <a:effectLst/>
                <a:latin typeface="Times New Roman" panose="02020603050405020304" pitchFamily="18" charset="0"/>
                <a:ea typeface="宋体" panose="02010600030101010101" pitchFamily="2" charset="-122"/>
              </a:rPr>
              <a:t>在合作研发的情况下，企业在知道它们将在第二阶段进行数量竞争的前提下，共同选择能够使联合利润最大化的研发水平。即，企业试图在第一阶段联合选择</a:t>
            </a:r>
            <a:r>
              <a:rPr lang="en-US" altLang="zh-CN" sz="1800" kern="100" dirty="0">
                <a:solidFill>
                  <a:srgbClr val="000000"/>
                </a:solidFill>
                <a:effectLst/>
                <a:latin typeface="Times New Roman" panose="02020603050405020304" pitchFamily="18" charset="0"/>
                <a:ea typeface="宋体" panose="02010600030101010101" pitchFamily="2" charset="-122"/>
              </a:rPr>
              <a:t>x</a:t>
            </a:r>
            <a:r>
              <a:rPr lang="en-US" altLang="zh-CN" sz="1800" kern="100" baseline="-25000" dirty="0">
                <a:solidFill>
                  <a:srgbClr val="000000"/>
                </a:solidFill>
                <a:effectLst/>
                <a:latin typeface="Times New Roman" panose="02020603050405020304" pitchFamily="18" charset="0"/>
                <a:ea typeface="宋体" panose="02010600030101010101" pitchFamily="2" charset="-122"/>
              </a:rPr>
              <a:t>1</a:t>
            </a:r>
            <a:r>
              <a:rPr lang="zh-CN" altLang="zh-CN" sz="1800" kern="100" dirty="0">
                <a:solidFill>
                  <a:srgbClr val="000000"/>
                </a:solidFill>
                <a:effectLst/>
                <a:latin typeface="Times New Roman" panose="02020603050405020304" pitchFamily="18" charset="0"/>
                <a:ea typeface="宋体" panose="02010600030101010101" pitchFamily="2" charset="-122"/>
              </a:rPr>
              <a:t>和</a:t>
            </a:r>
            <a:r>
              <a:rPr lang="en-US" altLang="zh-CN" sz="1800" kern="100" dirty="0">
                <a:solidFill>
                  <a:srgbClr val="000000"/>
                </a:solidFill>
                <a:effectLst/>
                <a:latin typeface="Times New Roman" panose="02020603050405020304" pitchFamily="18" charset="0"/>
                <a:ea typeface="宋体" panose="02010600030101010101" pitchFamily="2" charset="-122"/>
              </a:rPr>
              <a:t>x</a:t>
            </a:r>
            <a:r>
              <a:rPr lang="en-US" altLang="zh-CN" sz="1800" kern="100" baseline="-25000" dirty="0">
                <a:solidFill>
                  <a:srgbClr val="000000"/>
                </a:solidFill>
                <a:effectLst/>
                <a:latin typeface="Times New Roman" panose="02020603050405020304" pitchFamily="18" charset="0"/>
                <a:ea typeface="宋体" panose="02010600030101010101" pitchFamily="2" charset="-122"/>
              </a:rPr>
              <a:t>2</a:t>
            </a:r>
            <a:r>
              <a:rPr lang="zh-CN" altLang="zh-CN" sz="1800" kern="100" dirty="0">
                <a:solidFill>
                  <a:srgbClr val="000000"/>
                </a:solidFill>
                <a:effectLst/>
                <a:latin typeface="Times New Roman" panose="02020603050405020304" pitchFamily="18" charset="0"/>
                <a:ea typeface="宋体" panose="02010600030101010101" pitchFamily="2" charset="-122"/>
              </a:rPr>
              <a:t>，以最大化</a:t>
            </a:r>
            <a:r>
              <a:rPr lang="en-US" altLang="zh-CN" sz="1800" kern="100" dirty="0">
                <a:solidFill>
                  <a:srgbClr val="000000"/>
                </a:solidFill>
                <a:effectLst/>
                <a:latin typeface="Times New Roman" panose="02020603050405020304" pitchFamily="18" charset="0"/>
                <a:ea typeface="宋体" panose="02010600030101010101" pitchFamily="2" charset="-122"/>
              </a:rPr>
              <a:t>π</a:t>
            </a:r>
            <a:r>
              <a:rPr lang="en-US" altLang="zh-CN" sz="1800" kern="100" baseline="-25000" dirty="0">
                <a:solidFill>
                  <a:srgbClr val="000000"/>
                </a:solidFill>
                <a:effectLst/>
                <a:latin typeface="Times New Roman" panose="02020603050405020304" pitchFamily="18" charset="0"/>
                <a:ea typeface="宋体" panose="02010600030101010101" pitchFamily="2" charset="-122"/>
              </a:rPr>
              <a:t>1</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π</a:t>
            </a:r>
            <a:r>
              <a:rPr lang="en-US" altLang="zh-CN" sz="1800" kern="100" baseline="-25000" dirty="0">
                <a:solidFill>
                  <a:srgbClr val="000000"/>
                </a:solidFill>
                <a:effectLst/>
                <a:latin typeface="Times New Roman" panose="02020603050405020304" pitchFamily="18" charset="0"/>
                <a:ea typeface="宋体" panose="02010600030101010101" pitchFamily="2" charset="-122"/>
              </a:rPr>
              <a:t>2</a:t>
            </a:r>
            <a:r>
              <a:rPr lang="zh-CN" altLang="zh-CN" sz="1800" kern="100" dirty="0">
                <a:solidFill>
                  <a:srgbClr val="000000"/>
                </a:solidFill>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pic>
        <p:nvPicPr>
          <p:cNvPr id="26627" name="Picture 3">
            <a:extLst>
              <a:ext uri="{FF2B5EF4-FFF2-40B4-BE49-F238E27FC236}">
                <a16:creationId xmlns:a16="http://schemas.microsoft.com/office/drawing/2014/main" id="{31D75F91-E3AA-4D49-B93C-01A02283B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2996952"/>
            <a:ext cx="4591050" cy="1008112"/>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ADA55939-5F08-4567-82B6-6C66803FF4F4}"/>
              </a:ext>
            </a:extLst>
          </p:cNvPr>
          <p:cNvPicPr>
            <a:picLocks noChangeAspect="1"/>
          </p:cNvPicPr>
          <p:nvPr/>
        </p:nvPicPr>
        <p:blipFill>
          <a:blip r:embed="rId3"/>
          <a:stretch>
            <a:fillRect/>
          </a:stretch>
        </p:blipFill>
        <p:spPr>
          <a:xfrm>
            <a:off x="1331639" y="4149080"/>
            <a:ext cx="6593161" cy="824635"/>
          </a:xfrm>
          <a:prstGeom prst="rect">
            <a:avLst/>
          </a:prstGeom>
        </p:spPr>
      </p:pic>
    </p:spTree>
    <p:extLst>
      <p:ext uri="{BB962C8B-B14F-4D97-AF65-F5344CB8AC3E}">
        <p14:creationId xmlns:p14="http://schemas.microsoft.com/office/powerpoint/2010/main" val="3562990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467600" cy="868958"/>
          </a:xfrm>
        </p:spPr>
        <p:txBody>
          <a:bodyPr>
            <a:normAutofit/>
          </a:bodyPr>
          <a:lstStyle/>
          <a:p>
            <a:r>
              <a:rPr lang="zh-CN" altLang="en-US" b="1" dirty="0">
                <a:latin typeface="华文琥珀" panose="02010800040101010101" pitchFamily="2" charset="-122"/>
                <a:ea typeface="华文琥珀" panose="02010800040101010101" pitchFamily="2" charset="-122"/>
              </a:rPr>
              <a:t>市值破万亿美元</a:t>
            </a:r>
            <a:r>
              <a:rPr lang="zh-CN" altLang="en-US" dirty="0"/>
              <a:t>（</a:t>
            </a:r>
            <a:r>
              <a:rPr lang="zh-CN" altLang="en-US" sz="2400" b="1" dirty="0"/>
              <a:t>苹果、中石油）</a:t>
            </a:r>
          </a:p>
        </p:txBody>
      </p:sp>
      <p:sp>
        <p:nvSpPr>
          <p:cNvPr id="3" name="内容占位符 2"/>
          <p:cNvSpPr>
            <a:spLocks noGrp="1"/>
          </p:cNvSpPr>
          <p:nvPr>
            <p:ph sz="quarter" idx="1"/>
          </p:nvPr>
        </p:nvSpPr>
        <p:spPr>
          <a:xfrm>
            <a:off x="457200" y="1600200"/>
            <a:ext cx="3754760" cy="4873752"/>
          </a:xfrm>
          <a:ln>
            <a:solidFill>
              <a:srgbClr val="C00000">
                <a:alpha val="72000"/>
              </a:srgbClr>
            </a:solidFill>
          </a:ln>
        </p:spPr>
        <p:txBody>
          <a:bodyPr>
            <a:normAutofit/>
          </a:bodyPr>
          <a:lstStyle/>
          <a:p>
            <a:r>
              <a:rPr lang="en-US" altLang="zh-CN" dirty="0"/>
              <a:t>《</a:t>
            </a:r>
            <a:r>
              <a:rPr lang="zh-CN" altLang="en-US" dirty="0"/>
              <a:t>苹果市值破万亿了，中国企业请醒一醒</a:t>
            </a:r>
            <a:r>
              <a:rPr lang="en-US" altLang="zh-CN" dirty="0"/>
              <a:t>》</a:t>
            </a:r>
            <a:r>
              <a:rPr lang="zh-CN" altLang="en-US" dirty="0"/>
              <a:t>（环球网）</a:t>
            </a:r>
            <a:endParaRPr lang="en-US" altLang="zh-CN" dirty="0"/>
          </a:p>
          <a:p>
            <a:r>
              <a:rPr lang="en-US" altLang="zh-CN" dirty="0"/>
              <a:t>2018-08-04</a:t>
            </a:r>
          </a:p>
          <a:p>
            <a:r>
              <a:rPr lang="zh-CN" altLang="en-US" dirty="0"/>
              <a:t>许多股票网站上第一次出现这个符号</a:t>
            </a:r>
            <a:r>
              <a:rPr lang="en-US" altLang="zh-CN" dirty="0"/>
              <a:t>——1T</a:t>
            </a:r>
            <a:r>
              <a:rPr lang="zh-CN" altLang="en-US" dirty="0"/>
              <a:t>。它表示</a:t>
            </a:r>
            <a:r>
              <a:rPr lang="en-US" altLang="zh-CN" dirty="0"/>
              <a:t>1 trillion</a:t>
            </a:r>
            <a:r>
              <a:rPr lang="zh-CN" altLang="en-US" dirty="0"/>
              <a:t>，</a:t>
            </a:r>
            <a:r>
              <a:rPr lang="en-US" altLang="zh-CN" dirty="0"/>
              <a:t>1</a:t>
            </a:r>
            <a:r>
              <a:rPr lang="zh-CN" altLang="en-US" dirty="0"/>
              <a:t>万亿，</a:t>
            </a:r>
            <a:r>
              <a:rPr lang="en-US" altLang="zh-CN" dirty="0"/>
              <a:t>1</a:t>
            </a:r>
            <a:r>
              <a:rPr lang="zh-CN" altLang="en-US" dirty="0"/>
              <a:t>后面</a:t>
            </a:r>
            <a:r>
              <a:rPr lang="en-US" altLang="zh-CN" dirty="0"/>
              <a:t>12</a:t>
            </a:r>
            <a:r>
              <a:rPr lang="zh-CN" altLang="en-US" dirty="0"/>
              <a:t>个零。</a:t>
            </a:r>
          </a:p>
          <a:p>
            <a:r>
              <a:rPr lang="zh-CN" altLang="en-US" dirty="0"/>
              <a:t>美国当地时间</a:t>
            </a:r>
            <a:r>
              <a:rPr lang="en-US" altLang="zh-CN" dirty="0"/>
              <a:t>2018</a:t>
            </a:r>
            <a:r>
              <a:rPr lang="zh-CN" altLang="en-US" dirty="0"/>
              <a:t>年</a:t>
            </a:r>
            <a:r>
              <a:rPr lang="en-US" altLang="zh-CN" dirty="0"/>
              <a:t>8</a:t>
            </a:r>
            <a:r>
              <a:rPr lang="zh-CN" altLang="en-US" dirty="0"/>
              <a:t>月</a:t>
            </a:r>
            <a:r>
              <a:rPr lang="en-US" altLang="zh-CN" dirty="0"/>
              <a:t>2</a:t>
            </a:r>
            <a:r>
              <a:rPr lang="zh-CN" altLang="en-US" dirty="0"/>
              <a:t>日上午</a:t>
            </a:r>
            <a:r>
              <a:rPr lang="en-US" altLang="zh-CN" dirty="0"/>
              <a:t>11:48</a:t>
            </a:r>
            <a:r>
              <a:rPr lang="zh-CN" altLang="en-US" dirty="0"/>
              <a:t>，苹果公司股价达到</a:t>
            </a:r>
            <a:r>
              <a:rPr lang="en-US" altLang="zh-CN" dirty="0"/>
              <a:t>207.05</a:t>
            </a:r>
            <a:r>
              <a:rPr lang="zh-CN" altLang="en-US" dirty="0"/>
              <a:t>美元，市值突破</a:t>
            </a:r>
            <a:r>
              <a:rPr lang="en-US" altLang="zh-CN" dirty="0"/>
              <a:t>1</a:t>
            </a:r>
            <a:r>
              <a:rPr lang="zh-CN" altLang="en-US" dirty="0"/>
              <a:t>万亿美元。</a:t>
            </a:r>
          </a:p>
          <a:p>
            <a:endParaRPr lang="zh-CN" altLang="en-US" dirty="0"/>
          </a:p>
        </p:txBody>
      </p:sp>
      <p:sp>
        <p:nvSpPr>
          <p:cNvPr id="4" name="内容占位符 2"/>
          <p:cNvSpPr txBox="1">
            <a:spLocks/>
          </p:cNvSpPr>
          <p:nvPr/>
        </p:nvSpPr>
        <p:spPr>
          <a:xfrm>
            <a:off x="4499992" y="1628800"/>
            <a:ext cx="3754760" cy="4873752"/>
          </a:xfrm>
          <a:prstGeom prst="rect">
            <a:avLst/>
          </a:prstGeom>
          <a:ln w="19050">
            <a:solidFill>
              <a:srgbClr val="00B050">
                <a:alpha val="53000"/>
              </a:srgbClr>
            </a:solidFill>
          </a:ln>
        </p:spPr>
        <p:txBody>
          <a:bodyPr vert="horz">
            <a:normAutofit lnSpcReduction="1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zh-CN" altLang="en-US" dirty="0"/>
              <a:t>中国第一家是中石油。</a:t>
            </a:r>
          </a:p>
          <a:p>
            <a:r>
              <a:rPr lang="en-US" altLang="zh-CN" dirty="0"/>
              <a:t>2007</a:t>
            </a:r>
            <a:r>
              <a:rPr lang="zh-CN" altLang="en-US" dirty="0"/>
              <a:t>年</a:t>
            </a:r>
            <a:r>
              <a:rPr lang="en-US" altLang="zh-CN" dirty="0"/>
              <a:t>11</a:t>
            </a:r>
            <a:r>
              <a:rPr lang="zh-CN" altLang="en-US" dirty="0"/>
              <a:t>月</a:t>
            </a:r>
            <a:r>
              <a:rPr lang="en-US" altLang="zh-CN" dirty="0"/>
              <a:t>5</a:t>
            </a:r>
            <a:r>
              <a:rPr lang="zh-CN" altLang="en-US" dirty="0"/>
              <a:t>日，中石油</a:t>
            </a:r>
            <a:r>
              <a:rPr lang="en-US" altLang="zh-CN" dirty="0"/>
              <a:t>A</a:t>
            </a:r>
            <a:r>
              <a:rPr lang="zh-CN" altLang="en-US" dirty="0"/>
              <a:t>股上市首日，其</a:t>
            </a:r>
            <a:r>
              <a:rPr lang="en-US" altLang="zh-CN" dirty="0"/>
              <a:t>A</a:t>
            </a:r>
            <a:r>
              <a:rPr lang="zh-CN" altLang="en-US" dirty="0"/>
              <a:t>股</a:t>
            </a:r>
            <a:r>
              <a:rPr lang="en-US" altLang="zh-CN" dirty="0"/>
              <a:t>+H</a:t>
            </a:r>
            <a:r>
              <a:rPr lang="zh-CN" altLang="en-US" dirty="0"/>
              <a:t>股总市值达到</a:t>
            </a:r>
            <a:r>
              <a:rPr lang="en-US" altLang="zh-CN" dirty="0"/>
              <a:t>1.1</a:t>
            </a:r>
            <a:r>
              <a:rPr lang="zh-CN" altLang="en-US" dirty="0"/>
              <a:t>万亿美元。</a:t>
            </a:r>
          </a:p>
          <a:p>
            <a:r>
              <a:rPr lang="zh-CN" altLang="en-US" dirty="0"/>
              <a:t>后面的故事你也知道的</a:t>
            </a:r>
            <a:r>
              <a:rPr lang="en-US" altLang="zh-CN" dirty="0"/>
              <a:t>……</a:t>
            </a:r>
            <a:r>
              <a:rPr lang="zh-CN" altLang="en-US" dirty="0"/>
              <a:t>该股随后一路下跌，最低谷时跌去了</a:t>
            </a:r>
            <a:r>
              <a:rPr lang="en-US" altLang="zh-CN" dirty="0"/>
              <a:t>8400</a:t>
            </a:r>
            <a:r>
              <a:rPr lang="zh-CN" altLang="en-US" dirty="0"/>
              <a:t>亿美元市值，被彭博社称为世界上最大的财富摧毁机。</a:t>
            </a:r>
            <a:endParaRPr lang="en-US" altLang="zh-CN" dirty="0"/>
          </a:p>
          <a:p>
            <a:r>
              <a:rPr lang="zh-CN" altLang="en-US" b="1" dirty="0"/>
              <a:t>拿着“中石油”，子孙吃喝不用愁</a:t>
            </a:r>
          </a:p>
          <a:p>
            <a:endParaRPr lang="zh-CN" altLang="en-US" dirty="0"/>
          </a:p>
        </p:txBody>
      </p:sp>
    </p:spTree>
    <p:extLst>
      <p:ext uri="{BB962C8B-B14F-4D97-AF65-F5344CB8AC3E}">
        <p14:creationId xmlns:p14="http://schemas.microsoft.com/office/powerpoint/2010/main" val="28055301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3E581-9D3B-4AC7-885E-2DDA3A41A00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D681CB7-AAD0-443B-8CB6-07DD7FB24181}"/>
              </a:ext>
            </a:extLst>
          </p:cNvPr>
          <p:cNvSpPr>
            <a:spLocks noGrp="1"/>
          </p:cNvSpPr>
          <p:nvPr>
            <p:ph sz="quarter" idx="1"/>
          </p:nvPr>
        </p:nvSpPr>
        <p:spPr/>
        <p:txBody>
          <a:bodyPr>
            <a:normAutofit fontScale="85000" lnSpcReduction="10000"/>
          </a:bodyPr>
          <a:lstStyle/>
          <a:p>
            <a:r>
              <a:rPr lang="en-US" altLang="zh-CN" sz="2800" b="1" kern="100" dirty="0">
                <a:effectLst/>
                <a:latin typeface="Calibri" panose="020F0502020204030204" pitchFamily="34" charset="0"/>
                <a:ea typeface="宋体" panose="02010600030101010101" pitchFamily="2" charset="-122"/>
                <a:cs typeface="Times New Roman" panose="02020603050405020304" pitchFamily="18" charset="0"/>
              </a:rPr>
              <a:t> 4</a:t>
            </a:r>
            <a:r>
              <a:rPr lang="zh-CN" altLang="zh-CN" sz="2800" b="1" kern="100" dirty="0">
                <a:effectLst/>
                <a:latin typeface="Calibri" panose="020F0502020204030204" pitchFamily="34" charset="0"/>
                <a:ea typeface="宋体" panose="02010600030101010101" pitchFamily="2" charset="-122"/>
                <a:cs typeface="Times New Roman" panose="02020603050405020304" pitchFamily="18" charset="0"/>
              </a:rPr>
              <a:t>．合作研发与非合作研发的比较</a:t>
            </a:r>
          </a:p>
          <a:p>
            <a:r>
              <a:rPr lang="zh-CN" altLang="en-US" dirty="0"/>
              <a:t>比较一下在合作情况下和非合作情况下均衡的研发水平，可得：</a:t>
            </a:r>
          </a:p>
          <a:p>
            <a:r>
              <a:rPr lang="zh-CN" altLang="en-US" dirty="0">
                <a:latin typeface="+mn-ea"/>
              </a:rPr>
              <a:t>比较一下在合作情况下和非合作情况下均衡的研发水平，可得：</a:t>
            </a:r>
          </a:p>
          <a:p>
            <a:r>
              <a:rPr lang="zh-CN" altLang="en-US" dirty="0">
                <a:latin typeface="+mn-ea"/>
              </a:rPr>
              <a:t>（</a:t>
            </a:r>
            <a:r>
              <a:rPr lang="en-US" altLang="zh-CN" dirty="0">
                <a:latin typeface="+mn-ea"/>
              </a:rPr>
              <a:t>1</a:t>
            </a:r>
            <a:r>
              <a:rPr lang="zh-CN" altLang="en-US" dirty="0">
                <a:latin typeface="+mn-ea"/>
              </a:rPr>
              <a:t>）如果溢出效应很大，那么合作研发的水平高于非合作研发水平。正式的，如果   ，那么</a:t>
            </a:r>
            <a:r>
              <a:rPr lang="en-US" altLang="zh-CN" sz="1800" kern="100" dirty="0">
                <a:solidFill>
                  <a:srgbClr val="000000"/>
                </a:solidFill>
                <a:effectLst/>
                <a:latin typeface="宋体" panose="02010600030101010101" pitchFamily="2" charset="-122"/>
                <a:cs typeface="Times New Roman" panose="02020603050405020304" pitchFamily="18" charset="0"/>
              </a:rPr>
              <a:t>x</a:t>
            </a:r>
            <a:r>
              <a:rPr lang="en-US" altLang="zh-CN" sz="1800" kern="100" baseline="30000" dirty="0">
                <a:solidFill>
                  <a:srgbClr val="000000"/>
                </a:solidFill>
                <a:effectLst/>
                <a:latin typeface="宋体" panose="02010600030101010101" pitchFamily="2" charset="-122"/>
                <a:cs typeface="Times New Roman" panose="02020603050405020304" pitchFamily="18" charset="0"/>
              </a:rPr>
              <a:t>c</a:t>
            </a:r>
            <a:r>
              <a:rPr lang="zh-CN" altLang="zh-CN" sz="1800" kern="100" dirty="0">
                <a:solidFill>
                  <a:srgbClr val="000000"/>
                </a:solidFill>
                <a:effectLst/>
                <a:ea typeface="宋体" panose="02010600030101010101" pitchFamily="2" charset="-122"/>
                <a:cs typeface="Times New Roman" panose="02020603050405020304" pitchFamily="18" charset="0"/>
              </a:rPr>
              <a:t>＞</a:t>
            </a:r>
            <a:r>
              <a:rPr lang="en-US" altLang="zh-CN" sz="1800" kern="100" dirty="0" err="1">
                <a:solidFill>
                  <a:srgbClr val="000000"/>
                </a:solidFill>
                <a:effectLst/>
                <a:ea typeface="宋体" panose="02010600030101010101" pitchFamily="2" charset="-122"/>
                <a:cs typeface="Times New Roman" panose="02020603050405020304" pitchFamily="18" charset="0"/>
              </a:rPr>
              <a:t>x</a:t>
            </a:r>
            <a:r>
              <a:rPr lang="en-US" altLang="zh-CN" sz="1800" kern="100" baseline="30000" dirty="0" err="1">
                <a:solidFill>
                  <a:srgbClr val="000000"/>
                </a:solidFill>
                <a:effectLst/>
                <a:ea typeface="宋体" panose="02010600030101010101" pitchFamily="2" charset="-122"/>
                <a:cs typeface="Times New Roman" panose="02020603050405020304" pitchFamily="18" charset="0"/>
              </a:rPr>
              <a:t>nc</a:t>
            </a:r>
            <a:r>
              <a:rPr lang="zh-CN" altLang="en-US" dirty="0">
                <a:latin typeface="+mn-ea"/>
              </a:rPr>
              <a:t>。在这种情况下，</a:t>
            </a:r>
            <a:r>
              <a:rPr lang="en-US" altLang="zh-CN" sz="1800" kern="100" dirty="0">
                <a:solidFill>
                  <a:srgbClr val="000000"/>
                </a:solidFill>
                <a:effectLst/>
                <a:latin typeface="宋体" panose="02010600030101010101" pitchFamily="2" charset="-122"/>
                <a:cs typeface="Times New Roman" panose="02020603050405020304" pitchFamily="18" charset="0"/>
              </a:rPr>
              <a:t>Y</a:t>
            </a:r>
            <a:r>
              <a:rPr lang="en-US" altLang="zh-CN" sz="1800" kern="100" baseline="30000" dirty="0">
                <a:solidFill>
                  <a:srgbClr val="000000"/>
                </a:solidFill>
                <a:effectLst/>
                <a:latin typeface="宋体" panose="02010600030101010101" pitchFamily="2" charset="-122"/>
                <a:cs typeface="Times New Roman" panose="02020603050405020304" pitchFamily="18" charset="0"/>
              </a:rPr>
              <a:t>c</a:t>
            </a:r>
            <a:r>
              <a:rPr lang="zh-CN" altLang="zh-CN" sz="1800" kern="100" dirty="0">
                <a:solidFill>
                  <a:srgbClr val="000000"/>
                </a:solidFill>
                <a:effectLst/>
                <a:ea typeface="宋体" panose="02010600030101010101" pitchFamily="2" charset="-122"/>
                <a:cs typeface="Times New Roman" panose="02020603050405020304" pitchFamily="18" charset="0"/>
              </a:rPr>
              <a:t>＞</a:t>
            </a:r>
            <a:r>
              <a:rPr lang="en-US" altLang="zh-CN" sz="1800" kern="100" dirty="0" err="1">
                <a:solidFill>
                  <a:srgbClr val="000000"/>
                </a:solidFill>
                <a:effectLst/>
                <a:ea typeface="宋体" panose="02010600030101010101" pitchFamily="2" charset="-122"/>
                <a:cs typeface="Times New Roman" panose="02020603050405020304" pitchFamily="18" charset="0"/>
              </a:rPr>
              <a:t>Y</a:t>
            </a:r>
            <a:r>
              <a:rPr lang="en-US" altLang="zh-CN" sz="1800" kern="100" baseline="30000" dirty="0" err="1">
                <a:solidFill>
                  <a:srgbClr val="000000"/>
                </a:solidFill>
                <a:effectLst/>
                <a:ea typeface="宋体" panose="02010600030101010101" pitchFamily="2" charset="-122"/>
                <a:cs typeface="Times New Roman" panose="02020603050405020304" pitchFamily="18" charset="0"/>
              </a:rPr>
              <a:t>nc</a:t>
            </a:r>
            <a:r>
              <a:rPr lang="zh-CN" altLang="en-US" dirty="0">
                <a:latin typeface="+mn-ea"/>
              </a:rPr>
              <a:t>，即合作情况下市场总产量大于非合作情况。因为如果研发水平较高，边际成本会下降很多，从而使得反应函数向外移动，导致更高的产出水平。</a:t>
            </a:r>
          </a:p>
          <a:p>
            <a:r>
              <a:rPr lang="zh-CN" altLang="en-US" dirty="0">
                <a:latin typeface="+mn-ea"/>
              </a:rPr>
              <a:t>（</a:t>
            </a:r>
            <a:r>
              <a:rPr lang="en-US" altLang="zh-CN" dirty="0">
                <a:latin typeface="+mn-ea"/>
              </a:rPr>
              <a:t>2</a:t>
            </a:r>
            <a:r>
              <a:rPr lang="zh-CN" altLang="en-US" dirty="0">
                <a:latin typeface="+mn-ea"/>
              </a:rPr>
              <a:t>）如果溢出效应很小，那么合作研发的水平低于非合作研发水平。正式的，如果   ，那么</a:t>
            </a:r>
            <a:r>
              <a:rPr lang="en-US" altLang="zh-CN" sz="1800" kern="100" dirty="0">
                <a:solidFill>
                  <a:srgbClr val="000000"/>
                </a:solidFill>
                <a:effectLst/>
                <a:latin typeface="宋体" panose="02010600030101010101" pitchFamily="2" charset="-122"/>
                <a:cs typeface="Times New Roman" panose="02020603050405020304" pitchFamily="18" charset="0"/>
              </a:rPr>
              <a:t>x</a:t>
            </a:r>
            <a:r>
              <a:rPr lang="en-US" altLang="zh-CN" sz="1800" kern="100" baseline="30000" dirty="0">
                <a:solidFill>
                  <a:srgbClr val="000000"/>
                </a:solidFill>
                <a:effectLst/>
                <a:latin typeface="宋体" panose="02010600030101010101" pitchFamily="2" charset="-122"/>
                <a:cs typeface="Times New Roman" panose="02020603050405020304" pitchFamily="18" charset="0"/>
              </a:rPr>
              <a:t>c</a:t>
            </a:r>
            <a:r>
              <a:rPr lang="zh-CN" altLang="zh-CN" sz="1800" kern="100" dirty="0">
                <a:solidFill>
                  <a:srgbClr val="000000"/>
                </a:solidFill>
                <a:effectLst/>
                <a:ea typeface="宋体" panose="02010600030101010101" pitchFamily="2" charset="-122"/>
                <a:cs typeface="Times New Roman" panose="02020603050405020304" pitchFamily="18" charset="0"/>
              </a:rPr>
              <a:t>＜</a:t>
            </a:r>
            <a:r>
              <a:rPr lang="en-US" altLang="zh-CN" sz="1800" kern="100" dirty="0" err="1">
                <a:solidFill>
                  <a:srgbClr val="000000"/>
                </a:solidFill>
                <a:effectLst/>
                <a:ea typeface="宋体" panose="02010600030101010101" pitchFamily="2" charset="-122"/>
                <a:cs typeface="Times New Roman" panose="02020603050405020304" pitchFamily="18" charset="0"/>
              </a:rPr>
              <a:t>x</a:t>
            </a:r>
            <a:r>
              <a:rPr lang="en-US" altLang="zh-CN" sz="1800" kern="100" baseline="30000" dirty="0" err="1">
                <a:solidFill>
                  <a:srgbClr val="000000"/>
                </a:solidFill>
                <a:effectLst/>
                <a:ea typeface="宋体" panose="02010600030101010101" pitchFamily="2" charset="-122"/>
                <a:cs typeface="Times New Roman" panose="02020603050405020304" pitchFamily="18" charset="0"/>
              </a:rPr>
              <a:t>nc</a:t>
            </a:r>
            <a:r>
              <a:rPr lang="zh-CN" altLang="en-US" dirty="0">
                <a:latin typeface="+mn-ea"/>
              </a:rPr>
              <a:t>。同理，在市场总产量方面</a:t>
            </a:r>
            <a:r>
              <a:rPr lang="en-US" altLang="zh-CN" sz="1800" kern="100" dirty="0">
                <a:solidFill>
                  <a:srgbClr val="000000"/>
                </a:solidFill>
                <a:effectLst/>
                <a:latin typeface="宋体" panose="02010600030101010101" pitchFamily="2" charset="-122"/>
                <a:cs typeface="Times New Roman" panose="02020603050405020304" pitchFamily="18" charset="0"/>
              </a:rPr>
              <a:t>Y</a:t>
            </a:r>
            <a:r>
              <a:rPr lang="en-US" altLang="zh-CN" sz="1800" kern="100" baseline="30000" dirty="0">
                <a:solidFill>
                  <a:srgbClr val="000000"/>
                </a:solidFill>
                <a:effectLst/>
                <a:latin typeface="宋体" panose="02010600030101010101" pitchFamily="2" charset="-122"/>
                <a:cs typeface="Times New Roman" panose="02020603050405020304" pitchFamily="18" charset="0"/>
              </a:rPr>
              <a:t>c</a:t>
            </a:r>
            <a:r>
              <a:rPr lang="zh-CN" altLang="zh-CN" sz="1800" kern="100" dirty="0">
                <a:solidFill>
                  <a:srgbClr val="000000"/>
                </a:solidFill>
                <a:effectLst/>
                <a:ea typeface="宋体" panose="02010600030101010101" pitchFamily="2" charset="-122"/>
                <a:cs typeface="Times New Roman" panose="02020603050405020304" pitchFamily="18" charset="0"/>
              </a:rPr>
              <a:t>＜</a:t>
            </a:r>
            <a:r>
              <a:rPr lang="en-US" altLang="zh-CN" sz="1800" kern="100" dirty="0" err="1">
                <a:solidFill>
                  <a:srgbClr val="000000"/>
                </a:solidFill>
                <a:effectLst/>
                <a:ea typeface="宋体" panose="02010600030101010101" pitchFamily="2" charset="-122"/>
                <a:cs typeface="Times New Roman" panose="02020603050405020304" pitchFamily="18" charset="0"/>
              </a:rPr>
              <a:t>Y</a:t>
            </a:r>
            <a:r>
              <a:rPr lang="en-US" altLang="zh-CN" sz="1800" kern="100" baseline="30000" dirty="0" err="1">
                <a:solidFill>
                  <a:srgbClr val="000000"/>
                </a:solidFill>
                <a:effectLst/>
                <a:ea typeface="宋体" panose="02010600030101010101" pitchFamily="2" charset="-122"/>
                <a:cs typeface="Times New Roman" panose="02020603050405020304" pitchFamily="18" charset="0"/>
              </a:rPr>
              <a:t>nc</a:t>
            </a:r>
            <a:r>
              <a:rPr lang="zh-CN" altLang="en-US" dirty="0">
                <a:latin typeface="+mn-ea"/>
              </a:rPr>
              <a:t>。</a:t>
            </a:r>
          </a:p>
          <a:p>
            <a:r>
              <a:rPr lang="zh-CN" altLang="en-US" dirty="0">
                <a:latin typeface="+mn-ea"/>
              </a:rPr>
              <a:t>（</a:t>
            </a:r>
            <a:r>
              <a:rPr lang="en-US" altLang="zh-CN" dirty="0">
                <a:latin typeface="+mn-ea"/>
              </a:rPr>
              <a:t>3</a:t>
            </a:r>
            <a:r>
              <a:rPr lang="zh-CN" altLang="en-US" dirty="0">
                <a:latin typeface="+mn-ea"/>
              </a:rPr>
              <a:t>）研发合作可增加企业的利润。这是因为企业完全能够决定将研发置于非合作的水平。然而，如果在合作情况下的均衡研发水平不等于非合作情况下，即</a:t>
            </a:r>
            <a:r>
              <a:rPr lang="en-US" altLang="zh-CN" sz="1800" kern="100" dirty="0">
                <a:solidFill>
                  <a:srgbClr val="000000"/>
                </a:solidFill>
                <a:effectLst/>
                <a:latin typeface="宋体" panose="02010600030101010101" pitchFamily="2" charset="-122"/>
                <a:cs typeface="Times New Roman" panose="02020603050405020304" pitchFamily="18" charset="0"/>
              </a:rPr>
              <a:t>x</a:t>
            </a:r>
            <a:r>
              <a:rPr lang="en-US" altLang="zh-CN" sz="1800" kern="100" baseline="30000" dirty="0">
                <a:solidFill>
                  <a:srgbClr val="000000"/>
                </a:solidFill>
                <a:effectLst/>
                <a:latin typeface="宋体" panose="02010600030101010101" pitchFamily="2" charset="-122"/>
                <a:cs typeface="Times New Roman" panose="02020603050405020304" pitchFamily="18" charset="0"/>
              </a:rPr>
              <a:t>c</a:t>
            </a:r>
            <a:r>
              <a:rPr lang="en-US" altLang="zh-CN" sz="1800" kern="100" dirty="0">
                <a:solidFill>
                  <a:srgbClr val="000000"/>
                </a:solidFill>
                <a:effectLst/>
                <a:latin typeface="宋体" panose="02010600030101010101" pitchFamily="2" charset="-122"/>
                <a:cs typeface="Times New Roman" panose="02020603050405020304" pitchFamily="18" charset="0"/>
              </a:rPr>
              <a:t>≠x</a:t>
            </a:r>
            <a:r>
              <a:rPr lang="en-US" altLang="zh-CN" sz="1800" kern="100" baseline="30000" dirty="0">
                <a:solidFill>
                  <a:srgbClr val="000000"/>
                </a:solidFill>
                <a:effectLst/>
                <a:latin typeface="宋体" panose="02010600030101010101" pitchFamily="2" charset="-122"/>
                <a:cs typeface="Times New Roman" panose="02020603050405020304" pitchFamily="18" charset="0"/>
              </a:rPr>
              <a:t>nc</a:t>
            </a:r>
            <a:r>
              <a:rPr lang="zh-CN" altLang="en-US" dirty="0">
                <a:latin typeface="+mn-ea"/>
              </a:rPr>
              <a:t>，那么则表明它们之间的联合利润一定增加。</a:t>
            </a:r>
          </a:p>
          <a:p>
            <a:endParaRPr lang="en-US" altLang="zh-CN" dirty="0">
              <a:latin typeface="+mn-ea"/>
            </a:endParaRPr>
          </a:p>
          <a:p>
            <a:endParaRPr lang="en-US" altLang="zh-CN" dirty="0"/>
          </a:p>
          <a:p>
            <a:endParaRPr lang="en-US" altLang="zh-CN" dirty="0"/>
          </a:p>
          <a:p>
            <a:endParaRPr lang="zh-CN" altLang="en-US" dirty="0"/>
          </a:p>
        </p:txBody>
      </p:sp>
      <p:pic>
        <p:nvPicPr>
          <p:cNvPr id="14" name="图片 13">
            <a:extLst>
              <a:ext uri="{FF2B5EF4-FFF2-40B4-BE49-F238E27FC236}">
                <a16:creationId xmlns:a16="http://schemas.microsoft.com/office/drawing/2014/main" id="{BD85692A-566B-4CA6-9E6A-C5F8753F629B}"/>
              </a:ext>
            </a:extLst>
          </p:cNvPr>
          <p:cNvPicPr>
            <a:picLocks noChangeAspect="1"/>
          </p:cNvPicPr>
          <p:nvPr/>
        </p:nvPicPr>
        <p:blipFill>
          <a:blip r:embed="rId2"/>
          <a:stretch>
            <a:fillRect/>
          </a:stretch>
        </p:blipFill>
        <p:spPr>
          <a:xfrm>
            <a:off x="3131840" y="2996952"/>
            <a:ext cx="361905" cy="352381"/>
          </a:xfrm>
          <a:prstGeom prst="rect">
            <a:avLst/>
          </a:prstGeom>
        </p:spPr>
      </p:pic>
      <p:pic>
        <p:nvPicPr>
          <p:cNvPr id="23" name="图片 22">
            <a:extLst>
              <a:ext uri="{FF2B5EF4-FFF2-40B4-BE49-F238E27FC236}">
                <a16:creationId xmlns:a16="http://schemas.microsoft.com/office/drawing/2014/main" id="{145FDB05-7A8D-45B2-8370-36AC3086A171}"/>
              </a:ext>
            </a:extLst>
          </p:cNvPr>
          <p:cNvPicPr>
            <a:picLocks noChangeAspect="1"/>
          </p:cNvPicPr>
          <p:nvPr/>
        </p:nvPicPr>
        <p:blipFill>
          <a:blip r:embed="rId3"/>
          <a:stretch>
            <a:fillRect/>
          </a:stretch>
        </p:blipFill>
        <p:spPr>
          <a:xfrm>
            <a:off x="3131839" y="4393704"/>
            <a:ext cx="361905" cy="352381"/>
          </a:xfrm>
          <a:prstGeom prst="rect">
            <a:avLst/>
          </a:prstGeom>
        </p:spPr>
      </p:pic>
    </p:spTree>
    <p:extLst>
      <p:ext uri="{BB962C8B-B14F-4D97-AF65-F5344CB8AC3E}">
        <p14:creationId xmlns:p14="http://schemas.microsoft.com/office/powerpoint/2010/main" val="30752248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6B551-4F7F-441A-A0D6-9A9923A541F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20ED7F8-E5D8-4D93-9D9A-3C69D1407856}"/>
              </a:ext>
            </a:extLst>
          </p:cNvPr>
          <p:cNvSpPr>
            <a:spLocks noGrp="1"/>
          </p:cNvSpPr>
          <p:nvPr>
            <p:ph sz="quarter" idx="1"/>
          </p:nvPr>
        </p:nvSpPr>
        <p:spPr/>
        <p:txBody>
          <a:bodyPr/>
          <a:lstStyle/>
          <a:p>
            <a:pPr indent="361950" algn="just"/>
            <a:r>
              <a:rPr lang="zh-CN" altLang="zh-CN" sz="1800" kern="100" dirty="0">
                <a:solidFill>
                  <a:srgbClr val="000000"/>
                </a:solidFill>
                <a:effectLst/>
                <a:latin typeface="Times New Roman" panose="02020603050405020304" pitchFamily="18" charset="0"/>
                <a:ea typeface="宋体" panose="02010600030101010101" pitchFamily="2" charset="-122"/>
              </a:rPr>
              <a:t>上述第一个结论和第二个结论</a:t>
            </a:r>
            <a:r>
              <a:rPr lang="zh-CN" altLang="zh-CN" sz="1800" b="1" kern="100" dirty="0">
                <a:solidFill>
                  <a:srgbClr val="000000"/>
                </a:solidFill>
                <a:effectLst/>
                <a:latin typeface="Times New Roman" panose="02020603050405020304" pitchFamily="18" charset="0"/>
                <a:ea typeface="宋体" panose="02010600030101010101" pitchFamily="2" charset="-122"/>
              </a:rPr>
              <a:t>隐含的直觉</a:t>
            </a:r>
            <a:r>
              <a:rPr lang="zh-CN" altLang="zh-CN" sz="1800" kern="100" dirty="0">
                <a:solidFill>
                  <a:srgbClr val="000000"/>
                </a:solidFill>
                <a:effectLst/>
                <a:latin typeface="Times New Roman" panose="02020603050405020304" pitchFamily="18" charset="0"/>
                <a:ea typeface="宋体" panose="02010600030101010101" pitchFamily="2" charset="-122"/>
              </a:rPr>
              <a:t>如下：</a:t>
            </a:r>
            <a:endParaRPr lang="zh-CN" altLang="zh-CN" sz="1800" kern="100" dirty="0">
              <a:effectLst/>
              <a:latin typeface="Times New Roman" panose="02020603050405020304" pitchFamily="18" charset="0"/>
              <a:ea typeface="宋体" panose="02010600030101010101" pitchFamily="2" charset="-122"/>
            </a:endParaRPr>
          </a:p>
          <a:p>
            <a:pPr indent="361950" algn="just"/>
            <a:r>
              <a:rPr lang="zh-CN" altLang="zh-CN" sz="1800" kern="100" dirty="0">
                <a:solidFill>
                  <a:srgbClr val="000000"/>
                </a:solidFill>
                <a:effectLst/>
                <a:latin typeface="Times New Roman" panose="02020603050405020304" pitchFamily="18" charset="0"/>
                <a:ea typeface="宋体" panose="02010600030101010101" pitchFamily="2" charset="-122"/>
              </a:rPr>
              <a:t>首先，需要指出，在非合作情况下，每个企业确定其研发水平以降低自己的生产成本，而忽略了研发也会降低其他企业成本的事实。</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pPr indent="361950" algn="just"/>
            <a:r>
              <a:rPr lang="zh-CN" altLang="zh-CN" sz="1800" b="1" kern="100" dirty="0">
                <a:solidFill>
                  <a:srgbClr val="000000"/>
                </a:solidFill>
                <a:effectLst/>
                <a:latin typeface="Times New Roman" panose="02020603050405020304" pitchFamily="18" charset="0"/>
                <a:ea typeface="宋体" panose="02010600030101010101" pitchFamily="2" charset="-122"/>
              </a:rPr>
              <a:t>现在如果β值较高</a:t>
            </a:r>
            <a:r>
              <a:rPr lang="zh-CN" altLang="zh-CN" sz="1800" kern="100" dirty="0">
                <a:solidFill>
                  <a:srgbClr val="000000"/>
                </a:solidFill>
                <a:effectLst/>
                <a:latin typeface="Times New Roman" panose="02020603050405020304" pitchFamily="18" charset="0"/>
                <a:ea typeface="宋体" panose="02010600030101010101" pitchFamily="2" charset="-122"/>
              </a:rPr>
              <a:t>，也即溢出效应强烈，那么在合作情况下，企业将研发水平确定在高于非合作情况的水平，因为在合作情况下，企业将考虑它们的研发活动对联合利润的影响。而当溢出效应很小时，每个企业对另一个企业成本降低的影响也很小，因此，当企业不合作时，每个企业从研发中获利颇多，因为在较小溢出效应情况下，研发可增强承担高水平研发企业的成本优势。</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8786087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F71C1-9DE7-4E32-A036-BBB2CD6364BF}"/>
              </a:ext>
            </a:extLst>
          </p:cNvPr>
          <p:cNvSpPr>
            <a:spLocks noGrp="1"/>
          </p:cNvSpPr>
          <p:nvPr>
            <p:ph type="title"/>
          </p:nvPr>
        </p:nvSpPr>
        <p:spPr/>
        <p:txBody>
          <a:bodyPr/>
          <a:lstStyle/>
          <a:p>
            <a:r>
              <a:rPr lang="zh-CN" altLang="en-US" b="1" dirty="0"/>
              <a:t>第四节 研究与开发竞争的动态性</a:t>
            </a:r>
          </a:p>
        </p:txBody>
      </p:sp>
      <p:sp>
        <p:nvSpPr>
          <p:cNvPr id="3" name="内容占位符 2">
            <a:extLst>
              <a:ext uri="{FF2B5EF4-FFF2-40B4-BE49-F238E27FC236}">
                <a16:creationId xmlns:a16="http://schemas.microsoft.com/office/drawing/2014/main" id="{E40DD9B6-276E-41CA-8FDB-CD106646FD1A}"/>
              </a:ext>
            </a:extLst>
          </p:cNvPr>
          <p:cNvSpPr>
            <a:spLocks noGrp="1"/>
          </p:cNvSpPr>
          <p:nvPr>
            <p:ph sz="quarter" idx="1"/>
          </p:nvPr>
        </p:nvSpPr>
        <p:spPr/>
        <p:txBody>
          <a:bodyPr/>
          <a:lstStyle/>
          <a:p>
            <a:r>
              <a:rPr lang="zh-CN" altLang="en-US" dirty="0"/>
              <a:t>考察一个产业中存在“领先者”和“跟随者”的情形，讨论它们之中谁更倾向于研发，以及研发是否能够有助于增强小企业的实力，或者相反，使得领先者得以巩固自己的地位。</a:t>
            </a:r>
          </a:p>
        </p:txBody>
      </p:sp>
    </p:spTree>
    <p:extLst>
      <p:ext uri="{BB962C8B-B14F-4D97-AF65-F5344CB8AC3E}">
        <p14:creationId xmlns:p14="http://schemas.microsoft.com/office/powerpoint/2010/main" val="3490441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8EF284-5032-492D-9DCB-6E8190ED165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6CBA348-0326-488B-9388-54B220F34790}"/>
              </a:ext>
            </a:extLst>
          </p:cNvPr>
          <p:cNvSpPr>
            <a:spLocks noGrp="1"/>
          </p:cNvSpPr>
          <p:nvPr>
            <p:ph sz="quarter" idx="1"/>
          </p:nvPr>
        </p:nvSpPr>
        <p:spPr/>
        <p:txBody>
          <a:bodyPr/>
          <a:lstStyle/>
          <a:p>
            <a:pPr algn="just">
              <a:lnSpc>
                <a:spcPct val="173000"/>
              </a:lnSpc>
              <a:spcBef>
                <a:spcPts val="1300"/>
              </a:spcBef>
              <a:spcAft>
                <a:spcPts val="1300"/>
              </a:spcAft>
            </a:pPr>
            <a:r>
              <a:rPr lang="zh-CN" altLang="zh-CN" sz="2800" b="1" kern="100" dirty="0">
                <a:effectLst/>
                <a:latin typeface="Calibri" panose="020F0502020204030204" pitchFamily="34" charset="0"/>
                <a:ea typeface="宋体" panose="02010600030101010101" pitchFamily="2" charset="-122"/>
                <a:cs typeface="Times New Roman" panose="02020603050405020304" pitchFamily="18" charset="0"/>
              </a:rPr>
              <a:t>一、效率效应和垄断的持续性</a:t>
            </a:r>
            <a:endParaRPr lang="zh-CN" altLang="zh-CN" sz="2800" b="1" kern="100" dirty="0">
              <a:effectLst/>
              <a:latin typeface="Calibri" panose="020F0502020204030204" pitchFamily="34" charset="0"/>
              <a:cs typeface="Times New Roman" panose="02020603050405020304" pitchFamily="18" charset="0"/>
            </a:endParaRPr>
          </a:p>
          <a:p>
            <a:pPr algn="just"/>
            <a:r>
              <a:rPr lang="zh-CN" altLang="zh-CN" sz="1800" kern="100" dirty="0">
                <a:solidFill>
                  <a:srgbClr val="000000"/>
                </a:solidFill>
                <a:effectLst/>
                <a:latin typeface="Times New Roman" panose="02020603050405020304" pitchFamily="18" charset="0"/>
                <a:ea typeface="宋体" panose="02010600030101010101" pitchFamily="2" charset="-122"/>
              </a:rPr>
              <a:t>考虑在产出市场上有两个企业的情形。在创新之前，企业</a:t>
            </a:r>
            <a:r>
              <a:rPr lang="en-US" altLang="zh-CN" sz="1800" kern="100" dirty="0">
                <a:solidFill>
                  <a:srgbClr val="000000"/>
                </a:solidFill>
                <a:effectLst/>
                <a:latin typeface="Times New Roman" panose="02020603050405020304" pitchFamily="18" charset="0"/>
                <a:ea typeface="宋体" panose="02010600030101010101" pitchFamily="2" charset="-122"/>
              </a:rPr>
              <a:t>1</a:t>
            </a:r>
            <a:r>
              <a:rPr lang="zh-CN" altLang="zh-CN" sz="1800" kern="100" dirty="0">
                <a:solidFill>
                  <a:srgbClr val="000000"/>
                </a:solidFill>
                <a:effectLst/>
                <a:latin typeface="Times New Roman" panose="02020603050405020304" pitchFamily="18" charset="0"/>
                <a:ea typeface="宋体" panose="02010600030101010101" pitchFamily="2" charset="-122"/>
              </a:rPr>
              <a:t>是在位垄断者，企业</a:t>
            </a:r>
            <a:r>
              <a:rPr lang="en-US" altLang="zh-CN" sz="1800" kern="100" dirty="0">
                <a:solidFill>
                  <a:srgbClr val="000000"/>
                </a:solidFill>
                <a:effectLst/>
                <a:latin typeface="Times New Roman" panose="02020603050405020304" pitchFamily="18" charset="0"/>
                <a:ea typeface="宋体" panose="02010600030101010101" pitchFamily="2" charset="-122"/>
              </a:rPr>
              <a:t>2</a:t>
            </a:r>
            <a:r>
              <a:rPr lang="zh-CN" altLang="zh-CN" sz="1800" kern="100" dirty="0">
                <a:solidFill>
                  <a:srgbClr val="000000"/>
                </a:solidFill>
                <a:effectLst/>
                <a:latin typeface="Times New Roman" panose="02020603050405020304" pitchFamily="18" charset="0"/>
                <a:ea typeface="宋体" panose="02010600030101010101" pitchFamily="2" charset="-122"/>
              </a:rPr>
              <a:t>是潜在进入者。</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pPr algn="just"/>
            <a:r>
              <a:rPr lang="zh-CN" altLang="zh-CN" sz="1800" kern="100" dirty="0">
                <a:solidFill>
                  <a:srgbClr val="000000"/>
                </a:solidFill>
                <a:effectLst/>
                <a:latin typeface="Times New Roman" panose="02020603050405020304" pitchFamily="18" charset="0"/>
                <a:ea typeface="宋体" panose="02010600030101010101" pitchFamily="2" charset="-122"/>
              </a:rPr>
              <a:t>现在假定两个企业都没有取得对创新的垄断，而是假定这样一种情况：第三个企业在产出市场上不能生产，因而想将专利卖给一家开价更高的企业。</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pPr algn="just"/>
            <a:r>
              <a:rPr lang="zh-CN" altLang="zh-CN" sz="1800" kern="100" dirty="0">
                <a:solidFill>
                  <a:srgbClr val="000000"/>
                </a:solidFill>
                <a:effectLst/>
                <a:latin typeface="Times New Roman" panose="02020603050405020304" pitchFamily="18" charset="0"/>
                <a:ea typeface="宋体" panose="02010600030101010101" pitchFamily="2" charset="-122"/>
              </a:rPr>
              <a:t>这里的问题就是垄断者和潜在进入者谁更愿意出高价。</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pPr algn="just"/>
            <a:r>
              <a:rPr lang="zh-CN" altLang="zh-CN" sz="1800" kern="100" dirty="0">
                <a:solidFill>
                  <a:srgbClr val="000000"/>
                </a:solidFill>
                <a:effectLst/>
                <a:latin typeface="Times New Roman" panose="02020603050405020304" pitchFamily="18" charset="0"/>
                <a:ea typeface="宋体" panose="02010600030101010101" pitchFamily="2" charset="-122"/>
              </a:rPr>
              <a:t>尽管两家企业都没有直接参与研究与开发，但对此问题的回答则暗示了哪一家企业对研发的投资更有积极性。</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5087711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3D985A-8C77-4236-93EB-1C00EDBB98B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4348A27-8C94-4CE1-ABE4-1806C0BACAED}"/>
              </a:ext>
            </a:extLst>
          </p:cNvPr>
          <p:cNvSpPr>
            <a:spLocks noGrp="1"/>
          </p:cNvSpPr>
          <p:nvPr>
            <p:ph sz="quarter" idx="1"/>
          </p:nvPr>
        </p:nvSpPr>
        <p:spPr/>
        <p:txBody>
          <a:bodyPr/>
          <a:lstStyle/>
          <a:p>
            <a:r>
              <a:rPr lang="zh-CN" altLang="zh-CN" sz="1800" kern="100" dirty="0">
                <a:solidFill>
                  <a:srgbClr val="000000"/>
                </a:solidFill>
                <a:effectLst/>
                <a:latin typeface="Times New Roman" panose="02020603050405020304" pitchFamily="18" charset="0"/>
                <a:ea typeface="宋体" panose="02010600030101010101" pitchFamily="2" charset="-122"/>
              </a:rPr>
              <a:t>为了下面论述方便，且不影响结论的实质，做以下假定：</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r>
              <a:rPr lang="zh-CN" altLang="zh-CN" sz="1800" kern="100" dirty="0">
                <a:solidFill>
                  <a:srgbClr val="000000"/>
                </a:solidFill>
                <a:effectLst/>
                <a:latin typeface="Times New Roman" panose="02020603050405020304" pitchFamily="18" charset="0"/>
                <a:ea typeface="宋体" panose="02010600030101010101" pitchFamily="2" charset="-122"/>
              </a:rPr>
              <a:t>潜在进入者进入市场之前并没有生产技术，或者说生产成本无限大，而一旦获得专利，其生产成本与在位垄断者相同。</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r>
              <a:rPr lang="zh-CN" altLang="zh-CN" sz="1800" kern="100" dirty="0">
                <a:solidFill>
                  <a:srgbClr val="000000"/>
                </a:solidFill>
                <a:effectLst/>
                <a:latin typeface="Times New Roman" panose="02020603050405020304" pitchFamily="18" charset="0"/>
                <a:ea typeface="宋体" panose="02010600030101010101" pitchFamily="2" charset="-122"/>
              </a:rPr>
              <a:t>假设垄断者能够获得垄断利润π</a:t>
            </a:r>
            <a:r>
              <a:rPr lang="en-US" altLang="zh-CN" sz="1800" kern="100" baseline="30000" dirty="0">
                <a:solidFill>
                  <a:srgbClr val="000000"/>
                </a:solidFill>
                <a:effectLst/>
                <a:latin typeface="Times New Roman" panose="02020603050405020304" pitchFamily="18" charset="0"/>
                <a:ea typeface="宋体" panose="02010600030101010101" pitchFamily="2" charset="-122"/>
              </a:rPr>
              <a:t>M</a:t>
            </a:r>
            <a:r>
              <a:rPr lang="zh-CN" altLang="zh-CN" sz="1800" kern="100" dirty="0">
                <a:solidFill>
                  <a:srgbClr val="000000"/>
                </a:solidFill>
                <a:effectLst/>
                <a:latin typeface="Times New Roman" panose="02020603050405020304" pitchFamily="18" charset="0"/>
                <a:ea typeface="宋体" panose="02010600030101010101" pitchFamily="2" charset="-122"/>
              </a:rPr>
              <a:t>，如果获得专利，它将保持垄断地位，获得同样的垄断利润π</a:t>
            </a:r>
            <a:r>
              <a:rPr lang="en-US" altLang="zh-CN" sz="1800" kern="100" baseline="30000" dirty="0">
                <a:solidFill>
                  <a:srgbClr val="000000"/>
                </a:solidFill>
                <a:effectLst/>
                <a:latin typeface="Times New Roman" panose="02020603050405020304" pitchFamily="18" charset="0"/>
                <a:ea typeface="宋体" panose="02010600030101010101" pitchFamily="2" charset="-122"/>
              </a:rPr>
              <a:t>M</a:t>
            </a:r>
            <a:r>
              <a:rPr lang="zh-CN" altLang="zh-CN" sz="1800" kern="100" dirty="0">
                <a:solidFill>
                  <a:srgbClr val="000000"/>
                </a:solidFill>
                <a:effectLst/>
                <a:latin typeface="Times New Roman" panose="02020603050405020304" pitchFamily="18" charset="0"/>
                <a:ea typeface="宋体" panose="02010600030101010101" pitchFamily="2" charset="-122"/>
              </a:rPr>
              <a:t>（连同付给实验室的总金额），此时对手企业的获益为零。</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r>
              <a:rPr lang="zh-CN" altLang="zh-CN" sz="1800" kern="100" dirty="0">
                <a:solidFill>
                  <a:srgbClr val="000000"/>
                </a:solidFill>
                <a:effectLst/>
                <a:latin typeface="Times New Roman" panose="02020603050405020304" pitchFamily="18" charset="0"/>
                <a:ea typeface="宋体" panose="02010600030101010101" pitchFamily="2" charset="-122"/>
              </a:rPr>
              <a:t>对潜在进入者，一旦获得专利，那么他就可以进入市场与垄断者竞争，在这种情况下，两家企业的获利均为π</a:t>
            </a:r>
            <a:r>
              <a:rPr lang="en-US" altLang="zh-CN" sz="1800" kern="100" baseline="30000" dirty="0">
                <a:solidFill>
                  <a:srgbClr val="000000"/>
                </a:solidFill>
                <a:effectLst/>
                <a:latin typeface="Times New Roman" panose="02020603050405020304" pitchFamily="18" charset="0"/>
                <a:ea typeface="宋体" panose="02010600030101010101" pitchFamily="2" charset="-122"/>
              </a:rPr>
              <a:t>d</a:t>
            </a:r>
            <a:r>
              <a:rPr lang="zh-CN" altLang="zh-CN" sz="1800" kern="100" dirty="0">
                <a:solidFill>
                  <a:srgbClr val="000000"/>
                </a:solidFill>
                <a:effectLst/>
                <a:latin typeface="Times New Roman" panose="02020603050405020304" pitchFamily="18" charset="0"/>
                <a:ea typeface="宋体" panose="02010600030101010101" pitchFamily="2" charset="-122"/>
              </a:rPr>
              <a:t>。</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r>
              <a:rPr lang="zh-CN" altLang="zh-CN" sz="1800" kern="100" dirty="0">
                <a:solidFill>
                  <a:srgbClr val="000000"/>
                </a:solidFill>
                <a:effectLst/>
                <a:latin typeface="Times New Roman" panose="02020603050405020304" pitchFamily="18" charset="0"/>
                <a:ea typeface="宋体" panose="02010600030101010101" pitchFamily="2" charset="-122"/>
              </a:rPr>
              <a:t>考察这项创新（专利）对这两个地位不同企业的价值。</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r>
              <a:rPr lang="zh-CN" altLang="zh-CN" sz="1600" i="1" kern="100" dirty="0">
                <a:solidFill>
                  <a:srgbClr val="000000"/>
                </a:solidFill>
                <a:effectLst/>
                <a:latin typeface="Times New Roman" panose="02020603050405020304" pitchFamily="18" charset="0"/>
                <a:ea typeface="宋体" panose="02010600030101010101" pitchFamily="2" charset="-122"/>
              </a:rPr>
              <a:t>在这里，创新价值不仅必须要考虑与创新相联系的利益，而且也必须考虑，如果</a:t>
            </a:r>
            <a:r>
              <a:rPr lang="zh-CN" altLang="zh-CN" sz="1600" b="1" i="1" kern="100" dirty="0">
                <a:solidFill>
                  <a:srgbClr val="000000"/>
                </a:solidFill>
                <a:effectLst/>
                <a:latin typeface="Times New Roman" panose="02020603050405020304" pitchFamily="18" charset="0"/>
                <a:ea typeface="宋体" panose="02010600030101010101" pitchFamily="2" charset="-122"/>
              </a:rPr>
              <a:t>自己不采用</a:t>
            </a:r>
            <a:r>
              <a:rPr lang="zh-CN" altLang="zh-CN" sz="1600" i="1" kern="100" dirty="0">
                <a:solidFill>
                  <a:srgbClr val="000000"/>
                </a:solidFill>
                <a:effectLst/>
                <a:latin typeface="Times New Roman" panose="02020603050405020304" pitchFamily="18" charset="0"/>
                <a:ea typeface="宋体" panose="02010600030101010101" pitchFamily="2" charset="-122"/>
              </a:rPr>
              <a:t>这项创新而由对手所采用将会出现</a:t>
            </a:r>
            <a:r>
              <a:rPr lang="zh-CN" altLang="zh-CN" sz="1600" b="1" i="1" kern="100" dirty="0">
                <a:solidFill>
                  <a:srgbClr val="000000"/>
                </a:solidFill>
                <a:effectLst/>
                <a:latin typeface="Times New Roman" panose="02020603050405020304" pitchFamily="18" charset="0"/>
                <a:ea typeface="宋体" panose="02010600030101010101" pitchFamily="2" charset="-122"/>
              </a:rPr>
              <a:t>什么后果</a:t>
            </a:r>
            <a:r>
              <a:rPr lang="zh-CN" altLang="zh-CN" sz="1600" i="1" kern="100" dirty="0">
                <a:solidFill>
                  <a:srgbClr val="000000"/>
                </a:solidFill>
                <a:effectLst/>
                <a:latin typeface="Times New Roman" panose="02020603050405020304" pitchFamily="18" charset="0"/>
                <a:ea typeface="宋体" panose="02010600030101010101" pitchFamily="2" charset="-122"/>
              </a:rPr>
              <a:t>。但是，这不影响对潜在进入者创新价值的测算。由于潜在进入者起初在这个市场上不会取得任何利润，因而一旦它已经决定自己不采用这项创新，也就不会关心垄断者是否采用的问题。</a:t>
            </a:r>
            <a:endParaRPr lang="zh-CN" altLang="zh-CN" sz="1600" i="1" kern="100" dirty="0">
              <a:effectLst/>
              <a:latin typeface="Times New Roman" panose="02020603050405020304" pitchFamily="18" charset="0"/>
              <a:ea typeface="宋体" panose="02010600030101010101" pitchFamily="2" charset="-122"/>
            </a:endParaRPr>
          </a:p>
          <a:p>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4195791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5BA3D-F475-4722-B800-69102D56F55F}"/>
              </a:ext>
            </a:extLst>
          </p:cNvPr>
          <p:cNvSpPr>
            <a:spLocks noGrp="1"/>
          </p:cNvSpPr>
          <p:nvPr>
            <p:ph type="title"/>
          </p:nvPr>
        </p:nvSpPr>
        <p:spPr>
          <a:xfrm>
            <a:off x="457200" y="274638"/>
            <a:ext cx="7467600" cy="490066"/>
          </a:xfrm>
        </p:spPr>
        <p:txBody>
          <a:bodyPr>
            <a:normAutofit fontScale="90000"/>
          </a:bodyPr>
          <a:lstStyle/>
          <a:p>
            <a:endParaRPr lang="zh-CN" altLang="en-US" dirty="0"/>
          </a:p>
        </p:txBody>
      </p:sp>
      <p:sp>
        <p:nvSpPr>
          <p:cNvPr id="3" name="内容占位符 2">
            <a:extLst>
              <a:ext uri="{FF2B5EF4-FFF2-40B4-BE49-F238E27FC236}">
                <a16:creationId xmlns:a16="http://schemas.microsoft.com/office/drawing/2014/main" id="{184C9AAA-6B0F-44A4-85DC-CB31C5987B92}"/>
              </a:ext>
            </a:extLst>
          </p:cNvPr>
          <p:cNvSpPr>
            <a:spLocks noGrp="1"/>
          </p:cNvSpPr>
          <p:nvPr>
            <p:ph sz="quarter" idx="1"/>
          </p:nvPr>
        </p:nvSpPr>
        <p:spPr>
          <a:xfrm>
            <a:off x="457200" y="980728"/>
            <a:ext cx="7467600" cy="5493224"/>
          </a:xfrm>
        </p:spPr>
        <p:txBody>
          <a:bodyPr/>
          <a:lstStyle/>
          <a:p>
            <a:r>
              <a:rPr lang="zh-CN" altLang="zh-CN" sz="1800" kern="100" dirty="0">
                <a:solidFill>
                  <a:srgbClr val="000000"/>
                </a:solidFill>
                <a:effectLst/>
                <a:latin typeface="Times New Roman" panose="02020603050405020304" pitchFamily="18" charset="0"/>
                <a:ea typeface="宋体" panose="02010600030101010101" pitchFamily="2" charset="-122"/>
              </a:rPr>
              <a:t> 对垄断者而言，如果购买创新将获得利润</a:t>
            </a:r>
            <a:r>
              <a:rPr lang="en-US" altLang="zh-CN" sz="1800" kern="100" dirty="0">
                <a:solidFill>
                  <a:srgbClr val="000000"/>
                </a:solidFill>
                <a:effectLst/>
                <a:latin typeface="Times New Roman" panose="02020603050405020304" pitchFamily="18" charset="0"/>
                <a:ea typeface="宋体" panose="02010600030101010101" pitchFamily="2" charset="-122"/>
              </a:rPr>
              <a:t>π</a:t>
            </a:r>
            <a:r>
              <a:rPr lang="en-US" altLang="zh-CN" sz="1800" kern="100" baseline="30000" dirty="0">
                <a:solidFill>
                  <a:srgbClr val="000000"/>
                </a:solidFill>
                <a:effectLst/>
                <a:latin typeface="Times New Roman" panose="02020603050405020304" pitchFamily="18" charset="0"/>
                <a:ea typeface="宋体" panose="02010600030101010101" pitchFamily="2" charset="-122"/>
              </a:rPr>
              <a:t>M</a:t>
            </a:r>
            <a:r>
              <a:rPr lang="zh-CN" altLang="zh-CN" sz="1800" kern="100" dirty="0">
                <a:solidFill>
                  <a:srgbClr val="000000"/>
                </a:solidFill>
                <a:effectLst/>
                <a:latin typeface="Times New Roman" panose="02020603050405020304" pitchFamily="18" charset="0"/>
                <a:ea typeface="宋体" panose="02010600030101010101" pitchFamily="2" charset="-122"/>
              </a:rPr>
              <a:t>，而若不购买创新则潜在进入者就购买了这项创新，那么其将获得寡头利润π</a:t>
            </a:r>
            <a:r>
              <a:rPr lang="en-US" altLang="zh-CN" sz="1800" kern="100" baseline="30000" dirty="0">
                <a:solidFill>
                  <a:srgbClr val="000000"/>
                </a:solidFill>
                <a:effectLst/>
                <a:latin typeface="Times New Roman" panose="02020603050405020304" pitchFamily="18" charset="0"/>
                <a:ea typeface="宋体" panose="02010600030101010101" pitchFamily="2" charset="-122"/>
              </a:rPr>
              <a:t>d</a:t>
            </a:r>
            <a:r>
              <a:rPr lang="zh-CN" altLang="zh-CN" sz="1800" kern="100" dirty="0">
                <a:solidFill>
                  <a:srgbClr val="000000"/>
                </a:solidFill>
                <a:effectLst/>
                <a:latin typeface="Times New Roman" panose="02020603050405020304" pitchFamily="18" charset="0"/>
                <a:ea typeface="宋体" panose="02010600030101010101" pitchFamily="2" charset="-122"/>
              </a:rPr>
              <a:t>。</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r>
              <a:rPr lang="zh-CN" altLang="zh-CN" sz="1800" kern="100" dirty="0">
                <a:solidFill>
                  <a:srgbClr val="000000"/>
                </a:solidFill>
                <a:effectLst/>
                <a:latin typeface="Times New Roman" panose="02020603050405020304" pitchFamily="18" charset="0"/>
                <a:ea typeface="宋体" panose="02010600030101010101" pitchFamily="2" charset="-122"/>
              </a:rPr>
              <a:t>对垄断者而言，此项创新的价值就为两者之间的差额，即</a:t>
            </a:r>
            <a:r>
              <a:rPr lang="en-US" altLang="zh-CN" sz="1800" kern="100" dirty="0">
                <a:solidFill>
                  <a:srgbClr val="000000"/>
                </a:solidFill>
                <a:effectLst/>
                <a:latin typeface="Times New Roman" panose="02020603050405020304" pitchFamily="18" charset="0"/>
                <a:ea typeface="宋体" panose="02010600030101010101" pitchFamily="2" charset="-122"/>
              </a:rPr>
              <a:t>V</a:t>
            </a:r>
            <a:r>
              <a:rPr lang="en-US" altLang="zh-CN" sz="1800" kern="100" baseline="-25000" dirty="0">
                <a:solidFill>
                  <a:srgbClr val="000000"/>
                </a:solidFill>
                <a:effectLst/>
                <a:latin typeface="Times New Roman" panose="02020603050405020304" pitchFamily="18" charset="0"/>
                <a:ea typeface="宋体" panose="02010600030101010101" pitchFamily="2" charset="-122"/>
              </a:rPr>
              <a:t>M</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π</a:t>
            </a:r>
            <a:r>
              <a:rPr lang="en-US" altLang="zh-CN" sz="1800" kern="100" baseline="30000" dirty="0">
                <a:solidFill>
                  <a:srgbClr val="000000"/>
                </a:solidFill>
                <a:effectLst/>
                <a:latin typeface="Times New Roman" panose="02020603050405020304" pitchFamily="18" charset="0"/>
                <a:ea typeface="宋体" panose="02010600030101010101" pitchFamily="2" charset="-122"/>
              </a:rPr>
              <a:t>M</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π</a:t>
            </a:r>
            <a:r>
              <a:rPr lang="en-US" altLang="zh-CN" sz="1800" kern="100" baseline="30000" dirty="0">
                <a:solidFill>
                  <a:srgbClr val="000000"/>
                </a:solidFill>
                <a:effectLst/>
                <a:latin typeface="Times New Roman" panose="02020603050405020304" pitchFamily="18" charset="0"/>
                <a:ea typeface="宋体" panose="02010600030101010101" pitchFamily="2" charset="-122"/>
              </a:rPr>
              <a:t>d</a:t>
            </a:r>
            <a:r>
              <a:rPr lang="zh-CN" altLang="zh-CN" sz="1800" kern="100" dirty="0">
                <a:solidFill>
                  <a:srgbClr val="000000"/>
                </a:solidFill>
                <a:effectLst/>
                <a:latin typeface="Times New Roman" panose="02020603050405020304" pitchFamily="18" charset="0"/>
                <a:ea typeface="宋体" panose="02010600030101010101" pitchFamily="2" charset="-122"/>
              </a:rPr>
              <a:t>。这项价值亦是垄断者愿意为这项创新支付的最高价格。</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r>
              <a:rPr lang="zh-CN" altLang="zh-CN" sz="1800" kern="100" dirty="0">
                <a:solidFill>
                  <a:srgbClr val="000000"/>
                </a:solidFill>
                <a:effectLst/>
                <a:latin typeface="Times New Roman" panose="02020603050405020304" pitchFamily="18" charset="0"/>
                <a:ea typeface="宋体" panose="02010600030101010101" pitchFamily="2" charset="-122"/>
              </a:rPr>
              <a:t>对潜在进入者而言，如果得到这项创新，可获得寡头利润π</a:t>
            </a:r>
            <a:r>
              <a:rPr lang="en-US" altLang="zh-CN" sz="1800" kern="100" baseline="30000" dirty="0">
                <a:solidFill>
                  <a:srgbClr val="000000"/>
                </a:solidFill>
                <a:effectLst/>
                <a:latin typeface="Times New Roman" panose="02020603050405020304" pitchFamily="18" charset="0"/>
                <a:ea typeface="宋体" panose="02010600030101010101" pitchFamily="2" charset="-122"/>
              </a:rPr>
              <a:t>d</a:t>
            </a:r>
            <a:r>
              <a:rPr lang="zh-CN" altLang="zh-CN" sz="1800" kern="100" dirty="0">
                <a:solidFill>
                  <a:srgbClr val="000000"/>
                </a:solidFill>
                <a:effectLst/>
                <a:latin typeface="Times New Roman" panose="02020603050405020304" pitchFamily="18" charset="0"/>
                <a:ea typeface="宋体" panose="02010600030101010101" pitchFamily="2" charset="-122"/>
              </a:rPr>
              <a:t>，如果不购买这项创新获利为零。</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r>
              <a:rPr lang="zh-CN" altLang="zh-CN" sz="1800" kern="100" dirty="0">
                <a:solidFill>
                  <a:srgbClr val="000000"/>
                </a:solidFill>
                <a:effectLst/>
                <a:latin typeface="Times New Roman" panose="02020603050405020304" pitchFamily="18" charset="0"/>
                <a:ea typeface="宋体" panose="02010600030101010101" pitchFamily="2" charset="-122"/>
              </a:rPr>
              <a:t>那么对该潜在进入者而言，此项创新的价值也为两者之差，即</a:t>
            </a:r>
            <a:r>
              <a:rPr lang="en-US" altLang="zh-CN" sz="1800" kern="100" dirty="0">
                <a:solidFill>
                  <a:srgbClr val="000000"/>
                </a:solidFill>
                <a:effectLst/>
                <a:latin typeface="Times New Roman" panose="02020603050405020304" pitchFamily="18" charset="0"/>
                <a:ea typeface="宋体" panose="02010600030101010101" pitchFamily="2" charset="-122"/>
              </a:rPr>
              <a:t>V</a:t>
            </a:r>
            <a:r>
              <a:rPr lang="en-US" altLang="zh-CN" sz="1800" kern="100" baseline="-25000" dirty="0">
                <a:solidFill>
                  <a:srgbClr val="000000"/>
                </a:solidFill>
                <a:effectLst/>
                <a:latin typeface="Times New Roman" panose="02020603050405020304" pitchFamily="18" charset="0"/>
                <a:ea typeface="宋体" panose="02010600030101010101" pitchFamily="2" charset="-122"/>
              </a:rPr>
              <a:t>C</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π</a:t>
            </a:r>
            <a:r>
              <a:rPr lang="en-US" altLang="zh-CN" sz="1800" kern="100" baseline="30000" dirty="0">
                <a:solidFill>
                  <a:srgbClr val="000000"/>
                </a:solidFill>
                <a:effectLst/>
                <a:latin typeface="Times New Roman" panose="02020603050405020304" pitchFamily="18" charset="0"/>
                <a:ea typeface="宋体" panose="02010600030101010101" pitchFamily="2" charset="-122"/>
              </a:rPr>
              <a:t>d</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0</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π</a:t>
            </a:r>
            <a:r>
              <a:rPr lang="en-US" altLang="zh-CN" sz="1800" kern="100" baseline="30000" dirty="0">
                <a:solidFill>
                  <a:srgbClr val="000000"/>
                </a:solidFill>
                <a:effectLst/>
                <a:latin typeface="Times New Roman" panose="02020603050405020304" pitchFamily="18" charset="0"/>
                <a:ea typeface="宋体" panose="02010600030101010101" pitchFamily="2" charset="-122"/>
              </a:rPr>
              <a:t>d</a:t>
            </a:r>
            <a:r>
              <a:rPr lang="zh-CN" altLang="zh-CN" sz="1800" kern="100" dirty="0">
                <a:solidFill>
                  <a:srgbClr val="000000"/>
                </a:solidFill>
                <a:effectLst/>
                <a:latin typeface="Times New Roman" panose="02020603050405020304" pitchFamily="18" charset="0"/>
                <a:ea typeface="宋体" panose="02010600030101010101" pitchFamily="2" charset="-122"/>
              </a:rPr>
              <a:t>，此项价值也是该潜在进入者愿意支付的最高价格。</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r>
              <a:rPr lang="zh-CN" altLang="zh-CN" sz="1800" kern="100" dirty="0">
                <a:solidFill>
                  <a:srgbClr val="000000"/>
                </a:solidFill>
                <a:effectLst/>
                <a:latin typeface="Times New Roman" panose="02020603050405020304" pitchFamily="18" charset="0"/>
                <a:ea typeface="宋体" panose="02010600030101010101" pitchFamily="2" charset="-122"/>
              </a:rPr>
              <a:t>因而，垄断者愿意比对手出价更高的条件为：π</a:t>
            </a:r>
            <a:r>
              <a:rPr lang="en-US" altLang="zh-CN" sz="1800" kern="100" baseline="30000" dirty="0">
                <a:solidFill>
                  <a:srgbClr val="000000"/>
                </a:solidFill>
                <a:effectLst/>
                <a:latin typeface="Times New Roman" panose="02020603050405020304" pitchFamily="18" charset="0"/>
                <a:ea typeface="宋体" panose="02010600030101010101" pitchFamily="2" charset="-122"/>
              </a:rPr>
              <a:t>M</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π</a:t>
            </a:r>
            <a:r>
              <a:rPr lang="en-US" altLang="zh-CN" sz="1800" kern="100" baseline="30000" dirty="0">
                <a:solidFill>
                  <a:srgbClr val="000000"/>
                </a:solidFill>
                <a:effectLst/>
                <a:latin typeface="Times New Roman" panose="02020603050405020304" pitchFamily="18" charset="0"/>
                <a:ea typeface="宋体" panose="02010600030101010101" pitchFamily="2" charset="-122"/>
              </a:rPr>
              <a:t>d</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π</a:t>
            </a:r>
            <a:r>
              <a:rPr lang="en-US" altLang="zh-CN" sz="1800" kern="100" baseline="30000" dirty="0">
                <a:solidFill>
                  <a:srgbClr val="000000"/>
                </a:solidFill>
                <a:effectLst/>
                <a:latin typeface="Times New Roman" panose="02020603050405020304" pitchFamily="18" charset="0"/>
                <a:ea typeface="宋体" panose="02010600030101010101" pitchFamily="2" charset="-122"/>
              </a:rPr>
              <a:t>d</a:t>
            </a:r>
            <a:r>
              <a:rPr lang="zh-CN" altLang="zh-CN" sz="1800" kern="100" dirty="0">
                <a:solidFill>
                  <a:srgbClr val="000000"/>
                </a:solidFill>
                <a:effectLst/>
                <a:latin typeface="Times New Roman" panose="02020603050405020304" pitchFamily="18" charset="0"/>
                <a:ea typeface="宋体" panose="02010600030101010101" pitchFamily="2" charset="-122"/>
              </a:rPr>
              <a:t>，即</a:t>
            </a:r>
            <a:r>
              <a:rPr lang="en-US" altLang="zh-CN" sz="1800" kern="100" dirty="0">
                <a:solidFill>
                  <a:srgbClr val="000000"/>
                </a:solidFill>
                <a:effectLst/>
                <a:latin typeface="Times New Roman" panose="02020603050405020304" pitchFamily="18" charset="0"/>
                <a:ea typeface="宋体" panose="02010600030101010101" pitchFamily="2" charset="-122"/>
              </a:rPr>
              <a:t>π</a:t>
            </a:r>
            <a:r>
              <a:rPr lang="en-US" altLang="zh-CN" sz="1800" kern="100" baseline="30000" dirty="0">
                <a:solidFill>
                  <a:srgbClr val="000000"/>
                </a:solidFill>
                <a:effectLst/>
                <a:latin typeface="Times New Roman" panose="02020603050405020304" pitchFamily="18" charset="0"/>
                <a:ea typeface="宋体" panose="02010600030101010101" pitchFamily="2" charset="-122"/>
              </a:rPr>
              <a:t>M</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2π</a:t>
            </a:r>
            <a:r>
              <a:rPr lang="en-US" altLang="zh-CN" sz="1800" kern="100" baseline="30000" dirty="0">
                <a:solidFill>
                  <a:srgbClr val="000000"/>
                </a:solidFill>
                <a:effectLst/>
                <a:latin typeface="Times New Roman" panose="02020603050405020304" pitchFamily="18" charset="0"/>
                <a:ea typeface="宋体" panose="02010600030101010101" pitchFamily="2" charset="-122"/>
              </a:rPr>
              <a:t>d</a:t>
            </a:r>
            <a:r>
              <a:rPr lang="zh-CN" altLang="zh-CN" sz="1800" kern="100" dirty="0">
                <a:solidFill>
                  <a:srgbClr val="000000"/>
                </a:solidFill>
                <a:effectLst/>
                <a:latin typeface="Times New Roman" panose="02020603050405020304" pitchFamily="18" charset="0"/>
                <a:ea typeface="宋体" panose="02010600030101010101" pitchFamily="2" charset="-122"/>
              </a:rPr>
              <a:t>。换句话说，当且仅当垄断利润大于双寡头垄断利润的两倍时，垄断者才会比对手企业出价更高。</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r>
              <a:rPr lang="zh-CN" altLang="zh-CN" sz="1800" i="1" kern="100" dirty="0">
                <a:solidFill>
                  <a:srgbClr val="000000"/>
                </a:solidFill>
                <a:effectLst/>
                <a:latin typeface="Times New Roman" panose="02020603050405020304" pitchFamily="18" charset="0"/>
                <a:ea typeface="宋体" panose="02010600030101010101" pitchFamily="2" charset="-122"/>
              </a:rPr>
              <a:t>又知，两倍的双寡头垄断利润仅是双寡头垄断下的产业利润，所以，该项条件要求垄断情况下的产业利润高于双寡头垄断时的利润。</a:t>
            </a:r>
            <a:endParaRPr lang="zh-CN" altLang="zh-CN" sz="1800" i="1" kern="1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1502767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B1521-E523-4D71-B70C-5F2D55D90B2C}"/>
              </a:ext>
            </a:extLst>
          </p:cNvPr>
          <p:cNvSpPr>
            <a:spLocks noGrp="1"/>
          </p:cNvSpPr>
          <p:nvPr>
            <p:ph type="title"/>
          </p:nvPr>
        </p:nvSpPr>
        <p:spPr>
          <a:xfrm>
            <a:off x="457200" y="274638"/>
            <a:ext cx="7467600" cy="418058"/>
          </a:xfrm>
        </p:spPr>
        <p:txBody>
          <a:bodyPr>
            <a:normAutofit fontScale="90000"/>
          </a:bodyPr>
          <a:lstStyle/>
          <a:p>
            <a:endParaRPr lang="zh-CN" altLang="en-US" dirty="0"/>
          </a:p>
        </p:txBody>
      </p:sp>
      <p:sp>
        <p:nvSpPr>
          <p:cNvPr id="3" name="内容占位符 2">
            <a:extLst>
              <a:ext uri="{FF2B5EF4-FFF2-40B4-BE49-F238E27FC236}">
                <a16:creationId xmlns:a16="http://schemas.microsoft.com/office/drawing/2014/main" id="{DC96732E-EEFC-457C-9135-3EE238BB1E9F}"/>
              </a:ext>
            </a:extLst>
          </p:cNvPr>
          <p:cNvSpPr>
            <a:spLocks noGrp="1"/>
          </p:cNvSpPr>
          <p:nvPr>
            <p:ph sz="quarter" idx="1"/>
          </p:nvPr>
        </p:nvSpPr>
        <p:spPr>
          <a:xfrm>
            <a:off x="457200" y="836712"/>
            <a:ext cx="7467600" cy="5637240"/>
          </a:xfrm>
        </p:spPr>
        <p:txBody>
          <a:bodyPr/>
          <a:lstStyle/>
          <a:p>
            <a:r>
              <a:rPr lang="zh-CN" altLang="zh-CN" sz="1800" kern="100" dirty="0">
                <a:solidFill>
                  <a:srgbClr val="000000"/>
                </a:solidFill>
                <a:effectLst/>
                <a:latin typeface="Times New Roman" panose="02020603050405020304" pitchFamily="18" charset="0"/>
                <a:ea typeface="宋体" panose="02010600030101010101" pitchFamily="2" charset="-122"/>
              </a:rPr>
              <a:t> 除非对手企业带入市场的是一种完全不同的产品，否则我们可以预期上述条件是有效的。</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r>
              <a:rPr lang="zh-CN" altLang="zh-CN" sz="1800" kern="100" dirty="0">
                <a:solidFill>
                  <a:srgbClr val="000000"/>
                </a:solidFill>
                <a:effectLst/>
                <a:latin typeface="Times New Roman" panose="02020603050405020304" pitchFamily="18" charset="0"/>
                <a:ea typeface="宋体" panose="02010600030101010101" pitchFamily="2" charset="-122"/>
              </a:rPr>
              <a:t>事实上，如果两家企业提供的产品是同质的，且边际成本不变，根据我们对同质产品寡头市场的分析，双寡头垄断时的利润肯定低于垄断时的利润，并且只有在合谋的情况下才能达到垄断利润水平。</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r>
              <a:rPr lang="zh-CN" altLang="zh-CN" sz="1800" kern="100" dirty="0">
                <a:solidFill>
                  <a:srgbClr val="000000"/>
                </a:solidFill>
                <a:effectLst/>
                <a:latin typeface="Times New Roman" panose="02020603050405020304" pitchFamily="18" charset="0"/>
                <a:ea typeface="宋体" panose="02010600030101010101" pitchFamily="2" charset="-122"/>
              </a:rPr>
              <a:t>这就意味着垄断者对研发投入的动机比潜在进入者要高。</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r>
              <a:rPr lang="zh-CN" altLang="zh-CN" sz="1800" kern="100" dirty="0">
                <a:solidFill>
                  <a:srgbClr val="000000"/>
                </a:solidFill>
                <a:effectLst/>
                <a:latin typeface="Times New Roman" panose="02020603050405020304" pitchFamily="18" charset="0"/>
                <a:ea typeface="宋体" panose="02010600030101010101" pitchFamily="2" charset="-122"/>
              </a:rPr>
              <a:t>对于这一重要结论的直觉就是垄断者由于未能获得创新而导致的损失要比对手企业成功地获得创新所得到的收益更高。</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r>
              <a:rPr lang="zh-CN" altLang="zh-CN" sz="1800" kern="100" dirty="0">
                <a:solidFill>
                  <a:srgbClr val="000000"/>
                </a:solidFill>
                <a:effectLst/>
                <a:latin typeface="Times New Roman" panose="02020603050405020304" pitchFamily="18" charset="0"/>
                <a:ea typeface="宋体" panose="02010600030101010101" pitchFamily="2" charset="-122"/>
              </a:rPr>
              <a:t>这样，如果垄断者和潜在进入者要投标该创新，垄断者将出价稍高于π</a:t>
            </a:r>
            <a:r>
              <a:rPr lang="en-US" altLang="zh-CN" sz="1800" kern="100" baseline="30000" dirty="0">
                <a:solidFill>
                  <a:srgbClr val="000000"/>
                </a:solidFill>
                <a:effectLst/>
                <a:latin typeface="Times New Roman" panose="02020603050405020304" pitchFamily="18" charset="0"/>
                <a:ea typeface="宋体" panose="02010600030101010101" pitchFamily="2" charset="-122"/>
              </a:rPr>
              <a:t>d</a:t>
            </a:r>
            <a:r>
              <a:rPr lang="zh-CN" altLang="zh-CN" sz="1800" kern="100" dirty="0">
                <a:solidFill>
                  <a:srgbClr val="000000"/>
                </a:solidFill>
                <a:effectLst/>
                <a:latin typeface="Times New Roman" panose="02020603050405020304" pitchFamily="18" charset="0"/>
                <a:ea typeface="宋体" panose="02010600030101010101" pitchFamily="2" charset="-122"/>
              </a:rPr>
              <a:t>得到该项创新的产权，并保持垄断地位，获得π</a:t>
            </a:r>
            <a:r>
              <a:rPr lang="en-US" altLang="zh-CN" sz="1800" kern="100" baseline="30000" dirty="0">
                <a:solidFill>
                  <a:srgbClr val="000000"/>
                </a:solidFill>
                <a:effectLst/>
                <a:latin typeface="Times New Roman" panose="02020603050405020304" pitchFamily="18" charset="0"/>
                <a:ea typeface="宋体" panose="02010600030101010101" pitchFamily="2" charset="-122"/>
              </a:rPr>
              <a:t>M</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π</a:t>
            </a:r>
            <a:r>
              <a:rPr lang="en-US" altLang="zh-CN" sz="1800" kern="100" baseline="30000" dirty="0">
                <a:solidFill>
                  <a:srgbClr val="000000"/>
                </a:solidFill>
                <a:effectLst/>
                <a:latin typeface="Times New Roman" panose="02020603050405020304" pitchFamily="18" charset="0"/>
                <a:ea typeface="宋体" panose="02010600030101010101" pitchFamily="2" charset="-122"/>
              </a:rPr>
              <a:t>d</a:t>
            </a:r>
            <a:r>
              <a:rPr lang="zh-CN" altLang="zh-CN" sz="1800" kern="100" dirty="0">
                <a:solidFill>
                  <a:srgbClr val="000000"/>
                </a:solidFill>
                <a:effectLst/>
                <a:latin typeface="Times New Roman" panose="02020603050405020304" pitchFamily="18" charset="0"/>
                <a:ea typeface="宋体" panose="02010600030101010101" pitchFamily="2" charset="-122"/>
              </a:rPr>
              <a:t>的利润。</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r>
              <a:rPr lang="zh-CN" altLang="zh-CN" sz="1800" kern="100" dirty="0">
                <a:solidFill>
                  <a:srgbClr val="000000"/>
                </a:solidFill>
                <a:effectLst/>
                <a:latin typeface="Times New Roman" panose="02020603050405020304" pitchFamily="18" charset="0"/>
                <a:ea typeface="宋体" panose="02010600030101010101" pitchFamily="2" charset="-122"/>
              </a:rPr>
              <a:t>因而，垄断者在产业中的主导地位倾向于持续下去。</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r>
              <a:rPr lang="zh-CN" altLang="zh-CN" sz="1800" kern="100" dirty="0">
                <a:solidFill>
                  <a:srgbClr val="000000"/>
                </a:solidFill>
                <a:effectLst/>
                <a:latin typeface="Times New Roman" panose="02020603050405020304" pitchFamily="18" charset="0"/>
                <a:ea typeface="宋体" panose="02010600030101010101" pitchFamily="2" charset="-122"/>
              </a:rPr>
              <a:t>换句话说，产业结构朝着产业利润增加的方向发展（垄断）</a:t>
            </a:r>
            <a:r>
              <a:rPr lang="zh-CN" altLang="en-US" sz="1800" kern="100" dirty="0">
                <a:solidFill>
                  <a:srgbClr val="000000"/>
                </a:solidFill>
                <a:effectLst/>
                <a:latin typeface="Times New Roman" panose="02020603050405020304" pitchFamily="18" charset="0"/>
                <a:ea typeface="宋体" panose="02010600030101010101" pitchFamily="2" charset="-122"/>
              </a:rPr>
              <a:t>。</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r>
              <a:rPr lang="zh-CN" altLang="zh-CN" sz="2800" b="1" kern="100" dirty="0">
                <a:solidFill>
                  <a:srgbClr val="000000"/>
                </a:solidFill>
                <a:effectLst/>
                <a:latin typeface="Times New Roman" panose="02020603050405020304" pitchFamily="18" charset="0"/>
                <a:ea typeface="宋体" panose="02010600030101010101" pitchFamily="2" charset="-122"/>
              </a:rPr>
              <a:t>这一特征称为效率效应。</a:t>
            </a:r>
            <a:endParaRPr lang="zh-CN" altLang="zh-CN" sz="2800" b="1" kern="1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3675692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94D50-8DAC-4A4A-9F13-BBA0355DA42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A0A5C1F-2EBE-46AE-9F9F-DE1554297BC3}"/>
              </a:ext>
            </a:extLst>
          </p:cNvPr>
          <p:cNvSpPr>
            <a:spLocks noGrp="1"/>
          </p:cNvSpPr>
          <p:nvPr>
            <p:ph sz="quarter" idx="1"/>
          </p:nvPr>
        </p:nvSpPr>
        <p:spPr/>
        <p:txBody>
          <a:bodyPr/>
          <a:lstStyle/>
          <a:p>
            <a:r>
              <a:rPr lang="zh-CN" altLang="en-US" sz="1800" kern="100" dirty="0">
                <a:solidFill>
                  <a:srgbClr val="000000"/>
                </a:solidFill>
                <a:effectLst/>
                <a:latin typeface="Times New Roman" panose="02020603050405020304" pitchFamily="18" charset="0"/>
                <a:ea typeface="宋体" panose="02010600030101010101" pitchFamily="2" charset="-122"/>
              </a:rPr>
              <a:t>需要</a:t>
            </a:r>
            <a:r>
              <a:rPr lang="zh-CN" altLang="zh-CN" sz="1800" kern="100" dirty="0">
                <a:solidFill>
                  <a:srgbClr val="000000"/>
                </a:solidFill>
                <a:effectLst/>
                <a:latin typeface="Times New Roman" panose="02020603050405020304" pitchFamily="18" charset="0"/>
                <a:ea typeface="宋体" panose="02010600030101010101" pitchFamily="2" charset="-122"/>
              </a:rPr>
              <a:t>注意</a:t>
            </a:r>
            <a:r>
              <a:rPr lang="zh-CN" altLang="en-US" sz="1800" kern="100" dirty="0">
                <a:solidFill>
                  <a:srgbClr val="000000"/>
                </a:solidFill>
                <a:effectLst/>
                <a:latin typeface="Times New Roman" panose="02020603050405020304" pitchFamily="18" charset="0"/>
                <a:ea typeface="宋体" panose="02010600030101010101" pitchFamily="2" charset="-122"/>
              </a:rPr>
              <a:t>：</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r>
              <a:rPr lang="zh-CN" altLang="zh-CN" sz="1800" kern="100" dirty="0">
                <a:solidFill>
                  <a:srgbClr val="000000"/>
                </a:solidFill>
                <a:effectLst/>
                <a:latin typeface="Times New Roman" panose="02020603050405020304" pitchFamily="18" charset="0"/>
                <a:ea typeface="宋体" panose="02010600030101010101" pitchFamily="2" charset="-122"/>
              </a:rPr>
              <a:t>垄断者对于一项创新，即使将来不采用，也会要求得到它的产权。这在有些情况下，例如该专利涉及的生产技术并不优于垄断者所拥有的技术条件下也同样发生。</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r>
              <a:rPr lang="zh-CN" altLang="zh-CN" sz="1800" kern="100" dirty="0">
                <a:solidFill>
                  <a:srgbClr val="000000"/>
                </a:solidFill>
                <a:effectLst/>
                <a:latin typeface="Times New Roman" panose="02020603050405020304" pitchFamily="18" charset="0"/>
                <a:ea typeface="宋体" panose="02010600030101010101" pitchFamily="2" charset="-122"/>
              </a:rPr>
              <a:t>那么取得专利的唯一目的就是要阻止进入者的竞争</a:t>
            </a:r>
            <a:r>
              <a:rPr lang="zh-CN" altLang="en-US" sz="1800" kern="100" dirty="0">
                <a:solidFill>
                  <a:srgbClr val="000000"/>
                </a:solidFill>
                <a:effectLst/>
                <a:latin typeface="Times New Roman" panose="02020603050405020304" pitchFamily="18" charset="0"/>
                <a:ea typeface="宋体" panose="02010600030101010101" pitchFamily="2" charset="-122"/>
              </a:rPr>
              <a:t>。</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r>
              <a:rPr lang="zh-CN" altLang="zh-CN" sz="1800" kern="100" dirty="0">
                <a:solidFill>
                  <a:srgbClr val="000000"/>
                </a:solidFill>
                <a:effectLst/>
                <a:latin typeface="Times New Roman" panose="02020603050405020304" pitchFamily="18" charset="0"/>
                <a:ea typeface="宋体" panose="02010600030101010101" pitchFamily="2" charset="-122"/>
              </a:rPr>
              <a:t>还有一种类似的情况，一项产品创新与垄断者的产品并无很大的差别，并不值得为引进新产品而支付成本，但是垄断者也要求该产品创新的产权，以便避免竞争。</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r>
              <a:rPr lang="zh-CN" altLang="zh-CN" sz="1800" b="1" kern="100" dirty="0">
                <a:solidFill>
                  <a:srgbClr val="000000"/>
                </a:solidFill>
                <a:effectLst/>
                <a:latin typeface="Times New Roman" panose="02020603050405020304" pitchFamily="18" charset="0"/>
                <a:ea typeface="宋体" panose="02010600030101010101" pitchFamily="2" charset="-122"/>
              </a:rPr>
              <a:t>因而效率效应可以成为专利“搁置”的一种解释。</a:t>
            </a:r>
            <a:endParaRPr lang="zh-CN" altLang="zh-CN" sz="1800" b="1" kern="1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8451396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A83ABC-4514-4043-96FE-D16B7C40163C}"/>
              </a:ext>
            </a:extLst>
          </p:cNvPr>
          <p:cNvSpPr>
            <a:spLocks noGrp="1"/>
          </p:cNvSpPr>
          <p:nvPr>
            <p:ph type="title"/>
          </p:nvPr>
        </p:nvSpPr>
        <p:spPr/>
        <p:txBody>
          <a:bodyPr/>
          <a:lstStyle/>
          <a:p>
            <a:r>
              <a:rPr lang="zh-CN" altLang="en-US" b="1" dirty="0"/>
              <a:t>二、更新效应及创造性毁灭</a:t>
            </a:r>
          </a:p>
        </p:txBody>
      </p:sp>
      <p:sp>
        <p:nvSpPr>
          <p:cNvPr id="3" name="内容占位符 2">
            <a:extLst>
              <a:ext uri="{FF2B5EF4-FFF2-40B4-BE49-F238E27FC236}">
                <a16:creationId xmlns:a16="http://schemas.microsoft.com/office/drawing/2014/main" id="{243359D5-B30D-44BD-9F62-FF485095C50F}"/>
              </a:ext>
            </a:extLst>
          </p:cNvPr>
          <p:cNvSpPr>
            <a:spLocks noGrp="1"/>
          </p:cNvSpPr>
          <p:nvPr>
            <p:ph sz="quarter" idx="1"/>
          </p:nvPr>
        </p:nvSpPr>
        <p:spPr/>
        <p:txBody>
          <a:bodyPr/>
          <a:lstStyle/>
          <a:p>
            <a:pPr algn="just"/>
            <a:r>
              <a:rPr lang="zh-CN" altLang="zh-CN" sz="1800" kern="100" dirty="0">
                <a:solidFill>
                  <a:srgbClr val="000000"/>
                </a:solidFill>
                <a:effectLst/>
                <a:latin typeface="Times New Roman" panose="02020603050405020304" pitchFamily="18" charset="0"/>
                <a:ea typeface="宋体" panose="02010600030101010101" pitchFamily="2" charset="-122"/>
              </a:rPr>
              <a:t>上面的模型并没有对潜在竞争对手参加创新竞标做出假定。我们认为其一定参加竞标。而如果我们给定一个潜在对手参加竞标的概率，那么上述的结论就会有所改变了。</a:t>
            </a:r>
            <a:endParaRPr lang="zh-CN" altLang="zh-CN" sz="1800" kern="100" dirty="0">
              <a:effectLst/>
              <a:latin typeface="Times New Roman" panose="02020603050405020304" pitchFamily="18" charset="0"/>
              <a:ea typeface="宋体" panose="02010600030101010101" pitchFamily="2" charset="-122"/>
            </a:endParaRPr>
          </a:p>
          <a:p>
            <a:pPr algn="just"/>
            <a:r>
              <a:rPr lang="zh-CN" altLang="zh-CN" sz="1800" kern="100" dirty="0">
                <a:solidFill>
                  <a:srgbClr val="000000"/>
                </a:solidFill>
                <a:effectLst/>
                <a:latin typeface="Times New Roman" panose="02020603050405020304" pitchFamily="18" charset="0"/>
                <a:ea typeface="宋体" panose="02010600030101010101" pitchFamily="2" charset="-122"/>
              </a:rPr>
              <a:t>我们考虑这样一种情形：竞争对手不参加创新竞标的概率为</a:t>
            </a:r>
            <a:r>
              <a:rPr lang="en-US" altLang="zh-CN" sz="1800" kern="100" dirty="0">
                <a:solidFill>
                  <a:srgbClr val="000000"/>
                </a:solidFill>
                <a:effectLst/>
                <a:latin typeface="Times New Roman" panose="02020603050405020304" pitchFamily="18" charset="0"/>
                <a:ea typeface="宋体" panose="02010600030101010101" pitchFamily="2" charset="-122"/>
              </a:rPr>
              <a:t>ρ</a:t>
            </a:r>
            <a:r>
              <a:rPr lang="zh-CN" altLang="zh-CN" sz="1800" kern="100" dirty="0">
                <a:solidFill>
                  <a:srgbClr val="000000"/>
                </a:solidFill>
                <a:effectLst/>
                <a:latin typeface="Times New Roman" panose="02020603050405020304" pitchFamily="18" charset="0"/>
                <a:ea typeface="宋体" panose="02010600030101010101" pitchFamily="2" charset="-122"/>
              </a:rPr>
              <a:t>。同时假设垄断者并不清楚竞争对手是否提交了竞标书。这一假设并非不切实际：事实上，往往难以确定潜在竞争对手，而且它们的意图也不是很明确。</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9005852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B04C9-33F0-49D3-A691-8EEC5FE6A27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B4B0DBD-8717-458A-8AB0-97F46328EBA2}"/>
              </a:ext>
            </a:extLst>
          </p:cNvPr>
          <p:cNvSpPr>
            <a:spLocks noGrp="1"/>
          </p:cNvSpPr>
          <p:nvPr>
            <p:ph sz="quarter" idx="1"/>
          </p:nvPr>
        </p:nvSpPr>
        <p:spPr/>
        <p:txBody>
          <a:bodyPr>
            <a:normAutofit lnSpcReduction="10000"/>
          </a:bodyPr>
          <a:lstStyle/>
          <a:p>
            <a:r>
              <a:rPr lang="zh-CN" altLang="en-US" dirty="0"/>
              <a:t>进一步假设垄断者及竞争对手都没有投标，那么此项创新仍然没有使用，垄断者依旧。对垄断者而言，如果垄断者投标并获得此项创新，那么它仍然可获得垄断利润</a:t>
            </a:r>
            <a:r>
              <a:rPr lang="zh-CN" altLang="zh-CN" sz="1800" kern="100" dirty="0">
                <a:solidFill>
                  <a:srgbClr val="000000"/>
                </a:solidFill>
                <a:effectLst/>
                <a:ea typeface="宋体" panose="02010600030101010101" pitchFamily="2" charset="-122"/>
                <a:cs typeface="Times New Roman" panose="02020603050405020304" pitchFamily="18" charset="0"/>
              </a:rPr>
              <a:t>π</a:t>
            </a:r>
            <a:r>
              <a:rPr lang="en-US" altLang="zh-CN" sz="1800" kern="100" baseline="30000" dirty="0">
                <a:solidFill>
                  <a:srgbClr val="000000"/>
                </a:solidFill>
                <a:effectLst/>
                <a:ea typeface="宋体" panose="02010600030101010101" pitchFamily="2" charset="-122"/>
                <a:cs typeface="Times New Roman" panose="02020603050405020304" pitchFamily="18" charset="0"/>
              </a:rPr>
              <a:t>M</a:t>
            </a:r>
            <a:r>
              <a:rPr lang="zh-CN" altLang="en-US" dirty="0"/>
              <a:t>。</a:t>
            </a:r>
            <a:endParaRPr lang="en-US" altLang="zh-CN" dirty="0"/>
          </a:p>
          <a:p>
            <a:r>
              <a:rPr lang="zh-CN" altLang="en-US" dirty="0"/>
              <a:t>如果垄断者不参加投标，而竞争对手有</a:t>
            </a:r>
            <a:r>
              <a:rPr lang="en-US" altLang="zh-CN" dirty="0"/>
              <a:t>ρ</a:t>
            </a:r>
            <a:r>
              <a:rPr lang="zh-CN" altLang="en-US" dirty="0"/>
              <a:t>的概率不参加投标，此时垄断者依然得到垄断利润</a:t>
            </a:r>
            <a:r>
              <a:rPr lang="zh-CN" altLang="zh-CN" sz="1800" kern="100" dirty="0">
                <a:solidFill>
                  <a:srgbClr val="000000"/>
                </a:solidFill>
                <a:effectLst/>
                <a:ea typeface="宋体" panose="02010600030101010101" pitchFamily="2" charset="-122"/>
                <a:cs typeface="Times New Roman" panose="02020603050405020304" pitchFamily="18" charset="0"/>
              </a:rPr>
              <a:t>π</a:t>
            </a:r>
            <a:r>
              <a:rPr lang="en-US" altLang="zh-CN" sz="1800" kern="100" baseline="30000" dirty="0">
                <a:solidFill>
                  <a:srgbClr val="000000"/>
                </a:solidFill>
                <a:effectLst/>
                <a:ea typeface="宋体" panose="02010600030101010101" pitchFamily="2" charset="-122"/>
                <a:cs typeface="Times New Roman" panose="02020603050405020304" pitchFamily="18" charset="0"/>
              </a:rPr>
              <a:t>M</a:t>
            </a:r>
            <a:r>
              <a:rPr lang="zh-CN" altLang="en-US" dirty="0"/>
              <a:t>，而竞争对手有</a:t>
            </a:r>
            <a:r>
              <a:rPr lang="en-US" altLang="zh-CN" dirty="0"/>
              <a:t>1</a:t>
            </a:r>
            <a:r>
              <a:rPr lang="zh-CN" altLang="en-US" dirty="0"/>
              <a:t>－</a:t>
            </a:r>
            <a:r>
              <a:rPr lang="en-US" altLang="zh-CN" dirty="0"/>
              <a:t>ρ</a:t>
            </a:r>
            <a:r>
              <a:rPr lang="zh-CN" altLang="en-US" dirty="0"/>
              <a:t>的概率可能投标，那么垄断者将得到双寡头利润</a:t>
            </a:r>
            <a:r>
              <a:rPr lang="zh-CN" altLang="zh-CN" sz="1800" kern="100" dirty="0">
                <a:solidFill>
                  <a:srgbClr val="000000"/>
                </a:solidFill>
                <a:effectLst/>
                <a:ea typeface="宋体" panose="02010600030101010101" pitchFamily="2" charset="-122"/>
                <a:cs typeface="Times New Roman" panose="02020603050405020304" pitchFamily="18" charset="0"/>
              </a:rPr>
              <a:t>π</a:t>
            </a:r>
            <a:r>
              <a:rPr lang="en-US" altLang="zh-CN" sz="1800" kern="100" baseline="30000" dirty="0">
                <a:solidFill>
                  <a:srgbClr val="000000"/>
                </a:solidFill>
                <a:effectLst/>
                <a:ea typeface="宋体" panose="02010600030101010101" pitchFamily="2" charset="-122"/>
                <a:cs typeface="Times New Roman" panose="02020603050405020304" pitchFamily="18" charset="0"/>
              </a:rPr>
              <a:t>d</a:t>
            </a:r>
            <a:r>
              <a:rPr lang="zh-CN" altLang="en-US" dirty="0"/>
              <a:t>。这样，该垄断者愿意的最高标价为：</a:t>
            </a:r>
            <a:r>
              <a:rPr lang="en-US" altLang="zh-CN" sz="1800" kern="100" dirty="0">
                <a:solidFill>
                  <a:srgbClr val="000000"/>
                </a:solidFill>
                <a:effectLst/>
                <a:latin typeface="宋体" panose="02010600030101010101" pitchFamily="2" charset="-122"/>
                <a:cs typeface="Times New Roman" panose="02020603050405020304" pitchFamily="18" charset="0"/>
              </a:rPr>
              <a:t>π</a:t>
            </a:r>
            <a:r>
              <a:rPr lang="en-US" altLang="zh-CN" sz="1800" kern="100" baseline="30000" dirty="0">
                <a:solidFill>
                  <a:srgbClr val="000000"/>
                </a:solidFill>
                <a:effectLst/>
                <a:latin typeface="宋体" panose="02010600030101010101" pitchFamily="2" charset="-122"/>
                <a:cs typeface="Times New Roman" panose="02020603050405020304" pitchFamily="18" charset="0"/>
              </a:rPr>
              <a:t>M</a:t>
            </a:r>
            <a:r>
              <a:rPr lang="zh-CN" altLang="zh-CN" sz="1800" kern="100" dirty="0">
                <a:solidFill>
                  <a:srgbClr val="000000"/>
                </a:solidFill>
                <a:effectLst/>
                <a:ea typeface="宋体" panose="02010600030101010101" pitchFamily="2" charset="-122"/>
                <a:cs typeface="Times New Roman" panose="02020603050405020304" pitchFamily="18" charset="0"/>
              </a:rPr>
              <a:t>－</a:t>
            </a:r>
            <a:r>
              <a:rPr lang="en-US" altLang="zh-CN" sz="1800" kern="100" dirty="0">
                <a:solidFill>
                  <a:srgbClr val="000000"/>
                </a:solidFill>
                <a:effectLst/>
                <a:ea typeface="宋体" panose="02010600030101010101" pitchFamily="2" charset="-122"/>
                <a:cs typeface="Times New Roman" panose="02020603050405020304" pitchFamily="18" charset="0"/>
              </a:rPr>
              <a:t>[</a:t>
            </a:r>
            <a:r>
              <a:rPr lang="zh-CN" altLang="zh-CN" sz="1800" kern="100" dirty="0">
                <a:solidFill>
                  <a:srgbClr val="000000"/>
                </a:solidFill>
                <a:effectLst/>
                <a:ea typeface="宋体" panose="02010600030101010101" pitchFamily="2" charset="-122"/>
                <a:cs typeface="Times New Roman" panose="02020603050405020304" pitchFamily="18" charset="0"/>
              </a:rPr>
              <a:t>（</a:t>
            </a:r>
            <a:r>
              <a:rPr lang="en-US" altLang="zh-CN" sz="1800" kern="100" dirty="0">
                <a:solidFill>
                  <a:srgbClr val="000000"/>
                </a:solidFill>
                <a:effectLst/>
                <a:ea typeface="宋体" panose="02010600030101010101" pitchFamily="2" charset="-122"/>
                <a:cs typeface="Times New Roman" panose="02020603050405020304" pitchFamily="18" charset="0"/>
              </a:rPr>
              <a:t>1</a:t>
            </a:r>
            <a:r>
              <a:rPr lang="zh-CN" altLang="zh-CN" sz="1800" kern="100" dirty="0">
                <a:solidFill>
                  <a:srgbClr val="000000"/>
                </a:solidFill>
                <a:effectLst/>
                <a:ea typeface="宋体" panose="02010600030101010101" pitchFamily="2" charset="-122"/>
                <a:cs typeface="Times New Roman" panose="02020603050405020304" pitchFamily="18" charset="0"/>
              </a:rPr>
              <a:t>－</a:t>
            </a:r>
            <a:r>
              <a:rPr lang="en-US" altLang="zh-CN" sz="1800" kern="100" dirty="0">
                <a:solidFill>
                  <a:srgbClr val="000000"/>
                </a:solidFill>
                <a:effectLst/>
                <a:ea typeface="宋体" panose="02010600030101010101" pitchFamily="2" charset="-122"/>
                <a:cs typeface="Times New Roman" panose="02020603050405020304" pitchFamily="18" charset="0"/>
              </a:rPr>
              <a:t>ρ</a:t>
            </a:r>
            <a:r>
              <a:rPr lang="zh-CN" altLang="zh-CN" sz="1800" kern="100" dirty="0">
                <a:solidFill>
                  <a:srgbClr val="000000"/>
                </a:solidFill>
                <a:effectLst/>
                <a:ea typeface="宋体" panose="02010600030101010101" pitchFamily="2" charset="-122"/>
                <a:cs typeface="Times New Roman" panose="02020603050405020304" pitchFamily="18" charset="0"/>
              </a:rPr>
              <a:t>）</a:t>
            </a:r>
            <a:r>
              <a:rPr lang="en-US" altLang="zh-CN" sz="1800" kern="100" dirty="0">
                <a:solidFill>
                  <a:srgbClr val="000000"/>
                </a:solidFill>
                <a:effectLst/>
                <a:ea typeface="宋体" panose="02010600030101010101" pitchFamily="2" charset="-122"/>
                <a:cs typeface="Times New Roman" panose="02020603050405020304" pitchFamily="18" charset="0"/>
              </a:rPr>
              <a:t>π</a:t>
            </a:r>
            <a:r>
              <a:rPr lang="en-US" altLang="zh-CN" sz="1800" kern="100" baseline="30000" dirty="0">
                <a:solidFill>
                  <a:srgbClr val="000000"/>
                </a:solidFill>
                <a:effectLst/>
                <a:ea typeface="宋体" panose="02010600030101010101" pitchFamily="2" charset="-122"/>
                <a:cs typeface="Times New Roman" panose="02020603050405020304" pitchFamily="18" charset="0"/>
              </a:rPr>
              <a:t>d</a:t>
            </a:r>
            <a:r>
              <a:rPr lang="zh-CN" altLang="zh-CN" sz="1800" kern="100" dirty="0">
                <a:solidFill>
                  <a:srgbClr val="000000"/>
                </a:solidFill>
                <a:effectLst/>
                <a:ea typeface="宋体" panose="02010600030101010101" pitchFamily="2" charset="-122"/>
                <a:cs typeface="Times New Roman" panose="02020603050405020304" pitchFamily="18" charset="0"/>
              </a:rPr>
              <a:t>＋</a:t>
            </a:r>
            <a:r>
              <a:rPr lang="en-US" altLang="zh-CN" sz="1800" kern="100" dirty="0">
                <a:solidFill>
                  <a:srgbClr val="000000"/>
                </a:solidFill>
                <a:effectLst/>
                <a:ea typeface="宋体" panose="02010600030101010101" pitchFamily="2" charset="-122"/>
                <a:cs typeface="Times New Roman" panose="02020603050405020304" pitchFamily="18" charset="0"/>
              </a:rPr>
              <a:t>ρπ</a:t>
            </a:r>
            <a:r>
              <a:rPr lang="en-US" altLang="zh-CN" sz="1800" kern="100" baseline="30000" dirty="0">
                <a:solidFill>
                  <a:srgbClr val="000000"/>
                </a:solidFill>
                <a:effectLst/>
                <a:ea typeface="宋体" panose="02010600030101010101" pitchFamily="2" charset="-122"/>
                <a:cs typeface="Times New Roman" panose="02020603050405020304" pitchFamily="18" charset="0"/>
              </a:rPr>
              <a:t>M</a:t>
            </a:r>
            <a:r>
              <a:rPr lang="en-US" altLang="zh-CN" sz="1800" kern="100" dirty="0">
                <a:solidFill>
                  <a:srgbClr val="000000"/>
                </a:solidFill>
                <a:effectLst/>
                <a:ea typeface="宋体" panose="02010600030101010101" pitchFamily="2" charset="-122"/>
                <a:cs typeface="Times New Roman" panose="02020603050405020304" pitchFamily="18" charset="0"/>
              </a:rPr>
              <a:t>]</a:t>
            </a:r>
            <a:r>
              <a:rPr lang="zh-CN" altLang="zh-CN" sz="1800" kern="100" dirty="0">
                <a:solidFill>
                  <a:srgbClr val="000000"/>
                </a:solidFill>
                <a:effectLst/>
                <a:ea typeface="宋体" panose="02010600030101010101" pitchFamily="2" charset="-122"/>
                <a:cs typeface="Times New Roman" panose="02020603050405020304" pitchFamily="18" charset="0"/>
              </a:rPr>
              <a:t>＝（</a:t>
            </a:r>
            <a:r>
              <a:rPr lang="en-US" altLang="zh-CN" sz="1800" kern="100" dirty="0">
                <a:solidFill>
                  <a:srgbClr val="000000"/>
                </a:solidFill>
                <a:effectLst/>
                <a:ea typeface="宋体" panose="02010600030101010101" pitchFamily="2" charset="-122"/>
                <a:cs typeface="Times New Roman" panose="02020603050405020304" pitchFamily="18" charset="0"/>
              </a:rPr>
              <a:t>1</a:t>
            </a:r>
            <a:r>
              <a:rPr lang="zh-CN" altLang="zh-CN" sz="1800" kern="100" dirty="0">
                <a:solidFill>
                  <a:srgbClr val="000000"/>
                </a:solidFill>
                <a:effectLst/>
                <a:ea typeface="宋体" panose="02010600030101010101" pitchFamily="2" charset="-122"/>
                <a:cs typeface="Times New Roman" panose="02020603050405020304" pitchFamily="18" charset="0"/>
              </a:rPr>
              <a:t>－</a:t>
            </a:r>
            <a:r>
              <a:rPr lang="en-US" altLang="zh-CN" sz="1800" kern="100" dirty="0">
                <a:solidFill>
                  <a:srgbClr val="000000"/>
                </a:solidFill>
                <a:effectLst/>
                <a:ea typeface="宋体" panose="02010600030101010101" pitchFamily="2" charset="-122"/>
                <a:cs typeface="Times New Roman" panose="02020603050405020304" pitchFamily="18" charset="0"/>
              </a:rPr>
              <a:t>ρ</a:t>
            </a:r>
            <a:r>
              <a:rPr lang="zh-CN" altLang="zh-CN" sz="1800" kern="100" dirty="0">
                <a:solidFill>
                  <a:srgbClr val="000000"/>
                </a:solidFill>
                <a:effectLst/>
                <a:ea typeface="宋体" panose="02010600030101010101" pitchFamily="2" charset="-122"/>
                <a:cs typeface="Times New Roman" panose="02020603050405020304" pitchFamily="18" charset="0"/>
              </a:rPr>
              <a:t>）（</a:t>
            </a:r>
            <a:r>
              <a:rPr lang="en-US" altLang="zh-CN" sz="1800" kern="100" dirty="0">
                <a:solidFill>
                  <a:srgbClr val="000000"/>
                </a:solidFill>
                <a:effectLst/>
                <a:ea typeface="宋体" panose="02010600030101010101" pitchFamily="2" charset="-122"/>
                <a:cs typeface="Times New Roman" panose="02020603050405020304" pitchFamily="18" charset="0"/>
              </a:rPr>
              <a:t>π</a:t>
            </a:r>
            <a:r>
              <a:rPr lang="en-US" altLang="zh-CN" sz="1800" kern="100" baseline="30000" dirty="0">
                <a:solidFill>
                  <a:srgbClr val="000000"/>
                </a:solidFill>
                <a:effectLst/>
                <a:ea typeface="宋体" panose="02010600030101010101" pitchFamily="2" charset="-122"/>
                <a:cs typeface="Times New Roman" panose="02020603050405020304" pitchFamily="18" charset="0"/>
              </a:rPr>
              <a:t>M</a:t>
            </a:r>
            <a:r>
              <a:rPr lang="zh-CN" altLang="zh-CN" sz="1800" kern="100" dirty="0">
                <a:solidFill>
                  <a:srgbClr val="000000"/>
                </a:solidFill>
                <a:effectLst/>
                <a:ea typeface="宋体" panose="02010600030101010101" pitchFamily="2" charset="-122"/>
                <a:cs typeface="Times New Roman" panose="02020603050405020304" pitchFamily="18" charset="0"/>
              </a:rPr>
              <a:t>－</a:t>
            </a:r>
            <a:r>
              <a:rPr lang="en-US" altLang="zh-CN" sz="1800" kern="100" dirty="0">
                <a:solidFill>
                  <a:srgbClr val="000000"/>
                </a:solidFill>
                <a:effectLst/>
                <a:ea typeface="宋体" panose="02010600030101010101" pitchFamily="2" charset="-122"/>
                <a:cs typeface="Times New Roman" panose="02020603050405020304" pitchFamily="18" charset="0"/>
              </a:rPr>
              <a:t>π</a:t>
            </a:r>
            <a:r>
              <a:rPr lang="en-US" altLang="zh-CN" sz="1800" kern="100" baseline="30000" dirty="0">
                <a:solidFill>
                  <a:srgbClr val="000000"/>
                </a:solidFill>
                <a:effectLst/>
                <a:ea typeface="宋体" panose="02010600030101010101" pitchFamily="2" charset="-122"/>
                <a:cs typeface="Times New Roman" panose="02020603050405020304" pitchFamily="18" charset="0"/>
              </a:rPr>
              <a:t>d</a:t>
            </a:r>
            <a:r>
              <a:rPr lang="zh-CN" altLang="zh-CN" sz="1800" kern="100" dirty="0">
                <a:solidFill>
                  <a:srgbClr val="000000"/>
                </a:solidFill>
                <a:effectLst/>
                <a:ea typeface="宋体" panose="02010600030101010101" pitchFamily="2" charset="-122"/>
                <a:cs typeface="Times New Roman" panose="02020603050405020304" pitchFamily="18" charset="0"/>
              </a:rPr>
              <a:t>）</a:t>
            </a:r>
            <a:r>
              <a:rPr lang="zh-CN" altLang="en-US" dirty="0"/>
              <a:t>。</a:t>
            </a:r>
            <a:endParaRPr lang="en-US" altLang="zh-CN" dirty="0"/>
          </a:p>
          <a:p>
            <a:r>
              <a:rPr lang="zh-CN" altLang="en-US" dirty="0"/>
              <a:t>对于竞争对手而言，与上个模型相类似，最高的标价依然是</a:t>
            </a:r>
            <a:r>
              <a:rPr lang="zh-CN" altLang="zh-CN" sz="2400" kern="100" dirty="0">
                <a:solidFill>
                  <a:srgbClr val="000000"/>
                </a:solidFill>
                <a:effectLst/>
                <a:ea typeface="宋体" panose="02010600030101010101" pitchFamily="2" charset="-122"/>
                <a:cs typeface="Times New Roman" panose="02020603050405020304" pitchFamily="18" charset="0"/>
              </a:rPr>
              <a:t>π</a:t>
            </a:r>
            <a:r>
              <a:rPr lang="en-US" altLang="zh-CN" sz="2400" kern="100" baseline="30000" dirty="0">
                <a:solidFill>
                  <a:srgbClr val="000000"/>
                </a:solidFill>
                <a:effectLst/>
                <a:ea typeface="宋体" panose="02010600030101010101" pitchFamily="2" charset="-122"/>
                <a:cs typeface="Times New Roman" panose="02020603050405020304" pitchFamily="18" charset="0"/>
              </a:rPr>
              <a:t>d </a:t>
            </a:r>
            <a:r>
              <a:rPr lang="zh-CN" altLang="en-US" dirty="0"/>
              <a:t>。我们比较一下两者的最高标价，可得出结论，如果出现竞争对手不参加竞标的概率很高，即         时，垄断者愿意支付购买创新的金额将少于竞争对手。</a:t>
            </a:r>
          </a:p>
        </p:txBody>
      </p:sp>
      <p:pic>
        <p:nvPicPr>
          <p:cNvPr id="7" name="图片 6">
            <a:extLst>
              <a:ext uri="{FF2B5EF4-FFF2-40B4-BE49-F238E27FC236}">
                <a16:creationId xmlns:a16="http://schemas.microsoft.com/office/drawing/2014/main" id="{7072E29D-D035-4565-995F-ECE8A8E15FF1}"/>
              </a:ext>
            </a:extLst>
          </p:cNvPr>
          <p:cNvPicPr>
            <a:picLocks noChangeAspect="1"/>
          </p:cNvPicPr>
          <p:nvPr/>
        </p:nvPicPr>
        <p:blipFill>
          <a:blip r:embed="rId2"/>
          <a:stretch>
            <a:fillRect/>
          </a:stretch>
        </p:blipFill>
        <p:spPr>
          <a:xfrm>
            <a:off x="1115616" y="5661248"/>
            <a:ext cx="828571" cy="371429"/>
          </a:xfrm>
          <a:prstGeom prst="rect">
            <a:avLst/>
          </a:prstGeom>
        </p:spPr>
      </p:pic>
    </p:spTree>
    <p:extLst>
      <p:ext uri="{BB962C8B-B14F-4D97-AF65-F5344CB8AC3E}">
        <p14:creationId xmlns:p14="http://schemas.microsoft.com/office/powerpoint/2010/main" val="179474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8040" y="188639"/>
            <a:ext cx="7467600" cy="1296143"/>
          </a:xfrm>
        </p:spPr>
        <p:txBody>
          <a:bodyPr>
            <a:normAutofit fontScale="90000"/>
          </a:bodyPr>
          <a:lstStyle/>
          <a:p>
            <a:pPr algn="ctr"/>
            <a:r>
              <a:rPr lang="en-US" altLang="zh-CN" b="1" dirty="0">
                <a:latin typeface="华文琥珀" panose="02010800040101010101" pitchFamily="2" charset="-122"/>
                <a:ea typeface="华文琥珀" panose="02010800040101010101" pitchFamily="2" charset="-122"/>
              </a:rPr>
              <a:t>2017</a:t>
            </a:r>
            <a:r>
              <a:rPr lang="zh-CN" altLang="en-US" b="1" dirty="0">
                <a:latin typeface="华文琥珀" panose="02010800040101010101" pitchFamily="2" charset="-122"/>
                <a:ea typeface="华文琥珀" panose="02010800040101010101" pitchFamily="2" charset="-122"/>
              </a:rPr>
              <a:t>年全球研发支出最高的</a:t>
            </a:r>
            <a:r>
              <a:rPr lang="en-US" altLang="zh-CN" b="1" dirty="0">
                <a:latin typeface="华文琥珀" panose="02010800040101010101" pitchFamily="2" charset="-122"/>
                <a:ea typeface="华文琥珀" panose="02010800040101010101" pitchFamily="2" charset="-122"/>
              </a:rPr>
              <a:t>25</a:t>
            </a:r>
            <a:r>
              <a:rPr lang="zh-CN" altLang="en-US" b="1" dirty="0">
                <a:latin typeface="华文琥珀" panose="02010800040101010101" pitchFamily="2" charset="-122"/>
                <a:ea typeface="华文琥珀" panose="02010800040101010101" pitchFamily="2" charset="-122"/>
              </a:rPr>
              <a:t>家公司</a:t>
            </a:r>
            <a:br>
              <a:rPr lang="en-US" altLang="zh-CN" b="1" dirty="0">
                <a:latin typeface="华文琥珀" panose="02010800040101010101" pitchFamily="2" charset="-122"/>
                <a:ea typeface="华文琥珀" panose="02010800040101010101" pitchFamily="2" charset="-122"/>
              </a:rPr>
            </a:br>
            <a:r>
              <a:rPr lang="en-US" altLang="zh-CN" b="1" dirty="0">
                <a:latin typeface="华文琥珀" panose="02010800040101010101" pitchFamily="2" charset="-122"/>
                <a:ea typeface="华文琥珀" panose="02010800040101010101" pitchFamily="2" charset="-122"/>
              </a:rPr>
              <a:t>Vs</a:t>
            </a:r>
            <a:br>
              <a:rPr lang="en-US" altLang="zh-CN" b="1" dirty="0">
                <a:latin typeface="华文琥珀" panose="02010800040101010101" pitchFamily="2" charset="-122"/>
                <a:ea typeface="华文琥珀" panose="02010800040101010101" pitchFamily="2" charset="-122"/>
              </a:rPr>
            </a:br>
            <a:r>
              <a:rPr lang="zh-CN" altLang="en-US" b="1" dirty="0">
                <a:latin typeface="华文琥珀" panose="02010800040101010101" pitchFamily="2" charset="-122"/>
                <a:ea typeface="华文琥珀" panose="02010800040101010101" pitchFamily="2" charset="-122"/>
              </a:rPr>
              <a:t>中国四大科技公司</a:t>
            </a:r>
          </a:p>
        </p:txBody>
      </p:sp>
      <p:pic>
        <p:nvPicPr>
          <p:cNvPr id="4" name="图片 3" descr="http://zxpic.imtt.qq.com/zxpic_imtt/2018/08/04/1200/sizedimage/120052_869930894_5_660_686.jpg"/>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4032448" cy="4752528"/>
          </a:xfrm>
          <a:prstGeom prst="rect">
            <a:avLst/>
          </a:prstGeom>
          <a:noFill/>
          <a:ln>
            <a:noFill/>
          </a:ln>
        </p:spPr>
      </p:pic>
      <p:pic>
        <p:nvPicPr>
          <p:cNvPr id="5" name="图片 4" descr="http://zxpic.imtt.qq.com/zxpic_imtt/2018/08/04/1200/sizedimage/120053_869930894_7_1000_648.jpg"/>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628800"/>
            <a:ext cx="3744416" cy="4752528"/>
          </a:xfrm>
          <a:prstGeom prst="rect">
            <a:avLst/>
          </a:prstGeom>
          <a:noFill/>
          <a:ln>
            <a:noFill/>
          </a:ln>
        </p:spPr>
      </p:pic>
    </p:spTree>
    <p:extLst>
      <p:ext uri="{BB962C8B-B14F-4D97-AF65-F5344CB8AC3E}">
        <p14:creationId xmlns:p14="http://schemas.microsoft.com/office/powerpoint/2010/main" val="17032650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B5570-5C31-4E86-8782-B03D9833DD0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B388A53-AC5F-4D63-B8D5-C1AAC84D47F6}"/>
              </a:ext>
            </a:extLst>
          </p:cNvPr>
          <p:cNvSpPr>
            <a:spLocks noGrp="1"/>
          </p:cNvSpPr>
          <p:nvPr>
            <p:ph sz="quarter" idx="1"/>
          </p:nvPr>
        </p:nvSpPr>
        <p:spPr/>
        <p:txBody>
          <a:bodyPr/>
          <a:lstStyle/>
          <a:p>
            <a:r>
              <a:rPr lang="zh-CN" altLang="en-US" dirty="0"/>
              <a:t>相反地，若对手不参加竞标的概率较小，即：</a:t>
            </a:r>
            <a:endParaRPr lang="en-US" altLang="zh-CN" dirty="0"/>
          </a:p>
          <a:p>
            <a:pPr marL="0" indent="0">
              <a:buNone/>
            </a:pPr>
            <a:endParaRPr lang="en-US" altLang="zh-CN" dirty="0"/>
          </a:p>
          <a:p>
            <a:r>
              <a:rPr lang="zh-CN" altLang="en-US" dirty="0"/>
              <a:t>时，垄断者愿意支付购买创新的金额高于竞争对手。</a:t>
            </a:r>
            <a:endParaRPr lang="en-US" altLang="zh-CN" dirty="0"/>
          </a:p>
          <a:p>
            <a:r>
              <a:rPr lang="zh-CN" altLang="en-US" dirty="0"/>
              <a:t>结论：</a:t>
            </a:r>
            <a:endParaRPr lang="en-US" altLang="zh-CN" dirty="0"/>
          </a:p>
          <a:p>
            <a:r>
              <a:rPr lang="zh-CN" altLang="en-US" i="1" dirty="0"/>
              <a:t>相对于新进入者而言，在位企业有更大的积极性从事渐进式创新的研究与开发。</a:t>
            </a:r>
            <a:endParaRPr lang="en-US" altLang="zh-CN" i="1" dirty="0"/>
          </a:p>
          <a:p>
            <a:r>
              <a:rPr lang="zh-CN" altLang="en-US" i="1" dirty="0"/>
              <a:t>然而如果存在进入威胁的不确定性，或者由于激进式创新的机会，那么对在位企业而言，新进入者可能具有更强烈的研发动机。</a:t>
            </a:r>
          </a:p>
        </p:txBody>
      </p:sp>
      <p:pic>
        <p:nvPicPr>
          <p:cNvPr id="4" name="图片 3">
            <a:extLst>
              <a:ext uri="{FF2B5EF4-FFF2-40B4-BE49-F238E27FC236}">
                <a16:creationId xmlns:a16="http://schemas.microsoft.com/office/drawing/2014/main" id="{9DE1EE35-7B3D-46B1-B890-F907D63D1910}"/>
              </a:ext>
            </a:extLst>
          </p:cNvPr>
          <p:cNvPicPr>
            <a:picLocks noChangeAspect="1"/>
          </p:cNvPicPr>
          <p:nvPr/>
        </p:nvPicPr>
        <p:blipFill>
          <a:blip r:embed="rId2"/>
          <a:stretch>
            <a:fillRect/>
          </a:stretch>
        </p:blipFill>
        <p:spPr>
          <a:xfrm>
            <a:off x="2339752" y="1916832"/>
            <a:ext cx="1628900" cy="766540"/>
          </a:xfrm>
          <a:prstGeom prst="rect">
            <a:avLst/>
          </a:prstGeom>
        </p:spPr>
      </p:pic>
    </p:spTree>
    <p:extLst>
      <p:ext uri="{BB962C8B-B14F-4D97-AF65-F5344CB8AC3E}">
        <p14:creationId xmlns:p14="http://schemas.microsoft.com/office/powerpoint/2010/main" val="34594734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b="1"/>
              <a:t>附：数据与事实</a:t>
            </a:r>
          </a:p>
        </p:txBody>
      </p:sp>
      <p:sp>
        <p:nvSpPr>
          <p:cNvPr id="31747" name="Rectangle 3"/>
          <p:cNvSpPr>
            <a:spLocks noGrp="1" noChangeArrowheads="1"/>
          </p:cNvSpPr>
          <p:nvPr>
            <p:ph type="body" idx="1"/>
          </p:nvPr>
        </p:nvSpPr>
        <p:spPr>
          <a:xfrm>
            <a:off x="457200" y="1600200"/>
            <a:ext cx="8229600" cy="4997450"/>
          </a:xfrm>
        </p:spPr>
        <p:txBody>
          <a:bodyPr/>
          <a:lstStyle/>
          <a:p>
            <a:pPr eaLnBrk="1" hangingPunct="1"/>
            <a:r>
              <a:rPr lang="zh-CN" altLang="en-US" sz="2400" b="1"/>
              <a:t>美国</a:t>
            </a:r>
            <a:r>
              <a:rPr lang="en-US" altLang="zh-CN" sz="2400" b="1"/>
              <a:t>5</a:t>
            </a:r>
            <a:r>
              <a:rPr lang="zh-CN" altLang="en-US" sz="2400" b="1"/>
              <a:t>个产业的</a:t>
            </a:r>
            <a:r>
              <a:rPr lang="en-US" altLang="zh-CN" sz="2400" b="1"/>
              <a:t>R&amp;D</a:t>
            </a:r>
            <a:r>
              <a:rPr lang="zh-CN" altLang="en-US" sz="2400" b="1"/>
              <a:t>的边际收益率（</a:t>
            </a:r>
            <a:r>
              <a:rPr lang="en-US" altLang="zh-CN" sz="2400" b="1"/>
              <a:t>1981</a:t>
            </a:r>
            <a:r>
              <a:rPr lang="zh-CN" altLang="en-US" sz="2400" b="1"/>
              <a:t>）（</a:t>
            </a:r>
            <a:r>
              <a:rPr lang="en-US" altLang="zh-CN" sz="2400" b="1"/>
              <a:t>%</a:t>
            </a:r>
            <a:r>
              <a:rPr lang="zh-CN" altLang="en-US" sz="2400" b="1"/>
              <a:t>）</a:t>
            </a:r>
          </a:p>
          <a:p>
            <a:pPr eaLnBrk="1" hangingPunct="1"/>
            <a:endParaRPr lang="en-US" altLang="zh-CN" sz="2400" b="1"/>
          </a:p>
        </p:txBody>
      </p:sp>
      <p:sp>
        <p:nvSpPr>
          <p:cNvPr id="31748" name="Line 4"/>
          <p:cNvSpPr>
            <a:spLocks noChangeShapeType="1"/>
          </p:cNvSpPr>
          <p:nvPr/>
        </p:nvSpPr>
        <p:spPr bwMode="auto">
          <a:xfrm>
            <a:off x="900113" y="2276475"/>
            <a:ext cx="7272337" cy="0"/>
          </a:xfrm>
          <a:prstGeom prst="line">
            <a:avLst/>
          </a:prstGeom>
          <a:noFill/>
          <a:ln w="28575">
            <a:solidFill>
              <a:schemeClr val="tx1"/>
            </a:solidFill>
            <a:round/>
            <a:headEnd/>
            <a:tailEnd/>
          </a:ln>
        </p:spPr>
        <p:txBody>
          <a:bodyPr/>
          <a:lstStyle/>
          <a:p>
            <a:endParaRPr lang="zh-CN" altLang="en-US"/>
          </a:p>
        </p:txBody>
      </p:sp>
      <p:sp>
        <p:nvSpPr>
          <p:cNvPr id="31749" name="Line 5"/>
          <p:cNvSpPr>
            <a:spLocks noChangeShapeType="1"/>
          </p:cNvSpPr>
          <p:nvPr/>
        </p:nvSpPr>
        <p:spPr bwMode="auto">
          <a:xfrm>
            <a:off x="971550" y="2852738"/>
            <a:ext cx="7129463" cy="0"/>
          </a:xfrm>
          <a:prstGeom prst="line">
            <a:avLst/>
          </a:prstGeom>
          <a:noFill/>
          <a:ln w="9525">
            <a:solidFill>
              <a:schemeClr val="tx1"/>
            </a:solidFill>
            <a:round/>
            <a:headEnd/>
            <a:tailEnd/>
          </a:ln>
        </p:spPr>
        <p:txBody>
          <a:bodyPr/>
          <a:lstStyle/>
          <a:p>
            <a:endParaRPr lang="zh-CN" altLang="en-US"/>
          </a:p>
        </p:txBody>
      </p:sp>
      <p:sp>
        <p:nvSpPr>
          <p:cNvPr id="31750" name="Line 6"/>
          <p:cNvSpPr>
            <a:spLocks noChangeShapeType="1"/>
          </p:cNvSpPr>
          <p:nvPr/>
        </p:nvSpPr>
        <p:spPr bwMode="auto">
          <a:xfrm>
            <a:off x="971550" y="3500438"/>
            <a:ext cx="7129463" cy="0"/>
          </a:xfrm>
          <a:prstGeom prst="line">
            <a:avLst/>
          </a:prstGeom>
          <a:noFill/>
          <a:ln w="9525">
            <a:solidFill>
              <a:schemeClr val="tx1"/>
            </a:solidFill>
            <a:round/>
            <a:headEnd/>
            <a:tailEnd/>
          </a:ln>
        </p:spPr>
        <p:txBody>
          <a:bodyPr/>
          <a:lstStyle/>
          <a:p>
            <a:endParaRPr lang="zh-CN" altLang="en-US"/>
          </a:p>
        </p:txBody>
      </p:sp>
      <p:sp>
        <p:nvSpPr>
          <p:cNvPr id="31751" name="Line 7"/>
          <p:cNvSpPr>
            <a:spLocks noChangeShapeType="1"/>
          </p:cNvSpPr>
          <p:nvPr/>
        </p:nvSpPr>
        <p:spPr bwMode="auto">
          <a:xfrm>
            <a:off x="971550" y="4221163"/>
            <a:ext cx="7129463" cy="0"/>
          </a:xfrm>
          <a:prstGeom prst="line">
            <a:avLst/>
          </a:prstGeom>
          <a:noFill/>
          <a:ln w="9525">
            <a:solidFill>
              <a:schemeClr val="tx1"/>
            </a:solidFill>
            <a:round/>
            <a:headEnd/>
            <a:tailEnd/>
          </a:ln>
        </p:spPr>
        <p:txBody>
          <a:bodyPr/>
          <a:lstStyle/>
          <a:p>
            <a:endParaRPr lang="zh-CN" altLang="en-US"/>
          </a:p>
        </p:txBody>
      </p:sp>
      <p:sp>
        <p:nvSpPr>
          <p:cNvPr id="31752" name="Line 8"/>
          <p:cNvSpPr>
            <a:spLocks noChangeShapeType="1"/>
          </p:cNvSpPr>
          <p:nvPr/>
        </p:nvSpPr>
        <p:spPr bwMode="auto">
          <a:xfrm>
            <a:off x="1042988" y="4868863"/>
            <a:ext cx="7129462" cy="0"/>
          </a:xfrm>
          <a:prstGeom prst="line">
            <a:avLst/>
          </a:prstGeom>
          <a:noFill/>
          <a:ln w="9525">
            <a:solidFill>
              <a:schemeClr val="tx1"/>
            </a:solidFill>
            <a:round/>
            <a:headEnd/>
            <a:tailEnd/>
          </a:ln>
        </p:spPr>
        <p:txBody>
          <a:bodyPr/>
          <a:lstStyle/>
          <a:p>
            <a:endParaRPr lang="zh-CN" altLang="en-US"/>
          </a:p>
        </p:txBody>
      </p:sp>
      <p:sp>
        <p:nvSpPr>
          <p:cNvPr id="31753" name="Line 9"/>
          <p:cNvSpPr>
            <a:spLocks noChangeShapeType="1"/>
          </p:cNvSpPr>
          <p:nvPr/>
        </p:nvSpPr>
        <p:spPr bwMode="auto">
          <a:xfrm>
            <a:off x="1042988" y="5589588"/>
            <a:ext cx="7129462" cy="0"/>
          </a:xfrm>
          <a:prstGeom prst="line">
            <a:avLst/>
          </a:prstGeom>
          <a:noFill/>
          <a:ln w="9525">
            <a:solidFill>
              <a:schemeClr val="tx1"/>
            </a:solidFill>
            <a:round/>
            <a:headEnd/>
            <a:tailEnd/>
          </a:ln>
        </p:spPr>
        <p:txBody>
          <a:bodyPr/>
          <a:lstStyle/>
          <a:p>
            <a:endParaRPr lang="zh-CN" altLang="en-US"/>
          </a:p>
        </p:txBody>
      </p:sp>
      <p:sp>
        <p:nvSpPr>
          <p:cNvPr id="31754" name="Line 10"/>
          <p:cNvSpPr>
            <a:spLocks noChangeShapeType="1"/>
          </p:cNvSpPr>
          <p:nvPr/>
        </p:nvSpPr>
        <p:spPr bwMode="auto">
          <a:xfrm>
            <a:off x="900113" y="6308725"/>
            <a:ext cx="7559675" cy="0"/>
          </a:xfrm>
          <a:prstGeom prst="line">
            <a:avLst/>
          </a:prstGeom>
          <a:noFill/>
          <a:ln w="28575">
            <a:solidFill>
              <a:schemeClr val="tx1"/>
            </a:solidFill>
            <a:round/>
            <a:headEnd/>
            <a:tailEnd/>
          </a:ln>
        </p:spPr>
        <p:txBody>
          <a:bodyPr/>
          <a:lstStyle/>
          <a:p>
            <a:endParaRPr lang="zh-CN" altLang="en-US"/>
          </a:p>
        </p:txBody>
      </p:sp>
      <p:sp>
        <p:nvSpPr>
          <p:cNvPr id="31755" name="Line 11"/>
          <p:cNvSpPr>
            <a:spLocks noChangeShapeType="1"/>
          </p:cNvSpPr>
          <p:nvPr/>
        </p:nvSpPr>
        <p:spPr bwMode="auto">
          <a:xfrm>
            <a:off x="4716463" y="2276475"/>
            <a:ext cx="0" cy="4032250"/>
          </a:xfrm>
          <a:prstGeom prst="line">
            <a:avLst/>
          </a:prstGeom>
          <a:noFill/>
          <a:ln w="9525">
            <a:solidFill>
              <a:schemeClr val="tx1"/>
            </a:solidFill>
            <a:round/>
            <a:headEnd/>
            <a:tailEnd/>
          </a:ln>
        </p:spPr>
        <p:txBody>
          <a:bodyPr/>
          <a:lstStyle/>
          <a:p>
            <a:endParaRPr lang="zh-CN" altLang="en-US"/>
          </a:p>
        </p:txBody>
      </p:sp>
      <p:sp>
        <p:nvSpPr>
          <p:cNvPr id="31756" name="Line 12"/>
          <p:cNvSpPr>
            <a:spLocks noChangeShapeType="1"/>
          </p:cNvSpPr>
          <p:nvPr/>
        </p:nvSpPr>
        <p:spPr bwMode="auto">
          <a:xfrm>
            <a:off x="2627313" y="2276475"/>
            <a:ext cx="0" cy="4032250"/>
          </a:xfrm>
          <a:prstGeom prst="line">
            <a:avLst/>
          </a:prstGeom>
          <a:noFill/>
          <a:ln w="9525">
            <a:solidFill>
              <a:schemeClr val="tx1"/>
            </a:solidFill>
            <a:round/>
            <a:headEnd/>
            <a:tailEnd/>
          </a:ln>
        </p:spPr>
        <p:txBody>
          <a:bodyPr/>
          <a:lstStyle/>
          <a:p>
            <a:endParaRPr lang="zh-CN" altLang="en-US"/>
          </a:p>
        </p:txBody>
      </p:sp>
      <p:sp>
        <p:nvSpPr>
          <p:cNvPr id="31757" name="Line 13"/>
          <p:cNvSpPr>
            <a:spLocks noChangeShapeType="1"/>
          </p:cNvSpPr>
          <p:nvPr/>
        </p:nvSpPr>
        <p:spPr bwMode="auto">
          <a:xfrm>
            <a:off x="6588125" y="2276475"/>
            <a:ext cx="0" cy="4032250"/>
          </a:xfrm>
          <a:prstGeom prst="line">
            <a:avLst/>
          </a:prstGeom>
          <a:noFill/>
          <a:ln w="9525">
            <a:solidFill>
              <a:schemeClr val="tx1"/>
            </a:solidFill>
            <a:round/>
            <a:headEnd/>
            <a:tailEnd/>
          </a:ln>
        </p:spPr>
        <p:txBody>
          <a:bodyPr/>
          <a:lstStyle/>
          <a:p>
            <a:endParaRPr lang="zh-CN" altLang="en-US"/>
          </a:p>
        </p:txBody>
      </p:sp>
      <p:sp>
        <p:nvSpPr>
          <p:cNvPr id="31758" name="Text Box 14"/>
          <p:cNvSpPr txBox="1">
            <a:spLocks noChangeArrowheads="1"/>
          </p:cNvSpPr>
          <p:nvPr/>
        </p:nvSpPr>
        <p:spPr bwMode="auto">
          <a:xfrm>
            <a:off x="1095375" y="2282825"/>
            <a:ext cx="1100138" cy="457200"/>
          </a:xfrm>
          <a:prstGeom prst="rect">
            <a:avLst/>
          </a:prstGeom>
          <a:noFill/>
          <a:ln w="9525">
            <a:noFill/>
            <a:miter lim="800000"/>
            <a:headEnd/>
            <a:tailEnd/>
          </a:ln>
        </p:spPr>
        <p:txBody>
          <a:bodyPr>
            <a:spAutoFit/>
          </a:bodyPr>
          <a:lstStyle/>
          <a:p>
            <a:r>
              <a:rPr lang="zh-CN" altLang="en-US" sz="2400" b="1"/>
              <a:t>产业</a:t>
            </a:r>
          </a:p>
        </p:txBody>
      </p:sp>
      <p:sp>
        <p:nvSpPr>
          <p:cNvPr id="31759" name="Text Box 15"/>
          <p:cNvSpPr txBox="1">
            <a:spLocks noChangeArrowheads="1"/>
          </p:cNvSpPr>
          <p:nvPr/>
        </p:nvSpPr>
        <p:spPr bwMode="auto">
          <a:xfrm>
            <a:off x="1116013" y="2997200"/>
            <a:ext cx="1439862" cy="457200"/>
          </a:xfrm>
          <a:prstGeom prst="rect">
            <a:avLst/>
          </a:prstGeom>
          <a:noFill/>
          <a:ln w="9525">
            <a:noFill/>
            <a:miter lim="800000"/>
            <a:headEnd/>
            <a:tailEnd/>
          </a:ln>
        </p:spPr>
        <p:txBody>
          <a:bodyPr>
            <a:spAutoFit/>
          </a:bodyPr>
          <a:lstStyle/>
          <a:p>
            <a:r>
              <a:rPr lang="zh-CN" altLang="en-US" sz="2400" b="1"/>
              <a:t>化学工业</a:t>
            </a:r>
          </a:p>
        </p:txBody>
      </p:sp>
      <p:sp>
        <p:nvSpPr>
          <p:cNvPr id="31760" name="Text Box 16"/>
          <p:cNvSpPr txBox="1">
            <a:spLocks noChangeArrowheads="1"/>
          </p:cNvSpPr>
          <p:nvPr/>
        </p:nvSpPr>
        <p:spPr bwMode="auto">
          <a:xfrm>
            <a:off x="827088" y="3644900"/>
            <a:ext cx="1800225" cy="457200"/>
          </a:xfrm>
          <a:prstGeom prst="rect">
            <a:avLst/>
          </a:prstGeom>
          <a:noFill/>
          <a:ln w="9525">
            <a:noFill/>
            <a:miter lim="800000"/>
            <a:headEnd/>
            <a:tailEnd/>
          </a:ln>
        </p:spPr>
        <p:txBody>
          <a:bodyPr>
            <a:spAutoFit/>
          </a:bodyPr>
          <a:lstStyle/>
          <a:p>
            <a:r>
              <a:rPr lang="zh-CN" altLang="en-US" sz="2400" b="1"/>
              <a:t>非电器工业</a:t>
            </a:r>
          </a:p>
        </p:txBody>
      </p:sp>
      <p:sp>
        <p:nvSpPr>
          <p:cNvPr id="31761" name="Text Box 17"/>
          <p:cNvSpPr txBox="1">
            <a:spLocks noChangeArrowheads="1"/>
          </p:cNvSpPr>
          <p:nvPr/>
        </p:nvSpPr>
        <p:spPr bwMode="auto">
          <a:xfrm>
            <a:off x="1042988" y="4292600"/>
            <a:ext cx="1439862" cy="457200"/>
          </a:xfrm>
          <a:prstGeom prst="rect">
            <a:avLst/>
          </a:prstGeom>
          <a:noFill/>
          <a:ln w="9525">
            <a:noFill/>
            <a:miter lim="800000"/>
            <a:headEnd/>
            <a:tailEnd/>
          </a:ln>
        </p:spPr>
        <p:txBody>
          <a:bodyPr>
            <a:spAutoFit/>
          </a:bodyPr>
          <a:lstStyle/>
          <a:p>
            <a:r>
              <a:rPr lang="zh-CN" altLang="en-US" sz="2400" b="1"/>
              <a:t>电器工业</a:t>
            </a:r>
          </a:p>
        </p:txBody>
      </p:sp>
      <p:sp>
        <p:nvSpPr>
          <p:cNvPr id="31762" name="Text Box 18"/>
          <p:cNvSpPr txBox="1">
            <a:spLocks noChangeArrowheads="1"/>
          </p:cNvSpPr>
          <p:nvPr/>
        </p:nvSpPr>
        <p:spPr bwMode="auto">
          <a:xfrm>
            <a:off x="1042988" y="5013325"/>
            <a:ext cx="1439862" cy="457200"/>
          </a:xfrm>
          <a:prstGeom prst="rect">
            <a:avLst/>
          </a:prstGeom>
          <a:noFill/>
          <a:ln w="9525">
            <a:noFill/>
            <a:miter lim="800000"/>
            <a:headEnd/>
            <a:tailEnd/>
          </a:ln>
        </p:spPr>
        <p:txBody>
          <a:bodyPr>
            <a:spAutoFit/>
          </a:bodyPr>
          <a:lstStyle/>
          <a:p>
            <a:r>
              <a:rPr lang="zh-CN" altLang="en-US" sz="2400" b="1"/>
              <a:t>运输设备</a:t>
            </a:r>
          </a:p>
        </p:txBody>
      </p:sp>
      <p:sp>
        <p:nvSpPr>
          <p:cNvPr id="31763" name="Text Box 19"/>
          <p:cNvSpPr txBox="1">
            <a:spLocks noChangeArrowheads="1"/>
          </p:cNvSpPr>
          <p:nvPr/>
        </p:nvSpPr>
        <p:spPr bwMode="auto">
          <a:xfrm>
            <a:off x="1116013" y="5734050"/>
            <a:ext cx="1439862" cy="457200"/>
          </a:xfrm>
          <a:prstGeom prst="rect">
            <a:avLst/>
          </a:prstGeom>
          <a:noFill/>
          <a:ln w="9525">
            <a:noFill/>
            <a:miter lim="800000"/>
            <a:headEnd/>
            <a:tailEnd/>
          </a:ln>
        </p:spPr>
        <p:txBody>
          <a:bodyPr>
            <a:spAutoFit/>
          </a:bodyPr>
          <a:lstStyle/>
          <a:p>
            <a:r>
              <a:rPr lang="zh-CN" altLang="en-US" sz="2400" b="1"/>
              <a:t>科学仪器</a:t>
            </a:r>
          </a:p>
        </p:txBody>
      </p:sp>
      <p:sp>
        <p:nvSpPr>
          <p:cNvPr id="31764" name="Text Box 20"/>
          <p:cNvSpPr txBox="1">
            <a:spLocks noChangeArrowheads="1"/>
          </p:cNvSpPr>
          <p:nvPr/>
        </p:nvSpPr>
        <p:spPr bwMode="auto">
          <a:xfrm>
            <a:off x="2751138" y="2354263"/>
            <a:ext cx="1795462" cy="366712"/>
          </a:xfrm>
          <a:prstGeom prst="rect">
            <a:avLst/>
          </a:prstGeom>
          <a:noFill/>
          <a:ln w="9525">
            <a:noFill/>
            <a:miter lim="800000"/>
            <a:headEnd/>
            <a:tailEnd/>
          </a:ln>
        </p:spPr>
        <p:txBody>
          <a:bodyPr wrap="none">
            <a:spAutoFit/>
          </a:bodyPr>
          <a:lstStyle/>
          <a:p>
            <a:r>
              <a:rPr lang="zh-CN" altLang="en-US" b="1"/>
              <a:t>社会边际收益率</a:t>
            </a:r>
          </a:p>
        </p:txBody>
      </p:sp>
      <p:sp>
        <p:nvSpPr>
          <p:cNvPr id="31765" name="Text Box 21"/>
          <p:cNvSpPr txBox="1">
            <a:spLocks noChangeArrowheads="1"/>
          </p:cNvSpPr>
          <p:nvPr/>
        </p:nvSpPr>
        <p:spPr bwMode="auto">
          <a:xfrm>
            <a:off x="4787900" y="2349500"/>
            <a:ext cx="1795463" cy="366713"/>
          </a:xfrm>
          <a:prstGeom prst="rect">
            <a:avLst/>
          </a:prstGeom>
          <a:noFill/>
          <a:ln w="9525">
            <a:noFill/>
            <a:miter lim="800000"/>
            <a:headEnd/>
            <a:tailEnd/>
          </a:ln>
        </p:spPr>
        <p:txBody>
          <a:bodyPr wrap="none">
            <a:spAutoFit/>
          </a:bodyPr>
          <a:lstStyle/>
          <a:p>
            <a:r>
              <a:rPr lang="zh-CN" altLang="en-US" b="1"/>
              <a:t>企业边际收益率</a:t>
            </a:r>
          </a:p>
        </p:txBody>
      </p:sp>
      <p:sp>
        <p:nvSpPr>
          <p:cNvPr id="31766" name="Text Box 22"/>
          <p:cNvSpPr txBox="1">
            <a:spLocks noChangeArrowheads="1"/>
          </p:cNvSpPr>
          <p:nvPr/>
        </p:nvSpPr>
        <p:spPr bwMode="auto">
          <a:xfrm>
            <a:off x="6732588" y="2349500"/>
            <a:ext cx="1104900" cy="366713"/>
          </a:xfrm>
          <a:prstGeom prst="rect">
            <a:avLst/>
          </a:prstGeom>
          <a:noFill/>
          <a:ln w="9525">
            <a:noFill/>
            <a:miter lim="800000"/>
            <a:headEnd/>
            <a:tailEnd/>
          </a:ln>
        </p:spPr>
        <p:txBody>
          <a:bodyPr wrap="none">
            <a:spAutoFit/>
          </a:bodyPr>
          <a:lstStyle/>
          <a:p>
            <a:r>
              <a:rPr lang="zh-CN" altLang="en-US" b="1"/>
              <a:t>资本利率</a:t>
            </a:r>
          </a:p>
        </p:txBody>
      </p:sp>
      <p:sp>
        <p:nvSpPr>
          <p:cNvPr id="31767" name="Text Box 23"/>
          <p:cNvSpPr txBox="1">
            <a:spLocks noChangeArrowheads="1"/>
          </p:cNvSpPr>
          <p:nvPr/>
        </p:nvSpPr>
        <p:spPr bwMode="auto">
          <a:xfrm>
            <a:off x="3111500" y="2940050"/>
            <a:ext cx="752475" cy="366713"/>
          </a:xfrm>
          <a:prstGeom prst="rect">
            <a:avLst/>
          </a:prstGeom>
          <a:noFill/>
          <a:ln w="9525">
            <a:noFill/>
            <a:miter lim="800000"/>
            <a:headEnd/>
            <a:tailEnd/>
          </a:ln>
        </p:spPr>
        <p:txBody>
          <a:bodyPr wrap="none">
            <a:spAutoFit/>
          </a:bodyPr>
          <a:lstStyle/>
          <a:p>
            <a:r>
              <a:rPr lang="en-US" altLang="zh-CN" b="1"/>
              <a:t>29.1</a:t>
            </a:r>
          </a:p>
        </p:txBody>
      </p:sp>
      <p:sp>
        <p:nvSpPr>
          <p:cNvPr id="31768" name="Text Box 24"/>
          <p:cNvSpPr txBox="1">
            <a:spLocks noChangeArrowheads="1"/>
          </p:cNvSpPr>
          <p:nvPr/>
        </p:nvSpPr>
        <p:spPr bwMode="auto">
          <a:xfrm>
            <a:off x="5148263" y="2924175"/>
            <a:ext cx="752475" cy="366713"/>
          </a:xfrm>
          <a:prstGeom prst="rect">
            <a:avLst/>
          </a:prstGeom>
          <a:noFill/>
          <a:ln w="9525">
            <a:noFill/>
            <a:miter lim="800000"/>
            <a:headEnd/>
            <a:tailEnd/>
          </a:ln>
        </p:spPr>
        <p:txBody>
          <a:bodyPr wrap="none">
            <a:spAutoFit/>
          </a:bodyPr>
          <a:lstStyle/>
          <a:p>
            <a:r>
              <a:rPr lang="en-US" altLang="zh-CN" b="1"/>
              <a:t>13.3</a:t>
            </a:r>
          </a:p>
        </p:txBody>
      </p:sp>
      <p:sp>
        <p:nvSpPr>
          <p:cNvPr id="31769" name="Text Box 25"/>
          <p:cNvSpPr txBox="1">
            <a:spLocks noChangeArrowheads="1"/>
          </p:cNvSpPr>
          <p:nvPr/>
        </p:nvSpPr>
        <p:spPr bwMode="auto">
          <a:xfrm>
            <a:off x="6804025" y="2924175"/>
            <a:ext cx="752475" cy="366713"/>
          </a:xfrm>
          <a:prstGeom prst="rect">
            <a:avLst/>
          </a:prstGeom>
          <a:noFill/>
          <a:ln w="9525">
            <a:noFill/>
            <a:miter lim="800000"/>
            <a:headEnd/>
            <a:tailEnd/>
          </a:ln>
        </p:spPr>
        <p:txBody>
          <a:bodyPr wrap="none">
            <a:spAutoFit/>
          </a:bodyPr>
          <a:lstStyle/>
          <a:p>
            <a:r>
              <a:rPr lang="en-US" altLang="zh-CN" b="1"/>
              <a:t>13.5</a:t>
            </a:r>
          </a:p>
        </p:txBody>
      </p:sp>
      <p:sp>
        <p:nvSpPr>
          <p:cNvPr id="31770" name="Text Box 26"/>
          <p:cNvSpPr txBox="1">
            <a:spLocks noChangeArrowheads="1"/>
          </p:cNvSpPr>
          <p:nvPr/>
        </p:nvSpPr>
        <p:spPr bwMode="auto">
          <a:xfrm>
            <a:off x="3059113" y="3644900"/>
            <a:ext cx="752475" cy="366713"/>
          </a:xfrm>
          <a:prstGeom prst="rect">
            <a:avLst/>
          </a:prstGeom>
          <a:noFill/>
          <a:ln w="9525">
            <a:noFill/>
            <a:miter lim="800000"/>
            <a:headEnd/>
            <a:tailEnd/>
          </a:ln>
        </p:spPr>
        <p:txBody>
          <a:bodyPr wrap="none">
            <a:spAutoFit/>
          </a:bodyPr>
          <a:lstStyle/>
          <a:p>
            <a:r>
              <a:rPr lang="en-US" altLang="zh-CN" b="1"/>
              <a:t>45.0</a:t>
            </a:r>
          </a:p>
        </p:txBody>
      </p:sp>
      <p:sp>
        <p:nvSpPr>
          <p:cNvPr id="31771" name="Text Box 27"/>
          <p:cNvSpPr txBox="1">
            <a:spLocks noChangeArrowheads="1"/>
          </p:cNvSpPr>
          <p:nvPr/>
        </p:nvSpPr>
        <p:spPr bwMode="auto">
          <a:xfrm>
            <a:off x="5076825" y="3644900"/>
            <a:ext cx="752475" cy="366713"/>
          </a:xfrm>
          <a:prstGeom prst="rect">
            <a:avLst/>
          </a:prstGeom>
          <a:noFill/>
          <a:ln w="9525">
            <a:noFill/>
            <a:miter lim="800000"/>
            <a:headEnd/>
            <a:tailEnd/>
          </a:ln>
        </p:spPr>
        <p:txBody>
          <a:bodyPr wrap="none">
            <a:spAutoFit/>
          </a:bodyPr>
          <a:lstStyle/>
          <a:p>
            <a:r>
              <a:rPr lang="en-US" altLang="zh-CN" b="1"/>
              <a:t>24.0</a:t>
            </a:r>
          </a:p>
        </p:txBody>
      </p:sp>
      <p:sp>
        <p:nvSpPr>
          <p:cNvPr id="31772" name="Text Box 28"/>
          <p:cNvSpPr txBox="1">
            <a:spLocks noChangeArrowheads="1"/>
          </p:cNvSpPr>
          <p:nvPr/>
        </p:nvSpPr>
        <p:spPr bwMode="auto">
          <a:xfrm>
            <a:off x="6804025" y="3644900"/>
            <a:ext cx="752475" cy="366713"/>
          </a:xfrm>
          <a:prstGeom prst="rect">
            <a:avLst/>
          </a:prstGeom>
          <a:noFill/>
          <a:ln w="9525">
            <a:noFill/>
            <a:miter lim="800000"/>
            <a:headEnd/>
            <a:tailEnd/>
          </a:ln>
        </p:spPr>
        <p:txBody>
          <a:bodyPr wrap="none">
            <a:spAutoFit/>
          </a:bodyPr>
          <a:lstStyle/>
          <a:p>
            <a:r>
              <a:rPr lang="en-US" altLang="zh-CN" b="1"/>
              <a:t>13.6</a:t>
            </a:r>
          </a:p>
        </p:txBody>
      </p:sp>
      <p:sp>
        <p:nvSpPr>
          <p:cNvPr id="31773" name="Text Box 29"/>
          <p:cNvSpPr txBox="1">
            <a:spLocks noChangeArrowheads="1"/>
          </p:cNvSpPr>
          <p:nvPr/>
        </p:nvSpPr>
        <p:spPr bwMode="auto">
          <a:xfrm>
            <a:off x="6877050" y="4365625"/>
            <a:ext cx="752475" cy="366713"/>
          </a:xfrm>
          <a:prstGeom prst="rect">
            <a:avLst/>
          </a:prstGeom>
          <a:noFill/>
          <a:ln w="9525">
            <a:noFill/>
            <a:miter lim="800000"/>
            <a:headEnd/>
            <a:tailEnd/>
          </a:ln>
        </p:spPr>
        <p:txBody>
          <a:bodyPr wrap="none">
            <a:spAutoFit/>
          </a:bodyPr>
          <a:lstStyle/>
          <a:p>
            <a:r>
              <a:rPr lang="en-US" altLang="zh-CN" b="1"/>
              <a:t>13.9</a:t>
            </a:r>
          </a:p>
        </p:txBody>
      </p:sp>
      <p:sp>
        <p:nvSpPr>
          <p:cNvPr id="31774" name="Text Box 30"/>
          <p:cNvSpPr txBox="1">
            <a:spLocks noChangeArrowheads="1"/>
          </p:cNvSpPr>
          <p:nvPr/>
        </p:nvSpPr>
        <p:spPr bwMode="auto">
          <a:xfrm>
            <a:off x="5076825" y="4365625"/>
            <a:ext cx="895350" cy="366713"/>
          </a:xfrm>
          <a:prstGeom prst="rect">
            <a:avLst/>
          </a:prstGeom>
          <a:noFill/>
          <a:ln w="9525">
            <a:noFill/>
            <a:miter lim="800000"/>
            <a:headEnd/>
            <a:tailEnd/>
          </a:ln>
        </p:spPr>
        <p:txBody>
          <a:bodyPr>
            <a:spAutoFit/>
          </a:bodyPr>
          <a:lstStyle/>
          <a:p>
            <a:r>
              <a:rPr lang="en-US" altLang="zh-CN" b="1"/>
              <a:t>22.4</a:t>
            </a:r>
          </a:p>
        </p:txBody>
      </p:sp>
      <p:sp>
        <p:nvSpPr>
          <p:cNvPr id="31775" name="Text Box 31"/>
          <p:cNvSpPr txBox="1">
            <a:spLocks noChangeArrowheads="1"/>
          </p:cNvSpPr>
          <p:nvPr/>
        </p:nvSpPr>
        <p:spPr bwMode="auto">
          <a:xfrm>
            <a:off x="2987675" y="4365625"/>
            <a:ext cx="895350" cy="366713"/>
          </a:xfrm>
          <a:prstGeom prst="rect">
            <a:avLst/>
          </a:prstGeom>
          <a:noFill/>
          <a:ln w="9525">
            <a:noFill/>
            <a:miter lim="800000"/>
            <a:headEnd/>
            <a:tailEnd/>
          </a:ln>
        </p:spPr>
        <p:txBody>
          <a:bodyPr>
            <a:spAutoFit/>
          </a:bodyPr>
          <a:lstStyle/>
          <a:p>
            <a:r>
              <a:rPr lang="en-US" altLang="zh-CN" b="1"/>
              <a:t>30.2</a:t>
            </a:r>
          </a:p>
        </p:txBody>
      </p:sp>
      <p:sp>
        <p:nvSpPr>
          <p:cNvPr id="31776" name="Text Box 32"/>
          <p:cNvSpPr txBox="1">
            <a:spLocks noChangeArrowheads="1"/>
          </p:cNvSpPr>
          <p:nvPr/>
        </p:nvSpPr>
        <p:spPr bwMode="auto">
          <a:xfrm>
            <a:off x="2987675" y="5084763"/>
            <a:ext cx="895350" cy="366712"/>
          </a:xfrm>
          <a:prstGeom prst="rect">
            <a:avLst/>
          </a:prstGeom>
          <a:noFill/>
          <a:ln w="9525">
            <a:noFill/>
            <a:miter lim="800000"/>
            <a:headEnd/>
            <a:tailEnd/>
          </a:ln>
        </p:spPr>
        <p:txBody>
          <a:bodyPr>
            <a:spAutoFit/>
          </a:bodyPr>
          <a:lstStyle/>
          <a:p>
            <a:r>
              <a:rPr lang="en-US" altLang="zh-CN" b="1"/>
              <a:t>16.3</a:t>
            </a:r>
          </a:p>
        </p:txBody>
      </p:sp>
      <p:sp>
        <p:nvSpPr>
          <p:cNvPr id="31777" name="Text Box 33"/>
          <p:cNvSpPr txBox="1">
            <a:spLocks noChangeArrowheads="1"/>
          </p:cNvSpPr>
          <p:nvPr/>
        </p:nvSpPr>
        <p:spPr bwMode="auto">
          <a:xfrm>
            <a:off x="5003800" y="5084763"/>
            <a:ext cx="895350" cy="366712"/>
          </a:xfrm>
          <a:prstGeom prst="rect">
            <a:avLst/>
          </a:prstGeom>
          <a:noFill/>
          <a:ln w="9525">
            <a:noFill/>
            <a:miter lim="800000"/>
            <a:headEnd/>
            <a:tailEnd/>
          </a:ln>
        </p:spPr>
        <p:txBody>
          <a:bodyPr>
            <a:spAutoFit/>
          </a:bodyPr>
          <a:lstStyle/>
          <a:p>
            <a:r>
              <a:rPr lang="en-US" altLang="zh-CN" b="1"/>
              <a:t>11.9</a:t>
            </a:r>
          </a:p>
        </p:txBody>
      </p:sp>
      <p:sp>
        <p:nvSpPr>
          <p:cNvPr id="31778" name="Text Box 34"/>
          <p:cNvSpPr txBox="1">
            <a:spLocks noChangeArrowheads="1"/>
          </p:cNvSpPr>
          <p:nvPr/>
        </p:nvSpPr>
        <p:spPr bwMode="auto">
          <a:xfrm>
            <a:off x="6877050" y="5084763"/>
            <a:ext cx="895350" cy="366712"/>
          </a:xfrm>
          <a:prstGeom prst="rect">
            <a:avLst/>
          </a:prstGeom>
          <a:noFill/>
          <a:ln w="9525">
            <a:noFill/>
            <a:miter lim="800000"/>
            <a:headEnd/>
            <a:tailEnd/>
          </a:ln>
        </p:spPr>
        <p:txBody>
          <a:bodyPr>
            <a:spAutoFit/>
          </a:bodyPr>
          <a:lstStyle/>
          <a:p>
            <a:r>
              <a:rPr lang="en-US" altLang="zh-CN" b="1"/>
              <a:t>11.7</a:t>
            </a:r>
          </a:p>
        </p:txBody>
      </p:sp>
      <p:sp>
        <p:nvSpPr>
          <p:cNvPr id="31779" name="Text Box 35"/>
          <p:cNvSpPr txBox="1">
            <a:spLocks noChangeArrowheads="1"/>
          </p:cNvSpPr>
          <p:nvPr/>
        </p:nvSpPr>
        <p:spPr bwMode="auto">
          <a:xfrm>
            <a:off x="6877050" y="5805488"/>
            <a:ext cx="895350" cy="366712"/>
          </a:xfrm>
          <a:prstGeom prst="rect">
            <a:avLst/>
          </a:prstGeom>
          <a:noFill/>
          <a:ln w="9525">
            <a:noFill/>
            <a:miter lim="800000"/>
            <a:headEnd/>
            <a:tailEnd/>
          </a:ln>
        </p:spPr>
        <p:txBody>
          <a:bodyPr>
            <a:spAutoFit/>
          </a:bodyPr>
          <a:lstStyle/>
          <a:p>
            <a:r>
              <a:rPr lang="en-US" altLang="zh-CN" b="1"/>
              <a:t>11.8</a:t>
            </a:r>
          </a:p>
        </p:txBody>
      </p:sp>
      <p:sp>
        <p:nvSpPr>
          <p:cNvPr id="31780" name="Text Box 36"/>
          <p:cNvSpPr txBox="1">
            <a:spLocks noChangeArrowheads="1"/>
          </p:cNvSpPr>
          <p:nvPr/>
        </p:nvSpPr>
        <p:spPr bwMode="auto">
          <a:xfrm>
            <a:off x="5148263" y="5805488"/>
            <a:ext cx="895350" cy="366712"/>
          </a:xfrm>
          <a:prstGeom prst="rect">
            <a:avLst/>
          </a:prstGeom>
          <a:noFill/>
          <a:ln w="9525">
            <a:noFill/>
            <a:miter lim="800000"/>
            <a:headEnd/>
            <a:tailEnd/>
          </a:ln>
        </p:spPr>
        <p:txBody>
          <a:bodyPr>
            <a:spAutoFit/>
          </a:bodyPr>
          <a:lstStyle/>
          <a:p>
            <a:r>
              <a:rPr lang="en-US" altLang="zh-CN" b="1"/>
              <a:t>16.1</a:t>
            </a:r>
          </a:p>
        </p:txBody>
      </p:sp>
      <p:sp>
        <p:nvSpPr>
          <p:cNvPr id="31781" name="Text Box 37"/>
          <p:cNvSpPr txBox="1">
            <a:spLocks noChangeArrowheads="1"/>
          </p:cNvSpPr>
          <p:nvPr/>
        </p:nvSpPr>
        <p:spPr bwMode="auto">
          <a:xfrm>
            <a:off x="2987675" y="5805488"/>
            <a:ext cx="1223963" cy="366712"/>
          </a:xfrm>
          <a:prstGeom prst="rect">
            <a:avLst/>
          </a:prstGeom>
          <a:noFill/>
          <a:ln w="9525">
            <a:noFill/>
            <a:miter lim="800000"/>
            <a:headEnd/>
            <a:tailEnd/>
          </a:ln>
        </p:spPr>
        <p:txBody>
          <a:bodyPr>
            <a:spAutoFit/>
          </a:bodyPr>
          <a:lstStyle/>
          <a:p>
            <a:r>
              <a:rPr lang="en-US" altLang="zh-CN" b="1"/>
              <a:t>128.9</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00034" y="0"/>
            <a:ext cx="8229600" cy="1139825"/>
          </a:xfrm>
        </p:spPr>
        <p:txBody>
          <a:bodyPr/>
          <a:lstStyle/>
          <a:p>
            <a:pPr eaLnBrk="1" hangingPunct="1"/>
            <a:r>
              <a:rPr lang="zh-CN" altLang="en-US" sz="2800" b="1" dirty="0"/>
              <a:t>工业创新</a:t>
            </a:r>
            <a:r>
              <a:rPr lang="en-US" altLang="zh-CN" sz="2800" b="1" dirty="0"/>
              <a:t>---</a:t>
            </a:r>
            <a:r>
              <a:rPr lang="zh-CN" altLang="en-US" sz="2800" b="1" dirty="0"/>
              <a:t>新技术的开发和发明的社会收益（</a:t>
            </a:r>
            <a:r>
              <a:rPr lang="en-US" altLang="zh-CN" sz="2800" b="1" dirty="0"/>
              <a:t>%</a:t>
            </a:r>
            <a:r>
              <a:rPr lang="zh-CN" altLang="en-US" sz="2800" b="1" dirty="0"/>
              <a:t>）</a:t>
            </a:r>
          </a:p>
        </p:txBody>
      </p:sp>
      <p:graphicFrame>
        <p:nvGraphicFramePr>
          <p:cNvPr id="46162" name="Group 82"/>
          <p:cNvGraphicFramePr>
            <a:graphicFrameLocks noGrp="1"/>
          </p:cNvGraphicFramePr>
          <p:nvPr>
            <p:ph idx="1"/>
          </p:nvPr>
        </p:nvGraphicFramePr>
        <p:xfrm>
          <a:off x="428625" y="1214438"/>
          <a:ext cx="8229600" cy="518160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2397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1" i="0" u="none" strike="noStrike" cap="none" normalizeH="0" baseline="0" dirty="0">
                          <a:ln>
                            <a:noFill/>
                          </a:ln>
                          <a:solidFill>
                            <a:schemeClr val="tx1"/>
                          </a:solidFill>
                          <a:effectLst/>
                          <a:latin typeface="Verdana" pitchFamily="34" charset="0"/>
                          <a:ea typeface="宋体" pitchFamily="2" charset="-122"/>
                        </a:rPr>
                        <a:t>创新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1" i="0" u="none" strike="noStrike" cap="none" normalizeH="0" baseline="0">
                          <a:ln>
                            <a:noFill/>
                          </a:ln>
                          <a:solidFill>
                            <a:schemeClr val="tx1"/>
                          </a:solidFill>
                          <a:effectLst/>
                          <a:latin typeface="Verdana" pitchFamily="34" charset="0"/>
                          <a:ea typeface="宋体" pitchFamily="2" charset="-122"/>
                        </a:rPr>
                        <a:t>社会的技术创新收益率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1" i="0" u="none" strike="noStrike" cap="none" normalizeH="0" baseline="0">
                          <a:ln>
                            <a:noFill/>
                          </a:ln>
                          <a:solidFill>
                            <a:schemeClr val="tx1"/>
                          </a:solidFill>
                          <a:effectLst/>
                          <a:latin typeface="Verdana" pitchFamily="34" charset="0"/>
                          <a:ea typeface="宋体" pitchFamily="2" charset="-122"/>
                        </a:rPr>
                        <a:t>私人的技术创新收益率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1" i="0" u="none" strike="noStrike" cap="none" normalizeH="0" baseline="0">
                          <a:ln>
                            <a:noFill/>
                          </a:ln>
                          <a:solidFill>
                            <a:schemeClr val="tx1"/>
                          </a:solidFill>
                          <a:effectLst/>
                          <a:latin typeface="Verdana" pitchFamily="34" charset="0"/>
                          <a:ea typeface="宋体" pitchFamily="2" charset="-122"/>
                        </a:rPr>
                        <a:t>基本金属</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97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1" i="0" u="none" strike="noStrike" cap="none" normalizeH="0" baseline="0">
                          <a:ln>
                            <a:noFill/>
                          </a:ln>
                          <a:solidFill>
                            <a:schemeClr val="tx1"/>
                          </a:solidFill>
                          <a:effectLst/>
                          <a:latin typeface="Verdana" pitchFamily="34" charset="0"/>
                          <a:ea typeface="宋体" pitchFamily="2" charset="-122"/>
                        </a:rPr>
                        <a:t>机床</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1" i="0" u="none" strike="noStrike" cap="none" normalizeH="0" baseline="0">
                          <a:ln>
                            <a:noFill/>
                          </a:ln>
                          <a:solidFill>
                            <a:schemeClr val="tx1"/>
                          </a:solidFill>
                          <a:effectLst/>
                          <a:latin typeface="Verdana" pitchFamily="34" charset="0"/>
                          <a:ea typeface="宋体" pitchFamily="2" charset="-122"/>
                        </a:rPr>
                        <a:t>控制系统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97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1" i="0" u="none" strike="noStrike" cap="none" normalizeH="0" baseline="0">
                          <a:ln>
                            <a:noFill/>
                          </a:ln>
                          <a:solidFill>
                            <a:schemeClr val="tx1"/>
                          </a:solidFill>
                          <a:effectLst/>
                          <a:latin typeface="Verdana" pitchFamily="34" charset="0"/>
                          <a:ea typeface="宋体" pitchFamily="2" charset="-122"/>
                        </a:rPr>
                        <a:t>建筑材料</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97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1" i="0" u="none" strike="noStrike" cap="none" normalizeH="0" baseline="0">
                          <a:ln>
                            <a:noFill/>
                          </a:ln>
                          <a:solidFill>
                            <a:schemeClr val="tx1"/>
                          </a:solidFill>
                          <a:effectLst/>
                          <a:latin typeface="Verdana" pitchFamily="34" charset="0"/>
                          <a:ea typeface="宋体" pitchFamily="2" charset="-122"/>
                        </a:rPr>
                        <a:t>钻孔材料</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1" i="0" u="none" strike="noStrike" cap="none" normalizeH="0" baseline="0">
                          <a:ln>
                            <a:noFill/>
                          </a:ln>
                          <a:solidFill>
                            <a:schemeClr val="tx1"/>
                          </a:solidFill>
                          <a:effectLst/>
                          <a:latin typeface="Verdana" pitchFamily="34" charset="0"/>
                          <a:ea typeface="宋体" pitchFamily="2" charset="-122"/>
                        </a:rPr>
                        <a:t>制图</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47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97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1" i="0" u="none" strike="noStrike" cap="none" normalizeH="0" baseline="0">
                          <a:ln>
                            <a:noFill/>
                          </a:ln>
                          <a:solidFill>
                            <a:schemeClr val="tx1"/>
                          </a:solidFill>
                          <a:effectLst/>
                          <a:latin typeface="Verdana" pitchFamily="34" charset="0"/>
                          <a:ea typeface="宋体" pitchFamily="2" charset="-122"/>
                        </a:rPr>
                        <a:t>造纸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42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1" i="0" u="none" strike="noStrike" cap="none" normalizeH="0" baseline="0">
                          <a:ln>
                            <a:noFill/>
                          </a:ln>
                          <a:solidFill>
                            <a:schemeClr val="tx1"/>
                          </a:solidFill>
                          <a:effectLst/>
                          <a:latin typeface="Verdana" pitchFamily="34" charset="0"/>
                          <a:ea typeface="宋体" pitchFamily="2" charset="-122"/>
                        </a:rPr>
                        <a:t>纤维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307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97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1" i="0" u="none" strike="noStrike" cap="none" normalizeH="0" baseline="0">
                          <a:ln>
                            <a:noFill/>
                          </a:ln>
                          <a:solidFill>
                            <a:schemeClr val="tx1"/>
                          </a:solidFill>
                          <a:effectLst/>
                          <a:latin typeface="Verdana" pitchFamily="34" charset="0"/>
                          <a:ea typeface="宋体" pitchFamily="2" charset="-122"/>
                        </a:rPr>
                        <a:t>门窗控制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dirty="0">
                          <a:ln>
                            <a:noFill/>
                          </a:ln>
                          <a:solidFill>
                            <a:schemeClr val="tx1"/>
                          </a:solidFill>
                          <a:effectLst/>
                          <a:latin typeface="Verdana" pitchFamily="34" charset="0"/>
                          <a:ea typeface="宋体" pitchFamily="2" charset="-122"/>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1" i="0" u="none" strike="noStrike" cap="none" normalizeH="0" baseline="0">
                          <a:ln>
                            <a:noFill/>
                          </a:ln>
                          <a:solidFill>
                            <a:schemeClr val="tx1"/>
                          </a:solidFill>
                          <a:effectLst/>
                          <a:latin typeface="Verdana" pitchFamily="34" charset="0"/>
                          <a:ea typeface="宋体" pitchFamily="2" charset="-122"/>
                        </a:rPr>
                        <a:t>化学产品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397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1" i="0" u="none" strike="noStrike" cap="none" normalizeH="0" baseline="0">
                          <a:ln>
                            <a:noFill/>
                          </a:ln>
                          <a:solidFill>
                            <a:schemeClr val="tx1"/>
                          </a:solidFill>
                          <a:effectLst/>
                          <a:latin typeface="Verdana" pitchFamily="34" charset="0"/>
                          <a:ea typeface="宋体" pitchFamily="2" charset="-122"/>
                        </a:rPr>
                        <a:t>化学工艺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397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1" i="0" u="none" strike="noStrike" cap="none" normalizeH="0" baseline="0">
                          <a:ln>
                            <a:noFill/>
                          </a:ln>
                          <a:solidFill>
                            <a:schemeClr val="tx1"/>
                          </a:solidFill>
                          <a:effectLst/>
                          <a:latin typeface="Verdana" pitchFamily="34" charset="0"/>
                          <a:ea typeface="宋体" pitchFamily="2" charset="-122"/>
                        </a:rPr>
                        <a:t>主要化学工艺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1" i="0" u="none" strike="noStrike" cap="none" normalizeH="0" baseline="0">
                          <a:ln>
                            <a:noFill/>
                          </a:ln>
                          <a:solidFill>
                            <a:schemeClr val="tx1"/>
                          </a:solidFill>
                          <a:effectLst/>
                          <a:latin typeface="Verdana" pitchFamily="34" charset="0"/>
                          <a:ea typeface="宋体" pitchFamily="2" charset="-122"/>
                        </a:rPr>
                        <a:t>家庭清洁设备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209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214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397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1" i="0" u="none" strike="noStrike" cap="none" normalizeH="0" baseline="0">
                          <a:ln>
                            <a:noFill/>
                          </a:ln>
                          <a:solidFill>
                            <a:schemeClr val="tx1"/>
                          </a:solidFill>
                          <a:effectLst/>
                          <a:latin typeface="Verdana" pitchFamily="34" charset="0"/>
                          <a:ea typeface="宋体" pitchFamily="2" charset="-122"/>
                        </a:rPr>
                        <a:t>去污剂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116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1" i="0" u="none" strike="noStrike" cap="none" normalizeH="0" baseline="0">
                          <a:ln>
                            <a:noFill/>
                          </a:ln>
                          <a:solidFill>
                            <a:schemeClr val="tx1"/>
                          </a:solidFill>
                          <a:effectLst/>
                          <a:latin typeface="Verdana" pitchFamily="34" charset="0"/>
                          <a:ea typeface="宋体" pitchFamily="2" charset="-122"/>
                        </a:rPr>
                        <a:t>免洗液体</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Verdana" pitchFamily="34" charset="0"/>
                          <a:ea typeface="宋体" pitchFamily="2" charset="-122"/>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397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1" i="0" u="none" strike="noStrike" cap="none" normalizeH="0" baseline="0">
                          <a:ln>
                            <a:noFill/>
                          </a:ln>
                          <a:solidFill>
                            <a:schemeClr val="tx1"/>
                          </a:solidFill>
                          <a:effectLst/>
                          <a:latin typeface="Verdana" pitchFamily="34" charset="0"/>
                          <a:ea typeface="宋体" pitchFamily="2" charset="-122"/>
                        </a:rPr>
                        <a:t>平均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dirty="0">
                          <a:ln>
                            <a:noFill/>
                          </a:ln>
                          <a:solidFill>
                            <a:schemeClr val="tx1"/>
                          </a:solidFill>
                          <a:effectLst/>
                          <a:latin typeface="Verdana" pitchFamily="34" charset="0"/>
                          <a:ea typeface="宋体" pitchFamily="2" charset="-122"/>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dirty="0">
                          <a:ln>
                            <a:noFill/>
                          </a:ln>
                          <a:solidFill>
                            <a:schemeClr val="tx1"/>
                          </a:solidFill>
                          <a:effectLst/>
                          <a:latin typeface="Verdan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r>
              <a:rPr lang="en-US" dirty="0"/>
              <a:t>2</a:t>
            </a:r>
            <a:r>
              <a:rPr lang="zh-CN" altLang="en-US" dirty="0"/>
              <a:t>、非合作研发</a:t>
            </a:r>
            <a:endParaRPr lang="en-US" altLang="zh-CN" dirty="0"/>
          </a:p>
          <a:p>
            <a:r>
              <a:rPr lang="en-US" dirty="0"/>
              <a:t>3</a:t>
            </a:r>
            <a:r>
              <a:rPr lang="zh-CN" altLang="en-US" dirty="0"/>
              <a:t>、合作研发</a:t>
            </a:r>
          </a:p>
          <a:p>
            <a:r>
              <a:rPr lang="en-US" dirty="0"/>
              <a:t>4</a:t>
            </a:r>
            <a:r>
              <a:rPr lang="zh-CN" altLang="en-US" dirty="0"/>
              <a:t>、合作研发与非合作研发的比较</a:t>
            </a:r>
          </a:p>
          <a:p>
            <a:r>
              <a:rPr lang="zh-CN" altLang="en-US" dirty="0"/>
              <a:t>需要指出，在非合作情况下，每个企业确定其研发水平以降低自己的生产成本，而忽略了研发也会降低其他企业成本的事实。现在如果</a:t>
            </a:r>
            <a:r>
              <a:rPr lang="en-US" altLang="zh-CN" dirty="0"/>
              <a:t>β</a:t>
            </a:r>
            <a:r>
              <a:rPr lang="zh-CN" altLang="en-US" dirty="0"/>
              <a:t>值较高，也即溢出效应强烈，那么在合作情况下，企业将研发水平确定在高于非合作情况的水平，因为在合作情况下，企业将考虑它们的研发活动对联合利润的影响。而当溢出效应很小时，每个企业对另一个企业成本降低的影响也很小，因此，当企业不合作时，每个企业从研发中获利颇多，因为在较小溢出效应情况下，研发可增强承担高水平研发企业的成本优势。</a:t>
            </a:r>
          </a:p>
          <a:p>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600" b="1" dirty="0"/>
              <a:t>第四节  研究与开发竞争的动态性</a:t>
            </a:r>
            <a:r>
              <a:rPr lang="en-US" altLang="zh-CN" sz="3600" b="1" dirty="0"/>
              <a:t>(</a:t>
            </a:r>
            <a:r>
              <a:rPr lang="zh-CN" altLang="en-US" sz="3600" b="1" dirty="0"/>
              <a:t>略</a:t>
            </a:r>
            <a:r>
              <a:rPr lang="en-US" altLang="zh-CN" sz="3600" b="1" dirty="0"/>
              <a:t>)</a:t>
            </a:r>
            <a:endParaRPr lang="zh-CN" altLang="en-US" sz="3600" dirty="0"/>
          </a:p>
        </p:txBody>
      </p:sp>
      <p:sp>
        <p:nvSpPr>
          <p:cNvPr id="3" name="内容占位符 2"/>
          <p:cNvSpPr>
            <a:spLocks noGrp="1"/>
          </p:cNvSpPr>
          <p:nvPr>
            <p:ph sz="quarter" idx="1"/>
          </p:nvPr>
        </p:nvSpPr>
        <p:spPr/>
        <p:txBody>
          <a:bodyPr/>
          <a:lstStyle/>
          <a:p>
            <a:r>
              <a:rPr lang="zh-CN" altLang="en-US" dirty="0"/>
              <a:t>本节，我们考察一个产业中存在“领先者”和“跟随者”的情形，讨论它们之中谁更倾向于研发，以及研发是否能够有助于增强小企业的实力，或者相反，使得领先者得以巩固自己的地位。</a:t>
            </a:r>
            <a:endParaRPr lang="en-US" altLang="zh-CN" dirty="0"/>
          </a:p>
          <a:p>
            <a:pPr>
              <a:buNone/>
            </a:pPr>
            <a:endParaRPr lang="en-US" altLang="zh-CN" dirty="0"/>
          </a:p>
          <a:p>
            <a:r>
              <a:rPr lang="zh-CN" altLang="en-US" sz="3600" dirty="0"/>
              <a:t>即在位企业倾向于更多地投资于渐进式创新，而新进入者则是激进式创新的主要源泉。</a:t>
            </a:r>
          </a:p>
          <a:p>
            <a:endParaRPr lang="zh-CN" altLang="en-US" dirty="0"/>
          </a:p>
          <a:p>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第五节 我国研究和开发的当务之急</a:t>
            </a:r>
          </a:p>
        </p:txBody>
      </p:sp>
      <p:sp>
        <p:nvSpPr>
          <p:cNvPr id="3" name="内容占位符 2"/>
          <p:cNvSpPr>
            <a:spLocks noGrp="1"/>
          </p:cNvSpPr>
          <p:nvPr>
            <p:ph sz="quarter" idx="1"/>
          </p:nvPr>
        </p:nvSpPr>
        <p:spPr/>
        <p:txBody>
          <a:bodyPr/>
          <a:lstStyle/>
          <a:p>
            <a:r>
              <a:rPr lang="zh-CN" altLang="en-US" dirty="0"/>
              <a:t>一、产业结构调整的必由之路</a:t>
            </a:r>
            <a:endParaRPr lang="en-US" altLang="zh-CN" dirty="0"/>
          </a:p>
          <a:p>
            <a:r>
              <a:rPr lang="zh-CN" altLang="en-US" dirty="0"/>
              <a:t>二、影响研发动力的原因</a:t>
            </a:r>
            <a:r>
              <a:rPr lang="en-US" altLang="zh-CN" dirty="0"/>
              <a:t>—</a:t>
            </a:r>
            <a:r>
              <a:rPr lang="zh-CN" altLang="en-US" dirty="0"/>
              <a:t>要素价格扭曲</a:t>
            </a:r>
            <a:endParaRPr lang="en-US" altLang="zh-CN" dirty="0"/>
          </a:p>
          <a:p>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习题</a:t>
            </a:r>
          </a:p>
        </p:txBody>
      </p:sp>
      <p:sp>
        <p:nvSpPr>
          <p:cNvPr id="3" name="内容占位符 2"/>
          <p:cNvSpPr>
            <a:spLocks noGrp="1"/>
          </p:cNvSpPr>
          <p:nvPr>
            <p:ph sz="quarter" idx="1"/>
          </p:nvPr>
        </p:nvSpPr>
        <p:spPr/>
        <p:txBody>
          <a:bodyPr/>
          <a:lstStyle/>
          <a:p>
            <a:r>
              <a:rPr lang="zh-CN" altLang="en-US" b="1" dirty="0"/>
              <a:t>假定市场需求为</a:t>
            </a:r>
            <a:r>
              <a:rPr lang="en-US" altLang="zh-CN" b="1" dirty="0"/>
              <a:t>P=120-Q</a:t>
            </a:r>
            <a:r>
              <a:rPr lang="zh-CN" altLang="en-US" b="1" dirty="0"/>
              <a:t>，创新前厂商的不变边际成本为</a:t>
            </a:r>
            <a:r>
              <a:rPr lang="zh-CN" altLang="zh-CN" b="1" dirty="0"/>
              <a:t>80</a:t>
            </a:r>
            <a:r>
              <a:rPr lang="zh-CN" altLang="en-US" b="1" dirty="0"/>
              <a:t>，成功实现创新的厂商边际成本下降为</a:t>
            </a:r>
            <a:r>
              <a:rPr lang="zh-CN" altLang="zh-CN" b="1" dirty="0"/>
              <a:t>20</a:t>
            </a:r>
            <a:r>
              <a:rPr lang="zh-CN" altLang="en-US" b="1" dirty="0"/>
              <a:t>，这一创新是剧烈创新还是非剧烈创新？如果边际成本下降为</a:t>
            </a:r>
            <a:r>
              <a:rPr lang="zh-CN" altLang="zh-CN" b="1" dirty="0"/>
              <a:t>60</a:t>
            </a:r>
            <a:r>
              <a:rPr lang="zh-CN" altLang="en-US" b="1" dirty="0"/>
              <a:t>，在没有专利竞赛的情况下，这一创新对竞争性厂商的价值是多少？对垄断者的价值又是多少？更新效应的影响是多大？</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sz="quarter" idx="1"/>
          </p:nvPr>
        </p:nvSpPr>
        <p:spPr/>
        <p:txBody>
          <a:bodyPr/>
          <a:lstStyle/>
          <a:p>
            <a:pPr>
              <a:lnSpc>
                <a:spcPct val="80000"/>
              </a:lnSpc>
            </a:pPr>
            <a:r>
              <a:rPr lang="zh-CN" altLang="en-US" b="1" dirty="0"/>
              <a:t>技术创新和技术发明之间有什么区别？</a:t>
            </a:r>
          </a:p>
          <a:p>
            <a:pPr>
              <a:lnSpc>
                <a:spcPct val="80000"/>
              </a:lnSpc>
            </a:pPr>
            <a:r>
              <a:rPr lang="zh-CN" altLang="zh-CN" b="1" dirty="0"/>
              <a:t>2.</a:t>
            </a:r>
            <a:r>
              <a:rPr lang="zh-CN" altLang="en-US" b="1" dirty="0"/>
              <a:t>创新和研究与开发之间有什么区别和联系？</a:t>
            </a:r>
          </a:p>
          <a:p>
            <a:pPr>
              <a:lnSpc>
                <a:spcPct val="80000"/>
              </a:lnSpc>
            </a:pPr>
            <a:r>
              <a:rPr lang="zh-CN" altLang="zh-CN" b="1" dirty="0"/>
              <a:t>3.</a:t>
            </a:r>
            <a:r>
              <a:rPr lang="zh-CN" altLang="en-US" b="1" dirty="0"/>
              <a:t>你同意“专利期限的设立应视不同产业和不同类型的发明而不同”这一观点吗？请说明你的理由。</a:t>
            </a:r>
          </a:p>
          <a:p>
            <a:pPr>
              <a:lnSpc>
                <a:spcPct val="80000"/>
              </a:lnSpc>
            </a:pPr>
            <a:r>
              <a:rPr lang="zh-CN" altLang="zh-CN" b="1" dirty="0"/>
              <a:t>4.</a:t>
            </a:r>
            <a:r>
              <a:rPr lang="zh-CN" altLang="en-US" b="1" dirty="0"/>
              <a:t>在什么情况下政府奖励比专利更有效？什么情况下专利比政府奖励更有效？</a:t>
            </a:r>
          </a:p>
          <a:p>
            <a:pPr>
              <a:lnSpc>
                <a:spcPct val="80000"/>
              </a:lnSpc>
            </a:pPr>
            <a:r>
              <a:rPr lang="zh-CN" altLang="zh-CN" b="1" dirty="0"/>
              <a:t>5.</a:t>
            </a:r>
            <a:r>
              <a:rPr lang="zh-CN" altLang="en-US" b="1" dirty="0"/>
              <a:t>你认为是大企业的研发效率高还是中小企业的研发效率高？为什么？</a:t>
            </a:r>
          </a:p>
          <a:p>
            <a:pPr>
              <a:lnSpc>
                <a:spcPct val="80000"/>
              </a:lnSpc>
            </a:pPr>
            <a:r>
              <a:rPr lang="zh-CN" altLang="zh-CN" b="1" dirty="0"/>
              <a:t>6.</a:t>
            </a:r>
            <a:r>
              <a:rPr lang="zh-CN" altLang="en-US" b="1" dirty="0"/>
              <a:t>什么样的市场结构更有利于研发和创新？垄断厂商会让自己的专利“沉睡”吗？</a:t>
            </a:r>
          </a:p>
          <a:p>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43108" y="1142984"/>
            <a:ext cx="6172200" cy="1894362"/>
          </a:xfrm>
        </p:spPr>
        <p:txBody>
          <a:bodyPr>
            <a:normAutofit/>
          </a:bodyPr>
          <a:lstStyle/>
          <a:p>
            <a:r>
              <a:rPr lang="zh-CN" altLang="en-US" sz="4800" dirty="0"/>
              <a:t>第十章  研究与开发</a:t>
            </a:r>
          </a:p>
        </p:txBody>
      </p:sp>
      <p:sp>
        <p:nvSpPr>
          <p:cNvPr id="3" name="副标题 2"/>
          <p:cNvSpPr>
            <a:spLocks noGrp="1"/>
          </p:cNvSpPr>
          <p:nvPr>
            <p:ph type="subTitle" idx="1"/>
          </p:nvPr>
        </p:nvSpPr>
        <p:spPr>
          <a:xfrm>
            <a:off x="3428992" y="3429000"/>
            <a:ext cx="5500726" cy="1371600"/>
          </a:xfrm>
          <a:ln>
            <a:solidFill>
              <a:schemeClr val="tx1"/>
            </a:solidFill>
            <a:prstDash val="sysDash"/>
          </a:ln>
        </p:spPr>
        <p:txBody>
          <a:bodyPr>
            <a:normAutofit fontScale="85000" lnSpcReduction="20000"/>
          </a:bodyPr>
          <a:lstStyle/>
          <a:p>
            <a:r>
              <a:rPr lang="zh-CN" altLang="en-US" sz="2400" dirty="0"/>
              <a:t>此刻一切完美的事物，无一不是创新的结果。</a:t>
            </a:r>
            <a:endParaRPr lang="en-US" altLang="zh-CN" sz="2400" dirty="0"/>
          </a:p>
          <a:p>
            <a:r>
              <a:rPr lang="en-US" altLang="zh-CN" sz="2400" dirty="0"/>
              <a:t>                                                         ----</a:t>
            </a:r>
            <a:r>
              <a:rPr lang="zh-CN" altLang="en-US" sz="2400" dirty="0"/>
              <a:t>穆勒</a:t>
            </a:r>
            <a:endParaRPr lang="en-US" altLang="zh-CN" sz="2400" dirty="0"/>
          </a:p>
          <a:p>
            <a:r>
              <a:rPr lang="zh-CN" altLang="en-US" sz="2400" dirty="0"/>
              <a:t>不创新，就死亡。</a:t>
            </a:r>
            <a:endParaRPr lang="en-US" altLang="zh-CN" sz="2400" dirty="0"/>
          </a:p>
          <a:p>
            <a:r>
              <a:rPr lang="en-US" altLang="zh-CN" sz="2400" dirty="0"/>
              <a:t>                     ――</a:t>
            </a:r>
            <a:r>
              <a:rPr lang="zh-CN" altLang="en-US" sz="2400" dirty="0"/>
              <a:t>艾柯卡</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zh-CN" altLang="en-US" dirty="0"/>
              <a:t> 这一章我们将探讨研究与开发问题。研究与开发是社会一项重要的经济活动。</a:t>
            </a:r>
            <a:endParaRPr lang="en-US" altLang="zh-CN" dirty="0"/>
          </a:p>
          <a:p>
            <a:r>
              <a:rPr lang="zh-CN" altLang="en-US" dirty="0"/>
              <a:t>从经济史角度看，社会经济的发展无不伴随着技术进步，而技术进步的源泉在于研究与开发活动。</a:t>
            </a:r>
            <a:endParaRPr lang="en-US" altLang="zh-CN" dirty="0"/>
          </a:p>
          <a:p>
            <a:r>
              <a:rPr lang="zh-CN" altLang="en-US" dirty="0"/>
              <a:t>当然，本章并不是从经济史角度看待研究与开发。</a:t>
            </a:r>
            <a:endParaRPr lang="en-US" altLang="zh-CN" dirty="0"/>
          </a:p>
          <a:p>
            <a:r>
              <a:rPr lang="zh-CN" altLang="en-US" dirty="0"/>
              <a:t>在策略性行为一章中强调，产业的变化是新企业的进入或已有企业退出的结果。而在本章中，我们研究的重点在于产业的变化源于新产品和新流程的采用，以及新产品和新流程主要产生于研究与开发这一事实。</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1708</TotalTime>
  <Words>7987</Words>
  <Application>Microsoft Office PowerPoint</Application>
  <PresentationFormat>全屏显示(4:3)</PresentationFormat>
  <Paragraphs>608</Paragraphs>
  <Slides>78</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0</vt:i4>
      </vt:variant>
      <vt:variant>
        <vt:lpstr>幻灯片标题</vt:lpstr>
      </vt:variant>
      <vt:variant>
        <vt:i4>78</vt:i4>
      </vt:variant>
    </vt:vector>
  </HeadingPairs>
  <TitlesOfParts>
    <vt:vector size="90" baseType="lpstr">
      <vt:lpstr>华文琥珀</vt:lpstr>
      <vt:lpstr>华文楷体</vt:lpstr>
      <vt:lpstr>楷体_GB2312</vt:lpstr>
      <vt:lpstr>宋体</vt:lpstr>
      <vt:lpstr>Arial</vt:lpstr>
      <vt:lpstr>Calibri</vt:lpstr>
      <vt:lpstr>Century Schoolbook</vt:lpstr>
      <vt:lpstr>Times New Roman</vt:lpstr>
      <vt:lpstr>Verdana</vt:lpstr>
      <vt:lpstr>Wingdings</vt:lpstr>
      <vt:lpstr>Wingdings 2</vt:lpstr>
      <vt:lpstr>凸显</vt:lpstr>
      <vt:lpstr>创新--新旧动能转换的关键</vt:lpstr>
      <vt:lpstr>研发—创新的核心</vt:lpstr>
      <vt:lpstr>PowerPoint 演示文稿</vt:lpstr>
      <vt:lpstr>PowerPoint 演示文稿</vt:lpstr>
      <vt:lpstr>PowerPoint 演示文稿</vt:lpstr>
      <vt:lpstr>市值破万亿美元（苹果、中石油）</vt:lpstr>
      <vt:lpstr>2017年全球研发支出最高的25家公司 Vs 中国四大科技公司</vt:lpstr>
      <vt:lpstr>第十章  研究与开发</vt:lpstr>
      <vt:lpstr>PowerPoint 演示文稿</vt:lpstr>
      <vt:lpstr>PowerPoint 演示文稿</vt:lpstr>
      <vt:lpstr>第一节  创新与研发</vt:lpstr>
      <vt:lpstr>二、研发形式</vt:lpstr>
      <vt:lpstr>三、技术创新的类别</vt:lpstr>
      <vt:lpstr>四、 技术创新的影响</vt:lpstr>
      <vt:lpstr>PowerPoint 演示文稿</vt:lpstr>
      <vt:lpstr>（二）技术创新与产业组织结构变化</vt:lpstr>
      <vt:lpstr>五、技术创新的过程模式</vt:lpstr>
      <vt:lpstr>（二）交互模式</vt:lpstr>
      <vt:lpstr>（三）链环—回路模式</vt:lpstr>
      <vt:lpstr>（三）链环—回路模式</vt:lpstr>
      <vt:lpstr>（四）A-U动态模式</vt:lpstr>
      <vt:lpstr>（四）A-U动态模式</vt:lpstr>
      <vt:lpstr>（四）A-U动态模式</vt:lpstr>
      <vt:lpstr>PowerPoint 演示文稿</vt:lpstr>
      <vt:lpstr>六、研发投入</vt:lpstr>
      <vt:lpstr>PowerPoint 演示文稿</vt:lpstr>
      <vt:lpstr>PowerPoint 演示文稿</vt:lpstr>
      <vt:lpstr>第二节  市场结构和研究与开发动机</vt:lpstr>
      <vt:lpstr>PowerPoint 演示文稿</vt:lpstr>
      <vt:lpstr>PowerPoint 演示文稿</vt:lpstr>
      <vt:lpstr>PowerPoint 演示文稿</vt:lpstr>
      <vt:lpstr>PowerPoint 演示文稿</vt:lpstr>
      <vt:lpstr>原因分析</vt:lpstr>
      <vt:lpstr>PowerPoint 演示文稿</vt:lpstr>
      <vt:lpstr>PowerPoint 演示文稿</vt:lpstr>
      <vt:lpstr>第三节  研究与开发的基本模型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 研究与开发竞争的动态性</vt:lpstr>
      <vt:lpstr>PowerPoint 演示文稿</vt:lpstr>
      <vt:lpstr>PowerPoint 演示文稿</vt:lpstr>
      <vt:lpstr>PowerPoint 演示文稿</vt:lpstr>
      <vt:lpstr>PowerPoint 演示文稿</vt:lpstr>
      <vt:lpstr>PowerPoint 演示文稿</vt:lpstr>
      <vt:lpstr>二、更新效应及创造性毁灭</vt:lpstr>
      <vt:lpstr>PowerPoint 演示文稿</vt:lpstr>
      <vt:lpstr>PowerPoint 演示文稿</vt:lpstr>
      <vt:lpstr>附：数据与事实</vt:lpstr>
      <vt:lpstr>工业创新---新技术的开发和发明的社会收益（%）</vt:lpstr>
      <vt:lpstr>PowerPoint 演示文稿</vt:lpstr>
      <vt:lpstr>第四节  研究与开发竞争的动态性(略)</vt:lpstr>
      <vt:lpstr>第五节 我国研究和开发的当务之急</vt:lpstr>
      <vt:lpstr>习题</vt:lpstr>
      <vt:lpstr>思考：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研究与开发</dc:title>
  <dc:creator>cfp</dc:creator>
  <cp:lastModifiedBy>子珺 于</cp:lastModifiedBy>
  <cp:revision>58</cp:revision>
  <dcterms:created xsi:type="dcterms:W3CDTF">2014-11-03T07:23:16Z</dcterms:created>
  <dcterms:modified xsi:type="dcterms:W3CDTF">2023-11-28T05:20:01Z</dcterms:modified>
</cp:coreProperties>
</file>