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25" r:id="rId3"/>
    <p:sldId id="326" r:id="rId4"/>
    <p:sldId id="327" r:id="rId5"/>
    <p:sldId id="328" r:id="rId6"/>
    <p:sldId id="261" r:id="rId7"/>
    <p:sldId id="331" r:id="rId8"/>
    <p:sldId id="318" r:id="rId9"/>
    <p:sldId id="323" r:id="rId10"/>
    <p:sldId id="320" r:id="rId11"/>
    <p:sldId id="324" r:id="rId12"/>
    <p:sldId id="321" r:id="rId13"/>
    <p:sldId id="322" r:id="rId14"/>
    <p:sldId id="263" r:id="rId15"/>
    <p:sldId id="287" r:id="rId16"/>
    <p:sldId id="272" r:id="rId17"/>
    <p:sldId id="281" r:id="rId18"/>
    <p:sldId id="277" r:id="rId19"/>
    <p:sldId id="283" r:id="rId20"/>
    <p:sldId id="278" r:id="rId21"/>
    <p:sldId id="284" r:id="rId22"/>
    <p:sldId id="279" r:id="rId23"/>
    <p:sldId id="285" r:id="rId24"/>
    <p:sldId id="280" r:id="rId25"/>
    <p:sldId id="286" r:id="rId26"/>
    <p:sldId id="273" r:id="rId27"/>
    <p:sldId id="288" r:id="rId28"/>
    <p:sldId id="289" r:id="rId29"/>
    <p:sldId id="290" r:id="rId30"/>
    <p:sldId id="291" r:id="rId31"/>
    <p:sldId id="294" r:id="rId32"/>
    <p:sldId id="295" r:id="rId33"/>
    <p:sldId id="296" r:id="rId34"/>
    <p:sldId id="297" r:id="rId35"/>
    <p:sldId id="298" r:id="rId36"/>
    <p:sldId id="299" r:id="rId37"/>
    <p:sldId id="292" r:id="rId38"/>
    <p:sldId id="293" r:id="rId39"/>
    <p:sldId id="300" r:id="rId40"/>
    <p:sldId id="301" r:id="rId41"/>
    <p:sldId id="264" r:id="rId42"/>
    <p:sldId id="302" r:id="rId43"/>
    <p:sldId id="265" r:id="rId44"/>
    <p:sldId id="329" r:id="rId45"/>
    <p:sldId id="330" r:id="rId4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0" autoAdjust="0"/>
  </p:normalViewPr>
  <p:slideViewPr>
    <p:cSldViewPr showGuides="1">
      <p:cViewPr varScale="1">
        <p:scale>
          <a:sx n="115" d="100"/>
          <a:sy n="115" d="100"/>
        </p:scale>
        <p:origin x="1704" y="84"/>
      </p:cViewPr>
      <p:guideLst>
        <p:guide orient="horz" pos="210"/>
        <p:guide pos="819"/>
      </p:guideLst>
    </p:cSldViewPr>
  </p:slideViewPr>
  <p:outlineViewPr>
    <p:cViewPr>
      <p:scale>
        <a:sx n="33" d="100"/>
        <a:sy n="33" d="100"/>
      </p:scale>
      <p:origin x="0" y="4668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0CD5A-3B0B-4BBB-B1DE-FE1BFEA5DE63}" type="datetimeFigureOut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57E5-6C27-4549-8F1C-F4C354C7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4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9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2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520F-6394-4F53-951F-AE341FD3EA93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51"/>
          <p:cNvSpPr>
            <a:spLocks noChangeArrowheads="1"/>
          </p:cNvSpPr>
          <p:nvPr userDrawn="1"/>
        </p:nvSpPr>
        <p:spPr bwMode="auto">
          <a:xfrm>
            <a:off x="0" y="662305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" name="Rectangle 52"/>
          <p:cNvSpPr>
            <a:spLocks noChangeArrowheads="1"/>
          </p:cNvSpPr>
          <p:nvPr userDrawn="1"/>
        </p:nvSpPr>
        <p:spPr bwMode="auto">
          <a:xfrm>
            <a:off x="0" y="654685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 Box 45"/>
          <p:cNvSpPr txBox="1">
            <a:spLocks noChangeArrowheads="1"/>
          </p:cNvSpPr>
          <p:nvPr userDrawn="1"/>
        </p:nvSpPr>
        <p:spPr bwMode="auto">
          <a:xfrm>
            <a:off x="350838" y="656715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sz="1000" baseline="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5940152" y="656715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 smtClean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3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FFB5-636E-45DC-9EF4-D4C91182C4F6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10FE-3656-4511-9D9B-D128A4807161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8C77-1A62-49DE-B92F-A40E334A23FB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41"/>
          <p:cNvSpPr>
            <a:spLocks noChangeArrowheads="1"/>
          </p:cNvSpPr>
          <p:nvPr userDrawn="1"/>
        </p:nvSpPr>
        <p:spPr bwMode="auto">
          <a:xfrm>
            <a:off x="0" y="662940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 Box 42"/>
          <p:cNvSpPr txBox="1">
            <a:spLocks noChangeArrowheads="1"/>
          </p:cNvSpPr>
          <p:nvPr userDrawn="1"/>
        </p:nvSpPr>
        <p:spPr bwMode="auto">
          <a:xfrm>
            <a:off x="8610600" y="6324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EFBBD5F-131A-496C-949A-5C6A881AD2A2}" type="slidenum">
              <a:rPr lang="en-US" altLang="ko-KR" sz="1600" b="1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sz="1600" b="1">
              <a:latin typeface="Arial" panose="020B0604020202020204" pitchFamily="34" charset="0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6" name="Text Box 45"/>
          <p:cNvSpPr txBox="1">
            <a:spLocks noChangeArrowheads="1"/>
          </p:cNvSpPr>
          <p:nvPr userDrawn="1"/>
        </p:nvSpPr>
        <p:spPr bwMode="auto">
          <a:xfrm>
            <a:off x="350838" y="665162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sz="1000" baseline="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7" name="Text Box 46"/>
          <p:cNvSpPr txBox="1">
            <a:spLocks noChangeArrowheads="1"/>
          </p:cNvSpPr>
          <p:nvPr userDrawn="1"/>
        </p:nvSpPr>
        <p:spPr bwMode="auto">
          <a:xfrm>
            <a:off x="5940152" y="665162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 smtClean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0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BFA-E278-49CC-8E8A-6C28439B4EEE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4C2-E74F-4BBE-8552-B2B2A7D69AB3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501E-3E67-4FD8-B7A4-D0861C9C424E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7B2-3FF0-4185-9EFB-BE93992DE23B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0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093F-C64C-4FF6-B14C-E11589128D9C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DEE0-AD3F-428A-99DE-D3B2FA5E0C34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A4F7-FE19-43DF-BD9D-1BEDBC9C354C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1DA7-F6AD-4AB7-9BB2-189CFE11664B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Project #1:</a:t>
            </a:r>
            <a:br>
              <a:rPr lang="en-US" altLang="ko-KR" dirty="0" smtClean="0"/>
            </a:br>
            <a:r>
              <a:rPr lang="en-US" altLang="ko-KR" dirty="0" err="1" smtClean="0"/>
              <a:t>EduBfM</a:t>
            </a:r>
            <a:r>
              <a:rPr lang="en-US" altLang="ko-KR" dirty="0" smtClean="0"/>
              <a:t> Project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886200"/>
            <a:ext cx="6480720" cy="175260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Version </a:t>
            </a:r>
            <a:r>
              <a:rPr lang="en-US" altLang="ko-KR" dirty="0"/>
              <a:t>1.0</a:t>
            </a:r>
          </a:p>
          <a:p>
            <a:r>
              <a:rPr lang="en-US" altLang="ko-KR" dirty="0"/>
              <a:t>September 2013</a:t>
            </a:r>
          </a:p>
          <a:p>
            <a:r>
              <a:rPr lang="en-US" altLang="ko-KR" dirty="0"/>
              <a:t>Instructor: Prof. Kyu-Young </a:t>
            </a:r>
            <a:r>
              <a:rPr lang="en-US" altLang="ko-KR" dirty="0" err="1"/>
              <a:t>Whang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35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bufTable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i="1" dirty="0" err="1" smtClean="0"/>
              <a:t>bufferPool</a:t>
            </a:r>
            <a:r>
              <a:rPr lang="ko-KR" altLang="en-US" sz="2000" dirty="0"/>
              <a:t>을 구성하는 각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에 저장된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에 대한 </a:t>
            </a:r>
            <a:r>
              <a:rPr lang="ko-KR" altLang="en-US" sz="2000" dirty="0"/>
              <a:t>정보를 </a:t>
            </a:r>
            <a:r>
              <a:rPr lang="ko-KR" altLang="en-US" sz="2000" dirty="0" smtClean="0"/>
              <a:t>저장하기 위한 데이터 구조</a:t>
            </a:r>
            <a:endParaRPr lang="en-US" altLang="ko-KR" sz="2000" dirty="0" smtClean="0"/>
          </a:p>
          <a:p>
            <a:pPr lvl="1"/>
            <a:r>
              <a:rPr lang="en-US" altLang="ko-KR" sz="2000" i="1" dirty="0" err="1" smtClean="0"/>
              <a:t>bufTable</a:t>
            </a:r>
            <a:r>
              <a:rPr lang="ko-KR" altLang="en-US" sz="2000" dirty="0" smtClean="0"/>
              <a:t>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element</a:t>
            </a:r>
            <a:r>
              <a:rPr lang="ko-KR" altLang="en-US" sz="2000" dirty="0" smtClean="0"/>
              <a:t>는 </a:t>
            </a:r>
            <a:r>
              <a:rPr lang="en-US" altLang="ko-KR" sz="2000" i="1" dirty="0" err="1" smtClean="0"/>
              <a:t>bufferPool</a:t>
            </a:r>
            <a:r>
              <a:rPr lang="ko-KR" altLang="en-US" sz="2000" dirty="0" smtClean="0"/>
              <a:t>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에 저장된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에 대한 정보를 저장함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k</a:t>
            </a:r>
            <a:r>
              <a:rPr lang="en-US" altLang="ko-KR" sz="2000" dirty="0" smtClean="0"/>
              <a:t>ey</a:t>
            </a:r>
          </a:p>
          <a:p>
            <a:pPr lvl="2"/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저장된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hash key (= 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ID)</a:t>
            </a:r>
          </a:p>
          <a:p>
            <a:pPr lvl="3"/>
            <a:r>
              <a:rPr lang="en-US" altLang="ko-KR" sz="1400" dirty="0" smtClean="0"/>
              <a:t>Page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ID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page </a:t>
            </a:r>
            <a:r>
              <a:rPr lang="ko-KR" altLang="en-US" sz="1400" dirty="0" smtClean="0"/>
              <a:t>번호 및 </a:t>
            </a:r>
            <a:r>
              <a:rPr lang="en-US" altLang="ko-KR" sz="1400" dirty="0" smtClean="0"/>
              <a:t>volume </a:t>
            </a:r>
            <a:r>
              <a:rPr lang="ko-KR" altLang="en-US" sz="1400" dirty="0" smtClean="0"/>
              <a:t>번호로 구성됨</a:t>
            </a:r>
            <a:endParaRPr lang="en-US" altLang="ko-KR" sz="1400" dirty="0"/>
          </a:p>
          <a:p>
            <a:pPr lvl="1"/>
            <a:r>
              <a:rPr lang="en-US" altLang="ko-KR" sz="2000" dirty="0"/>
              <a:t>f</a:t>
            </a:r>
            <a:r>
              <a:rPr lang="en-US" altLang="ko-KR" sz="2000" dirty="0" smtClean="0"/>
              <a:t>ixed</a:t>
            </a:r>
          </a:p>
          <a:p>
            <a:pPr lvl="2"/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</a:t>
            </a:r>
            <a:r>
              <a:rPr lang="ko-KR" altLang="en-US" sz="1800" dirty="0"/>
              <a:t>저장된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fix (access) </a:t>
            </a:r>
            <a:r>
              <a:rPr lang="ko-KR" altLang="en-US" sz="1800" dirty="0" smtClean="0"/>
              <a:t>하고 </a:t>
            </a:r>
            <a:r>
              <a:rPr lang="ko-KR" altLang="en-US" sz="1800" dirty="0"/>
              <a:t>있는 </a:t>
            </a:r>
            <a:r>
              <a:rPr lang="en-US" altLang="ko-KR" sz="1800" dirty="0" smtClean="0"/>
              <a:t>transaction</a:t>
            </a:r>
            <a:r>
              <a:rPr lang="ko-KR" altLang="en-US" sz="1800" dirty="0" smtClean="0"/>
              <a:t>들의 수</a:t>
            </a:r>
            <a:endParaRPr lang="en-US" altLang="ko-KR" sz="18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61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bits</a:t>
            </a:r>
          </a:p>
          <a:p>
            <a:pPr lvl="2"/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상태를 나타내는 </a:t>
            </a:r>
            <a:r>
              <a:rPr lang="en-US" altLang="ko-KR" sz="1800" dirty="0"/>
              <a:t>bit</a:t>
            </a:r>
            <a:r>
              <a:rPr lang="ko-KR" altLang="en-US" sz="1800" dirty="0"/>
              <a:t>들의 집합</a:t>
            </a:r>
          </a:p>
          <a:p>
            <a:pPr lvl="3"/>
            <a:r>
              <a:rPr lang="ko-KR" altLang="en-US" sz="1400" dirty="0" smtClean="0"/>
              <a:t>첫 번째 </a:t>
            </a:r>
            <a:r>
              <a:rPr lang="en-US" altLang="ko-KR" sz="1400" dirty="0" smtClean="0"/>
              <a:t>bit </a:t>
            </a:r>
            <a:r>
              <a:rPr lang="en-US" altLang="ko-KR" sz="1400" dirty="0"/>
              <a:t>(DIRTY):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저장된 </a:t>
            </a:r>
            <a:r>
              <a:rPr lang="en-US" altLang="ko-KR" sz="1400" dirty="0"/>
              <a:t>page/train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수정되었음을 나타내는 </a:t>
            </a:r>
            <a:r>
              <a:rPr lang="en-US" altLang="ko-KR" sz="1400" dirty="0"/>
              <a:t>bit</a:t>
            </a:r>
          </a:p>
          <a:p>
            <a:pPr lvl="3"/>
            <a:r>
              <a:rPr lang="ko-KR" altLang="en-US" sz="1400" dirty="0" smtClean="0"/>
              <a:t>세 번째 </a:t>
            </a:r>
            <a:r>
              <a:rPr lang="en-US" altLang="ko-KR" sz="1400" dirty="0" smtClean="0"/>
              <a:t>bit </a:t>
            </a:r>
            <a:r>
              <a:rPr lang="en-US" altLang="ko-KR" sz="1400" dirty="0"/>
              <a:t>(REFER): buffer replacement algorithm</a:t>
            </a:r>
            <a:r>
              <a:rPr lang="ko-KR" altLang="en-US" sz="1400" dirty="0"/>
              <a:t>에 의한 방문 여부를 나타내는 </a:t>
            </a:r>
            <a:r>
              <a:rPr lang="en-US" altLang="ko-KR" sz="1400" dirty="0" smtClean="0"/>
              <a:t>bit</a:t>
            </a:r>
          </a:p>
          <a:p>
            <a:pPr lvl="3"/>
            <a:r>
              <a:rPr lang="ko-KR" altLang="en-US" sz="1400" dirty="0" smtClean="0"/>
              <a:t>이외의 </a:t>
            </a:r>
            <a:r>
              <a:rPr lang="en-US" altLang="ko-KR" sz="1400" dirty="0"/>
              <a:t>bit</a:t>
            </a:r>
            <a:r>
              <a:rPr lang="ko-KR" altLang="en-US" sz="1400" dirty="0"/>
              <a:t>들은 </a:t>
            </a:r>
            <a:r>
              <a:rPr lang="en-US" altLang="ko-KR" sz="1400" dirty="0" err="1" smtClean="0"/>
              <a:t>EduBfM</a:t>
            </a:r>
            <a:r>
              <a:rPr lang="ko-KR" altLang="en-US" sz="1400" dirty="0"/>
              <a:t>에서는 사용하지 않음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nextHashEntry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동일한 </a:t>
            </a:r>
            <a:r>
              <a:rPr lang="en-US" altLang="ko-KR" sz="1800" dirty="0"/>
              <a:t>hash </a:t>
            </a:r>
            <a:r>
              <a:rPr lang="en-US" altLang="ko-KR" sz="1800" dirty="0" smtClean="0"/>
              <a:t>key value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갖는 다음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</a:t>
            </a:r>
            <a:r>
              <a:rPr lang="ko-KR" altLang="en-US" sz="1800" dirty="0"/>
              <a:t>저장된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279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BfMHashKey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의 </a:t>
            </a:r>
            <a:r>
              <a:rPr lang="en-US" altLang="ko-KR" sz="2000" dirty="0"/>
              <a:t>hash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를 저장하기 위한 데이터 구조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pageNo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Page </a:t>
            </a:r>
            <a:r>
              <a:rPr lang="ko-KR" altLang="en-US" sz="1800" dirty="0" smtClean="0"/>
              <a:t>번호 또는 </a:t>
            </a:r>
            <a:r>
              <a:rPr lang="en-US" altLang="ko-KR" sz="1800" dirty="0"/>
              <a:t>t</a:t>
            </a:r>
            <a:r>
              <a:rPr lang="en-US" altLang="ko-KR" sz="1800" dirty="0" smtClean="0"/>
              <a:t>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 </a:t>
            </a:r>
            <a:r>
              <a:rPr lang="ko-KR" altLang="en-US" sz="1800" dirty="0" smtClean="0"/>
              <a:t>번호</a:t>
            </a:r>
            <a:endParaRPr lang="en-US" altLang="ko-KR" sz="1800" dirty="0"/>
          </a:p>
          <a:p>
            <a:pPr lvl="3"/>
            <a:r>
              <a:rPr lang="ko-KR" altLang="en-US" sz="1400" dirty="0" smtClean="0"/>
              <a:t>한 </a:t>
            </a:r>
            <a:r>
              <a:rPr lang="en-US" altLang="ko-KR" sz="1400" dirty="0" smtClean="0"/>
              <a:t>volume </a:t>
            </a:r>
            <a:r>
              <a:rPr lang="ko-KR" altLang="en-US" sz="1400" dirty="0" smtClean="0"/>
              <a:t>내에서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별로 </a:t>
            </a:r>
            <a:r>
              <a:rPr lang="en-US" altLang="ko-KR" sz="1400" dirty="0" smtClean="0"/>
              <a:t>unique</a:t>
            </a:r>
            <a:r>
              <a:rPr lang="ko-KR" altLang="en-US" sz="1400" dirty="0" smtClean="0"/>
              <a:t>한 번호임</a:t>
            </a:r>
            <a:endParaRPr lang="en-US" altLang="ko-KR" sz="1400" dirty="0"/>
          </a:p>
          <a:p>
            <a:pPr lvl="1"/>
            <a:r>
              <a:rPr lang="en-US" altLang="ko-KR" sz="2000" dirty="0" err="1" smtClean="0"/>
              <a:t>volNo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Page/train</a:t>
            </a:r>
            <a:r>
              <a:rPr lang="ko-KR" altLang="en-US" sz="1800" dirty="0" smtClean="0"/>
              <a:t>이 저장된 </a:t>
            </a:r>
            <a:r>
              <a:rPr lang="en-US" altLang="ko-KR" sz="1800" dirty="0" smtClean="0"/>
              <a:t>disk volume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volume </a:t>
            </a:r>
            <a:r>
              <a:rPr lang="ko-KR" altLang="en-US" sz="1800" dirty="0" smtClean="0"/>
              <a:t>번호</a:t>
            </a:r>
            <a:endParaRPr lang="en-US" altLang="ko-KR" sz="1800" dirty="0"/>
          </a:p>
          <a:p>
            <a:pPr lvl="3"/>
            <a:r>
              <a:rPr lang="ko-KR" altLang="en-US" sz="1400" dirty="0" smtClean="0"/>
              <a:t>한 시스</a:t>
            </a:r>
            <a:r>
              <a:rPr lang="ko-KR" altLang="en-US" sz="1400" dirty="0"/>
              <a:t>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내에서 </a:t>
            </a:r>
            <a:r>
              <a:rPr lang="en-US" altLang="ko-KR" sz="1400" dirty="0" smtClean="0"/>
              <a:t>volume</a:t>
            </a:r>
            <a:r>
              <a:rPr lang="ko-KR" altLang="en-US" sz="1400" dirty="0" smtClean="0"/>
              <a:t>별로 </a:t>
            </a:r>
            <a:r>
              <a:rPr lang="en-US" altLang="ko-KR" sz="1400" dirty="0" smtClean="0"/>
              <a:t>unique</a:t>
            </a:r>
            <a:r>
              <a:rPr lang="ko-KR" altLang="en-US" sz="1400" dirty="0" smtClean="0"/>
              <a:t>한 번호임</a:t>
            </a:r>
            <a:endParaRPr lang="en-US" altLang="ko-KR" sz="1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※ Hash key value = </a:t>
            </a:r>
            <a:r>
              <a:rPr lang="en-US" altLang="ko-KR" sz="2400" dirty="0"/>
              <a:t>(</a:t>
            </a:r>
            <a:r>
              <a:rPr lang="en-US" altLang="ko-KR" sz="2400" i="1" dirty="0" err="1"/>
              <a:t>pageNo</a:t>
            </a:r>
            <a:r>
              <a:rPr lang="en-US" altLang="ko-KR" sz="2400" dirty="0"/>
              <a:t> + </a:t>
            </a:r>
            <a:r>
              <a:rPr lang="en-US" altLang="ko-KR" sz="2400" i="1" dirty="0" err="1"/>
              <a:t>volNo</a:t>
            </a:r>
            <a:r>
              <a:rPr lang="en-US" altLang="ko-KR" sz="2400" dirty="0"/>
              <a:t>) % HASHTABLESIZE</a:t>
            </a:r>
          </a:p>
        </p:txBody>
      </p:sp>
    </p:spTree>
    <p:extLst>
      <p:ext uri="{BB962C8B-B14F-4D97-AF65-F5344CB8AC3E}">
        <p14:creationId xmlns:p14="http://schemas.microsoft.com/office/powerpoint/2010/main" val="29493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이 저장된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저장하기 위한 </a:t>
            </a:r>
            <a:r>
              <a:rPr lang="en-US" altLang="ko-KR" sz="2000" dirty="0" smtClean="0"/>
              <a:t>table</a:t>
            </a:r>
            <a:r>
              <a:rPr lang="ko-KR" altLang="en-US" sz="2000" dirty="0" smtClean="0"/>
              <a:t>로서</a:t>
            </a:r>
            <a:r>
              <a:rPr lang="en-US" altLang="ko-KR" sz="2000" dirty="0" smtClean="0"/>
              <a:t>, buffer element</a:t>
            </a:r>
            <a:r>
              <a:rPr lang="ko-KR" altLang="en-US" sz="2000" dirty="0" smtClean="0"/>
              <a:t>의 </a:t>
            </a:r>
            <a:r>
              <a:rPr lang="en-US" altLang="ko-KR" sz="2000" i="1" dirty="0" err="1" smtClean="0"/>
              <a:t>bufTable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저장하는 </a:t>
            </a:r>
            <a:r>
              <a:rPr lang="en-US" altLang="ko-KR" sz="2000" i="1" dirty="0" err="1" smtClean="0"/>
              <a:t>hashTable</a:t>
            </a:r>
            <a:r>
              <a:rPr lang="en-US" altLang="ko-KR" sz="2000" dirty="0" smtClean="0"/>
              <a:t> entry</a:t>
            </a:r>
            <a:r>
              <a:rPr lang="ko-KR" altLang="en-US" sz="2000" dirty="0" smtClean="0"/>
              <a:t>들로 구성됨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에 저장된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hash key value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</a:t>
            </a:r>
            <a:r>
              <a:rPr lang="en-US" altLang="ko-KR" sz="2000" i="1" dirty="0" err="1" smtClean="0"/>
              <a:t>hashTable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entry</a:t>
            </a:r>
            <a:r>
              <a:rPr lang="ko-KR" altLang="en-US" sz="2000" dirty="0" smtClean="0"/>
              <a:t>에 저장함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Hash key value</a:t>
            </a:r>
            <a:r>
              <a:rPr lang="ko-KR" altLang="en-US" sz="1800" dirty="0" smtClean="0"/>
              <a:t>가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</a:t>
            </a:r>
            <a:r>
              <a:rPr lang="en-US" altLang="ko-KR" sz="1800" dirty="0"/>
              <a:t>page/train </a:t>
            </a:r>
            <a:r>
              <a:rPr lang="ko-KR" altLang="en-US" sz="1800" dirty="0" smtClean="0"/>
              <a:t>중 가장 최근에 </a:t>
            </a:r>
            <a:r>
              <a:rPr lang="en-US" altLang="ko-KR" sz="1800" dirty="0" smtClean="0"/>
              <a:t>disk</a:t>
            </a:r>
            <a:r>
              <a:rPr lang="ko-KR" altLang="en-US" sz="1800" dirty="0" smtClean="0"/>
              <a:t>로부터 읽어온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저장된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는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의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번째 </a:t>
            </a:r>
            <a:r>
              <a:rPr lang="en-US" altLang="ko-KR" sz="1800" dirty="0" smtClean="0"/>
              <a:t>entry</a:t>
            </a:r>
            <a:r>
              <a:rPr lang="ko-KR" altLang="en-US" sz="1800" dirty="0" smtClean="0"/>
              <a:t>에 저장됨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Hash key value</a:t>
            </a:r>
            <a:r>
              <a:rPr lang="ko-KR" altLang="en-US" sz="1400" dirty="0" smtClean="0"/>
              <a:t>가 동일한 다른 </a:t>
            </a:r>
            <a:r>
              <a:rPr lang="en-US" altLang="ko-KR" sz="1400" dirty="0"/>
              <a:t>page/train</a:t>
            </a:r>
            <a:r>
              <a:rPr lang="ko-KR" altLang="en-US" sz="1400" dirty="0" smtClean="0"/>
              <a:t>들이 저장된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들의 </a:t>
            </a:r>
            <a:r>
              <a:rPr lang="en-US" altLang="ko-KR" sz="1400" dirty="0" smtClean="0"/>
              <a:t>array index</a:t>
            </a:r>
            <a:r>
              <a:rPr lang="ko-KR" altLang="en-US" sz="1400" dirty="0" smtClean="0"/>
              <a:t>들은 </a:t>
            </a:r>
            <a:r>
              <a:rPr lang="en-US" altLang="ko-KR" sz="1400" i="1" dirty="0" err="1" smtClean="0"/>
              <a:t>bufTable</a:t>
            </a:r>
            <a:r>
              <a:rPr lang="ko-KR" altLang="en-US" sz="1400" dirty="0" smtClean="0"/>
              <a:t>의 </a:t>
            </a:r>
            <a:r>
              <a:rPr lang="en-US" altLang="ko-KR" sz="1400" i="1" dirty="0" err="1" smtClean="0"/>
              <a:t>nextHashEntry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변수를 통해 </a:t>
            </a:r>
            <a:r>
              <a:rPr lang="en-US" altLang="ko-KR" sz="1400" dirty="0" smtClean="0"/>
              <a:t>linked list </a:t>
            </a:r>
            <a:r>
              <a:rPr lang="ko-KR" altLang="en-US" sz="1400" dirty="0" smtClean="0"/>
              <a:t>형태로 연결되어 유지됨</a:t>
            </a:r>
            <a:endParaRPr lang="en-US" altLang="ko-KR" sz="1400" dirty="0" smtClean="0"/>
          </a:p>
          <a:p>
            <a:pPr lvl="1"/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가 저장되지 않은 </a:t>
            </a:r>
            <a:r>
              <a:rPr lang="en-US" altLang="ko-KR" sz="2000" i="1" dirty="0" err="1" smtClean="0"/>
              <a:t>hashTable</a:t>
            </a:r>
            <a:r>
              <a:rPr lang="en-US" altLang="ko-KR" sz="2000" dirty="0" smtClean="0"/>
              <a:t> entry</a:t>
            </a:r>
            <a:r>
              <a:rPr lang="ko-KR" altLang="en-US" sz="2000" dirty="0" smtClean="0"/>
              <a:t>에는 </a:t>
            </a:r>
            <a:r>
              <a:rPr lang="en-US" altLang="ko-KR" sz="2000" i="1" dirty="0" smtClean="0"/>
              <a:t>NIL</a:t>
            </a:r>
            <a:r>
              <a:rPr lang="en-US" altLang="ko-KR" sz="2000" dirty="0" smtClean="0"/>
              <a:t>(-1)</a:t>
            </a:r>
            <a:r>
              <a:rPr lang="ko-KR" altLang="en-US" sz="2000" dirty="0" smtClean="0"/>
              <a:t>값이 저장됨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Page/train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fix</a:t>
            </a:r>
          </a:p>
          <a:p>
            <a:pPr lvl="1"/>
            <a:r>
              <a:rPr lang="en-US" altLang="ko-KR" dirty="0" smtClean="0"/>
              <a:t>Page/train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하기 위해 해당 </a:t>
            </a:r>
            <a:r>
              <a:rPr lang="en-US" altLang="ko-KR" dirty="0"/>
              <a:t>page/train</a:t>
            </a:r>
            <a:r>
              <a:rPr lang="ko-KR" altLang="en-US" dirty="0" smtClean="0"/>
              <a:t>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들은 </a:t>
            </a:r>
            <a:r>
              <a:rPr lang="en-US" altLang="ko-KR" dirty="0"/>
              <a:t>page/train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하기 전에 해당 </a:t>
            </a:r>
            <a:r>
              <a:rPr lang="en-US" altLang="ko-KR" dirty="0"/>
              <a:t>page/train</a:t>
            </a:r>
            <a:r>
              <a:rPr lang="ko-KR" altLang="en-US" dirty="0" smtClean="0"/>
              <a:t>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2"/>
            <a:r>
              <a:rPr lang="en-US" altLang="ko-KR" i="1" dirty="0" smtClean="0"/>
              <a:t>fixed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Page/train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unfix</a:t>
            </a:r>
          </a:p>
          <a:p>
            <a:pPr lvl="1"/>
            <a:r>
              <a:rPr lang="en-US" altLang="ko-KR" dirty="0" smtClean="0"/>
              <a:t>Page/train</a:t>
            </a:r>
            <a:r>
              <a:rPr lang="ko-KR" altLang="en-US" dirty="0" smtClean="0"/>
              <a:t>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unfix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들은 </a:t>
            </a:r>
            <a:r>
              <a:rPr lang="en-US" altLang="ko-KR" dirty="0"/>
              <a:t>page/train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마치고 해당 </a:t>
            </a:r>
            <a:r>
              <a:rPr lang="en-US" altLang="ko-KR" dirty="0"/>
              <a:t>page/train</a:t>
            </a:r>
            <a:r>
              <a:rPr lang="ko-KR" altLang="en-US" dirty="0" smtClean="0"/>
              <a:t>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unfix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2"/>
            <a:r>
              <a:rPr lang="en-US" altLang="ko-KR" i="1" dirty="0" smtClean="0"/>
              <a:t>fixed </a:t>
            </a:r>
            <a:r>
              <a:rPr lang="ko-KR" altLang="en-US" dirty="0" smtClean="0"/>
              <a:t>변수 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Dirty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</a:t>
            </a:r>
          </a:p>
          <a:p>
            <a:pPr lvl="1"/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저장된 </a:t>
            </a:r>
            <a:r>
              <a:rPr lang="en-US" altLang="ko-KR" dirty="0"/>
              <a:t>page/train</a:t>
            </a:r>
            <a:r>
              <a:rPr lang="ko-KR" altLang="en-US" dirty="0" smtClean="0"/>
              <a:t>이 수정되었음을 표시하기 위해 </a:t>
            </a:r>
            <a:r>
              <a:rPr lang="en-US" altLang="ko-KR" dirty="0" smtClean="0"/>
              <a:t>DIRTY 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i="1" dirty="0" err="1" smtClean="0"/>
              <a:t>bufferPool</a:t>
            </a:r>
            <a:r>
              <a:rPr lang="ko-KR" altLang="en-US" dirty="0"/>
              <a:t>의 </a:t>
            </a:r>
            <a:r>
              <a:rPr lang="en-US" altLang="ko-KR" dirty="0"/>
              <a:t>page/train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flush</a:t>
            </a:r>
          </a:p>
          <a:p>
            <a:pPr lvl="1"/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존재하는 </a:t>
            </a:r>
            <a:r>
              <a:rPr lang="en-US" altLang="ko-KR" dirty="0"/>
              <a:t>page/train</a:t>
            </a:r>
            <a:r>
              <a:rPr lang="ko-KR" altLang="en-US" dirty="0" smtClean="0"/>
              <a:t>들 중 수정된 </a:t>
            </a:r>
            <a:r>
              <a:rPr lang="en-US" altLang="ko-KR" dirty="0"/>
              <a:t>page/train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disk</a:t>
            </a:r>
            <a:r>
              <a:rPr lang="ko-KR" altLang="en-US" dirty="0" smtClean="0"/>
              <a:t>에 기록함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i="1" dirty="0" err="1"/>
              <a:t>bufferPool</a:t>
            </a:r>
            <a:r>
              <a:rPr lang="ko-KR" altLang="en-US" dirty="0"/>
              <a:t>의 </a:t>
            </a:r>
            <a:r>
              <a:rPr lang="en-US" altLang="ko-KR" dirty="0"/>
              <a:t>page/train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discard</a:t>
            </a:r>
            <a:endParaRPr lang="en-US" altLang="ko-KR" dirty="0"/>
          </a:p>
          <a:p>
            <a:pPr lvl="1"/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존재하는 </a:t>
            </a:r>
            <a:r>
              <a:rPr lang="en-US" altLang="ko-KR" dirty="0"/>
              <a:t>page/train</a:t>
            </a:r>
            <a:r>
              <a:rPr lang="ko-KR" altLang="en-US" dirty="0" smtClean="0"/>
              <a:t>들을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에서 삭제함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33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Function 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EduBfM_GetTrain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EduBfM_FreeTrain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EduBfM_SetDirty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EduBfM_FlushAll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EduBfM_DiscardAll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21288"/>
            <a:ext cx="665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(※ API function</a:t>
            </a:r>
            <a:r>
              <a:rPr lang="ko-KR" altLang="en-US" sz="1600" dirty="0" smtClean="0"/>
              <a:t>들은 </a:t>
            </a:r>
            <a:r>
              <a:rPr lang="en-US" altLang="ko-KR" sz="1600" dirty="0" smtClean="0"/>
              <a:t>p.4</a:t>
            </a:r>
            <a:r>
              <a:rPr lang="ko-KR" altLang="en-US" sz="1600" dirty="0" smtClean="0"/>
              <a:t>의 오디세우스</a:t>
            </a:r>
            <a:r>
              <a:rPr lang="en-US" altLang="ko-KR" sz="1600" dirty="0" smtClean="0"/>
              <a:t>/COSMOS API</a:t>
            </a:r>
            <a:r>
              <a:rPr lang="ko-KR" altLang="en-US" sz="1600" dirty="0" smtClean="0"/>
              <a:t>의 일부를 의미함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(※ </a:t>
            </a:r>
            <a:r>
              <a:rPr lang="en-US" altLang="ko-KR" sz="1600" dirty="0" smtClean="0"/>
              <a:t>API: Application Programming Interface)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65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EduBfM_GetTrain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EduBfM_GetTrain.c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Page/train</a:t>
            </a:r>
            <a:r>
              <a:rPr lang="ko-KR" altLang="en-US" dirty="0" smtClean="0"/>
              <a:t>을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en-US" altLang="ko-KR" dirty="0"/>
              <a:t>page/train</a:t>
            </a:r>
            <a:r>
              <a:rPr lang="ko-KR" altLang="en-US" dirty="0" smtClean="0"/>
              <a:t>이 저장된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대한 포인터를 반환함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Fix </a:t>
            </a:r>
            <a:r>
              <a:rPr lang="ko-KR" altLang="en-US" dirty="0" smtClean="0"/>
              <a:t>할 </a:t>
            </a:r>
            <a:r>
              <a:rPr lang="en-US" altLang="ko-KR" dirty="0"/>
              <a:t>page/train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hash key value</a:t>
            </a:r>
            <a:r>
              <a:rPr lang="ko-KR" altLang="en-US" dirty="0" smtClean="0"/>
              <a:t>를 이용하여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</a:t>
            </a:r>
            <a:r>
              <a:rPr lang="en-US" altLang="ko-KR" dirty="0"/>
              <a:t>page/train</a:t>
            </a:r>
            <a:r>
              <a:rPr lang="ko-KR" altLang="en-US" dirty="0" smtClean="0"/>
              <a:t>이 저장된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</a:t>
            </a:r>
            <a:r>
              <a:rPr lang="ko-KR" altLang="en-US" dirty="0" smtClean="0"/>
              <a:t>를 </a:t>
            </a:r>
            <a:r>
              <a:rPr lang="en-US" altLang="ko-KR" i="1" dirty="0" err="1" smtClean="0"/>
              <a:t>hashTable</a:t>
            </a:r>
            <a:r>
              <a:rPr lang="ko-KR" altLang="en-US" dirty="0" smtClean="0"/>
              <a:t>에서 검색함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Fix </a:t>
            </a:r>
            <a:r>
              <a:rPr lang="ko-KR" altLang="en-US" dirty="0" smtClean="0"/>
              <a:t>할 </a:t>
            </a:r>
            <a:r>
              <a:rPr lang="en-US" altLang="ko-KR" dirty="0"/>
              <a:t>page/train</a:t>
            </a:r>
            <a:r>
              <a:rPr lang="ko-KR" altLang="en-US" dirty="0" smtClean="0"/>
              <a:t>이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존재하지 않는 경우</a:t>
            </a:r>
            <a:r>
              <a:rPr lang="en-US" altLang="ko-KR" dirty="0" smtClean="0"/>
              <a:t>,</a:t>
            </a:r>
          </a:p>
          <a:p>
            <a:pPr lvl="3"/>
            <a:r>
              <a:rPr lang="en-US" altLang="ko-KR" i="1" dirty="0" err="1" smtClean="0"/>
              <a:t>bufferPool</a:t>
            </a:r>
            <a:r>
              <a:rPr lang="ko-KR" altLang="en-US" dirty="0" smtClean="0"/>
              <a:t>에서 </a:t>
            </a:r>
            <a:r>
              <a:rPr lang="en-US" altLang="ko-KR" dirty="0"/>
              <a:t>page/train</a:t>
            </a:r>
            <a:r>
              <a:rPr lang="ko-KR" altLang="en-US" dirty="0" smtClean="0"/>
              <a:t>을 저장할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한 개를 할당 받음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Page/train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disk</a:t>
            </a:r>
            <a:r>
              <a:rPr lang="ko-KR" altLang="en-US" dirty="0" smtClean="0"/>
              <a:t>로부터 읽어와서 할당 받은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저장함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받은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대응하는 </a:t>
            </a:r>
            <a:r>
              <a:rPr lang="en-US" altLang="ko-KR" i="1" dirty="0" err="1" smtClean="0"/>
              <a:t>bufTable</a:t>
            </a:r>
            <a:r>
              <a:rPr lang="en-US" altLang="ko-KR" dirty="0" smtClean="0"/>
              <a:t> element</a:t>
            </a:r>
            <a:r>
              <a:rPr lang="ko-KR" altLang="en-US" dirty="0" smtClean="0"/>
              <a:t>를 갱신함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받은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</a:t>
            </a:r>
            <a:r>
              <a:rPr lang="ko-KR" altLang="en-US" dirty="0" smtClean="0"/>
              <a:t>를 </a:t>
            </a:r>
            <a:r>
              <a:rPr lang="en-US" altLang="ko-KR" i="1" dirty="0" err="1" smtClean="0"/>
              <a:t>hashTable</a:t>
            </a:r>
            <a:r>
              <a:rPr lang="ko-KR" altLang="en-US" dirty="0" smtClean="0"/>
              <a:t>에 삽입함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받은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대한 포인터를 반환함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Fix </a:t>
            </a:r>
            <a:r>
              <a:rPr lang="ko-KR" altLang="en-US" dirty="0" smtClean="0"/>
              <a:t>할 </a:t>
            </a:r>
            <a:r>
              <a:rPr lang="en-US" altLang="ko-KR" dirty="0"/>
              <a:t>page/train</a:t>
            </a:r>
            <a:r>
              <a:rPr lang="ko-KR" altLang="en-US" dirty="0" smtClean="0"/>
              <a:t>이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에 존재하는 경우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dirty="0" smtClean="0"/>
              <a:t>해당 </a:t>
            </a:r>
            <a:r>
              <a:rPr lang="en-US" altLang="ko-KR" dirty="0"/>
              <a:t>page/train</a:t>
            </a:r>
            <a:r>
              <a:rPr lang="ko-KR" altLang="en-US" dirty="0" smtClean="0"/>
              <a:t>이 저장된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대응하는 </a:t>
            </a:r>
            <a:r>
              <a:rPr lang="en-US" altLang="ko-KR" i="1" dirty="0" err="1"/>
              <a:t>bufTable</a:t>
            </a:r>
            <a:r>
              <a:rPr lang="en-US" altLang="ko-KR" dirty="0"/>
              <a:t>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</a:t>
            </a:r>
            <a:r>
              <a:rPr lang="ko-KR" altLang="en-US" dirty="0"/>
              <a:t>갱신함</a:t>
            </a:r>
            <a:endParaRPr lang="en-US" altLang="ko-KR" dirty="0"/>
          </a:p>
          <a:p>
            <a:pPr lvl="3"/>
            <a:r>
              <a:rPr lang="ko-KR" altLang="en-US" dirty="0" smtClean="0"/>
              <a:t>해당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대한 포인터를 반환함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1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PageID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TrainID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trainId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fix 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char   **</a:t>
            </a:r>
            <a:r>
              <a:rPr lang="en-US" altLang="ko-KR" dirty="0" err="1" smtClean="0"/>
              <a:t>retbuf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fix </a:t>
            </a:r>
            <a:r>
              <a:rPr lang="ko-KR" altLang="en-US" dirty="0" smtClean="0"/>
              <a:t>된 </a:t>
            </a:r>
            <a:r>
              <a:rPr lang="en-US" altLang="ko-KR" dirty="0"/>
              <a:t>page/train</a:t>
            </a:r>
            <a:r>
              <a:rPr lang="ko-KR" altLang="en-US" dirty="0" smtClean="0"/>
              <a:t>이 저장될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대한 포인터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en-US" altLang="ko-KR" i="1" dirty="0" err="1" smtClean="0"/>
              <a:t>bufferPool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Four   </a:t>
            </a:r>
            <a:r>
              <a:rPr lang="ko-KR" altLang="en-US" dirty="0" smtClean="0"/>
              <a:t>에러코드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edubfm_AllocTrain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edubfm_Insert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edubfm_LookUp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edubfm_ReadTrain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13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EduBfM_FreeTrain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EduBfM_FreeTrain.c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설명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을 </a:t>
            </a:r>
            <a:r>
              <a:rPr lang="en-US" altLang="ko-KR" sz="2000" i="1" dirty="0" err="1" smtClean="0"/>
              <a:t>bufferPool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unfix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Unfix </a:t>
            </a:r>
            <a:r>
              <a:rPr lang="ko-KR" altLang="en-US" sz="1800" dirty="0"/>
              <a:t>할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/>
              <a:t>hash </a:t>
            </a:r>
            <a:r>
              <a:rPr lang="en-US" altLang="ko-KR" sz="1800" dirty="0" smtClean="0"/>
              <a:t>key value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해당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저장된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검색함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해당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대한 </a:t>
            </a:r>
            <a:r>
              <a:rPr lang="en-US" altLang="ko-KR" sz="1800" i="1" dirty="0" smtClean="0"/>
              <a:t>fixed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변수 값을 </a:t>
            </a:r>
            <a:r>
              <a:rPr lang="en-US" altLang="ko-KR" sz="1800" dirty="0"/>
              <a:t>1 </a:t>
            </a:r>
            <a:r>
              <a:rPr lang="ko-KR" altLang="en-US" sz="1800" dirty="0" smtClean="0"/>
              <a:t>감소시킴</a:t>
            </a:r>
            <a:endParaRPr lang="en-US" altLang="ko-KR" sz="1800" dirty="0" smtClean="0"/>
          </a:p>
          <a:p>
            <a:pPr lvl="3"/>
            <a:r>
              <a:rPr lang="en-US" altLang="ko-KR" sz="1400" i="1" dirty="0" smtClean="0"/>
              <a:t>fixed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변수의 값은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미만이 될 수 없음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3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PageID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TrainID</a:t>
            </a:r>
            <a:r>
              <a:rPr lang="en-US" altLang="ko-KR" sz="2000" dirty="0" smtClean="0"/>
              <a:t>   *</a:t>
            </a:r>
            <a:r>
              <a:rPr lang="en-US" altLang="ko-KR" sz="2000" dirty="0" err="1" smtClean="0"/>
              <a:t>trainId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800" dirty="0" smtClean="0"/>
              <a:t>(IN) unfix </a:t>
            </a:r>
            <a:r>
              <a:rPr lang="ko-KR" altLang="en-US" sz="1800" dirty="0" smtClean="0"/>
              <a:t>할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또는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ID</a:t>
            </a:r>
          </a:p>
          <a:p>
            <a:pPr lvl="1"/>
            <a:r>
              <a:rPr lang="en-US" altLang="ko-KR" sz="2000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종류</a:t>
            </a:r>
            <a:endParaRPr lang="en-US" altLang="ko-KR" sz="18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반환값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Four   </a:t>
            </a:r>
            <a:r>
              <a:rPr lang="ko-KR" altLang="en-US" sz="2000" dirty="0" smtClean="0"/>
              <a:t>에러코드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edubfm_LookUp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97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오디세우스</a:t>
            </a:r>
            <a:r>
              <a:rPr lang="en-US" altLang="ko-KR" dirty="0" smtClean="0"/>
              <a:t>/COSMOS</a:t>
            </a:r>
          </a:p>
          <a:p>
            <a:pPr lvl="1"/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Project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EduBfM</a:t>
            </a:r>
            <a:r>
              <a:rPr lang="en-US" altLang="ko-KR" dirty="0" smtClean="0"/>
              <a:t> Project</a:t>
            </a:r>
          </a:p>
          <a:p>
            <a:pPr lvl="1"/>
            <a:r>
              <a:rPr lang="ko-KR" altLang="en-US" dirty="0" smtClean="0"/>
              <a:t>자료 구조 및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제공되는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수행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74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EduBfM_SetDirty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EduBfM_SetDirty.c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설명</a:t>
            </a:r>
            <a:endParaRPr lang="en-US" altLang="ko-KR" sz="2400" dirty="0" smtClean="0"/>
          </a:p>
          <a:p>
            <a:pPr lvl="1"/>
            <a:r>
              <a:rPr lang="en-US" altLang="ko-KR" sz="2000" i="1" dirty="0" err="1" smtClean="0"/>
              <a:t>bufferPool</a:t>
            </a:r>
            <a:r>
              <a:rPr lang="ko-KR" altLang="en-US" sz="2000" dirty="0" smtClean="0"/>
              <a:t>에 저장된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이 수정되었음을 표시하기 위해 </a:t>
            </a:r>
            <a:r>
              <a:rPr lang="en-US" altLang="ko-KR" sz="2000" dirty="0" smtClean="0"/>
              <a:t>DIRTY bit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set</a:t>
            </a:r>
            <a:r>
              <a:rPr lang="ko-KR" altLang="en-US" sz="2000" dirty="0" smtClean="0"/>
              <a:t>함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수정된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/>
              <a:t>hash </a:t>
            </a:r>
            <a:r>
              <a:rPr lang="en-US" altLang="ko-KR" sz="1800" dirty="0" smtClean="0"/>
              <a:t>key value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해당 해당 </a:t>
            </a:r>
            <a:r>
              <a:rPr lang="en-US" altLang="ko-KR" sz="1800" dirty="0"/>
              <a:t>page/train</a:t>
            </a:r>
            <a:r>
              <a:rPr lang="ko-KR" altLang="en-US" sz="1800" dirty="0"/>
              <a:t>이 저장된 </a:t>
            </a:r>
            <a:r>
              <a:rPr lang="en-US" altLang="ko-KR" sz="1800" dirty="0"/>
              <a:t>buffer element</a:t>
            </a:r>
            <a:r>
              <a:rPr lang="ko-KR" altLang="en-US" sz="1800" dirty="0"/>
              <a:t>의 </a:t>
            </a:r>
            <a:r>
              <a:rPr lang="en-US" altLang="ko-KR" sz="1800" dirty="0"/>
              <a:t>array index</a:t>
            </a:r>
            <a:r>
              <a:rPr lang="ko-KR" altLang="en-US" sz="1800" dirty="0"/>
              <a:t>를 </a:t>
            </a:r>
            <a:r>
              <a:rPr lang="en-US" altLang="ko-KR" sz="1800" i="1" dirty="0" err="1"/>
              <a:t>hashTable</a:t>
            </a:r>
            <a:r>
              <a:rPr lang="ko-KR" altLang="en-US" sz="1800" dirty="0"/>
              <a:t>에서 </a:t>
            </a:r>
            <a:r>
              <a:rPr lang="ko-KR" altLang="en-US" sz="1800" dirty="0" smtClean="0"/>
              <a:t>검색함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해당 </a:t>
            </a:r>
            <a:r>
              <a:rPr lang="en-US" altLang="ko-KR" sz="1800" dirty="0" smtClean="0"/>
              <a:t>buffer </a:t>
            </a:r>
            <a:r>
              <a:rPr lang="en-US" altLang="ko-KR" sz="1800" dirty="0"/>
              <a:t>element</a:t>
            </a:r>
            <a:r>
              <a:rPr lang="ko-KR" altLang="en-US" sz="1800" dirty="0"/>
              <a:t>에 대한 </a:t>
            </a:r>
            <a:r>
              <a:rPr lang="en-US" altLang="ko-KR" sz="1800" dirty="0" smtClean="0"/>
              <a:t>DIRTY bit</a:t>
            </a:r>
            <a:r>
              <a:rPr lang="ko-KR" altLang="en-US" sz="1800" dirty="0" smtClean="0"/>
              <a:t>를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set</a:t>
            </a:r>
            <a:r>
              <a:rPr lang="ko-KR" altLang="en-US" sz="1800" dirty="0" smtClean="0"/>
              <a:t>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048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PageID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TrainID</a:t>
            </a:r>
            <a:r>
              <a:rPr lang="en-US" altLang="ko-KR" sz="2000" dirty="0" smtClean="0"/>
              <a:t>   *</a:t>
            </a:r>
            <a:r>
              <a:rPr lang="en-US" altLang="ko-KR" sz="2000" dirty="0" err="1" smtClean="0"/>
              <a:t>trainId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ko-KR" altLang="en-US" sz="1800" dirty="0" smtClean="0"/>
              <a:t>수정된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ID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en-US" altLang="ko-KR" sz="18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반환값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 smtClean="0"/>
              <a:t>에러코드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edubfm_LookUp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70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EduBfM_FlushAll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EduBfM_FlushAll.c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i="1" dirty="0" err="1" smtClean="0"/>
              <a:t>bufferPool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존재하는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들 </a:t>
            </a:r>
            <a:r>
              <a:rPr lang="ko-KR" altLang="en-US" sz="2000" dirty="0"/>
              <a:t>중 수정된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들을 </a:t>
            </a:r>
            <a:r>
              <a:rPr lang="en-US" altLang="ko-KR" sz="2000" dirty="0" smtClean="0"/>
              <a:t>disk</a:t>
            </a:r>
            <a:r>
              <a:rPr lang="ko-KR" altLang="en-US" sz="2000" dirty="0" smtClean="0"/>
              <a:t>에 기록함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DIRTY bit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set </a:t>
            </a:r>
            <a:r>
              <a:rPr lang="ko-KR" altLang="en-US" sz="1800" dirty="0" smtClean="0"/>
              <a:t>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들에 저장된 각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에 대해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edubfm_FlushTrain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을 호출하여 해당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disk</a:t>
            </a:r>
            <a:r>
              <a:rPr lang="ko-KR" altLang="en-US" sz="1800" dirty="0" smtClean="0"/>
              <a:t>에 기록함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837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없음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반환값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edubfm_FlushTrain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525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EduBfM_DiscardAll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EduBfM_DiscardAll.c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i="1" dirty="0" err="1" smtClean="0"/>
              <a:t>bufferPool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존재하는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들을 </a:t>
            </a:r>
            <a:r>
              <a:rPr lang="en-US" altLang="ko-KR" sz="2000" dirty="0" smtClean="0"/>
              <a:t>disk</a:t>
            </a:r>
            <a:r>
              <a:rPr lang="ko-KR" altLang="en-US" sz="2000" dirty="0" smtClean="0"/>
              <a:t>에 기록하지 </a:t>
            </a:r>
            <a:r>
              <a:rPr lang="ko-KR" altLang="en-US" sz="2000" dirty="0"/>
              <a:t>않고 </a:t>
            </a:r>
            <a:r>
              <a:rPr lang="en-US" altLang="ko-KR" sz="2000" i="1" dirty="0" err="1" smtClean="0"/>
              <a:t>bufferPool</a:t>
            </a:r>
            <a:r>
              <a:rPr lang="ko-KR" altLang="en-US" sz="2000" dirty="0" smtClean="0"/>
              <a:t>에서 삭제함</a:t>
            </a:r>
            <a:endParaRPr lang="ko-KR" altLang="en-US" sz="2000" dirty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i="1" dirty="0" err="1" smtClean="0"/>
              <a:t>bufTable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모든</a:t>
            </a:r>
            <a:r>
              <a:rPr lang="en-US" altLang="ko-KR" sz="1800" dirty="0" smtClean="0"/>
              <a:t> element</a:t>
            </a:r>
            <a:r>
              <a:rPr lang="ko-KR" altLang="en-US" sz="1800" dirty="0" smtClean="0"/>
              <a:t>들을 초기화함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 저장된 모든 </a:t>
            </a:r>
            <a:r>
              <a:rPr lang="en-US" altLang="ko-KR" sz="1800" dirty="0" smtClean="0"/>
              <a:t>entry 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array index) </a:t>
            </a:r>
            <a:r>
              <a:rPr lang="ko-KR" altLang="en-US" sz="1800" dirty="0" smtClean="0"/>
              <a:t>들을 삭제함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527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없음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반환값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edubfm_DeleteAll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5250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구현할 </a:t>
            </a:r>
            <a:r>
              <a:rPr lang="en-US" altLang="ko-KR" smtClean="0"/>
              <a:t>Internal Function 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edubfm_ReadTrain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edubfm_AllocTrain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edubfm_Insert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edubfm_Delete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edubfm_Deleteall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edubfm_LookUp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edubfm_FlushTrain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49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edubfm_ReadTrain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edubfm_ReadTrain.c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disk</a:t>
            </a:r>
            <a:r>
              <a:rPr lang="ko-KR" altLang="en-US" sz="2000" dirty="0" smtClean="0"/>
              <a:t>로부터 읽어와서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에 저장하고</a:t>
            </a:r>
            <a:r>
              <a:rPr lang="en-US" altLang="ko-KR" sz="2000" dirty="0"/>
              <a:t>,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에 대한 포인터를 반환함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567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PageID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TrainID</a:t>
            </a:r>
            <a:r>
              <a:rPr lang="en-US" altLang="ko-KR" sz="2000" dirty="0" smtClean="0"/>
              <a:t>   *</a:t>
            </a:r>
            <a:r>
              <a:rPr lang="en-US" altLang="ko-KR" sz="2000" dirty="0" err="1" smtClean="0"/>
              <a:t>trainId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ko-KR" altLang="en-US" sz="1800" dirty="0" smtClean="0"/>
              <a:t>읽어올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ID</a:t>
            </a:r>
          </a:p>
          <a:p>
            <a:pPr lvl="1"/>
            <a:r>
              <a:rPr lang="en-US" altLang="ko-KR" sz="2000" dirty="0" smtClean="0"/>
              <a:t>char   *</a:t>
            </a:r>
            <a:r>
              <a:rPr lang="en-US" altLang="ko-KR" sz="2000" dirty="0" err="1" smtClean="0"/>
              <a:t>aTrain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800" dirty="0" smtClean="0"/>
              <a:t>(OUT) </a:t>
            </a:r>
            <a:r>
              <a:rPr lang="ko-KR" altLang="en-US" sz="1800" dirty="0" smtClean="0"/>
              <a:t>읽어온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저장될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대한 포인터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 err="1"/>
              <a:t>반환값</a:t>
            </a:r>
            <a:endParaRPr lang="en-US" altLang="ko-KR" sz="2400" dirty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 err="1" smtClean="0"/>
              <a:t>RDsM_ReadTrain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4588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edubfm_AllocTrain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 smtClean="0"/>
              <a:t>edubfm_AllocTrain.c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i="1" dirty="0" err="1" smtClean="0"/>
              <a:t>bufferPool</a:t>
            </a:r>
            <a:r>
              <a:rPr lang="ko-KR" altLang="en-US" dirty="0" smtClean="0"/>
              <a:t>에서 </a:t>
            </a:r>
            <a:r>
              <a:rPr lang="en-US" altLang="ko-KR" dirty="0"/>
              <a:t>page/train</a:t>
            </a:r>
            <a:r>
              <a:rPr lang="ko-KR" altLang="en-US" dirty="0" smtClean="0"/>
              <a:t>을 저장하기 위한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를 한 개 할당 받고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</a:t>
            </a:r>
            <a:r>
              <a:rPr lang="ko-KR" altLang="en-US" dirty="0" smtClean="0"/>
              <a:t>를 반환함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Second chance buffer replacement algorithm</a:t>
            </a:r>
            <a:r>
              <a:rPr lang="ko-KR" altLang="en-US" dirty="0" smtClean="0"/>
              <a:t>을 사용하여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 받을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를 선정함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대상 선정을 위해 대응하는 </a:t>
            </a:r>
            <a:r>
              <a:rPr lang="en-US" altLang="ko-KR" i="1" dirty="0" smtClean="0"/>
              <a:t>fixed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들을 순차적으로 방문함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</a:t>
            </a:r>
            <a:r>
              <a:rPr lang="en-US" altLang="ko-KR" dirty="0" smtClean="0"/>
              <a:t>buffer element </a:t>
            </a:r>
            <a:r>
              <a:rPr lang="ko-KR" altLang="en-US" dirty="0" err="1" smtClean="0"/>
              <a:t>방문시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REFER bit</a:t>
            </a:r>
            <a:r>
              <a:rPr lang="ko-KR" altLang="en-US" dirty="0" smtClean="0"/>
              <a:t>를 검사하여 동일한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회째 방문한 경우 </a:t>
            </a:r>
            <a:r>
              <a:rPr lang="en-US" altLang="ko-KR" dirty="0" smtClean="0"/>
              <a:t>(REFER bit == 0),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를 할당 대상으로 선정하고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아닌 경우 </a:t>
            </a:r>
            <a:r>
              <a:rPr lang="en-US" altLang="ko-KR" dirty="0" smtClean="0"/>
              <a:t>(REFER bit == 1), REFER 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선정된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데이터 구조를 초기화함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선정된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저장되어 있던 </a:t>
            </a:r>
            <a:r>
              <a:rPr lang="en-US" altLang="ko-KR" dirty="0"/>
              <a:t>page/train</a:t>
            </a:r>
            <a:r>
              <a:rPr lang="ko-KR" altLang="en-US" dirty="0" smtClean="0"/>
              <a:t>이 수정된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내용을 </a:t>
            </a:r>
            <a:r>
              <a:rPr lang="en-US" altLang="ko-KR" dirty="0" smtClean="0"/>
              <a:t>disk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flush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선정된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에 대응하는 </a:t>
            </a:r>
            <a:r>
              <a:rPr lang="en-US" altLang="ko-KR" i="1" dirty="0" err="1" smtClean="0"/>
              <a:t>bufTable</a:t>
            </a:r>
            <a:r>
              <a:rPr lang="en-US" altLang="ko-KR" dirty="0" smtClean="0"/>
              <a:t> element</a:t>
            </a:r>
            <a:r>
              <a:rPr lang="ko-KR" altLang="en-US" dirty="0" smtClean="0"/>
              <a:t>를 초기화함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선정된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 (</a:t>
            </a:r>
            <a:r>
              <a:rPr lang="en-US" altLang="ko-KR" i="1" dirty="0" err="1" smtClean="0"/>
              <a:t>hashTable</a:t>
            </a:r>
            <a:r>
              <a:rPr lang="en-US" altLang="ko-KR" dirty="0" smtClean="0"/>
              <a:t> entry) </a:t>
            </a:r>
            <a:r>
              <a:rPr lang="ko-KR" altLang="en-US" dirty="0" smtClean="0"/>
              <a:t>를 </a:t>
            </a:r>
            <a:r>
              <a:rPr lang="en-US" altLang="ko-KR" i="1" dirty="0" err="1" smtClean="0"/>
              <a:t>hashTable</a:t>
            </a:r>
            <a:r>
              <a:rPr lang="ko-KR" altLang="en-US" dirty="0" smtClean="0"/>
              <a:t>에서 삭제함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선정된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</a:t>
            </a:r>
            <a:r>
              <a:rPr lang="ko-KR" altLang="en-US" dirty="0" smtClean="0"/>
              <a:t>를 반환함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7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오디세우스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년부터 한국과학기술원 데이터베이스 및 </a:t>
            </a:r>
            <a:r>
              <a:rPr lang="ko-KR" altLang="en-US" sz="2400" dirty="0"/>
              <a:t>멀티미디어 연구실에서 </a:t>
            </a:r>
            <a:r>
              <a:rPr lang="ko-KR" altLang="en-US" sz="2400" dirty="0" smtClean="0"/>
              <a:t>개발한 객체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DBMS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r>
              <a:rPr lang="ko-KR" altLang="en-US" sz="2800" dirty="0" smtClean="0"/>
              <a:t>오디세우스</a:t>
            </a:r>
            <a:r>
              <a:rPr lang="en-US" altLang="ko-KR" sz="2800" dirty="0" smtClean="0"/>
              <a:t>/COSMOS</a:t>
            </a:r>
          </a:p>
          <a:p>
            <a:pPr lvl="1"/>
            <a:r>
              <a:rPr lang="ko-KR" altLang="en-US" sz="2400" dirty="0" smtClean="0"/>
              <a:t>오디세우스의 저장 시스템으로서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데이터베이스 응용 소프트웨어의 하부 구조로 사용되고 있음</a:t>
            </a:r>
            <a:endParaRPr lang="en-US" altLang="ko-KR" sz="24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2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파라미터</a:t>
            </a:r>
            <a:endParaRPr lang="ko-KR" altLang="en-US" sz="2400" dirty="0"/>
          </a:p>
          <a:p>
            <a:pPr lvl="1"/>
            <a:r>
              <a:rPr lang="en-US" altLang="ko-KR" sz="2000" dirty="0" smtClean="0"/>
              <a:t>Four   type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en-US" altLang="ko-KR" sz="1800" dirty="0"/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 smtClean="0"/>
              <a:t>할당 받은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에러코드</a:t>
            </a:r>
            <a:endParaRPr lang="ko-KR" altLang="en-US" sz="2000" dirty="0"/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err="1" smtClean="0"/>
              <a:t>edubfm_Delete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edubfm_FlushTrain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71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edubfm_Insert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edubfm_Hash.c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en-US" altLang="ko-KR" sz="2000" i="1" dirty="0" err="1" smtClean="0"/>
              <a:t>hashTable</a:t>
            </a:r>
            <a:r>
              <a:rPr lang="ko-KR" altLang="en-US" sz="2000" dirty="0"/>
              <a:t>에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삽입함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해당 </a:t>
            </a:r>
            <a:r>
              <a:rPr lang="en-US" altLang="ko-KR" sz="1800" dirty="0" smtClean="0"/>
              <a:t>buffer </a:t>
            </a:r>
            <a:r>
              <a:rPr lang="en-US" altLang="ko-KR" sz="1800" dirty="0"/>
              <a:t>element</a:t>
            </a:r>
            <a:r>
              <a:rPr lang="ko-KR" altLang="en-US" sz="1800" dirty="0"/>
              <a:t>에 저장된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hash key value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해당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삽입할 위치를 결정함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Hash key value</a:t>
            </a:r>
            <a:r>
              <a:rPr lang="ko-KR" altLang="en-US" sz="1400" dirty="0" smtClean="0"/>
              <a:t>가 </a:t>
            </a:r>
            <a:r>
              <a:rPr lang="en-US" altLang="ko-KR" sz="1400" i="1" dirty="0" smtClean="0"/>
              <a:t>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</a:t>
            </a:r>
            <a:r>
              <a:rPr lang="en-US" altLang="ko-KR" sz="1400" i="1" dirty="0" err="1" smtClean="0"/>
              <a:t>hashTable</a:t>
            </a:r>
            <a:r>
              <a:rPr lang="ko-KR" altLang="en-US" sz="1400" dirty="0" smtClean="0"/>
              <a:t>의 </a:t>
            </a:r>
            <a:r>
              <a:rPr lang="en-US" altLang="ko-KR" sz="1400" i="1" dirty="0" smtClean="0"/>
              <a:t>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entry</a:t>
            </a:r>
            <a:r>
              <a:rPr lang="ko-KR" altLang="en-US" sz="1400" dirty="0" smtClean="0"/>
              <a:t>에 삽입함</a:t>
            </a:r>
            <a:endParaRPr lang="en-US" altLang="ko-KR" sz="1400" dirty="0" smtClean="0"/>
          </a:p>
          <a:p>
            <a:pPr lvl="2"/>
            <a:r>
              <a:rPr lang="en-US" altLang="ko-KR" sz="1800" dirty="0" smtClean="0"/>
              <a:t>Collision</a:t>
            </a:r>
            <a:r>
              <a:rPr lang="ko-KR" altLang="en-US" sz="1800" dirty="0" smtClean="0"/>
              <a:t>이 발생하지 않은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결정된 위치에 삽입함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Collision</a:t>
            </a:r>
            <a:r>
              <a:rPr lang="ko-KR" altLang="en-US" sz="1800" dirty="0" smtClean="0"/>
              <a:t>이 발생한 경우</a:t>
            </a:r>
            <a:r>
              <a:rPr lang="en-US" altLang="ko-KR" sz="1800" dirty="0" smtClean="0"/>
              <a:t>, chaining </a:t>
            </a:r>
            <a:r>
              <a:rPr lang="ko-KR" altLang="en-US" sz="1800" dirty="0" smtClean="0"/>
              <a:t>방법을 사용하여 이를 처리함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해당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에 대한 </a:t>
            </a:r>
            <a:r>
              <a:rPr lang="en-US" altLang="ko-KR" sz="1400" i="1" dirty="0" err="1"/>
              <a:t>nextHashEntry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변수에 </a:t>
            </a:r>
            <a:r>
              <a:rPr lang="ko-KR" altLang="en-US" sz="1400" dirty="0"/>
              <a:t>기존 </a:t>
            </a:r>
            <a:r>
              <a:rPr lang="en-US" altLang="ko-KR" sz="1400" i="1" dirty="0" err="1" smtClean="0"/>
              <a:t>hashTable</a:t>
            </a:r>
            <a:r>
              <a:rPr lang="en-US" altLang="ko-KR" sz="1400" dirty="0" smtClean="0"/>
              <a:t> entry (array index) </a:t>
            </a:r>
            <a:r>
              <a:rPr lang="ko-KR" altLang="en-US" sz="1400" dirty="0" smtClean="0"/>
              <a:t>를 저장함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array index</a:t>
            </a:r>
            <a:r>
              <a:rPr lang="ko-KR" altLang="en-US" sz="1400" dirty="0" smtClean="0"/>
              <a:t>를 결정된 위치에 삽입함</a:t>
            </a:r>
            <a:endParaRPr lang="en-US" altLang="ko-KR" sz="1400" dirty="0" smtClean="0"/>
          </a:p>
          <a:p>
            <a:pPr marL="1371600" lvl="3" indent="0">
              <a:buNone/>
            </a:pPr>
            <a:r>
              <a:rPr lang="ko-KR" altLang="ko-KR" sz="1400" dirty="0" smtClean="0"/>
              <a:t>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동일한 </a:t>
            </a:r>
            <a:r>
              <a:rPr lang="en-US" altLang="ko-KR" sz="1400" dirty="0"/>
              <a:t>hash </a:t>
            </a:r>
            <a:r>
              <a:rPr lang="en-US" altLang="ko-KR" sz="1400" dirty="0" smtClean="0"/>
              <a:t>key value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갖는 </a:t>
            </a:r>
            <a:r>
              <a:rPr lang="en-US" altLang="ko-KR" sz="1400" dirty="0"/>
              <a:t>page/train</a:t>
            </a:r>
            <a:r>
              <a:rPr lang="ko-KR" altLang="en-US" sz="1400" dirty="0" smtClean="0"/>
              <a:t>들이 저장된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들의 </a:t>
            </a:r>
            <a:r>
              <a:rPr lang="en-US" altLang="ko-KR" sz="1400" dirty="0" smtClean="0"/>
              <a:t>array index</a:t>
            </a:r>
            <a:r>
              <a:rPr lang="ko-KR" altLang="en-US" sz="1400" dirty="0" smtClean="0"/>
              <a:t>들이 </a:t>
            </a:r>
            <a:r>
              <a:rPr lang="en-US" altLang="ko-KR" sz="1400" dirty="0" smtClean="0"/>
              <a:t>linked </a:t>
            </a:r>
            <a:r>
              <a:rPr lang="en-US" altLang="ko-KR" sz="1400" dirty="0"/>
              <a:t>list </a:t>
            </a:r>
            <a:r>
              <a:rPr lang="ko-KR" altLang="en-US" sz="1400" dirty="0" smtClean="0"/>
              <a:t>형태로 연결되어 유지됨</a:t>
            </a:r>
          </a:p>
        </p:txBody>
      </p:sp>
    </p:spTree>
    <p:extLst>
      <p:ext uri="{BB962C8B-B14F-4D97-AF65-F5344CB8AC3E}">
        <p14:creationId xmlns:p14="http://schemas.microsoft.com/office/powerpoint/2010/main" val="9515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파라미터</a:t>
            </a:r>
            <a:endParaRPr lang="ko-KR" altLang="en-US" sz="2400" dirty="0"/>
          </a:p>
          <a:p>
            <a:pPr lvl="1"/>
            <a:r>
              <a:rPr lang="en-US" altLang="ko-KR" sz="2000" dirty="0" err="1" smtClean="0"/>
              <a:t>BfMHashKey</a:t>
            </a:r>
            <a:r>
              <a:rPr lang="en-US" altLang="ko-KR" sz="2000" dirty="0" smtClean="0"/>
              <a:t>   *key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buffer element</a:t>
            </a:r>
            <a:r>
              <a:rPr lang="ko-KR" altLang="en-US" sz="1800" dirty="0" smtClean="0"/>
              <a:t>에 저장된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hash key</a:t>
            </a:r>
          </a:p>
          <a:p>
            <a:pPr lvl="1"/>
            <a:r>
              <a:rPr lang="en-US" altLang="ko-KR" sz="2000" dirty="0" smtClean="0"/>
              <a:t>Two   index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ko-KR" altLang="en-US" sz="1800" dirty="0" smtClean="0"/>
              <a:t>삽입할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</a:p>
          <a:p>
            <a:pPr lvl="1"/>
            <a:r>
              <a:rPr lang="en-US" altLang="ko-KR" sz="2000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en-US" altLang="ko-KR" sz="1800" dirty="0"/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 smtClean="0"/>
              <a:t>에러코드</a:t>
            </a:r>
            <a:endParaRPr lang="ko-KR" altLang="en-US" sz="2000" dirty="0"/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 없음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31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edubfm_Delete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edubfm_Hash.c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en-US" altLang="ko-KR" sz="2000" i="1" dirty="0" err="1" smtClean="0"/>
              <a:t>hashTable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buffer element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삭제함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해당 </a:t>
            </a:r>
            <a:r>
              <a:rPr lang="en-US" altLang="ko-KR" sz="1800" dirty="0"/>
              <a:t>buffer element</a:t>
            </a:r>
            <a:r>
              <a:rPr lang="ko-KR" altLang="en-US" sz="1800" dirty="0"/>
              <a:t>에 저장된 </a:t>
            </a:r>
            <a:r>
              <a:rPr lang="en-US" altLang="ko-KR" sz="1800" dirty="0"/>
              <a:t>page/train</a:t>
            </a:r>
            <a:r>
              <a:rPr lang="ko-KR" altLang="en-US" sz="1800" dirty="0"/>
              <a:t>의 </a:t>
            </a:r>
            <a:r>
              <a:rPr lang="en-US" altLang="ko-KR" sz="1800" dirty="0" smtClean="0"/>
              <a:t>hash key value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삭제</a:t>
            </a:r>
            <a:r>
              <a:rPr lang="ko-KR" altLang="en-US" sz="1800" dirty="0"/>
              <a:t>할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검색함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entry (array index) </a:t>
            </a:r>
            <a:r>
              <a:rPr lang="ko-KR" altLang="en-US" sz="1800" dirty="0" smtClean="0"/>
              <a:t>를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삭제함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동일한 </a:t>
            </a:r>
            <a:r>
              <a:rPr lang="en-US" altLang="ko-KR" sz="1400" dirty="0" smtClean="0"/>
              <a:t>hash key value</a:t>
            </a:r>
            <a:r>
              <a:rPr lang="ko-KR" altLang="en-US" sz="1400" dirty="0" smtClean="0"/>
              <a:t>를 갖는 </a:t>
            </a:r>
            <a:r>
              <a:rPr lang="en-US" altLang="ko-KR" sz="1400" dirty="0"/>
              <a:t>page/train</a:t>
            </a:r>
            <a:r>
              <a:rPr lang="ko-KR" altLang="en-US" sz="1400" dirty="0" smtClean="0"/>
              <a:t>들이 저장된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들의 </a:t>
            </a:r>
            <a:r>
              <a:rPr lang="en-US" altLang="ko-KR" sz="1400" dirty="0" smtClean="0"/>
              <a:t>array index</a:t>
            </a:r>
            <a:r>
              <a:rPr lang="ko-KR" altLang="en-US" sz="1400" dirty="0" smtClean="0"/>
              <a:t>들간의 </a:t>
            </a:r>
            <a:r>
              <a:rPr lang="en-US" altLang="ko-KR" sz="1400" dirty="0" smtClean="0"/>
              <a:t>linked list </a:t>
            </a:r>
            <a:r>
              <a:rPr lang="ko-KR" altLang="en-US" sz="1400" dirty="0" smtClean="0"/>
              <a:t>구조가 유지되도록 해당 </a:t>
            </a:r>
            <a:r>
              <a:rPr lang="en-US" altLang="ko-KR" sz="1400" dirty="0" smtClean="0"/>
              <a:t>array index</a:t>
            </a:r>
            <a:r>
              <a:rPr lang="ko-KR" altLang="en-US" sz="1400" dirty="0" smtClean="0"/>
              <a:t>를 삭제함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8711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파라미터</a:t>
            </a:r>
            <a:endParaRPr lang="ko-KR" altLang="en-US" sz="2400" dirty="0"/>
          </a:p>
          <a:p>
            <a:pPr lvl="1"/>
            <a:r>
              <a:rPr lang="en-US" altLang="ko-KR" sz="2000" dirty="0" err="1"/>
              <a:t>BfMHashKey</a:t>
            </a:r>
            <a:r>
              <a:rPr lang="en-US" altLang="ko-KR" sz="2000" dirty="0"/>
              <a:t>   *key</a:t>
            </a:r>
          </a:p>
          <a:p>
            <a:pPr marL="914400" lvl="2" indent="0">
              <a:buNone/>
            </a:pPr>
            <a:r>
              <a:rPr lang="en-US" altLang="ko-KR" sz="1800" dirty="0"/>
              <a:t>(IN) buffer element</a:t>
            </a:r>
            <a:r>
              <a:rPr lang="ko-KR" altLang="en-US" sz="1800" dirty="0"/>
              <a:t>에 저장된 </a:t>
            </a:r>
            <a:r>
              <a:rPr lang="en-US" altLang="ko-KR" sz="1800" dirty="0"/>
              <a:t>page/train</a:t>
            </a:r>
            <a:r>
              <a:rPr lang="ko-KR" altLang="en-US" sz="1800" dirty="0"/>
              <a:t>의 </a:t>
            </a:r>
            <a:r>
              <a:rPr lang="en-US" altLang="ko-KR" sz="1800" dirty="0"/>
              <a:t>hash </a:t>
            </a:r>
            <a:r>
              <a:rPr lang="en-US" altLang="ko-KR" sz="1800" dirty="0" smtClean="0"/>
              <a:t>key</a:t>
            </a:r>
            <a:endParaRPr lang="en-US" altLang="ko-KR" sz="1800" dirty="0"/>
          </a:p>
          <a:p>
            <a:pPr lvl="1"/>
            <a:r>
              <a:rPr lang="en-US" altLang="ko-KR" sz="2000" dirty="0" smtClean="0"/>
              <a:t>Four   </a:t>
            </a:r>
            <a:r>
              <a:rPr lang="en-US" altLang="ko-KR" sz="2000" dirty="0"/>
              <a:t>type</a:t>
            </a:r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ko-KR" altLang="en-US" sz="1800" dirty="0"/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marL="457200" lvl="1" indent="0">
              <a:buNone/>
            </a:pPr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 </a:t>
            </a:r>
            <a:r>
              <a:rPr lang="ko-KR" altLang="en-US" sz="24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96839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edubfm_DeleteAll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edubfm_Hash.c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i="1" dirty="0" err="1" smtClean="0"/>
              <a:t>hashTable</a:t>
            </a:r>
            <a:r>
              <a:rPr lang="ko-KR" altLang="en-US" sz="2000" dirty="0" smtClean="0"/>
              <a:t>에서 모든 </a:t>
            </a:r>
            <a:r>
              <a:rPr lang="en-US" altLang="ko-KR" sz="2000" dirty="0" smtClean="0"/>
              <a:t>entry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index) </a:t>
            </a:r>
            <a:r>
              <a:rPr lang="ko-KR" altLang="en-US" sz="2000" dirty="0" smtClean="0"/>
              <a:t>들을 삭제함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57082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없음</a:t>
            </a:r>
            <a:endParaRPr lang="ko-KR" altLang="en-US" sz="2400" dirty="0"/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marL="457200" lvl="1" indent="0">
              <a:buNone/>
            </a:pPr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 </a:t>
            </a:r>
            <a:r>
              <a:rPr lang="ko-KR" altLang="en-US" sz="24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12109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edubfm_LookUp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edubfm_Hash.c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en-US" altLang="ko-KR" sz="2000" i="1" dirty="0" err="1"/>
              <a:t>hashTable</a:t>
            </a:r>
            <a:r>
              <a:rPr lang="ko-KR" altLang="en-US" sz="2000" dirty="0"/>
              <a:t>에서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주어진 </a:t>
            </a:r>
            <a:r>
              <a:rPr lang="en-US" altLang="ko-KR" sz="2000" dirty="0" smtClean="0"/>
              <a:t>hash </a:t>
            </a:r>
            <a:r>
              <a:rPr lang="en-US" altLang="ko-KR" sz="2000" dirty="0"/>
              <a:t>key (</a:t>
            </a:r>
            <a:r>
              <a:rPr lang="en-US" altLang="ko-KR" sz="2000" dirty="0" err="1" smtClean="0"/>
              <a:t>BfMHashKey</a:t>
            </a:r>
            <a:r>
              <a:rPr lang="en-US" altLang="ko-KR" sz="2000" smtClean="0"/>
              <a:t>) </a:t>
            </a:r>
            <a:r>
              <a:rPr lang="ko-KR" altLang="en-US" sz="2000" smtClean="0"/>
              <a:t>에 </a:t>
            </a:r>
            <a:r>
              <a:rPr lang="ko-KR" altLang="en-US" sz="2000" dirty="0" smtClean="0"/>
              <a:t>대응하는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</a:t>
            </a:r>
            <a:r>
              <a:rPr lang="ko-KR" altLang="en-US" sz="2000" dirty="0" smtClean="0"/>
              <a:t>를 검색하여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반환함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해당 </a:t>
            </a:r>
            <a:r>
              <a:rPr lang="en-US" altLang="ko-KR" sz="1800" dirty="0" smtClean="0"/>
              <a:t>hash key</a:t>
            </a:r>
            <a:r>
              <a:rPr lang="ko-KR" altLang="en-US" sz="1800" dirty="0" smtClean="0"/>
              <a:t>를 갖는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저장된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검색함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반환함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483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파라미터</a:t>
            </a:r>
            <a:endParaRPr lang="ko-KR" altLang="en-US" sz="2400" dirty="0"/>
          </a:p>
          <a:p>
            <a:pPr lvl="1"/>
            <a:r>
              <a:rPr lang="en-US" altLang="ko-KR" sz="2000" dirty="0" err="1" smtClean="0"/>
              <a:t>BfMHashKey</a:t>
            </a:r>
            <a:r>
              <a:rPr lang="en-US" altLang="ko-KR" sz="2000" dirty="0" smtClean="0"/>
              <a:t>   *key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ko-KR" altLang="en-US" sz="1800" dirty="0" smtClean="0"/>
              <a:t>검색에 사용할 </a:t>
            </a:r>
            <a:r>
              <a:rPr lang="en-US" altLang="ko-KR" sz="1800" dirty="0" smtClean="0"/>
              <a:t>hash key</a:t>
            </a:r>
          </a:p>
          <a:p>
            <a:pPr lvl="1"/>
            <a:r>
              <a:rPr lang="en-US" altLang="ko-KR" sz="2000" dirty="0" smtClean="0"/>
              <a:t>Four   </a:t>
            </a:r>
            <a:r>
              <a:rPr lang="en-US" altLang="ko-KR" sz="2000" dirty="0"/>
              <a:t>type</a:t>
            </a:r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종류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lvl="1"/>
            <a:r>
              <a:rPr lang="en-US" altLang="ko-KR" sz="2000" dirty="0"/>
              <a:t>Four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검색된 </a:t>
            </a:r>
            <a:r>
              <a:rPr lang="en-US" altLang="ko-KR" sz="2000" dirty="0" smtClean="0"/>
              <a:t>buffer element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index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         또는</a:t>
            </a:r>
            <a:r>
              <a:rPr lang="en-US" altLang="ko-KR" sz="2000" dirty="0"/>
              <a:t>, </a:t>
            </a:r>
            <a:r>
              <a:rPr lang="ko-KR" altLang="en-US" sz="2000" dirty="0"/>
              <a:t>에러코드</a:t>
            </a:r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en-US" altLang="ko-KR" sz="2400" dirty="0"/>
              <a:t>API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함수 없음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307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edubfm_FlushTrain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edubfm_FlushTrain.c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ko-KR" altLang="en-US" sz="2000" dirty="0" smtClean="0"/>
              <a:t>수정된 </a:t>
            </a:r>
            <a:r>
              <a:rPr lang="en-US" altLang="ko-KR" sz="2000" dirty="0"/>
              <a:t>page/train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disk</a:t>
            </a:r>
            <a:r>
              <a:rPr lang="ko-KR" altLang="en-US" sz="2000" dirty="0" smtClean="0"/>
              <a:t>에 기록함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Flush </a:t>
            </a:r>
            <a:r>
              <a:rPr lang="ko-KR" altLang="en-US" sz="1800" dirty="0" smtClean="0"/>
              <a:t>할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hash key value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해당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이 저장된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array index</a:t>
            </a:r>
            <a:r>
              <a:rPr lang="ko-KR" altLang="en-US" sz="1800" dirty="0" smtClean="0"/>
              <a:t>를 </a:t>
            </a:r>
            <a:r>
              <a:rPr lang="en-US" altLang="ko-KR" sz="1800" i="1" dirty="0" err="1" smtClean="0"/>
              <a:t>hashTable</a:t>
            </a:r>
            <a:r>
              <a:rPr lang="ko-KR" altLang="en-US" sz="1800" dirty="0" smtClean="0"/>
              <a:t>에서 검색함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해당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DIRTY bit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set </a:t>
            </a:r>
            <a:r>
              <a:rPr lang="ko-KR" altLang="en-US" sz="1800" dirty="0" smtClean="0"/>
              <a:t>된 경우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해당 </a:t>
            </a:r>
            <a:r>
              <a:rPr lang="en-US" altLang="ko-KR" sz="1800" dirty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disk</a:t>
            </a:r>
            <a:r>
              <a:rPr lang="ko-KR" altLang="en-US" sz="1800" dirty="0" smtClean="0"/>
              <a:t>에 기록함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해당 </a:t>
            </a:r>
            <a:r>
              <a:rPr lang="en-US" altLang="ko-KR" sz="1800" dirty="0"/>
              <a:t>DIRTY bit</a:t>
            </a:r>
            <a:r>
              <a:rPr lang="ko-KR" altLang="en-US" sz="1800" dirty="0"/>
              <a:t>를 </a:t>
            </a:r>
            <a:r>
              <a:rPr lang="en-US" altLang="ko-KR" sz="1800" dirty="0"/>
              <a:t>unset </a:t>
            </a:r>
            <a:r>
              <a:rPr lang="ko-KR" altLang="en-US" sz="18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3959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4639"/>
            <a:ext cx="8229600" cy="473853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오디세우스 구조</a:t>
            </a:r>
            <a:endParaRPr lang="ko-KR" altLang="en-US" sz="2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11560" y="764704"/>
            <a:ext cx="8003232" cy="5976664"/>
            <a:chOff x="611560" y="764704"/>
            <a:chExt cx="8003232" cy="5976664"/>
          </a:xfrm>
        </p:grpSpPr>
        <p:grpSp>
          <p:nvGrpSpPr>
            <p:cNvPr id="30" name="그룹 29"/>
            <p:cNvGrpSpPr/>
            <p:nvPr/>
          </p:nvGrpSpPr>
          <p:grpSpPr>
            <a:xfrm>
              <a:off x="611560" y="764704"/>
              <a:ext cx="8003232" cy="5976664"/>
              <a:chOff x="1508908" y="-620623"/>
              <a:chExt cx="8003232" cy="691374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508908" y="1661884"/>
                <a:ext cx="8003232" cy="3926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/>
                  <a:t>오디세우스</a:t>
                </a:r>
                <a:r>
                  <a:rPr lang="en-US" altLang="ko-KR" dirty="0" smtClean="0"/>
                  <a:t>/COSMOS (coarse-granule locking version)</a:t>
                </a:r>
                <a:endParaRPr lang="ko-KR" altLang="en-US" sz="1600" spc="-1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799991" y="5163029"/>
                <a:ext cx="5442996" cy="3324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RDsM</a:t>
                </a:r>
                <a:r>
                  <a:rPr lang="en-US" altLang="ko-KR" sz="1600" dirty="0" smtClean="0"/>
                  <a:t> </a:t>
                </a:r>
                <a:r>
                  <a:rPr lang="en-US" altLang="ko-KR" sz="1400" spc="-150" dirty="0" smtClean="0"/>
                  <a:t>(Raw Disk </a:t>
                </a:r>
                <a:r>
                  <a:rPr lang="en-US" altLang="ko-KR" sz="1400" spc="-150" dirty="0"/>
                  <a:t>Manager)</a:t>
                </a:r>
                <a:endParaRPr lang="ko-KR" altLang="en-US" sz="1400" spc="-15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99990" y="4763413"/>
                <a:ext cx="5442997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BfM</a:t>
                </a:r>
                <a:r>
                  <a:rPr lang="en-US" altLang="ko-KR" sz="1600" dirty="0" smtClean="0"/>
                  <a:t> </a:t>
                </a:r>
                <a:r>
                  <a:rPr lang="en-US" altLang="ko-KR" sz="1400" spc="-150" dirty="0" smtClean="0"/>
                  <a:t>(Buffer </a:t>
                </a:r>
                <a:r>
                  <a:rPr lang="en-US" altLang="ko-KR" sz="1400" spc="-150" dirty="0"/>
                  <a:t>Manager)</a:t>
                </a:r>
                <a:endParaRPr lang="ko-KR" altLang="en-US" sz="1400" spc="-15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99991" y="3959327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OM</a:t>
                </a:r>
                <a:br>
                  <a:rPr lang="en-US" altLang="ko-KR" sz="1600" dirty="0" smtClean="0"/>
                </a:br>
                <a:r>
                  <a:rPr lang="en-US" altLang="ko-KR" sz="1400" spc="-150" dirty="0" smtClean="0"/>
                  <a:t>(</a:t>
                </a:r>
                <a:r>
                  <a:rPr lang="en-US" altLang="ko-KR" sz="1400" spc="-150" dirty="0"/>
                  <a:t>Object Manager)</a:t>
                </a:r>
                <a:endParaRPr lang="ko-KR" altLang="en-US" sz="1400" spc="-15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82988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MLGF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(Multi Level Grid File Manager)</a:t>
                </a:r>
                <a:endParaRPr lang="ko-KR" altLang="en-US" sz="1200" spc="-15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590504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BtM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</a:t>
                </a:r>
                <a:r>
                  <a:rPr lang="en-US" altLang="ko-KR" sz="1400" spc="-150" dirty="0" err="1" smtClean="0"/>
                  <a:t>Btree</a:t>
                </a:r>
                <a:r>
                  <a:rPr lang="en-US" altLang="ko-KR" sz="1400" spc="-150" dirty="0" smtClean="0"/>
                  <a:t> Manager)</a:t>
                </a:r>
                <a:endParaRPr lang="ko-KR" altLang="en-US" sz="1200" spc="-15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185016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LOT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(Large Object Tree Manager)</a:t>
                </a:r>
                <a:endParaRPr lang="ko-KR" altLang="en-US" sz="1200" spc="-15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795548" y="3561375"/>
                <a:ext cx="7443525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SM </a:t>
                </a:r>
                <a:r>
                  <a:rPr lang="en-US" altLang="ko-KR" sz="1400" spc="-150" dirty="0" smtClean="0"/>
                  <a:t>(Scan Manager)</a:t>
                </a:r>
                <a:endParaRPr lang="ko-KR" altLang="en-US" sz="1400" spc="-15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95549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RM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(Recovery Manager)</a:t>
                </a:r>
                <a:endParaRPr lang="ko-KR" altLang="en-US" sz="1400" spc="-150" dirty="0"/>
              </a:p>
            </p:txBody>
          </p:sp>
          <p:sp>
            <p:nvSpPr>
              <p:cNvPr id="45" name="순서도: 자기 디스크 44"/>
              <p:cNvSpPr/>
              <p:nvPr/>
            </p:nvSpPr>
            <p:spPr>
              <a:xfrm>
                <a:off x="2517020" y="5680475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6" name="순서도: 자기 디스크 45"/>
              <p:cNvSpPr/>
              <p:nvPr/>
            </p:nvSpPr>
            <p:spPr>
              <a:xfrm>
                <a:off x="6720638" y="5680476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7" name="왼쪽/오른쪽 화살표 46"/>
              <p:cNvSpPr/>
              <p:nvPr/>
            </p:nvSpPr>
            <p:spPr>
              <a:xfrm rot="20408404">
                <a:off x="3452691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왼쪽/오른쪽 화살표 47"/>
              <p:cNvSpPr/>
              <p:nvPr/>
            </p:nvSpPr>
            <p:spPr>
              <a:xfrm rot="1200000">
                <a:off x="6505009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47305" y="580213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…… …… ……</a:t>
                </a:r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303074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T</a:t>
                </a:r>
                <a:r>
                  <a:rPr lang="en-US" altLang="ko-KR" sz="1600" dirty="0" smtClean="0"/>
                  <a:t>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(Transaction Manager)</a:t>
                </a:r>
                <a:endParaRPr lang="ko-KR" altLang="en-US" sz="1400" spc="-15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508908" y="-620623"/>
                <a:ext cx="8003232" cy="21891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 smtClean="0"/>
                  <a:t>오디세우스</a:t>
                </a:r>
                <a:r>
                  <a:rPr lang="en-US" altLang="ko-KR" dirty="0" smtClean="0"/>
                  <a:t>/OOSQL</a:t>
                </a:r>
                <a:endParaRPr lang="ko-KR" altLang="en-US" sz="1600" spc="-15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795549" y="24125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en-US" altLang="ko-KR" sz="1600" dirty="0" smtClean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795549" y="2167478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 smtClean="0"/>
                  <a:t>/COSMOS API</a:t>
                </a:r>
                <a:endParaRPr lang="ko-KR" altLang="en-US" sz="1400" spc="-15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549" y="-15402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 smtClean="0"/>
                  <a:t>/OOSQL API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907073" y="2566537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Spatial DB Engine</a:t>
                </a:r>
                <a:endParaRPr lang="ko-KR" altLang="en-US" sz="1400" spc="-15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508569" y="2566382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IR Engine</a:t>
                </a:r>
                <a:endParaRPr lang="ko-KR" altLang="en-US" sz="1400" spc="-15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47398" y="628849"/>
                <a:ext cx="553998" cy="42019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400" b="1" dirty="0" smtClean="0"/>
                  <a:t>…</a:t>
                </a:r>
                <a:endParaRPr lang="ko-KR" altLang="en-US" sz="2400" b="1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158208" y="2566382"/>
                <a:ext cx="2286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LOM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(Low </a:t>
                </a:r>
                <a:r>
                  <a:rPr lang="en-US" altLang="ko-KR" sz="1400" spc="-150" smtClean="0"/>
                  <a:t>Object Model Manager</a:t>
                </a:r>
                <a:r>
                  <a:rPr lang="en-US" altLang="ko-KR" sz="1400" spc="-150" dirty="0" smtClean="0"/>
                  <a:t>)</a:t>
                </a:r>
                <a:endParaRPr lang="ko-KR" altLang="en-US" sz="1400" spc="-150" dirty="0"/>
              </a:p>
            </p:txBody>
          </p:sp>
        </p:grpSp>
        <p:sp>
          <p:nvSpPr>
            <p:cNvPr id="32" name="자유형 31"/>
            <p:cNvSpPr/>
            <p:nvPr/>
          </p:nvSpPr>
          <p:spPr>
            <a:xfrm>
              <a:off x="900113" y="3519488"/>
              <a:ext cx="7448550" cy="814387"/>
            </a:xfrm>
            <a:custGeom>
              <a:avLst/>
              <a:gdLst>
                <a:gd name="connsiteX0" fmla="*/ 0 w 7448550"/>
                <a:gd name="connsiteY0" fmla="*/ 0 h 814387"/>
                <a:gd name="connsiteX1" fmla="*/ 0 w 7448550"/>
                <a:gd name="connsiteY1" fmla="*/ 814387 h 814387"/>
                <a:gd name="connsiteX2" fmla="*/ 7448550 w 7448550"/>
                <a:gd name="connsiteY2" fmla="*/ 814387 h 814387"/>
                <a:gd name="connsiteX3" fmla="*/ 7448550 w 7448550"/>
                <a:gd name="connsiteY3" fmla="*/ 523875 h 814387"/>
                <a:gd name="connsiteX4" fmla="*/ 2286000 w 7448550"/>
                <a:gd name="connsiteY4" fmla="*/ 523875 h 814387"/>
                <a:gd name="connsiteX5" fmla="*/ 2286000 w 7448550"/>
                <a:gd name="connsiteY5" fmla="*/ 0 h 814387"/>
                <a:gd name="connsiteX6" fmla="*/ 0 w 7448550"/>
                <a:gd name="connsiteY6" fmla="*/ 0 h 81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550" h="814387">
                  <a:moveTo>
                    <a:pt x="0" y="0"/>
                  </a:moveTo>
                  <a:lnTo>
                    <a:pt x="0" y="814387"/>
                  </a:lnTo>
                  <a:lnTo>
                    <a:pt x="7448550" y="814387"/>
                  </a:lnTo>
                  <a:lnTo>
                    <a:pt x="7448550" y="523875"/>
                  </a:lnTo>
                  <a:lnTo>
                    <a:pt x="2286000" y="523875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600" spc="-150" dirty="0">
                  <a:solidFill>
                    <a:schemeClr val="dk1"/>
                  </a:solidFill>
                </a:rPr>
                <a:t>LRDS (Low Relational Data System)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파라미터</a:t>
            </a:r>
            <a:endParaRPr lang="ko-KR" altLang="en-US" sz="2400" dirty="0"/>
          </a:p>
          <a:p>
            <a:pPr lvl="1"/>
            <a:r>
              <a:rPr lang="en-US" altLang="ko-KR" sz="2000" dirty="0" err="1" smtClean="0"/>
              <a:t>PageID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TrainID</a:t>
            </a:r>
            <a:r>
              <a:rPr lang="en-US" altLang="ko-KR" sz="2000" dirty="0" smtClean="0"/>
              <a:t>   *</a:t>
            </a:r>
            <a:r>
              <a:rPr lang="en-US" altLang="ko-KR" sz="2000" dirty="0" err="1" smtClean="0"/>
              <a:t>trainId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800" dirty="0" smtClean="0"/>
              <a:t>(IN) flush </a:t>
            </a:r>
            <a:r>
              <a:rPr lang="ko-KR" altLang="en-US" sz="1800" dirty="0" smtClean="0"/>
              <a:t>할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의 첫 번째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</a:t>
            </a:r>
          </a:p>
          <a:p>
            <a:pPr lvl="1"/>
            <a:r>
              <a:rPr lang="en-US" altLang="ko-KR" sz="2000" dirty="0" smtClean="0"/>
              <a:t>Four   type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(IN) </a:t>
            </a:r>
            <a:r>
              <a:rPr lang="en-US" altLang="ko-KR" sz="1800" i="1" dirty="0" err="1" smtClean="0"/>
              <a:t>bufferPool</a:t>
            </a:r>
            <a:r>
              <a:rPr lang="ko-KR" altLang="en-US" sz="1800" dirty="0" smtClean="0"/>
              <a:t>의 종류</a:t>
            </a:r>
            <a:endParaRPr lang="ko-KR" altLang="en-US" sz="1800" dirty="0"/>
          </a:p>
          <a:p>
            <a:endParaRPr lang="ko-KR" altLang="en-US" sz="2400" dirty="0"/>
          </a:p>
          <a:p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 smtClean="0"/>
              <a:t>에러코드</a:t>
            </a:r>
            <a:endParaRPr lang="ko-KR" altLang="en-US" sz="2000" dirty="0"/>
          </a:p>
          <a:p>
            <a:endParaRPr lang="ko-KR" altLang="en-US" sz="2400" dirty="0"/>
          </a:p>
          <a:p>
            <a:r>
              <a:rPr lang="ko-KR" altLang="en-US" sz="2400" dirty="0"/>
              <a:t>관련 </a:t>
            </a:r>
            <a:r>
              <a:rPr lang="ko-KR" altLang="en-US" sz="2400" dirty="0" smtClean="0"/>
              <a:t>함수</a:t>
            </a:r>
            <a:endParaRPr lang="ko-KR" altLang="en-US" sz="2400" dirty="0"/>
          </a:p>
          <a:p>
            <a:pPr marL="457200" lvl="1" indent="0">
              <a:buNone/>
            </a:pPr>
            <a:r>
              <a:rPr lang="en-US" altLang="ko-KR" sz="2000" dirty="0" err="1" smtClean="0"/>
              <a:t>edubfm_LookUp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RDsM_WriteTrain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540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제공되는 </a:t>
            </a:r>
            <a:r>
              <a:rPr lang="en-US" altLang="ko-KR" smtClean="0"/>
              <a:t>Function 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RDsM_ReadTrain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을 디스크로부터 읽어옴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trainId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400" dirty="0" smtClean="0"/>
              <a:t>(IN) </a:t>
            </a:r>
            <a:r>
              <a:rPr lang="ko-KR" altLang="en-US" sz="1400" dirty="0" smtClean="0"/>
              <a:t>읽어올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train</a:t>
            </a:r>
            <a:r>
              <a:rPr lang="ko-KR" altLang="en-US" sz="1400" dirty="0" smtClean="0"/>
              <a:t>의 첫 번째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</a:p>
          <a:p>
            <a:pPr lvl="2"/>
            <a:r>
              <a:rPr lang="en-US" altLang="ko-KR" sz="1800" dirty="0"/>
              <a:t>c</a:t>
            </a:r>
            <a:r>
              <a:rPr lang="en-US" altLang="ko-KR" sz="1800" dirty="0" smtClean="0"/>
              <a:t>har   *</a:t>
            </a:r>
            <a:r>
              <a:rPr lang="en-US" altLang="ko-KR" sz="1800" dirty="0" err="1" smtClean="0"/>
              <a:t>bufPtr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 smtClean="0"/>
              <a:t>(OUT) </a:t>
            </a:r>
            <a:r>
              <a:rPr lang="ko-KR" altLang="en-US" sz="1400" dirty="0" smtClean="0"/>
              <a:t>읽어온 </a:t>
            </a:r>
            <a:r>
              <a:rPr lang="en-US" altLang="ko-KR" sz="1400" dirty="0"/>
              <a:t>page/train</a:t>
            </a:r>
            <a:r>
              <a:rPr lang="ko-KR" altLang="en-US" sz="1400" dirty="0" smtClean="0"/>
              <a:t>이 저장될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에 대한 포인터</a:t>
            </a:r>
            <a:endParaRPr lang="en-US" altLang="ko-KR" sz="1400" dirty="0"/>
          </a:p>
          <a:p>
            <a:pPr lvl="2"/>
            <a:r>
              <a:rPr lang="en-US" altLang="ko-KR" sz="1800" dirty="0" smtClean="0"/>
              <a:t>Two   </a:t>
            </a:r>
            <a:r>
              <a:rPr lang="en-US" altLang="ko-KR" sz="1800" dirty="0" err="1" smtClean="0"/>
              <a:t>sizeOfTrain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 smtClean="0"/>
              <a:t>(IN) </a:t>
            </a:r>
            <a:r>
              <a:rPr lang="ko-KR" altLang="en-US" sz="1400" dirty="0" smtClean="0"/>
              <a:t>읽어올 </a:t>
            </a:r>
            <a:r>
              <a:rPr lang="en-US" altLang="ko-KR" sz="1400" dirty="0" smtClean="0"/>
              <a:t>train</a:t>
            </a:r>
            <a:r>
              <a:rPr lang="ko-KR" altLang="en-US" sz="1400" dirty="0" smtClean="0"/>
              <a:t>의 크기 </a:t>
            </a:r>
            <a:r>
              <a:rPr lang="en-US" altLang="ko-KR" sz="1400" dirty="0"/>
              <a:t>(</a:t>
            </a:r>
            <a:r>
              <a:rPr lang="ko-KR" altLang="en-US" sz="1400" dirty="0"/>
              <a:t>단위</a:t>
            </a:r>
            <a:r>
              <a:rPr lang="en-US" altLang="ko-KR" sz="1400" dirty="0"/>
              <a:t>: # of </a:t>
            </a:r>
            <a:r>
              <a:rPr lang="en-US" altLang="ko-KR" sz="1400" dirty="0" smtClean="0"/>
              <a:t>pages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(※ page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읽어오기 위해서는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sizeOfTrain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설정함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lvl="1"/>
            <a:r>
              <a:rPr lang="ko-KR" altLang="en-US" sz="2000" dirty="0" err="1" smtClean="0"/>
              <a:t>반환값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Four   </a:t>
            </a:r>
            <a:r>
              <a:rPr lang="ko-KR" altLang="en-US" sz="1800" dirty="0" smtClean="0"/>
              <a:t>에러코드</a:t>
            </a:r>
            <a:endParaRPr lang="en-US" altLang="ko-KR" sz="1800" dirty="0" smtClean="0"/>
          </a:p>
          <a:p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1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RDsM_WriteTrain</a:t>
            </a:r>
            <a:r>
              <a:rPr lang="en-US" altLang="ko-KR" sz="2400" dirty="0"/>
              <a:t>()</a:t>
            </a:r>
          </a:p>
          <a:p>
            <a:pPr lvl="1"/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디스크에 </a:t>
            </a:r>
            <a:r>
              <a:rPr lang="ko-KR" altLang="en-US" sz="2000" dirty="0" smtClean="0"/>
              <a:t>기록함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char *</a:t>
            </a:r>
            <a:r>
              <a:rPr lang="en-US" altLang="ko-KR" sz="1800" dirty="0" err="1" smtClean="0"/>
              <a:t>bufPtr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 smtClean="0"/>
              <a:t>(IN) </a:t>
            </a:r>
            <a:r>
              <a:rPr lang="ko-KR" altLang="en-US" sz="1400" dirty="0" smtClean="0"/>
              <a:t>기록할 </a:t>
            </a:r>
            <a:r>
              <a:rPr lang="en-US" altLang="ko-KR" sz="1400" dirty="0" smtClean="0"/>
              <a:t>page/train</a:t>
            </a:r>
            <a:r>
              <a:rPr lang="ko-KR" altLang="en-US" sz="1400" dirty="0" smtClean="0"/>
              <a:t>이 저장된 </a:t>
            </a:r>
            <a:r>
              <a:rPr lang="en-US" altLang="ko-KR" sz="1400" dirty="0" smtClean="0"/>
              <a:t>buffer element</a:t>
            </a:r>
            <a:r>
              <a:rPr lang="ko-KR" altLang="en-US" sz="1400" dirty="0" smtClean="0"/>
              <a:t>에 대한 포인터</a:t>
            </a:r>
            <a:endParaRPr lang="en-US" altLang="ko-KR" sz="1400" dirty="0" smtClean="0"/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trainId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 smtClean="0"/>
              <a:t>(IN) </a:t>
            </a:r>
            <a:r>
              <a:rPr lang="ko-KR" altLang="en-US" sz="1400" dirty="0" smtClean="0"/>
              <a:t>기록할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train</a:t>
            </a:r>
            <a:r>
              <a:rPr lang="ko-KR" altLang="en-US" sz="1400" dirty="0" smtClean="0"/>
              <a:t>의 첫 번째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</a:p>
          <a:p>
            <a:pPr lvl="2"/>
            <a:r>
              <a:rPr lang="en-US" altLang="ko-KR" sz="1800" dirty="0" smtClean="0"/>
              <a:t>Two   </a:t>
            </a:r>
            <a:r>
              <a:rPr lang="en-US" altLang="ko-KR" sz="1800" dirty="0" err="1" smtClean="0"/>
              <a:t>sizeOfTrain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 smtClean="0"/>
              <a:t>(IN) </a:t>
            </a:r>
            <a:r>
              <a:rPr lang="ko-KR" altLang="en-US" sz="1400" dirty="0" smtClean="0"/>
              <a:t>기록할 </a:t>
            </a:r>
            <a:r>
              <a:rPr lang="en-US" altLang="ko-KR" sz="1400" dirty="0" smtClean="0"/>
              <a:t>train</a:t>
            </a:r>
            <a:r>
              <a:rPr lang="ko-KR" altLang="en-US" sz="1400" dirty="0" smtClean="0"/>
              <a:t>의 크기 </a:t>
            </a:r>
            <a:r>
              <a:rPr lang="en-US" altLang="ko-KR" sz="1400" dirty="0"/>
              <a:t>(</a:t>
            </a:r>
            <a:r>
              <a:rPr lang="ko-KR" altLang="en-US" sz="1400" dirty="0"/>
              <a:t>단위</a:t>
            </a:r>
            <a:r>
              <a:rPr lang="en-US" altLang="ko-KR" sz="1400" dirty="0"/>
              <a:t>: # of </a:t>
            </a:r>
            <a:r>
              <a:rPr lang="en-US" altLang="ko-KR" sz="1400" dirty="0" smtClean="0"/>
              <a:t>pages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(※ page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기록하기 </a:t>
            </a:r>
            <a:r>
              <a:rPr lang="ko-KR" altLang="en-US" sz="1400" dirty="0"/>
              <a:t>위해서는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sizeOfTrain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설정함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lvl="1"/>
            <a:r>
              <a:rPr lang="ko-KR" altLang="en-US" sz="2000" dirty="0" err="1" smtClean="0"/>
              <a:t>반환값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Four   </a:t>
            </a:r>
            <a:r>
              <a:rPr lang="ko-KR" altLang="en-US" sz="1800" dirty="0" smtClean="0"/>
              <a:t>에러코드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730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Error </a:t>
            </a:r>
            <a:r>
              <a:rPr lang="ko-KR" altLang="en-US" sz="2400" dirty="0" smtClean="0"/>
              <a:t>처리 매크</a:t>
            </a:r>
            <a:r>
              <a:rPr lang="ko-KR" altLang="en-US" sz="2400" dirty="0"/>
              <a:t>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ERR(e)</a:t>
            </a:r>
          </a:p>
          <a:p>
            <a:pPr lvl="2"/>
            <a:r>
              <a:rPr lang="ko-KR" altLang="en-US" sz="1800" dirty="0" err="1" smtClean="0"/>
              <a:t>파라미터로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주어진 </a:t>
            </a:r>
            <a:r>
              <a:rPr lang="en-US" altLang="ko-KR" sz="1800" dirty="0"/>
              <a:t>error code </a:t>
            </a:r>
            <a:r>
              <a:rPr lang="en-US" altLang="ko-KR" sz="1800" i="1" dirty="0"/>
              <a:t>e</a:t>
            </a:r>
            <a:r>
              <a:rPr lang="en-US" altLang="ko-KR" sz="1800" dirty="0"/>
              <a:t>, error</a:t>
            </a:r>
            <a:r>
              <a:rPr lang="ko-KR" altLang="en-US" sz="1800" dirty="0"/>
              <a:t>가 발생한 파일명 및 </a:t>
            </a:r>
            <a:r>
              <a:rPr lang="en-US" altLang="ko-KR" sz="1800" dirty="0" smtClean="0"/>
              <a:t>error</a:t>
            </a:r>
            <a:r>
              <a:rPr lang="ko-KR" altLang="en-US" sz="1800" dirty="0" smtClean="0"/>
              <a:t>가 발생한 위치 </a:t>
            </a:r>
            <a:r>
              <a:rPr lang="ko-KR" altLang="en-US" sz="1800" dirty="0"/>
              <a:t>등을 </a:t>
            </a:r>
            <a:r>
              <a:rPr lang="en-US" altLang="ko-KR" sz="1800" dirty="0"/>
              <a:t>error log </a:t>
            </a:r>
            <a:r>
              <a:rPr lang="ko-KR" altLang="en-US" sz="1800" dirty="0"/>
              <a:t>파일 </a:t>
            </a:r>
            <a:r>
              <a:rPr lang="en-US" altLang="ko-KR" sz="1800" dirty="0"/>
              <a:t>(odysseus_error.log) </a:t>
            </a:r>
            <a:r>
              <a:rPr lang="ko-KR" altLang="en-US" sz="1800" dirty="0"/>
              <a:t>에 기록한 후</a:t>
            </a:r>
            <a:r>
              <a:rPr lang="en-US" altLang="ko-KR" sz="1800" dirty="0"/>
              <a:t>, error code</a:t>
            </a:r>
            <a:r>
              <a:rPr lang="ko-KR" altLang="en-US" sz="1800" dirty="0"/>
              <a:t>를 반환함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사용예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400" dirty="0"/>
              <a:t>i</a:t>
            </a:r>
            <a:r>
              <a:rPr lang="en-US" altLang="ko-KR" sz="1400" dirty="0" smtClean="0"/>
              <a:t>f(</a:t>
            </a:r>
            <a:r>
              <a:rPr lang="en-US" altLang="ko-KR" sz="1400" dirty="0" err="1" smtClean="0"/>
              <a:t>retBuf</a:t>
            </a:r>
            <a:r>
              <a:rPr lang="en-US" altLang="ko-KR" sz="1400" dirty="0" smtClean="0"/>
              <a:t> == NULL) ERR(</a:t>
            </a:r>
            <a:r>
              <a:rPr lang="en-US" altLang="ko-KR" sz="1400" dirty="0" err="1" smtClean="0"/>
              <a:t>eBADBUFFER_BFM</a:t>
            </a:r>
            <a:r>
              <a:rPr lang="en-US" altLang="ko-KR" sz="1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Error code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EduBfM_HOME_DIR</a:t>
            </a:r>
            <a:r>
              <a:rPr lang="en-US" altLang="ko-KR" sz="2000" dirty="0" smtClean="0"/>
              <a:t>)/Header/</a:t>
            </a:r>
            <a:r>
              <a:rPr lang="en-US" altLang="ko-KR" sz="2000" dirty="0" err="1" smtClean="0"/>
              <a:t>EduBfM_errorcodes.h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참고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4520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/>
              <a:t>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Project</a:t>
            </a:r>
            <a:r>
              <a:rPr lang="ko-KR" altLang="en-US" sz="2400" dirty="0"/>
              <a:t>에서 사용되는 파일</a:t>
            </a:r>
          </a:p>
          <a:p>
            <a:pPr lvl="1"/>
            <a:r>
              <a:rPr lang="ko-KR" altLang="en-US" sz="2000" dirty="0"/>
              <a:t>학생들이 구현해야 하는 파일</a:t>
            </a:r>
          </a:p>
          <a:p>
            <a:pPr lvl="2"/>
            <a:r>
              <a:rPr lang="en-US" altLang="ko-KR" sz="1800" dirty="0"/>
              <a:t>Skeleton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(.c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구현부가 생략되어 있는 </a:t>
            </a:r>
            <a:r>
              <a:rPr lang="en-US" altLang="ko-KR" sz="1400" dirty="0" smtClean="0"/>
              <a:t>function</a:t>
            </a:r>
            <a:r>
              <a:rPr lang="ko-KR" altLang="en-US" sz="1400" dirty="0"/>
              <a:t>들로 </a:t>
            </a:r>
            <a:r>
              <a:rPr lang="ko-KR" altLang="en-US" sz="1400" dirty="0" smtClean="0"/>
              <a:t>구성된 파일</a:t>
            </a:r>
            <a:endParaRPr lang="ko-KR" altLang="en-US" sz="1400" dirty="0"/>
          </a:p>
          <a:p>
            <a:pPr lvl="1"/>
            <a:r>
              <a:rPr lang="ko-KR" altLang="en-US" sz="2000" dirty="0"/>
              <a:t>학생들에게 주어지는 파일</a:t>
            </a:r>
          </a:p>
          <a:p>
            <a:pPr lvl="2"/>
            <a:r>
              <a:rPr lang="en-US" altLang="ko-KR" sz="1800" dirty="0"/>
              <a:t>Object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(.o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기반 시스템인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가 </a:t>
            </a:r>
            <a:r>
              <a:rPr lang="en-US" altLang="ko-KR" sz="1400" dirty="0"/>
              <a:t>object </a:t>
            </a:r>
            <a:r>
              <a:rPr lang="ko-KR" altLang="en-US" sz="1400" dirty="0" smtClean="0"/>
              <a:t>파일로 </a:t>
            </a:r>
            <a:r>
              <a:rPr lang="en-US" altLang="ko-KR" sz="1400" dirty="0"/>
              <a:t>compile</a:t>
            </a:r>
            <a:r>
              <a:rPr lang="ko-KR" altLang="en-US" sz="1400" dirty="0"/>
              <a:t>된 것으로서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구현할 모듈에서 사용되는 하위 레벨 </a:t>
            </a:r>
            <a:r>
              <a:rPr lang="en-US" altLang="ko-KR" sz="1400" dirty="0" smtClean="0"/>
              <a:t>function </a:t>
            </a:r>
            <a:r>
              <a:rPr lang="ko-KR" altLang="en-US" sz="1400" dirty="0"/>
              <a:t>들을 포함한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의 모든 </a:t>
            </a:r>
            <a:r>
              <a:rPr lang="en-US" altLang="ko-KR" sz="1400" dirty="0"/>
              <a:t>function</a:t>
            </a:r>
            <a:r>
              <a:rPr lang="ko-KR" altLang="en-US" sz="1400" dirty="0"/>
              <a:t>들이 </a:t>
            </a:r>
            <a:r>
              <a:rPr lang="ko-KR" altLang="en-US" sz="1400" dirty="0" smtClean="0"/>
              <a:t>포함된 파일</a:t>
            </a:r>
            <a:endParaRPr lang="ko-KR" altLang="en-US" sz="1400" dirty="0"/>
          </a:p>
          <a:p>
            <a:pPr lvl="2"/>
            <a:r>
              <a:rPr lang="en-US" altLang="ko-KR" sz="1800" dirty="0"/>
              <a:t>Header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(.h </a:t>
            </a:r>
            <a:r>
              <a:rPr lang="ko-KR" altLang="en-US" sz="1800" dirty="0"/>
              <a:t>파일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ko-KR" altLang="en-US" sz="1400" dirty="0"/>
              <a:t>구현할 </a:t>
            </a:r>
            <a:r>
              <a:rPr lang="ko-KR" altLang="en-US" sz="1400" dirty="0" smtClean="0"/>
              <a:t>모듈 및 테스트 모듈과 </a:t>
            </a:r>
            <a:r>
              <a:rPr lang="ko-KR" altLang="en-US" sz="1400" dirty="0"/>
              <a:t>관련된 </a:t>
            </a:r>
            <a:r>
              <a:rPr lang="ko-KR" altLang="en-US" sz="1400" dirty="0" smtClean="0"/>
              <a:t>데이터 구조 </a:t>
            </a:r>
            <a:r>
              <a:rPr lang="ko-KR" altLang="en-US" sz="1400" dirty="0"/>
              <a:t>정의와 </a:t>
            </a:r>
            <a:r>
              <a:rPr lang="en-US" altLang="ko-KR" sz="1400" dirty="0" smtClean="0"/>
              <a:t>function</a:t>
            </a:r>
            <a:r>
              <a:rPr lang="ko-KR" altLang="en-US" sz="1400" dirty="0" smtClean="0"/>
              <a:t>들의</a:t>
            </a:r>
            <a:r>
              <a:rPr lang="en-US" altLang="ko-KR" sz="1400" dirty="0" smtClean="0"/>
              <a:t> prototype</a:t>
            </a:r>
            <a:r>
              <a:rPr lang="ko-KR" altLang="en-US" sz="1400" dirty="0" smtClean="0"/>
              <a:t>들로 구성된 파일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테스트 모듈 소스 코드 파일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ko-KR" altLang="en-US" sz="1400" dirty="0" smtClean="0"/>
              <a:t>구현한 모듈의 기능을 테스트 하기 위한 테스트 모듈의 소스 코드 파일</a:t>
            </a:r>
            <a:endParaRPr lang="en-US" altLang="ko-KR" sz="1400" dirty="0" smtClean="0"/>
          </a:p>
          <a:p>
            <a:pPr lvl="2"/>
            <a:r>
              <a:rPr lang="en-US" altLang="ko-KR" sz="1800" dirty="0" smtClean="0"/>
              <a:t>Solution </a:t>
            </a:r>
            <a:r>
              <a:rPr lang="ko-KR" altLang="en-US" sz="1800" dirty="0" smtClean="0"/>
              <a:t>실행 파일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ko-KR" altLang="en-US" sz="1400" dirty="0" smtClean="0"/>
              <a:t>정확한 테스트 결과를 보여주는 실행 파일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3825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Project </a:t>
            </a:r>
            <a:r>
              <a:rPr lang="ko-KR" altLang="en-US" sz="2400" dirty="0"/>
              <a:t>수행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Skeleton </a:t>
            </a:r>
            <a:r>
              <a:rPr lang="ko-KR" altLang="en-US" sz="2000" dirty="0"/>
              <a:t>파일 내의 </a:t>
            </a:r>
            <a:r>
              <a:rPr lang="en-US" altLang="ko-KR" sz="2000" dirty="0" smtClean="0"/>
              <a:t>function</a:t>
            </a:r>
            <a:r>
              <a:rPr lang="ko-KR" altLang="en-US" sz="2000" dirty="0"/>
              <a:t>들을 </a:t>
            </a:r>
            <a:r>
              <a:rPr lang="ko-KR" altLang="en-US" sz="2000" dirty="0" smtClean="0"/>
              <a:t>구현함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구현시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$(</a:t>
            </a:r>
            <a:r>
              <a:rPr lang="en-US" altLang="ko-KR" sz="1800" dirty="0" err="1" smtClean="0"/>
              <a:t>EduBfM_HOME_DIR</a:t>
            </a:r>
            <a:r>
              <a:rPr lang="en-US" altLang="ko-KR" sz="1800" dirty="0"/>
              <a:t>)/</a:t>
            </a:r>
            <a:r>
              <a:rPr lang="en-US" altLang="ko-KR" sz="1800" dirty="0" smtClean="0"/>
              <a:t>Header </a:t>
            </a:r>
            <a:r>
              <a:rPr lang="ko-KR" altLang="en-US" sz="1800" dirty="0" err="1" smtClean="0"/>
              <a:t>디렉토리의</a:t>
            </a:r>
            <a:r>
              <a:rPr lang="ko-KR" altLang="en-US" sz="1800" dirty="0" smtClean="0"/>
              <a:t> 헤더 파일들에 저장된 각종 </a:t>
            </a:r>
            <a:r>
              <a:rPr lang="en-US" altLang="ko-KR" sz="1800" dirty="0" smtClean="0"/>
              <a:t>macro</a:t>
            </a:r>
            <a:r>
              <a:rPr lang="ko-KR" altLang="en-US" sz="1800" dirty="0" smtClean="0"/>
              <a:t>들을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활용 가능함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make </a:t>
            </a:r>
            <a:r>
              <a:rPr lang="ko-KR" altLang="en-US" sz="2000" dirty="0" smtClean="0"/>
              <a:t>명령을 이용하여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구현된 </a:t>
            </a:r>
            <a:r>
              <a:rPr lang="en-US" altLang="ko-KR" sz="2000" dirty="0" smtClean="0"/>
              <a:t>skeleton </a:t>
            </a:r>
            <a:r>
              <a:rPr lang="ko-KR" altLang="en-US" sz="2000" dirty="0"/>
              <a:t>파일들과 테스트 모듈 소스 코드 </a:t>
            </a:r>
            <a:r>
              <a:rPr lang="ko-KR" altLang="en-US" sz="2000" dirty="0" smtClean="0"/>
              <a:t>파일을 </a:t>
            </a:r>
            <a:r>
              <a:rPr lang="en-US" altLang="ko-KR" sz="2000" dirty="0" smtClean="0"/>
              <a:t>compile</a:t>
            </a:r>
            <a:r>
              <a:rPr lang="ko-KR" altLang="en-US" sz="2000" dirty="0" smtClean="0"/>
              <a:t>하고 주어진 </a:t>
            </a:r>
            <a:r>
              <a:rPr lang="en-US" altLang="ko-KR" sz="2000" dirty="0" smtClean="0"/>
              <a:t>object </a:t>
            </a:r>
            <a:r>
              <a:rPr lang="ko-KR" altLang="en-US" sz="2000" dirty="0" smtClean="0"/>
              <a:t>파일과 </a:t>
            </a:r>
            <a:r>
              <a:rPr lang="en-US" altLang="ko-KR" sz="2000" dirty="0" smtClean="0"/>
              <a:t>link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Compile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linking </a:t>
            </a:r>
            <a:r>
              <a:rPr lang="ko-KR" altLang="en-US" sz="1800" dirty="0" smtClean="0"/>
              <a:t>결과로서 구현된 모듈의 기능을 테스트하기 위한 실행 파일이 생성됨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생성된 실행 파일의 실행 결과를 주어진 </a:t>
            </a:r>
            <a:r>
              <a:rPr lang="en-US" altLang="ko-KR" sz="2000" dirty="0" smtClean="0"/>
              <a:t>solution </a:t>
            </a:r>
            <a:r>
              <a:rPr lang="ko-KR" altLang="en-US" sz="2000" dirty="0" smtClean="0"/>
              <a:t>실행 파일의 실행 결과와 비교함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일부 기능만을 구현하여 테스트 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테스트 모듈 소스 코드 내에서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구현하지 않은 </a:t>
            </a:r>
            <a:r>
              <a:rPr lang="en-US" altLang="ko-KR" sz="1600" dirty="0" smtClean="0"/>
              <a:t>function</a:t>
            </a:r>
            <a:r>
              <a:rPr lang="ko-KR" altLang="en-US" sz="1600" dirty="0" smtClean="0"/>
              <a:t>을 호출하는 대신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그에 해당하는 </a:t>
            </a:r>
            <a:r>
              <a:rPr lang="en-US" altLang="ko-KR" sz="1600" dirty="0" smtClean="0"/>
              <a:t>successful default solution function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(function </a:t>
            </a:r>
            <a:r>
              <a:rPr lang="ko-KR" altLang="en-US" sz="1600" dirty="0" smtClean="0"/>
              <a:t>명에서 </a:t>
            </a:r>
            <a:r>
              <a:rPr lang="en-US" altLang="ko-KR" sz="1600" dirty="0" smtClean="0"/>
              <a:t>“Edu” keyword</a:t>
            </a:r>
            <a:r>
              <a:rPr lang="ko-KR" altLang="en-US" sz="1600" dirty="0" smtClean="0"/>
              <a:t>가 제거된 형태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을 호출하도록 수정함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EduBfM_GetTrain</a:t>
            </a:r>
            <a:r>
              <a:rPr lang="en-US" altLang="ko-KR" sz="1200"/>
              <a:t>() </a:t>
            </a:r>
            <a:r>
              <a:rPr lang="en-US" altLang="ko-KR" sz="1200" smtClean="0"/>
              <a:t>function</a:t>
            </a:r>
            <a:r>
              <a:rPr lang="ko-KR" altLang="en-US" sz="1200" smtClean="0"/>
              <a:t>의 </a:t>
            </a:r>
            <a:r>
              <a:rPr lang="en-US" altLang="ko-KR" sz="1200" dirty="0"/>
              <a:t>successful </a:t>
            </a:r>
            <a:r>
              <a:rPr lang="en-US" altLang="ko-KR" sz="1200" dirty="0" smtClean="0"/>
              <a:t>default solution function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BfM_GetTrain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549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/>
          </a:p>
          <a:p>
            <a:pPr lvl="1"/>
            <a:r>
              <a:rPr lang="en-US" altLang="ko-KR" dirty="0" smtClean="0"/>
              <a:t>Coarse granule locking </a:t>
            </a:r>
            <a:r>
              <a:rPr lang="ko-KR" altLang="en-US" dirty="0" smtClean="0"/>
              <a:t>버전 오디세우스</a:t>
            </a:r>
            <a:r>
              <a:rPr lang="en-US" altLang="ko-KR" dirty="0" smtClean="0"/>
              <a:t>/COSMOS</a:t>
            </a:r>
            <a:r>
              <a:rPr lang="ko-KR" altLang="en-US" dirty="0" smtClean="0"/>
              <a:t>의 일부분을 구현하는 교육 목적용 </a:t>
            </a:r>
            <a:r>
              <a:rPr lang="en-US" altLang="ko-KR" dirty="0" smtClean="0"/>
              <a:t>project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r>
              <a:rPr lang="ko-KR" altLang="en-US" dirty="0" smtClean="0"/>
              <a:t>의 </a:t>
            </a:r>
            <a:r>
              <a:rPr lang="ko-KR" altLang="en-US" dirty="0"/>
              <a:t>일부분을 구현함으로써 </a:t>
            </a:r>
            <a:r>
              <a:rPr lang="en-US" altLang="ko-KR" dirty="0"/>
              <a:t>DBMS </a:t>
            </a:r>
            <a:r>
              <a:rPr lang="ko-KR" altLang="en-US" dirty="0"/>
              <a:t>각 </a:t>
            </a:r>
            <a:r>
              <a:rPr lang="ko-KR" altLang="en-US" dirty="0" err="1"/>
              <a:t>모듈별</a:t>
            </a:r>
            <a:r>
              <a:rPr lang="ko-KR" altLang="en-US" dirty="0"/>
              <a:t> 기능을 학습함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EduBfM</a:t>
            </a:r>
            <a:endParaRPr lang="en-US" altLang="ko-KR" dirty="0"/>
          </a:p>
          <a:p>
            <a:pPr lvl="2"/>
            <a:r>
              <a:rPr lang="en-US" altLang="ko-KR" dirty="0" smtClean="0"/>
              <a:t>Buffer manager</a:t>
            </a:r>
            <a:r>
              <a:rPr lang="ko-KR" altLang="en-US" dirty="0" smtClean="0"/>
              <a:t>에 대한 연산들을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EduOM</a:t>
            </a:r>
            <a:endParaRPr lang="en-US" altLang="ko-KR" dirty="0"/>
          </a:p>
          <a:p>
            <a:pPr lvl="2"/>
            <a:r>
              <a:rPr lang="en-US" altLang="ko-KR" dirty="0" smtClean="0"/>
              <a:t>Object manager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관련 구조에 대한 연산들을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EduBtM</a:t>
            </a:r>
            <a:endParaRPr lang="en-US" altLang="ko-KR" dirty="0"/>
          </a:p>
          <a:p>
            <a:pPr lvl="2"/>
            <a:r>
              <a:rPr lang="en-US" altLang="ko-KR" dirty="0" smtClean="0"/>
              <a:t>B+ tree </a:t>
            </a:r>
            <a:r>
              <a:rPr lang="ko-KR" altLang="en-US" dirty="0" smtClean="0"/>
              <a:t>색인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대한 연산들을 구현함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EduBfM</a:t>
            </a:r>
            <a:r>
              <a:rPr lang="en-US" altLang="ko-KR" dirty="0" smtClean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목표</a:t>
            </a:r>
            <a:endParaRPr lang="en-US" altLang="ko-KR" sz="2200" dirty="0"/>
          </a:p>
          <a:p>
            <a:pPr lvl="1"/>
            <a:r>
              <a:rPr lang="en-US" altLang="ko-KR" sz="1800" dirty="0" smtClean="0"/>
              <a:t>Disk </a:t>
            </a:r>
            <a:r>
              <a:rPr lang="ko-KR" altLang="en-US" sz="1800" dirty="0" smtClean="0"/>
              <a:t>상의 </a:t>
            </a:r>
            <a:r>
              <a:rPr lang="en-US" altLang="ko-KR" sz="1800" dirty="0" smtClean="0"/>
              <a:t>page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train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main memory </a:t>
            </a:r>
            <a:r>
              <a:rPr lang="ko-KR" altLang="en-US" sz="1800" dirty="0" smtClean="0"/>
              <a:t>상에 유지하는 </a:t>
            </a:r>
            <a:r>
              <a:rPr lang="en-US" altLang="ko-KR" sz="1800" dirty="0" smtClean="0"/>
              <a:t>buffer manager</a:t>
            </a:r>
            <a:r>
              <a:rPr lang="ko-KR" altLang="en-US" sz="1800" dirty="0" smtClean="0"/>
              <a:t>에 대한 데이터 구조 및 연산들을 구현함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Train: page</a:t>
            </a:r>
            <a:r>
              <a:rPr lang="ko-KR" altLang="en-US" sz="1400" dirty="0" smtClean="0"/>
              <a:t>의 데이터 영역보다 큰 </a:t>
            </a:r>
            <a:r>
              <a:rPr lang="en-US" altLang="ko-KR" sz="1400" dirty="0" smtClean="0"/>
              <a:t>large object</a:t>
            </a:r>
            <a:r>
              <a:rPr lang="ko-KR" altLang="en-US" sz="1400" dirty="0" smtClean="0"/>
              <a:t>를 저장하기 위한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들의 집합</a:t>
            </a:r>
            <a:endParaRPr lang="en-US" altLang="ko-KR" sz="1400" dirty="0" smtClean="0"/>
          </a:p>
          <a:p>
            <a:pPr lvl="1"/>
            <a:r>
              <a:rPr lang="en-US" altLang="ko-KR" sz="1800" dirty="0" err="1" smtClean="0"/>
              <a:t>EduBfM</a:t>
            </a:r>
            <a:r>
              <a:rPr lang="ko-KR" altLang="en-US" sz="1800" dirty="0" smtClean="0"/>
              <a:t>에서는 오디세우스</a:t>
            </a:r>
            <a:r>
              <a:rPr lang="en-US" altLang="ko-KR" sz="1800" dirty="0" smtClean="0"/>
              <a:t>/COSMOS </a:t>
            </a:r>
            <a:r>
              <a:rPr lang="en-US" altLang="ko-KR" sz="1800" dirty="0" err="1" smtClean="0"/>
              <a:t>BfM</a:t>
            </a:r>
            <a:r>
              <a:rPr lang="ko-KR" altLang="en-US" sz="1800" dirty="0" smtClean="0"/>
              <a:t>의 기능들 중 극히 제한된 일부 기능들만을 구현함</a:t>
            </a:r>
            <a:endParaRPr lang="ko-KR" altLang="en-US" sz="18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483768" y="3645024"/>
            <a:ext cx="4159838" cy="2808312"/>
            <a:chOff x="2483768" y="3789040"/>
            <a:chExt cx="4159838" cy="2808312"/>
          </a:xfrm>
        </p:grpSpPr>
        <p:grpSp>
          <p:nvGrpSpPr>
            <p:cNvPr id="36" name="그룹 35"/>
            <p:cNvGrpSpPr/>
            <p:nvPr/>
          </p:nvGrpSpPr>
          <p:grpSpPr>
            <a:xfrm>
              <a:off x="2483768" y="3789040"/>
              <a:ext cx="4159838" cy="2808312"/>
              <a:chOff x="1979712" y="1268760"/>
              <a:chExt cx="4159838" cy="28083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979712" y="1268760"/>
                <a:ext cx="4159838" cy="280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600" dirty="0" smtClean="0"/>
                  <a:t>오디세우스</a:t>
                </a:r>
                <a:r>
                  <a:rPr lang="en-US" altLang="ko-KR" sz="1600" dirty="0" smtClean="0"/>
                  <a:t>/COSMOS</a:t>
                </a:r>
              </a:p>
              <a:p>
                <a:pPr algn="ctr"/>
                <a:r>
                  <a:rPr lang="en-US" altLang="ko-KR" sz="1400" dirty="0"/>
                  <a:t>(coarse-granule locking version)</a:t>
                </a:r>
                <a:endParaRPr lang="ko-KR" altLang="en-US" sz="1400" spc="-15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799991" y="3752469"/>
                <a:ext cx="252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/>
                  <a:t>RDsM</a:t>
                </a:r>
                <a:endParaRPr lang="en-US" altLang="ko-KR" sz="1400" spc="-15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799991" y="3458049"/>
                <a:ext cx="2520000" cy="25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 smtClean="0"/>
                  <a:t>EduBfM</a:t>
                </a:r>
                <a:endParaRPr lang="en-US" altLang="ko-KR" sz="1400" spc="-15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799991" y="3157950"/>
                <a:ext cx="57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spc="-150" dirty="0" smtClean="0"/>
                  <a:t>OM</a:t>
                </a:r>
                <a:endParaRPr lang="ko-KR" altLang="en-US" sz="1400" spc="-15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743991" y="3156493"/>
                <a:ext cx="576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MLGF</a:t>
                </a:r>
                <a:endParaRPr lang="en-US" altLang="ko-KR" sz="1200" spc="-150" dirty="0" smtClean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06764" y="3156493"/>
                <a:ext cx="576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/>
                  <a:t>BtM</a:t>
                </a:r>
                <a:endParaRPr lang="en-US" altLang="ko-KR" sz="1400" spc="-15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439307" y="3156493"/>
                <a:ext cx="576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LOT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73670" y="2858670"/>
                <a:ext cx="3766417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SM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73670" y="3156493"/>
                <a:ext cx="576000" cy="848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RM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3156493"/>
                <a:ext cx="576000" cy="848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T</a:t>
                </a:r>
                <a:r>
                  <a:rPr lang="en-US" altLang="ko-KR" sz="1400" spc="-150" dirty="0" smtClean="0"/>
                  <a:t>M</a:t>
                </a:r>
                <a:endParaRPr lang="en-US" altLang="ko-KR" sz="1400" spc="-15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40455" y="2117883"/>
                <a:ext cx="828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Spatial DB Engine</a:t>
                </a:r>
                <a:endParaRPr lang="en-US" altLang="ko-KR" sz="1400" spc="-15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112087" y="2116291"/>
                <a:ext cx="828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IR</a:t>
                </a:r>
              </a:p>
              <a:p>
                <a:pPr algn="ctr"/>
                <a:r>
                  <a:rPr lang="en-US" altLang="ko-KR" sz="1400" spc="-150" dirty="0" smtClean="0"/>
                  <a:t>Engine</a:t>
                </a:r>
                <a:endParaRPr lang="en-US" altLang="ko-KR" sz="1400" spc="-150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173670" y="1821268"/>
                <a:ext cx="3766417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 smtClean="0"/>
                  <a:t>오디세우스</a:t>
                </a:r>
                <a:r>
                  <a:rPr lang="en-US" altLang="ko-KR" sz="1400" spc="-150" dirty="0" smtClean="0"/>
                  <a:t>/COSMOS API</a:t>
                </a:r>
                <a:endParaRPr lang="en-US" altLang="ko-KR" sz="1400" spc="-15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210310" y="2117883"/>
                <a:ext cx="990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LOM</a:t>
                </a:r>
              </a:p>
            </p:txBody>
          </p:sp>
        </p:grpSp>
        <p:sp>
          <p:nvSpPr>
            <p:cNvPr id="37" name="자유형 36"/>
            <p:cNvSpPr/>
            <p:nvPr/>
          </p:nvSpPr>
          <p:spPr>
            <a:xfrm>
              <a:off x="2673350" y="4635500"/>
              <a:ext cx="3771900" cy="698500"/>
            </a:xfrm>
            <a:custGeom>
              <a:avLst/>
              <a:gdLst>
                <a:gd name="connsiteX0" fmla="*/ 0 w 3771900"/>
                <a:gd name="connsiteY0" fmla="*/ 0 h 698500"/>
                <a:gd name="connsiteX1" fmla="*/ 0 w 3771900"/>
                <a:gd name="connsiteY1" fmla="*/ 698500 h 698500"/>
                <a:gd name="connsiteX2" fmla="*/ 3771900 w 3771900"/>
                <a:gd name="connsiteY2" fmla="*/ 698500 h 698500"/>
                <a:gd name="connsiteX3" fmla="*/ 3771900 w 3771900"/>
                <a:gd name="connsiteY3" fmla="*/ 447675 h 698500"/>
                <a:gd name="connsiteX4" fmla="*/ 990600 w 3771900"/>
                <a:gd name="connsiteY4" fmla="*/ 447675 h 698500"/>
                <a:gd name="connsiteX5" fmla="*/ 990600 w 3771900"/>
                <a:gd name="connsiteY5" fmla="*/ 6350 h 698500"/>
                <a:gd name="connsiteX6" fmla="*/ 0 w 3771900"/>
                <a:gd name="connsiteY6" fmla="*/ 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698500">
                  <a:moveTo>
                    <a:pt x="0" y="0"/>
                  </a:moveTo>
                  <a:lnTo>
                    <a:pt x="0" y="698500"/>
                  </a:lnTo>
                  <a:lnTo>
                    <a:pt x="3771900" y="698500"/>
                  </a:lnTo>
                  <a:lnTo>
                    <a:pt x="3771900" y="447675"/>
                  </a:lnTo>
                  <a:lnTo>
                    <a:pt x="990600" y="447675"/>
                  </a:lnTo>
                  <a:lnTo>
                    <a:pt x="99060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spc="-150" dirty="0">
                  <a:solidFill>
                    <a:schemeClr val="dk1"/>
                  </a:solidFill>
                </a:rPr>
                <a:t>LRDS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5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680472" y="1340768"/>
            <a:ext cx="4140000" cy="1809332"/>
            <a:chOff x="4680472" y="1412776"/>
            <a:chExt cx="4140000" cy="1809332"/>
          </a:xfrm>
        </p:grpSpPr>
        <p:sp>
          <p:nvSpPr>
            <p:cNvPr id="42" name="직사각형 41"/>
            <p:cNvSpPr/>
            <p:nvPr/>
          </p:nvSpPr>
          <p:spPr>
            <a:xfrm>
              <a:off x="4680472" y="1782108"/>
              <a:ext cx="1260000" cy="14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Buffer</a:t>
              </a:r>
            </a:p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940472" y="1782108"/>
              <a:ext cx="1260000" cy="14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00472" y="1782108"/>
              <a:ext cx="1620000" cy="14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…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80472" y="1412776"/>
              <a:ext cx="140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bufferPool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420472" y="3165610"/>
            <a:ext cx="5400000" cy="1919574"/>
            <a:chOff x="3275856" y="4199511"/>
            <a:chExt cx="5400000" cy="1919574"/>
          </a:xfrm>
        </p:grpSpPr>
        <p:grpSp>
          <p:nvGrpSpPr>
            <p:cNvPr id="46" name="그룹 45"/>
            <p:cNvGrpSpPr/>
            <p:nvPr/>
          </p:nvGrpSpPr>
          <p:grpSpPr>
            <a:xfrm>
              <a:off x="3275856" y="4199511"/>
              <a:ext cx="5400000" cy="1449332"/>
              <a:chOff x="3024448" y="4355812"/>
              <a:chExt cx="5400000" cy="144933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284448" y="4725144"/>
                <a:ext cx="1260000" cy="10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key</a:t>
                </a:r>
              </a:p>
              <a:p>
                <a:pPr algn="ctr"/>
                <a:r>
                  <a:rPr lang="en-US" altLang="ko-KR" sz="1600" dirty="0" smtClean="0"/>
                  <a:t>fixed</a:t>
                </a:r>
              </a:p>
              <a:p>
                <a:pPr algn="ctr"/>
                <a:r>
                  <a:rPr lang="en-US" altLang="ko-KR" sz="1600" dirty="0" smtClean="0"/>
                  <a:t>bits</a:t>
                </a:r>
              </a:p>
              <a:p>
                <a:pPr algn="ctr"/>
                <a:r>
                  <a:rPr lang="en-US" altLang="ko-KR" sz="1600" spc="-150" dirty="0" err="1" smtClean="0"/>
                  <a:t>nextHashEntry</a:t>
                </a:r>
                <a:endParaRPr lang="ko-KR" altLang="en-US" sz="1600" spc="-15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544448" y="4725144"/>
                <a:ext cx="1260000" cy="10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804448" y="4725144"/>
                <a:ext cx="1620000" cy="10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…</a:t>
                </a:r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024448" y="4725144"/>
                <a:ext cx="1260000" cy="10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spc="-150" dirty="0" err="1" smtClean="0"/>
                  <a:t>BfMHashKey</a:t>
                </a:r>
                <a:r>
                  <a:rPr lang="en-US" altLang="ko-KR" sz="1600" spc="-150" dirty="0" smtClean="0"/>
                  <a:t> </a:t>
                </a:r>
              </a:p>
              <a:p>
                <a:pPr algn="r"/>
                <a:r>
                  <a:rPr lang="en-US" altLang="ko-KR" sz="1400" spc="-150" dirty="0" smtClean="0"/>
                  <a:t>Four</a:t>
                </a:r>
                <a:r>
                  <a:rPr lang="en-US" altLang="ko-KR" sz="1600" spc="-150" dirty="0" smtClean="0"/>
                  <a:t> </a:t>
                </a:r>
              </a:p>
              <a:p>
                <a:pPr algn="r"/>
                <a:r>
                  <a:rPr lang="en-US" altLang="ko-KR" sz="1400" spc="-150" dirty="0" smtClean="0"/>
                  <a:t>One</a:t>
                </a:r>
                <a:r>
                  <a:rPr lang="en-US" altLang="ko-KR" sz="1600" spc="-150" dirty="0" smtClean="0"/>
                  <a:t> </a:t>
                </a:r>
              </a:p>
              <a:p>
                <a:pPr algn="r"/>
                <a:r>
                  <a:rPr lang="en-US" altLang="ko-KR" sz="1400" spc="-150" dirty="0" smtClean="0"/>
                  <a:t>Two</a:t>
                </a:r>
                <a:endParaRPr lang="ko-KR" altLang="en-US" sz="1600" spc="-15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84448" y="4355812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bufTable</a:t>
                </a:r>
                <a:endParaRPr lang="ko-KR" altLang="en-US" b="1" dirty="0"/>
              </a:p>
            </p:txBody>
          </p:sp>
        </p:grpSp>
        <p:sp>
          <p:nvSpPr>
            <p:cNvPr id="52" name="왼쪽 대괄호 51"/>
            <p:cNvSpPr/>
            <p:nvPr/>
          </p:nvSpPr>
          <p:spPr>
            <a:xfrm rot="16200000" flipV="1">
              <a:off x="6569280" y="3673955"/>
              <a:ext cx="73152" cy="414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0994" y="5780531"/>
              <a:ext cx="709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nBufs</a:t>
              </a:r>
              <a:endParaRPr lang="ko-KR" altLang="en-US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-362048" y="4175818"/>
            <a:ext cx="2608951" cy="1058554"/>
            <a:chOff x="-72376" y="2421654"/>
            <a:chExt cx="2608951" cy="1058554"/>
          </a:xfrm>
        </p:grpSpPr>
        <p:sp>
          <p:nvSpPr>
            <p:cNvPr id="55" name="직사각형 54"/>
            <p:cNvSpPr/>
            <p:nvPr/>
          </p:nvSpPr>
          <p:spPr>
            <a:xfrm>
              <a:off x="1187624" y="2760208"/>
              <a:ext cx="12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pageNo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volNo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09801" y="2421654"/>
              <a:ext cx="142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BfMHashKey</a:t>
              </a:r>
              <a:endParaRPr lang="ko-KR" altLang="en-US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-72376" y="2760208"/>
              <a:ext cx="126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400" spc="-150" dirty="0" err="1" smtClean="0"/>
                <a:t>PageNo</a:t>
              </a:r>
              <a:r>
                <a:rPr lang="en-US" altLang="ko-KR" sz="1600" spc="-150" dirty="0" smtClean="0"/>
                <a:t> </a:t>
              </a:r>
            </a:p>
            <a:p>
              <a:pPr algn="r"/>
              <a:r>
                <a:rPr lang="en-US" altLang="ko-KR" sz="1400" spc="-150" dirty="0" err="1" smtClean="0"/>
                <a:t>VolNo</a:t>
              </a:r>
              <a:r>
                <a:rPr lang="en-US" altLang="ko-KR" sz="1600" spc="-150" dirty="0" smtClean="0"/>
                <a:t> </a:t>
              </a:r>
              <a:endParaRPr lang="ko-KR" altLang="en-US" spc="-15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06272" y="5327946"/>
            <a:ext cx="612000" cy="360000"/>
            <a:chOff x="519919" y="4786351"/>
            <a:chExt cx="612000" cy="360000"/>
          </a:xfrm>
        </p:grpSpPr>
        <p:sp>
          <p:nvSpPr>
            <p:cNvPr id="58" name="순서도: 병합 57"/>
            <p:cNvSpPr/>
            <p:nvPr/>
          </p:nvSpPr>
          <p:spPr>
            <a:xfrm rot="16200000">
              <a:off x="519919" y="4786351"/>
              <a:ext cx="360000" cy="360000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9" name="직선 화살표 연결선 58"/>
            <p:cNvCxnSpPr>
              <a:stCxn id="58" idx="2"/>
            </p:cNvCxnSpPr>
            <p:nvPr/>
          </p:nvCxnSpPr>
          <p:spPr>
            <a:xfrm>
              <a:off x="879919" y="4966351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구부러진 연결선 59"/>
          <p:cNvCxnSpPr>
            <a:stCxn id="55" idx="2"/>
            <a:endCxn id="58" idx="0"/>
          </p:cNvCxnSpPr>
          <p:nvPr/>
        </p:nvCxnSpPr>
        <p:spPr>
          <a:xfrm rot="16200000" flipH="1">
            <a:off x="1580325" y="5181999"/>
            <a:ext cx="273574" cy="3783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123728" y="4328614"/>
            <a:ext cx="3312368" cy="1980706"/>
            <a:chOff x="683568" y="4098834"/>
            <a:chExt cx="3312368" cy="1980706"/>
          </a:xfrm>
        </p:grpSpPr>
        <p:grpSp>
          <p:nvGrpSpPr>
            <p:cNvPr id="61" name="그룹 60"/>
            <p:cNvGrpSpPr/>
            <p:nvPr/>
          </p:nvGrpSpPr>
          <p:grpSpPr>
            <a:xfrm>
              <a:off x="683568" y="4098834"/>
              <a:ext cx="1834548" cy="1971460"/>
              <a:chOff x="1730392" y="2915652"/>
              <a:chExt cx="1834548" cy="197146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22732" y="3284984"/>
                <a:ext cx="1188272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A</a:t>
                </a:r>
                <a:r>
                  <a:rPr lang="en-US" altLang="ko-KR" spc="-150" dirty="0" smtClean="0"/>
                  <a:t>rray index</a:t>
                </a:r>
                <a:endParaRPr lang="ko-KR" altLang="en-US" spc="-15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730392" y="3284984"/>
                <a:ext cx="59234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spc="-150" dirty="0" smtClean="0"/>
                  <a:t>Two </a:t>
                </a:r>
                <a:endParaRPr lang="ko-KR" altLang="en-US" spc="-15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322732" y="3644984"/>
                <a:ext cx="1188272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732" y="3987112"/>
                <a:ext cx="1188272" cy="9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500"/>
                  </a:lnSpc>
                </a:pPr>
                <a:r>
                  <a:rPr lang="en-US" altLang="ko-KR" spc="-150" dirty="0" smtClean="0"/>
                  <a:t>.</a:t>
                </a:r>
              </a:p>
              <a:p>
                <a:pPr algn="ctr">
                  <a:lnSpc>
                    <a:spcPts val="500"/>
                  </a:lnSpc>
                </a:pPr>
                <a:r>
                  <a:rPr lang="en-US" altLang="ko-KR" spc="-150" dirty="0" smtClean="0"/>
                  <a:t>.</a:t>
                </a:r>
              </a:p>
              <a:p>
                <a:pPr algn="ctr">
                  <a:lnSpc>
                    <a:spcPts val="500"/>
                  </a:lnSpc>
                </a:pPr>
                <a:r>
                  <a:rPr lang="en-US" altLang="ko-KR" spc="-150" dirty="0"/>
                  <a:t>.</a:t>
                </a:r>
                <a:endParaRPr lang="ko-KR" altLang="en-US" spc="-15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68796" y="2915652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hashTable</a:t>
                </a:r>
                <a:endParaRPr lang="ko-KR" altLang="en-US" b="1" dirty="0"/>
              </a:p>
            </p:txBody>
          </p:sp>
        </p:grpSp>
        <p:sp>
          <p:nvSpPr>
            <p:cNvPr id="70" name="오른쪽 대괄호 69"/>
            <p:cNvSpPr/>
            <p:nvPr/>
          </p:nvSpPr>
          <p:spPr>
            <a:xfrm>
              <a:off x="2509395" y="4459540"/>
              <a:ext cx="72000" cy="162000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9119" y="5138510"/>
              <a:ext cx="1506817" cy="26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600" spc="-150" dirty="0" smtClean="0"/>
                <a:t>HASHTABLESIZE</a:t>
              </a:r>
              <a:endParaRPr lang="ko-KR" altLang="en-US" spc="-15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108520" y="1340768"/>
            <a:ext cx="3780000" cy="1989332"/>
            <a:chOff x="107504" y="1583684"/>
            <a:chExt cx="3780000" cy="1989332"/>
          </a:xfrm>
        </p:grpSpPr>
        <p:sp>
          <p:nvSpPr>
            <p:cNvPr id="84" name="TextBox 83"/>
            <p:cNvSpPr txBox="1"/>
            <p:nvPr/>
          </p:nvSpPr>
          <p:spPr>
            <a:xfrm>
              <a:off x="1367504" y="1583684"/>
              <a:ext cx="140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bufInfo</a:t>
              </a:r>
              <a:endParaRPr lang="ko-KR" altLang="en-US" b="1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07504" y="1953016"/>
              <a:ext cx="3780000" cy="1620000"/>
              <a:chOff x="3275856" y="4568843"/>
              <a:chExt cx="3780000" cy="1620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535856" y="4568843"/>
                <a:ext cx="1260000" cy="16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 err="1" smtClean="0"/>
                  <a:t>bufSize</a:t>
                </a:r>
                <a:endParaRPr lang="en-US" altLang="ko-KR" sz="1600" spc="-150" dirty="0" smtClean="0"/>
              </a:p>
              <a:p>
                <a:pPr algn="ctr"/>
                <a:r>
                  <a:rPr lang="en-US" altLang="ko-KR" sz="1600" spc="-150" dirty="0" err="1" smtClean="0"/>
                  <a:t>nextVictim</a:t>
                </a:r>
                <a:endParaRPr lang="en-US" altLang="ko-KR" sz="1600" spc="-150" dirty="0" smtClean="0"/>
              </a:p>
              <a:p>
                <a:pPr algn="ctr"/>
                <a:r>
                  <a:rPr lang="en-US" altLang="ko-KR" sz="1600" spc="-150" dirty="0" err="1" smtClean="0"/>
                  <a:t>nBufs</a:t>
                </a:r>
                <a:endParaRPr lang="en-US" altLang="ko-KR" sz="1600" spc="-150" dirty="0" smtClean="0"/>
              </a:p>
              <a:p>
                <a:pPr algn="ctr"/>
                <a:r>
                  <a:rPr lang="en-US" altLang="ko-KR" sz="1600" spc="-150" dirty="0" err="1" smtClean="0"/>
                  <a:t>bufTable</a:t>
                </a:r>
                <a:endParaRPr lang="en-US" altLang="ko-KR" sz="1600" spc="-150" dirty="0" smtClean="0"/>
              </a:p>
              <a:p>
                <a:pPr algn="ctr"/>
                <a:r>
                  <a:rPr lang="en-US" altLang="ko-KR" sz="1600" spc="-150" dirty="0" err="1" smtClean="0"/>
                  <a:t>bufferPool</a:t>
                </a:r>
                <a:endParaRPr lang="en-US" altLang="ko-KR" sz="1600" spc="-150" dirty="0" smtClean="0"/>
              </a:p>
              <a:p>
                <a:pPr algn="ctr"/>
                <a:r>
                  <a:rPr lang="en-US" altLang="ko-KR" sz="1600" spc="-150" dirty="0" err="1" smtClean="0"/>
                  <a:t>hashTable</a:t>
                </a:r>
                <a:endParaRPr lang="ko-KR" altLang="en-US" sz="1600" spc="-15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795856" y="4568843"/>
                <a:ext cx="1260000" cy="16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15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275856" y="4568843"/>
                <a:ext cx="1260000" cy="16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spc="-150" dirty="0" smtClean="0"/>
                  <a:t>Two</a:t>
                </a:r>
              </a:p>
              <a:p>
                <a:pPr algn="r"/>
                <a:r>
                  <a:rPr lang="en-US" altLang="ko-KR" sz="1600" spc="-150" dirty="0" err="1" smtClean="0"/>
                  <a:t>Utwo</a:t>
                </a:r>
                <a:endParaRPr lang="en-US" altLang="ko-KR" sz="1600" spc="-150" dirty="0" smtClean="0"/>
              </a:p>
              <a:p>
                <a:pPr algn="r"/>
                <a:r>
                  <a:rPr lang="en-US" altLang="ko-KR" sz="1600" spc="-150" dirty="0" smtClean="0"/>
                  <a:t>Two</a:t>
                </a:r>
              </a:p>
              <a:p>
                <a:pPr algn="r"/>
                <a:r>
                  <a:rPr lang="en-US" altLang="ko-KR" sz="1600" spc="-150" dirty="0" err="1" smtClean="0"/>
                  <a:t>BufferTable</a:t>
                </a:r>
                <a:r>
                  <a:rPr lang="en-US" altLang="ko-KR" sz="1600" spc="-150" dirty="0" smtClean="0"/>
                  <a:t>*</a:t>
                </a:r>
              </a:p>
              <a:p>
                <a:pPr algn="r"/>
                <a:r>
                  <a:rPr lang="en-US" altLang="ko-KR" sz="1600" spc="-150" dirty="0" smtClean="0"/>
                  <a:t>char*</a:t>
                </a:r>
              </a:p>
              <a:p>
                <a:pPr algn="r"/>
                <a:r>
                  <a:rPr lang="en-US" altLang="ko-KR" sz="1600" spc="-150" dirty="0" smtClean="0"/>
                  <a:t>Two*</a:t>
                </a:r>
                <a:endParaRPr lang="ko-KR" altLang="en-US" sz="1600" spc="-150" dirty="0"/>
              </a:p>
            </p:txBody>
          </p:sp>
        </p:grpSp>
      </p:grpSp>
      <p:cxnSp>
        <p:nvCxnSpPr>
          <p:cNvPr id="85" name="구부러진 연결선 84"/>
          <p:cNvCxnSpPr>
            <a:endCxn id="66" idx="0"/>
          </p:cNvCxnSpPr>
          <p:nvPr/>
        </p:nvCxnSpPr>
        <p:spPr>
          <a:xfrm rot="16200000" flipH="1">
            <a:off x="2174339" y="3192749"/>
            <a:ext cx="1178514" cy="1093215"/>
          </a:xfrm>
          <a:prstGeom prst="curvedConnector3">
            <a:avLst>
              <a:gd name="adj1" fmla="val -50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endCxn id="45" idx="1"/>
          </p:cNvCxnSpPr>
          <p:nvPr/>
        </p:nvCxnSpPr>
        <p:spPr>
          <a:xfrm flipV="1">
            <a:off x="2216989" y="1525434"/>
            <a:ext cx="2463483" cy="135578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endCxn id="51" idx="1"/>
          </p:cNvCxnSpPr>
          <p:nvPr/>
        </p:nvCxnSpPr>
        <p:spPr>
          <a:xfrm>
            <a:off x="2157952" y="2636912"/>
            <a:ext cx="2522520" cy="71336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구부러진 연결선 109"/>
          <p:cNvCxnSpPr>
            <a:endCxn id="47" idx="2"/>
          </p:cNvCxnSpPr>
          <p:nvPr/>
        </p:nvCxnSpPr>
        <p:spPr>
          <a:xfrm flipV="1">
            <a:off x="3798916" y="4614942"/>
            <a:ext cx="1511556" cy="281254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구부러진 연결선 109"/>
          <p:cNvCxnSpPr>
            <a:stCxn id="48" idx="2"/>
          </p:cNvCxnSpPr>
          <p:nvPr/>
        </p:nvCxnSpPr>
        <p:spPr>
          <a:xfrm rot="5400000" flipH="1">
            <a:off x="6044105" y="4088575"/>
            <a:ext cx="62376" cy="990358"/>
          </a:xfrm>
          <a:prstGeom prst="bentConnector4">
            <a:avLst>
              <a:gd name="adj1" fmla="val -1085632"/>
              <a:gd name="adj2" fmla="val 100099"/>
            </a:avLst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bufInfo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3400" dirty="0" smtClean="0"/>
              <a:t>개요</a:t>
            </a:r>
            <a:endParaRPr lang="en-US" altLang="ko-KR" sz="3400" dirty="0" smtClean="0"/>
          </a:p>
          <a:p>
            <a:pPr lvl="1"/>
            <a:r>
              <a:rPr lang="en-US" altLang="ko-KR" dirty="0" smtClean="0"/>
              <a:t>Buffer pool </a:t>
            </a:r>
            <a:r>
              <a:rPr lang="ko-KR" altLang="en-US" dirty="0" smtClean="0"/>
              <a:t>및 관련 정보를 유지하기 위한 데이터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가지 종류의 </a:t>
            </a:r>
            <a:r>
              <a:rPr lang="en-US" altLang="ko-KR" dirty="0" smtClean="0"/>
              <a:t>buffer pool</a:t>
            </a:r>
            <a:r>
              <a:rPr lang="ko-KR" altLang="en-US" dirty="0" smtClean="0"/>
              <a:t>이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별도의 </a:t>
            </a:r>
            <a:r>
              <a:rPr lang="en-US" altLang="ko-KR" i="1" dirty="0" err="1" smtClean="0"/>
              <a:t>bufInfo</a:t>
            </a:r>
            <a:r>
              <a:rPr lang="ko-KR" altLang="en-US" dirty="0"/>
              <a:t>를 </a:t>
            </a:r>
            <a:r>
              <a:rPr lang="ko-KR" altLang="en-US" dirty="0" smtClean="0"/>
              <a:t>유지함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PAGE_BUF: page</a:t>
            </a:r>
            <a:r>
              <a:rPr lang="ko-KR" altLang="en-US" smtClean="0"/>
              <a:t>의 전체 데이터 </a:t>
            </a:r>
            <a:r>
              <a:rPr lang="ko-KR" altLang="en-US" dirty="0" smtClean="0"/>
              <a:t>영역보다 작은 </a:t>
            </a:r>
            <a:r>
              <a:rPr lang="en-US" altLang="ko-KR" dirty="0" smtClean="0"/>
              <a:t>small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index entry</a:t>
            </a:r>
            <a:r>
              <a:rPr lang="ko-KR" altLang="en-US" dirty="0" smtClean="0"/>
              <a:t>들 등이 저장되는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들을 저장하기 위한 </a:t>
            </a:r>
            <a:r>
              <a:rPr lang="en-US" altLang="ko-KR" dirty="0" smtClean="0"/>
              <a:t>page buffer pool</a:t>
            </a:r>
          </a:p>
          <a:p>
            <a:pPr lvl="2"/>
            <a:r>
              <a:rPr lang="en-US" altLang="ko-KR" dirty="0" smtClean="0"/>
              <a:t>LOT_LEAF_BUF: page</a:t>
            </a:r>
            <a:r>
              <a:rPr lang="ko-KR" altLang="en-US" dirty="0" smtClean="0"/>
              <a:t>의 데이터 영역보다 큰 </a:t>
            </a:r>
            <a:r>
              <a:rPr lang="en-US" altLang="ko-KR" dirty="0" smtClean="0"/>
              <a:t>large object</a:t>
            </a:r>
            <a:r>
              <a:rPr lang="ko-KR" altLang="en-US" dirty="0" smtClean="0"/>
              <a:t>를 나타내는 구조인 </a:t>
            </a:r>
            <a:r>
              <a:rPr lang="en-US" altLang="ko-KR" dirty="0" smtClean="0"/>
              <a:t>Large Object Tree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leaf node 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들로 구성됨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들을 저장하기 위한 </a:t>
            </a:r>
            <a:r>
              <a:rPr lang="en-US" altLang="ko-KR" dirty="0" smtClean="0"/>
              <a:t>train buffer pool</a:t>
            </a:r>
          </a:p>
          <a:p>
            <a:endParaRPr lang="en-US" altLang="ko-KR" dirty="0" smtClean="0"/>
          </a:p>
          <a:p>
            <a:r>
              <a:rPr lang="ko-KR" altLang="en-US" sz="3400" dirty="0" smtClean="0"/>
              <a:t>구성</a:t>
            </a:r>
            <a:endParaRPr lang="en-US" altLang="ko-KR" sz="3400" dirty="0" smtClean="0"/>
          </a:p>
          <a:p>
            <a:pPr lvl="1"/>
            <a:r>
              <a:rPr lang="en-US" altLang="ko-KR" dirty="0" err="1" smtClean="0"/>
              <a:t>bufSize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Buffer pool</a:t>
            </a:r>
            <a:r>
              <a:rPr lang="ko-KR" altLang="en-US" dirty="0" smtClean="0"/>
              <a:t>을 구성하는 </a:t>
            </a:r>
            <a:r>
              <a:rPr lang="en-US" altLang="ko-KR" dirty="0" smtClean="0"/>
              <a:t>buffer element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 # of pages)</a:t>
            </a:r>
          </a:p>
          <a:p>
            <a:pPr lvl="3"/>
            <a:r>
              <a:rPr lang="en-US" altLang="ko-KR" dirty="0" smtClean="0"/>
              <a:t>PAGE_BUF: 1</a:t>
            </a:r>
          </a:p>
          <a:p>
            <a:pPr lvl="3"/>
            <a:r>
              <a:rPr lang="en-US" altLang="ko-KR" dirty="0" smtClean="0"/>
              <a:t>LOT_LEAF_BUF: 4 (</a:t>
            </a:r>
            <a:r>
              <a:rPr lang="ko-KR" altLang="en-US" dirty="0" smtClean="0"/>
              <a:t>조절 가능함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9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sz="2000" dirty="0" err="1"/>
              <a:t>nextVictim</a:t>
            </a:r>
            <a:endParaRPr lang="en-US" altLang="ko-KR" sz="2000" dirty="0"/>
          </a:p>
          <a:p>
            <a:pPr lvl="2"/>
            <a:r>
              <a:rPr lang="en-US" altLang="ko-KR" sz="1800" dirty="0"/>
              <a:t>Buffer replacement algorithm</a:t>
            </a:r>
            <a:r>
              <a:rPr lang="ko-KR" altLang="en-US" sz="1800" dirty="0"/>
              <a:t>이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교체 여부 판별을 위해 방문할 다음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array index</a:t>
            </a:r>
          </a:p>
          <a:p>
            <a:pPr lvl="1"/>
            <a:r>
              <a:rPr lang="en-US" altLang="ko-KR" sz="2000" dirty="0" err="1" smtClean="0"/>
              <a:t>nBufs</a:t>
            </a:r>
            <a:endParaRPr lang="en-US" altLang="ko-KR" sz="2000" dirty="0"/>
          </a:p>
          <a:p>
            <a:pPr lvl="2"/>
            <a:r>
              <a:rPr lang="en-US" altLang="ko-KR" sz="1800" dirty="0"/>
              <a:t>Buffer pool</a:t>
            </a:r>
            <a:r>
              <a:rPr lang="ko-KR" altLang="en-US" sz="1800" dirty="0"/>
              <a:t>을 구성하는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개수</a:t>
            </a:r>
          </a:p>
          <a:p>
            <a:pPr lvl="1"/>
            <a:r>
              <a:rPr lang="en-US" altLang="ko-KR" sz="2000" dirty="0" err="1"/>
              <a:t>bufTable</a:t>
            </a:r>
            <a:endParaRPr lang="en-US" altLang="ko-KR" sz="2000" dirty="0"/>
          </a:p>
          <a:p>
            <a:pPr lvl="2"/>
            <a:r>
              <a:rPr lang="en-US" altLang="ko-KR" sz="1800" dirty="0"/>
              <a:t>Buffer pool</a:t>
            </a:r>
            <a:r>
              <a:rPr lang="ko-KR" altLang="en-US" sz="1800" dirty="0"/>
              <a:t>을 구성하는 각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에 대한 </a:t>
            </a:r>
            <a:r>
              <a:rPr lang="ko-KR" altLang="en-US" sz="1800" dirty="0"/>
              <a:t>정보를 저장하는 </a:t>
            </a:r>
            <a:r>
              <a:rPr lang="en-US" altLang="ko-KR" sz="1800" dirty="0" smtClean="0"/>
              <a:t>table</a:t>
            </a:r>
            <a:endParaRPr lang="ko-KR" altLang="en-US" sz="1800" dirty="0"/>
          </a:p>
          <a:p>
            <a:pPr lvl="1"/>
            <a:r>
              <a:rPr lang="en-US" altLang="ko-KR" sz="2000" dirty="0" err="1"/>
              <a:t>bufferPool</a:t>
            </a:r>
            <a:endParaRPr lang="en-US" altLang="ko-KR" sz="2000" dirty="0"/>
          </a:p>
          <a:p>
            <a:pPr lvl="2"/>
            <a:r>
              <a:rPr lang="en-US" altLang="ko-KR" sz="1800" dirty="0"/>
              <a:t>Buffer pool (disk</a:t>
            </a:r>
            <a:r>
              <a:rPr lang="ko-KR" altLang="en-US" sz="1800" dirty="0"/>
              <a:t>로부터 읽어온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들</a:t>
            </a:r>
            <a:r>
              <a:rPr lang="en-US" altLang="ko-KR" sz="1800" dirty="0" smtClean="0"/>
              <a:t>/train</a:t>
            </a:r>
            <a:r>
              <a:rPr lang="ko-KR" altLang="en-US" sz="1800" dirty="0" smtClean="0"/>
              <a:t>들을 </a:t>
            </a:r>
            <a:r>
              <a:rPr lang="en-US" altLang="ko-KR" sz="1800" dirty="0" smtClean="0"/>
              <a:t>main memory </a:t>
            </a:r>
            <a:r>
              <a:rPr lang="ko-KR" altLang="en-US" sz="1800" dirty="0"/>
              <a:t>상에 유지하기 위한 </a:t>
            </a:r>
            <a:r>
              <a:rPr lang="en-US" altLang="ko-KR" sz="1800" dirty="0" smtClean="0"/>
              <a:t>buffer element</a:t>
            </a:r>
            <a:r>
              <a:rPr lang="ko-KR" altLang="en-US" sz="1800" dirty="0" smtClean="0"/>
              <a:t>들의 </a:t>
            </a:r>
            <a:r>
              <a:rPr lang="ko-KR" altLang="en-US" sz="1800" dirty="0"/>
              <a:t>집합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000" dirty="0" err="1"/>
              <a:t>hashTable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Buffer </a:t>
            </a:r>
            <a:r>
              <a:rPr lang="en-US" altLang="ko-KR" sz="1800" dirty="0"/>
              <a:t>pool</a:t>
            </a:r>
            <a:r>
              <a:rPr lang="ko-KR" altLang="en-US" sz="1800" dirty="0"/>
              <a:t>에 존재하는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들</a:t>
            </a:r>
            <a:r>
              <a:rPr lang="en-US" altLang="ko-KR" sz="1800" dirty="0" smtClean="0"/>
              <a:t>/</a:t>
            </a:r>
            <a:r>
              <a:rPr lang="en-US" altLang="ko-KR" sz="1800" dirty="0"/>
              <a:t>train</a:t>
            </a:r>
            <a:r>
              <a:rPr lang="ko-KR" altLang="en-US" sz="1800" dirty="0" smtClean="0"/>
              <a:t>들에 </a:t>
            </a:r>
            <a:r>
              <a:rPr lang="ko-KR" altLang="en-US" sz="1800" dirty="0"/>
              <a:t>대한 효율적인 검색을 지원하기 위한 </a:t>
            </a:r>
            <a:r>
              <a:rPr lang="en-US" altLang="ko-KR" sz="1800" dirty="0"/>
              <a:t>hash table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50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2609</Words>
  <Application>Microsoft Office PowerPoint</Application>
  <PresentationFormat>화면 슬라이드 쇼(4:3)</PresentationFormat>
  <Paragraphs>504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굴림</vt:lpstr>
      <vt:lpstr>맑은 고딕</vt:lpstr>
      <vt:lpstr>Arial</vt:lpstr>
      <vt:lpstr>Wingdings</vt:lpstr>
      <vt:lpstr>Office 테마</vt:lpstr>
      <vt:lpstr>오디세우스/EduCOSMOS Project #1: EduBfM Project Manual</vt:lpstr>
      <vt:lpstr>목차</vt:lpstr>
      <vt:lpstr>오디세우스/COSMOS</vt:lpstr>
      <vt:lpstr>PowerPoint 프레젠테이션</vt:lpstr>
      <vt:lpstr>오디세우스/EduCOSMOS Project</vt:lpstr>
      <vt:lpstr>EduBfM Project</vt:lpstr>
      <vt:lpstr>데이터 구조</vt:lpstr>
      <vt:lpstr>bufInfo</vt:lpstr>
      <vt:lpstr>PowerPoint 프레젠테이션</vt:lpstr>
      <vt:lpstr>bufTable</vt:lpstr>
      <vt:lpstr>PowerPoint 프레젠테이션</vt:lpstr>
      <vt:lpstr>BfMHashKey</vt:lpstr>
      <vt:lpstr>hashTable</vt:lpstr>
      <vt:lpstr>관련 연산</vt:lpstr>
      <vt:lpstr>구현할 API Function 들</vt:lpstr>
      <vt:lpstr>EduBfM_GetTrain()</vt:lpstr>
      <vt:lpstr>PowerPoint 프레젠테이션</vt:lpstr>
      <vt:lpstr>EduBfM_FreeTrain()</vt:lpstr>
      <vt:lpstr>PowerPoint 프레젠테이션</vt:lpstr>
      <vt:lpstr>EduBfM_SetDirty()</vt:lpstr>
      <vt:lpstr>PowerPoint 프레젠테이션</vt:lpstr>
      <vt:lpstr>EduBfM_FlushAll()</vt:lpstr>
      <vt:lpstr>PowerPoint 프레젠테이션</vt:lpstr>
      <vt:lpstr>EduBfM_DiscardAll()</vt:lpstr>
      <vt:lpstr>PowerPoint 프레젠테이션</vt:lpstr>
      <vt:lpstr>구현할 Internal Function 들</vt:lpstr>
      <vt:lpstr>edubfm_ReadTrain()</vt:lpstr>
      <vt:lpstr>PowerPoint 프레젠테이션</vt:lpstr>
      <vt:lpstr>edubfm_AllocTrain()</vt:lpstr>
      <vt:lpstr>PowerPoint 프레젠테이션</vt:lpstr>
      <vt:lpstr>edubfm_Insert()</vt:lpstr>
      <vt:lpstr>PowerPoint 프레젠테이션</vt:lpstr>
      <vt:lpstr>edubfm_Delete()</vt:lpstr>
      <vt:lpstr>PowerPoint 프레젠테이션</vt:lpstr>
      <vt:lpstr>edubfm_DeleteAll()</vt:lpstr>
      <vt:lpstr>PowerPoint 프레젠테이션</vt:lpstr>
      <vt:lpstr>edubfm_LookUp()</vt:lpstr>
      <vt:lpstr>PowerPoint 프레젠테이션</vt:lpstr>
      <vt:lpstr>edubfm_FlushTrain()</vt:lpstr>
      <vt:lpstr>PowerPoint 프레젠테이션</vt:lpstr>
      <vt:lpstr>제공되는 Function 들</vt:lpstr>
      <vt:lpstr>PowerPoint 프레젠테이션</vt:lpstr>
      <vt:lpstr>Error 처리</vt:lpstr>
      <vt:lpstr>Project 수행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miniBfM Project</dc:title>
  <dc:creator>빛나는매력</dc:creator>
  <cp:lastModifiedBy>Ilyeop Yi</cp:lastModifiedBy>
  <cp:revision>866</cp:revision>
  <cp:lastPrinted>2014-02-19T01:11:45Z</cp:lastPrinted>
  <dcterms:created xsi:type="dcterms:W3CDTF">2013-02-05T02:59:23Z</dcterms:created>
  <dcterms:modified xsi:type="dcterms:W3CDTF">2014-05-03T05:41:39Z</dcterms:modified>
</cp:coreProperties>
</file>