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2" r:id="rId5"/>
    <p:sldMasterId id="2147483680" r:id="rId6"/>
    <p:sldMasterId id="2147483688" r:id="rId7"/>
    <p:sldMasterId id="2147483696" r:id="rId8"/>
    <p:sldMasterId id="2147483704" r:id="rId9"/>
    <p:sldMasterId id="2147483712" r:id="rId10"/>
    <p:sldMasterId id="2147483720" r:id="rId11"/>
  </p:sldMasterIdLst>
  <p:notesMasterIdLst>
    <p:notesMasterId r:id="rId38"/>
  </p:notesMasterIdLst>
  <p:sldIdLst>
    <p:sldId id="256" r:id="rId12"/>
    <p:sldId id="270" r:id="rId13"/>
    <p:sldId id="418" r:id="rId14"/>
    <p:sldId id="421" r:id="rId15"/>
    <p:sldId id="526" r:id="rId16"/>
    <p:sldId id="528" r:id="rId17"/>
    <p:sldId id="529" r:id="rId18"/>
    <p:sldId id="527" r:id="rId19"/>
    <p:sldId id="530" r:id="rId20"/>
    <p:sldId id="531" r:id="rId21"/>
    <p:sldId id="532" r:id="rId22"/>
    <p:sldId id="542" r:id="rId23"/>
    <p:sldId id="543" r:id="rId24"/>
    <p:sldId id="544" r:id="rId25"/>
    <p:sldId id="533" r:id="rId26"/>
    <p:sldId id="423" r:id="rId27"/>
    <p:sldId id="534" r:id="rId28"/>
    <p:sldId id="536" r:id="rId29"/>
    <p:sldId id="535" r:id="rId30"/>
    <p:sldId id="537" r:id="rId31"/>
    <p:sldId id="538" r:id="rId32"/>
    <p:sldId id="539" r:id="rId33"/>
    <p:sldId id="540" r:id="rId34"/>
    <p:sldId id="541" r:id="rId35"/>
    <p:sldId id="422" r:id="rId36"/>
    <p:sldId id="512" r:id="rId37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0" autoAdjust="0"/>
  </p:normalViewPr>
  <p:slideViewPr>
    <p:cSldViewPr showGuides="1">
      <p:cViewPr varScale="1">
        <p:scale>
          <a:sx n="73" d="100"/>
          <a:sy n="73" d="100"/>
        </p:scale>
        <p:origin x="528" y="36"/>
      </p:cViewPr>
      <p:guideLst>
        <p:guide orient="horz" pos="2162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2"/>
      </p:cViewPr>
      <p:guideLst>
        <p:guide orient="horz" pos="288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gs" Target="tags/tag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42EE32-CEE5-46F5-AEF7-ACF303372DD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439DC8-4B00-4E18-95B5-FA74E4FF38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并行编译与优化</a:t>
            </a:r>
            <a:br>
              <a:rPr lang="en-US" altLang="zh-CN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黑体" panose="02010609060101010101" pitchFamily="2" charset="-122"/>
              </a:rPr>
              <a:t>Advanced Compiler Technology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黑体" panose="0201060906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计算机研究所编译室</a:t>
            </a:r>
            <a:endParaRPr lang="zh-CN" altLang="en-US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</a:t>
            </a:r>
            <a:r>
              <a:rPr lang="zh-CN" altLang="en-US"/>
              <a:t>是一个抽象类型</a:t>
            </a:r>
            <a:endParaRPr lang="zh-CN" altLang="en-US"/>
          </a:p>
          <a:p>
            <a:pPr lvl="1"/>
            <a:r>
              <a:rPr lang="en-US" altLang="zh-CN"/>
              <a:t>IR</a:t>
            </a:r>
            <a:r>
              <a:rPr lang="zh-CN" altLang="en-US"/>
              <a:t>中需要使用其他“值”作为输入的类型均为</a:t>
            </a:r>
            <a:r>
              <a:rPr lang="en-US" altLang="zh-CN"/>
              <a:t>User</a:t>
            </a:r>
            <a:endParaRPr lang="en-US" altLang="zh-CN"/>
          </a:p>
          <a:p>
            <a:pPr lvl="0"/>
            <a:r>
              <a:rPr lang="zh-CN" altLang="en-US"/>
              <a:t>当前</a:t>
            </a:r>
            <a:r>
              <a:rPr lang="en-US" altLang="zh-CN"/>
              <a:t>IR</a:t>
            </a:r>
            <a:r>
              <a:rPr lang="zh-CN" altLang="en-US"/>
              <a:t>中有两类</a:t>
            </a:r>
            <a:r>
              <a:rPr lang="en-US" altLang="zh-CN"/>
              <a:t>User</a:t>
            </a:r>
            <a:endParaRPr lang="en-US" altLang="zh-CN"/>
          </a:p>
          <a:p>
            <a:pPr lvl="1"/>
            <a:r>
              <a:rPr lang="en-US" altLang="zh-CN"/>
              <a:t>GlobalValue</a:t>
            </a:r>
            <a:r>
              <a:rPr lang="zh-CN" altLang="en-US"/>
              <a:t>：全局变量</a:t>
            </a:r>
            <a:r>
              <a:rPr lang="en-US" altLang="zh-CN"/>
              <a:t>/</a:t>
            </a:r>
            <a:r>
              <a:rPr lang="zh-CN" altLang="en-US"/>
              <a:t>常量的定义中，可能引用其他字面量、全局常量</a:t>
            </a:r>
            <a:endParaRPr lang="zh-CN" altLang="en-US"/>
          </a:p>
          <a:p>
            <a:pPr lvl="1"/>
            <a:r>
              <a:rPr lang="en-US" altLang="zh-CN"/>
              <a:t>Instruction</a:t>
            </a:r>
            <a:r>
              <a:rPr lang="zh-CN" altLang="en-US"/>
              <a:t>：算数逻辑运算、比较运算、分支跳转指令等</a:t>
            </a:r>
            <a:endParaRPr lang="zh-CN" altLang="en-US"/>
          </a:p>
        </p:txBody>
      </p:sp>
      <p:pic>
        <p:nvPicPr>
          <p:cNvPr id="5" name="Content Placeholder 4" descr="Screenshot from 2023-03-27 09-49-24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628265" y="3789045"/>
            <a:ext cx="3862070" cy="276479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696210" y="4725035"/>
            <a:ext cx="1794510" cy="7486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1259840" y="5805170"/>
            <a:ext cx="2573655" cy="650875"/>
          </a:xfrm>
          <a:prstGeom prst="wedgeRectCallout">
            <a:avLst>
              <a:gd name="adj1" fmla="val 39958"/>
              <a:gd name="adj2" fmla="val -91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User</a:t>
            </a:r>
            <a:r>
              <a:rPr lang="zh-CN" altLang="en-US" sz="1400"/>
              <a:t>也是一种</a:t>
            </a:r>
            <a:r>
              <a:rPr lang="en-US" altLang="zh-CN" sz="1400"/>
              <a:t>Value</a:t>
            </a:r>
            <a:r>
              <a:rPr lang="zh-CN" altLang="en-US" sz="1400"/>
              <a:t>？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Value</a:t>
            </a:r>
            <a:r>
              <a:rPr lang="zh-CN" altLang="en-US"/>
              <a:t>再审视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（</a:t>
            </a:r>
            <a:r>
              <a:rPr lang="en-US" altLang="zh-CN" sz="2400"/>
              <a:t>Almost</a:t>
            </a:r>
            <a:r>
              <a:rPr lang="zh-CN" altLang="en-US" sz="2400"/>
              <a:t>）</a:t>
            </a:r>
            <a:r>
              <a:rPr lang="en-US" altLang="zh-CN" sz="2400"/>
              <a:t> everything is </a:t>
            </a:r>
            <a:r>
              <a:rPr lang="en-US" altLang="zh-CN" sz="2400">
                <a:solidFill>
                  <a:srgbClr val="FF0000"/>
                </a:solidFill>
              </a:rPr>
              <a:t>Value</a:t>
            </a:r>
            <a:r>
              <a:rPr lang="en-US" altLang="zh-CN" sz="2400"/>
              <a:t>!</a:t>
            </a:r>
            <a:endParaRPr lang="en-US" altLang="zh-CN" sz="2400"/>
          </a:p>
          <a:p>
            <a:r>
              <a:rPr lang="en-US" altLang="zh-CN" sz="2400"/>
              <a:t>IR</a:t>
            </a:r>
            <a:r>
              <a:rPr lang="zh-CN" altLang="en-US" sz="2400"/>
              <a:t>采用</a:t>
            </a:r>
            <a:r>
              <a:rPr lang="en-US" altLang="zh-CN" sz="2400"/>
              <a:t>Static-Single-Assignment</a:t>
            </a:r>
            <a:r>
              <a:rPr lang="zh-CN" altLang="en-US" sz="2400"/>
              <a:t>（</a:t>
            </a:r>
            <a:r>
              <a:rPr lang="en-US" altLang="zh-CN" sz="2400"/>
              <a:t>SSA</a:t>
            </a:r>
            <a:r>
              <a:rPr lang="zh-CN" altLang="en-US" sz="2400"/>
              <a:t>）设计</a:t>
            </a:r>
            <a:endParaRPr lang="zh-CN" altLang="en-US"/>
          </a:p>
          <a:p>
            <a:pPr lvl="1"/>
            <a:r>
              <a:rPr lang="en-US" altLang="zh-CN" sz="2000"/>
              <a:t>Value</a:t>
            </a:r>
            <a:r>
              <a:rPr lang="zh-CN" altLang="en-US" sz="2000"/>
              <a:t>不同于三地址码中的寄存器的概念</a:t>
            </a:r>
            <a:endParaRPr lang="zh-CN" altLang="en-US" sz="2000"/>
          </a:p>
          <a:p>
            <a:pPr lvl="1"/>
            <a:r>
              <a:rPr lang="zh-CN" altLang="en-US" sz="2000"/>
              <a:t>指令可以定义（作为输出结果）新的</a:t>
            </a:r>
            <a:r>
              <a:rPr lang="en-US" altLang="zh-CN" sz="2000"/>
              <a:t>Value</a:t>
            </a:r>
            <a:r>
              <a:rPr lang="zh-CN" altLang="en-US" sz="2000"/>
              <a:t>，但不可以对已有的</a:t>
            </a:r>
            <a:r>
              <a:rPr lang="en-US" altLang="zh-CN" sz="2000"/>
              <a:t>Value</a:t>
            </a:r>
            <a:r>
              <a:rPr lang="zh-CN" altLang="en-US" sz="2000"/>
              <a:t>再赋值</a:t>
            </a:r>
            <a:endParaRPr lang="zh-CN" altLang="en-US" sz="2000"/>
          </a:p>
          <a:p>
            <a:pPr lvl="1"/>
            <a:r>
              <a:rPr lang="en-US" altLang="zh-CN" sz="2000"/>
              <a:t>SysY IR</a:t>
            </a:r>
            <a:r>
              <a:rPr lang="zh-CN" altLang="en-US" sz="2000"/>
              <a:t>指令设计中，每个</a:t>
            </a:r>
            <a:r>
              <a:rPr lang="en-US" altLang="zh-CN" sz="2000"/>
              <a:t>Instruction</a:t>
            </a:r>
            <a:r>
              <a:rPr lang="zh-CN" altLang="en-US" sz="2000"/>
              <a:t>最多有一个输出结果，这个输出的值与指令是一一对应的</a:t>
            </a:r>
            <a:endParaRPr lang="zh-CN" altLang="en-US" sz="2000"/>
          </a:p>
        </p:txBody>
      </p:sp>
      <p:pic>
        <p:nvPicPr>
          <p:cNvPr id="5" name="Picture 4" descr="Screenshot from 2023-03-27 09-53-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010" y="3645535"/>
            <a:ext cx="4596130" cy="3107055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3131820" y="5661660"/>
            <a:ext cx="2573655" cy="650875"/>
          </a:xfrm>
          <a:prstGeom prst="wedgeRectCallout">
            <a:avLst>
              <a:gd name="adj1" fmla="val 39958"/>
              <a:gd name="adj2" fmla="val -91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/>
              <a:t>因此指令也是一种</a:t>
            </a:r>
            <a:r>
              <a:rPr lang="en-US" altLang="zh-CN" sz="1400"/>
              <a:t>Value</a:t>
            </a:r>
            <a:r>
              <a:rPr lang="zh-CN" altLang="en-US" sz="1400"/>
              <a:t>！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SSA Value</a:t>
            </a:r>
            <a:r>
              <a:rPr lang="zh-CN" altLang="en-US"/>
              <a:t>的合并问题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int a, </a:t>
            </a:r>
            <a:r>
              <a:rPr lang="en-US" altLang="zh-CN"/>
              <a:t>b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/>
              <a:t>if (x)</a:t>
            </a:r>
            <a:endParaRPr lang="en-US"/>
          </a:p>
          <a:p>
            <a:pPr marL="0" indent="0">
              <a:buNone/>
            </a:pPr>
            <a:r>
              <a:rPr lang="en-US"/>
              <a:t>  a = a * 2;</a:t>
            </a:r>
            <a:endParaRPr lang="en-US"/>
          </a:p>
          <a:p>
            <a:pPr marL="0" indent="0">
              <a:buNone/>
            </a:pPr>
            <a:r>
              <a:rPr lang="en-US"/>
              <a:t>else</a:t>
            </a:r>
            <a:endParaRPr lang="en-US"/>
          </a:p>
          <a:p>
            <a:pPr marL="0" indent="0">
              <a:buNone/>
            </a:pPr>
            <a:r>
              <a:rPr lang="en-US"/>
              <a:t>  a = a * 3;</a:t>
            </a:r>
            <a:endParaRPr lang="en-US"/>
          </a:p>
          <a:p>
            <a:pPr marL="0" indent="0">
              <a:buNone/>
            </a:pPr>
            <a:r>
              <a:rPr lang="en-US"/>
              <a:t>b = a;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000"/>
              <a:t>  %aptr = alloca : int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%bptr = alloca : int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%flag = cmpeq x 0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br %flag %then %else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then: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%a0 = load %aptr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%double = mul %a 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br %exit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%a1 = load %aptr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%triple = mul %a 3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br %exit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exit: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store %bptr ?</a:t>
            </a:r>
            <a:endParaRPr lang="en-US" sz="2000"/>
          </a:p>
        </p:txBody>
      </p:sp>
      <p:sp>
        <p:nvSpPr>
          <p:cNvPr id="28" name="Rectangular Callout 27"/>
          <p:cNvSpPr/>
          <p:nvPr/>
        </p:nvSpPr>
        <p:spPr>
          <a:xfrm>
            <a:off x="6444615" y="6021705"/>
            <a:ext cx="1364615" cy="650875"/>
          </a:xfrm>
          <a:prstGeom prst="wedgeRectCallout">
            <a:avLst>
              <a:gd name="adj1" fmla="val -50345"/>
              <a:gd name="adj2" fmla="val -7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写回哪个值？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SSA Value</a:t>
            </a:r>
            <a:r>
              <a:rPr lang="zh-CN" altLang="en-US"/>
              <a:t>的合并问题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int a, </a:t>
            </a:r>
            <a:r>
              <a:rPr lang="en-US" altLang="zh-CN"/>
              <a:t>b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/>
              <a:t>if (x)</a:t>
            </a:r>
            <a:endParaRPr lang="en-US"/>
          </a:p>
          <a:p>
            <a:pPr marL="0" indent="0">
              <a:buNone/>
            </a:pPr>
            <a:r>
              <a:rPr lang="en-US"/>
              <a:t>  a = a * 2;</a:t>
            </a:r>
            <a:endParaRPr lang="en-US"/>
          </a:p>
          <a:p>
            <a:pPr marL="0" indent="0">
              <a:buNone/>
            </a:pPr>
            <a:r>
              <a:rPr lang="en-US"/>
              <a:t>else</a:t>
            </a:r>
            <a:endParaRPr lang="en-US"/>
          </a:p>
          <a:p>
            <a:pPr marL="0" indent="0">
              <a:buNone/>
            </a:pPr>
            <a:r>
              <a:rPr lang="en-US"/>
              <a:t>  a = a * 3;</a:t>
            </a:r>
            <a:endParaRPr lang="en-US"/>
          </a:p>
          <a:p>
            <a:pPr marL="0" indent="0">
              <a:buNone/>
            </a:pPr>
            <a:r>
              <a:rPr lang="en-US"/>
              <a:t>b = a;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sz="2000"/>
              <a:t>  %aptr = alloca : int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%bptr = alloca : int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%flag = cmpeq x 0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br %flag %then %else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then: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%a0 = load %aptr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%double = mul %a 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store %aptr, %double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  br %exit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%a1 = load %aptr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%triple = mul %a 3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store %aptr, %triple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  br %exit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exit: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%a_new = load %aptr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  store %bptr %a_new?</a:t>
            </a:r>
            <a:endParaRPr lang="en-US" sz="2000"/>
          </a:p>
        </p:txBody>
      </p:sp>
      <p:sp>
        <p:nvSpPr>
          <p:cNvPr id="28" name="Rectangular Callout 27"/>
          <p:cNvSpPr/>
          <p:nvPr/>
        </p:nvSpPr>
        <p:spPr>
          <a:xfrm>
            <a:off x="1764030" y="5229225"/>
            <a:ext cx="1941195" cy="650875"/>
          </a:xfrm>
          <a:prstGeom prst="wedgeRectCallout">
            <a:avLst>
              <a:gd name="adj1" fmla="val 94532"/>
              <a:gd name="adj2" fmla="val -81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通过内存读写解决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SSA Value</a:t>
            </a:r>
            <a:r>
              <a:rPr lang="zh-CN" altLang="en-US"/>
              <a:t>的合并问题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int a, </a:t>
            </a:r>
            <a:r>
              <a:rPr lang="en-US" altLang="zh-CN"/>
              <a:t>b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/>
              <a:t>if (x)</a:t>
            </a:r>
            <a:endParaRPr lang="en-US"/>
          </a:p>
          <a:p>
            <a:pPr marL="0" indent="0">
              <a:buNone/>
            </a:pPr>
            <a:r>
              <a:rPr lang="en-US"/>
              <a:t>  a = a * 2;</a:t>
            </a:r>
            <a:endParaRPr lang="en-US"/>
          </a:p>
          <a:p>
            <a:pPr marL="0" indent="0">
              <a:buNone/>
            </a:pPr>
            <a:r>
              <a:rPr lang="en-US"/>
              <a:t>else</a:t>
            </a:r>
            <a:endParaRPr lang="en-US"/>
          </a:p>
          <a:p>
            <a:pPr marL="0" indent="0">
              <a:buNone/>
            </a:pPr>
            <a:r>
              <a:rPr lang="en-US"/>
              <a:t>  a = a * 3;</a:t>
            </a:r>
            <a:endParaRPr lang="en-US"/>
          </a:p>
          <a:p>
            <a:pPr marL="0" indent="0">
              <a:buNone/>
            </a:pPr>
            <a:r>
              <a:rPr lang="en-US"/>
              <a:t>b = a;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53023" y="1250066"/>
            <a:ext cx="3862327" cy="5029199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000"/>
              <a:t>  %aptr = alloca : int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%bptr = alloca : int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%flag = cmpeq x 0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br %flag %then %else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then: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%a0 = load %aptr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%double = mul %a 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br %exit %double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%a1 = load %aptr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%triple = mul %a 3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br %exit %triple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exit </a:t>
            </a:r>
            <a:r>
              <a:rPr lang="en-US" sz="2000">
                <a:solidFill>
                  <a:srgbClr val="FF0000"/>
                </a:solidFill>
              </a:rPr>
              <a:t>(%a_new : int)</a:t>
            </a:r>
            <a:r>
              <a:rPr lang="en-US" sz="2000"/>
              <a:t>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store %bptr %a_new?</a:t>
            </a:r>
            <a:endParaRPr lang="en-US" sz="2000"/>
          </a:p>
        </p:txBody>
      </p:sp>
      <p:sp>
        <p:nvSpPr>
          <p:cNvPr id="28" name="Rectangular Callout 27"/>
          <p:cNvSpPr/>
          <p:nvPr/>
        </p:nvSpPr>
        <p:spPr>
          <a:xfrm>
            <a:off x="1043940" y="5301615"/>
            <a:ext cx="2309495" cy="650875"/>
          </a:xfrm>
          <a:prstGeom prst="wedgeRectCallout">
            <a:avLst>
              <a:gd name="adj1" fmla="val 112680"/>
              <a:gd name="adj2" fmla="val -71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通过在基本块之间传递参数解决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具体的</a:t>
            </a:r>
            <a:r>
              <a:rPr lang="en-US" altLang="zh-CN"/>
              <a:t>Value</a:t>
            </a:r>
            <a:r>
              <a:rPr lang="zh-CN" altLang="en-US"/>
              <a:t>类型</a:t>
            </a:r>
            <a:endParaRPr lang="zh-CN" altLang="en-US"/>
          </a:p>
        </p:txBody>
      </p:sp>
      <p:pic>
        <p:nvPicPr>
          <p:cNvPr id="5" name="Content Placeholder 4" descr="Screenshot from 2023-03-27 09-53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250315"/>
            <a:ext cx="7440295" cy="5029200"/>
          </a:xfrm>
          <a:prstGeom prst="rect">
            <a:avLst/>
          </a:prstGeom>
        </p:spPr>
      </p:pic>
      <p:sp>
        <p:nvSpPr>
          <p:cNvPr id="11" name="Line Callout 2 10"/>
          <p:cNvSpPr/>
          <p:nvPr/>
        </p:nvSpPr>
        <p:spPr>
          <a:xfrm>
            <a:off x="3779520" y="1217295"/>
            <a:ext cx="127508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形式参数</a:t>
            </a:r>
            <a:endParaRPr lang="zh-CN" sz="900"/>
          </a:p>
        </p:txBody>
      </p:sp>
      <p:sp>
        <p:nvSpPr>
          <p:cNvPr id="4" name="Line Callout 2 3"/>
          <p:cNvSpPr/>
          <p:nvPr/>
        </p:nvSpPr>
        <p:spPr>
          <a:xfrm>
            <a:off x="3563620" y="1812290"/>
            <a:ext cx="1946275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800"/>
              <a:gd name="adj6" fmla="val -27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基本块（跳转指令的操作数</a:t>
            </a:r>
            <a:r>
              <a:rPr lang="zh-CN" sz="900">
                <a:sym typeface="+mn-ea"/>
              </a:rPr>
              <a:t>）</a:t>
            </a:r>
            <a:endParaRPr lang="zh-CN" sz="900"/>
          </a:p>
        </p:txBody>
      </p:sp>
      <p:sp>
        <p:nvSpPr>
          <p:cNvPr id="6" name="Line Callout 2 5"/>
          <p:cNvSpPr/>
          <p:nvPr/>
        </p:nvSpPr>
        <p:spPr>
          <a:xfrm>
            <a:off x="3779520" y="2244090"/>
            <a:ext cx="127508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字面量</a:t>
            </a:r>
            <a:endParaRPr lang="zh-CN" sz="900"/>
          </a:p>
        </p:txBody>
      </p:sp>
      <p:sp>
        <p:nvSpPr>
          <p:cNvPr id="7" name="Line Callout 2 6"/>
          <p:cNvSpPr/>
          <p:nvPr/>
        </p:nvSpPr>
        <p:spPr>
          <a:xfrm>
            <a:off x="7380605" y="1485265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栈变量申请（非全局变量）</a:t>
            </a:r>
            <a:endParaRPr lang="zh-CN" sz="900"/>
          </a:p>
        </p:txBody>
      </p:sp>
      <p:sp>
        <p:nvSpPr>
          <p:cNvPr id="8" name="Line Callout 2 7"/>
          <p:cNvSpPr/>
          <p:nvPr/>
        </p:nvSpPr>
        <p:spPr>
          <a:xfrm>
            <a:off x="3635375" y="2820035"/>
            <a:ext cx="1946275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800"/>
              <a:gd name="adj6" fmla="val -27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基本块（函数调用指令的操作数</a:t>
            </a:r>
            <a:r>
              <a:rPr lang="zh-CN" sz="900">
                <a:sym typeface="+mn-ea"/>
              </a:rPr>
              <a:t>）</a:t>
            </a:r>
            <a:endParaRPr lang="zh-CN" sz="900"/>
          </a:p>
        </p:txBody>
      </p:sp>
      <p:sp>
        <p:nvSpPr>
          <p:cNvPr id="9" name="Line Callout 2 8"/>
          <p:cNvSpPr/>
          <p:nvPr/>
        </p:nvSpPr>
        <p:spPr>
          <a:xfrm>
            <a:off x="7379970" y="208026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双目算数、逻辑、比较操作</a:t>
            </a:r>
            <a:endParaRPr lang="zh-CN" sz="900"/>
          </a:p>
        </p:txBody>
      </p:sp>
      <p:sp>
        <p:nvSpPr>
          <p:cNvPr id="10" name="Line Callout 2 9"/>
          <p:cNvSpPr/>
          <p:nvPr/>
        </p:nvSpPr>
        <p:spPr>
          <a:xfrm>
            <a:off x="7379970" y="256540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函数调用</a:t>
            </a:r>
            <a:endParaRPr lang="zh-CN" sz="900"/>
          </a:p>
        </p:txBody>
      </p:sp>
      <p:sp>
        <p:nvSpPr>
          <p:cNvPr id="12" name="Line Callout 2 11"/>
          <p:cNvSpPr/>
          <p:nvPr/>
        </p:nvSpPr>
        <p:spPr>
          <a:xfrm>
            <a:off x="7379970" y="306959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条件跳转</a:t>
            </a:r>
            <a:endParaRPr lang="zh-CN" sz="900"/>
          </a:p>
        </p:txBody>
      </p:sp>
      <p:sp>
        <p:nvSpPr>
          <p:cNvPr id="13" name="Line Callout 2 12"/>
          <p:cNvSpPr/>
          <p:nvPr/>
        </p:nvSpPr>
        <p:spPr>
          <a:xfrm>
            <a:off x="7379970" y="363093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内存读</a:t>
            </a:r>
            <a:endParaRPr lang="zh-CN" sz="900"/>
          </a:p>
        </p:txBody>
      </p:sp>
      <p:sp>
        <p:nvSpPr>
          <p:cNvPr id="14" name="Line Callout 2 13"/>
          <p:cNvSpPr/>
          <p:nvPr/>
        </p:nvSpPr>
        <p:spPr>
          <a:xfrm>
            <a:off x="7380605" y="414909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函数返回</a:t>
            </a:r>
            <a:endParaRPr lang="zh-CN" sz="900"/>
          </a:p>
        </p:txBody>
      </p:sp>
      <p:sp>
        <p:nvSpPr>
          <p:cNvPr id="15" name="Line Callout 2 14"/>
          <p:cNvSpPr/>
          <p:nvPr/>
        </p:nvSpPr>
        <p:spPr>
          <a:xfrm>
            <a:off x="7380605" y="465328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内存写</a:t>
            </a:r>
            <a:endParaRPr lang="zh-CN" sz="900"/>
          </a:p>
        </p:txBody>
      </p:sp>
      <p:sp>
        <p:nvSpPr>
          <p:cNvPr id="16" name="Line Callout 2 15"/>
          <p:cNvSpPr/>
          <p:nvPr/>
        </p:nvSpPr>
        <p:spPr>
          <a:xfrm>
            <a:off x="7379970" y="515747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单目计算操作</a:t>
            </a:r>
            <a:endParaRPr lang="zh-CN" sz="900"/>
          </a:p>
        </p:txBody>
      </p:sp>
      <p:sp>
        <p:nvSpPr>
          <p:cNvPr id="17" name="Line Callout 2 16"/>
          <p:cNvSpPr/>
          <p:nvPr/>
        </p:nvSpPr>
        <p:spPr>
          <a:xfrm>
            <a:off x="7379970" y="5661660"/>
            <a:ext cx="1559560" cy="267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无条件跳转</a:t>
            </a:r>
            <a:endParaRPr lang="zh-CN" sz="900"/>
          </a:p>
        </p:txBody>
      </p:sp>
      <p:sp>
        <p:nvSpPr>
          <p:cNvPr id="18" name="Line Callout 2 17"/>
          <p:cNvSpPr/>
          <p:nvPr/>
        </p:nvSpPr>
        <p:spPr>
          <a:xfrm>
            <a:off x="2546985" y="3933190"/>
            <a:ext cx="1232535" cy="267970"/>
          </a:xfrm>
          <a:prstGeom prst="borderCallout2">
            <a:avLst>
              <a:gd name="adj1" fmla="val 11374"/>
              <a:gd name="adj2" fmla="val 105667"/>
              <a:gd name="adj3" fmla="val 9715"/>
              <a:gd name="adj4" fmla="val 120092"/>
              <a:gd name="adj5" fmla="val -91706"/>
              <a:gd name="adj6" fmla="val 138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全局变量、全局常量</a:t>
            </a:r>
            <a:endParaRPr lang="zh-CN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2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从</a:t>
            </a:r>
            <a:r>
              <a:rPr altLang="zh-CN"/>
              <a:t>AST</a:t>
            </a:r>
            <a:r>
              <a:rPr lang="zh-CN" altLang="en-US"/>
              <a:t>生成</a:t>
            </a:r>
            <a:r>
              <a:rPr altLang="zh-CN"/>
              <a:t>IR</a:t>
            </a:r>
            <a:endParaRPr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实施思路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自定义一个</a:t>
            </a:r>
            <a:r>
              <a:rPr lang="en-US" altLang="zh-CN"/>
              <a:t>SysYBaseVisitor</a:t>
            </a:r>
            <a:r>
              <a:rPr lang="zh-CN" altLang="en-US"/>
              <a:t>的派生类，自顶向下地遍历</a:t>
            </a:r>
            <a:r>
              <a:rPr lang="en-US" altLang="zh-CN"/>
              <a:t>AST,</a:t>
            </a:r>
            <a:r>
              <a:rPr lang="zh-CN" altLang="en-US"/>
              <a:t>依次完成所有语法结构的</a:t>
            </a:r>
            <a:r>
              <a:rPr lang="en-US" altLang="zh-CN"/>
              <a:t>IR</a:t>
            </a:r>
            <a:r>
              <a:rPr lang="zh-CN" altLang="en-US"/>
              <a:t>生成</a:t>
            </a:r>
            <a:endParaRPr lang="zh-CN" altLang="en-US"/>
          </a:p>
          <a:p>
            <a:pPr lvl="1"/>
            <a:r>
              <a:rPr lang="en-US" altLang="zh-CN" sz="2000"/>
              <a:t>visitCompUnit -&gt; </a:t>
            </a:r>
            <a:r>
              <a:rPr lang="zh-CN" altLang="en-US" sz="2000"/>
              <a:t>建立</a:t>
            </a:r>
            <a:r>
              <a:rPr lang="en-US" altLang="zh-CN" sz="2000"/>
              <a:t>Module</a:t>
            </a:r>
            <a:endParaRPr lang="en-US" altLang="zh-CN" sz="2000"/>
          </a:p>
          <a:p>
            <a:pPr lvl="1"/>
            <a:r>
              <a:rPr lang="en-US" altLang="zh-CN" sz="2000"/>
              <a:t>visitFuncDef -&gt; </a:t>
            </a:r>
            <a:r>
              <a:rPr lang="zh-CN" altLang="en-US" sz="2000"/>
              <a:t>在</a:t>
            </a:r>
            <a:r>
              <a:rPr lang="en-US" altLang="zh-CN" sz="2000"/>
              <a:t>Module</a:t>
            </a:r>
            <a:r>
              <a:rPr lang="zh-CN" altLang="en-US" sz="2000"/>
              <a:t>中创建</a:t>
            </a:r>
            <a:r>
              <a:rPr lang="en-US" altLang="zh-CN" sz="2000"/>
              <a:t>Function</a:t>
            </a:r>
            <a:endParaRPr lang="en-US" altLang="zh-CN" sz="2000"/>
          </a:p>
          <a:p>
            <a:pPr lvl="1"/>
            <a:r>
              <a:rPr lang="en-US" altLang="zh-CN" sz="2000"/>
              <a:t>visitBlockStmt -&gt; </a:t>
            </a:r>
            <a:r>
              <a:rPr lang="zh-CN" altLang="en-US" sz="2000"/>
              <a:t>在</a:t>
            </a:r>
            <a:r>
              <a:rPr lang="en-US" altLang="zh-CN" sz="2000"/>
              <a:t>Function</a:t>
            </a:r>
            <a:r>
              <a:rPr lang="zh-CN" altLang="en-US" sz="2000"/>
              <a:t>中创建</a:t>
            </a:r>
            <a:r>
              <a:rPr lang="en-US" altLang="zh-CN" sz="2000"/>
              <a:t>BasicBlock</a:t>
            </a:r>
            <a:endParaRPr lang="en-US" altLang="zh-CN" sz="2000"/>
          </a:p>
          <a:p>
            <a:pPr lvl="1"/>
            <a:r>
              <a:rPr lang="en-US" altLang="zh-CN" sz="2000"/>
              <a:t>visitBlockItem -&gt; </a:t>
            </a:r>
            <a:r>
              <a:rPr lang="zh-CN" altLang="en-US" sz="2000"/>
              <a:t>在</a:t>
            </a:r>
            <a:r>
              <a:rPr lang="en-US" altLang="zh-CN" sz="2000"/>
              <a:t>BasicBlock</a:t>
            </a:r>
            <a:r>
              <a:rPr lang="zh-CN" altLang="en-US" sz="2000"/>
              <a:t>中创建</a:t>
            </a:r>
            <a:r>
              <a:rPr lang="en-US" altLang="zh-CN" sz="2000"/>
              <a:t>Instruction</a:t>
            </a:r>
            <a:endParaRPr lang="en-US" altLang="zh-CN" sz="2000"/>
          </a:p>
          <a:p>
            <a:pPr lvl="1"/>
            <a:r>
              <a:rPr lang="en-US" altLang="zh-CN" sz="2000"/>
              <a:t>visitIfStmt -&gt; </a:t>
            </a:r>
            <a:r>
              <a:rPr lang="zh-CN" altLang="en-US" sz="2000"/>
              <a:t>创建新的</a:t>
            </a:r>
            <a:r>
              <a:rPr lang="en-US" altLang="zh-CN" sz="2000"/>
              <a:t>BasicBlock</a:t>
            </a:r>
            <a:r>
              <a:rPr lang="zh-CN" altLang="en-US" sz="2000"/>
              <a:t>并创建跳转指令</a:t>
            </a:r>
            <a:endParaRPr lang="zh-CN" altLang="en-US" sz="2000"/>
          </a:p>
          <a:p>
            <a:pPr lvl="1"/>
            <a:r>
              <a:rPr lang="en-US" altLang="zh-CN" sz="2000"/>
              <a:t>……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访问</a:t>
            </a:r>
            <a:r>
              <a:rPr lang="en-US" altLang="zh-CN"/>
              <a:t>AST</a:t>
            </a:r>
            <a:r>
              <a:rPr lang="zh-CN" altLang="en-US"/>
              <a:t>根节点时，新建一个</a:t>
            </a:r>
            <a:r>
              <a:rPr lang="en-US" altLang="zh-CN"/>
              <a:t>Module</a:t>
            </a:r>
            <a:r>
              <a:rPr lang="zh-CN" altLang="en-US"/>
              <a:t>对象，</a:t>
            </a:r>
            <a:endParaRPr lang="zh-CN" altLang="en-US"/>
          </a:p>
          <a:p>
            <a:r>
              <a:rPr lang="zh-CN" altLang="en-US"/>
              <a:t>递归向下为每个全局变量</a:t>
            </a:r>
            <a:r>
              <a:rPr lang="en-US" altLang="zh-CN"/>
              <a:t>/</a:t>
            </a:r>
            <a:r>
              <a:rPr lang="zh-CN" altLang="en-US"/>
              <a:t>常量生成</a:t>
            </a:r>
            <a:r>
              <a:rPr lang="en-US" altLang="zh-CN"/>
              <a:t>IR</a:t>
            </a:r>
            <a:endParaRPr lang="en-US" altLang="zh-CN"/>
          </a:p>
        </p:txBody>
      </p:sp>
      <p:pic>
        <p:nvPicPr>
          <p:cNvPr id="7" name="Content Placeholder 6" descr="Screenshot from 2023-03-27 10-40-44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3272155"/>
            <a:ext cx="3862070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GlobalValue</a:t>
            </a:r>
            <a:r>
              <a:rPr lang="zh-CN" altLang="en-US"/>
              <a:t>的生成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GlobalValue</a:t>
            </a:r>
            <a:r>
              <a:rPr lang="zh-CN" altLang="en-US"/>
              <a:t>对应静态数据区的一个内存单元，其类型为指针类型</a:t>
            </a:r>
            <a:endParaRPr lang="zh-CN" altLang="en-US"/>
          </a:p>
          <a:p>
            <a:pPr lvl="1"/>
            <a:r>
              <a:rPr lang="zh-CN" altLang="en-US"/>
              <a:t>例如，</a:t>
            </a:r>
            <a:r>
              <a:rPr lang="en-US" altLang="zh-CN"/>
              <a:t>`int a = 1`</a:t>
            </a:r>
            <a:r>
              <a:rPr lang="zh-CN" altLang="en-US"/>
              <a:t>，对应的</a:t>
            </a:r>
            <a:r>
              <a:rPr lang="en-US" altLang="zh-CN"/>
              <a:t>GlobalValue</a:t>
            </a:r>
            <a:r>
              <a:rPr lang="zh-CN" altLang="en-US"/>
              <a:t>为</a:t>
            </a:r>
            <a:r>
              <a:rPr lang="en-US" altLang="zh-CN"/>
              <a:t>`int *`</a:t>
            </a:r>
            <a:endParaRPr lang="en-US" altLang="zh-CN"/>
          </a:p>
          <a:p>
            <a:pPr lvl="1"/>
            <a:r>
              <a:rPr lang="zh-CN" altLang="en-US"/>
              <a:t>这一点对于局部变量也适用</a:t>
            </a:r>
            <a:endParaRPr lang="zh-CN" altLang="en-US"/>
          </a:p>
          <a:p>
            <a:pPr lvl="0"/>
            <a:r>
              <a:rPr lang="en-US" altLang="zh-CN"/>
              <a:t>SysY</a:t>
            </a:r>
            <a:r>
              <a:rPr lang="zh-CN" altLang="en-US"/>
              <a:t>语言中对变量的读和写可以分别用</a:t>
            </a:r>
            <a:r>
              <a:rPr lang="en-US" altLang="zh-CN"/>
              <a:t>Load</a:t>
            </a:r>
            <a:r>
              <a:rPr lang="zh-CN" altLang="en-US"/>
              <a:t>和</a:t>
            </a:r>
            <a:r>
              <a:rPr lang="en-US" altLang="zh-CN"/>
              <a:t>Store</a:t>
            </a:r>
            <a:r>
              <a:rPr lang="zh-CN" altLang="en-US"/>
              <a:t>指令实现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Experiment One:</a:t>
            </a:r>
            <a:b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Generate IR from AST</a:t>
            </a:r>
            <a:endParaRPr lang="zh-CN" alt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：从抽象语法树生成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中间表示  </a:t>
            </a:r>
            <a:endParaRPr lang="zh-CN" altLang="en-US" sz="48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获取函数名</a:t>
            </a:r>
            <a:endParaRPr lang="zh-CN" altLang="en-US"/>
          </a:p>
          <a:p>
            <a:r>
              <a:rPr lang="zh-CN" altLang="en-US"/>
              <a:t>获取返回值类型以及形参类型，从而创建相应的函数类型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Module</a:t>
            </a:r>
            <a:r>
              <a:rPr lang="zh-CN" altLang="en-US"/>
              <a:t>中创建一个新的函数</a:t>
            </a:r>
            <a:endParaRPr lang="zh-CN" altLang="en-US"/>
          </a:p>
          <a:p>
            <a:r>
              <a:rPr lang="zh-CN" altLang="en-US"/>
              <a:t>按照函数的形参定义，在函数的入口基本块中创建形式参数</a:t>
            </a:r>
            <a:endParaRPr lang="zh-CN" altLang="en-US"/>
          </a:p>
        </p:txBody>
      </p:sp>
      <p:pic>
        <p:nvPicPr>
          <p:cNvPr id="2" name="Content Placeholder 1" descr="Screenshot from 2023-03-27 10-42-3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2570480"/>
            <a:ext cx="3862070" cy="23882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Decl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获取变量类型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一个</a:t>
            </a:r>
            <a:r>
              <a:rPr lang="en-US" altLang="zh-CN" sz="2800">
                <a:sym typeface="+mn-ea"/>
              </a:rPr>
              <a:t>Decl</a:t>
            </a:r>
            <a:r>
              <a:rPr lang="zh-CN" altLang="en-US" sz="2800">
                <a:sym typeface="+mn-ea"/>
              </a:rPr>
              <a:t>可以声明多个变量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逐个处理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获取变量名，生成</a:t>
            </a:r>
            <a:r>
              <a:rPr lang="en-US" altLang="zh-CN" sz="2800">
                <a:sym typeface="+mn-ea"/>
              </a:rPr>
              <a:t>alloca</a:t>
            </a:r>
            <a:r>
              <a:rPr lang="zh-CN" altLang="en-US" sz="2800">
                <a:sym typeface="+mn-ea"/>
              </a:rPr>
              <a:t>指令，得到栈变量的指针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若有初始化值，创建</a:t>
            </a:r>
            <a:r>
              <a:rPr lang="en-US" altLang="zh-CN" sz="2800">
                <a:sym typeface="+mn-ea"/>
              </a:rPr>
              <a:t>store</a:t>
            </a:r>
            <a:r>
              <a:rPr lang="zh-CN" altLang="en-US" sz="2800">
                <a:sym typeface="+mn-ea"/>
              </a:rPr>
              <a:t>指令将初始化值写入变量内存</a:t>
            </a:r>
            <a:endParaRPr lang="en-US"/>
          </a:p>
        </p:txBody>
      </p:sp>
      <p:pic>
        <p:nvPicPr>
          <p:cNvPr id="2" name="Content Placeholder 1" descr="/home/xsu/Downloads/Screenshot from 2023-03-27 10-50-34.pngScreenshot from 2023-03-27 10-50-34"/>
          <p:cNvPicPr>
            <a:picLocks noChangeAspect="1"/>
          </p:cNvPicPr>
          <p:nvPr>
            <p:ph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653280" y="2906395"/>
            <a:ext cx="3862070" cy="1716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各类语句的生成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AssignStmt</a:t>
            </a:r>
            <a:endParaRPr lang="zh-CN" altLang="en-US"/>
          </a:p>
          <a:p>
            <a:pPr lvl="1"/>
            <a:r>
              <a:rPr lang="zh-CN" altLang="en-US"/>
              <a:t>先为右手侧生成代码，得到右手侧表达式对应的</a:t>
            </a:r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zh-CN" altLang="en-US"/>
              <a:t>创建</a:t>
            </a:r>
            <a:r>
              <a:rPr lang="en-US" altLang="zh-CN"/>
              <a:t>Store</a:t>
            </a:r>
            <a:r>
              <a:rPr lang="zh-CN" altLang="en-US"/>
              <a:t>指令，将右手侧对应</a:t>
            </a:r>
            <a:r>
              <a:rPr lang="en-US" altLang="zh-CN"/>
              <a:t>Value</a:t>
            </a:r>
            <a:r>
              <a:rPr lang="zh-CN" altLang="en-US"/>
              <a:t>写入内存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/>
              <a:t>BlockStmt</a:t>
            </a:r>
            <a:endParaRPr lang="en-US"/>
          </a:p>
          <a:p>
            <a:pPr lvl="1"/>
            <a:r>
              <a:rPr lang="zh-CN" altLang="en-US"/>
              <a:t>建立新的基本块，将</a:t>
            </a:r>
            <a:r>
              <a:rPr lang="en-US" altLang="zh-CN"/>
              <a:t>IRBuilder</a:t>
            </a:r>
            <a:r>
              <a:rPr lang="zh-CN" altLang="en-US"/>
              <a:t>的插入点更新为新的基本块的头部位置</a:t>
            </a:r>
            <a:endParaRPr lang="zh-CN" altLang="en-US"/>
          </a:p>
          <a:p>
            <a:pPr lvl="1"/>
            <a:r>
              <a:rPr lang="zh-CN" altLang="en-US"/>
              <a:t>由于</a:t>
            </a:r>
            <a:r>
              <a:rPr lang="en-US" altLang="zh-CN"/>
              <a:t>BlockStmt</a:t>
            </a:r>
            <a:r>
              <a:rPr lang="zh-CN" altLang="en-US"/>
              <a:t>会建立新的</a:t>
            </a:r>
            <a:r>
              <a:rPr lang="en-US" altLang="zh-CN"/>
              <a:t>Scope</a:t>
            </a:r>
            <a:r>
              <a:rPr lang="zh-CN" altLang="en-US"/>
              <a:t>，需要更新符号表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各类语句的生成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IfStmt</a:t>
            </a:r>
            <a:endParaRPr lang="zh-CN" altLang="en-US"/>
          </a:p>
          <a:p>
            <a:pPr lvl="1"/>
            <a:r>
              <a:rPr lang="zh-CN" altLang="en-US"/>
              <a:t>先生成条件表达式的</a:t>
            </a:r>
            <a:r>
              <a:rPr lang="en-US" altLang="zh-CN"/>
              <a:t>IR</a:t>
            </a:r>
            <a:r>
              <a:rPr lang="zh-CN" altLang="en-US"/>
              <a:t>，获取条件表达式对应的</a:t>
            </a:r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zh-CN" altLang="en-US"/>
              <a:t>创建两个新的</a:t>
            </a:r>
            <a:r>
              <a:rPr lang="en-US" altLang="zh-CN"/>
              <a:t>BasicBlock</a:t>
            </a:r>
            <a:r>
              <a:rPr lang="zh-CN" altLang="en-US"/>
              <a:t>，分别对应</a:t>
            </a:r>
            <a:r>
              <a:rPr lang="en-US" altLang="zh-CN"/>
              <a:t>then</a:t>
            </a:r>
            <a:r>
              <a:rPr lang="zh-CN" altLang="en-US"/>
              <a:t>分支与</a:t>
            </a:r>
            <a:r>
              <a:rPr lang="en-US" altLang="zh-CN"/>
              <a:t>else</a:t>
            </a:r>
            <a:r>
              <a:rPr lang="zh-CN" altLang="en-US"/>
              <a:t>分支</a:t>
            </a:r>
            <a:endParaRPr lang="en-US" altLang="zh-CN"/>
          </a:p>
          <a:p>
            <a:pPr lvl="1"/>
            <a:r>
              <a:rPr lang="zh-CN" altLang="en-US"/>
              <a:t>创建条件跳转指令</a:t>
            </a:r>
            <a:endParaRPr lang="zh-CN" altLang="en-US"/>
          </a:p>
          <a:p>
            <a:pPr lvl="1"/>
            <a:r>
              <a:rPr lang="zh-CN" altLang="en-US"/>
              <a:t>分别为两个分支</a:t>
            </a:r>
            <a:r>
              <a:rPr lang="en-US" altLang="zh-CN"/>
              <a:t>block</a:t>
            </a:r>
            <a:r>
              <a:rPr lang="zh-CN" altLang="en-US"/>
              <a:t>产生代码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/>
              <a:t>WhileStmt</a:t>
            </a:r>
            <a:endParaRPr lang="en-US"/>
          </a:p>
          <a:p>
            <a:pPr lvl="1"/>
            <a:r>
              <a:rPr lang="zh-CN" altLang="en-US">
                <a:sym typeface="+mn-ea"/>
              </a:rPr>
              <a:t>创建一个新的基本块（</a:t>
            </a:r>
            <a:r>
              <a:rPr lang="en-US" altLang="zh-CN">
                <a:sym typeface="+mn-ea"/>
              </a:rPr>
              <a:t>Header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，在新的基本块中生成条件表达式的</a:t>
            </a:r>
            <a:r>
              <a:rPr lang="en-US" altLang="zh-CN">
                <a:sym typeface="+mn-ea"/>
              </a:rPr>
              <a:t>IR</a:t>
            </a:r>
            <a:r>
              <a:rPr lang="zh-CN" altLang="en-US">
                <a:sym typeface="+mn-ea"/>
              </a:rPr>
              <a:t>，获取条件表达式对应的</a:t>
            </a:r>
            <a:r>
              <a:rPr lang="en-US" altLang="zh-CN">
                <a:sym typeface="+mn-ea"/>
              </a:rPr>
              <a:t>Value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再创建两个新的基本块（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Exit</a:t>
            </a:r>
            <a:r>
              <a:rPr lang="zh-CN" altLang="en-US">
                <a:sym typeface="+mn-ea"/>
              </a:rPr>
              <a:t>），分别对应循环内部与</a:t>
            </a:r>
            <a:r>
              <a:rPr lang="zh-CN">
                <a:sym typeface="+mn-ea"/>
              </a:rPr>
              <a:t>循环体后的代码</a:t>
            </a:r>
            <a:endParaRPr 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Exit</a:t>
            </a:r>
            <a:r>
              <a:rPr lang="zh-CN" altLang="en-US">
                <a:sym typeface="+mn-ea"/>
              </a:rPr>
              <a:t>尾部创建向</a:t>
            </a:r>
            <a:r>
              <a:rPr lang="en-US" altLang="zh-CN">
                <a:sym typeface="+mn-ea"/>
              </a:rPr>
              <a:t>Header</a:t>
            </a:r>
            <a:r>
              <a:rPr lang="zh-CN" altLang="en-US">
                <a:sym typeface="+mn-ea"/>
              </a:rPr>
              <a:t>跳转的无条件分支语句</a:t>
            </a:r>
            <a:endParaRPr lang="zh-CN" altLang="en-US">
              <a:sym typeface="+mn-ea"/>
            </a:endParaRPr>
          </a:p>
          <a:p>
            <a:pPr lvl="1"/>
            <a:r>
              <a:rPr lang="zh-CN">
                <a:sym typeface="+mn-ea"/>
              </a:rPr>
              <a:t>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创建代码</a:t>
            </a:r>
            <a:endParaRPr lang="zh-CN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符号表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符号表记录名称相关的信息，在</a:t>
            </a:r>
            <a:r>
              <a:rPr lang="en-US" altLang="zh-CN"/>
              <a:t>IR</a:t>
            </a:r>
            <a:r>
              <a:rPr lang="zh-CN" altLang="en-US"/>
              <a:t>生成中的应用包括</a:t>
            </a:r>
            <a:endParaRPr lang="zh-CN" altLang="en-US"/>
          </a:p>
          <a:p>
            <a:pPr lvl="1"/>
            <a:r>
              <a:rPr lang="zh-CN" altLang="en-US"/>
              <a:t>通过变量名查询变量在内存上的位置（一个指针类型的</a:t>
            </a:r>
            <a:r>
              <a:rPr lang="en-US" altLang="zh-CN"/>
              <a:t>Value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通过函数名查询函数对应的</a:t>
            </a:r>
            <a:r>
              <a:rPr lang="en-US" altLang="zh-CN"/>
              <a:t>IR</a:t>
            </a:r>
            <a:r>
              <a:rPr lang="zh-CN" altLang="en-US"/>
              <a:t>对象（一个函数类型的</a:t>
            </a:r>
            <a:r>
              <a:rPr lang="en-US" altLang="zh-CN"/>
              <a:t>Value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zh-CN" altLang="en-US"/>
              <a:t>符号表与作用域密切相关，可以组织成一个堆栈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SysY</a:t>
            </a:r>
            <a:r>
              <a:rPr lang="zh-CN" altLang="en-US"/>
              <a:t>语法规范</a:t>
            </a:r>
            <a:endParaRPr lang="zh-CN" altLang="en-US"/>
          </a:p>
        </p:txBody>
      </p:sp>
      <p:pic>
        <p:nvPicPr>
          <p:cNvPr id="12" name="Content Placeholder 11" descr="Screenshot from 2023-03-15 15-30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掌握</a:t>
            </a:r>
            <a:r>
              <a:rPr lang="en-US" altLang="zh-CN"/>
              <a:t>SysY IR</a:t>
            </a:r>
            <a:r>
              <a:rPr lang="zh-CN" altLang="en-US"/>
              <a:t>的定义</a:t>
            </a:r>
            <a:r>
              <a:rPr lang="zh-CN" altLang="en-US"/>
              <a:t>与数据</a:t>
            </a:r>
            <a:r>
              <a:rPr lang="zh-CN" altLang="en-US"/>
              <a:t>结构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AST</a:t>
            </a:r>
            <a:r>
              <a:rPr lang="zh-CN" altLang="en-US"/>
              <a:t>输出</a:t>
            </a:r>
            <a:r>
              <a:rPr lang="en-US" altLang="zh-CN"/>
              <a:t>IR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机制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321278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en-US">
                <a:latin typeface="Times New Roman PS Std" panose="02020503050405020304" charset="0"/>
                <a:cs typeface="Times New Roman PS Std" panose="02020503050405020304" charset="0"/>
              </a:rPr>
              <a:t>Let’s Go!</a:t>
            </a:r>
            <a:endParaRPr lang="en-US">
              <a:latin typeface="Times New Roman PS Std" panose="02020503050405020304" charset="0"/>
              <a:cs typeface="Times New Roman PS Std" panose="020205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掌握</a:t>
            </a:r>
            <a:r>
              <a:rPr lang="en-US" altLang="zh-CN"/>
              <a:t>SysY IR</a:t>
            </a:r>
            <a:r>
              <a:rPr lang="zh-CN" altLang="en-US"/>
              <a:t>的定义</a:t>
            </a:r>
            <a:r>
              <a:rPr lang="zh-CN" altLang="en-US"/>
              <a:t>与数据</a:t>
            </a:r>
            <a:r>
              <a:rPr lang="zh-CN" altLang="en-US"/>
              <a:t>结构</a:t>
            </a:r>
            <a:endParaRPr lang="zh-CN" altLang="en-US"/>
          </a:p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AST</a:t>
            </a:r>
            <a:r>
              <a:rPr lang="zh-CN" altLang="en-US">
                <a:sym typeface="+mn-ea"/>
              </a:rPr>
              <a:t>输出</a:t>
            </a:r>
            <a:r>
              <a:rPr lang="en-US" altLang="zh-CN">
                <a:sym typeface="+mn-ea"/>
              </a:rPr>
              <a:t>IR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机制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1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/>
              <a:t>SysY IR</a:t>
            </a:r>
            <a:r>
              <a:rPr lang="zh-CN" altLang="en-US"/>
              <a:t>的定义与</a:t>
            </a:r>
            <a:r>
              <a:rPr lang="zh-CN" altLang="en-US"/>
              <a:t>数据结构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SysY IR</a:t>
            </a:r>
            <a:r>
              <a:rPr lang="zh-CN" altLang="en-US"/>
              <a:t>的基本结构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Module</a:t>
            </a:r>
            <a:endParaRPr lang="en-US"/>
          </a:p>
          <a:p>
            <a:pPr lvl="1"/>
            <a:r>
              <a:rPr lang="zh-CN" altLang="en-US"/>
              <a:t>顶层的</a:t>
            </a:r>
            <a:r>
              <a:rPr lang="en-US" altLang="zh-CN"/>
              <a:t>IR</a:t>
            </a:r>
            <a:r>
              <a:rPr lang="zh-CN" altLang="en-US"/>
              <a:t>结构，对应</a:t>
            </a:r>
            <a:r>
              <a:rPr lang="en-US" altLang="zh-CN"/>
              <a:t>CompUnit</a:t>
            </a:r>
            <a:endParaRPr lang="en-US" altLang="zh-CN"/>
          </a:p>
          <a:p>
            <a:pPr lvl="0"/>
            <a:r>
              <a:rPr lang="en-US" altLang="zh-CN"/>
              <a:t>GlobalValue</a:t>
            </a:r>
            <a:endParaRPr lang="en-US" altLang="zh-CN"/>
          </a:p>
          <a:p>
            <a:pPr lvl="1"/>
            <a:r>
              <a:rPr lang="zh-CN" altLang="en-US"/>
              <a:t>全局变量</a:t>
            </a:r>
            <a:r>
              <a:rPr lang="en-US" altLang="zh-CN"/>
              <a:t>Decl</a:t>
            </a:r>
            <a:endParaRPr lang="zh-CN" altLang="en-US"/>
          </a:p>
          <a:p>
            <a:pPr lvl="0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zh-CN" altLang="en-US"/>
              <a:t>函数定义</a:t>
            </a:r>
            <a:r>
              <a:rPr lang="en-US" altLang="zh-CN"/>
              <a:t>FuncDef</a:t>
            </a:r>
            <a:endParaRPr lang="en-US" altLang="zh-CN"/>
          </a:p>
          <a:p>
            <a:pPr lvl="0"/>
            <a:r>
              <a:rPr lang="en-US" altLang="zh-CN"/>
              <a:t>BasicBlock</a:t>
            </a:r>
            <a:endParaRPr lang="en-US" altLang="zh-CN"/>
          </a:p>
          <a:p>
            <a:pPr lvl="1"/>
            <a:r>
              <a:rPr lang="zh-CN" altLang="en-US"/>
              <a:t>基本块，由</a:t>
            </a:r>
            <a:r>
              <a:rPr lang="en-US" altLang="zh-CN"/>
              <a:t>If-else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控制结构引入</a:t>
            </a:r>
            <a:endParaRPr lang="zh-CN" altLang="en-US"/>
          </a:p>
          <a:p>
            <a:pPr lvl="0"/>
            <a:r>
              <a:rPr lang="en-US" altLang="zh-CN"/>
              <a:t>Instruction</a:t>
            </a:r>
            <a:endParaRPr lang="en-US" altLang="zh-CN"/>
          </a:p>
          <a:p>
            <a:pPr lvl="1"/>
            <a:r>
              <a:rPr lang="zh-CN" altLang="en-US"/>
              <a:t>算数逻辑运算、比较、类型转换操作</a:t>
            </a:r>
            <a:endParaRPr lang="zh-CN" altLang="en-US"/>
          </a:p>
        </p:txBody>
      </p:sp>
      <p:pic>
        <p:nvPicPr>
          <p:cNvPr id="6" name="Content Placeholder 5" descr="ir-4level.dot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859655" y="2112010"/>
            <a:ext cx="344805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类型系统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SysIR</a:t>
            </a:r>
            <a:r>
              <a:rPr lang="zh-CN" altLang="en-US"/>
              <a:t>使用一个简单的类型系统</a:t>
            </a:r>
            <a:endParaRPr lang="zh-CN" altLang="en-US"/>
          </a:p>
          <a:p>
            <a:r>
              <a:rPr lang="zh-CN" altLang="en-US">
                <a:sym typeface="+mn-ea"/>
              </a:rPr>
              <a:t>基类</a:t>
            </a:r>
            <a:r>
              <a:rPr lang="en-US" altLang="zh-CN">
                <a:sym typeface="+mn-ea"/>
              </a:rPr>
              <a:t>Type</a:t>
            </a:r>
            <a:r>
              <a:rPr lang="zh-CN" altLang="en-US"/>
              <a:t>用于表示基础数据类型</a:t>
            </a:r>
            <a:endParaRPr lang="zh-CN" altLang="en-US"/>
          </a:p>
          <a:p>
            <a:pPr lvl="1"/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float</a:t>
            </a:r>
            <a:r>
              <a:rPr lang="zh-CN" altLang="en-US"/>
              <a:t>、</a:t>
            </a:r>
            <a:r>
              <a:rPr lang="en-US" altLang="zh-CN"/>
              <a:t>void</a:t>
            </a:r>
            <a:r>
              <a:rPr lang="zh-CN" altLang="en-US"/>
              <a:t>、</a:t>
            </a:r>
            <a:r>
              <a:rPr lang="en-US" altLang="zh-CN"/>
              <a:t>label</a:t>
            </a:r>
            <a:endParaRPr lang="zh-CN" altLang="en-US"/>
          </a:p>
          <a:p>
            <a:pPr lvl="0"/>
            <a:r>
              <a:rPr lang="zh-CN" altLang="en-US"/>
              <a:t>派生类</a:t>
            </a:r>
            <a:r>
              <a:rPr lang="en-US" altLang="zh-CN"/>
              <a:t>FunctionType</a:t>
            </a:r>
            <a:r>
              <a:rPr lang="zh-CN" altLang="en-US"/>
              <a:t>表示函数类型</a:t>
            </a:r>
            <a:endParaRPr lang="zh-CN" altLang="en-US"/>
          </a:p>
          <a:p>
            <a:pPr lvl="1"/>
            <a:r>
              <a:rPr lang="zh-CN" altLang="en-US"/>
              <a:t>包含返回类型与参数类型信息</a:t>
            </a:r>
            <a:endParaRPr lang="zh-CN" altLang="en-US"/>
          </a:p>
          <a:p>
            <a:pPr lvl="0"/>
            <a:r>
              <a:rPr lang="zh-CN" altLang="en-US"/>
              <a:t>派生类</a:t>
            </a:r>
            <a:r>
              <a:rPr lang="en-US" altLang="zh-CN"/>
              <a:t>Pointer</a:t>
            </a:r>
            <a:r>
              <a:rPr lang="zh-CN" altLang="en-US"/>
              <a:t>表示指针类型（内存地址）</a:t>
            </a:r>
            <a:endParaRPr lang="zh-CN" altLang="en-US"/>
          </a:p>
          <a:p>
            <a:pPr lvl="1"/>
            <a:r>
              <a:rPr lang="zh-CN" altLang="en-US"/>
              <a:t>包含其指向的类型信息</a:t>
            </a:r>
            <a:endParaRPr lang="zh-CN" altLang="en-US"/>
          </a:p>
        </p:txBody>
      </p:sp>
      <p:pic>
        <p:nvPicPr>
          <p:cNvPr id="7" name="Picture 6" descr="Screenshot from 2023-03-27 09-04-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4580890"/>
            <a:ext cx="32956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使用一组静态方法获取</a:t>
            </a:r>
            <a:r>
              <a:rPr lang="en-US" altLang="zh-CN"/>
              <a:t>Type *</a:t>
            </a:r>
            <a:endParaRPr lang="zh-CN" altLang="en-US"/>
          </a:p>
          <a:p>
            <a:pPr lvl="1"/>
            <a:r>
              <a:rPr lang="en-US" altLang="zh-CN"/>
              <a:t>getXXXType</a:t>
            </a:r>
            <a:endParaRPr lang="en-US" altLang="zh-CN"/>
          </a:p>
          <a:p>
            <a:pPr lvl="0"/>
            <a:r>
              <a:rPr lang="zh-CN" altLang="en-US"/>
              <a:t>判断是否为同一类型可直接使用指针比较</a:t>
            </a:r>
            <a:endParaRPr lang="zh-CN" altLang="en-US"/>
          </a:p>
          <a:p>
            <a:pPr lvl="1"/>
            <a:r>
              <a:rPr lang="en-US" altLang="zh-CN"/>
              <a:t>type1 == type2</a:t>
            </a:r>
            <a:endParaRPr lang="zh-CN" altLang="en-US"/>
          </a:p>
        </p:txBody>
      </p:sp>
      <p:pic>
        <p:nvPicPr>
          <p:cNvPr id="7" name="Content Placeholder 6" descr="Screenshot from 2023-03-27 09-09-3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1700530"/>
            <a:ext cx="3862070" cy="41275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788535" y="3572510"/>
            <a:ext cx="3726180" cy="1045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Value</a:t>
            </a:r>
            <a:r>
              <a:rPr lang="zh-CN" altLang="en-US"/>
              <a:t>类型</a:t>
            </a:r>
            <a:r>
              <a:rPr lang="en-US" altLang="zh-CN"/>
              <a:t>——</a:t>
            </a:r>
            <a:r>
              <a:rPr lang="zh-CN" altLang="en-US"/>
              <a:t>“</a:t>
            </a:r>
            <a:r>
              <a:rPr lang="zh-CN" altLang="en-US">
                <a:sym typeface="+mn-ea"/>
              </a:rPr>
              <a:t>值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Value</a:t>
            </a:r>
            <a:r>
              <a:rPr lang="zh-CN" altLang="en-US"/>
              <a:t>类型是</a:t>
            </a:r>
            <a:r>
              <a:rPr lang="en-US" altLang="zh-CN"/>
              <a:t>SysY IR</a:t>
            </a:r>
            <a:r>
              <a:rPr lang="zh-CN" altLang="en-US"/>
              <a:t>的核心</a:t>
            </a:r>
            <a:endParaRPr lang="zh-CN" altLang="en-US"/>
          </a:p>
          <a:p>
            <a:pPr lvl="1"/>
            <a:r>
              <a:rPr lang="zh-CN" altLang="en-US"/>
              <a:t>大多数</a:t>
            </a:r>
            <a:r>
              <a:rPr lang="en-US" altLang="zh-CN"/>
              <a:t>IR</a:t>
            </a:r>
            <a:r>
              <a:rPr lang="zh-CN" altLang="en-US"/>
              <a:t>数据结构都是</a:t>
            </a:r>
            <a:r>
              <a:rPr lang="en-US" altLang="zh-CN"/>
              <a:t>Value</a:t>
            </a:r>
            <a:r>
              <a:rPr lang="zh-CN" altLang="en-US"/>
              <a:t>的派生类</a:t>
            </a:r>
            <a:endParaRPr lang="zh-CN" altLang="en-US"/>
          </a:p>
          <a:p>
            <a:pPr lvl="0"/>
            <a:r>
              <a:rPr lang="en-US" altLang="zh-CN"/>
              <a:t>SysY</a:t>
            </a:r>
            <a:r>
              <a:rPr lang="zh-CN" altLang="en-US"/>
              <a:t>程序中的所有“</a:t>
            </a:r>
            <a:r>
              <a:rPr lang="zh-CN" altLang="en-US">
                <a:sym typeface="+mn-ea"/>
              </a:rPr>
              <a:t>值</a:t>
            </a:r>
            <a:r>
              <a:rPr lang="zh-CN" altLang="en-US"/>
              <a:t>”都是</a:t>
            </a:r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zh-CN" altLang="en-US"/>
              <a:t>变量、常量</a:t>
            </a:r>
            <a:endParaRPr lang="zh-CN" altLang="en-US"/>
          </a:p>
          <a:p>
            <a:pPr lvl="1"/>
            <a:r>
              <a:rPr lang="zh-CN" altLang="en-US"/>
              <a:t>函数</a:t>
            </a:r>
            <a:endParaRPr lang="zh-CN" altLang="en-US"/>
          </a:p>
          <a:p>
            <a:pPr lvl="1"/>
            <a:r>
              <a:rPr lang="zh-CN" altLang="en-US"/>
              <a:t>地址</a:t>
            </a:r>
            <a:endParaRPr lang="zh-CN" altLang="en-US"/>
          </a:p>
          <a:p>
            <a:pPr lvl="0"/>
            <a:r>
              <a:rPr lang="en-US" altLang="zh-CN" sz="2800"/>
              <a:t>Value</a:t>
            </a:r>
            <a:r>
              <a:rPr lang="zh-CN" altLang="en-US" sz="2800"/>
              <a:t>的主要属性</a:t>
            </a:r>
            <a:endParaRPr lang="zh-CN" altLang="en-US" sz="2800"/>
          </a:p>
          <a:p>
            <a:pPr lvl="1"/>
            <a:r>
              <a:rPr lang="zh-CN" altLang="en-US" sz="2400"/>
              <a:t>类型、名称、</a:t>
            </a:r>
            <a:r>
              <a:rPr lang="en-US" altLang="zh-CN" sz="2400"/>
              <a:t>Use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Content Placeholder 4" descr="Screenshot from 2023-03-27 08-58-50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2030730"/>
            <a:ext cx="3862070" cy="3467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数据的价值在于被使用</a:t>
            </a:r>
            <a:endParaRPr lang="zh-CN" altLang="en-US"/>
          </a:p>
          <a:p>
            <a:pPr lvl="1"/>
            <a:r>
              <a:rPr lang="zh-CN" altLang="en-US"/>
              <a:t>算数指令的操作数</a:t>
            </a:r>
            <a:endParaRPr lang="zh-CN" altLang="en-US"/>
          </a:p>
          <a:p>
            <a:pPr lvl="1"/>
            <a:r>
              <a:rPr lang="zh-CN" altLang="en-US"/>
              <a:t>分支跳转的目标</a:t>
            </a:r>
            <a:endParaRPr lang="zh-CN" altLang="en-US"/>
          </a:p>
          <a:p>
            <a:pPr lvl="1"/>
            <a:r>
              <a:rPr lang="zh-CN" altLang="en-US"/>
              <a:t>函数调用的目标函数</a:t>
            </a:r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Use</a:t>
            </a:r>
            <a:r>
              <a:rPr lang="zh-CN" altLang="en-US" sz="2800">
                <a:sym typeface="+mn-ea"/>
              </a:rPr>
              <a:t>表示</a:t>
            </a:r>
            <a:r>
              <a:rPr lang="en-US" altLang="zh-CN" sz="2800">
                <a:sym typeface="+mn-ea"/>
              </a:rPr>
              <a:t>Value</a:t>
            </a:r>
            <a:r>
              <a:rPr lang="zh-CN" altLang="en-US" sz="2800">
                <a:sym typeface="+mn-ea"/>
              </a:rPr>
              <a:t>的“使用”情况</a:t>
            </a:r>
            <a:endParaRPr lang="zh-CN" altLang="en-US" sz="2800"/>
          </a:p>
          <a:p>
            <a:pPr lvl="1"/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：被使用的数据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：数据的使用者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：表示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所有操作数中的第</a:t>
            </a:r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</p:txBody>
      </p:sp>
      <p:pic>
        <p:nvPicPr>
          <p:cNvPr id="7" name="Picture 6" descr="Screenshot from 2023-03-27 09-26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3140710"/>
            <a:ext cx="4556760" cy="3073400"/>
          </a:xfrm>
          <a:prstGeom prst="rect">
            <a:avLst/>
          </a:prstGeom>
        </p:spPr>
      </p:pic>
      <p:pic>
        <p:nvPicPr>
          <p:cNvPr id="11" name="Picture 10" descr="u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35" y="4292600"/>
            <a:ext cx="2289175" cy="13900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c84bf729-b87e-4b41-a68e-686c901be70f"/>
  <p:tag name="COMMONDATA" val="eyJoZGlkIjoiYzc5YTNiOWVjOWM4OTlmODVmMWU4M2IyYzg0NWI5MDEifQ==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lecture01-introduction</Template>
  <TotalTime>0</TotalTime>
  <Words>3212</Words>
  <Application>WPS Presentation</Application>
  <PresentationFormat>全屏显示(4:3)</PresentationFormat>
  <Paragraphs>286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54" baseType="lpstr">
      <vt:lpstr>Arial</vt:lpstr>
      <vt:lpstr>SimSun</vt:lpstr>
      <vt:lpstr>Wingdings</vt:lpstr>
      <vt:lpstr>DejaVu Sans</vt:lpstr>
      <vt:lpstr>宋体</vt:lpstr>
      <vt:lpstr>黑体</vt:lpstr>
      <vt:lpstr>Microsoft YaHei</vt:lpstr>
      <vt:lpstr>方正大黑简体</vt:lpstr>
      <vt:lpstr>Comic Sans MS</vt:lpstr>
      <vt:lpstr>AR PL UKai CN</vt:lpstr>
      <vt:lpstr>华文中宋</vt:lpstr>
      <vt:lpstr>Times New Roman PS Std</vt:lpstr>
      <vt:lpstr>Arial Unicode MS</vt:lpstr>
      <vt:lpstr>等线 Light</vt:lpstr>
      <vt:lpstr>Calibri Light</vt:lpstr>
      <vt:lpstr>等线</vt:lpstr>
      <vt:lpstr>Calibri</vt:lpstr>
      <vt:lpstr>Adobe Fangsong Std R</vt:lpstr>
      <vt:lpstr>模板</vt:lpstr>
      <vt:lpstr>1_模板</vt:lpstr>
      <vt:lpstr>3_模板</vt:lpstr>
      <vt:lpstr>4_模板</vt:lpstr>
      <vt:lpstr>5_模板</vt:lpstr>
      <vt:lpstr>2_模板</vt:lpstr>
      <vt:lpstr>6_模板</vt:lpstr>
      <vt:lpstr>7_模板</vt:lpstr>
      <vt:lpstr>8_模板</vt:lpstr>
      <vt:lpstr>9_模板</vt:lpstr>
      <vt:lpstr>并行编译与优化 Advanced Compiler Technology</vt:lpstr>
      <vt:lpstr>Experiment One: Generate IR from AST</vt:lpstr>
      <vt:lpstr>实验内容</vt:lpstr>
      <vt:lpstr>实验内容1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SSA Value的合并问题</vt:lpstr>
      <vt:lpstr>SSA Value的合并问题</vt:lpstr>
      <vt:lpstr>PowerPoint 演示文稿</vt:lpstr>
      <vt:lpstr>实验内容2</vt:lpstr>
      <vt:lpstr>PowerPoint 演示文稿</vt:lpstr>
      <vt:lpstr>PowerPoint 演示文稿</vt:lpstr>
      <vt:lpstr>PowerPoint 演示文稿</vt:lpstr>
      <vt:lpstr>Function生成</vt:lpstr>
      <vt:lpstr>Function生成</vt:lpstr>
      <vt:lpstr>PowerPoint 演示文稿</vt:lpstr>
      <vt:lpstr>各类语句的生成</vt:lpstr>
      <vt:lpstr>PowerPoint 演示文稿</vt:lpstr>
      <vt:lpstr>SysY语法规范</vt:lpstr>
      <vt:lpstr>实验内容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高级编译技术</dc:title>
  <dc:creator>hc</dc:creator>
  <cp:lastModifiedBy>xsu</cp:lastModifiedBy>
  <cp:revision>784</cp:revision>
  <dcterms:created xsi:type="dcterms:W3CDTF">2023-03-27T04:55:13Z</dcterms:created>
  <dcterms:modified xsi:type="dcterms:W3CDTF">2023-03-27T04:55:13Z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  <property fmtid="{D5CDD505-2E9C-101B-9397-08002B2CF9AE}" pid="3" name="ICV">
    <vt:lpwstr>2572848C999E4805AC81555C58437CC6</vt:lpwstr>
  </property>
</Properties>
</file>