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412" r:id="rId4"/>
    <p:sldId id="417" r:id="rId5"/>
    <p:sldId id="414" r:id="rId6"/>
    <p:sldId id="418" r:id="rId7"/>
    <p:sldId id="413" r:id="rId8"/>
    <p:sldId id="415" r:id="rId9"/>
    <p:sldId id="416" r:id="rId10"/>
    <p:sldId id="41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0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899E-B712-48B6-9A85-DBE51717084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8DA26-F991-43B2-8D1A-F5160BAC1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9">
            <a:extLst>
              <a:ext uri="{FF2B5EF4-FFF2-40B4-BE49-F238E27FC236}">
                <a16:creationId xmlns:a16="http://schemas.microsoft.com/office/drawing/2014/main" id="{828BC1FE-6700-C4AD-1B50-49A8C7B076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5463" y="1939925"/>
            <a:ext cx="12026537" cy="274955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28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ISTQB FOUNDATION </a:t>
            </a:r>
          </a:p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49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1 – </a:t>
            </a: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Nền</a:t>
            </a:r>
            <a:r>
              <a:rPr lang="en-US" sz="49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tảng</a:t>
            </a:r>
            <a:r>
              <a:rPr lang="en-US" sz="49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của</a:t>
            </a:r>
            <a:r>
              <a:rPr lang="en-US" sz="49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kiểm</a:t>
            </a:r>
            <a:r>
              <a:rPr lang="en-US" sz="4900" b="1" dirty="0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4900" b="1" dirty="0" err="1">
                <a:solidFill>
                  <a:srgbClr val="007AB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thử</a:t>
            </a:r>
            <a:endParaRPr lang="en-US" sz="4900" b="1" dirty="0">
              <a:solidFill>
                <a:srgbClr val="007AB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eaLnBrk="1" fontAlgn="auto" hangingPunct="1">
              <a:lnSpc>
                <a:spcPct val="90000"/>
              </a:lnSpc>
              <a:buClr>
                <a:srgbClr val="1E4E79"/>
              </a:buClr>
              <a:buSzPts val="4400"/>
              <a:defRPr/>
            </a:pP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1.1.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Kiểm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thử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là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gì</a:t>
            </a:r>
            <a:r>
              <a:rPr lang="en-US" sz="3200" b="1" dirty="0">
                <a:solidFill>
                  <a:srgbClr val="E1030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Picture 4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B5C053C5-57A6-66ED-0FC4-4553EB93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35" y="509575"/>
            <a:ext cx="2352330" cy="1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10515600" cy="1635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Q&amp;A</a:t>
            </a:r>
            <a:br>
              <a:rPr lang="en-US" sz="2400" dirty="0"/>
            </a:b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B2BA4375-830B-2E56-8C6D-46683F16D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5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956"/>
            <a:ext cx="10515600" cy="1151731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Mục</a:t>
            </a:r>
            <a:r>
              <a:rPr lang="en-US" altLang="en-US" b="1" dirty="0"/>
              <a:t> </a:t>
            </a:r>
            <a:r>
              <a:rPr lang="en-US" altLang="en-US" b="1" dirty="0" err="1"/>
              <a:t>tiêu</a:t>
            </a:r>
            <a:r>
              <a:rPr lang="en-US" altLang="en-US" b="1" dirty="0"/>
              <a:t> </a:t>
            </a:r>
            <a:r>
              <a:rPr lang="en-US" altLang="en-US" b="1" dirty="0" err="1"/>
              <a:t>của</a:t>
            </a:r>
            <a:r>
              <a:rPr lang="en-US" altLang="en-US" b="1" dirty="0"/>
              <a:t> </a:t>
            </a:r>
            <a:r>
              <a:rPr lang="en-US" altLang="en-US" b="1" dirty="0" err="1"/>
              <a:t>bài</a:t>
            </a:r>
            <a:r>
              <a:rPr lang="en-US" altLang="en-US" b="1" dirty="0"/>
              <a:t> </a:t>
            </a:r>
            <a:r>
              <a:rPr lang="en-US" altLang="en-US" b="1" dirty="0" err="1"/>
              <a:t>học</a:t>
            </a:r>
            <a:endParaRPr lang="en-US" altLang="en-US" b="1" dirty="0"/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1. 1.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(Testing)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?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1.1.1.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trưng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endParaRPr lang="en-US" sz="2400" dirty="0"/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400" dirty="0"/>
              <a:t>1.1.2.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(Testing)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gỡ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(Debugging)</a:t>
            </a: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A1B0AA-FAAC-5CC2-0B7C-7AC93706D6F1}"/>
              </a:ext>
            </a:extLst>
          </p:cNvPr>
          <p:cNvSpPr/>
          <p:nvPr/>
        </p:nvSpPr>
        <p:spPr>
          <a:xfrm>
            <a:off x="2438399" y="3136392"/>
            <a:ext cx="6611257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FL-1.1.1 (K1)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r>
              <a:rPr lang="en-US" dirty="0"/>
              <a:t>FL-1.1.2 (K2)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AAA88A5F-1D57-9E3A-6860-34A5EF2EA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1066800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Kiểm</a:t>
            </a:r>
            <a:r>
              <a:rPr lang="en-US" altLang="en-US" b="1" dirty="0"/>
              <a:t> </a:t>
            </a:r>
            <a:r>
              <a:rPr lang="en-US" altLang="en-US" b="1" dirty="0" err="1"/>
              <a:t>thử</a:t>
            </a:r>
            <a:r>
              <a:rPr lang="en-US" altLang="en-US" b="1" dirty="0"/>
              <a:t> </a:t>
            </a:r>
            <a:r>
              <a:rPr lang="en-US" altLang="en-US" b="1" dirty="0" err="1"/>
              <a:t>là</a:t>
            </a:r>
            <a:r>
              <a:rPr lang="en-US" altLang="en-US" b="1" dirty="0"/>
              <a:t> </a:t>
            </a:r>
            <a:r>
              <a:rPr lang="en-US" altLang="en-US" b="1" dirty="0" err="1"/>
              <a:t>gì</a:t>
            </a:r>
            <a:r>
              <a:rPr lang="en-US" altLang="en-US" b="1" dirty="0"/>
              <a:t>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khái</a:t>
            </a:r>
            <a:r>
              <a:rPr lang="en-US" sz="2400" b="1" dirty="0"/>
              <a:t> </a:t>
            </a:r>
            <a:r>
              <a:rPr lang="en-US" sz="2400" b="1" dirty="0" err="1"/>
              <a:t>niệm</a:t>
            </a:r>
            <a:r>
              <a:rPr lang="en-US" sz="2400" b="1" dirty="0"/>
              <a:t>: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None/>
              <a:defRPr/>
            </a:pPr>
            <a:endParaRPr lang="en-US" sz="2400" b="1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2400" b="1" dirty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sz="20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B7AA2BC2-6619-96F0-17F9-F0BDE3CA4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B21F49-7E4C-400E-F596-A6BA6EEBD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12901"/>
              </p:ext>
            </p:extLst>
          </p:nvPr>
        </p:nvGraphicFramePr>
        <p:xfrm>
          <a:off x="595313" y="1724241"/>
          <a:ext cx="11161258" cy="2906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030">
                  <a:extLst>
                    <a:ext uri="{9D8B030D-6E8A-4147-A177-3AD203B41FA5}">
                      <a16:colId xmlns:a16="http://schemas.microsoft.com/office/drawing/2014/main" val="359934070"/>
                    </a:ext>
                  </a:extLst>
                </a:gridCol>
                <a:gridCol w="7090228">
                  <a:extLst>
                    <a:ext uri="{9D8B030D-6E8A-4147-A177-3AD203B41FA5}">
                      <a16:colId xmlns:a16="http://schemas.microsoft.com/office/drawing/2014/main" val="217288890"/>
                    </a:ext>
                  </a:extLst>
                </a:gridCol>
              </a:tblGrid>
              <a:tr h="2536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niệm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Ý </a:t>
                      </a:r>
                      <a:r>
                        <a:rPr lang="en-US" dirty="0" err="1"/>
                        <a:t>nghĩa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38987"/>
                  </a:ext>
                </a:extLst>
              </a:tr>
              <a:tr h="813131">
                <a:tc>
                  <a:txBody>
                    <a:bodyPr/>
                    <a:lstStyle/>
                    <a:p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(Software 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dirty="0"/>
                        <a:t>là </a:t>
                      </a:r>
                      <a:r>
                        <a:rPr lang="vi-VN" sz="1800" dirty="0">
                          <a:solidFill>
                            <a:srgbClr val="FF0000"/>
                          </a:solidFill>
                        </a:rPr>
                        <a:t>một tập các hoạt động </a:t>
                      </a:r>
                      <a:r>
                        <a:rPr lang="vi-VN" sz="1800" dirty="0"/>
                        <a:t>để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phát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hiện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vi-VN" sz="1800" dirty="0"/>
                        <a:t>các lỗi và đánh giá chất lượng của các tạo phẩm phần mềm</a:t>
                      </a:r>
                      <a:r>
                        <a:rPr lang="en-US" sz="1800" dirty="0"/>
                        <a:t> (software artifacts)</a:t>
                      </a:r>
                      <a:r>
                        <a:rPr lang="vi-VN" sz="1800" dirty="0"/>
                        <a:t>.</a:t>
                      </a:r>
                      <a:endParaRPr lang="en-US" sz="18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75443"/>
                  </a:ext>
                </a:extLst>
              </a:tr>
              <a:tr h="813131">
                <a:tc>
                  <a:txBody>
                    <a:bodyPr/>
                    <a:lstStyle/>
                    <a:p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(Software artifacts)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làm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767785"/>
                  </a:ext>
                </a:extLst>
              </a:tr>
              <a:tr h="813131">
                <a:tc>
                  <a:txBody>
                    <a:bodyPr/>
                    <a:lstStyle/>
                    <a:p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đối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tượng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 (Test objects)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phẩm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được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kiểm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thử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84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55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10515600" cy="1066800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Kiểm</a:t>
            </a:r>
            <a:r>
              <a:rPr lang="en-US" altLang="en-US" b="1" dirty="0"/>
              <a:t> </a:t>
            </a:r>
            <a:r>
              <a:rPr lang="en-US" altLang="en-US" b="1" dirty="0" err="1"/>
              <a:t>thử</a:t>
            </a:r>
            <a:r>
              <a:rPr lang="en-US" altLang="en-US" b="1" dirty="0"/>
              <a:t> </a:t>
            </a:r>
            <a:r>
              <a:rPr lang="en-US" altLang="en-US" b="1" dirty="0" err="1"/>
              <a:t>là</a:t>
            </a:r>
            <a:r>
              <a:rPr lang="en-US" altLang="en-US" b="1" dirty="0"/>
              <a:t> </a:t>
            </a:r>
            <a:r>
              <a:rPr lang="en-US" altLang="en-US" b="1" dirty="0" err="1"/>
              <a:t>gì</a:t>
            </a:r>
            <a:r>
              <a:rPr lang="en-US" altLang="en-US" b="1" dirty="0"/>
              <a:t> (t)?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en-US" sz="2400" b="1" dirty="0" err="1"/>
              <a:t>Kiểm</a:t>
            </a:r>
            <a:r>
              <a:rPr lang="en-US" sz="2400" b="1" dirty="0"/>
              <a:t> </a:t>
            </a:r>
            <a:r>
              <a:rPr lang="en-US" sz="2400" b="1" dirty="0" err="1"/>
              <a:t>thử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mềm</a:t>
            </a:r>
            <a:r>
              <a:rPr lang="en-US" sz="2400" b="1" dirty="0"/>
              <a:t> </a:t>
            </a:r>
            <a:r>
              <a:rPr lang="en-US" sz="2400" b="1" dirty="0" err="1"/>
              <a:t>giúp</a:t>
            </a:r>
            <a:r>
              <a:rPr lang="en-US" sz="2400" b="1" dirty="0"/>
              <a:t>: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000" dirty="0" err="1"/>
              <a:t>Giảm</a:t>
            </a:r>
            <a:r>
              <a:rPr lang="en-US" sz="2000" dirty="0"/>
              <a:t> </a:t>
            </a:r>
            <a:r>
              <a:rPr lang="en-US" sz="2000" dirty="0" err="1"/>
              <a:t>nguy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vận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endParaRPr lang="en-US" sz="2000" dirty="0"/>
          </a:p>
          <a:p>
            <a:pPr algn="r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vi-VN" sz="2400" dirty="0"/>
              <a:t>Phần mềm không hoạt động chính xác có thể dẫn đến nhiều sự cố, bao gồm </a:t>
            </a:r>
            <a:r>
              <a:rPr lang="vi-VN" sz="2400" dirty="0">
                <a:highlight>
                  <a:srgbClr val="FFFF00"/>
                </a:highlight>
              </a:rPr>
              <a:t>tổn thất về tiền bạc</a:t>
            </a:r>
            <a:r>
              <a:rPr lang="vi-VN" sz="2400" dirty="0"/>
              <a:t>, </a:t>
            </a:r>
            <a:r>
              <a:rPr lang="vi-VN" sz="2400" dirty="0">
                <a:highlight>
                  <a:srgbClr val="FFFF00"/>
                </a:highlight>
              </a:rPr>
              <a:t>thời gian </a:t>
            </a:r>
            <a:r>
              <a:rPr lang="vi-VN" sz="2400" dirty="0"/>
              <a:t>hoặc </a:t>
            </a:r>
            <a:r>
              <a:rPr lang="vi-VN" sz="2400" dirty="0">
                <a:highlight>
                  <a:srgbClr val="FFFF00"/>
                </a:highlight>
              </a:rPr>
              <a:t>danh tiếng </a:t>
            </a:r>
            <a:r>
              <a:rPr lang="vi-VN" sz="2400" dirty="0"/>
              <a:t>của doanh nghiệp, và trong những trường hợp cực đoan, thậm chí là </a:t>
            </a:r>
            <a:r>
              <a:rPr lang="vi-VN" sz="2400" dirty="0">
                <a:highlight>
                  <a:srgbClr val="FFFF00"/>
                </a:highlight>
              </a:rPr>
              <a:t>thương tích hoặc tử vong</a:t>
            </a:r>
            <a:r>
              <a:rPr lang="vi-VN" sz="2400" dirty="0"/>
              <a:t>.</a:t>
            </a: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B7AA2BC2-6619-96F0-17F9-F0BDE3CA4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22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182687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Kiểm</a:t>
            </a:r>
            <a:r>
              <a:rPr lang="en-US" altLang="en-US" b="1" dirty="0"/>
              <a:t> </a:t>
            </a:r>
            <a:r>
              <a:rPr lang="en-US" altLang="en-US" b="1" dirty="0" err="1"/>
              <a:t>thử</a:t>
            </a:r>
            <a:r>
              <a:rPr lang="en-US" altLang="en-US" b="1" dirty="0"/>
              <a:t> </a:t>
            </a:r>
            <a:r>
              <a:rPr lang="en-US" altLang="en-US" b="1" dirty="0" err="1"/>
              <a:t>phần</a:t>
            </a:r>
            <a:r>
              <a:rPr lang="en-US" altLang="en-US" b="1" dirty="0"/>
              <a:t> </a:t>
            </a:r>
            <a:r>
              <a:rPr lang="en-US" altLang="en-US" b="1" dirty="0" err="1"/>
              <a:t>mềm</a:t>
            </a:r>
            <a:r>
              <a:rPr lang="en-US" altLang="en-US" b="1" dirty="0"/>
              <a:t> </a:t>
            </a:r>
            <a:r>
              <a:rPr lang="en-US" altLang="en-US" b="1" dirty="0" err="1"/>
              <a:t>là</a:t>
            </a:r>
            <a:r>
              <a:rPr lang="en-US" altLang="en-US" b="1" dirty="0"/>
              <a:t> </a:t>
            </a:r>
            <a:r>
              <a:rPr lang="en-US" altLang="en-US" b="1" dirty="0" err="1"/>
              <a:t>gì</a:t>
            </a:r>
            <a:r>
              <a:rPr lang="en-US" altLang="en-US" b="1" dirty="0"/>
              <a:t> (t)?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558168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cận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: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1600" dirty="0" err="1"/>
              <a:t>Kiểm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thử</a:t>
            </a:r>
            <a:r>
              <a:rPr lang="en-US" altLang="en-US" sz="1600" dirty="0"/>
              <a:t> </a:t>
            </a:r>
            <a:r>
              <a:rPr lang="en-US" altLang="en-US" sz="1600" dirty="0" err="1"/>
              <a:t>động</a:t>
            </a:r>
            <a:r>
              <a:rPr lang="en-US" altLang="en-US" sz="1600" dirty="0"/>
              <a:t> (Dynamic testing): </a:t>
            </a:r>
            <a:r>
              <a:rPr lang="en-US" sz="1600" b="1" u="sng" dirty="0"/>
              <a:t>Bao </a:t>
            </a:r>
            <a:r>
              <a:rPr lang="en-US" sz="1600" b="1" u="sng" dirty="0" err="1"/>
              <a:t>gồm</a:t>
            </a:r>
            <a:r>
              <a:rPr lang="en-US" sz="1600" b="1" u="sng" dirty="0"/>
              <a:t> </a:t>
            </a:r>
            <a:r>
              <a:rPr lang="en-US" sz="1600" b="1" u="sng" dirty="0" err="1"/>
              <a:t>việc</a:t>
            </a:r>
            <a:r>
              <a:rPr lang="en-US" sz="1600" b="1" u="sng" dirty="0"/>
              <a:t> </a:t>
            </a:r>
            <a:r>
              <a:rPr lang="en-US" sz="1600" b="1" u="sng" dirty="0" err="1"/>
              <a:t>thực</a:t>
            </a:r>
            <a:r>
              <a:rPr lang="en-US" sz="1600" b="1" u="sng" dirty="0"/>
              <a:t> </a:t>
            </a:r>
            <a:r>
              <a:rPr lang="en-US" sz="1600" b="1" u="sng" dirty="0" err="1"/>
              <a:t>thi</a:t>
            </a:r>
            <a:r>
              <a:rPr lang="en-US" sz="1600" b="1" u="sng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thử</a:t>
            </a:r>
            <a:endParaRPr lang="en-US" altLang="en-US" sz="1600" dirty="0"/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1600" dirty="0" err="1"/>
              <a:t>Kiểm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thử</a:t>
            </a:r>
            <a:r>
              <a:rPr lang="en-US" altLang="en-US" sz="1600" dirty="0"/>
              <a:t> </a:t>
            </a:r>
            <a:r>
              <a:rPr lang="en-US" altLang="en-US" sz="1600" dirty="0" err="1"/>
              <a:t>tĩnh</a:t>
            </a:r>
            <a:r>
              <a:rPr lang="en-US" altLang="en-US" sz="1600" dirty="0"/>
              <a:t> (Static testing): </a:t>
            </a:r>
            <a:r>
              <a:rPr lang="en-US" sz="1600" b="1" u="sng" dirty="0" err="1"/>
              <a:t>Không</a:t>
            </a:r>
            <a:r>
              <a:rPr lang="en-US" sz="1600" b="1" u="sng" dirty="0"/>
              <a:t> bao </a:t>
            </a:r>
            <a:r>
              <a:rPr lang="en-US" sz="1600" b="1" u="sng" dirty="0" err="1"/>
              <a:t>gồm</a:t>
            </a:r>
            <a:r>
              <a:rPr lang="en-US" sz="1600" b="1" u="sng" dirty="0"/>
              <a:t> </a:t>
            </a:r>
            <a:r>
              <a:rPr lang="en-US" sz="1600" b="1" u="sng" dirty="0" err="1"/>
              <a:t>việc</a:t>
            </a:r>
            <a:r>
              <a:rPr lang="en-US" sz="1600" b="1" u="sng" dirty="0"/>
              <a:t> </a:t>
            </a:r>
            <a:r>
              <a:rPr lang="en-US" sz="1600" b="1" u="sng" dirty="0" err="1"/>
              <a:t>thực</a:t>
            </a:r>
            <a:r>
              <a:rPr lang="en-US" sz="1600" b="1" u="sng" dirty="0"/>
              <a:t> </a:t>
            </a:r>
            <a:r>
              <a:rPr lang="en-US" sz="1600" b="1" u="sng" dirty="0" err="1"/>
              <a:t>thi</a:t>
            </a:r>
            <a:r>
              <a:rPr lang="en-US" sz="1600" b="1" u="sng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thành</a:t>
            </a:r>
            <a:r>
              <a:rPr lang="en-US" sz="1600" dirty="0"/>
              <a:t> </a:t>
            </a:r>
            <a:r>
              <a:rPr lang="en-US" sz="1600" dirty="0" err="1"/>
              <a:t>phần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thử</a:t>
            </a:r>
            <a:r>
              <a:rPr lang="en-US" sz="1600" dirty="0"/>
              <a:t> (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thử</a:t>
            </a:r>
            <a:r>
              <a:rPr lang="en-US" sz="1600" dirty="0"/>
              <a:t> </a:t>
            </a:r>
            <a:r>
              <a:rPr lang="en-US" sz="1600" dirty="0" err="1"/>
              <a:t>tĩnh</a:t>
            </a:r>
            <a:r>
              <a:rPr lang="en-US" sz="1600" dirty="0"/>
              <a:t> bao </a:t>
            </a:r>
            <a:r>
              <a:rPr lang="en-US" sz="1600" dirty="0" err="1"/>
              <a:t>gồm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bằng</a:t>
            </a:r>
            <a:r>
              <a:rPr lang="en-US" sz="1600" dirty="0"/>
              <a:t> </a:t>
            </a:r>
            <a:r>
              <a:rPr lang="en-US" sz="1600" dirty="0" err="1"/>
              <a:t>mắt</a:t>
            </a:r>
            <a:r>
              <a:rPr lang="en-US" sz="1600" dirty="0"/>
              <a:t> (reviewing)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phẩm</a:t>
            </a:r>
            <a:r>
              <a:rPr lang="en-US" sz="1600" dirty="0"/>
              <a:t> (work products)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, user stories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.)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bao </a:t>
            </a:r>
            <a:r>
              <a:rPr lang="en-US" sz="2000" dirty="0" err="1"/>
              <a:t>gồm</a:t>
            </a:r>
            <a:r>
              <a:rPr lang="en-US" sz="2000" dirty="0"/>
              <a:t> 2 </a:t>
            </a:r>
            <a:r>
              <a:rPr lang="en-US" sz="2000" dirty="0" err="1"/>
              <a:t>việc</a:t>
            </a:r>
            <a:r>
              <a:rPr lang="en-US" sz="2000" dirty="0"/>
              <a:t>: </a:t>
            </a:r>
          </a:p>
          <a:p>
            <a:pPr lvl="1"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b="1" dirty="0" err="1"/>
              <a:t>Xác</a:t>
            </a:r>
            <a:r>
              <a:rPr lang="en-US" sz="1600" b="1" dirty="0"/>
              <a:t> </a:t>
            </a:r>
            <a:r>
              <a:rPr lang="en-US" sz="1600" b="1" dirty="0" err="1"/>
              <a:t>minh</a:t>
            </a:r>
            <a:r>
              <a:rPr lang="en-US" sz="1600" b="1" dirty="0"/>
              <a:t> (Verification)</a:t>
            </a:r>
            <a:r>
              <a:rPr lang="en-US" sz="1600" dirty="0"/>
              <a:t>: </a:t>
            </a:r>
            <a:r>
              <a:rPr lang="en-US" sz="1600" u="sng" dirty="0" err="1"/>
              <a:t>Xác</a:t>
            </a:r>
            <a:r>
              <a:rPr lang="en-US" sz="1600" u="sng" dirty="0"/>
              <a:t> </a:t>
            </a:r>
            <a:r>
              <a:rPr lang="en-US" sz="1600" u="sng" dirty="0" err="1"/>
              <a:t>minh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đúng</a:t>
            </a:r>
            <a:r>
              <a:rPr lang="en-US" sz="1600" dirty="0"/>
              <a:t> </a:t>
            </a:r>
            <a:r>
              <a:rPr lang="en-US" sz="1600" dirty="0" err="1"/>
              <a:t>đắn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, user stories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tài</a:t>
            </a:r>
            <a:r>
              <a:rPr lang="en-US" sz="1600" dirty="0"/>
              <a:t> </a:t>
            </a:r>
            <a:r>
              <a:rPr lang="en-US" sz="1600" dirty="0" err="1"/>
              <a:t>liệu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endParaRPr lang="en-US" sz="1600" dirty="0"/>
          </a:p>
          <a:p>
            <a:pPr lvl="1">
              <a:lnSpc>
                <a:spcPct val="150000"/>
              </a:lnSpc>
              <a:defRPr/>
            </a:pPr>
            <a:r>
              <a:rPr lang="en-US" sz="1600" b="1" dirty="0" err="1"/>
              <a:t>Kiểm</a:t>
            </a:r>
            <a:r>
              <a:rPr lang="en-US" sz="1600" b="1" dirty="0"/>
              <a:t> </a:t>
            </a:r>
            <a:r>
              <a:rPr lang="en-US" sz="1600" b="1" dirty="0" err="1"/>
              <a:t>tra</a:t>
            </a:r>
            <a:r>
              <a:rPr lang="en-US" sz="1600" b="1" dirty="0"/>
              <a:t> (Validation)</a:t>
            </a:r>
            <a:r>
              <a:rPr lang="en-US" sz="1600" dirty="0"/>
              <a:t>: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làm</a:t>
            </a:r>
            <a:r>
              <a:rPr lang="en-US" sz="1600" dirty="0"/>
              <a:t> </a:t>
            </a:r>
            <a:r>
              <a:rPr lang="en-US" sz="1600" dirty="0" err="1"/>
              <a:t>đúng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yêu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,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đúng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nhu</a:t>
            </a:r>
            <a:r>
              <a:rPr lang="en-US" sz="1600" dirty="0"/>
              <a:t> </a:t>
            </a:r>
            <a:r>
              <a:rPr lang="en-US" sz="1600" dirty="0" err="1"/>
              <a:t>cầu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(user)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bên</a:t>
            </a:r>
            <a:r>
              <a:rPr lang="en-US" sz="1600" dirty="0"/>
              <a:t> </a:t>
            </a:r>
            <a:r>
              <a:rPr lang="en-US" sz="1600" dirty="0" err="1"/>
              <a:t>liên</a:t>
            </a:r>
            <a:r>
              <a:rPr lang="en-US" sz="1600" dirty="0"/>
              <a:t> </a:t>
            </a:r>
            <a:r>
              <a:rPr lang="en-US" sz="1600" dirty="0" err="1"/>
              <a:t>quan</a:t>
            </a:r>
            <a:r>
              <a:rPr lang="en-US" sz="1600" dirty="0"/>
              <a:t> (stakeholder )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môi</a:t>
            </a:r>
            <a:r>
              <a:rPr lang="en-US" sz="1600" dirty="0"/>
              <a:t> </a:t>
            </a:r>
            <a:r>
              <a:rPr lang="en-US" sz="1600" dirty="0" err="1"/>
              <a:t>trường</a:t>
            </a:r>
            <a:r>
              <a:rPr lang="en-US" sz="1600" dirty="0"/>
              <a:t> </a:t>
            </a:r>
            <a:r>
              <a:rPr lang="en-US" sz="1600" dirty="0" err="1"/>
              <a:t>vận</a:t>
            </a:r>
            <a:r>
              <a:rPr lang="en-US" sz="1600" dirty="0"/>
              <a:t> </a:t>
            </a:r>
            <a:r>
              <a:rPr lang="en-US" sz="1600" dirty="0" err="1"/>
              <a:t>hành</a:t>
            </a:r>
            <a:r>
              <a:rPr lang="en-US" sz="1600" dirty="0"/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hoạt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thử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triển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mềm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20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63A24BFF-05A8-1F07-5A73-61AE02654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182687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Kiểm</a:t>
            </a:r>
            <a:r>
              <a:rPr lang="en-US" altLang="en-US" b="1" dirty="0"/>
              <a:t> </a:t>
            </a:r>
            <a:r>
              <a:rPr lang="en-US" altLang="en-US" b="1" dirty="0" err="1"/>
              <a:t>thử</a:t>
            </a:r>
            <a:r>
              <a:rPr lang="en-US" altLang="en-US" b="1" dirty="0"/>
              <a:t> </a:t>
            </a:r>
            <a:r>
              <a:rPr lang="en-US" altLang="en-US" b="1" dirty="0" err="1"/>
              <a:t>phần</a:t>
            </a:r>
            <a:r>
              <a:rPr lang="en-US" altLang="en-US" b="1" dirty="0"/>
              <a:t> </a:t>
            </a:r>
            <a:r>
              <a:rPr lang="en-US" altLang="en-US" b="1" dirty="0" err="1"/>
              <a:t>mềm</a:t>
            </a:r>
            <a:r>
              <a:rPr lang="en-US" altLang="en-US" b="1" dirty="0"/>
              <a:t> </a:t>
            </a:r>
            <a:r>
              <a:rPr lang="en-US" altLang="en-US" b="1" dirty="0" err="1"/>
              <a:t>là</a:t>
            </a:r>
            <a:r>
              <a:rPr lang="en-US" altLang="en-US" b="1" dirty="0"/>
              <a:t> </a:t>
            </a:r>
            <a:r>
              <a:rPr lang="en-US" altLang="en-US" b="1" dirty="0" err="1"/>
              <a:t>gì</a:t>
            </a:r>
            <a:r>
              <a:rPr lang="en-US" altLang="en-US" b="1" dirty="0"/>
              <a:t> (t)?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2" y="1222828"/>
            <a:ext cx="11494361" cy="542565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1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kĩ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hoạch</a:t>
            </a:r>
            <a:r>
              <a:rPr lang="en-US" sz="2400" dirty="0"/>
              <a:t>,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, </a:t>
            </a:r>
            <a:r>
              <a:rPr lang="en-US" sz="2400" dirty="0" err="1"/>
              <a:t>ước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,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soát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chỉnh</a:t>
            </a:r>
            <a:r>
              <a:rPr lang="en-US" sz="2400" dirty="0"/>
              <a:t>.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.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tuệ</a:t>
            </a:r>
            <a:r>
              <a:rPr lang="en-US" sz="2400" dirty="0"/>
              <a:t>, </a:t>
            </a:r>
            <a:r>
              <a:rPr lang="en-US" sz="2400" dirty="0" err="1"/>
              <a:t>đòi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thử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kiến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chuyên</a:t>
            </a:r>
            <a:r>
              <a:rPr lang="en-US" sz="2400" dirty="0"/>
              <a:t> </a:t>
            </a:r>
            <a:r>
              <a:rPr lang="en-US" sz="2400" dirty="0" err="1"/>
              <a:t>môn</a:t>
            </a:r>
            <a:r>
              <a:rPr lang="en-US" sz="2400" dirty="0"/>
              <a:t>,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biện</a:t>
            </a:r>
            <a:r>
              <a:rPr lang="en-US" sz="2400" dirty="0"/>
              <a:t>,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. </a:t>
            </a:r>
            <a:endParaRPr lang="en-US" sz="2000" dirty="0"/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2000" b="1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63A24BFF-05A8-1F07-5A73-61AE02654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1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7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773113"/>
          </a:xfrm>
        </p:spPr>
        <p:txBody>
          <a:bodyPr/>
          <a:lstStyle/>
          <a:p>
            <a:pPr eaLnBrk="1" hangingPunct="1"/>
            <a:r>
              <a:rPr lang="en-US" dirty="0"/>
              <a:t>1.1.1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altLang="en-US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05D74375-8008-6037-DAC9-670B04CD9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27" y="40141"/>
            <a:ext cx="2612571" cy="1434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365E7C-2743-37B5-319B-7B513E1C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639459"/>
            <a:ext cx="7917543" cy="58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92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256"/>
            <a:ext cx="10515600" cy="887436"/>
          </a:xfrm>
        </p:spPr>
        <p:txBody>
          <a:bodyPr/>
          <a:lstStyle/>
          <a:p>
            <a:pPr eaLnBrk="1" hangingPunct="1"/>
            <a:r>
              <a:rPr lang="en-US"/>
              <a:t>1.1.1 Mục tiêu đặc trưng của kiểm thử (t)</a:t>
            </a: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0B0C-160B-7081-E27E-59E3D31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041"/>
            <a:ext cx="10515600" cy="407138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(test level)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đời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,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pic>
        <p:nvPicPr>
          <p:cNvPr id="3" name="Picture 2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AAF48955-9D12-A362-0FA4-72639FF4B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46" y="39897"/>
            <a:ext cx="2517554" cy="13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9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37"/>
            <a:ext cx="10515600" cy="1058863"/>
          </a:xfrm>
        </p:spPr>
        <p:txBody>
          <a:bodyPr/>
          <a:lstStyle/>
          <a:p>
            <a:pPr eaLnBrk="1" hangingPunct="1"/>
            <a:r>
              <a:rPr lang="en-US"/>
              <a:t>1.1.2 Kiểm thử và Gỡ lỗi</a:t>
            </a: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30B0C-160B-7081-E27E-59E3D31D0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86" y="935264"/>
            <a:ext cx="11125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FFDDA27-0209-C671-F9D3-1B9E58CFA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59001"/>
              </p:ext>
            </p:extLst>
          </p:nvPr>
        </p:nvGraphicFramePr>
        <p:xfrm>
          <a:off x="870855" y="1361440"/>
          <a:ext cx="11226801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9831">
                  <a:extLst>
                    <a:ext uri="{9D8B030D-6E8A-4147-A177-3AD203B41FA5}">
                      <a16:colId xmlns:a16="http://schemas.microsoft.com/office/drawing/2014/main" val="3810658858"/>
                    </a:ext>
                  </a:extLst>
                </a:gridCol>
                <a:gridCol w="6066970">
                  <a:extLst>
                    <a:ext uri="{9D8B030D-6E8A-4147-A177-3AD203B41FA5}">
                      <a16:colId xmlns:a16="http://schemas.microsoft.com/office/drawing/2014/main" val="37280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err="1"/>
                        <a:t>Gỡ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r>
                        <a:rPr lang="en-US" sz="1700" dirty="0"/>
                        <a:t> (Debugging)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57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700" b="0" dirty="0" err="1"/>
                        <a:t>Kích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hoạt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các</a:t>
                      </a:r>
                      <a:r>
                        <a:rPr lang="en-US" sz="1700" b="0" dirty="0"/>
                        <a:t> failures </a:t>
                      </a:r>
                      <a:r>
                        <a:rPr lang="en-US" sz="1700" b="0" dirty="0" err="1"/>
                        <a:t>được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gây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ra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bởi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các</a:t>
                      </a:r>
                      <a:r>
                        <a:rPr lang="en-US" sz="1700" b="0" dirty="0"/>
                        <a:t> defect </a:t>
                      </a:r>
                      <a:r>
                        <a:rPr lang="en-US" sz="1700" b="0" dirty="0" err="1"/>
                        <a:t>trong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phần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mềm</a:t>
                      </a:r>
                      <a:r>
                        <a:rPr lang="en-US" sz="1700" b="0" dirty="0"/>
                        <a:t> (Dynamic testing) </a:t>
                      </a:r>
                      <a:r>
                        <a:rPr lang="en-US" sz="1700" b="0" dirty="0" err="1"/>
                        <a:t>hoặc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trực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tiếp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tìm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lỗi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trong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các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đối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tượng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kiểm</a:t>
                      </a:r>
                      <a:r>
                        <a:rPr lang="en-US" sz="1700" b="0" dirty="0"/>
                        <a:t> </a:t>
                      </a:r>
                      <a:r>
                        <a:rPr lang="en-US" sz="1700" b="0" dirty="0" err="1"/>
                        <a:t>thử</a:t>
                      </a:r>
                      <a:r>
                        <a:rPr lang="en-US" sz="1700" b="0" dirty="0"/>
                        <a:t> (Static testing).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4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động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kích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hoạt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r>
                        <a:rPr lang="en-US" sz="1700" dirty="0"/>
                        <a:t> (failure)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Tìm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nguyên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nhân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của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r>
                        <a:rPr lang="en-US" sz="1700" dirty="0"/>
                        <a:t> (failure/defect), </a:t>
                      </a:r>
                      <a:r>
                        <a:rPr lang="en-US" sz="1700" dirty="0" err="1"/>
                        <a:t>phân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tích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nguyên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nhân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và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loại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bỏ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chúng</a:t>
                      </a:r>
                      <a:r>
                        <a:rPr lang="en-US" sz="1700" dirty="0"/>
                        <a:t>.</a:t>
                      </a:r>
                    </a:p>
                    <a:p>
                      <a:r>
                        <a:rPr lang="en-US" sz="1700" dirty="0"/>
                        <a:t>Quy </a:t>
                      </a:r>
                      <a:r>
                        <a:rPr lang="en-US" sz="1700" dirty="0" err="1"/>
                        <a:t>trình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gỡ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của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động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gồm</a:t>
                      </a:r>
                      <a:r>
                        <a:rPr lang="en-US" sz="1700" dirty="0"/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700" dirty="0" err="1"/>
                        <a:t>Tái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hiện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endParaRPr lang="en-US" sz="170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700" dirty="0" err="1"/>
                        <a:t>Chẩn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đoán</a:t>
                      </a:r>
                      <a:r>
                        <a:rPr lang="en-US" sz="1700" dirty="0"/>
                        <a:t> (</a:t>
                      </a:r>
                      <a:r>
                        <a:rPr lang="en-US" sz="1700" dirty="0" err="1"/>
                        <a:t>tìm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nguyên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nhân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gốc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rễ</a:t>
                      </a:r>
                      <a:r>
                        <a:rPr lang="en-US" sz="1700" dirty="0"/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700" dirty="0" err="1"/>
                        <a:t>Sửa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3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xác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nhận</a:t>
                      </a:r>
                      <a:r>
                        <a:rPr lang="en-US" sz="1700" dirty="0"/>
                        <a:t> (Confirmation testing) </a:t>
                      </a:r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tra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lại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xem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bản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sửa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có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giải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quyết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được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sự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cố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không</a:t>
                      </a:r>
                      <a:r>
                        <a:rPr lang="en-US" sz="1700" dirty="0"/>
                        <a:t>. </a:t>
                      </a:r>
                      <a:r>
                        <a:rPr lang="en-US" sz="1700" dirty="0" err="1"/>
                        <a:t>Người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thực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hiện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xác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nhận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và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người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ban </a:t>
                      </a:r>
                      <a:r>
                        <a:rPr lang="en-US" sz="1700" dirty="0" err="1"/>
                        <a:t>đầu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nên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là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cùng</a:t>
                      </a:r>
                      <a:r>
                        <a:rPr lang="en-US" sz="1700" dirty="0"/>
                        <a:t> 1 </a:t>
                      </a:r>
                      <a:r>
                        <a:rPr lang="en-US" sz="1700" dirty="0" err="1"/>
                        <a:t>người</a:t>
                      </a:r>
                      <a:r>
                        <a:rPr lang="en-US" sz="17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5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hồi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quy</a:t>
                      </a:r>
                      <a:r>
                        <a:rPr lang="en-US" sz="1700" dirty="0"/>
                        <a:t> (Regression testing)  </a:t>
                      </a:r>
                      <a:r>
                        <a:rPr lang="en-US" sz="1700" dirty="0" err="1"/>
                        <a:t>sau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đó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được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thực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hiện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để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tra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các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bản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sửa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này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có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gây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ra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một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khác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trong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các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đối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tượng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khác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không</a:t>
                      </a:r>
                      <a:r>
                        <a:rPr lang="en-US" sz="17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6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tĩnh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xác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định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một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Gỡ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loại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bỏ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lỗi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mà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không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cần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tái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hiện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hoặc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chẩn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đoán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vì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kiểm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thử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tĩnh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trực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tiếp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tìm</a:t>
                      </a:r>
                      <a:r>
                        <a:rPr lang="en-US" sz="1700" dirty="0"/>
                        <a:t> defect, </a:t>
                      </a:r>
                      <a:r>
                        <a:rPr lang="en-US" sz="1700" dirty="0" err="1"/>
                        <a:t>không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thể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gây</a:t>
                      </a:r>
                      <a:r>
                        <a:rPr lang="en-US" sz="1700" dirty="0"/>
                        <a:t> </a:t>
                      </a:r>
                      <a:r>
                        <a:rPr lang="en-US" sz="1700" dirty="0" err="1"/>
                        <a:t>ra</a:t>
                      </a:r>
                      <a:r>
                        <a:rPr lang="en-US" sz="1700" dirty="0"/>
                        <a:t> failure.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58851"/>
                  </a:ext>
                </a:extLst>
              </a:tr>
            </a:tbl>
          </a:graphicData>
        </a:graphic>
      </p:graphicFrame>
      <p:pic>
        <p:nvPicPr>
          <p:cNvPr id="2" name="Picture 1" descr="A picture containing font, graphics, logo, symbol&#10;&#10;Description automatically generated">
            <a:extLst>
              <a:ext uri="{FF2B5EF4-FFF2-40B4-BE49-F238E27FC236}">
                <a16:creationId xmlns:a16="http://schemas.microsoft.com/office/drawing/2014/main" id="{2B9FA3C2-57B4-5655-0624-D3B13CE5A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46" y="39898"/>
            <a:ext cx="2517554" cy="11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8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1098</TotalTime>
  <Words>862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Wingdings</vt:lpstr>
      <vt:lpstr>Office Theme</vt:lpstr>
      <vt:lpstr>ISTQB FOUNDATION  Chương 1 – Nền tảng của kiểm thử 1.1. Kiểm thử là gì?</vt:lpstr>
      <vt:lpstr>Mục tiêu của bài học</vt:lpstr>
      <vt:lpstr>Kiểm thử là gì?</vt:lpstr>
      <vt:lpstr>Kiểm thử là gì (t)?</vt:lpstr>
      <vt:lpstr>Kiểm thử phần mềm là gì (t)?</vt:lpstr>
      <vt:lpstr>Kiểm thử phần mềm là gì (t)?</vt:lpstr>
      <vt:lpstr>1.1.1 Mục tiêu đặc trưng của kiểm thử</vt:lpstr>
      <vt:lpstr>1.1.1 Mục tiêu đặc trưng của kiểm thử (t)</vt:lpstr>
      <vt:lpstr>1.1.2 Kiểm thử và Gỡ lỗi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Luy THI HOANG</dc:creator>
  <cp:lastModifiedBy>Luy THI HOANG</cp:lastModifiedBy>
  <cp:revision>21</cp:revision>
  <dcterms:created xsi:type="dcterms:W3CDTF">2023-05-24T12:32:34Z</dcterms:created>
  <dcterms:modified xsi:type="dcterms:W3CDTF">2023-05-26T07:13:50Z</dcterms:modified>
</cp:coreProperties>
</file>