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412" r:id="rId4"/>
    <p:sldId id="413" r:id="rId5"/>
    <p:sldId id="414" r:id="rId6"/>
    <p:sldId id="416" r:id="rId7"/>
    <p:sldId id="415" r:id="rId8"/>
    <p:sldId id="417" r:id="rId9"/>
    <p:sldId id="41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88" d="100"/>
          <a:sy n="88" d="100"/>
        </p:scale>
        <p:origin x="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900" b="1" dirty="0" err="1">
                <a:solidFill>
                  <a:srgbClr val="007ABF"/>
                </a:solidFill>
                <a:latin typeface="Arial" panose="020B0604020202020204" pitchFamily="34" charset="0"/>
                <a:ea typeface="+mj-ea"/>
                <a:cs typeface="Arial" panose="020B0604020202020204" pitchFamily="34" charset="0"/>
              </a:rPr>
              <a:t>Chương</a:t>
            </a:r>
            <a:r>
              <a:rPr lang="en-US" sz="4900" b="1" dirty="0">
                <a:solidFill>
                  <a:srgbClr val="007ABF"/>
                </a:solidFill>
                <a:latin typeface="Arial" panose="020B0604020202020204" pitchFamily="34" charset="0"/>
                <a:ea typeface="+mj-ea"/>
                <a:cs typeface="Arial" panose="020B0604020202020204" pitchFamily="34" charset="0"/>
              </a:rPr>
              <a:t> 1 – </a:t>
            </a:r>
            <a:r>
              <a:rPr lang="en-US" sz="4900" b="1" dirty="0" err="1">
                <a:solidFill>
                  <a:srgbClr val="007ABF"/>
                </a:solidFill>
                <a:latin typeface="Arial" panose="020B0604020202020204" pitchFamily="34" charset="0"/>
                <a:ea typeface="+mj-ea"/>
                <a:cs typeface="Arial" panose="020B0604020202020204" pitchFamily="34" charset="0"/>
              </a:rPr>
              <a:t>Nền</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tảng</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của</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kiểm</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thử</a:t>
            </a:r>
            <a:endParaRPr lang="en-US" sz="4900" b="1" dirty="0">
              <a:solidFill>
                <a:srgbClr val="007ABF"/>
              </a:solidFill>
              <a:latin typeface="Arial" panose="020B0604020202020204" pitchFamily="34" charset="0"/>
              <a:ea typeface="+mj-ea"/>
              <a:cs typeface="Arial" panose="020B0604020202020204" pitchFamily="34" charset="0"/>
            </a:endParaRPr>
          </a:p>
          <a:p>
            <a:pPr eaLnBrk="1" fontAlgn="auto" hangingPunct="1">
              <a:lnSpc>
                <a:spcPct val="90000"/>
              </a:lnSpc>
              <a:buClr>
                <a:srgbClr val="1E4E79"/>
              </a:buClr>
              <a:buSzPts val="4400"/>
              <a:defRPr/>
            </a:pPr>
            <a:r>
              <a:rPr lang="en-US" sz="3200" b="1" dirty="0">
                <a:solidFill>
                  <a:srgbClr val="E10303"/>
                </a:solidFill>
                <a:latin typeface="Arial" panose="020B0604020202020204" pitchFamily="34" charset="0"/>
                <a:ea typeface="+mj-ea"/>
                <a:cs typeface="Arial" panose="020B0604020202020204" pitchFamily="34" charset="0"/>
              </a:rPr>
              <a:t>1.2. </a:t>
            </a:r>
            <a:r>
              <a:rPr lang="en-US" sz="3200" b="1" dirty="0" err="1">
                <a:solidFill>
                  <a:srgbClr val="E10303"/>
                </a:solidFill>
                <a:latin typeface="Arial" panose="020B0604020202020204" pitchFamily="34" charset="0"/>
                <a:ea typeface="+mj-ea"/>
                <a:cs typeface="Arial" panose="020B0604020202020204" pitchFamily="34" charset="0"/>
              </a:rPr>
              <a:t>Vì</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sao</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kiểm</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thử</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là</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cần</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thiết</a:t>
            </a:r>
            <a:r>
              <a:rPr lang="en-US" sz="3200" b="1" dirty="0">
                <a:solidFill>
                  <a:srgbClr val="E10303"/>
                </a:solidFill>
                <a:latin typeface="Arial" panose="020B0604020202020204" pitchFamily="34" charset="0"/>
                <a:ea typeface="+mj-ea"/>
                <a:cs typeface="Arial" panose="020B0604020202020204" pitchFamily="34" charset="0"/>
              </a:rPr>
              <a:t>?</a:t>
            </a: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12682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4" name="Content Placeholder 3">
            <a:extLst>
              <a:ext uri="{FF2B5EF4-FFF2-40B4-BE49-F238E27FC236}">
                <a16:creationId xmlns:a16="http://schemas.microsoft.com/office/drawing/2014/main" id="{9810E8D7-47C7-AB09-81CA-F04824F73455}"/>
              </a:ext>
            </a:extLst>
          </p:cNvPr>
          <p:cNvSpPr>
            <a:spLocks noGrp="1"/>
          </p:cNvSpPr>
          <p:nvPr>
            <p:ph idx="1"/>
          </p:nvPr>
        </p:nvSpPr>
        <p:spPr>
          <a:xfrm>
            <a:off x="5856514" y="2337156"/>
            <a:ext cx="6332083" cy="41797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2000" b="1" u="sng" dirty="0" err="1">
                <a:solidFill>
                  <a:schemeClr val="tx1"/>
                </a:solidFill>
              </a:rPr>
              <a:t>Tóm</a:t>
            </a:r>
            <a:r>
              <a:rPr lang="en-US" sz="2000" b="1" u="sng" dirty="0">
                <a:solidFill>
                  <a:schemeClr val="tx1"/>
                </a:solidFill>
              </a:rPr>
              <a:t> </a:t>
            </a:r>
            <a:r>
              <a:rPr lang="en-US" sz="2000" b="1" u="sng" dirty="0" err="1">
                <a:solidFill>
                  <a:schemeClr val="tx1"/>
                </a:solidFill>
              </a:rPr>
              <a:t>tắt</a:t>
            </a:r>
            <a:r>
              <a:rPr lang="en-US" sz="2000" b="1" u="sng" dirty="0">
                <a:solidFill>
                  <a:schemeClr val="tx1"/>
                </a:solidFill>
              </a:rPr>
              <a:t>:</a:t>
            </a:r>
          </a:p>
          <a:p>
            <a:endParaRPr lang="en-US" sz="2000" b="1" u="sng" dirty="0">
              <a:solidFill>
                <a:schemeClr val="tx1"/>
              </a:solidFill>
            </a:endParaRPr>
          </a:p>
          <a:p>
            <a:pPr marL="285750" indent="-285750">
              <a:buFont typeface="Wingdings" panose="05000000000000000000" pitchFamily="2" charset="2"/>
              <a:buChar char="q"/>
            </a:pPr>
            <a:r>
              <a:rPr lang="en-US" sz="1900" dirty="0" err="1">
                <a:solidFill>
                  <a:srgbClr val="3C4043"/>
                </a:solidFill>
                <a:ea typeface="Roboto" panose="02000000000000000000" pitchFamily="2" charset="0"/>
                <a:cs typeface="Roboto" panose="02000000000000000000" pitchFamily="2" charset="0"/>
              </a:rPr>
              <a:t>Kiểm</a:t>
            </a:r>
            <a:r>
              <a:rPr lang="en-US" sz="1900" dirty="0">
                <a:solidFill>
                  <a:srgbClr val="3C4043"/>
                </a:solidFill>
                <a:ea typeface="Roboto" panose="02000000000000000000" pitchFamily="2" charset="0"/>
                <a:cs typeface="Roboto" panose="02000000000000000000" pitchFamily="2" charset="0"/>
              </a:rPr>
              <a:t> </a:t>
            </a:r>
            <a:r>
              <a:rPr lang="en-US" sz="1900" dirty="0" err="1">
                <a:solidFill>
                  <a:srgbClr val="3C4043"/>
                </a:solidFill>
                <a:ea typeface="Roboto" panose="02000000000000000000" pitchFamily="2" charset="0"/>
                <a:cs typeface="Roboto" panose="02000000000000000000" pitchFamily="2" charset="0"/>
              </a:rPr>
              <a:t>thử</a:t>
            </a:r>
            <a:r>
              <a:rPr lang="vi-VN" sz="1900" b="0" i="0" dirty="0">
                <a:solidFill>
                  <a:srgbClr val="3C4043"/>
                </a:solidFill>
                <a:effectLst/>
                <a:ea typeface="Roboto" panose="02000000000000000000" pitchFamily="2" charset="0"/>
                <a:cs typeface="Roboto" panose="02000000000000000000" pitchFamily="2" charset="0"/>
              </a:rPr>
              <a:t>, như một hình thức kiểm soát chất lượng, giúp đạt được các mục tiêu đã thỏa thuận </a:t>
            </a:r>
            <a:r>
              <a:rPr lang="en-US" sz="1900" b="0" i="0" dirty="0" err="1">
                <a:solidFill>
                  <a:srgbClr val="3C4043"/>
                </a:solidFill>
                <a:effectLst/>
                <a:ea typeface="Roboto" panose="02000000000000000000" pitchFamily="2" charset="0"/>
                <a:cs typeface="Roboto" panose="02000000000000000000" pitchFamily="2" charset="0"/>
              </a:rPr>
              <a:t>theo</a:t>
            </a:r>
            <a:r>
              <a:rPr lang="vi-VN" sz="1900" b="0" i="0" dirty="0">
                <a:solidFill>
                  <a:srgbClr val="3C4043"/>
                </a:solidFill>
                <a:effectLst/>
                <a:ea typeface="Roboto" panose="02000000000000000000" pitchFamily="2" charset="0"/>
                <a:cs typeface="Roboto" panose="02000000000000000000" pitchFamily="2" charset="0"/>
              </a:rPr>
              <a:t> các ràng buộc về phạm vi, thời gian, chất lượng và ngân sách đã </a:t>
            </a:r>
            <a:r>
              <a:rPr lang="en-US" sz="1900" b="0" i="0" dirty="0" err="1">
                <a:solidFill>
                  <a:srgbClr val="3C4043"/>
                </a:solidFill>
                <a:effectLst/>
                <a:ea typeface="Roboto" panose="02000000000000000000" pitchFamily="2" charset="0"/>
                <a:cs typeface="Roboto" panose="02000000000000000000" pitchFamily="2" charset="0"/>
              </a:rPr>
              <a:t>thiết</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lập</a:t>
            </a:r>
            <a:r>
              <a:rPr lang="vi-VN" sz="1900" b="0" i="0" dirty="0">
                <a:solidFill>
                  <a:srgbClr val="3C4043"/>
                </a:solidFill>
                <a:effectLst/>
                <a:ea typeface="Roboto" panose="02000000000000000000" pitchFamily="2" charset="0"/>
                <a:cs typeface="Roboto" panose="02000000000000000000" pitchFamily="2" charset="0"/>
              </a:rPr>
              <a:t>.</a:t>
            </a:r>
            <a:endParaRPr lang="en-US" sz="1900" b="0" i="0" dirty="0">
              <a:solidFill>
                <a:srgbClr val="3C4043"/>
              </a:solidFill>
              <a:effectLst/>
              <a:ea typeface="Roboto" panose="02000000000000000000" pitchFamily="2" charset="0"/>
              <a:cs typeface="Roboto" panose="02000000000000000000" pitchFamily="2" charset="0"/>
            </a:endParaRPr>
          </a:p>
          <a:p>
            <a:pPr marL="285750" indent="-285750">
              <a:buFont typeface="Wingdings" panose="05000000000000000000" pitchFamily="2" charset="2"/>
              <a:buChar char="q"/>
            </a:pPr>
            <a:r>
              <a:rPr lang="en-US" sz="1900" b="0" i="0" dirty="0" err="1">
                <a:solidFill>
                  <a:srgbClr val="3C4043"/>
                </a:solidFill>
                <a:effectLst/>
                <a:ea typeface="Roboto" panose="02000000000000000000" pitchFamily="2" charset="0"/>
                <a:cs typeface="Roboto" panose="02000000000000000000" pitchFamily="2" charset="0"/>
              </a:rPr>
              <a:t>Sự</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đóng</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góp</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của</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kiểm</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thử</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vào</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thành</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công</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của</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dự</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án</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không</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nên</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bị</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giới</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hạn</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trong</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các</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hoạt</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động</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của</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nhóm</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kiểm</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thử</a:t>
            </a:r>
            <a:r>
              <a:rPr lang="en-US" sz="1900" b="0" i="0" dirty="0">
                <a:solidFill>
                  <a:srgbClr val="3C4043"/>
                </a:solidFill>
                <a:effectLst/>
                <a:ea typeface="Roboto" panose="02000000000000000000" pitchFamily="2" charset="0"/>
                <a:cs typeface="Roboto" panose="02000000000000000000" pitchFamily="2" charset="0"/>
              </a:rPr>
              <a:t>. </a:t>
            </a:r>
            <a:r>
              <a:rPr lang="vi-VN" sz="1900" b="0" i="0" dirty="0">
                <a:solidFill>
                  <a:srgbClr val="3C4043"/>
                </a:solidFill>
                <a:effectLst/>
                <a:ea typeface="Roboto" panose="02000000000000000000" pitchFamily="2" charset="0"/>
                <a:cs typeface="Roboto" panose="02000000000000000000" pitchFamily="2" charset="0"/>
              </a:rPr>
              <a:t>Bất kỳ bên liên quan nào cũng có thể sử dụng các kỹ năng </a:t>
            </a:r>
            <a:r>
              <a:rPr lang="en-US" sz="1900" b="0" i="0" dirty="0" err="1">
                <a:solidFill>
                  <a:srgbClr val="3C4043"/>
                </a:solidFill>
                <a:effectLst/>
                <a:ea typeface="Roboto" panose="02000000000000000000" pitchFamily="2" charset="0"/>
                <a:cs typeface="Roboto" panose="02000000000000000000" pitchFamily="2" charset="0"/>
              </a:rPr>
              <a:t>kiểm</a:t>
            </a:r>
            <a:r>
              <a:rPr lang="en-US" sz="1900" b="0" i="0" dirty="0">
                <a:solidFill>
                  <a:srgbClr val="3C4043"/>
                </a:solidFill>
                <a:effectLst/>
                <a:ea typeface="Roboto" panose="02000000000000000000" pitchFamily="2" charset="0"/>
                <a:cs typeface="Roboto" panose="02000000000000000000" pitchFamily="2" charset="0"/>
              </a:rPr>
              <a:t> </a:t>
            </a:r>
            <a:r>
              <a:rPr lang="en-US" sz="1900" b="0" i="0" dirty="0" err="1">
                <a:solidFill>
                  <a:srgbClr val="3C4043"/>
                </a:solidFill>
                <a:effectLst/>
                <a:ea typeface="Roboto" panose="02000000000000000000" pitchFamily="2" charset="0"/>
                <a:cs typeface="Roboto" panose="02000000000000000000" pitchFamily="2" charset="0"/>
              </a:rPr>
              <a:t>thử</a:t>
            </a:r>
            <a:r>
              <a:rPr lang="en-US" sz="1900" b="0" i="0" dirty="0">
                <a:solidFill>
                  <a:srgbClr val="3C4043"/>
                </a:solidFill>
                <a:effectLst/>
                <a:ea typeface="Roboto" panose="02000000000000000000" pitchFamily="2" charset="0"/>
                <a:cs typeface="Roboto" panose="02000000000000000000" pitchFamily="2" charset="0"/>
              </a:rPr>
              <a:t> </a:t>
            </a:r>
            <a:r>
              <a:rPr lang="vi-VN" sz="1900" b="0" i="0" dirty="0">
                <a:solidFill>
                  <a:srgbClr val="3C4043"/>
                </a:solidFill>
                <a:effectLst/>
                <a:ea typeface="Roboto" panose="02000000000000000000" pitchFamily="2" charset="0"/>
                <a:cs typeface="Roboto" panose="02000000000000000000" pitchFamily="2" charset="0"/>
              </a:rPr>
              <a:t>của họ để đưa dự án đến gần hơn với thành công. Kiểm tra các thành phần, hệ thống và tài liệu liên quan giúp xác định lỗi trong phần mềm,</a:t>
            </a:r>
            <a:endParaRPr lang="en-US" sz="1900" dirty="0">
              <a:solidFill>
                <a:schemeClr val="tx1"/>
              </a:solidFill>
              <a:ea typeface="Roboto" panose="02000000000000000000" pitchFamily="2" charset="0"/>
              <a:cs typeface="Roboto" panose="02000000000000000000" pitchFamily="2" charset="0"/>
            </a:endParaRPr>
          </a:p>
        </p:txBody>
      </p:sp>
      <p:sp>
        <p:nvSpPr>
          <p:cNvPr id="5" name="Rectangle 2">
            <a:extLst>
              <a:ext uri="{FF2B5EF4-FFF2-40B4-BE49-F238E27FC236}">
                <a16:creationId xmlns:a16="http://schemas.microsoft.com/office/drawing/2014/main" id="{A36C1DA5-86A3-7282-8CC6-90D73F81234C}"/>
              </a:ext>
            </a:extLst>
          </p:cNvPr>
          <p:cNvSpPr txBox="1">
            <a:spLocks noChangeArrowheads="1"/>
          </p:cNvSpPr>
          <p:nvPr/>
        </p:nvSpPr>
        <p:spPr>
          <a:xfrm>
            <a:off x="322943" y="1871336"/>
            <a:ext cx="5533571" cy="207554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000" dirty="0"/>
              <a:t>1.2.1. </a:t>
            </a:r>
            <a:r>
              <a:rPr lang="en-US" sz="2000" dirty="0" err="1"/>
              <a:t>Đóng</a:t>
            </a:r>
            <a:r>
              <a:rPr lang="en-US" sz="2000" dirty="0"/>
              <a:t> </a:t>
            </a:r>
            <a:r>
              <a:rPr lang="en-US" sz="2000" dirty="0" err="1"/>
              <a:t>góp</a:t>
            </a:r>
            <a:r>
              <a:rPr lang="en-US" sz="2000" dirty="0"/>
              <a:t> </a:t>
            </a:r>
            <a:r>
              <a:rPr lang="en-US" sz="2000" dirty="0" err="1"/>
              <a:t>của</a:t>
            </a:r>
            <a:r>
              <a:rPr lang="en-US" sz="2000" dirty="0"/>
              <a:t> </a:t>
            </a:r>
            <a:r>
              <a:rPr lang="en-US" sz="2000" dirty="0" err="1"/>
              <a:t>kiểm</a:t>
            </a:r>
            <a:r>
              <a:rPr lang="en-US" sz="2000" dirty="0"/>
              <a:t> </a:t>
            </a:r>
            <a:r>
              <a:rPr lang="en-US" sz="2000" dirty="0" err="1"/>
              <a:t>thử</a:t>
            </a:r>
            <a:r>
              <a:rPr lang="en-US" sz="2000" dirty="0"/>
              <a:t> </a:t>
            </a:r>
            <a:r>
              <a:rPr lang="en-US" sz="2000" dirty="0" err="1"/>
              <a:t>vào</a:t>
            </a:r>
            <a:r>
              <a:rPr lang="en-US" sz="2000" dirty="0"/>
              <a:t> </a:t>
            </a:r>
            <a:r>
              <a:rPr lang="en-US" sz="2000" dirty="0" err="1"/>
              <a:t>thành</a:t>
            </a:r>
            <a:r>
              <a:rPr lang="en-US" sz="2000" dirty="0"/>
              <a:t> </a:t>
            </a:r>
            <a:r>
              <a:rPr lang="en-US" sz="2000" dirty="0" err="1"/>
              <a:t>công</a:t>
            </a:r>
            <a:r>
              <a:rPr lang="en-US" sz="2000" dirty="0"/>
              <a:t> </a:t>
            </a:r>
            <a:r>
              <a:rPr lang="en-US" sz="2000" dirty="0" err="1"/>
              <a:t>dự</a:t>
            </a:r>
            <a:r>
              <a:rPr lang="en-US" sz="2000" dirty="0"/>
              <a:t> </a:t>
            </a:r>
            <a:r>
              <a:rPr lang="en-US" sz="2000" dirty="0" err="1"/>
              <a:t>án</a:t>
            </a:r>
            <a:r>
              <a:rPr lang="en-US" sz="2000" dirty="0"/>
              <a:t>.</a:t>
            </a:r>
          </a:p>
          <a:p>
            <a:pPr>
              <a:lnSpc>
                <a:spcPct val="150000"/>
              </a:lnSpc>
            </a:pPr>
            <a:r>
              <a:rPr lang="en-US" sz="2000" dirty="0"/>
              <a:t>1.2.2. </a:t>
            </a:r>
            <a:r>
              <a:rPr lang="en-US" sz="2000" dirty="0" err="1"/>
              <a:t>Kiểm</a:t>
            </a:r>
            <a:r>
              <a:rPr lang="en-US" sz="2000" dirty="0"/>
              <a:t> </a:t>
            </a:r>
            <a:r>
              <a:rPr lang="en-US" sz="2000" dirty="0" err="1"/>
              <a:t>thử</a:t>
            </a:r>
            <a:r>
              <a:rPr lang="en-US" sz="2000" dirty="0"/>
              <a:t> </a:t>
            </a:r>
            <a:r>
              <a:rPr lang="en-US" sz="2000" dirty="0" err="1"/>
              <a:t>và</a:t>
            </a:r>
            <a:r>
              <a:rPr lang="en-US" sz="2000" dirty="0"/>
              <a:t> </a:t>
            </a:r>
            <a:r>
              <a:rPr lang="en-US" sz="2000" dirty="0" err="1"/>
              <a:t>đảm</a:t>
            </a:r>
            <a:r>
              <a:rPr lang="en-US" sz="2000" dirty="0"/>
              <a:t> </a:t>
            </a:r>
            <a:r>
              <a:rPr lang="en-US" sz="2000" dirty="0" err="1"/>
              <a:t>bảo</a:t>
            </a:r>
            <a:r>
              <a:rPr lang="en-US" sz="2000" dirty="0"/>
              <a:t> </a:t>
            </a:r>
            <a:r>
              <a:rPr lang="en-US" sz="2000" dirty="0" err="1"/>
              <a:t>chất</a:t>
            </a:r>
            <a:r>
              <a:rPr lang="en-US" sz="2000" dirty="0"/>
              <a:t> </a:t>
            </a:r>
            <a:r>
              <a:rPr lang="en-US" sz="2000" dirty="0" err="1"/>
              <a:t>lương</a:t>
            </a:r>
            <a:r>
              <a:rPr lang="en-US" sz="2000" dirty="0"/>
              <a:t> </a:t>
            </a:r>
            <a:r>
              <a:rPr lang="en-US" sz="2000" dirty="0" err="1"/>
              <a:t>phần</a:t>
            </a:r>
            <a:r>
              <a:rPr lang="en-US" sz="2000" dirty="0"/>
              <a:t> </a:t>
            </a:r>
            <a:r>
              <a:rPr lang="en-US" sz="2000" dirty="0" err="1"/>
              <a:t>mềm</a:t>
            </a:r>
            <a:r>
              <a:rPr lang="en-US" sz="2000" dirty="0"/>
              <a:t> (Quality Assurance)</a:t>
            </a:r>
          </a:p>
          <a:p>
            <a:pPr>
              <a:lnSpc>
                <a:spcPct val="150000"/>
              </a:lnSpc>
            </a:pPr>
            <a:r>
              <a:rPr lang="en-US" sz="2000" dirty="0"/>
              <a:t>1.2.3. </a:t>
            </a:r>
            <a:r>
              <a:rPr lang="en-US" sz="2000" dirty="0" err="1"/>
              <a:t>Các</a:t>
            </a:r>
            <a:r>
              <a:rPr lang="en-US" sz="2000" dirty="0"/>
              <a:t> </a:t>
            </a:r>
            <a:r>
              <a:rPr lang="en-US" sz="2000" dirty="0" err="1"/>
              <a:t>loại</a:t>
            </a:r>
            <a:r>
              <a:rPr lang="en-US" sz="2000" dirty="0"/>
              <a:t> </a:t>
            </a:r>
            <a:r>
              <a:rPr lang="en-US" sz="2000" dirty="0" err="1"/>
              <a:t>lỗi</a:t>
            </a:r>
            <a:r>
              <a:rPr lang="en-US" sz="2000" dirty="0"/>
              <a:t> </a:t>
            </a:r>
            <a:r>
              <a:rPr lang="en-US" sz="2000" dirty="0" err="1"/>
              <a:t>và</a:t>
            </a:r>
            <a:r>
              <a:rPr lang="en-US" sz="2000" dirty="0"/>
              <a:t> </a:t>
            </a:r>
            <a:r>
              <a:rPr lang="en-US" sz="2000" dirty="0" err="1"/>
              <a:t>nguyên</a:t>
            </a:r>
            <a:r>
              <a:rPr lang="en-US" sz="2000" dirty="0"/>
              <a:t> </a:t>
            </a:r>
            <a:r>
              <a:rPr lang="en-US" sz="2000" dirty="0" err="1"/>
              <a:t>nhân</a:t>
            </a:r>
            <a:r>
              <a:rPr lang="en-US" sz="2000" dirty="0"/>
              <a:t> </a:t>
            </a:r>
            <a:r>
              <a:rPr lang="en-US" sz="2000" dirty="0" err="1"/>
              <a:t>gốc</a:t>
            </a:r>
            <a:r>
              <a:rPr lang="en-US" sz="2000" dirty="0"/>
              <a:t> </a:t>
            </a:r>
            <a:r>
              <a:rPr lang="en-US" sz="2000" dirty="0" err="1"/>
              <a:t>rễ</a:t>
            </a:r>
            <a:br>
              <a:rPr lang="en-US" sz="2000" dirty="0"/>
            </a:b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9731829" cy="1151731"/>
          </a:xfrm>
        </p:spPr>
        <p:txBody>
          <a:bodyPr>
            <a:normAutofit/>
          </a:bodyPr>
          <a:lstStyle/>
          <a:p>
            <a:pPr eaLnBrk="1" hangingPunct="1"/>
            <a:r>
              <a:rPr lang="en-US" altLang="en-US" sz="2700" b="1" dirty="0"/>
              <a:t>1.2.1. </a:t>
            </a:r>
            <a:r>
              <a:rPr lang="en-US" altLang="en-US" sz="2700" b="1" dirty="0" err="1"/>
              <a:t>Những</a:t>
            </a:r>
            <a:r>
              <a:rPr lang="en-US" altLang="en-US" sz="2700" b="1" dirty="0"/>
              <a:t> </a:t>
            </a:r>
            <a:r>
              <a:rPr lang="en-US" altLang="en-US" sz="2700" b="1" dirty="0" err="1"/>
              <a:t>đóng</a:t>
            </a:r>
            <a:r>
              <a:rPr lang="en-US" altLang="en-US" sz="2700" b="1" dirty="0"/>
              <a:t> </a:t>
            </a:r>
            <a:r>
              <a:rPr lang="en-US" altLang="en-US" sz="2700" b="1" dirty="0" err="1"/>
              <a:t>góp</a:t>
            </a:r>
            <a:r>
              <a:rPr lang="en-US" altLang="en-US" sz="2700" b="1" dirty="0"/>
              <a:t> </a:t>
            </a:r>
            <a:r>
              <a:rPr lang="en-US" altLang="en-US" sz="2700" b="1" dirty="0" err="1"/>
              <a:t>của</a:t>
            </a:r>
            <a:r>
              <a:rPr lang="en-US" altLang="en-US" sz="2700" b="1" dirty="0"/>
              <a:t> </a:t>
            </a:r>
            <a:r>
              <a:rPr lang="en-US" altLang="en-US" sz="2700" b="1" dirty="0" err="1"/>
              <a:t>kiểm</a:t>
            </a:r>
            <a:r>
              <a:rPr lang="en-US" altLang="en-US" sz="2700" b="1" dirty="0"/>
              <a:t> </a:t>
            </a:r>
            <a:r>
              <a:rPr lang="en-US" altLang="en-US" sz="2700" b="1" dirty="0" err="1"/>
              <a:t>thử</a:t>
            </a:r>
            <a:r>
              <a:rPr lang="en-US" altLang="en-US" sz="2700" b="1" dirty="0"/>
              <a:t> </a:t>
            </a:r>
            <a:r>
              <a:rPr lang="en-US" altLang="en-US" sz="2700" b="1" dirty="0" err="1"/>
              <a:t>phần</a:t>
            </a:r>
            <a:r>
              <a:rPr lang="en-US" altLang="en-US" sz="2700" b="1" dirty="0"/>
              <a:t> </a:t>
            </a:r>
            <a:r>
              <a:rPr lang="en-US" altLang="en-US" sz="2700" b="1" dirty="0" err="1"/>
              <a:t>mềm</a:t>
            </a:r>
            <a:r>
              <a:rPr lang="en-US" altLang="en-US" sz="2700" b="1" dirty="0"/>
              <a:t> </a:t>
            </a:r>
            <a:r>
              <a:rPr lang="en-US" altLang="en-US" sz="2700" b="1" dirty="0" err="1"/>
              <a:t>vào</a:t>
            </a:r>
            <a:r>
              <a:rPr lang="en-US" altLang="en-US" sz="2700" b="1" dirty="0"/>
              <a:t> </a:t>
            </a:r>
            <a:r>
              <a:rPr lang="en-US" altLang="en-US" sz="2700" b="1" dirty="0" err="1"/>
              <a:t>thành</a:t>
            </a:r>
            <a:r>
              <a:rPr lang="en-US" altLang="en-US" sz="2700" b="1" dirty="0"/>
              <a:t> </a:t>
            </a:r>
            <a:r>
              <a:rPr lang="en-US" altLang="en-US" sz="2700" b="1" dirty="0" err="1"/>
              <a:t>công</a:t>
            </a:r>
            <a:r>
              <a:rPr lang="en-US" altLang="en-US" sz="2700" b="1" dirty="0"/>
              <a:t> </a:t>
            </a:r>
            <a:r>
              <a:rPr lang="en-US" altLang="en-US" sz="2700" b="1" dirty="0" err="1"/>
              <a:t>dự</a:t>
            </a:r>
            <a:r>
              <a:rPr lang="en-US" altLang="en-US" sz="2700" b="1" dirty="0"/>
              <a:t> </a:t>
            </a:r>
            <a:r>
              <a:rPr lang="en-US" altLang="en-US" sz="2700" b="1" dirty="0" err="1"/>
              <a:t>án</a:t>
            </a:r>
            <a:endParaRPr lang="en-US" altLang="en-US" sz="27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8" name="Picture 7">
            <a:extLst>
              <a:ext uri="{FF2B5EF4-FFF2-40B4-BE49-F238E27FC236}">
                <a16:creationId xmlns:a16="http://schemas.microsoft.com/office/drawing/2014/main" id="{8AFE63F9-E5EF-B77E-D50E-92F5F51D12FF}"/>
              </a:ext>
            </a:extLst>
          </p:cNvPr>
          <p:cNvPicPr>
            <a:picLocks noChangeAspect="1"/>
          </p:cNvPicPr>
          <p:nvPr/>
        </p:nvPicPr>
        <p:blipFill>
          <a:blip r:embed="rId3"/>
          <a:stretch>
            <a:fillRect/>
          </a:stretch>
        </p:blipFill>
        <p:spPr>
          <a:xfrm>
            <a:off x="408430" y="1061115"/>
            <a:ext cx="9227024" cy="5708943"/>
          </a:xfrm>
          <a:prstGeom prst="rect">
            <a:avLst/>
          </a:prstGeom>
        </p:spPr>
      </p:pic>
    </p:spTree>
    <p:extLst>
      <p:ext uri="{BB962C8B-B14F-4D97-AF65-F5344CB8AC3E}">
        <p14:creationId xmlns:p14="http://schemas.microsoft.com/office/powerpoint/2010/main" val="69831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9731829" cy="1151731"/>
          </a:xfrm>
        </p:spPr>
        <p:txBody>
          <a:bodyPr>
            <a:normAutofit/>
          </a:bodyPr>
          <a:lstStyle/>
          <a:p>
            <a:pPr eaLnBrk="1" hangingPunct="1"/>
            <a:r>
              <a:rPr lang="en-US" altLang="en-US" sz="3600" b="1" dirty="0"/>
              <a:t>1.2.2. </a:t>
            </a:r>
            <a:r>
              <a:rPr lang="en-US" altLang="en-US" sz="3600" b="1" dirty="0" err="1"/>
              <a:t>Kiểm</a:t>
            </a:r>
            <a:r>
              <a:rPr lang="en-US" altLang="en-US" sz="3600" b="1" dirty="0"/>
              <a:t> </a:t>
            </a:r>
            <a:r>
              <a:rPr lang="en-US" altLang="en-US" sz="3600" b="1" dirty="0" err="1"/>
              <a:t>thử</a:t>
            </a:r>
            <a:r>
              <a:rPr lang="en-US" altLang="en-US" sz="3600" b="1" dirty="0"/>
              <a:t> </a:t>
            </a:r>
            <a:r>
              <a:rPr lang="en-US" altLang="en-US" sz="3600" b="1" dirty="0" err="1"/>
              <a:t>và</a:t>
            </a:r>
            <a:r>
              <a:rPr lang="en-US" altLang="en-US" sz="3600" b="1" dirty="0"/>
              <a:t> </a:t>
            </a:r>
            <a:r>
              <a:rPr lang="en-US" altLang="en-US" sz="3600" b="1" dirty="0" err="1"/>
              <a:t>đảm</a:t>
            </a:r>
            <a:r>
              <a:rPr lang="en-US" altLang="en-US" sz="3600" b="1" dirty="0"/>
              <a:t> </a:t>
            </a:r>
            <a:r>
              <a:rPr lang="en-US" altLang="en-US" sz="3600" b="1" dirty="0" err="1"/>
              <a:t>bảo</a:t>
            </a:r>
            <a:r>
              <a:rPr lang="en-US" altLang="en-US" sz="3600" b="1" dirty="0"/>
              <a:t> </a:t>
            </a:r>
            <a:r>
              <a:rPr lang="en-US" altLang="en-US" sz="3600" b="1" dirty="0" err="1"/>
              <a:t>chất</a:t>
            </a:r>
            <a:r>
              <a:rPr lang="en-US" altLang="en-US" sz="3600" b="1" dirty="0"/>
              <a:t> </a:t>
            </a:r>
            <a:r>
              <a:rPr lang="en-US" altLang="en-US" sz="3600" b="1" dirty="0" err="1"/>
              <a:t>lượng</a:t>
            </a:r>
            <a:r>
              <a:rPr lang="en-US" altLang="en-US" sz="3600" b="1" dirty="0"/>
              <a:t> </a:t>
            </a:r>
            <a:r>
              <a:rPr lang="en-US" altLang="en-US" sz="3600" b="1" dirty="0" err="1"/>
              <a:t>phần</a:t>
            </a:r>
            <a:r>
              <a:rPr lang="en-US" altLang="en-US" sz="3600" b="1" dirty="0"/>
              <a:t> </a:t>
            </a:r>
            <a:r>
              <a:rPr lang="en-US" altLang="en-US" sz="3600" b="1" dirty="0" err="1"/>
              <a:t>mềm</a:t>
            </a:r>
            <a:endParaRPr lang="en-US" altLang="en-US" sz="36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3" name="Rectangle 2">
            <a:extLst>
              <a:ext uri="{FF2B5EF4-FFF2-40B4-BE49-F238E27FC236}">
                <a16:creationId xmlns:a16="http://schemas.microsoft.com/office/drawing/2014/main" id="{E28CA75E-4E6F-9F77-4DA8-E512E5602E7B}"/>
              </a:ext>
            </a:extLst>
          </p:cNvPr>
          <p:cNvSpPr txBox="1">
            <a:spLocks noChangeArrowheads="1"/>
          </p:cNvSpPr>
          <p:nvPr/>
        </p:nvSpPr>
        <p:spPr>
          <a:xfrm>
            <a:off x="322943" y="1262743"/>
            <a:ext cx="9510486" cy="95794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anose="05000000000000000000" pitchFamily="2" charset="2"/>
              <a:buChar char="v"/>
            </a:pPr>
            <a:r>
              <a:rPr lang="en-US" sz="2000" dirty="0" err="1"/>
              <a:t>Mọi</a:t>
            </a:r>
            <a:r>
              <a:rPr lang="en-US" sz="2000" dirty="0"/>
              <a:t> </a:t>
            </a:r>
            <a:r>
              <a:rPr lang="en-US" sz="2000" dirty="0" err="1"/>
              <a:t>người</a:t>
            </a:r>
            <a:r>
              <a:rPr lang="en-US" sz="2000" dirty="0"/>
              <a:t> </a:t>
            </a:r>
            <a:r>
              <a:rPr lang="en-US" sz="2000" dirty="0" err="1"/>
              <a:t>thường</a:t>
            </a:r>
            <a:r>
              <a:rPr lang="en-US" sz="2000" dirty="0"/>
              <a:t> </a:t>
            </a:r>
            <a:r>
              <a:rPr lang="en-US" sz="2000" dirty="0" err="1"/>
              <a:t>dùng</a:t>
            </a:r>
            <a:r>
              <a:rPr lang="en-US" sz="2000" dirty="0"/>
              <a:t> </a:t>
            </a:r>
            <a:r>
              <a:rPr lang="en-US" sz="2000" dirty="0" err="1"/>
              <a:t>lẫn</a:t>
            </a:r>
            <a:r>
              <a:rPr lang="en-US" sz="2000" dirty="0"/>
              <a:t> </a:t>
            </a:r>
            <a:r>
              <a:rPr lang="en-US" sz="2000" dirty="0" err="1"/>
              <a:t>lộn</a:t>
            </a:r>
            <a:r>
              <a:rPr lang="en-US" sz="2000" dirty="0"/>
              <a:t> “Testing” (</a:t>
            </a:r>
            <a:r>
              <a:rPr lang="en-US" sz="2000" dirty="0" err="1"/>
              <a:t>kiểm</a:t>
            </a:r>
            <a:r>
              <a:rPr lang="en-US" sz="2000" dirty="0"/>
              <a:t> </a:t>
            </a:r>
            <a:r>
              <a:rPr lang="en-US" sz="2000" dirty="0" err="1"/>
              <a:t>thử</a:t>
            </a:r>
            <a:r>
              <a:rPr lang="en-US" sz="2000" dirty="0"/>
              <a:t>) </a:t>
            </a:r>
            <a:r>
              <a:rPr lang="en-US" sz="2000" dirty="0" err="1"/>
              <a:t>và</a:t>
            </a:r>
            <a:r>
              <a:rPr lang="en-US" sz="2000" dirty="0"/>
              <a:t> “Quality Assurance” (QA). Trong </a:t>
            </a:r>
            <a:r>
              <a:rPr lang="en-US" sz="2000" dirty="0" err="1"/>
              <a:t>khi</a:t>
            </a:r>
            <a:r>
              <a:rPr lang="en-US" sz="2000" dirty="0"/>
              <a:t> 2 </a:t>
            </a:r>
            <a:r>
              <a:rPr lang="en-US" sz="2000" dirty="0" err="1"/>
              <a:t>khái</a:t>
            </a:r>
            <a:r>
              <a:rPr lang="en-US" sz="2000" dirty="0"/>
              <a:t> </a:t>
            </a:r>
            <a:r>
              <a:rPr lang="en-US" sz="2000" dirty="0" err="1"/>
              <a:t>niệm</a:t>
            </a:r>
            <a:r>
              <a:rPr lang="en-US" sz="2000" dirty="0"/>
              <a:t> </a:t>
            </a:r>
            <a:r>
              <a:rPr lang="en-US" sz="2000" dirty="0" err="1"/>
              <a:t>này</a:t>
            </a:r>
            <a:r>
              <a:rPr lang="en-US" sz="2000" dirty="0"/>
              <a:t> </a:t>
            </a:r>
            <a:r>
              <a:rPr lang="en-US" sz="2000" dirty="0" err="1"/>
              <a:t>khác</a:t>
            </a:r>
            <a:r>
              <a:rPr lang="en-US" sz="2000" dirty="0"/>
              <a:t> </a:t>
            </a:r>
            <a:r>
              <a:rPr lang="en-US" sz="2000" dirty="0" err="1"/>
              <a:t>nhau</a:t>
            </a:r>
            <a:r>
              <a:rPr lang="en-US" sz="2000" dirty="0"/>
              <a:t>.</a:t>
            </a:r>
            <a:endParaRPr lang="en-US" altLang="en-US" sz="2000" dirty="0"/>
          </a:p>
        </p:txBody>
      </p:sp>
      <p:sp>
        <p:nvSpPr>
          <p:cNvPr id="5" name="TextBox 4">
            <a:extLst>
              <a:ext uri="{FF2B5EF4-FFF2-40B4-BE49-F238E27FC236}">
                <a16:creationId xmlns:a16="http://schemas.microsoft.com/office/drawing/2014/main" id="{98457A04-A334-F952-9F70-D53505548FA3}"/>
              </a:ext>
            </a:extLst>
          </p:cNvPr>
          <p:cNvSpPr txBox="1"/>
          <p:nvPr/>
        </p:nvSpPr>
        <p:spPr>
          <a:xfrm>
            <a:off x="747486" y="2319454"/>
            <a:ext cx="5268685" cy="4647426"/>
          </a:xfrm>
          <a:prstGeom prst="rect">
            <a:avLst/>
          </a:prstGeom>
          <a:noFill/>
        </p:spPr>
        <p:txBody>
          <a:bodyPr wrap="square" rtlCol="0">
            <a:spAutoFit/>
          </a:bodyPr>
          <a:lstStyle/>
          <a:p>
            <a:r>
              <a:rPr lang="en-US" sz="2800" b="1" dirty="0">
                <a:solidFill>
                  <a:srgbClr val="FF0000"/>
                </a:solidFill>
              </a:rPr>
              <a:t>Testing</a:t>
            </a:r>
            <a:endParaRPr lang="en-US" sz="2800" dirty="0"/>
          </a:p>
          <a:p>
            <a:pPr marL="285750" indent="-285750">
              <a:lnSpc>
                <a:spcPct val="150000"/>
              </a:lnSpc>
              <a:buFontTx/>
              <a:buChar char="-"/>
            </a:pPr>
            <a:r>
              <a:rPr lang="en-US" sz="1600" dirty="0" err="1"/>
              <a:t>Là</a:t>
            </a:r>
            <a:r>
              <a:rPr lang="en-US" sz="1600" dirty="0"/>
              <a:t> </a:t>
            </a:r>
            <a:r>
              <a:rPr lang="en-US" sz="1600" dirty="0" err="1"/>
              <a:t>một</a:t>
            </a:r>
            <a:r>
              <a:rPr lang="en-US" sz="1600" dirty="0"/>
              <a:t> </a:t>
            </a:r>
            <a:r>
              <a:rPr lang="en-US" sz="1600" dirty="0" err="1"/>
              <a:t>hình</a:t>
            </a:r>
            <a:r>
              <a:rPr lang="en-US" sz="1600" dirty="0"/>
              <a:t> </a:t>
            </a:r>
            <a:r>
              <a:rPr lang="en-US" sz="1600" dirty="0" err="1"/>
              <a:t>thức</a:t>
            </a:r>
            <a:r>
              <a:rPr lang="en-US" sz="1600" dirty="0"/>
              <a:t> </a:t>
            </a:r>
            <a:r>
              <a:rPr lang="en-US" sz="1600" dirty="0" err="1"/>
              <a:t>kiểm</a:t>
            </a:r>
            <a:r>
              <a:rPr lang="en-US" sz="1600" dirty="0"/>
              <a:t> </a:t>
            </a:r>
            <a:r>
              <a:rPr lang="en-US" sz="1600" dirty="0" err="1"/>
              <a:t>soát</a:t>
            </a:r>
            <a:r>
              <a:rPr lang="en-US" sz="1600" dirty="0"/>
              <a:t> </a:t>
            </a:r>
            <a:r>
              <a:rPr lang="en-US" sz="1600" dirty="0" err="1"/>
              <a:t>chất</a:t>
            </a:r>
            <a:r>
              <a:rPr lang="en-US" sz="1600" dirty="0"/>
              <a:t> </a:t>
            </a:r>
            <a:r>
              <a:rPr lang="en-US" sz="1600" dirty="0" err="1"/>
              <a:t>lượng</a:t>
            </a:r>
            <a:r>
              <a:rPr lang="en-US" sz="1600" dirty="0"/>
              <a:t> (Quality Control - QC).</a:t>
            </a:r>
          </a:p>
          <a:p>
            <a:pPr>
              <a:lnSpc>
                <a:spcPct val="150000"/>
              </a:lnSpc>
            </a:pPr>
            <a:endParaRPr lang="en-US" sz="1600" dirty="0"/>
          </a:p>
          <a:p>
            <a:pPr marL="285750" indent="-285750" algn="just">
              <a:lnSpc>
                <a:spcPct val="150000"/>
              </a:lnSpc>
              <a:buFontTx/>
              <a:buChar char="-"/>
            </a:pPr>
            <a:r>
              <a:rPr lang="en-US" sz="1600" dirty="0"/>
              <a:t>QC: </a:t>
            </a:r>
            <a:r>
              <a:rPr lang="en-US" sz="1600" dirty="0" err="1"/>
              <a:t>Là</a:t>
            </a:r>
            <a:r>
              <a:rPr lang="en-US" sz="1600" dirty="0"/>
              <a:t> </a:t>
            </a:r>
            <a:r>
              <a:rPr lang="en-US" sz="1600" dirty="0" err="1"/>
              <a:t>cách</a:t>
            </a:r>
            <a:r>
              <a:rPr lang="en-US" sz="1600" dirty="0"/>
              <a:t> </a:t>
            </a:r>
            <a:r>
              <a:rPr lang="en-US" sz="1600" dirty="0" err="1"/>
              <a:t>tiếp</a:t>
            </a:r>
            <a:r>
              <a:rPr lang="en-US" sz="1600" dirty="0"/>
              <a:t> </a:t>
            </a:r>
            <a:r>
              <a:rPr lang="en-US" sz="1600" dirty="0" err="1"/>
              <a:t>cận</a:t>
            </a:r>
            <a:r>
              <a:rPr lang="en-US" sz="1600" dirty="0"/>
              <a:t> </a:t>
            </a:r>
            <a:r>
              <a:rPr lang="en-US" sz="1600" dirty="0" err="1"/>
              <a:t>sửa</a:t>
            </a:r>
            <a:r>
              <a:rPr lang="en-US" sz="1600" dirty="0"/>
              <a:t> </a:t>
            </a:r>
            <a:r>
              <a:rPr lang="en-US" sz="1600" dirty="0" err="1"/>
              <a:t>chữa</a:t>
            </a:r>
            <a:r>
              <a:rPr lang="en-US" sz="1600" dirty="0"/>
              <a:t>, </a:t>
            </a:r>
            <a:r>
              <a:rPr lang="en-US" sz="1600" dirty="0" err="1"/>
              <a:t>hướng</a:t>
            </a:r>
            <a:r>
              <a:rPr lang="en-US" sz="1600" dirty="0"/>
              <a:t> </a:t>
            </a:r>
            <a:r>
              <a:rPr lang="en-US" sz="1600" dirty="0" err="1"/>
              <a:t>sản</a:t>
            </a:r>
            <a:r>
              <a:rPr lang="en-US" sz="1600" dirty="0"/>
              <a:t> </a:t>
            </a:r>
            <a:r>
              <a:rPr lang="en-US" sz="1600" dirty="0" err="1"/>
              <a:t>phẩm</a:t>
            </a:r>
            <a:r>
              <a:rPr lang="en-US" sz="1600" dirty="0"/>
              <a:t> (product-oriented), </a:t>
            </a:r>
            <a:r>
              <a:rPr lang="en-US" sz="1600" dirty="0" err="1"/>
              <a:t>tập</a:t>
            </a:r>
            <a:r>
              <a:rPr lang="en-US" sz="1600" dirty="0"/>
              <a:t> </a:t>
            </a:r>
            <a:r>
              <a:rPr lang="en-US" sz="1600" dirty="0" err="1"/>
              <a:t>trung</a:t>
            </a:r>
            <a:r>
              <a:rPr lang="en-US" sz="1600" dirty="0"/>
              <a:t> </a:t>
            </a:r>
            <a:r>
              <a:rPr lang="en-US" sz="1600" dirty="0" err="1"/>
              <a:t>vào</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để</a:t>
            </a:r>
            <a:r>
              <a:rPr lang="en-US" sz="1600" dirty="0"/>
              <a:t> </a:t>
            </a:r>
            <a:r>
              <a:rPr lang="en-US" sz="1600" dirty="0" err="1"/>
              <a:t>hỗ</a:t>
            </a:r>
            <a:r>
              <a:rPr lang="en-US" sz="1600" dirty="0"/>
              <a:t> </a:t>
            </a:r>
            <a:r>
              <a:rPr lang="en-US" sz="1600" dirty="0" err="1"/>
              <a:t>trợ</a:t>
            </a:r>
            <a:r>
              <a:rPr lang="en-US" sz="1600" dirty="0"/>
              <a:t> </a:t>
            </a:r>
            <a:r>
              <a:rPr lang="en-US" sz="1600" dirty="0" err="1"/>
              <a:t>đạt</a:t>
            </a:r>
            <a:r>
              <a:rPr lang="en-US" sz="1600" dirty="0"/>
              <a:t> </a:t>
            </a:r>
            <a:r>
              <a:rPr lang="en-US" sz="1600" dirty="0" err="1"/>
              <a:t>được</a:t>
            </a:r>
            <a:r>
              <a:rPr lang="en-US" sz="1600" dirty="0"/>
              <a:t> </a:t>
            </a:r>
            <a:r>
              <a:rPr lang="en-US" sz="1600" dirty="0" err="1"/>
              <a:t>các</a:t>
            </a:r>
            <a:r>
              <a:rPr lang="en-US" sz="1600" dirty="0"/>
              <a:t> </a:t>
            </a:r>
            <a:r>
              <a:rPr lang="en-US" sz="1600" dirty="0" err="1"/>
              <a:t>mức</a:t>
            </a:r>
            <a:r>
              <a:rPr lang="en-US" sz="1600" dirty="0"/>
              <a:t> </a:t>
            </a:r>
            <a:r>
              <a:rPr lang="en-US" sz="1600" dirty="0" err="1"/>
              <a:t>độ</a:t>
            </a:r>
            <a:r>
              <a:rPr lang="en-US" sz="1600" dirty="0"/>
              <a:t> </a:t>
            </a:r>
            <a:r>
              <a:rPr lang="en-US" sz="1600" dirty="0" err="1"/>
              <a:t>chất</a:t>
            </a:r>
            <a:r>
              <a:rPr lang="en-US" sz="1600" dirty="0"/>
              <a:t> </a:t>
            </a:r>
            <a:r>
              <a:rPr lang="en-US" sz="1600" dirty="0" err="1"/>
              <a:t>lượng</a:t>
            </a:r>
            <a:r>
              <a:rPr lang="en-US" sz="1600" dirty="0"/>
              <a:t> </a:t>
            </a:r>
            <a:r>
              <a:rPr lang="en-US" sz="1600" dirty="0" err="1"/>
              <a:t>phù</a:t>
            </a:r>
            <a:r>
              <a:rPr lang="en-US" sz="1600" dirty="0"/>
              <a:t> </a:t>
            </a:r>
            <a:r>
              <a:rPr lang="en-US" sz="1600" dirty="0" err="1"/>
              <a:t>hợp</a:t>
            </a:r>
            <a:r>
              <a:rPr lang="en-US" sz="1600" dirty="0"/>
              <a:t>.</a:t>
            </a:r>
            <a:br>
              <a:rPr lang="en-US" sz="1600" dirty="0"/>
            </a:br>
            <a:r>
              <a:rPr lang="en-US" sz="1600" dirty="0" err="1"/>
              <a:t>Kiểm</a:t>
            </a:r>
            <a:r>
              <a:rPr lang="en-US" sz="1600" dirty="0"/>
              <a:t> </a:t>
            </a:r>
            <a:r>
              <a:rPr lang="en-US" sz="1600" dirty="0" err="1"/>
              <a:t>thử</a:t>
            </a:r>
            <a:r>
              <a:rPr lang="en-US" sz="1600" dirty="0"/>
              <a:t> </a:t>
            </a:r>
            <a:r>
              <a:rPr lang="en-US" sz="1600" dirty="0" err="1"/>
              <a:t>là</a:t>
            </a:r>
            <a:r>
              <a:rPr lang="en-US" sz="1600" dirty="0"/>
              <a:t> </a:t>
            </a:r>
            <a:r>
              <a:rPr lang="en-US" sz="1600" dirty="0" err="1"/>
              <a:t>hình</a:t>
            </a:r>
            <a:r>
              <a:rPr lang="en-US" sz="1600" dirty="0"/>
              <a:t> </a:t>
            </a:r>
            <a:r>
              <a:rPr lang="en-US" sz="1600" dirty="0" err="1"/>
              <a:t>thức</a:t>
            </a:r>
            <a:r>
              <a:rPr lang="en-US" sz="1600" dirty="0"/>
              <a:t> </a:t>
            </a:r>
            <a:r>
              <a:rPr lang="en-US" sz="1600" dirty="0" err="1"/>
              <a:t>kiểm</a:t>
            </a:r>
            <a:r>
              <a:rPr lang="en-US" sz="1600" dirty="0"/>
              <a:t> </a:t>
            </a:r>
            <a:r>
              <a:rPr lang="en-US" sz="1600" dirty="0" err="1"/>
              <a:t>soát</a:t>
            </a:r>
            <a:r>
              <a:rPr lang="en-US" sz="1600" dirty="0"/>
              <a:t> </a:t>
            </a:r>
            <a:r>
              <a:rPr lang="en-US" sz="1600" dirty="0" err="1"/>
              <a:t>chất</a:t>
            </a:r>
            <a:r>
              <a:rPr lang="en-US" sz="1600" dirty="0"/>
              <a:t> </a:t>
            </a:r>
            <a:r>
              <a:rPr lang="en-US" sz="1600" dirty="0" err="1"/>
              <a:t>lượng</a:t>
            </a:r>
            <a:r>
              <a:rPr lang="en-US" sz="1600" dirty="0"/>
              <a:t> </a:t>
            </a:r>
            <a:r>
              <a:rPr lang="en-US" sz="1600" dirty="0" err="1"/>
              <a:t>chính</a:t>
            </a:r>
            <a:r>
              <a:rPr lang="en-US" sz="1600" dirty="0"/>
              <a:t>, </a:t>
            </a:r>
            <a:r>
              <a:rPr lang="en-US" sz="1600" dirty="0" err="1"/>
              <a:t>trong</a:t>
            </a:r>
            <a:r>
              <a:rPr lang="en-US" sz="1600" dirty="0"/>
              <a:t> </a:t>
            </a:r>
            <a:r>
              <a:rPr lang="en-US" sz="1600" dirty="0" err="1"/>
              <a:t>khi</a:t>
            </a:r>
            <a:r>
              <a:rPr lang="en-US" sz="1600" dirty="0"/>
              <a:t> </a:t>
            </a:r>
            <a:r>
              <a:rPr lang="en-US" sz="1600" dirty="0" err="1"/>
              <a:t>các</a:t>
            </a:r>
            <a:r>
              <a:rPr lang="en-US" sz="1600" dirty="0"/>
              <a:t> </a:t>
            </a:r>
            <a:r>
              <a:rPr lang="en-US" sz="1600" dirty="0" err="1"/>
              <a:t>cái</a:t>
            </a:r>
            <a:r>
              <a:rPr lang="en-US" sz="1600" dirty="0"/>
              <a:t> </a:t>
            </a:r>
            <a:r>
              <a:rPr lang="en-US" sz="1600" dirty="0" err="1"/>
              <a:t>khác</a:t>
            </a:r>
            <a:r>
              <a:rPr lang="en-US" sz="1600" dirty="0"/>
              <a:t> </a:t>
            </a:r>
            <a:r>
              <a:rPr lang="en-US" sz="1600" dirty="0" err="1"/>
              <a:t>chỉ</a:t>
            </a:r>
            <a:r>
              <a:rPr lang="en-US" sz="1600" dirty="0"/>
              <a:t> </a:t>
            </a:r>
            <a:r>
              <a:rPr lang="en-US" sz="1600" dirty="0" err="1"/>
              <a:t>mang</a:t>
            </a:r>
            <a:r>
              <a:rPr lang="en-US" sz="1600" dirty="0"/>
              <a:t> </a:t>
            </a:r>
            <a:r>
              <a:rPr lang="en-US" sz="1600" dirty="0" err="1"/>
              <a:t>phương</a:t>
            </a:r>
            <a:r>
              <a:rPr lang="en-US" sz="1600" dirty="0"/>
              <a:t> </a:t>
            </a:r>
            <a:r>
              <a:rPr lang="en-US" sz="1600" dirty="0" err="1"/>
              <a:t>thức</a:t>
            </a:r>
            <a:r>
              <a:rPr lang="en-US" sz="1600" dirty="0"/>
              <a:t> </a:t>
            </a:r>
            <a:r>
              <a:rPr lang="en-US" sz="1600" dirty="0" err="1"/>
              <a:t>hình</a:t>
            </a:r>
            <a:r>
              <a:rPr lang="en-US" sz="1600" dirty="0"/>
              <a:t> </a:t>
            </a:r>
            <a:r>
              <a:rPr lang="en-US" sz="1600" dirty="0" err="1"/>
              <a:t>thức</a:t>
            </a:r>
            <a:r>
              <a:rPr lang="en-US" sz="1600" dirty="0"/>
              <a:t> </a:t>
            </a:r>
            <a:r>
              <a:rPr lang="en-US" sz="1600" dirty="0" err="1"/>
              <a:t>như</a:t>
            </a:r>
            <a:r>
              <a:rPr lang="en-US" sz="1600" dirty="0"/>
              <a:t> </a:t>
            </a:r>
            <a:r>
              <a:rPr lang="en-US" sz="1600" dirty="0" err="1"/>
              <a:t>kiểm</a:t>
            </a:r>
            <a:r>
              <a:rPr lang="en-US" sz="1600" dirty="0"/>
              <a:t> </a:t>
            </a:r>
            <a:r>
              <a:rPr lang="en-US" sz="1600" dirty="0" err="1"/>
              <a:t>tra</a:t>
            </a:r>
            <a:r>
              <a:rPr lang="en-US" sz="1600" dirty="0"/>
              <a:t> </a:t>
            </a:r>
            <a:r>
              <a:rPr lang="en-US" sz="1600" dirty="0" err="1"/>
              <a:t>mô</a:t>
            </a:r>
            <a:r>
              <a:rPr lang="en-US" sz="1600" dirty="0"/>
              <a:t> </a:t>
            </a:r>
            <a:r>
              <a:rPr lang="en-US" sz="1600" dirty="0" err="1"/>
              <a:t>hình</a:t>
            </a:r>
            <a:r>
              <a:rPr lang="en-US" sz="1600" dirty="0"/>
              <a:t> (model checking) </a:t>
            </a:r>
            <a:r>
              <a:rPr lang="en-US" sz="1600" dirty="0" err="1"/>
              <a:t>và</a:t>
            </a:r>
            <a:r>
              <a:rPr lang="en-US" sz="1600" dirty="0"/>
              <a:t> </a:t>
            </a:r>
            <a:r>
              <a:rPr lang="en-US" sz="1600" dirty="0" err="1"/>
              <a:t>chứng</a:t>
            </a:r>
            <a:r>
              <a:rPr lang="en-US" sz="1600" dirty="0"/>
              <a:t> </a:t>
            </a:r>
            <a:r>
              <a:rPr lang="en-US" sz="1600" dirty="0" err="1"/>
              <a:t>minh</a:t>
            </a:r>
            <a:r>
              <a:rPr lang="en-US" sz="1600" dirty="0"/>
              <a:t> </a:t>
            </a:r>
            <a:r>
              <a:rPr lang="en-US" sz="1600" dirty="0" err="1"/>
              <a:t>tính</a:t>
            </a:r>
            <a:r>
              <a:rPr lang="en-US" sz="1600" dirty="0"/>
              <a:t> </a:t>
            </a:r>
            <a:r>
              <a:rPr lang="en-US" sz="1600" dirty="0" err="1"/>
              <a:t>đúng</a:t>
            </a:r>
            <a:r>
              <a:rPr lang="en-US" sz="1600" dirty="0"/>
              <a:t> </a:t>
            </a:r>
            <a:r>
              <a:rPr lang="en-US" sz="1600" dirty="0" err="1"/>
              <a:t>đắn</a:t>
            </a:r>
            <a:r>
              <a:rPr lang="en-US" sz="1600" dirty="0"/>
              <a:t>, </a:t>
            </a:r>
            <a:r>
              <a:rPr lang="en-US" sz="1600" dirty="0" err="1"/>
              <a:t>mô</a:t>
            </a:r>
            <a:r>
              <a:rPr lang="en-US" sz="1600" dirty="0"/>
              <a:t> </a:t>
            </a:r>
            <a:r>
              <a:rPr lang="en-US" sz="1600" dirty="0" err="1"/>
              <a:t>phỏng</a:t>
            </a:r>
            <a:r>
              <a:rPr lang="en-US" sz="1600" dirty="0"/>
              <a:t> </a:t>
            </a:r>
            <a:r>
              <a:rPr lang="en-US" sz="1600" dirty="0" err="1"/>
              <a:t>và</a:t>
            </a:r>
            <a:r>
              <a:rPr lang="en-US" sz="1600" dirty="0"/>
              <a:t> </a:t>
            </a:r>
            <a:r>
              <a:rPr lang="en-US" sz="1600" dirty="0" err="1"/>
              <a:t>tạo</a:t>
            </a:r>
            <a:r>
              <a:rPr lang="en-US" sz="1600" dirty="0"/>
              <a:t> </a:t>
            </a:r>
            <a:r>
              <a:rPr lang="en-US" sz="1600" dirty="0" err="1"/>
              <a:t>mẫu</a:t>
            </a:r>
            <a:r>
              <a:rPr lang="en-US" sz="1600" dirty="0"/>
              <a:t>.</a:t>
            </a:r>
          </a:p>
          <a:p>
            <a:pPr marL="285750" indent="-285750">
              <a:buFontTx/>
              <a:buChar char="-"/>
            </a:pPr>
            <a:endParaRPr lang="en-US" sz="1400" dirty="0"/>
          </a:p>
          <a:p>
            <a:pPr marL="285750" indent="-285750">
              <a:buFontTx/>
              <a:buChar char="-"/>
            </a:pPr>
            <a:endParaRPr lang="en-US" sz="1400" b="1" dirty="0">
              <a:solidFill>
                <a:srgbClr val="FF0000"/>
              </a:solidFill>
            </a:endParaRPr>
          </a:p>
        </p:txBody>
      </p:sp>
      <p:sp>
        <p:nvSpPr>
          <p:cNvPr id="6" name="TextBox 5">
            <a:extLst>
              <a:ext uri="{FF2B5EF4-FFF2-40B4-BE49-F238E27FC236}">
                <a16:creationId xmlns:a16="http://schemas.microsoft.com/office/drawing/2014/main" id="{3155AC51-70A3-A6D0-D57B-9B2B3972ECA6}"/>
              </a:ext>
            </a:extLst>
          </p:cNvPr>
          <p:cNvSpPr txBox="1"/>
          <p:nvPr/>
        </p:nvSpPr>
        <p:spPr>
          <a:xfrm>
            <a:off x="6535057" y="2292815"/>
            <a:ext cx="4691743" cy="4178323"/>
          </a:xfrm>
          <a:prstGeom prst="rect">
            <a:avLst/>
          </a:prstGeom>
          <a:noFill/>
        </p:spPr>
        <p:txBody>
          <a:bodyPr wrap="square" rtlCol="0">
            <a:spAutoFit/>
          </a:bodyPr>
          <a:lstStyle/>
          <a:p>
            <a:r>
              <a:rPr lang="en-US" sz="2800" b="1" dirty="0">
                <a:solidFill>
                  <a:srgbClr val="FF0000"/>
                </a:solidFill>
              </a:rPr>
              <a:t>Quality Assurance </a:t>
            </a:r>
            <a:endParaRPr lang="en-US" sz="2800" dirty="0"/>
          </a:p>
          <a:p>
            <a:pPr marL="285750" indent="-285750">
              <a:lnSpc>
                <a:spcPct val="150000"/>
              </a:lnSpc>
              <a:buFontTx/>
              <a:buChar char="-"/>
            </a:pPr>
            <a:r>
              <a:rPr lang="en-US" sz="1600" dirty="0" err="1"/>
              <a:t>Là</a:t>
            </a:r>
            <a:r>
              <a:rPr lang="en-US" sz="1600" dirty="0"/>
              <a:t> </a:t>
            </a:r>
            <a:r>
              <a:rPr lang="en-US" sz="1600" dirty="0" err="1"/>
              <a:t>cách</a:t>
            </a:r>
            <a:r>
              <a:rPr lang="en-US" sz="1600" dirty="0"/>
              <a:t> </a:t>
            </a:r>
            <a:r>
              <a:rPr lang="en-US" sz="1600" dirty="0" err="1"/>
              <a:t>tiếp</a:t>
            </a:r>
            <a:r>
              <a:rPr lang="en-US" sz="1600" dirty="0"/>
              <a:t> </a:t>
            </a:r>
            <a:r>
              <a:rPr lang="en-US" sz="1600" dirty="0" err="1"/>
              <a:t>cận</a:t>
            </a:r>
            <a:r>
              <a:rPr lang="en-US" sz="1600" dirty="0"/>
              <a:t> </a:t>
            </a:r>
            <a:r>
              <a:rPr lang="en-US" sz="1600" dirty="0" err="1"/>
              <a:t>mang</a:t>
            </a:r>
            <a:r>
              <a:rPr lang="en-US" sz="1600" dirty="0"/>
              <a:t> </a:t>
            </a:r>
            <a:r>
              <a:rPr lang="en-US" sz="1600" dirty="0" err="1"/>
              <a:t>tính</a:t>
            </a:r>
            <a:r>
              <a:rPr lang="en-US" sz="1600" dirty="0"/>
              <a:t> </a:t>
            </a:r>
            <a:r>
              <a:rPr lang="en-US" sz="1600" dirty="0" err="1"/>
              <a:t>phòng</a:t>
            </a:r>
            <a:r>
              <a:rPr lang="en-US" sz="1600" dirty="0"/>
              <a:t> </a:t>
            </a:r>
            <a:r>
              <a:rPr lang="en-US" sz="1600" dirty="0" err="1"/>
              <a:t>ngừa</a:t>
            </a:r>
            <a:r>
              <a:rPr lang="en-US" sz="1600" dirty="0"/>
              <a:t>, </a:t>
            </a:r>
            <a:r>
              <a:rPr lang="en-US" sz="1600" dirty="0" err="1"/>
              <a:t>hướng</a:t>
            </a:r>
            <a:r>
              <a:rPr lang="en-US" sz="1600" dirty="0"/>
              <a:t> </a:t>
            </a:r>
            <a:r>
              <a:rPr lang="en-US" sz="1600" dirty="0" err="1"/>
              <a:t>quy</a:t>
            </a:r>
            <a:r>
              <a:rPr lang="en-US" sz="1600" dirty="0"/>
              <a:t> </a:t>
            </a:r>
            <a:r>
              <a:rPr lang="en-US" sz="1600" dirty="0" err="1"/>
              <a:t>trình</a:t>
            </a:r>
            <a:r>
              <a:rPr lang="en-US" sz="1600" dirty="0"/>
              <a:t>, </a:t>
            </a:r>
            <a:r>
              <a:rPr lang="en-US" sz="1600" dirty="0" err="1"/>
              <a:t>tập</a:t>
            </a:r>
            <a:r>
              <a:rPr lang="en-US" sz="1600" dirty="0"/>
              <a:t> </a:t>
            </a:r>
            <a:r>
              <a:rPr lang="en-US" sz="1600" dirty="0" err="1"/>
              <a:t>trung</a:t>
            </a:r>
            <a:r>
              <a:rPr lang="en-US" sz="1600" dirty="0"/>
              <a:t> </a:t>
            </a:r>
            <a:r>
              <a:rPr lang="en-US" sz="1600" dirty="0" err="1"/>
              <a:t>vào</a:t>
            </a:r>
            <a:r>
              <a:rPr lang="en-US" sz="1600" dirty="0"/>
              <a:t> </a:t>
            </a:r>
            <a:r>
              <a:rPr lang="en-US" sz="1600" dirty="0" err="1"/>
              <a:t>việc</a:t>
            </a:r>
            <a:r>
              <a:rPr lang="en-US" sz="1600" dirty="0"/>
              <a:t> </a:t>
            </a:r>
            <a:r>
              <a:rPr lang="en-US" sz="1600" dirty="0" err="1"/>
              <a:t>thực</a:t>
            </a:r>
            <a:r>
              <a:rPr lang="en-US" sz="1600" dirty="0"/>
              <a:t> </a:t>
            </a:r>
            <a:r>
              <a:rPr lang="en-US" sz="1600" dirty="0" err="1"/>
              <a:t>hiện</a:t>
            </a:r>
            <a:r>
              <a:rPr lang="en-US" sz="1600" dirty="0"/>
              <a:t> </a:t>
            </a:r>
            <a:r>
              <a:rPr lang="en-US" sz="1600" dirty="0" err="1"/>
              <a:t>và</a:t>
            </a:r>
            <a:r>
              <a:rPr lang="en-US" sz="1600" dirty="0"/>
              <a:t> </a:t>
            </a:r>
            <a:r>
              <a:rPr lang="en-US" sz="1600" dirty="0" err="1"/>
              <a:t>cải</a:t>
            </a:r>
            <a:r>
              <a:rPr lang="en-US" sz="1600" dirty="0"/>
              <a:t> </a:t>
            </a:r>
            <a:r>
              <a:rPr lang="en-US" sz="1600" dirty="0" err="1"/>
              <a:t>tiến</a:t>
            </a:r>
            <a:r>
              <a:rPr lang="en-US" sz="1600" dirty="0"/>
              <a:t> </a:t>
            </a:r>
            <a:r>
              <a:rPr lang="en-US" sz="1600" dirty="0" err="1"/>
              <a:t>các</a:t>
            </a:r>
            <a:r>
              <a:rPr lang="en-US" sz="1600" dirty="0"/>
              <a:t> </a:t>
            </a:r>
            <a:r>
              <a:rPr lang="en-US" sz="1600" dirty="0" err="1"/>
              <a:t>quy</a:t>
            </a:r>
            <a:r>
              <a:rPr lang="en-US" sz="1600" dirty="0"/>
              <a:t> </a:t>
            </a:r>
            <a:r>
              <a:rPr lang="en-US" sz="1600" dirty="0" err="1"/>
              <a:t>trình</a:t>
            </a:r>
            <a:r>
              <a:rPr lang="en-US" sz="1600" dirty="0"/>
              <a:t>.</a:t>
            </a:r>
          </a:p>
          <a:p>
            <a:pPr>
              <a:lnSpc>
                <a:spcPct val="150000"/>
              </a:lnSpc>
            </a:pPr>
            <a:endParaRPr lang="en-US" sz="1600" dirty="0"/>
          </a:p>
          <a:p>
            <a:pPr marL="285750" indent="-285750">
              <a:lnSpc>
                <a:spcPct val="150000"/>
              </a:lnSpc>
              <a:buFontTx/>
              <a:buChar char="-"/>
            </a:pPr>
            <a:r>
              <a:rPr lang="en-US" sz="1600" dirty="0" err="1"/>
              <a:t>Nó</a:t>
            </a:r>
            <a:r>
              <a:rPr lang="en-US" sz="1600" dirty="0"/>
              <a:t> </a:t>
            </a:r>
            <a:r>
              <a:rPr lang="en-US" sz="1600" dirty="0" err="1"/>
              <a:t>hoạt</a:t>
            </a:r>
            <a:r>
              <a:rPr lang="en-US" sz="1600" dirty="0"/>
              <a:t> </a:t>
            </a:r>
            <a:r>
              <a:rPr lang="en-US" sz="1600" dirty="0" err="1"/>
              <a:t>động</a:t>
            </a:r>
            <a:r>
              <a:rPr lang="en-US" sz="1600" dirty="0"/>
              <a:t> </a:t>
            </a:r>
            <a:r>
              <a:rPr lang="en-US" sz="1600" dirty="0" err="1"/>
              <a:t>trên</a:t>
            </a:r>
            <a:r>
              <a:rPr lang="en-US" sz="1600" dirty="0"/>
              <a:t> </a:t>
            </a:r>
            <a:r>
              <a:rPr lang="en-US" sz="1600" dirty="0" err="1"/>
              <a:t>cơ</a:t>
            </a:r>
            <a:r>
              <a:rPr lang="en-US" sz="1600" dirty="0"/>
              <a:t> </a:t>
            </a:r>
            <a:r>
              <a:rPr lang="en-US" sz="1600" dirty="0" err="1"/>
              <a:t>sở</a:t>
            </a:r>
            <a:r>
              <a:rPr lang="en-US" sz="1600" dirty="0"/>
              <a:t> </a:t>
            </a:r>
            <a:r>
              <a:rPr lang="en-US" sz="1600" dirty="0" err="1"/>
              <a:t>rằng</a:t>
            </a:r>
            <a:r>
              <a:rPr lang="en-US" sz="1600" dirty="0"/>
              <a:t>, </a:t>
            </a:r>
            <a:r>
              <a:rPr lang="en-US" sz="1600" dirty="0" err="1"/>
              <a:t>mô</a:t>
            </a:r>
            <a:r>
              <a:rPr lang="en-US" sz="1600" dirty="0"/>
              <a:t> </a:t>
            </a:r>
            <a:r>
              <a:rPr lang="en-US" sz="1600" dirty="0" err="1"/>
              <a:t>quy</a:t>
            </a:r>
            <a:r>
              <a:rPr lang="en-US" sz="1600" dirty="0"/>
              <a:t> </a:t>
            </a:r>
            <a:r>
              <a:rPr lang="en-US" sz="1600" dirty="0" err="1"/>
              <a:t>trình</a:t>
            </a:r>
            <a:r>
              <a:rPr lang="en-US" sz="1600" dirty="0"/>
              <a:t> </a:t>
            </a:r>
            <a:r>
              <a:rPr lang="en-US" sz="1600" dirty="0" err="1"/>
              <a:t>tốt</a:t>
            </a:r>
            <a:r>
              <a:rPr lang="en-US" sz="1600" dirty="0"/>
              <a:t> </a:t>
            </a:r>
            <a:r>
              <a:rPr lang="en-US" sz="1600" dirty="0" err="1"/>
              <a:t>được</a:t>
            </a:r>
            <a:r>
              <a:rPr lang="en-US" sz="1600" dirty="0"/>
              <a:t> </a:t>
            </a:r>
            <a:r>
              <a:rPr lang="en-US" sz="1600" dirty="0" err="1"/>
              <a:t>tuân</a:t>
            </a:r>
            <a:r>
              <a:rPr lang="en-US" sz="1600" dirty="0"/>
              <a:t> </a:t>
            </a:r>
            <a:r>
              <a:rPr lang="en-US" sz="1600" dirty="0" err="1"/>
              <a:t>thủ</a:t>
            </a:r>
            <a:r>
              <a:rPr lang="en-US" sz="1600" dirty="0"/>
              <a:t> </a:t>
            </a:r>
            <a:r>
              <a:rPr lang="en-US" sz="1600" dirty="0" err="1"/>
              <a:t>một</a:t>
            </a:r>
            <a:r>
              <a:rPr lang="en-US" sz="1600" dirty="0"/>
              <a:t> </a:t>
            </a:r>
            <a:r>
              <a:rPr lang="en-US" sz="1600" dirty="0" err="1"/>
              <a:t>cách</a:t>
            </a:r>
            <a:r>
              <a:rPr lang="en-US" sz="1600" dirty="0"/>
              <a:t> </a:t>
            </a:r>
            <a:r>
              <a:rPr lang="en-US" sz="1600" dirty="0" err="1"/>
              <a:t>chính</a:t>
            </a:r>
            <a:r>
              <a:rPr lang="en-US" sz="1600" dirty="0"/>
              <a:t> </a:t>
            </a:r>
            <a:r>
              <a:rPr lang="en-US" sz="1600" dirty="0" err="1"/>
              <a:t>xác</a:t>
            </a:r>
            <a:r>
              <a:rPr lang="en-US" sz="1600" dirty="0"/>
              <a:t>, </a:t>
            </a:r>
            <a:r>
              <a:rPr lang="en-US" sz="1600" dirty="0" err="1"/>
              <a:t>sẽ</a:t>
            </a:r>
            <a:r>
              <a:rPr lang="en-US" sz="1600" dirty="0"/>
              <a:t> </a:t>
            </a:r>
            <a:r>
              <a:rPr lang="en-US" sz="1600" dirty="0" err="1"/>
              <a:t>tạo</a:t>
            </a:r>
            <a:r>
              <a:rPr lang="en-US" sz="1600" dirty="0"/>
              <a:t> </a:t>
            </a:r>
            <a:r>
              <a:rPr lang="en-US" sz="1600" dirty="0" err="1"/>
              <a:t>ra</a:t>
            </a:r>
            <a:r>
              <a:rPr lang="en-US" sz="1600" dirty="0"/>
              <a:t> </a:t>
            </a:r>
            <a:r>
              <a:rPr lang="en-US" sz="1600" dirty="0" err="1"/>
              <a:t>các</a:t>
            </a:r>
            <a:r>
              <a:rPr lang="en-US" sz="1600" dirty="0"/>
              <a:t> </a:t>
            </a:r>
            <a:r>
              <a:rPr lang="en-US" sz="1600" dirty="0" err="1"/>
              <a:t>sản</a:t>
            </a:r>
            <a:r>
              <a:rPr lang="en-US" sz="1600" dirty="0"/>
              <a:t> </a:t>
            </a:r>
            <a:r>
              <a:rPr lang="en-US" sz="1600" dirty="0" err="1"/>
              <a:t>phẩm</a:t>
            </a:r>
            <a:r>
              <a:rPr lang="en-US" sz="1600" dirty="0"/>
              <a:t> </a:t>
            </a:r>
            <a:r>
              <a:rPr lang="en-US" sz="1600" dirty="0" err="1"/>
              <a:t>tốt</a:t>
            </a:r>
            <a:r>
              <a:rPr lang="en-US" sz="1600" dirty="0"/>
              <a:t>.</a:t>
            </a:r>
          </a:p>
          <a:p>
            <a:pPr>
              <a:lnSpc>
                <a:spcPct val="150000"/>
              </a:lnSpc>
            </a:pPr>
            <a:endParaRPr lang="en-US" sz="1600" dirty="0"/>
          </a:p>
          <a:p>
            <a:pPr marL="285750" indent="-285750">
              <a:lnSpc>
                <a:spcPct val="150000"/>
              </a:lnSpc>
              <a:buFontTx/>
              <a:buChar char="-"/>
            </a:pPr>
            <a:r>
              <a:rPr lang="en-US" sz="1600" dirty="0"/>
              <a:t>QA </a:t>
            </a:r>
            <a:r>
              <a:rPr lang="en-US" sz="1600" dirty="0" err="1"/>
              <a:t>áp</a:t>
            </a:r>
            <a:r>
              <a:rPr lang="en-US" sz="1600" dirty="0"/>
              <a:t> </a:t>
            </a:r>
            <a:r>
              <a:rPr lang="en-US" sz="1600" dirty="0" err="1"/>
              <a:t>dụng</a:t>
            </a:r>
            <a:r>
              <a:rPr lang="en-US" sz="1600" dirty="0"/>
              <a:t> </a:t>
            </a:r>
            <a:r>
              <a:rPr lang="en-US" sz="1600" dirty="0" err="1"/>
              <a:t>cho</a:t>
            </a:r>
            <a:r>
              <a:rPr lang="en-US" sz="1600" dirty="0"/>
              <a:t> </a:t>
            </a:r>
            <a:r>
              <a:rPr lang="en-US" sz="1600" dirty="0" err="1"/>
              <a:t>cả</a:t>
            </a:r>
            <a:r>
              <a:rPr lang="en-US" sz="1600" dirty="0"/>
              <a:t> </a:t>
            </a:r>
            <a:r>
              <a:rPr lang="en-US" sz="1600" dirty="0" err="1"/>
              <a:t>quy</a:t>
            </a:r>
            <a:r>
              <a:rPr lang="en-US" sz="1600" dirty="0"/>
              <a:t> </a:t>
            </a:r>
            <a:r>
              <a:rPr lang="en-US" sz="1600" dirty="0" err="1"/>
              <a:t>trình</a:t>
            </a:r>
            <a:r>
              <a:rPr lang="en-US" sz="1600" dirty="0"/>
              <a:t> </a:t>
            </a:r>
            <a:r>
              <a:rPr lang="en-US" sz="1600" dirty="0" err="1"/>
              <a:t>phát</a:t>
            </a:r>
            <a:r>
              <a:rPr lang="en-US" sz="1600" dirty="0"/>
              <a:t> </a:t>
            </a:r>
            <a:r>
              <a:rPr lang="en-US" sz="1600" dirty="0" err="1"/>
              <a:t>triển</a:t>
            </a:r>
            <a:r>
              <a:rPr lang="en-US" sz="1600" dirty="0"/>
              <a:t> </a:t>
            </a:r>
            <a:r>
              <a:rPr lang="en-US" sz="1600" dirty="0" err="1"/>
              <a:t>và</a:t>
            </a:r>
            <a:r>
              <a:rPr lang="en-US" sz="1600" dirty="0"/>
              <a:t> </a:t>
            </a:r>
            <a:r>
              <a:rPr lang="en-US" sz="1600" dirty="0" err="1"/>
              <a:t>kiểm</a:t>
            </a:r>
            <a:r>
              <a:rPr lang="en-US" sz="1600" dirty="0"/>
              <a:t> </a:t>
            </a:r>
            <a:r>
              <a:rPr lang="en-US" sz="1600" dirty="0" err="1"/>
              <a:t>thử</a:t>
            </a:r>
            <a:r>
              <a:rPr lang="en-US" sz="1600" dirty="0"/>
              <a:t> </a:t>
            </a:r>
            <a:r>
              <a:rPr lang="en-US" sz="1600" dirty="0" err="1"/>
              <a:t>và</a:t>
            </a:r>
            <a:r>
              <a:rPr lang="en-US" sz="1600" dirty="0"/>
              <a:t> </a:t>
            </a:r>
            <a:r>
              <a:rPr lang="en-US" sz="1600" dirty="0" err="1"/>
              <a:t>là</a:t>
            </a:r>
            <a:r>
              <a:rPr lang="en-US" sz="1600" dirty="0"/>
              <a:t> </a:t>
            </a:r>
            <a:r>
              <a:rPr lang="en-US" sz="1600" dirty="0" err="1"/>
              <a:t>trách</a:t>
            </a:r>
            <a:r>
              <a:rPr lang="en-US" sz="1600" dirty="0"/>
              <a:t> </a:t>
            </a:r>
            <a:r>
              <a:rPr lang="en-US" sz="1600" dirty="0" err="1"/>
              <a:t>nhiệm</a:t>
            </a:r>
            <a:r>
              <a:rPr lang="en-US" sz="1600" dirty="0"/>
              <a:t> </a:t>
            </a:r>
            <a:r>
              <a:rPr lang="en-US" sz="1600" dirty="0" err="1"/>
              <a:t>của</a:t>
            </a:r>
            <a:r>
              <a:rPr lang="en-US" sz="1600" dirty="0"/>
              <a:t> </a:t>
            </a:r>
            <a:r>
              <a:rPr lang="en-US" sz="1600" dirty="0" err="1"/>
              <a:t>mọi</a:t>
            </a:r>
            <a:r>
              <a:rPr lang="en-US" sz="1600" dirty="0"/>
              <a:t> </a:t>
            </a:r>
            <a:r>
              <a:rPr lang="en-US" sz="1600" dirty="0" err="1"/>
              <a:t>người</a:t>
            </a:r>
            <a:r>
              <a:rPr lang="en-US" sz="1600" dirty="0"/>
              <a:t> </a:t>
            </a:r>
            <a:r>
              <a:rPr lang="en-US" sz="1600" dirty="0" err="1"/>
              <a:t>trong</a:t>
            </a:r>
            <a:r>
              <a:rPr lang="en-US" sz="1600" dirty="0"/>
              <a:t> </a:t>
            </a:r>
            <a:r>
              <a:rPr lang="en-US" sz="1600" dirty="0" err="1"/>
              <a:t>dự</a:t>
            </a:r>
            <a:r>
              <a:rPr lang="en-US" sz="1600" dirty="0"/>
              <a:t> </a:t>
            </a:r>
            <a:r>
              <a:rPr lang="en-US" sz="1600" dirty="0" err="1"/>
              <a:t>án</a:t>
            </a:r>
            <a:r>
              <a:rPr lang="en-US" sz="1600" dirty="0"/>
              <a:t>.</a:t>
            </a:r>
          </a:p>
        </p:txBody>
      </p:sp>
    </p:spTree>
    <p:extLst>
      <p:ext uri="{BB962C8B-B14F-4D97-AF65-F5344CB8AC3E}">
        <p14:creationId xmlns:p14="http://schemas.microsoft.com/office/powerpoint/2010/main" val="317739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9731829" cy="981450"/>
          </a:xfrm>
        </p:spPr>
        <p:txBody>
          <a:bodyPr>
            <a:normAutofit/>
          </a:bodyPr>
          <a:lstStyle/>
          <a:p>
            <a:pPr eaLnBrk="1" hangingPunct="1"/>
            <a:r>
              <a:rPr lang="en-US" altLang="en-US" sz="3200" dirty="0"/>
              <a:t>1.2.3. </a:t>
            </a:r>
            <a:r>
              <a:rPr lang="en-US" sz="3200" dirty="0"/>
              <a:t>Errors, Defects, Failures, </a:t>
            </a:r>
            <a:r>
              <a:rPr lang="en-US" sz="3200" dirty="0" err="1"/>
              <a:t>và</a:t>
            </a:r>
            <a:r>
              <a:rPr lang="en-US" sz="3200" dirty="0"/>
              <a:t> </a:t>
            </a:r>
            <a:r>
              <a:rPr lang="en-US" sz="3200" dirty="0" err="1"/>
              <a:t>nguyên</a:t>
            </a:r>
            <a:r>
              <a:rPr lang="en-US" sz="3200" dirty="0"/>
              <a:t> </a:t>
            </a:r>
            <a:r>
              <a:rPr lang="en-US" sz="3200" dirty="0" err="1"/>
              <a:t>nhân</a:t>
            </a:r>
            <a:r>
              <a:rPr lang="en-US" sz="3200" dirty="0"/>
              <a:t> </a:t>
            </a:r>
            <a:r>
              <a:rPr lang="en-US" sz="3200" dirty="0" err="1"/>
              <a:t>gốc</a:t>
            </a:r>
            <a:r>
              <a:rPr lang="en-US" sz="3200" dirty="0"/>
              <a:t> </a:t>
            </a:r>
            <a:r>
              <a:rPr lang="en-US" sz="3200" dirty="0" err="1"/>
              <a:t>rễ</a:t>
            </a:r>
            <a:endParaRPr lang="en-US" altLang="en-US" sz="32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367745"/>
          </a:xfrm>
          <a:prstGeom prst="rect">
            <a:avLst/>
          </a:prstGeom>
        </p:spPr>
      </p:pic>
      <p:sp>
        <p:nvSpPr>
          <p:cNvPr id="3" name="Rectangle 2">
            <a:extLst>
              <a:ext uri="{FF2B5EF4-FFF2-40B4-BE49-F238E27FC236}">
                <a16:creationId xmlns:a16="http://schemas.microsoft.com/office/drawing/2014/main" id="{E28CA75E-4E6F-9F77-4DA8-E512E5602E7B}"/>
              </a:ext>
            </a:extLst>
          </p:cNvPr>
          <p:cNvSpPr txBox="1">
            <a:spLocks noChangeArrowheads="1"/>
          </p:cNvSpPr>
          <p:nvPr/>
        </p:nvSpPr>
        <p:spPr>
          <a:xfrm>
            <a:off x="313871" y="1189718"/>
            <a:ext cx="11564258" cy="53848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anose="05000000000000000000" pitchFamily="2" charset="2"/>
              <a:buChar char="v"/>
            </a:pPr>
            <a:r>
              <a:rPr lang="en-US" sz="2000" dirty="0"/>
              <a:t>Con </a:t>
            </a:r>
            <a:r>
              <a:rPr lang="en-US" sz="2000" dirty="0" err="1"/>
              <a:t>người</a:t>
            </a:r>
            <a:r>
              <a:rPr lang="en-US" sz="2000" dirty="0"/>
              <a:t> </a:t>
            </a:r>
            <a:r>
              <a:rPr lang="en-US" sz="2000" dirty="0" err="1"/>
              <a:t>mắc</a:t>
            </a:r>
            <a:r>
              <a:rPr lang="en-US" sz="2000" dirty="0"/>
              <a:t> </a:t>
            </a:r>
            <a:r>
              <a:rPr lang="en-US" sz="2000" dirty="0" err="1"/>
              <a:t>sai</a:t>
            </a:r>
            <a:r>
              <a:rPr lang="en-US" sz="2000" dirty="0"/>
              <a:t> </a:t>
            </a:r>
            <a:r>
              <a:rPr lang="en-US" sz="2000" dirty="0" err="1"/>
              <a:t>lầm</a:t>
            </a:r>
            <a:r>
              <a:rPr lang="en-US" sz="2000" dirty="0"/>
              <a:t> (Errors /Mistakes), </a:t>
            </a:r>
            <a:r>
              <a:rPr lang="en-US" sz="2000" dirty="0" err="1"/>
              <a:t>tạo</a:t>
            </a:r>
            <a:r>
              <a:rPr lang="en-US" sz="2000" dirty="0"/>
              <a:t> </a:t>
            </a:r>
            <a:r>
              <a:rPr lang="en-US" sz="2000" dirty="0" err="1"/>
              <a:t>ra</a:t>
            </a:r>
            <a:r>
              <a:rPr lang="en-US" sz="2000" dirty="0"/>
              <a:t> </a:t>
            </a:r>
            <a:r>
              <a:rPr lang="en-US" sz="2000" dirty="0" err="1"/>
              <a:t>lỗi</a:t>
            </a:r>
            <a:r>
              <a:rPr lang="en-US" sz="2000" dirty="0"/>
              <a:t> </a:t>
            </a:r>
            <a:r>
              <a:rPr lang="en-US" sz="2000" dirty="0" err="1"/>
              <a:t>trong</a:t>
            </a:r>
            <a:r>
              <a:rPr lang="en-US" sz="2000" dirty="0"/>
              <a:t> </a:t>
            </a:r>
            <a:r>
              <a:rPr lang="en-US" sz="2000" dirty="0" err="1"/>
              <a:t>phần</a:t>
            </a:r>
            <a:r>
              <a:rPr lang="en-US" sz="2000" dirty="0"/>
              <a:t> </a:t>
            </a:r>
            <a:r>
              <a:rPr lang="en-US" sz="2000" dirty="0" err="1"/>
              <a:t>mềm</a:t>
            </a:r>
            <a:r>
              <a:rPr lang="en-US" sz="2000" dirty="0"/>
              <a:t> (Defect/Bug/Fault),  </a:t>
            </a:r>
            <a:r>
              <a:rPr lang="en-US" sz="2000" dirty="0" err="1"/>
              <a:t>các</a:t>
            </a:r>
            <a:r>
              <a:rPr lang="en-US" sz="2000" dirty="0"/>
              <a:t> </a:t>
            </a:r>
            <a:r>
              <a:rPr lang="en-US" sz="2000" dirty="0" err="1"/>
              <a:t>lỗi</a:t>
            </a:r>
            <a:r>
              <a:rPr lang="en-US" sz="2000" dirty="0"/>
              <a:t> </a:t>
            </a:r>
            <a:r>
              <a:rPr lang="en-US" sz="2000" dirty="0" err="1"/>
              <a:t>trong</a:t>
            </a:r>
            <a:r>
              <a:rPr lang="en-US" sz="2000" dirty="0"/>
              <a:t> </a:t>
            </a:r>
            <a:r>
              <a:rPr lang="en-US" sz="2000" dirty="0" err="1"/>
              <a:t>phần</a:t>
            </a:r>
            <a:r>
              <a:rPr lang="en-US" sz="2000" dirty="0"/>
              <a:t> </a:t>
            </a:r>
            <a:r>
              <a:rPr lang="en-US" sz="2000" dirty="0" err="1"/>
              <a:t>mềm</a:t>
            </a:r>
            <a:r>
              <a:rPr lang="en-US" sz="2000" dirty="0"/>
              <a:t> </a:t>
            </a:r>
            <a:r>
              <a:rPr lang="en-US" sz="2000" dirty="0" err="1"/>
              <a:t>có</a:t>
            </a:r>
            <a:r>
              <a:rPr lang="en-US" sz="2000" dirty="0"/>
              <a:t> </a:t>
            </a:r>
            <a:r>
              <a:rPr lang="en-US" sz="2000" dirty="0" err="1"/>
              <a:t>thể</a:t>
            </a:r>
            <a:r>
              <a:rPr lang="en-US" sz="2000" dirty="0"/>
              <a:t> </a:t>
            </a:r>
            <a:r>
              <a:rPr lang="en-US" sz="2000" dirty="0" err="1"/>
              <a:t>dẫn</a:t>
            </a:r>
            <a:r>
              <a:rPr lang="en-US" sz="2000" dirty="0"/>
              <a:t> </a:t>
            </a:r>
            <a:r>
              <a:rPr lang="en-US" sz="2000" dirty="0" err="1"/>
              <a:t>đến</a:t>
            </a:r>
            <a:r>
              <a:rPr lang="en-US" sz="2000" dirty="0"/>
              <a:t> failure </a:t>
            </a:r>
            <a:r>
              <a:rPr lang="en-US" sz="2000" dirty="0" err="1"/>
              <a:t>khi</a:t>
            </a:r>
            <a:r>
              <a:rPr lang="en-US" sz="2000" dirty="0"/>
              <a:t> </a:t>
            </a:r>
            <a:r>
              <a:rPr lang="en-US" sz="2000" dirty="0" err="1"/>
              <a:t>vận</a:t>
            </a:r>
            <a:r>
              <a:rPr lang="en-US" sz="2000" dirty="0"/>
              <a:t> </a:t>
            </a:r>
            <a:r>
              <a:rPr lang="en-US" sz="2000" dirty="0" err="1"/>
              <a:t>hành</a:t>
            </a:r>
            <a:r>
              <a:rPr lang="en-US" sz="2000" dirty="0"/>
              <a:t>.</a:t>
            </a:r>
          </a:p>
          <a:p>
            <a:pPr marL="342900" indent="-342900">
              <a:lnSpc>
                <a:spcPct val="150000"/>
              </a:lnSpc>
              <a:buFont typeface="Wingdings" panose="05000000000000000000" pitchFamily="2" charset="2"/>
              <a:buChar char="v"/>
            </a:pPr>
            <a:r>
              <a:rPr lang="en-US" sz="2000" b="1" dirty="0">
                <a:solidFill>
                  <a:srgbClr val="FF0000"/>
                </a:solidFill>
              </a:rPr>
              <a:t>Error/Mistake</a:t>
            </a:r>
            <a:r>
              <a:rPr lang="en-US" sz="2000" dirty="0">
                <a:solidFill>
                  <a:srgbClr val="FF0000"/>
                </a:solidFill>
              </a:rPr>
              <a:t>:</a:t>
            </a:r>
            <a:r>
              <a:rPr lang="en-US" sz="2000" dirty="0"/>
              <a:t> </a:t>
            </a:r>
            <a:r>
              <a:rPr lang="en-US" sz="2000" dirty="0" err="1"/>
              <a:t>Lỗi</a:t>
            </a:r>
            <a:r>
              <a:rPr lang="en-US" sz="2000" dirty="0"/>
              <a:t> </a:t>
            </a:r>
            <a:r>
              <a:rPr lang="en-US" sz="2000" dirty="0" err="1"/>
              <a:t>sai</a:t>
            </a:r>
            <a:r>
              <a:rPr lang="en-US" sz="2000" dirty="0"/>
              <a:t> </a:t>
            </a:r>
            <a:r>
              <a:rPr lang="en-US" sz="2000" dirty="0" err="1"/>
              <a:t>của</a:t>
            </a:r>
            <a:r>
              <a:rPr lang="en-US" sz="2000" dirty="0"/>
              <a:t> con </a:t>
            </a:r>
            <a:r>
              <a:rPr lang="en-US" sz="2000" dirty="0" err="1"/>
              <a:t>người</a:t>
            </a:r>
            <a:r>
              <a:rPr lang="en-US" sz="2000" dirty="0"/>
              <a:t>.</a:t>
            </a:r>
          </a:p>
          <a:p>
            <a:pPr marL="342900" indent="-342900">
              <a:lnSpc>
                <a:spcPct val="150000"/>
              </a:lnSpc>
              <a:buFont typeface="Wingdings" panose="05000000000000000000" pitchFamily="2" charset="2"/>
              <a:buChar char="v"/>
            </a:pPr>
            <a:r>
              <a:rPr lang="en-US" sz="2000" b="1" dirty="0">
                <a:solidFill>
                  <a:srgbClr val="FF0000"/>
                </a:solidFill>
              </a:rPr>
              <a:t>Defect/Bug/Fault</a:t>
            </a:r>
            <a:r>
              <a:rPr lang="en-US" sz="2000" dirty="0">
                <a:solidFill>
                  <a:srgbClr val="FF0000"/>
                </a:solidFill>
              </a:rPr>
              <a:t>: </a:t>
            </a:r>
            <a:r>
              <a:rPr lang="en-US" sz="2000" dirty="0" err="1"/>
              <a:t>Khiếm</a:t>
            </a:r>
            <a:r>
              <a:rPr lang="en-US" sz="2000" dirty="0"/>
              <a:t> </a:t>
            </a:r>
            <a:r>
              <a:rPr lang="en-US" sz="2000" dirty="0" err="1"/>
              <a:t>khuyết</a:t>
            </a:r>
            <a:r>
              <a:rPr lang="en-US" sz="2000" dirty="0"/>
              <a:t> </a:t>
            </a:r>
            <a:r>
              <a:rPr lang="en-US" sz="2000" dirty="0" err="1"/>
              <a:t>của</a:t>
            </a:r>
            <a:r>
              <a:rPr lang="en-US" sz="2000" dirty="0"/>
              <a:t> </a:t>
            </a:r>
            <a:r>
              <a:rPr lang="en-US" sz="2000" dirty="0" err="1"/>
              <a:t>phần</a:t>
            </a:r>
            <a:r>
              <a:rPr lang="en-US" sz="2000" dirty="0"/>
              <a:t> </a:t>
            </a:r>
            <a:r>
              <a:rPr lang="en-US" sz="2000" dirty="0" err="1"/>
              <a:t>mềm</a:t>
            </a:r>
            <a:r>
              <a:rPr lang="en-US" sz="2000" dirty="0"/>
              <a:t> (</a:t>
            </a:r>
            <a:r>
              <a:rPr lang="en-US" sz="2000" dirty="0" err="1"/>
              <a:t>lỗi</a:t>
            </a:r>
            <a:r>
              <a:rPr lang="en-US" sz="2000" dirty="0"/>
              <a:t> </a:t>
            </a:r>
            <a:r>
              <a:rPr lang="en-US" sz="2000" dirty="0" err="1"/>
              <a:t>trong</a:t>
            </a:r>
            <a:r>
              <a:rPr lang="en-US" sz="2000" dirty="0"/>
              <a:t> </a:t>
            </a:r>
            <a:r>
              <a:rPr lang="en-US" sz="2000" dirty="0" err="1"/>
              <a:t>phần</a:t>
            </a:r>
            <a:r>
              <a:rPr lang="en-US" sz="2000" dirty="0"/>
              <a:t> </a:t>
            </a:r>
            <a:r>
              <a:rPr lang="en-US" sz="2000" dirty="0" err="1"/>
              <a:t>mềm</a:t>
            </a:r>
            <a:r>
              <a:rPr lang="en-US" sz="2000" dirty="0"/>
              <a:t>)</a:t>
            </a:r>
            <a:br>
              <a:rPr lang="en-US" sz="2000" dirty="0"/>
            </a:br>
            <a:r>
              <a:rPr lang="en-US" sz="2000" dirty="0"/>
              <a:t>- Defect </a:t>
            </a:r>
            <a:r>
              <a:rPr lang="en-US" sz="2000" dirty="0" err="1"/>
              <a:t>có</a:t>
            </a:r>
            <a:r>
              <a:rPr lang="en-US" sz="2000" dirty="0"/>
              <a:t> </a:t>
            </a:r>
            <a:r>
              <a:rPr lang="en-US" sz="2000" dirty="0" err="1"/>
              <a:t>thể</a:t>
            </a:r>
            <a:r>
              <a:rPr lang="en-US" sz="2000" dirty="0"/>
              <a:t> </a:t>
            </a:r>
            <a:r>
              <a:rPr lang="en-US" sz="2000" dirty="0" err="1"/>
              <a:t>thấy</a:t>
            </a:r>
            <a:r>
              <a:rPr lang="en-US" sz="2000" dirty="0"/>
              <a:t> </a:t>
            </a:r>
            <a:r>
              <a:rPr lang="en-US" sz="2000" dirty="0" err="1"/>
              <a:t>trong</a:t>
            </a:r>
            <a:r>
              <a:rPr lang="en-US" sz="2000" dirty="0"/>
              <a:t>:</a:t>
            </a:r>
            <a:br>
              <a:rPr lang="en-US" sz="2000" dirty="0"/>
            </a:br>
            <a:r>
              <a:rPr lang="en-US" sz="2000" dirty="0"/>
              <a:t>+ </a:t>
            </a:r>
            <a:r>
              <a:rPr lang="en-US" sz="2000" dirty="0" err="1"/>
              <a:t>tài</a:t>
            </a:r>
            <a:r>
              <a:rPr lang="en-US" sz="2000" dirty="0"/>
              <a:t> </a:t>
            </a:r>
            <a:r>
              <a:rPr lang="en-US" sz="2000" dirty="0" err="1"/>
              <a:t>liệu</a:t>
            </a:r>
            <a:r>
              <a:rPr lang="en-US" sz="2000" dirty="0"/>
              <a:t> (</a:t>
            </a:r>
            <a:r>
              <a:rPr lang="en-US" sz="2000" dirty="0" err="1"/>
              <a:t>đặc</a:t>
            </a:r>
            <a:r>
              <a:rPr lang="en-US" sz="2000" dirty="0"/>
              <a:t> </a:t>
            </a:r>
            <a:r>
              <a:rPr lang="en-US" sz="2000" dirty="0" err="1"/>
              <a:t>tả</a:t>
            </a:r>
            <a:r>
              <a:rPr lang="en-US" sz="2000" dirty="0"/>
              <a:t> </a:t>
            </a:r>
            <a:r>
              <a:rPr lang="en-US" sz="2000" dirty="0" err="1"/>
              <a:t>yêu</a:t>
            </a:r>
            <a:r>
              <a:rPr lang="en-US" sz="2000" dirty="0"/>
              <a:t> </a:t>
            </a:r>
            <a:r>
              <a:rPr lang="en-US" sz="2000" dirty="0" err="1"/>
              <a:t>cầu</a:t>
            </a:r>
            <a:r>
              <a:rPr lang="en-US" sz="2000" dirty="0"/>
              <a:t>, </a:t>
            </a:r>
            <a:r>
              <a:rPr lang="en-US" sz="2000" dirty="0" err="1"/>
              <a:t>kịch</a:t>
            </a:r>
            <a:r>
              <a:rPr lang="en-US" sz="2000" dirty="0"/>
              <a:t> </a:t>
            </a:r>
            <a:r>
              <a:rPr lang="en-US" sz="2000" dirty="0" err="1"/>
              <a:t>bản</a:t>
            </a:r>
            <a:r>
              <a:rPr lang="en-US" sz="2000" dirty="0"/>
              <a:t> </a:t>
            </a:r>
            <a:r>
              <a:rPr lang="en-US" sz="2000" dirty="0" err="1"/>
              <a:t>kiểm</a:t>
            </a:r>
            <a:r>
              <a:rPr lang="en-US" sz="2000" dirty="0"/>
              <a:t> </a:t>
            </a:r>
            <a:r>
              <a:rPr lang="en-US" sz="2000" dirty="0" err="1"/>
              <a:t>thử</a:t>
            </a:r>
            <a:r>
              <a:rPr lang="en-US" sz="2000" dirty="0"/>
              <a:t>, source code)</a:t>
            </a:r>
            <a:br>
              <a:rPr lang="en-US" sz="2000" dirty="0"/>
            </a:br>
            <a:r>
              <a:rPr lang="en-US" sz="2000" dirty="0"/>
              <a:t>+ </a:t>
            </a:r>
            <a:r>
              <a:rPr lang="en-US" sz="2000" dirty="0" err="1"/>
              <a:t>tài</a:t>
            </a:r>
            <a:r>
              <a:rPr lang="en-US" sz="2000" dirty="0"/>
              <a:t> </a:t>
            </a:r>
            <a:r>
              <a:rPr lang="en-US" sz="2000" dirty="0" err="1"/>
              <a:t>liệu</a:t>
            </a:r>
            <a:r>
              <a:rPr lang="en-US" sz="2000" dirty="0"/>
              <a:t> </a:t>
            </a:r>
            <a:r>
              <a:rPr lang="en-US" sz="2000" dirty="0" err="1"/>
              <a:t>hỗ</a:t>
            </a:r>
            <a:r>
              <a:rPr lang="en-US" sz="2000" dirty="0"/>
              <a:t> </a:t>
            </a:r>
            <a:r>
              <a:rPr lang="en-US" sz="2000" dirty="0" err="1"/>
              <a:t>trợ</a:t>
            </a:r>
            <a:r>
              <a:rPr lang="en-US" sz="2000" dirty="0"/>
              <a:t> (</a:t>
            </a:r>
            <a:r>
              <a:rPr lang="en-US" sz="2000" dirty="0" err="1"/>
              <a:t>các</a:t>
            </a:r>
            <a:r>
              <a:rPr lang="en-US" sz="2000" dirty="0"/>
              <a:t> build file)</a:t>
            </a:r>
            <a:br>
              <a:rPr lang="en-US" sz="2000" dirty="0"/>
            </a:br>
            <a:r>
              <a:rPr lang="en-US" sz="2000" dirty="0"/>
              <a:t>- Defect </a:t>
            </a:r>
            <a:r>
              <a:rPr lang="en-US" sz="2000" dirty="0" err="1"/>
              <a:t>trong</a:t>
            </a:r>
            <a:r>
              <a:rPr lang="en-US" sz="2000" dirty="0"/>
              <a:t> </a:t>
            </a:r>
            <a:r>
              <a:rPr lang="en-US" sz="2000" dirty="0" err="1"/>
              <a:t>các</a:t>
            </a:r>
            <a:r>
              <a:rPr lang="en-US" sz="2000" dirty="0"/>
              <a:t> </a:t>
            </a:r>
            <a:r>
              <a:rPr lang="en-US" sz="2000" dirty="0" err="1"/>
              <a:t>tạo</a:t>
            </a:r>
            <a:r>
              <a:rPr lang="en-US" sz="2000" dirty="0"/>
              <a:t> </a:t>
            </a:r>
            <a:r>
              <a:rPr lang="en-US" sz="2000" dirty="0" err="1"/>
              <a:t>phẩm</a:t>
            </a:r>
            <a:r>
              <a:rPr lang="en-US" sz="2000" dirty="0"/>
              <a:t> </a:t>
            </a:r>
            <a:r>
              <a:rPr lang="en-US" sz="2000" dirty="0" err="1"/>
              <a:t>được</a:t>
            </a:r>
            <a:r>
              <a:rPr lang="en-US" sz="2000" dirty="0"/>
              <a:t> </a:t>
            </a:r>
            <a:r>
              <a:rPr lang="en-US" sz="2000" dirty="0" err="1"/>
              <a:t>tạo</a:t>
            </a:r>
            <a:r>
              <a:rPr lang="en-US" sz="2000" dirty="0"/>
              <a:t> </a:t>
            </a:r>
            <a:r>
              <a:rPr lang="en-US" sz="2000" dirty="0" err="1"/>
              <a:t>ra</a:t>
            </a:r>
            <a:r>
              <a:rPr lang="en-US" sz="2000" dirty="0"/>
              <a:t> ở </a:t>
            </a:r>
            <a:r>
              <a:rPr lang="en-US" sz="2000" dirty="0" err="1"/>
              <a:t>giai</a:t>
            </a:r>
            <a:r>
              <a:rPr lang="en-US" sz="2000" dirty="0"/>
              <a:t> </a:t>
            </a:r>
            <a:r>
              <a:rPr lang="en-US" sz="2000" dirty="0" err="1"/>
              <a:t>đoạn</a:t>
            </a:r>
            <a:r>
              <a:rPr lang="en-US" sz="2000" dirty="0"/>
              <a:t> </a:t>
            </a:r>
            <a:r>
              <a:rPr lang="en-US" sz="2000" dirty="0" err="1"/>
              <a:t>đầu</a:t>
            </a:r>
            <a:r>
              <a:rPr lang="en-US" sz="2000" dirty="0"/>
              <a:t> </a:t>
            </a:r>
            <a:r>
              <a:rPr lang="en-US" sz="2000" dirty="0" err="1"/>
              <a:t>của</a:t>
            </a:r>
            <a:r>
              <a:rPr lang="en-US" sz="2000" dirty="0"/>
              <a:t> </a:t>
            </a:r>
            <a:r>
              <a:rPr lang="en-US" sz="2000" dirty="0" err="1"/>
              <a:t>vòng</a:t>
            </a:r>
            <a:r>
              <a:rPr lang="en-US" sz="2000" dirty="0"/>
              <a:t> </a:t>
            </a:r>
            <a:r>
              <a:rPr lang="en-US" sz="2000" dirty="0" err="1"/>
              <a:t>đời</a:t>
            </a:r>
            <a:r>
              <a:rPr lang="en-US" sz="2000"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r>
              <a:rPr lang="en-US" sz="2000" dirty="0"/>
              <a:t>, </a:t>
            </a:r>
            <a:r>
              <a:rPr lang="en-US" sz="2000" dirty="0" err="1"/>
              <a:t>nếu</a:t>
            </a:r>
            <a:r>
              <a:rPr lang="en-US" sz="2000" dirty="0"/>
              <a:t> </a:t>
            </a:r>
            <a:r>
              <a:rPr lang="en-US" sz="2000" dirty="0" err="1"/>
              <a:t>không</a:t>
            </a:r>
            <a:r>
              <a:rPr lang="en-US" sz="2000" dirty="0"/>
              <a:t> </a:t>
            </a:r>
            <a:r>
              <a:rPr lang="en-US" sz="2000" dirty="0" err="1"/>
              <a:t>được</a:t>
            </a:r>
            <a:r>
              <a:rPr lang="en-US" sz="2000" dirty="0"/>
              <a:t> </a:t>
            </a:r>
            <a:r>
              <a:rPr lang="en-US" sz="2000" dirty="0" err="1"/>
              <a:t>tìm</a:t>
            </a:r>
            <a:r>
              <a:rPr lang="en-US" sz="2000" dirty="0"/>
              <a:t> </a:t>
            </a:r>
            <a:r>
              <a:rPr lang="en-US" sz="2000" dirty="0" err="1"/>
              <a:t>thấy</a:t>
            </a:r>
            <a:r>
              <a:rPr lang="en-US" sz="2000" dirty="0"/>
              <a:t>, </a:t>
            </a:r>
            <a:r>
              <a:rPr lang="en-US" sz="2000" dirty="0" err="1"/>
              <a:t>thường</a:t>
            </a:r>
            <a:r>
              <a:rPr lang="en-US" sz="2000" dirty="0"/>
              <a:t> </a:t>
            </a:r>
            <a:r>
              <a:rPr lang="en-US" sz="2000" dirty="0" err="1"/>
              <a:t>dẫn</a:t>
            </a:r>
            <a:r>
              <a:rPr lang="en-US" sz="2000" dirty="0"/>
              <a:t> </a:t>
            </a:r>
            <a:r>
              <a:rPr lang="en-US" sz="2000" dirty="0" err="1"/>
              <a:t>đến</a:t>
            </a:r>
            <a:r>
              <a:rPr lang="en-US" sz="2000" dirty="0"/>
              <a:t> </a:t>
            </a:r>
            <a:r>
              <a:rPr lang="en-US" sz="2000" dirty="0" err="1"/>
              <a:t>các</a:t>
            </a:r>
            <a:r>
              <a:rPr lang="en-US" sz="2000" dirty="0"/>
              <a:t> </a:t>
            </a:r>
            <a:r>
              <a:rPr lang="en-US" sz="2000" dirty="0" err="1"/>
              <a:t>sản</a:t>
            </a:r>
            <a:r>
              <a:rPr lang="en-US" sz="2000" dirty="0"/>
              <a:t> </a:t>
            </a:r>
            <a:r>
              <a:rPr lang="en-US" sz="2000" dirty="0" err="1"/>
              <a:t>phẩm</a:t>
            </a:r>
            <a:r>
              <a:rPr lang="en-US" sz="2000" dirty="0"/>
              <a:t> </a:t>
            </a:r>
            <a:r>
              <a:rPr lang="en-US" sz="2000" dirty="0" err="1"/>
              <a:t>lỗi</a:t>
            </a:r>
            <a:r>
              <a:rPr lang="en-US" sz="2000" dirty="0"/>
              <a:t> </a:t>
            </a:r>
            <a:r>
              <a:rPr lang="en-US" sz="2000" dirty="0" err="1"/>
              <a:t>sau</a:t>
            </a:r>
            <a:r>
              <a:rPr lang="en-US" sz="2000" dirty="0"/>
              <a:t> </a:t>
            </a:r>
            <a:r>
              <a:rPr lang="en-US" sz="2000" dirty="0" err="1"/>
              <a:t>này</a:t>
            </a:r>
            <a:r>
              <a:rPr lang="en-US" sz="2000" dirty="0"/>
              <a:t>. </a:t>
            </a:r>
            <a:br>
              <a:rPr lang="en-US" sz="2000" dirty="0"/>
            </a:br>
            <a:r>
              <a:rPr lang="en-US" sz="2000" dirty="0"/>
              <a:t>- </a:t>
            </a:r>
            <a:r>
              <a:rPr lang="en-US" sz="2000" dirty="0" err="1"/>
              <a:t>Nếu</a:t>
            </a:r>
            <a:r>
              <a:rPr lang="en-US" sz="2000" dirty="0"/>
              <a:t> defect </a:t>
            </a:r>
            <a:r>
              <a:rPr lang="en-US" sz="2000" dirty="0" err="1"/>
              <a:t>trong</a:t>
            </a:r>
            <a:r>
              <a:rPr lang="en-US" sz="2000" dirty="0"/>
              <a:t> </a:t>
            </a:r>
            <a:r>
              <a:rPr lang="en-US" sz="2000" dirty="0" err="1"/>
              <a:t>mã</a:t>
            </a:r>
            <a:r>
              <a:rPr lang="en-US" sz="2000" dirty="0"/>
              <a:t> </a:t>
            </a:r>
            <a:r>
              <a:rPr lang="en-US" sz="2000" dirty="0" err="1"/>
              <a:t>nguồn</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hệ</a:t>
            </a:r>
            <a:r>
              <a:rPr lang="en-US" sz="2000" dirty="0"/>
              <a:t> </a:t>
            </a:r>
            <a:r>
              <a:rPr lang="en-US" sz="2000" dirty="0" err="1"/>
              <a:t>thống</a:t>
            </a:r>
            <a:r>
              <a:rPr lang="en-US" sz="2000" dirty="0"/>
              <a:t> </a:t>
            </a:r>
            <a:r>
              <a:rPr lang="en-US" sz="2000" dirty="0" err="1"/>
              <a:t>sẽ</a:t>
            </a:r>
            <a:r>
              <a:rPr lang="en-US" sz="2000" dirty="0"/>
              <a:t> </a:t>
            </a:r>
            <a:r>
              <a:rPr lang="en-US" sz="2000" dirty="0" err="1"/>
              <a:t>không</a:t>
            </a:r>
            <a:r>
              <a:rPr lang="en-US" sz="2000" dirty="0"/>
              <a:t> </a:t>
            </a:r>
            <a:r>
              <a:rPr lang="en-US" sz="2000" dirty="0" err="1"/>
              <a:t>thực</a:t>
            </a:r>
            <a:r>
              <a:rPr lang="en-US" sz="2000" dirty="0"/>
              <a:t> </a:t>
            </a:r>
            <a:r>
              <a:rPr lang="en-US" sz="2000" dirty="0" err="1"/>
              <a:t>hiện</a:t>
            </a:r>
            <a:r>
              <a:rPr lang="en-US" sz="2000" dirty="0"/>
              <a:t> </a:t>
            </a:r>
            <a:r>
              <a:rPr lang="en-US" sz="2000" dirty="0" err="1"/>
              <a:t>được</a:t>
            </a:r>
            <a:r>
              <a:rPr lang="en-US" sz="2000" dirty="0"/>
              <a:t> </a:t>
            </a:r>
            <a:r>
              <a:rPr lang="en-US" sz="2000" dirty="0" err="1"/>
              <a:t>những</a:t>
            </a:r>
            <a:r>
              <a:rPr lang="en-US" sz="2000" dirty="0"/>
              <a:t> </a:t>
            </a:r>
            <a:r>
              <a:rPr lang="en-US" sz="2000" dirty="0" err="1"/>
              <a:t>gì</a:t>
            </a:r>
            <a:r>
              <a:rPr lang="en-US" sz="2000" dirty="0"/>
              <a:t> </a:t>
            </a:r>
            <a:r>
              <a:rPr lang="en-US" sz="2000" dirty="0" err="1"/>
              <a:t>nó</a:t>
            </a:r>
            <a:r>
              <a:rPr lang="en-US" sz="2000" dirty="0"/>
              <a:t> </a:t>
            </a:r>
            <a:r>
              <a:rPr lang="en-US" sz="2000" dirty="0" err="1"/>
              <a:t>nên</a:t>
            </a:r>
            <a:r>
              <a:rPr lang="en-US" sz="2000" dirty="0"/>
              <a:t> </a:t>
            </a:r>
            <a:r>
              <a:rPr lang="en-US" sz="2000" dirty="0" err="1"/>
              <a:t>làm</a:t>
            </a:r>
            <a:r>
              <a:rPr lang="en-US" sz="2000" dirty="0"/>
              <a:t> </a:t>
            </a:r>
            <a:r>
              <a:rPr lang="en-US" sz="2000" dirty="0" err="1"/>
              <a:t>hoặc</a:t>
            </a:r>
            <a:r>
              <a:rPr lang="en-US" sz="2000" dirty="0"/>
              <a:t> </a:t>
            </a:r>
            <a:r>
              <a:rPr lang="en-US" sz="2000" dirty="0" err="1"/>
              <a:t>không</a:t>
            </a:r>
            <a:r>
              <a:rPr lang="en-US" sz="2000" dirty="0"/>
              <a:t> </a:t>
            </a:r>
            <a:r>
              <a:rPr lang="en-US" sz="2000" dirty="0" err="1"/>
              <a:t>nên</a:t>
            </a:r>
            <a:r>
              <a:rPr lang="en-US" sz="2000" dirty="0"/>
              <a:t> </a:t>
            </a:r>
            <a:r>
              <a:rPr lang="en-US" sz="2000" dirty="0" err="1"/>
              <a:t>làm</a:t>
            </a:r>
            <a:r>
              <a:rPr lang="en-US" sz="2000" dirty="0"/>
              <a:t>, </a:t>
            </a:r>
            <a:r>
              <a:rPr lang="en-US" sz="2000" dirty="0" err="1"/>
              <a:t>gây</a:t>
            </a:r>
            <a:r>
              <a:rPr lang="en-US" sz="2000" dirty="0"/>
              <a:t> </a:t>
            </a:r>
            <a:r>
              <a:rPr lang="en-US" sz="2000" dirty="0" err="1"/>
              <a:t>ra</a:t>
            </a:r>
            <a:r>
              <a:rPr lang="en-US" sz="2000" dirty="0"/>
              <a:t> </a:t>
            </a:r>
            <a:r>
              <a:rPr lang="en-US" sz="2000" b="1" u="sng" dirty="0"/>
              <a:t>Failure</a:t>
            </a:r>
            <a:r>
              <a:rPr lang="en-US" sz="2000" dirty="0"/>
              <a:t>.</a:t>
            </a:r>
            <a:br>
              <a:rPr lang="en-US" sz="2000" dirty="0"/>
            </a:br>
            <a:r>
              <a:rPr lang="en-US" sz="2100" dirty="0"/>
              <a:t>- </a:t>
            </a:r>
            <a:r>
              <a:rPr lang="vi-VN" sz="2000" dirty="0"/>
              <a:t>Một số </a:t>
            </a:r>
            <a:r>
              <a:rPr lang="en-US" sz="2000" b="1" dirty="0"/>
              <a:t>Defect</a:t>
            </a:r>
            <a:r>
              <a:rPr lang="vi-VN" sz="2000" dirty="0"/>
              <a:t> sẽ luôn dẫn đến </a:t>
            </a:r>
            <a:r>
              <a:rPr lang="en-US" sz="2000" dirty="0"/>
              <a:t>Failure</a:t>
            </a:r>
            <a:r>
              <a:rPr lang="vi-VN" sz="2000" dirty="0"/>
              <a:t> nếu được thực thi, trong khi những </a:t>
            </a:r>
            <a:r>
              <a:rPr lang="en-US" sz="2000" dirty="0"/>
              <a:t>Defect</a:t>
            </a:r>
            <a:r>
              <a:rPr lang="vi-VN" sz="2000" dirty="0"/>
              <a:t> khác sẽ chỉ dẫn đến </a:t>
            </a:r>
            <a:r>
              <a:rPr lang="en-US" sz="2000" dirty="0"/>
              <a:t>Failure</a:t>
            </a:r>
            <a:r>
              <a:rPr lang="vi-VN" sz="2000" dirty="0"/>
              <a:t> trong các </a:t>
            </a:r>
            <a:r>
              <a:rPr lang="en-US" sz="2000" dirty="0" err="1"/>
              <a:t>tình</a:t>
            </a:r>
            <a:r>
              <a:rPr lang="en-US" sz="2000" dirty="0"/>
              <a:t> </a:t>
            </a:r>
            <a:r>
              <a:rPr lang="en-US" sz="2000" dirty="0" err="1"/>
              <a:t>huống</a:t>
            </a:r>
            <a:r>
              <a:rPr lang="en-US" sz="2000" dirty="0"/>
              <a:t> </a:t>
            </a:r>
            <a:r>
              <a:rPr lang="vi-VN" sz="2000" dirty="0"/>
              <a:t>cụ thể và một số </a:t>
            </a:r>
            <a:r>
              <a:rPr lang="en-US" sz="2000" dirty="0"/>
              <a:t>Defect </a:t>
            </a:r>
            <a:r>
              <a:rPr lang="vi-VN" sz="2000" dirty="0"/>
              <a:t>có thể không bao giờ dẫn đến </a:t>
            </a:r>
            <a:r>
              <a:rPr lang="en-US" sz="2000" dirty="0"/>
              <a:t>Failure</a:t>
            </a:r>
            <a:r>
              <a:rPr lang="vi-VN" sz="2000" dirty="0"/>
              <a:t>.</a:t>
            </a:r>
            <a:endParaRPr lang="en-US" sz="2000" dirty="0"/>
          </a:p>
          <a:p>
            <a:pPr>
              <a:lnSpc>
                <a:spcPct val="150000"/>
              </a:lnSpc>
            </a:pPr>
            <a:endParaRPr lang="en-US" sz="2000" dirty="0"/>
          </a:p>
          <a:p>
            <a:pPr marL="342900" indent="-342900">
              <a:lnSpc>
                <a:spcPct val="150000"/>
              </a:lnSpc>
              <a:buFont typeface="Wingdings" panose="05000000000000000000" pitchFamily="2" charset="2"/>
              <a:buChar char="v"/>
            </a:pPr>
            <a:r>
              <a:rPr lang="en-US" sz="2000" b="1" dirty="0">
                <a:solidFill>
                  <a:srgbClr val="FF0000"/>
                </a:solidFill>
              </a:rPr>
              <a:t>Failure</a:t>
            </a:r>
            <a:r>
              <a:rPr lang="en-US" sz="2000" dirty="0">
                <a:solidFill>
                  <a:srgbClr val="FF0000"/>
                </a:solidFill>
              </a:rPr>
              <a:t>: </a:t>
            </a:r>
            <a:r>
              <a:rPr lang="en-US" sz="2000" dirty="0" err="1"/>
              <a:t>Lỗi</a:t>
            </a:r>
            <a:r>
              <a:rPr lang="en-US" sz="2000" dirty="0"/>
              <a:t> </a:t>
            </a:r>
            <a:r>
              <a:rPr lang="en-US" sz="2000" dirty="0" err="1"/>
              <a:t>phần</a:t>
            </a:r>
            <a:r>
              <a:rPr lang="en-US" sz="2000" dirty="0"/>
              <a:t> </a:t>
            </a:r>
            <a:r>
              <a:rPr lang="en-US" sz="2000" dirty="0" err="1"/>
              <a:t>mềm</a:t>
            </a:r>
            <a:r>
              <a:rPr lang="en-US" sz="2000" dirty="0"/>
              <a:t> </a:t>
            </a:r>
            <a:r>
              <a:rPr lang="en-US" sz="2000" dirty="0" err="1"/>
              <a:t>chạy</a:t>
            </a:r>
            <a:r>
              <a:rPr lang="en-US" sz="2000" dirty="0"/>
              <a:t> </a:t>
            </a:r>
            <a:r>
              <a:rPr lang="en-US" sz="2000" dirty="0" err="1"/>
              <a:t>sai</a:t>
            </a:r>
            <a:r>
              <a:rPr lang="en-US" sz="2000" dirty="0"/>
              <a:t> so </a:t>
            </a:r>
            <a:r>
              <a:rPr lang="en-US" sz="2000" dirty="0" err="1"/>
              <a:t>với</a:t>
            </a:r>
            <a:r>
              <a:rPr lang="en-US" sz="2000" dirty="0"/>
              <a:t> </a:t>
            </a:r>
            <a:r>
              <a:rPr lang="en-US" sz="2000" dirty="0" err="1"/>
              <a:t>mong</a:t>
            </a:r>
            <a:r>
              <a:rPr lang="en-US" sz="2000" dirty="0"/>
              <a:t> </a:t>
            </a:r>
            <a:r>
              <a:rPr lang="en-US" sz="2000" dirty="0" err="1"/>
              <a:t>muốn</a:t>
            </a:r>
            <a:r>
              <a:rPr lang="en-US" sz="2000" dirty="0"/>
              <a:t> </a:t>
            </a:r>
            <a:r>
              <a:rPr lang="en-US" sz="2000" dirty="0" err="1"/>
              <a:t>của</a:t>
            </a:r>
            <a:r>
              <a:rPr lang="en-US" sz="2000" dirty="0"/>
              <a:t> </a:t>
            </a:r>
            <a:r>
              <a:rPr lang="en-US" sz="2000" dirty="0" err="1"/>
              <a:t>người</a:t>
            </a:r>
            <a:r>
              <a:rPr lang="en-US" sz="2000" dirty="0"/>
              <a:t> </a:t>
            </a:r>
            <a:r>
              <a:rPr lang="en-US" sz="2000" dirty="0" err="1"/>
              <a:t>dùng</a:t>
            </a:r>
            <a:r>
              <a:rPr lang="en-US" sz="2000" dirty="0"/>
              <a:t>.</a:t>
            </a:r>
          </a:p>
          <a:p>
            <a:pPr>
              <a:lnSpc>
                <a:spcPct val="150000"/>
              </a:lnSpc>
            </a:pPr>
            <a:r>
              <a:rPr lang="en-US" sz="2000" dirty="0"/>
              <a:t>	</a:t>
            </a:r>
            <a:endParaRPr lang="en-US" altLang="en-US" sz="2000" dirty="0"/>
          </a:p>
        </p:txBody>
      </p:sp>
    </p:spTree>
    <p:extLst>
      <p:ext uri="{BB962C8B-B14F-4D97-AF65-F5344CB8AC3E}">
        <p14:creationId xmlns:p14="http://schemas.microsoft.com/office/powerpoint/2010/main" val="75649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9731829" cy="981450"/>
          </a:xfrm>
        </p:spPr>
        <p:txBody>
          <a:bodyPr>
            <a:normAutofit/>
          </a:bodyPr>
          <a:lstStyle/>
          <a:p>
            <a:pPr eaLnBrk="1" hangingPunct="1"/>
            <a:r>
              <a:rPr lang="en-US" altLang="en-US" sz="3200" dirty="0"/>
              <a:t>1.2.3. </a:t>
            </a:r>
            <a:r>
              <a:rPr lang="en-US" sz="3200" dirty="0"/>
              <a:t>Errors, Defects, Failures, </a:t>
            </a:r>
            <a:r>
              <a:rPr lang="en-US" sz="3200" dirty="0" err="1"/>
              <a:t>và</a:t>
            </a:r>
            <a:r>
              <a:rPr lang="en-US" sz="3200" dirty="0"/>
              <a:t> </a:t>
            </a:r>
            <a:r>
              <a:rPr lang="en-US" sz="3200" dirty="0" err="1"/>
              <a:t>nguyên</a:t>
            </a:r>
            <a:r>
              <a:rPr lang="en-US" sz="3200" dirty="0"/>
              <a:t> </a:t>
            </a:r>
            <a:r>
              <a:rPr lang="en-US" sz="3200" dirty="0" err="1"/>
              <a:t>nhân</a:t>
            </a:r>
            <a:r>
              <a:rPr lang="en-US" sz="3200" dirty="0"/>
              <a:t> </a:t>
            </a:r>
            <a:r>
              <a:rPr lang="en-US" sz="3200" dirty="0" err="1"/>
              <a:t>gốc</a:t>
            </a:r>
            <a:r>
              <a:rPr lang="en-US" sz="3200" dirty="0"/>
              <a:t> </a:t>
            </a:r>
            <a:r>
              <a:rPr lang="en-US" sz="3200" dirty="0" err="1"/>
              <a:t>rễ</a:t>
            </a:r>
            <a:r>
              <a:rPr lang="en-US" sz="3200" dirty="0"/>
              <a:t> (t)</a:t>
            </a:r>
            <a:endParaRPr lang="en-US" altLang="en-US" sz="32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4" name="Content Placeholder 3">
            <a:extLst>
              <a:ext uri="{FF2B5EF4-FFF2-40B4-BE49-F238E27FC236}">
                <a16:creationId xmlns:a16="http://schemas.microsoft.com/office/drawing/2014/main" id="{19F787A9-AB0D-E838-A486-1BB9BDBCD38F}"/>
              </a:ext>
            </a:extLst>
          </p:cNvPr>
          <p:cNvPicPr>
            <a:picLocks noGrp="1" noChangeAspect="1"/>
          </p:cNvPicPr>
          <p:nvPr>
            <p:ph idx="1"/>
          </p:nvPr>
        </p:nvPicPr>
        <p:blipFill>
          <a:blip r:embed="rId3"/>
          <a:stretch>
            <a:fillRect/>
          </a:stretch>
        </p:blipFill>
        <p:spPr>
          <a:xfrm>
            <a:off x="1378858" y="1253218"/>
            <a:ext cx="8197169" cy="5103132"/>
          </a:xfrm>
        </p:spPr>
      </p:pic>
    </p:spTree>
    <p:extLst>
      <p:ext uri="{BB962C8B-B14F-4D97-AF65-F5344CB8AC3E}">
        <p14:creationId xmlns:p14="http://schemas.microsoft.com/office/powerpoint/2010/main" val="41773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9731829" cy="981450"/>
          </a:xfrm>
        </p:spPr>
        <p:txBody>
          <a:bodyPr>
            <a:normAutofit/>
          </a:bodyPr>
          <a:lstStyle/>
          <a:p>
            <a:pPr eaLnBrk="1" hangingPunct="1"/>
            <a:r>
              <a:rPr lang="en-US" altLang="en-US" sz="3200" dirty="0"/>
              <a:t>1.2.3. </a:t>
            </a:r>
            <a:r>
              <a:rPr lang="en-US" sz="3200" dirty="0"/>
              <a:t>Errors, Defects, Failures, </a:t>
            </a:r>
            <a:r>
              <a:rPr lang="en-US" sz="3200" dirty="0" err="1"/>
              <a:t>và</a:t>
            </a:r>
            <a:r>
              <a:rPr lang="en-US" sz="3200" dirty="0"/>
              <a:t> </a:t>
            </a:r>
            <a:r>
              <a:rPr lang="en-US" sz="3200" dirty="0" err="1"/>
              <a:t>nguyên</a:t>
            </a:r>
            <a:r>
              <a:rPr lang="en-US" sz="3200" dirty="0"/>
              <a:t> </a:t>
            </a:r>
            <a:r>
              <a:rPr lang="en-US" sz="3200" dirty="0" err="1"/>
              <a:t>nhân</a:t>
            </a:r>
            <a:r>
              <a:rPr lang="en-US" sz="3200" dirty="0"/>
              <a:t> </a:t>
            </a:r>
            <a:r>
              <a:rPr lang="en-US" sz="3200" dirty="0" err="1"/>
              <a:t>gốc</a:t>
            </a:r>
            <a:r>
              <a:rPr lang="en-US" sz="3200" dirty="0"/>
              <a:t> </a:t>
            </a:r>
            <a:r>
              <a:rPr lang="en-US" sz="3200" dirty="0" err="1"/>
              <a:t>rễ</a:t>
            </a:r>
            <a:endParaRPr lang="en-US" altLang="en-US" sz="32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3" name="Rectangle 2">
            <a:extLst>
              <a:ext uri="{FF2B5EF4-FFF2-40B4-BE49-F238E27FC236}">
                <a16:creationId xmlns:a16="http://schemas.microsoft.com/office/drawing/2014/main" id="{E28CA75E-4E6F-9F77-4DA8-E512E5602E7B}"/>
              </a:ext>
            </a:extLst>
          </p:cNvPr>
          <p:cNvSpPr txBox="1">
            <a:spLocks noChangeArrowheads="1"/>
          </p:cNvSpPr>
          <p:nvPr/>
        </p:nvSpPr>
        <p:spPr>
          <a:xfrm>
            <a:off x="380999" y="914400"/>
            <a:ext cx="10156372" cy="5217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anose="05000000000000000000" pitchFamily="2" charset="2"/>
              <a:buChar char="v"/>
            </a:pPr>
            <a:r>
              <a:rPr lang="en-US" sz="2400" dirty="0" err="1"/>
              <a:t>Nguyên</a:t>
            </a:r>
            <a:r>
              <a:rPr lang="en-US" sz="2400" dirty="0"/>
              <a:t> </a:t>
            </a:r>
            <a:r>
              <a:rPr lang="en-US" sz="2400" dirty="0" err="1"/>
              <a:t>nhân</a:t>
            </a:r>
            <a:r>
              <a:rPr lang="en-US" sz="2400" dirty="0"/>
              <a:t> </a:t>
            </a:r>
            <a:r>
              <a:rPr lang="en-US" sz="2400" dirty="0" err="1"/>
              <a:t>của</a:t>
            </a:r>
            <a:r>
              <a:rPr lang="en-US" sz="2400" dirty="0"/>
              <a:t> Error/Mistake:</a:t>
            </a:r>
          </a:p>
          <a:p>
            <a:pPr marL="800100" lvl="1" indent="-342900">
              <a:lnSpc>
                <a:spcPct val="150000"/>
              </a:lnSpc>
              <a:buFont typeface="Arial" panose="020B0604020202020204" pitchFamily="34" charset="0"/>
              <a:buChar char="•"/>
            </a:pPr>
            <a:r>
              <a:rPr lang="en-US" sz="2400" dirty="0" err="1"/>
              <a:t>Áp</a:t>
            </a:r>
            <a:r>
              <a:rPr lang="en-US" sz="2400" dirty="0"/>
              <a:t> </a:t>
            </a:r>
            <a:r>
              <a:rPr lang="en-US" sz="2400" dirty="0" err="1"/>
              <a:t>lực</a:t>
            </a:r>
            <a:r>
              <a:rPr lang="en-US" sz="2400" dirty="0"/>
              <a:t> </a:t>
            </a:r>
            <a:r>
              <a:rPr lang="en-US" sz="2400" dirty="0" err="1"/>
              <a:t>về</a:t>
            </a:r>
            <a:r>
              <a:rPr lang="en-US" sz="2400" dirty="0"/>
              <a:t> </a:t>
            </a:r>
            <a:r>
              <a:rPr lang="en-US" sz="2400" dirty="0" err="1"/>
              <a:t>thời</a:t>
            </a:r>
            <a:r>
              <a:rPr lang="en-US" sz="2400" dirty="0"/>
              <a:t> </a:t>
            </a:r>
            <a:r>
              <a:rPr lang="en-US" sz="2400" dirty="0" err="1"/>
              <a:t>gian</a:t>
            </a:r>
            <a:endParaRPr lang="en-US" sz="2400" dirty="0"/>
          </a:p>
          <a:p>
            <a:pPr marL="800100" lvl="1" indent="-342900">
              <a:lnSpc>
                <a:spcPct val="150000"/>
              </a:lnSpc>
              <a:buFont typeface="Arial" panose="020B0604020202020204" pitchFamily="34" charset="0"/>
              <a:buChar char="•"/>
            </a:pPr>
            <a:r>
              <a:rPr lang="en-US" sz="2400" dirty="0" err="1"/>
              <a:t>Sự</a:t>
            </a:r>
            <a:r>
              <a:rPr lang="en-US" sz="2400" dirty="0"/>
              <a:t> </a:t>
            </a:r>
            <a:r>
              <a:rPr lang="en-US" sz="2400" dirty="0" err="1"/>
              <a:t>phức</a:t>
            </a:r>
            <a:r>
              <a:rPr lang="en-US" sz="2400" dirty="0"/>
              <a:t> </a:t>
            </a:r>
            <a:r>
              <a:rPr lang="en-US" sz="2400" dirty="0" err="1"/>
              <a:t>tạp</a:t>
            </a:r>
            <a:r>
              <a:rPr lang="en-US" sz="2400" dirty="0"/>
              <a:t> </a:t>
            </a:r>
            <a:r>
              <a:rPr lang="en-US" sz="2400" dirty="0" err="1"/>
              <a:t>của</a:t>
            </a:r>
            <a:r>
              <a:rPr lang="en-US" sz="2400" dirty="0"/>
              <a:t> </a:t>
            </a:r>
            <a:r>
              <a:rPr lang="en-US" sz="2400" dirty="0" err="1"/>
              <a:t>sản</a:t>
            </a:r>
            <a:r>
              <a:rPr lang="en-US" sz="2400" dirty="0"/>
              <a:t> </a:t>
            </a:r>
            <a:r>
              <a:rPr lang="en-US" sz="2400" dirty="0" err="1"/>
              <a:t>phẩm</a:t>
            </a:r>
            <a:r>
              <a:rPr lang="en-US" sz="2400" dirty="0"/>
              <a:t>, </a:t>
            </a:r>
            <a:r>
              <a:rPr lang="en-US" sz="2400" dirty="0" err="1"/>
              <a:t>quy</a:t>
            </a:r>
            <a:r>
              <a:rPr lang="en-US" sz="2400" dirty="0"/>
              <a:t> </a:t>
            </a:r>
            <a:r>
              <a:rPr lang="en-US" sz="2400" dirty="0" err="1"/>
              <a:t>trình</a:t>
            </a:r>
            <a:r>
              <a:rPr lang="en-US" sz="2400" dirty="0"/>
              <a:t>, </a:t>
            </a:r>
            <a:r>
              <a:rPr lang="en-US" sz="2400" dirty="0" err="1"/>
              <a:t>cơ</a:t>
            </a:r>
            <a:r>
              <a:rPr lang="en-US" sz="2400" dirty="0"/>
              <a:t> </a:t>
            </a:r>
            <a:r>
              <a:rPr lang="en-US" sz="2400" dirty="0" err="1"/>
              <a:t>sở</a:t>
            </a:r>
            <a:r>
              <a:rPr lang="en-US" sz="2400" dirty="0"/>
              <a:t> </a:t>
            </a:r>
            <a:r>
              <a:rPr lang="en-US" sz="2400" dirty="0" err="1"/>
              <a:t>hạ</a:t>
            </a:r>
            <a:r>
              <a:rPr lang="en-US" sz="2400" dirty="0"/>
              <a:t> </a:t>
            </a:r>
            <a:r>
              <a:rPr lang="en-US" sz="2400" dirty="0" err="1"/>
              <a:t>tầng</a:t>
            </a:r>
            <a:r>
              <a:rPr lang="en-US" sz="2400" dirty="0"/>
              <a:t> </a:t>
            </a:r>
            <a:r>
              <a:rPr lang="en-US" sz="2400" dirty="0" err="1"/>
              <a:t>hoặc</a:t>
            </a:r>
            <a:r>
              <a:rPr lang="en-US" sz="2400" dirty="0"/>
              <a:t> </a:t>
            </a:r>
            <a:r>
              <a:rPr lang="en-US" sz="2400" dirty="0" err="1"/>
              <a:t>tương</a:t>
            </a:r>
            <a:r>
              <a:rPr lang="en-US" sz="2400" dirty="0"/>
              <a:t> </a:t>
            </a:r>
            <a:r>
              <a:rPr lang="en-US" sz="2400" dirty="0" err="1"/>
              <a:t>tác</a:t>
            </a:r>
            <a:r>
              <a:rPr lang="en-US" sz="2400" dirty="0"/>
              <a:t>.</a:t>
            </a:r>
          </a:p>
          <a:p>
            <a:pPr marL="800100" lvl="1" indent="-342900">
              <a:lnSpc>
                <a:spcPct val="150000"/>
              </a:lnSpc>
              <a:buFont typeface="Arial" panose="020B0604020202020204" pitchFamily="34" charset="0"/>
              <a:buChar char="•"/>
            </a:pPr>
            <a:r>
              <a:rPr lang="en-US" sz="2400" dirty="0"/>
              <a:t>Con </a:t>
            </a:r>
            <a:r>
              <a:rPr lang="en-US" sz="2400" dirty="0" err="1"/>
              <a:t>người</a:t>
            </a:r>
            <a:r>
              <a:rPr lang="en-US" sz="2400" dirty="0"/>
              <a:t> </a:t>
            </a:r>
            <a:r>
              <a:rPr lang="en-US" sz="2400" dirty="0" err="1"/>
              <a:t>mệt</a:t>
            </a:r>
            <a:r>
              <a:rPr lang="en-US" sz="2400" dirty="0"/>
              <a:t> </a:t>
            </a:r>
            <a:r>
              <a:rPr lang="en-US" sz="2400" dirty="0" err="1"/>
              <a:t>mỏi</a:t>
            </a:r>
            <a:r>
              <a:rPr lang="en-US" sz="2400" dirty="0"/>
              <a:t>, </a:t>
            </a:r>
            <a:r>
              <a:rPr lang="en-US" sz="2400" dirty="0" err="1"/>
              <a:t>không</a:t>
            </a:r>
            <a:r>
              <a:rPr lang="en-US" sz="2400" dirty="0"/>
              <a:t> </a:t>
            </a:r>
            <a:r>
              <a:rPr lang="en-US" sz="2400" dirty="0" err="1"/>
              <a:t>được</a:t>
            </a:r>
            <a:r>
              <a:rPr lang="en-US" sz="2400" dirty="0"/>
              <a:t> </a:t>
            </a:r>
            <a:r>
              <a:rPr lang="en-US" sz="2400" dirty="0" err="1"/>
              <a:t>đào</a:t>
            </a:r>
            <a:r>
              <a:rPr lang="en-US" sz="2400" dirty="0"/>
              <a:t> </a:t>
            </a:r>
            <a:r>
              <a:rPr lang="en-US" sz="2400" dirty="0" err="1"/>
              <a:t>tạo</a:t>
            </a:r>
            <a:r>
              <a:rPr lang="en-US" sz="2400" dirty="0"/>
              <a:t> </a:t>
            </a:r>
            <a:r>
              <a:rPr lang="en-US" sz="2400" dirty="0" err="1"/>
              <a:t>đầy</a:t>
            </a:r>
            <a:r>
              <a:rPr lang="en-US" sz="2400" dirty="0"/>
              <a:t> </a:t>
            </a:r>
            <a:r>
              <a:rPr lang="en-US" sz="2400" dirty="0" err="1"/>
              <a:t>đủ</a:t>
            </a:r>
            <a:r>
              <a:rPr lang="en-US" sz="2400" dirty="0"/>
              <a:t>.	</a:t>
            </a:r>
          </a:p>
          <a:p>
            <a:pPr marL="342900" indent="-342900">
              <a:lnSpc>
                <a:spcPct val="150000"/>
              </a:lnSpc>
              <a:buFont typeface="Wingdings" panose="05000000000000000000" pitchFamily="2" charset="2"/>
              <a:buChar char="v"/>
            </a:pPr>
            <a:r>
              <a:rPr lang="en-US" altLang="en-US" sz="2600" dirty="0" err="1"/>
              <a:t>Nguyên</a:t>
            </a:r>
            <a:r>
              <a:rPr lang="en-US" altLang="en-US" sz="2600" dirty="0"/>
              <a:t> </a:t>
            </a:r>
            <a:r>
              <a:rPr lang="en-US" altLang="en-US" sz="2600" dirty="0" err="1"/>
              <a:t>nhân</a:t>
            </a:r>
            <a:r>
              <a:rPr lang="en-US" altLang="en-US" sz="2600" dirty="0"/>
              <a:t> </a:t>
            </a:r>
            <a:r>
              <a:rPr lang="en-US" altLang="en-US" sz="2600" dirty="0" err="1"/>
              <a:t>của</a:t>
            </a:r>
            <a:r>
              <a:rPr lang="en-US" altLang="en-US" sz="2600" dirty="0"/>
              <a:t> Defect/Bug/Fault:</a:t>
            </a:r>
          </a:p>
          <a:p>
            <a:pPr marL="800100" lvl="1" indent="-342900">
              <a:lnSpc>
                <a:spcPct val="150000"/>
              </a:lnSpc>
              <a:buFont typeface="Arial" panose="020B0604020202020204" pitchFamily="34" charset="0"/>
              <a:buChar char="•"/>
            </a:pPr>
            <a:r>
              <a:rPr lang="en-US" altLang="en-US" sz="2600" dirty="0"/>
              <a:t>Do error</a:t>
            </a:r>
          </a:p>
          <a:p>
            <a:pPr marL="342900" indent="-342900">
              <a:lnSpc>
                <a:spcPct val="150000"/>
              </a:lnSpc>
              <a:buFont typeface="Wingdings" panose="05000000000000000000" pitchFamily="2" charset="2"/>
              <a:buChar char="v"/>
            </a:pPr>
            <a:r>
              <a:rPr lang="en-US" altLang="en-US" sz="2400" dirty="0" err="1"/>
              <a:t>Nguyên</a:t>
            </a:r>
            <a:r>
              <a:rPr lang="en-US" altLang="en-US" sz="2400" dirty="0"/>
              <a:t> </a:t>
            </a:r>
            <a:r>
              <a:rPr lang="en-US" altLang="en-US" sz="2400" dirty="0" err="1"/>
              <a:t>nhân</a:t>
            </a:r>
            <a:r>
              <a:rPr lang="en-US" altLang="en-US" sz="2400" dirty="0"/>
              <a:t> </a:t>
            </a:r>
            <a:r>
              <a:rPr lang="en-US" altLang="en-US" sz="2400" dirty="0" err="1"/>
              <a:t>của</a:t>
            </a:r>
            <a:r>
              <a:rPr lang="en-US" altLang="en-US" sz="2400" dirty="0"/>
              <a:t> Failure:</a:t>
            </a:r>
          </a:p>
          <a:p>
            <a:pPr marL="800100" lvl="1" indent="-342900">
              <a:lnSpc>
                <a:spcPct val="150000"/>
              </a:lnSpc>
              <a:buFont typeface="Arial" panose="020B0604020202020204" pitchFamily="34" charset="0"/>
              <a:buChar char="•"/>
            </a:pPr>
            <a:r>
              <a:rPr lang="en-US" altLang="en-US" sz="2400" dirty="0"/>
              <a:t>Do error, defect</a:t>
            </a:r>
          </a:p>
          <a:p>
            <a:pPr marL="800100" lvl="1" indent="-342900">
              <a:lnSpc>
                <a:spcPct val="150000"/>
              </a:lnSpc>
              <a:buFont typeface="Arial" panose="020B0604020202020204" pitchFamily="34" charset="0"/>
              <a:buChar char="•"/>
            </a:pPr>
            <a:r>
              <a:rPr lang="en-US" altLang="en-US" sz="2400" dirty="0"/>
              <a:t>Do </a:t>
            </a:r>
            <a:r>
              <a:rPr lang="en-US" altLang="en-US" sz="2400" dirty="0" err="1"/>
              <a:t>các</a:t>
            </a:r>
            <a:r>
              <a:rPr lang="en-US" altLang="en-US" sz="2400" dirty="0"/>
              <a:t> </a:t>
            </a:r>
            <a:r>
              <a:rPr lang="en-US" altLang="en-US" sz="2400" dirty="0" err="1"/>
              <a:t>điều</a:t>
            </a:r>
            <a:r>
              <a:rPr lang="en-US" altLang="en-US" sz="2400" dirty="0"/>
              <a:t> </a:t>
            </a:r>
            <a:r>
              <a:rPr lang="en-US" altLang="en-US" sz="2400" dirty="0" err="1"/>
              <a:t>kiện</a:t>
            </a:r>
            <a:r>
              <a:rPr lang="en-US" altLang="en-US" sz="2400" dirty="0"/>
              <a:t> </a:t>
            </a:r>
            <a:r>
              <a:rPr lang="en-US" altLang="en-US" sz="2400" dirty="0" err="1"/>
              <a:t>môi</a:t>
            </a:r>
            <a:r>
              <a:rPr lang="en-US" altLang="en-US" sz="2400" dirty="0"/>
              <a:t> </a:t>
            </a:r>
            <a:r>
              <a:rPr lang="en-US" altLang="en-US" sz="2400" dirty="0" err="1"/>
              <a:t>trường</a:t>
            </a:r>
            <a:r>
              <a:rPr lang="en-US" altLang="en-US" sz="2400" dirty="0"/>
              <a:t>: </a:t>
            </a:r>
            <a:r>
              <a:rPr lang="en-US" altLang="en-US" sz="2400" dirty="0" err="1"/>
              <a:t>bức</a:t>
            </a:r>
            <a:r>
              <a:rPr lang="en-US" altLang="en-US" sz="2400" dirty="0"/>
              <a:t> </a:t>
            </a:r>
            <a:r>
              <a:rPr lang="en-US" altLang="en-US" sz="2400" dirty="0" err="1"/>
              <a:t>xạ</a:t>
            </a:r>
            <a:r>
              <a:rPr lang="en-US" altLang="en-US" sz="2400" dirty="0"/>
              <a:t>, </a:t>
            </a:r>
            <a:r>
              <a:rPr lang="en-US" altLang="en-US" sz="2400" dirty="0" err="1"/>
              <a:t>điện</a:t>
            </a:r>
            <a:r>
              <a:rPr lang="en-US" altLang="en-US" sz="2400" dirty="0"/>
              <a:t> </a:t>
            </a:r>
            <a:r>
              <a:rPr lang="en-US" altLang="en-US" sz="2400" dirty="0" err="1"/>
              <a:t>từ</a:t>
            </a:r>
            <a:r>
              <a:rPr lang="en-US" altLang="en-US" sz="2400" dirty="0"/>
              <a:t> </a:t>
            </a:r>
            <a:r>
              <a:rPr lang="en-US" altLang="en-US" sz="2400" dirty="0" err="1"/>
              <a:t>trường</a:t>
            </a:r>
            <a:r>
              <a:rPr lang="en-US" altLang="en-US" sz="2400" dirty="0"/>
              <a:t> </a:t>
            </a:r>
            <a:r>
              <a:rPr lang="en-US" altLang="en-US" sz="2400" dirty="0" err="1"/>
              <a:t>trong</a:t>
            </a:r>
            <a:r>
              <a:rPr lang="en-US" altLang="en-US" sz="2400" dirty="0"/>
              <a:t> </a:t>
            </a:r>
            <a:r>
              <a:rPr lang="en-US" altLang="en-US" sz="2400" dirty="0" err="1"/>
              <a:t>các</a:t>
            </a:r>
            <a:r>
              <a:rPr lang="en-US" altLang="en-US" sz="2400" dirty="0"/>
              <a:t> firmware</a:t>
            </a:r>
          </a:p>
          <a:p>
            <a:pPr>
              <a:lnSpc>
                <a:spcPct val="150000"/>
              </a:lnSpc>
            </a:pPr>
            <a:endParaRPr lang="en-US" altLang="en-US" sz="2400" dirty="0"/>
          </a:p>
        </p:txBody>
      </p:sp>
    </p:spTree>
    <p:extLst>
      <p:ext uri="{BB962C8B-B14F-4D97-AF65-F5344CB8AC3E}">
        <p14:creationId xmlns:p14="http://schemas.microsoft.com/office/powerpoint/2010/main" val="394236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7"/>
            <a:ext cx="9731829" cy="981450"/>
          </a:xfrm>
        </p:spPr>
        <p:txBody>
          <a:bodyPr>
            <a:normAutofit/>
          </a:bodyPr>
          <a:lstStyle/>
          <a:p>
            <a:pPr eaLnBrk="1" hangingPunct="1"/>
            <a:r>
              <a:rPr lang="en-US" altLang="en-US" sz="3200" dirty="0"/>
              <a:t>1.2.3. </a:t>
            </a:r>
            <a:r>
              <a:rPr lang="en-US" sz="3200" dirty="0"/>
              <a:t>Errors, Defects, Failures, </a:t>
            </a:r>
            <a:r>
              <a:rPr lang="en-US" sz="3200" dirty="0" err="1"/>
              <a:t>và</a:t>
            </a:r>
            <a:r>
              <a:rPr lang="en-US" sz="3200" dirty="0"/>
              <a:t> </a:t>
            </a:r>
            <a:r>
              <a:rPr lang="en-US" sz="3200" dirty="0" err="1"/>
              <a:t>nguyên</a:t>
            </a:r>
            <a:r>
              <a:rPr lang="en-US" sz="3200" dirty="0"/>
              <a:t> </a:t>
            </a:r>
            <a:r>
              <a:rPr lang="en-US" sz="3200" dirty="0" err="1"/>
              <a:t>nhân</a:t>
            </a:r>
            <a:r>
              <a:rPr lang="en-US" sz="3200" dirty="0"/>
              <a:t> </a:t>
            </a:r>
            <a:r>
              <a:rPr lang="en-US" sz="3200" dirty="0" err="1"/>
              <a:t>gốc</a:t>
            </a:r>
            <a:r>
              <a:rPr lang="en-US" sz="3200" dirty="0"/>
              <a:t> </a:t>
            </a:r>
            <a:r>
              <a:rPr lang="en-US" sz="3200" dirty="0" err="1"/>
              <a:t>rễ</a:t>
            </a:r>
            <a:r>
              <a:rPr lang="en-US" sz="3200" dirty="0"/>
              <a:t> (t)</a:t>
            </a:r>
            <a:endParaRPr lang="en-US" altLang="en-US" sz="32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3" name="Rectangle 2">
            <a:extLst>
              <a:ext uri="{FF2B5EF4-FFF2-40B4-BE49-F238E27FC236}">
                <a16:creationId xmlns:a16="http://schemas.microsoft.com/office/drawing/2014/main" id="{E28CA75E-4E6F-9F77-4DA8-E512E5602E7B}"/>
              </a:ext>
            </a:extLst>
          </p:cNvPr>
          <p:cNvSpPr txBox="1">
            <a:spLocks noChangeArrowheads="1"/>
          </p:cNvSpPr>
          <p:nvPr/>
        </p:nvSpPr>
        <p:spPr>
          <a:xfrm>
            <a:off x="380999" y="914400"/>
            <a:ext cx="10156372" cy="5217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anose="05000000000000000000" pitchFamily="2" charset="2"/>
              <a:buChar char="v"/>
            </a:pPr>
            <a:r>
              <a:rPr lang="en-US" sz="2400" dirty="0" err="1"/>
              <a:t>Nguyên</a:t>
            </a:r>
            <a:r>
              <a:rPr lang="en-US" sz="2400" dirty="0"/>
              <a:t> </a:t>
            </a:r>
            <a:r>
              <a:rPr lang="en-US" sz="2400" dirty="0" err="1"/>
              <a:t>nhân</a:t>
            </a:r>
            <a:r>
              <a:rPr lang="en-US" sz="2400" dirty="0"/>
              <a:t> </a:t>
            </a:r>
            <a:r>
              <a:rPr lang="en-US" sz="2400" dirty="0" err="1"/>
              <a:t>gốc</a:t>
            </a:r>
            <a:r>
              <a:rPr lang="en-US" sz="2400" dirty="0"/>
              <a:t> </a:t>
            </a:r>
            <a:r>
              <a:rPr lang="en-US" sz="2400" dirty="0" err="1"/>
              <a:t>rễ</a:t>
            </a:r>
            <a:r>
              <a:rPr lang="en-US" sz="2400" dirty="0"/>
              <a:t> (Root cause): </a:t>
            </a:r>
            <a:r>
              <a:rPr lang="en-US" sz="2400" dirty="0" err="1"/>
              <a:t>là</a:t>
            </a:r>
            <a:r>
              <a:rPr lang="en-US" sz="2400" dirty="0"/>
              <a:t> </a:t>
            </a:r>
            <a:r>
              <a:rPr lang="en-US" sz="2400" dirty="0" err="1"/>
              <a:t>lý</a:t>
            </a:r>
            <a:r>
              <a:rPr lang="en-US" sz="2400" dirty="0"/>
              <a:t> do </a:t>
            </a:r>
            <a:r>
              <a:rPr lang="en-US" sz="2400" dirty="0" err="1"/>
              <a:t>cơ</a:t>
            </a:r>
            <a:r>
              <a:rPr lang="en-US" sz="2400" dirty="0"/>
              <a:t> </a:t>
            </a:r>
            <a:r>
              <a:rPr lang="en-US" sz="2400" dirty="0" err="1"/>
              <a:t>bản</a:t>
            </a:r>
            <a:r>
              <a:rPr lang="en-US" sz="2400" dirty="0"/>
              <a:t> </a:t>
            </a:r>
            <a:r>
              <a:rPr lang="en-US" sz="2400" dirty="0" err="1"/>
              <a:t>dẫn</a:t>
            </a:r>
            <a:r>
              <a:rPr lang="en-US" sz="2400" dirty="0"/>
              <a:t> </a:t>
            </a:r>
            <a:r>
              <a:rPr lang="en-US" sz="2400" dirty="0" err="1"/>
              <a:t>đến</a:t>
            </a:r>
            <a:r>
              <a:rPr lang="en-US" sz="2400" dirty="0"/>
              <a:t> </a:t>
            </a:r>
            <a:r>
              <a:rPr lang="en-US" sz="2400" dirty="0" err="1"/>
              <a:t>sự</a:t>
            </a:r>
            <a:r>
              <a:rPr lang="en-US" sz="2400" dirty="0"/>
              <a:t> </a:t>
            </a:r>
            <a:r>
              <a:rPr lang="en-US" sz="2400" dirty="0" err="1"/>
              <a:t>cố</a:t>
            </a:r>
            <a:r>
              <a:rPr lang="en-US" sz="2400" dirty="0"/>
              <a:t> (VD: </a:t>
            </a:r>
            <a:r>
              <a:rPr lang="en-US" sz="2400" dirty="0" err="1"/>
              <a:t>tình</a:t>
            </a:r>
            <a:r>
              <a:rPr lang="en-US" sz="2400" dirty="0"/>
              <a:t> </a:t>
            </a:r>
            <a:r>
              <a:rPr lang="en-US" sz="2400" dirty="0" err="1"/>
              <a:t>huống</a:t>
            </a:r>
            <a:r>
              <a:rPr lang="en-US" sz="2400" dirty="0"/>
              <a:t> </a:t>
            </a:r>
            <a:r>
              <a:rPr lang="en-US" sz="2400" dirty="0" err="1"/>
              <a:t>dẫn</a:t>
            </a:r>
            <a:r>
              <a:rPr lang="en-US" sz="2400" dirty="0"/>
              <a:t> </a:t>
            </a:r>
            <a:r>
              <a:rPr lang="en-US" sz="2400" dirty="0" err="1"/>
              <a:t>đến</a:t>
            </a:r>
            <a:r>
              <a:rPr lang="en-US" sz="2400" dirty="0"/>
              <a:t> error). </a:t>
            </a:r>
          </a:p>
          <a:p>
            <a:pPr marL="342900" indent="-342900">
              <a:lnSpc>
                <a:spcPct val="150000"/>
              </a:lnSpc>
              <a:buFont typeface="Wingdings" panose="05000000000000000000" pitchFamily="2" charset="2"/>
              <a:buChar char="v"/>
            </a:pPr>
            <a:r>
              <a:rPr lang="en-US" altLang="en-US" sz="2400" dirty="0" err="1"/>
              <a:t>Nguyên</a:t>
            </a:r>
            <a:r>
              <a:rPr lang="en-US" altLang="en-US" sz="2400" dirty="0"/>
              <a:t> </a:t>
            </a:r>
            <a:r>
              <a:rPr lang="en-US" altLang="en-US" sz="2400" dirty="0" err="1"/>
              <a:t>nhân</a:t>
            </a:r>
            <a:r>
              <a:rPr lang="en-US" altLang="en-US" sz="2400" dirty="0"/>
              <a:t> </a:t>
            </a:r>
            <a:r>
              <a:rPr lang="en-US" altLang="en-US" sz="2400" dirty="0" err="1"/>
              <a:t>gốc</a:t>
            </a:r>
            <a:r>
              <a:rPr lang="en-US" altLang="en-US" sz="2400" dirty="0"/>
              <a:t> </a:t>
            </a:r>
            <a:r>
              <a:rPr lang="en-US" altLang="en-US" sz="2400" dirty="0" err="1"/>
              <a:t>rễ</a:t>
            </a:r>
            <a:r>
              <a:rPr lang="en-US" altLang="en-US" sz="2400" dirty="0"/>
              <a:t> </a:t>
            </a:r>
            <a:r>
              <a:rPr lang="en-US" altLang="en-US" sz="2400" dirty="0" err="1"/>
              <a:t>được</a:t>
            </a:r>
            <a:r>
              <a:rPr lang="en-US" altLang="en-US" sz="2400" dirty="0"/>
              <a:t> </a:t>
            </a:r>
            <a:r>
              <a:rPr lang="en-US" altLang="en-US" sz="2400" dirty="0" err="1"/>
              <a:t>xác</a:t>
            </a:r>
            <a:r>
              <a:rPr lang="en-US" altLang="en-US" sz="2400" dirty="0"/>
              <a:t> </a:t>
            </a:r>
            <a:r>
              <a:rPr lang="en-US" altLang="en-US" sz="2400" dirty="0" err="1"/>
              <a:t>định</a:t>
            </a:r>
            <a:r>
              <a:rPr lang="en-US" altLang="en-US" sz="2400" dirty="0"/>
              <a:t> </a:t>
            </a:r>
            <a:r>
              <a:rPr lang="en-US" altLang="en-US" sz="2400" dirty="0" err="1"/>
              <a:t>bằng</a:t>
            </a:r>
            <a:r>
              <a:rPr lang="en-US" altLang="en-US" sz="2400" dirty="0"/>
              <a:t> </a:t>
            </a:r>
            <a:r>
              <a:rPr lang="en-US" altLang="en-US" sz="2400" dirty="0" err="1"/>
              <a:t>cách</a:t>
            </a:r>
            <a:r>
              <a:rPr lang="en-US" altLang="en-US" sz="2400" dirty="0"/>
              <a:t> </a:t>
            </a:r>
            <a:r>
              <a:rPr lang="en-US" altLang="en-US" sz="2400" dirty="0" err="1"/>
              <a:t>phân</a:t>
            </a:r>
            <a:r>
              <a:rPr lang="en-US" altLang="en-US" sz="2400" dirty="0"/>
              <a:t> </a:t>
            </a:r>
            <a:r>
              <a:rPr lang="en-US" altLang="en-US" sz="2400" dirty="0" err="1"/>
              <a:t>tích</a:t>
            </a:r>
            <a:r>
              <a:rPr lang="en-US" altLang="en-US" sz="2400" dirty="0"/>
              <a:t> </a:t>
            </a:r>
            <a:r>
              <a:rPr lang="en-US" altLang="en-US" sz="2400" dirty="0" err="1"/>
              <a:t>nguyên</a:t>
            </a:r>
            <a:r>
              <a:rPr lang="en-US" altLang="en-US" sz="2400" dirty="0"/>
              <a:t> </a:t>
            </a:r>
            <a:r>
              <a:rPr lang="en-US" altLang="en-US" sz="2400" dirty="0" err="1"/>
              <a:t>nhân</a:t>
            </a:r>
            <a:r>
              <a:rPr lang="en-US" altLang="en-US" sz="2400" dirty="0"/>
              <a:t> </a:t>
            </a:r>
            <a:r>
              <a:rPr lang="en-US" altLang="en-US" sz="2400" dirty="0" err="1"/>
              <a:t>gốc</a:t>
            </a:r>
            <a:r>
              <a:rPr lang="en-US" altLang="en-US" sz="2400" dirty="0"/>
              <a:t> </a:t>
            </a:r>
            <a:r>
              <a:rPr lang="en-US" altLang="en-US" sz="2400" dirty="0" err="1"/>
              <a:t>rễ</a:t>
            </a:r>
            <a:r>
              <a:rPr lang="en-US" altLang="en-US" sz="2400" dirty="0"/>
              <a:t>, </a:t>
            </a:r>
            <a:r>
              <a:rPr lang="en-US" altLang="en-US" sz="2400" dirty="0" err="1"/>
              <a:t>thường</a:t>
            </a:r>
            <a:r>
              <a:rPr lang="en-US" altLang="en-US" sz="2400" dirty="0"/>
              <a:t> </a:t>
            </a:r>
            <a:r>
              <a:rPr lang="en-US" altLang="en-US" sz="2400" dirty="0" err="1"/>
              <a:t>được</a:t>
            </a:r>
            <a:r>
              <a:rPr lang="en-US" altLang="en-US" sz="2400" dirty="0"/>
              <a:t> </a:t>
            </a:r>
            <a:r>
              <a:rPr lang="en-US" altLang="en-US" sz="2400" dirty="0" err="1"/>
              <a:t>thực</a:t>
            </a:r>
            <a:r>
              <a:rPr lang="en-US" altLang="en-US" sz="2400" dirty="0"/>
              <a:t> </a:t>
            </a:r>
            <a:r>
              <a:rPr lang="en-US" altLang="en-US" sz="2400" dirty="0" err="1"/>
              <a:t>hiện</a:t>
            </a:r>
            <a:r>
              <a:rPr lang="en-US" altLang="en-US" sz="2400" dirty="0"/>
              <a:t> </a:t>
            </a:r>
            <a:r>
              <a:rPr lang="en-US" altLang="en-US" sz="2400" dirty="0" err="1"/>
              <a:t>khi</a:t>
            </a:r>
            <a:r>
              <a:rPr lang="en-US" altLang="en-US" sz="2400" dirty="0"/>
              <a:t> </a:t>
            </a:r>
            <a:r>
              <a:rPr lang="en-US" altLang="en-US" sz="2400" dirty="0" err="1"/>
              <a:t>xảy</a:t>
            </a:r>
            <a:r>
              <a:rPr lang="en-US" altLang="en-US" sz="2400" dirty="0"/>
              <a:t> </a:t>
            </a:r>
            <a:r>
              <a:rPr lang="en-US" altLang="en-US" sz="2400" dirty="0" err="1"/>
              <a:t>ra</a:t>
            </a:r>
            <a:r>
              <a:rPr lang="en-US" altLang="en-US" sz="2400" dirty="0"/>
              <a:t> Failure </a:t>
            </a:r>
            <a:r>
              <a:rPr lang="en-US" altLang="en-US" sz="2400" dirty="0" err="1"/>
              <a:t>hoặc</a:t>
            </a:r>
            <a:r>
              <a:rPr lang="en-US" altLang="en-US" sz="2400" dirty="0"/>
              <a:t> defect </a:t>
            </a:r>
            <a:r>
              <a:rPr lang="en-US" altLang="en-US" sz="2400" dirty="0" err="1"/>
              <a:t>được</a:t>
            </a:r>
            <a:r>
              <a:rPr lang="en-US" altLang="en-US" sz="2400" dirty="0"/>
              <a:t> </a:t>
            </a:r>
            <a:r>
              <a:rPr lang="en-US" altLang="en-US" sz="2400" dirty="0" err="1"/>
              <a:t>tìm</a:t>
            </a:r>
            <a:r>
              <a:rPr lang="en-US" altLang="en-US" sz="2400" dirty="0"/>
              <a:t> </a:t>
            </a:r>
            <a:r>
              <a:rPr lang="en-US" altLang="en-US" sz="2400" dirty="0" err="1"/>
              <a:t>thấy</a:t>
            </a:r>
            <a:r>
              <a:rPr lang="en-US" altLang="en-US" sz="2400" dirty="0"/>
              <a:t>. </a:t>
            </a:r>
          </a:p>
          <a:p>
            <a:pPr marL="342900" indent="-342900">
              <a:lnSpc>
                <a:spcPct val="150000"/>
              </a:lnSpc>
              <a:buFont typeface="Wingdings" panose="05000000000000000000" pitchFamily="2" charset="2"/>
              <a:buChar char="v"/>
            </a:pPr>
            <a:r>
              <a:rPr lang="en-US" altLang="en-US" sz="2400" dirty="0" err="1"/>
              <a:t>Người</a:t>
            </a:r>
            <a:r>
              <a:rPr lang="en-US" altLang="en-US" sz="2400" dirty="0"/>
              <a:t> ta tin </a:t>
            </a:r>
            <a:r>
              <a:rPr lang="en-US" altLang="en-US" sz="2400" dirty="0" err="1"/>
              <a:t>rằng</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ngăn</a:t>
            </a:r>
            <a:r>
              <a:rPr lang="en-US" altLang="en-US" sz="2400" dirty="0"/>
              <a:t> </a:t>
            </a:r>
            <a:r>
              <a:rPr lang="en-US" altLang="en-US" sz="2400" dirty="0" err="1"/>
              <a:t>ngừa</a:t>
            </a:r>
            <a:r>
              <a:rPr lang="en-US" altLang="en-US" sz="2400" dirty="0"/>
              <a:t> </a:t>
            </a:r>
            <a:r>
              <a:rPr lang="en-US" altLang="en-US" sz="2400" dirty="0" err="1"/>
              <a:t>các</a:t>
            </a:r>
            <a:r>
              <a:rPr lang="en-US" altLang="en-US" sz="2400" dirty="0"/>
              <a:t> Failure/defect </a:t>
            </a:r>
            <a:r>
              <a:rPr lang="en-US" altLang="en-US" sz="2400" dirty="0" err="1"/>
              <a:t>tương</a:t>
            </a:r>
            <a:r>
              <a:rPr lang="en-US" altLang="en-US" sz="2400" dirty="0"/>
              <a:t> </a:t>
            </a:r>
            <a:r>
              <a:rPr lang="en-US" altLang="en-US" sz="2400" dirty="0" err="1"/>
              <a:t>tự</a:t>
            </a:r>
            <a:r>
              <a:rPr lang="en-US" altLang="en-US" sz="2400" dirty="0"/>
              <a:t> </a:t>
            </a:r>
            <a:r>
              <a:rPr lang="en-US" altLang="en-US" sz="2400" dirty="0" err="1"/>
              <a:t>trong</a:t>
            </a:r>
            <a:r>
              <a:rPr lang="en-US" altLang="en-US" sz="2400" dirty="0"/>
              <a:t> </a:t>
            </a:r>
            <a:r>
              <a:rPr lang="en-US" altLang="en-US" sz="2400" dirty="0" err="1"/>
              <a:t>tương</a:t>
            </a:r>
            <a:r>
              <a:rPr lang="en-US" altLang="en-US" sz="2400" dirty="0"/>
              <a:t> </a:t>
            </a:r>
            <a:r>
              <a:rPr lang="en-US" altLang="en-US" sz="2400" dirty="0" err="1"/>
              <a:t>lai</a:t>
            </a:r>
            <a:r>
              <a:rPr lang="en-US" altLang="en-US" sz="2400" dirty="0"/>
              <a:t> </a:t>
            </a:r>
            <a:r>
              <a:rPr lang="en-US" altLang="en-US" sz="2400" dirty="0" err="1"/>
              <a:t>hoặc</a:t>
            </a:r>
            <a:r>
              <a:rPr lang="en-US" altLang="en-US" sz="2400" dirty="0"/>
              <a:t> </a:t>
            </a:r>
            <a:r>
              <a:rPr lang="en-US" altLang="en-US" sz="2400" dirty="0" err="1"/>
              <a:t>làm</a:t>
            </a:r>
            <a:r>
              <a:rPr lang="en-US" altLang="en-US" sz="2400" dirty="0"/>
              <a:t> </a:t>
            </a:r>
            <a:r>
              <a:rPr lang="en-US" altLang="en-US" sz="2400" dirty="0" err="1"/>
              <a:t>giảm</a:t>
            </a:r>
            <a:r>
              <a:rPr lang="en-US" altLang="en-US" sz="2400" dirty="0"/>
              <a:t> </a:t>
            </a:r>
            <a:r>
              <a:rPr lang="en-US" altLang="en-US" sz="2400" dirty="0" err="1"/>
              <a:t>tần</a:t>
            </a:r>
            <a:r>
              <a:rPr lang="en-US" altLang="en-US" sz="2400" dirty="0"/>
              <a:t> </a:t>
            </a:r>
            <a:r>
              <a:rPr lang="en-US" altLang="en-US" sz="2400" dirty="0" err="1"/>
              <a:t>suất</a:t>
            </a:r>
            <a:r>
              <a:rPr lang="en-US" altLang="en-US" sz="2400" dirty="0"/>
              <a:t> </a:t>
            </a:r>
            <a:r>
              <a:rPr lang="en-US" altLang="en-US" sz="2400" dirty="0" err="1"/>
              <a:t>của</a:t>
            </a:r>
            <a:r>
              <a:rPr lang="en-US" altLang="en-US" sz="2400" dirty="0"/>
              <a:t> </a:t>
            </a:r>
            <a:r>
              <a:rPr lang="en-US" altLang="en-US" sz="2400" dirty="0" err="1"/>
              <a:t>chúng</a:t>
            </a:r>
            <a:r>
              <a:rPr lang="en-US" altLang="en-US" sz="2400" dirty="0"/>
              <a:t> </a:t>
            </a:r>
            <a:r>
              <a:rPr lang="en-US" altLang="en-US" sz="2400" dirty="0" err="1"/>
              <a:t>nếu</a:t>
            </a:r>
            <a:r>
              <a:rPr lang="en-US" altLang="en-US" sz="2400" dirty="0"/>
              <a:t> </a:t>
            </a:r>
            <a:r>
              <a:rPr lang="en-US" altLang="en-US" sz="2400" dirty="0" err="1"/>
              <a:t>giải</a:t>
            </a:r>
            <a:r>
              <a:rPr lang="en-US" altLang="en-US" sz="2400" dirty="0"/>
              <a:t> </a:t>
            </a:r>
            <a:r>
              <a:rPr lang="en-US" altLang="en-US" sz="2400" dirty="0" err="1"/>
              <a:t>quyết</a:t>
            </a:r>
            <a:r>
              <a:rPr lang="en-US" altLang="en-US" sz="2400" dirty="0"/>
              <a:t> </a:t>
            </a:r>
            <a:r>
              <a:rPr lang="en-US" altLang="en-US" sz="2400" dirty="0" err="1"/>
              <a:t>được</a:t>
            </a:r>
            <a:r>
              <a:rPr lang="en-US" altLang="en-US" sz="2400" dirty="0"/>
              <a:t> </a:t>
            </a:r>
            <a:r>
              <a:rPr lang="en-US" altLang="en-US" sz="2400" dirty="0" err="1"/>
              <a:t>nguyên</a:t>
            </a:r>
            <a:r>
              <a:rPr lang="en-US" altLang="en-US" sz="2400" dirty="0"/>
              <a:t> </a:t>
            </a:r>
            <a:r>
              <a:rPr lang="en-US" altLang="en-US" sz="2400" dirty="0" err="1"/>
              <a:t>nhân</a:t>
            </a:r>
            <a:r>
              <a:rPr lang="en-US" altLang="en-US" sz="2400" dirty="0"/>
              <a:t> </a:t>
            </a:r>
            <a:r>
              <a:rPr lang="en-US" altLang="en-US" sz="2400" dirty="0" err="1"/>
              <a:t>gốc</a:t>
            </a:r>
            <a:r>
              <a:rPr lang="en-US" altLang="en-US" sz="2400" dirty="0"/>
              <a:t> </a:t>
            </a:r>
            <a:r>
              <a:rPr lang="en-US" altLang="en-US" sz="2400" dirty="0" err="1"/>
              <a:t>rễ</a:t>
            </a:r>
            <a:r>
              <a:rPr lang="en-US" altLang="en-US" sz="2400" dirty="0"/>
              <a:t> (</a:t>
            </a:r>
            <a:r>
              <a:rPr lang="en-US" altLang="en-US" sz="2400" dirty="0" err="1"/>
              <a:t>loại</a:t>
            </a:r>
            <a:r>
              <a:rPr lang="en-US" altLang="en-US" sz="2400" dirty="0"/>
              <a:t> </a:t>
            </a:r>
            <a:r>
              <a:rPr lang="en-US" altLang="en-US" sz="2400" dirty="0" err="1"/>
              <a:t>bỏ</a:t>
            </a:r>
            <a:r>
              <a:rPr lang="en-US" altLang="en-US" sz="2400" dirty="0"/>
              <a:t> </a:t>
            </a:r>
            <a:r>
              <a:rPr lang="en-US" altLang="en-US" sz="2400" dirty="0" err="1"/>
              <a:t>nó</a:t>
            </a:r>
            <a:r>
              <a:rPr lang="en-US" altLang="en-US" sz="2400" dirty="0"/>
              <a:t>).</a:t>
            </a:r>
          </a:p>
          <a:p>
            <a:pPr>
              <a:lnSpc>
                <a:spcPct val="150000"/>
              </a:lnSpc>
            </a:pPr>
            <a:endParaRPr lang="en-US" altLang="en-US" sz="2400" dirty="0"/>
          </a:p>
        </p:txBody>
      </p:sp>
    </p:spTree>
    <p:extLst>
      <p:ext uri="{BB962C8B-B14F-4D97-AF65-F5344CB8AC3E}">
        <p14:creationId xmlns:p14="http://schemas.microsoft.com/office/powerpoint/2010/main" val="329341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322625DD-8CE3-F477-08AA-023CA3B18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851754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1305</TotalTime>
  <Words>887</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Tahoma</vt:lpstr>
      <vt:lpstr>Times New Roman</vt:lpstr>
      <vt:lpstr>Wingdings</vt:lpstr>
      <vt:lpstr>Office Theme</vt:lpstr>
      <vt:lpstr>ISTQB FOUNDATION  Chương 1 – Nền tảng của kiểm thử 1.2. Vì sao kiểm thử là cần thiết?</vt:lpstr>
      <vt:lpstr>Mục tiêu của bài học</vt:lpstr>
      <vt:lpstr>1.2.1. Những đóng góp của kiểm thử phần mềm vào thành công dự án</vt:lpstr>
      <vt:lpstr>1.2.2. Kiểm thử và đảm bảo chất lượng phần mềm</vt:lpstr>
      <vt:lpstr>1.2.3. Errors, Defects, Failures, và nguyên nhân gốc rễ</vt:lpstr>
      <vt:lpstr>1.2.3. Errors, Defects, Failures, và nguyên nhân gốc rễ (t)</vt:lpstr>
      <vt:lpstr>1.2.3. Errors, Defects, Failures, và nguyên nhân gốc rễ</vt:lpstr>
      <vt:lpstr>1.2.3. Errors, Defects, Failures, và nguyên nhân gốc rễ (t)</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31</cp:revision>
  <dcterms:created xsi:type="dcterms:W3CDTF">2023-05-24T12:32:34Z</dcterms:created>
  <dcterms:modified xsi:type="dcterms:W3CDTF">2023-05-26T07:13:07Z</dcterms:modified>
</cp:coreProperties>
</file>