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412" r:id="rId4"/>
    <p:sldId id="413" r:id="rId5"/>
    <p:sldId id="414" r:id="rId6"/>
    <p:sldId id="415" r:id="rId7"/>
    <p:sldId id="416" r:id="rId8"/>
    <p:sldId id="417" r:id="rId9"/>
    <p:sldId id="418" r:id="rId10"/>
    <p:sldId id="419" r:id="rId11"/>
    <p:sldId id="41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86" d="100"/>
          <a:sy n="86" d="100"/>
        </p:scale>
        <p:origin x="2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9013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9650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63506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9687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A8899E-B712-48B6-9A85-DBE517170840}"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55779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79257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A8899E-B712-48B6-9A85-DBE517170840}" type="datetimeFigureOut">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42484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A8899E-B712-48B6-9A85-DBE517170840}" type="datetimeFigureOut">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60694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8899E-B712-48B6-9A85-DBE517170840}" type="datetimeFigureOut">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21209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1852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A8899E-B712-48B6-9A85-DBE517170840}" type="datetimeFigureOut">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8DA26-F991-43B2-8D1A-F5160BAC196B}" type="slidenum">
              <a:rPr lang="en-US" smtClean="0"/>
              <a:t>‹#›</a:t>
            </a:fld>
            <a:endParaRPr lang="en-US"/>
          </a:p>
        </p:txBody>
      </p:sp>
    </p:spTree>
    <p:extLst>
      <p:ext uri="{BB962C8B-B14F-4D97-AF65-F5344CB8AC3E}">
        <p14:creationId xmlns:p14="http://schemas.microsoft.com/office/powerpoint/2010/main" val="313970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899E-B712-48B6-9A85-DBE517170840}" type="datetimeFigureOut">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DA26-F991-43B2-8D1A-F5160BAC196B}" type="slidenum">
              <a:rPr lang="en-US" smtClean="0"/>
              <a:t>‹#›</a:t>
            </a:fld>
            <a:endParaRPr lang="en-US"/>
          </a:p>
        </p:txBody>
      </p:sp>
    </p:spTree>
    <p:extLst>
      <p:ext uri="{BB962C8B-B14F-4D97-AF65-F5344CB8AC3E}">
        <p14:creationId xmlns:p14="http://schemas.microsoft.com/office/powerpoint/2010/main" val="35798485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Google Shape;90;p9">
            <a:extLst>
              <a:ext uri="{FF2B5EF4-FFF2-40B4-BE49-F238E27FC236}">
                <a16:creationId xmlns:a16="http://schemas.microsoft.com/office/drawing/2014/main" id="{828BC1FE-6700-C4AD-1B50-49A8C7B07649}"/>
              </a:ext>
            </a:extLst>
          </p:cNvPr>
          <p:cNvSpPr txBox="1">
            <a:spLocks noGrp="1"/>
          </p:cNvSpPr>
          <p:nvPr>
            <p:ph type="ctrTitle"/>
          </p:nvPr>
        </p:nvSpPr>
        <p:spPr>
          <a:xfrm>
            <a:off x="165463" y="1939925"/>
            <a:ext cx="12026537" cy="2749550"/>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sz="2800" b="1" dirty="0">
                <a:solidFill>
                  <a:srgbClr val="007ABF"/>
                </a:solidFill>
                <a:latin typeface="Arial" panose="020B0604020202020204" pitchFamily="34" charset="0"/>
                <a:ea typeface="+mj-ea"/>
                <a:cs typeface="Arial" panose="020B0604020202020204" pitchFamily="34" charset="0"/>
              </a:rPr>
              <a:t>ISTQB FOUNDATION </a:t>
            </a:r>
          </a:p>
          <a:p>
            <a:pPr eaLnBrk="1" fontAlgn="auto" hangingPunct="1">
              <a:lnSpc>
                <a:spcPct val="90000"/>
              </a:lnSpc>
              <a:buClr>
                <a:srgbClr val="1E4E79"/>
              </a:buClr>
              <a:buSzPts val="4400"/>
              <a:defRPr/>
            </a:pPr>
            <a:r>
              <a:rPr lang="en-US" sz="4900" b="1" dirty="0" err="1">
                <a:solidFill>
                  <a:srgbClr val="007ABF"/>
                </a:solidFill>
                <a:latin typeface="Arial" panose="020B0604020202020204" pitchFamily="34" charset="0"/>
                <a:ea typeface="+mj-ea"/>
                <a:cs typeface="Arial" panose="020B0604020202020204" pitchFamily="34" charset="0"/>
              </a:rPr>
              <a:t>Chương</a:t>
            </a:r>
            <a:r>
              <a:rPr lang="en-US" sz="4900" b="1" dirty="0">
                <a:solidFill>
                  <a:srgbClr val="007ABF"/>
                </a:solidFill>
                <a:latin typeface="Arial" panose="020B0604020202020204" pitchFamily="34" charset="0"/>
                <a:ea typeface="+mj-ea"/>
                <a:cs typeface="Arial" panose="020B0604020202020204" pitchFamily="34" charset="0"/>
              </a:rPr>
              <a:t> 1 – </a:t>
            </a:r>
            <a:r>
              <a:rPr lang="en-US" sz="4900" b="1" dirty="0" err="1">
                <a:solidFill>
                  <a:srgbClr val="007ABF"/>
                </a:solidFill>
                <a:latin typeface="Arial" panose="020B0604020202020204" pitchFamily="34" charset="0"/>
                <a:ea typeface="+mj-ea"/>
                <a:cs typeface="Arial" panose="020B0604020202020204" pitchFamily="34" charset="0"/>
              </a:rPr>
              <a:t>Nền</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tảng</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của</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kiểm</a:t>
            </a:r>
            <a:r>
              <a:rPr lang="en-US" sz="4900" b="1" dirty="0">
                <a:solidFill>
                  <a:srgbClr val="007ABF"/>
                </a:solidFill>
                <a:latin typeface="Arial" panose="020B0604020202020204" pitchFamily="34" charset="0"/>
                <a:ea typeface="+mj-ea"/>
                <a:cs typeface="Arial" panose="020B0604020202020204" pitchFamily="34" charset="0"/>
              </a:rPr>
              <a:t> </a:t>
            </a:r>
            <a:r>
              <a:rPr lang="en-US" sz="4900" b="1" dirty="0" err="1">
                <a:solidFill>
                  <a:srgbClr val="007ABF"/>
                </a:solidFill>
                <a:latin typeface="Arial" panose="020B0604020202020204" pitchFamily="34" charset="0"/>
                <a:ea typeface="+mj-ea"/>
                <a:cs typeface="Arial" panose="020B0604020202020204" pitchFamily="34" charset="0"/>
              </a:rPr>
              <a:t>thử</a:t>
            </a:r>
            <a:endParaRPr lang="en-US" sz="4900" b="1" dirty="0">
              <a:solidFill>
                <a:srgbClr val="007ABF"/>
              </a:solidFill>
              <a:latin typeface="Arial" panose="020B0604020202020204" pitchFamily="34" charset="0"/>
              <a:ea typeface="+mj-ea"/>
              <a:cs typeface="Arial" panose="020B0604020202020204" pitchFamily="34" charset="0"/>
            </a:endParaRPr>
          </a:p>
          <a:p>
            <a:pPr eaLnBrk="1" fontAlgn="auto" hangingPunct="1">
              <a:lnSpc>
                <a:spcPct val="90000"/>
              </a:lnSpc>
              <a:buClr>
                <a:srgbClr val="1E4E79"/>
              </a:buClr>
              <a:buSzPts val="4400"/>
              <a:defRPr/>
            </a:pPr>
            <a:r>
              <a:rPr lang="en-US" sz="3200" b="1" dirty="0">
                <a:solidFill>
                  <a:srgbClr val="E10303"/>
                </a:solidFill>
                <a:latin typeface="Arial" panose="020B0604020202020204" pitchFamily="34" charset="0"/>
                <a:ea typeface="+mj-ea"/>
                <a:cs typeface="Arial" panose="020B0604020202020204" pitchFamily="34" charset="0"/>
              </a:rPr>
              <a:t>1.3. </a:t>
            </a:r>
            <a:r>
              <a:rPr lang="en-US" sz="3200" b="1" dirty="0" err="1">
                <a:solidFill>
                  <a:srgbClr val="E10303"/>
                </a:solidFill>
                <a:latin typeface="Arial" panose="020B0604020202020204" pitchFamily="34" charset="0"/>
                <a:ea typeface="+mj-ea"/>
                <a:cs typeface="Arial" panose="020B0604020202020204" pitchFamily="34" charset="0"/>
              </a:rPr>
              <a:t>Bảy</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nguyên</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tắc</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kiểm</a:t>
            </a:r>
            <a:r>
              <a:rPr lang="en-US" sz="3200" b="1" dirty="0">
                <a:solidFill>
                  <a:srgbClr val="E10303"/>
                </a:solidFill>
                <a:latin typeface="Arial" panose="020B0604020202020204" pitchFamily="34" charset="0"/>
                <a:ea typeface="+mj-ea"/>
                <a:cs typeface="Arial" panose="020B0604020202020204" pitchFamily="34" charset="0"/>
              </a:rPr>
              <a:t> </a:t>
            </a:r>
            <a:r>
              <a:rPr lang="en-US" sz="3200" b="1" dirty="0" err="1">
                <a:solidFill>
                  <a:srgbClr val="E10303"/>
                </a:solidFill>
                <a:latin typeface="Arial" panose="020B0604020202020204" pitchFamily="34" charset="0"/>
                <a:ea typeface="+mj-ea"/>
                <a:cs typeface="Arial" panose="020B0604020202020204" pitchFamily="34" charset="0"/>
              </a:rPr>
              <a:t>thử</a:t>
            </a:r>
            <a:endParaRPr lang="en-US" sz="3200" b="1" dirty="0">
              <a:solidFill>
                <a:srgbClr val="E10303"/>
              </a:solidFill>
              <a:latin typeface="Arial" panose="020B0604020202020204" pitchFamily="34" charset="0"/>
              <a:ea typeface="+mj-ea"/>
              <a:cs typeface="Arial" panose="020B0604020202020204" pitchFamily="34" charset="0"/>
            </a:endParaRPr>
          </a:p>
        </p:txBody>
      </p:sp>
      <p:pic>
        <p:nvPicPr>
          <p:cNvPr id="5" name="Picture 4" descr="A picture containing font, graphics, logo, symbol&#10;&#10;Description automatically generated">
            <a:extLst>
              <a:ext uri="{FF2B5EF4-FFF2-40B4-BE49-F238E27FC236}">
                <a16:creationId xmlns:a16="http://schemas.microsoft.com/office/drawing/2014/main" id="{B5C053C5-57A6-66ED-0FC4-4553EB93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35" y="509575"/>
            <a:ext cx="2352330" cy="1291771"/>
          </a:xfrm>
          <a:prstGeom prst="rect">
            <a:avLst/>
          </a:prstGeom>
        </p:spPr>
      </p:pic>
    </p:spTree>
    <p:extLst>
      <p:ext uri="{BB962C8B-B14F-4D97-AF65-F5344CB8AC3E}">
        <p14:creationId xmlns:p14="http://schemas.microsoft.com/office/powerpoint/2010/main" val="212682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7. </a:t>
            </a:r>
            <a:r>
              <a:rPr lang="en-US" altLang="en-US" b="1" dirty="0" err="1"/>
              <a:t>Nguyên</a:t>
            </a:r>
            <a:r>
              <a:rPr lang="en-US" altLang="en-US" b="1" dirty="0"/>
              <a:t> </a:t>
            </a:r>
            <a:r>
              <a:rPr lang="en-US" altLang="en-US" b="1" dirty="0" err="1"/>
              <a:t>tắc</a:t>
            </a:r>
            <a:r>
              <a:rPr lang="en-US" altLang="en-US" b="1" dirty="0"/>
              <a:t> 7</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10</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584294"/>
          </a:xfrm>
        </p:spPr>
        <p:txBody>
          <a:bodyPr>
            <a:normAutofit/>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Nguỵ</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biện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không</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có</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lỗi</a:t>
            </a:r>
            <a:endParaRPr lang="en-US" b="0" i="0" dirty="0">
              <a:solidFill>
                <a:srgbClr val="990000"/>
              </a:solidFill>
              <a:effectLst/>
              <a:latin typeface="Helvetica" panose="020B0604020202020204" pitchFamily="34" charset="0"/>
            </a:endParaRPr>
          </a:p>
          <a:p>
            <a:pPr lvl="1">
              <a:lnSpc>
                <a:spcPct val="150000"/>
              </a:lnSpc>
            </a:pP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Một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sai</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lầm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để</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kỳ</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vọng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vào</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u="sng"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xác</a:t>
            </a:r>
            <a:r>
              <a:rPr lang="en-US" sz="2200" u="sng"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sz="2200" u="sng"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minh</a:t>
            </a:r>
            <a:r>
              <a:rPr lang="en-US" sz="2200" u="sng"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(verification)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phần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mềm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sẽ</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đảm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bảo</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sự</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thành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công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một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Mặc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dù</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đã</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kỹ</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lưỡng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tất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cả</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yêu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cầu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đặc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tả</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và</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sửa</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tất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cả</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lỗi</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vẫn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có</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thể</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tạo</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ra</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một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đáp</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ứng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nhu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cầu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và</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mong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đợi</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người</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dùng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giúp</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đạt</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mục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tiêu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nghiệp</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vụ</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khách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hàng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và</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kém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hơn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cạnh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tranh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Bên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cạnh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việc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xác</a:t>
            </a:r>
            <a:r>
              <a:rPr lang="en-US" sz="2200"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minh</a:t>
            </a:r>
            <a:r>
              <a:rPr lang="en-US" sz="2200"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(verification)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cần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cả</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xác</a:t>
            </a:r>
            <a:r>
              <a:rPr lang="en-US" sz="2200"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thực</a:t>
            </a:r>
            <a:r>
              <a:rPr lang="en-US" sz="2200" dirty="0">
                <a:solidFill>
                  <a:srgbClr val="000000"/>
                </a:solidFill>
                <a:highlight>
                  <a:srgbClr val="FFFF00"/>
                </a:highlight>
                <a:latin typeface="Calibri" panose="020F0502020204030204" pitchFamily="34" charset="0"/>
                <a:ea typeface="Calibri" panose="020F0502020204030204" pitchFamily="34" charset="0"/>
                <a:cs typeface="Calibri" panose="020F0502020204030204" pitchFamily="34" charset="0"/>
              </a:rPr>
              <a:t> (validation)</a:t>
            </a:r>
          </a:p>
          <a:p>
            <a:pPr lvl="1">
              <a:lnSpc>
                <a:spcPct val="150000"/>
              </a:lnSpc>
            </a:pP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VD: </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Khi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tài</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liệu</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xác</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minh</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đúng</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phần</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mềm</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vẫn</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có</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lỗi</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nếu</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chạy</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700" dirty="0" err="1">
                <a:solidFill>
                  <a:srgbClr val="000000"/>
                </a:solidFill>
                <a:latin typeface="Calibri" panose="020F0502020204030204" pitchFamily="34" charset="0"/>
                <a:ea typeface="Calibri" panose="020F0502020204030204" pitchFamily="34" charset="0"/>
                <a:cs typeface="Calibri" panose="020F0502020204030204" pitchFamily="34" charset="0"/>
              </a:rPr>
              <a:t>động</a:t>
            </a:r>
            <a:r>
              <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lvl="1" indent="0">
              <a:lnSpc>
                <a:spcPct val="150000"/>
              </a:lnSpc>
              <a:buNone/>
            </a:pP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463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609600"/>
            <a:ext cx="10515600" cy="163513"/>
          </a:xfrm>
        </p:spPr>
        <p:txBody>
          <a:bodyPr>
            <a:normAutofit fontScale="90000"/>
          </a:bodyPr>
          <a:lstStyle/>
          <a:p>
            <a:pPr eaLnBrk="1" hangingPunct="1"/>
            <a:r>
              <a:rPr lang="en-US" dirty="0"/>
              <a:t>Q&amp;A</a:t>
            </a:r>
            <a:br>
              <a:rPr lang="en-US" sz="2400" dirty="0"/>
            </a:br>
            <a:endParaRPr lang="en-US" altLang="en-US" sz="2400"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11</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322625DD-8CE3-F477-08AA-023CA3B1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Tree>
    <p:extLst>
      <p:ext uri="{BB962C8B-B14F-4D97-AF65-F5344CB8AC3E}">
        <p14:creationId xmlns:p14="http://schemas.microsoft.com/office/powerpoint/2010/main" val="85175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err="1"/>
              <a:t>Mục</a:t>
            </a:r>
            <a:r>
              <a:rPr lang="en-US" altLang="en-US" b="1" dirty="0"/>
              <a:t> </a:t>
            </a:r>
            <a:r>
              <a:rPr lang="en-US" altLang="en-US" b="1" dirty="0" err="1"/>
              <a:t>tiêu</a:t>
            </a:r>
            <a:r>
              <a:rPr lang="en-US" altLang="en-US" b="1" dirty="0"/>
              <a:t> </a:t>
            </a:r>
            <a:r>
              <a:rPr lang="en-US" altLang="en-US" b="1" dirty="0" err="1"/>
              <a:t>của</a:t>
            </a:r>
            <a:r>
              <a:rPr lang="en-US" altLang="en-US" b="1" dirty="0"/>
              <a:t> </a:t>
            </a:r>
            <a:r>
              <a:rPr lang="en-US" altLang="en-US" b="1" dirty="0" err="1"/>
              <a:t>bài</a:t>
            </a:r>
            <a:r>
              <a:rPr lang="en-US" altLang="en-US" b="1" dirty="0"/>
              <a:t> </a:t>
            </a:r>
            <a:r>
              <a:rPr lang="en-US" altLang="en-US" b="1" dirty="0" err="1"/>
              <a:t>học</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sp>
        <p:nvSpPr>
          <p:cNvPr id="7" name="Rectangle 3">
            <a:extLst>
              <a:ext uri="{FF2B5EF4-FFF2-40B4-BE49-F238E27FC236}">
                <a16:creationId xmlns:a16="http://schemas.microsoft.com/office/drawing/2014/main" id="{A0724EC4-8138-9460-094F-C9813C377E6A}"/>
              </a:ext>
            </a:extLst>
          </p:cNvPr>
          <p:cNvSpPr>
            <a:spLocks noGrp="1" noChangeArrowheads="1"/>
          </p:cNvSpPr>
          <p:nvPr>
            <p:ph idx="1"/>
          </p:nvPr>
        </p:nvSpPr>
        <p:spPr>
          <a:xfrm>
            <a:off x="907256" y="2590800"/>
            <a:ext cx="10377487" cy="1371600"/>
          </a:xfrm>
        </p:spPr>
        <p:txBody>
          <a:bodyPr rtlCol="0">
            <a:normAutofit/>
          </a:bodyPr>
          <a:lstStyle/>
          <a:p>
            <a:pPr marL="0" indent="0" algn="ctr" eaLnBrk="1" fontAlgn="auto" hangingPunct="1">
              <a:lnSpc>
                <a:spcPct val="150000"/>
              </a:lnSpc>
              <a:spcAft>
                <a:spcPts val="0"/>
              </a:spcAft>
              <a:buNone/>
              <a:defRPr/>
            </a:pPr>
            <a:r>
              <a:rPr lang="en-US" sz="2400" b="1" dirty="0" err="1"/>
              <a:t>Các</a:t>
            </a:r>
            <a:r>
              <a:rPr lang="en-US" sz="2400" b="1" dirty="0"/>
              <a:t> </a:t>
            </a:r>
            <a:r>
              <a:rPr lang="en-US" sz="2400" b="1" dirty="0" err="1"/>
              <a:t>nguyên</a:t>
            </a:r>
            <a:r>
              <a:rPr lang="en-US" sz="2400" b="1" dirty="0"/>
              <a:t> </a:t>
            </a:r>
            <a:r>
              <a:rPr lang="en-US" sz="2400" b="1" dirty="0" err="1"/>
              <a:t>tắc</a:t>
            </a:r>
            <a:r>
              <a:rPr lang="en-US" sz="2400" b="1" dirty="0"/>
              <a:t> </a:t>
            </a:r>
            <a:r>
              <a:rPr lang="en-US" sz="2400" b="1" dirty="0" err="1"/>
              <a:t>kiểm</a:t>
            </a:r>
            <a:r>
              <a:rPr lang="en-US" sz="2400" b="1" dirty="0"/>
              <a:t> </a:t>
            </a:r>
            <a:r>
              <a:rPr lang="en-US" sz="2400" b="1" dirty="0" err="1"/>
              <a:t>thử</a:t>
            </a:r>
            <a:r>
              <a:rPr lang="en-US" sz="2400" b="1" dirty="0"/>
              <a:t> </a:t>
            </a:r>
            <a:r>
              <a:rPr lang="en-US" sz="2400" b="1" dirty="0" err="1"/>
              <a:t>đã</a:t>
            </a:r>
            <a:r>
              <a:rPr lang="en-US" sz="2400" b="1" dirty="0"/>
              <a:t> </a:t>
            </a:r>
            <a:r>
              <a:rPr lang="en-US" sz="2400" b="1" dirty="0" err="1"/>
              <a:t>được</a:t>
            </a:r>
            <a:r>
              <a:rPr lang="en-US" sz="2400" b="1" dirty="0"/>
              <a:t> </a:t>
            </a:r>
            <a:r>
              <a:rPr lang="en-US" sz="2400" b="1" dirty="0" err="1"/>
              <a:t>đề</a:t>
            </a:r>
            <a:r>
              <a:rPr lang="en-US" sz="2400" b="1" dirty="0"/>
              <a:t> </a:t>
            </a:r>
            <a:r>
              <a:rPr lang="en-US" sz="2400" b="1" dirty="0" err="1"/>
              <a:t>xuất</a:t>
            </a:r>
            <a:r>
              <a:rPr lang="en-US" sz="2400" b="1" dirty="0"/>
              <a:t> </a:t>
            </a:r>
            <a:r>
              <a:rPr lang="en-US" sz="2400" b="1" dirty="0" err="1"/>
              <a:t>hơn</a:t>
            </a:r>
            <a:r>
              <a:rPr lang="en-US" sz="2400" b="1" dirty="0"/>
              <a:t> 50 </a:t>
            </a:r>
            <a:r>
              <a:rPr lang="en-US" sz="2400" b="1" dirty="0" err="1"/>
              <a:t>năm</a:t>
            </a:r>
            <a:r>
              <a:rPr lang="en-US" sz="2400" b="1" dirty="0"/>
              <a:t> qua </a:t>
            </a:r>
            <a:r>
              <a:rPr lang="en-US" sz="2400" b="1" dirty="0" err="1"/>
              <a:t>và</a:t>
            </a:r>
            <a:r>
              <a:rPr lang="en-US" sz="2400" b="1" dirty="0"/>
              <a:t> </a:t>
            </a:r>
            <a:r>
              <a:rPr lang="en-US" sz="2400" b="1" dirty="0" err="1"/>
              <a:t>đưa</a:t>
            </a:r>
            <a:r>
              <a:rPr lang="en-US" sz="2400" b="1" dirty="0"/>
              <a:t> </a:t>
            </a:r>
            <a:r>
              <a:rPr lang="en-US" sz="2400" b="1" dirty="0" err="1"/>
              <a:t>ra</a:t>
            </a:r>
            <a:r>
              <a:rPr lang="en-US" sz="2400" b="1" dirty="0"/>
              <a:t> </a:t>
            </a:r>
            <a:r>
              <a:rPr lang="en-US" sz="2400" b="1" dirty="0" err="1"/>
              <a:t>hướng</a:t>
            </a:r>
            <a:r>
              <a:rPr lang="en-US" sz="2400" b="1" dirty="0"/>
              <a:t> </a:t>
            </a:r>
            <a:r>
              <a:rPr lang="en-US" sz="2400" b="1" dirty="0" err="1"/>
              <a:t>dẫn</a:t>
            </a:r>
            <a:r>
              <a:rPr lang="en-US" sz="2400" b="1" dirty="0"/>
              <a:t> </a:t>
            </a:r>
            <a:r>
              <a:rPr lang="en-US" sz="2400" b="1" dirty="0" err="1"/>
              <a:t>chung</a:t>
            </a:r>
            <a:r>
              <a:rPr lang="en-US" sz="2400" b="1" dirty="0"/>
              <a:t>, </a:t>
            </a:r>
            <a:r>
              <a:rPr lang="en-US" sz="2400" b="1" dirty="0" err="1"/>
              <a:t>phổ</a:t>
            </a:r>
            <a:r>
              <a:rPr lang="en-US" sz="2400" b="1" dirty="0"/>
              <a:t> </a:t>
            </a:r>
            <a:r>
              <a:rPr lang="en-US" sz="2400" b="1" dirty="0" err="1"/>
              <a:t>biến</a:t>
            </a:r>
            <a:r>
              <a:rPr lang="en-US" sz="2400" b="1" dirty="0"/>
              <a:t> </a:t>
            </a:r>
            <a:r>
              <a:rPr lang="en-US" sz="2400" b="1" dirty="0" err="1"/>
              <a:t>cho</a:t>
            </a:r>
            <a:r>
              <a:rPr lang="en-US" sz="2400" b="1" dirty="0"/>
              <a:t> </a:t>
            </a:r>
            <a:r>
              <a:rPr lang="en-US" sz="2400" b="1" dirty="0" err="1"/>
              <a:t>tất</a:t>
            </a:r>
            <a:r>
              <a:rPr lang="en-US" sz="2400" b="1" dirty="0"/>
              <a:t> </a:t>
            </a:r>
            <a:r>
              <a:rPr lang="en-US" sz="2400" b="1" dirty="0" err="1"/>
              <a:t>cả</a:t>
            </a:r>
            <a:r>
              <a:rPr lang="en-US" sz="2400" b="1" dirty="0"/>
              <a:t> </a:t>
            </a:r>
            <a:r>
              <a:rPr lang="en-US" sz="2400" b="1" dirty="0" err="1"/>
              <a:t>các</a:t>
            </a:r>
            <a:r>
              <a:rPr lang="en-US" sz="2400" b="1" dirty="0"/>
              <a:t> </a:t>
            </a:r>
            <a:r>
              <a:rPr lang="en-US" sz="2400" b="1" dirty="0" err="1"/>
              <a:t>kiểm</a:t>
            </a:r>
            <a:r>
              <a:rPr lang="en-US" sz="2400" b="1" dirty="0"/>
              <a:t> </a:t>
            </a:r>
            <a:r>
              <a:rPr lang="en-US" sz="2400" b="1" dirty="0" err="1"/>
              <a:t>thử</a:t>
            </a:r>
            <a:r>
              <a:rPr lang="en-US" sz="2400" b="1" dirty="0"/>
              <a:t>.</a:t>
            </a:r>
            <a:endParaRPr lang="en-US"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7 </a:t>
            </a:r>
            <a:r>
              <a:rPr lang="en-US" altLang="en-US" b="1" dirty="0" err="1"/>
              <a:t>Nguyên</a:t>
            </a:r>
            <a:r>
              <a:rPr lang="en-US" altLang="en-US" b="1" dirty="0"/>
              <a:t> </a:t>
            </a:r>
            <a:r>
              <a:rPr lang="en-US" altLang="en-US" b="1" dirty="0" err="1"/>
              <a:t>tắc</a:t>
            </a:r>
            <a:r>
              <a:rPr lang="en-US" altLang="en-US" b="1" dirty="0"/>
              <a:t> </a:t>
            </a:r>
            <a:r>
              <a:rPr lang="en-US" altLang="en-US" b="1" dirty="0" err="1"/>
              <a:t>kiểm</a:t>
            </a:r>
            <a:r>
              <a:rPr lang="en-US" altLang="en-US" b="1" dirty="0"/>
              <a:t> </a:t>
            </a:r>
            <a:r>
              <a:rPr lang="en-US" altLang="en-US" b="1" dirty="0" err="1"/>
              <a:t>thử</a:t>
            </a:r>
            <a:endParaRPr lang="en-US" altLang="en-US" b="1" dirty="0"/>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3</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7" y="40141"/>
            <a:ext cx="2612571" cy="1434681"/>
          </a:xfrm>
          <a:prstGeom prst="rect">
            <a:avLst/>
          </a:prstGeom>
        </p:spPr>
      </p:pic>
      <p:pic>
        <p:nvPicPr>
          <p:cNvPr id="6" name="Picture 5">
            <a:extLst>
              <a:ext uri="{FF2B5EF4-FFF2-40B4-BE49-F238E27FC236}">
                <a16:creationId xmlns:a16="http://schemas.microsoft.com/office/drawing/2014/main" id="{129BB4C9-C0E4-A4C2-D63D-F5AE42641FC9}"/>
              </a:ext>
            </a:extLst>
          </p:cNvPr>
          <p:cNvPicPr>
            <a:picLocks noChangeAspect="1"/>
          </p:cNvPicPr>
          <p:nvPr/>
        </p:nvPicPr>
        <p:blipFill>
          <a:blip r:embed="rId3"/>
          <a:stretch>
            <a:fillRect/>
          </a:stretch>
        </p:blipFill>
        <p:spPr>
          <a:xfrm>
            <a:off x="354632" y="1556440"/>
            <a:ext cx="9392381" cy="4718292"/>
          </a:xfrm>
          <a:prstGeom prst="rect">
            <a:avLst/>
          </a:prstGeom>
        </p:spPr>
      </p:pic>
    </p:spTree>
    <p:extLst>
      <p:ext uri="{BB962C8B-B14F-4D97-AF65-F5344CB8AC3E}">
        <p14:creationId xmlns:p14="http://schemas.microsoft.com/office/powerpoint/2010/main" val="2239314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1. </a:t>
            </a:r>
            <a:r>
              <a:rPr lang="en-US" altLang="en-US" b="1" dirty="0" err="1"/>
              <a:t>Nguyên</a:t>
            </a:r>
            <a:r>
              <a:rPr lang="en-US" altLang="en-US" b="1" dirty="0"/>
              <a:t> </a:t>
            </a:r>
            <a:r>
              <a:rPr lang="en-US" altLang="en-US" b="1" dirty="0" err="1"/>
              <a:t>tắc</a:t>
            </a:r>
            <a:r>
              <a:rPr lang="en-US" altLang="en-US" b="1" dirty="0"/>
              <a:t> 1</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4</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fontScale="92500" lnSpcReduction="20000"/>
          </a:bodyPr>
          <a:lstStyle/>
          <a:p>
            <a:pPr>
              <a:buFont typeface="Wingdings" panose="05000000000000000000" pitchFamily="2" charset="2"/>
              <a:buChar char="v"/>
            </a:pP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Kiểm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thử</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cho</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thấy</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sự</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hiện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diện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của</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lỗi</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chứ</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không</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phải</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là</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không</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có</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lỗi</a:t>
            </a:r>
            <a:endParaRPr lang="en-US" b="0" i="0" dirty="0">
              <a:solidFill>
                <a:srgbClr val="990000"/>
              </a:solidFill>
              <a:effectLst/>
              <a:latin typeface="Helvetica" panose="020B0604020202020204" pitchFamily="34" charset="0"/>
            </a:endParaRPr>
          </a:p>
          <a:p>
            <a:pPr lvl="1">
              <a:lnSpc>
                <a:spcPct val="150000"/>
              </a:lnSpc>
            </a:pPr>
            <a:r>
              <a:rPr lang="vi-VN"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Kiểm thử chỉ ra rằng có lỗi trong đối tượng kiểm thử, chứ không chứng minh không có lỗi.</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vi-VN"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Kiểm thử làm giảm xác suất lỗi vẫn chưa được phát hiện trong đối tượng kiểm thử, nhưng ngay cả khi không tìm thấy lỗi nào, kiểm thử không thể chứng minh tính đúng đắn của đối tượng kiểm thử.</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VD: </a:t>
            </a:r>
          </a:p>
          <a:p>
            <a:pPr lvl="2">
              <a:lnSpc>
                <a:spcPct val="150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Khi ta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tìm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thấy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lỗi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một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Web site, ta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bảo</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trang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Web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đó</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đã</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ở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tình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huống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có</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lỗi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trên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2">
              <a:lnSpc>
                <a:spcPct val="150000"/>
              </a:lnSpc>
            </a:pP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Tuy</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nhi</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ên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khi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ta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tìm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thấy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lỗi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nào</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của</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Web site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đó</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điều</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này</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chứng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minh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Web site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hoạt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động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đúng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168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2. </a:t>
            </a:r>
            <a:r>
              <a:rPr lang="en-US" altLang="en-US" b="1" dirty="0" err="1"/>
              <a:t>Nguyên</a:t>
            </a:r>
            <a:r>
              <a:rPr lang="en-US" altLang="en-US" b="1" dirty="0"/>
              <a:t> </a:t>
            </a:r>
            <a:r>
              <a:rPr lang="en-US" altLang="en-US" b="1" dirty="0" err="1"/>
              <a:t>tắc</a:t>
            </a:r>
            <a:r>
              <a:rPr lang="en-US" altLang="en-US" b="1" dirty="0"/>
              <a:t> 2</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5</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fontScale="85000" lnSpcReduction="20000"/>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Kiểm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thử</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toàn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diện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là</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điều</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không</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thể</a:t>
            </a:r>
            <a:endParaRPr lang="en-US" b="0" i="0" dirty="0">
              <a:solidFill>
                <a:srgbClr val="990000"/>
              </a:solidFill>
              <a:effectLst/>
              <a:latin typeface="Helvetica" panose="020B0604020202020204" pitchFamily="34" charset="0"/>
            </a:endParaRPr>
          </a:p>
          <a:p>
            <a:pPr lvl="1">
              <a:lnSpc>
                <a:spcPct val="150000"/>
              </a:lnSpc>
            </a:pPr>
            <a:r>
              <a:rPr lang="vi-VN"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Kiểm thử mọi thứ là điều không khả thi, trừ các trường hợp ít quan trọng.</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vi-VN"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Thay vì cố gắng kiểm thử toàn diện, nên áp dụng các kĩ thuật kiểm thử, mức độ ưu tiên kiểm thử và kiểm thử dựa trên rủi ro.</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VD: </a:t>
            </a:r>
          </a:p>
          <a:p>
            <a:pPr lvl="2">
              <a:lnSpc>
                <a:spcPct val="150000"/>
              </a:lnSpc>
            </a:pP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Ở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ương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4, ta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sẽ</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học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kỹ</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thuật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2">
              <a:lnSpc>
                <a:spcPct val="150000"/>
              </a:lnSpc>
            </a:pP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ả</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sử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để</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trường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dữ</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liệu</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Tên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đăng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nhập</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với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độ</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dài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từ</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đến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8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tự</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Nếu</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dùng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kỹ</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thuật</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phân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vùng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tương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đương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và</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phân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tích</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giá</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trị</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biên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ta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chỉ</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cần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test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giá</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trị</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đại</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diện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&lt;3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tự</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=3,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trong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khoảng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(3,8), =8, &gt;8</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Nếu</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toàn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diện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giá</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trị</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sẽ</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là</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toàn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bộ</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phần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tử</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trên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trục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số</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không</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đếm</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01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3. </a:t>
            </a:r>
            <a:r>
              <a:rPr lang="en-US" altLang="en-US" b="1" dirty="0" err="1"/>
              <a:t>Nguyên</a:t>
            </a:r>
            <a:r>
              <a:rPr lang="en-US" altLang="en-US" b="1" dirty="0"/>
              <a:t> </a:t>
            </a:r>
            <a:r>
              <a:rPr lang="en-US" altLang="en-US" b="1" dirty="0" err="1"/>
              <a:t>tắc</a:t>
            </a:r>
            <a:r>
              <a:rPr lang="en-US" altLang="en-US" b="1" dirty="0"/>
              <a:t> 3</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6</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fontScale="92500"/>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Kiểm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thử</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sớm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giúp</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tiết</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kiệm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thời</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gian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và</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tiền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bạc</a:t>
            </a:r>
            <a:r>
              <a:rPr lang="en-US" b="0" i="0" dirty="0">
                <a:solidFill>
                  <a:srgbClr val="990000"/>
                </a:solidFill>
                <a:effectLst/>
                <a:latin typeface="Helvetica" panose="020B0604020202020204" pitchFamily="34" charset="0"/>
              </a:rPr>
              <a:t>.</a:t>
            </a:r>
          </a:p>
          <a:p>
            <a:pPr lvl="1">
              <a:lnSpc>
                <a:spcPct val="150000"/>
              </a:lnSpc>
            </a:pPr>
            <a:r>
              <a:rPr lang="vi-VN"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Các lỗi được loại bỏ sớm sẽ không gây ra các lỗi tiếp theo.  </a:t>
            </a: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vi-VN"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 phí chất lượng sẽ giảm xuống do ít failure xảy ra hơn trong các giai đoạn phát triển phần mềm sau này. </a:t>
            </a: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vi-VN"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Để kiểm thử sớm, cả kiểm thử tĩnh và kiểm thử động nên được bắt đầu từ sớm.</a:t>
            </a: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Kiểm</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thử</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sớm</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phụ</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thuộc</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vào</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mô</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hình</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phát</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triển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phần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mềm</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đang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áp</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VD: </a:t>
            </a:r>
            <a:b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b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Ở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hình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phát</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triển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phần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mềm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Agile,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sớm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bắt</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đầu</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ngay</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giai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đoạn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đầu</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tiên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Nhưng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ở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hình</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truyền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sớm</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ngay</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sau</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khi</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mã</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nguồn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viết</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latin typeface="Calibri" panose="020F0502020204030204" pitchFamily="34" charset="0"/>
                <a:ea typeface="Calibri" panose="020F0502020204030204" pitchFamily="34" charset="0"/>
                <a:cs typeface="Calibri" panose="020F0502020204030204" pitchFamily="34" charset="0"/>
              </a:rPr>
              <a:t>xong</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2">
              <a:lnSpc>
                <a:spcPct val="150000"/>
              </a:lnSpc>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37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4. </a:t>
            </a:r>
            <a:r>
              <a:rPr lang="en-US" altLang="en-US" b="1" dirty="0" err="1"/>
              <a:t>Nguyên</a:t>
            </a:r>
            <a:r>
              <a:rPr lang="en-US" altLang="en-US" b="1" dirty="0"/>
              <a:t> </a:t>
            </a:r>
            <a:r>
              <a:rPr lang="en-US" altLang="en-US" b="1" dirty="0" err="1"/>
              <a:t>tắc</a:t>
            </a:r>
            <a:r>
              <a:rPr lang="en-US" altLang="en-US" b="1" dirty="0"/>
              <a:t> 4</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7</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Phân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cụm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các</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lỗi</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với</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nhau</a:t>
            </a:r>
            <a:r>
              <a:rPr lang="en-US" b="0" i="0" dirty="0">
                <a:solidFill>
                  <a:srgbClr val="990000"/>
                </a:solidFill>
                <a:effectLst/>
                <a:latin typeface="Helvetica" panose="020B0604020202020204" pitchFamily="34" charset="0"/>
              </a:rPr>
              <a:t>.</a:t>
            </a:r>
          </a:p>
          <a:p>
            <a:pPr lvl="1">
              <a:lnSpc>
                <a:spcPct val="150000"/>
              </a:lnSpc>
            </a:pPr>
            <a:r>
              <a:rPr lang="vi-VN"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Một lượng nhỏ các thành phần hệ thống thường chứa hầu hết các lỗi được phát hiện hoặc chịu trách nhiệm cho hầu hết các lỗi vận hành.</a:t>
            </a:r>
            <a:endPar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vi-VN"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Các cụm lỗi được dự đoán và các cụm lỗi thực tế được quan sát thấy trong quá trình kiểm thử hoặc đang vận hành, là một đầu vào quan trọng cho kiểm thử dựa vào rủi ro.</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VD: </a:t>
            </a:r>
            <a:b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b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Áp</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dụng</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nguyên</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tắc</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20-80, 80%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lỗi</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nằm</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ở 20%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chức</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năng</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mà</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người</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dùng</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hay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dùng</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 </a:t>
            </a:r>
            <a:r>
              <a:rPr lang="en-US" sz="1700" dirty="0" err="1">
                <a:solidFill>
                  <a:srgbClr val="3C4043"/>
                </a:solidFill>
                <a:latin typeface="Roboto" panose="02000000000000000000" pitchFamily="2" charset="0"/>
                <a:ea typeface="Calibri" panose="020F0502020204030204" pitchFamily="34" charset="0"/>
                <a:cs typeface="Calibri" panose="020F0502020204030204" pitchFamily="34" charset="0"/>
              </a:rPr>
              <a:t>nhất</a:t>
            </a:r>
            <a:r>
              <a:rPr lang="en-US" sz="1700" dirty="0">
                <a:solidFill>
                  <a:srgbClr val="3C4043"/>
                </a:solidFill>
                <a:latin typeface="Roboto" panose="02000000000000000000" pitchFamily="2" charset="0"/>
                <a:ea typeface="Calibri" panose="020F0502020204030204" pitchFamily="34" charset="0"/>
                <a:cs typeface="Calibri" panose="020F0502020204030204" pitchFamily="34" charset="0"/>
              </a:rPr>
              <a:t>.</a:t>
            </a:r>
            <a:endParaRPr lang="en-US" sz="17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521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5. </a:t>
            </a:r>
            <a:r>
              <a:rPr lang="en-US" altLang="en-US" b="1" dirty="0" err="1"/>
              <a:t>Nguyên</a:t>
            </a:r>
            <a:r>
              <a:rPr lang="en-US" altLang="en-US" b="1" dirty="0"/>
              <a:t> </a:t>
            </a:r>
            <a:r>
              <a:rPr lang="en-US" altLang="en-US" b="1" dirty="0" err="1"/>
              <a:t>tắc</a:t>
            </a:r>
            <a:r>
              <a:rPr lang="en-US" altLang="en-US" b="1" dirty="0"/>
              <a:t> 5</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8</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Các</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kiểm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thử</a:t>
            </a:r>
            <a:r>
              <a:rPr lang="en-US" b="0" i="0" dirty="0">
                <a:solidFill>
                  <a:srgbClr val="990000"/>
                </a:solidFill>
                <a:effectLst/>
                <a:latin typeface="Helvetica" panose="020B0604020202020204" pitchFamily="34" charset="0"/>
              </a:rPr>
              <a:t> hao </a:t>
            </a:r>
            <a:r>
              <a:rPr lang="en-US" b="0" i="0" dirty="0" err="1">
                <a:solidFill>
                  <a:srgbClr val="990000"/>
                </a:solidFill>
                <a:effectLst/>
                <a:latin typeface="Helvetica" panose="020B0604020202020204" pitchFamily="34" charset="0"/>
              </a:rPr>
              <a:t>mòn</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dần</a:t>
            </a:r>
            <a:endParaRPr lang="en-US" b="0" i="0" dirty="0">
              <a:solidFill>
                <a:srgbClr val="990000"/>
              </a:solidFill>
              <a:effectLst/>
              <a:latin typeface="Helvetica" panose="020B0604020202020204" pitchFamily="34" charset="0"/>
            </a:endParaRPr>
          </a:p>
          <a:p>
            <a:pPr lvl="1">
              <a:lnSpc>
                <a:spcPct val="150000"/>
              </a:lnSpc>
            </a:pPr>
            <a:r>
              <a:rPr lang="en-US" sz="2200" b="0" i="0" dirty="0" err="1">
                <a:solidFill>
                  <a:srgbClr val="000000"/>
                </a:solidFill>
                <a:effectLst/>
                <a:ea typeface="Calibri" panose="020F0502020204030204" pitchFamily="34" charset="0"/>
                <a:cs typeface="Calibri" panose="020F0502020204030204" pitchFamily="34" charset="0"/>
              </a:rPr>
              <a:t>Các</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kiểm</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thử</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bị</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làm</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hỏng</a:t>
            </a:r>
            <a:r>
              <a:rPr lang="en-US" sz="2200" b="0" i="0" dirty="0">
                <a:solidFill>
                  <a:srgbClr val="000000"/>
                </a:solidFill>
                <a:effectLst/>
                <a:ea typeface="Calibri" panose="020F0502020204030204" pitchFamily="34" charset="0"/>
                <a:cs typeface="Calibri" panose="020F0502020204030204" pitchFamily="34" charset="0"/>
              </a:rPr>
              <a:t> </a:t>
            </a:r>
            <a:r>
              <a:rPr lang="en-US" sz="2200" b="0" i="0" dirty="0" err="1">
                <a:solidFill>
                  <a:srgbClr val="000000"/>
                </a:solidFill>
                <a:effectLst/>
                <a:ea typeface="Calibri" panose="020F0502020204030204" pitchFamily="34" charset="0"/>
                <a:cs typeface="Calibri" panose="020F0502020204030204" pitchFamily="34" charset="0"/>
              </a:rPr>
              <a:t>dần</a:t>
            </a:r>
            <a:r>
              <a:rPr lang="en-US" sz="2200" b="0" i="0" dirty="0">
                <a:solidFill>
                  <a:srgbClr val="000000"/>
                </a:solidFill>
                <a:effectLst/>
                <a:ea typeface="Calibri" panose="020F0502020204030204" pitchFamily="34" charset="0"/>
                <a:cs typeface="Calibri" panose="020F0502020204030204" pitchFamily="34" charset="0"/>
              </a:rPr>
              <a:t>.</a:t>
            </a:r>
          </a:p>
          <a:p>
            <a:pPr lvl="1">
              <a:lnSpc>
                <a:spcPct val="150000"/>
              </a:lnSpc>
            </a:pPr>
            <a:r>
              <a:rPr lang="en-US" sz="2200" dirty="0">
                <a:solidFill>
                  <a:srgbClr val="3C4043"/>
                </a:solidFill>
              </a:rPr>
              <a:t>N</a:t>
            </a:r>
            <a:r>
              <a:rPr lang="vi-VN" sz="2200" b="0" i="0" dirty="0">
                <a:solidFill>
                  <a:srgbClr val="3C4043"/>
                </a:solidFill>
                <a:effectLst/>
              </a:rPr>
              <a:t>ếu các </a:t>
            </a:r>
            <a:r>
              <a:rPr lang="en-US" sz="2200" b="0" i="0" dirty="0" err="1">
                <a:solidFill>
                  <a:srgbClr val="3C4043"/>
                </a:solidFill>
                <a:effectLst/>
              </a:rPr>
              <a:t>kiểm</a:t>
            </a:r>
            <a:r>
              <a:rPr lang="en-US" sz="2200" b="0" i="0" dirty="0">
                <a:solidFill>
                  <a:srgbClr val="3C4043"/>
                </a:solidFill>
                <a:effectLst/>
              </a:rPr>
              <a:t> </a:t>
            </a:r>
            <a:r>
              <a:rPr lang="en-US" sz="2200" b="0" i="0" dirty="0" err="1">
                <a:solidFill>
                  <a:srgbClr val="3C4043"/>
                </a:solidFill>
                <a:effectLst/>
              </a:rPr>
              <a:t>thử</a:t>
            </a:r>
            <a:r>
              <a:rPr lang="en-US" sz="2200" b="0" i="0" dirty="0">
                <a:solidFill>
                  <a:srgbClr val="3C4043"/>
                </a:solidFill>
                <a:effectLst/>
              </a:rPr>
              <a:t> </a:t>
            </a:r>
            <a:r>
              <a:rPr lang="vi-VN" sz="2200" b="0" i="0" dirty="0">
                <a:solidFill>
                  <a:srgbClr val="3C4043"/>
                </a:solidFill>
                <a:effectLst/>
              </a:rPr>
              <a:t>tương tự được lặp đi lặp lại nhiều lần, chúng sẽ ngày càng trở nên kém hiệu quả trong việc phát hiện các lỗi mới</a:t>
            </a:r>
            <a:r>
              <a:rPr lang="en-US" sz="2200" b="0" i="0" dirty="0">
                <a:solidFill>
                  <a:srgbClr val="3C4043"/>
                </a:solidFill>
                <a:effectLst/>
              </a:rPr>
              <a:t>.</a:t>
            </a:r>
          </a:p>
          <a:p>
            <a:pPr lvl="1">
              <a:lnSpc>
                <a:spcPct val="150000"/>
              </a:lnSpc>
            </a:pPr>
            <a:r>
              <a:rPr lang="vi-VN" sz="2200" b="0" i="0" dirty="0">
                <a:solidFill>
                  <a:srgbClr val="3C4043"/>
                </a:solidFill>
                <a:effectLst/>
              </a:rPr>
              <a:t>Để khắc phục </a:t>
            </a:r>
            <a:r>
              <a:rPr lang="en-US" sz="2200" dirty="0" err="1">
                <a:solidFill>
                  <a:srgbClr val="3C4043"/>
                </a:solidFill>
              </a:rPr>
              <a:t>ảnh</a:t>
            </a:r>
            <a:r>
              <a:rPr lang="en-US" sz="2200" dirty="0">
                <a:solidFill>
                  <a:srgbClr val="3C4043"/>
                </a:solidFill>
              </a:rPr>
              <a:t> </a:t>
            </a:r>
            <a:r>
              <a:rPr lang="en-US" sz="2200" dirty="0" err="1">
                <a:solidFill>
                  <a:srgbClr val="3C4043"/>
                </a:solidFill>
              </a:rPr>
              <a:t>hưởng</a:t>
            </a:r>
            <a:r>
              <a:rPr lang="en-US" sz="2200" dirty="0">
                <a:solidFill>
                  <a:srgbClr val="3C4043"/>
                </a:solidFill>
              </a:rPr>
              <a:t> </a:t>
            </a:r>
            <a:r>
              <a:rPr lang="en-US" sz="2200" dirty="0" err="1">
                <a:solidFill>
                  <a:srgbClr val="3C4043"/>
                </a:solidFill>
              </a:rPr>
              <a:t>này</a:t>
            </a:r>
            <a:r>
              <a:rPr lang="vi-VN" sz="2200" b="0" i="0" dirty="0">
                <a:solidFill>
                  <a:srgbClr val="3C4043"/>
                </a:solidFill>
                <a:effectLst/>
              </a:rPr>
              <a:t>, các </a:t>
            </a:r>
            <a:r>
              <a:rPr lang="en-US" sz="2200" b="0" i="0" dirty="0" err="1">
                <a:solidFill>
                  <a:srgbClr val="3C4043"/>
                </a:solidFill>
                <a:effectLst/>
              </a:rPr>
              <a:t>kiểm</a:t>
            </a:r>
            <a:r>
              <a:rPr lang="en-US" sz="2200" b="0" i="0" dirty="0">
                <a:solidFill>
                  <a:srgbClr val="3C4043"/>
                </a:solidFill>
                <a:effectLst/>
              </a:rPr>
              <a:t> </a:t>
            </a:r>
            <a:r>
              <a:rPr lang="en-US" sz="2200" b="0" i="0" dirty="0" err="1">
                <a:solidFill>
                  <a:srgbClr val="3C4043"/>
                </a:solidFill>
                <a:effectLst/>
              </a:rPr>
              <a:t>thử</a:t>
            </a:r>
            <a:r>
              <a:rPr lang="en-US" sz="2200" b="0" i="0" dirty="0">
                <a:solidFill>
                  <a:srgbClr val="3C4043"/>
                </a:solidFill>
                <a:effectLst/>
              </a:rPr>
              <a:t> </a:t>
            </a:r>
            <a:r>
              <a:rPr lang="en-US" sz="2200" b="0" i="0" dirty="0" err="1">
                <a:solidFill>
                  <a:srgbClr val="3C4043"/>
                </a:solidFill>
                <a:effectLst/>
              </a:rPr>
              <a:t>và</a:t>
            </a:r>
            <a:r>
              <a:rPr lang="en-US" sz="2200" b="0" i="0" dirty="0">
                <a:solidFill>
                  <a:srgbClr val="3C4043"/>
                </a:solidFill>
                <a:effectLst/>
              </a:rPr>
              <a:t> </a:t>
            </a:r>
            <a:r>
              <a:rPr lang="en-US" sz="2200" b="0" i="0" dirty="0" err="1">
                <a:solidFill>
                  <a:srgbClr val="3C4043"/>
                </a:solidFill>
                <a:effectLst/>
              </a:rPr>
              <a:t>dữ</a:t>
            </a:r>
            <a:r>
              <a:rPr lang="en-US" sz="2200" b="0" i="0" dirty="0">
                <a:solidFill>
                  <a:srgbClr val="3C4043"/>
                </a:solidFill>
                <a:effectLst/>
              </a:rPr>
              <a:t> </a:t>
            </a:r>
            <a:r>
              <a:rPr lang="en-US" sz="2200" b="0" i="0" dirty="0" err="1">
                <a:solidFill>
                  <a:srgbClr val="3C4043"/>
                </a:solidFill>
                <a:effectLst/>
              </a:rPr>
              <a:t>liệu</a:t>
            </a:r>
            <a:r>
              <a:rPr lang="en-US" sz="2200" b="0" i="0" dirty="0">
                <a:solidFill>
                  <a:srgbClr val="3C4043"/>
                </a:solidFill>
                <a:effectLst/>
              </a:rPr>
              <a:t> </a:t>
            </a:r>
            <a:r>
              <a:rPr lang="en-US" sz="2200" b="0" i="0" dirty="0" err="1">
                <a:solidFill>
                  <a:srgbClr val="3C4043"/>
                </a:solidFill>
                <a:effectLst/>
              </a:rPr>
              <a:t>kiểm</a:t>
            </a:r>
            <a:r>
              <a:rPr lang="en-US" sz="2200" b="0" i="0" dirty="0">
                <a:solidFill>
                  <a:srgbClr val="3C4043"/>
                </a:solidFill>
                <a:effectLst/>
              </a:rPr>
              <a:t> </a:t>
            </a:r>
            <a:r>
              <a:rPr lang="en-US" sz="2200" b="0" i="0" dirty="0" err="1">
                <a:solidFill>
                  <a:srgbClr val="3C4043"/>
                </a:solidFill>
                <a:effectLst/>
              </a:rPr>
              <a:t>thử</a:t>
            </a:r>
            <a:r>
              <a:rPr lang="en-US" sz="2200" b="0" i="0" dirty="0">
                <a:solidFill>
                  <a:srgbClr val="3C4043"/>
                </a:solidFill>
                <a:effectLst/>
              </a:rPr>
              <a:t> </a:t>
            </a:r>
            <a:r>
              <a:rPr lang="vi-VN" sz="2200" b="0" i="0" dirty="0">
                <a:solidFill>
                  <a:srgbClr val="3C4043"/>
                </a:solidFill>
                <a:effectLst/>
              </a:rPr>
              <a:t>hiện tại cần phải được sửa đổi và có thể cần phải viết các </a:t>
            </a:r>
            <a:r>
              <a:rPr lang="en-US" sz="2200" b="0" i="0" dirty="0" err="1">
                <a:solidFill>
                  <a:srgbClr val="3C4043"/>
                </a:solidFill>
                <a:effectLst/>
              </a:rPr>
              <a:t>kiểm</a:t>
            </a:r>
            <a:r>
              <a:rPr lang="en-US" sz="2200" b="0" i="0" dirty="0">
                <a:solidFill>
                  <a:srgbClr val="3C4043"/>
                </a:solidFill>
                <a:effectLst/>
              </a:rPr>
              <a:t> </a:t>
            </a:r>
            <a:r>
              <a:rPr lang="en-US" sz="2200" b="0" i="0" dirty="0" err="1">
                <a:solidFill>
                  <a:srgbClr val="3C4043"/>
                </a:solidFill>
                <a:effectLst/>
              </a:rPr>
              <a:t>thử</a:t>
            </a:r>
            <a:r>
              <a:rPr lang="en-US" sz="2200" b="0" i="0" dirty="0">
                <a:solidFill>
                  <a:srgbClr val="3C4043"/>
                </a:solidFill>
                <a:effectLst/>
              </a:rPr>
              <a:t> </a:t>
            </a:r>
            <a:r>
              <a:rPr lang="vi-VN" sz="2200" b="0" i="0" dirty="0">
                <a:solidFill>
                  <a:srgbClr val="3C4043"/>
                </a:solidFill>
                <a:effectLst/>
              </a:rPr>
              <a:t>mới. </a:t>
            </a:r>
            <a:br>
              <a:rPr lang="en-US" sz="2200" b="0" i="0" dirty="0">
                <a:solidFill>
                  <a:srgbClr val="3C4043"/>
                </a:solidFill>
                <a:effectLst/>
              </a:rPr>
            </a:br>
            <a:r>
              <a:rPr lang="vi-VN" sz="2200" b="0" i="0" dirty="0">
                <a:solidFill>
                  <a:srgbClr val="3C4043"/>
                </a:solidFill>
                <a:effectLst/>
              </a:rPr>
              <a:t>Tuy nhiên, trong một số trường hợp, việc lặp lại các </a:t>
            </a:r>
            <a:r>
              <a:rPr lang="en-US" sz="2200" b="0" i="0" dirty="0" err="1">
                <a:solidFill>
                  <a:srgbClr val="3C4043"/>
                </a:solidFill>
                <a:effectLst/>
              </a:rPr>
              <a:t>kiểm</a:t>
            </a:r>
            <a:r>
              <a:rPr lang="en-US" sz="2200" b="0" i="0" dirty="0">
                <a:solidFill>
                  <a:srgbClr val="3C4043"/>
                </a:solidFill>
                <a:effectLst/>
              </a:rPr>
              <a:t> </a:t>
            </a:r>
            <a:r>
              <a:rPr lang="en-US" sz="2200" b="0" i="0" dirty="0" err="1">
                <a:solidFill>
                  <a:srgbClr val="3C4043"/>
                </a:solidFill>
                <a:effectLst/>
              </a:rPr>
              <a:t>thử</a:t>
            </a:r>
            <a:r>
              <a:rPr lang="en-US" sz="2200" b="0" i="0" dirty="0">
                <a:solidFill>
                  <a:srgbClr val="3C4043"/>
                </a:solidFill>
                <a:effectLst/>
              </a:rPr>
              <a:t> </a:t>
            </a:r>
            <a:r>
              <a:rPr lang="vi-VN" sz="2200" b="0" i="0" dirty="0">
                <a:solidFill>
                  <a:srgbClr val="3C4043"/>
                </a:solidFill>
                <a:effectLst/>
              </a:rPr>
              <a:t>tương tự có thể mang lại kết quả có lợi, ví dụ: trong thử nghiệm hồi quy tự động</a:t>
            </a:r>
            <a:r>
              <a:rPr lang="en-US" sz="2200" dirty="0">
                <a:solidFill>
                  <a:srgbClr val="3C4043"/>
                </a:solidFill>
              </a:rPr>
              <a:t> (Regression testing).</a:t>
            </a:r>
            <a:endParaRPr lang="en-US" sz="2200" b="0" i="0" dirty="0">
              <a:solidFill>
                <a:srgbClr val="3C4043"/>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933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30956"/>
            <a:ext cx="10515600" cy="1151731"/>
          </a:xfrm>
        </p:spPr>
        <p:txBody>
          <a:bodyPr/>
          <a:lstStyle/>
          <a:p>
            <a:pPr eaLnBrk="1" hangingPunct="1"/>
            <a:r>
              <a:rPr lang="en-US" altLang="en-US" b="1" dirty="0"/>
              <a:t>6. </a:t>
            </a:r>
            <a:r>
              <a:rPr lang="en-US" altLang="en-US" b="1" dirty="0" err="1"/>
              <a:t>Nguyên</a:t>
            </a:r>
            <a:r>
              <a:rPr lang="en-US" altLang="en-US" b="1" dirty="0"/>
              <a:t> </a:t>
            </a:r>
            <a:r>
              <a:rPr lang="en-US" altLang="en-US" b="1" dirty="0" err="1"/>
              <a:t>tắc</a:t>
            </a:r>
            <a:r>
              <a:rPr lang="en-US" altLang="en-US" b="1" dirty="0"/>
              <a:t> 6</a:t>
            </a:r>
          </a:p>
        </p:txBody>
      </p:sp>
      <p:sp>
        <p:nvSpPr>
          <p:cNvPr id="512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9</a:t>
            </a:fld>
            <a:endParaRPr lang="en-US" altLang="en-US" sz="1400">
              <a:latin typeface="Tahoma" panose="020B0604030504040204" pitchFamily="34" charset="0"/>
            </a:endParaRPr>
          </a:p>
        </p:txBody>
      </p:sp>
      <p:pic>
        <p:nvPicPr>
          <p:cNvPr id="2" name="Picture 1" descr="A picture containing font, graphics, logo, symbol&#10;&#10;Description automatically generated">
            <a:extLst>
              <a:ext uri="{FF2B5EF4-FFF2-40B4-BE49-F238E27FC236}">
                <a16:creationId xmlns:a16="http://schemas.microsoft.com/office/drawing/2014/main" id="{AAA88A5F-1D57-9E3A-6860-34A5EF2E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026" y="0"/>
            <a:ext cx="2612571" cy="1253331"/>
          </a:xfrm>
          <a:prstGeom prst="rect">
            <a:avLst/>
          </a:prstGeom>
        </p:spPr>
      </p:pic>
      <p:sp>
        <p:nvSpPr>
          <p:cNvPr id="4" name="Content Placeholder 3">
            <a:extLst>
              <a:ext uri="{FF2B5EF4-FFF2-40B4-BE49-F238E27FC236}">
                <a16:creationId xmlns:a16="http://schemas.microsoft.com/office/drawing/2014/main" id="{A41F7D83-9CBB-BF59-B013-DDC4B2AE10C3}"/>
              </a:ext>
            </a:extLst>
          </p:cNvPr>
          <p:cNvSpPr>
            <a:spLocks noGrp="1"/>
          </p:cNvSpPr>
          <p:nvPr>
            <p:ph idx="1"/>
          </p:nvPr>
        </p:nvSpPr>
        <p:spPr>
          <a:xfrm>
            <a:off x="366712" y="1303550"/>
            <a:ext cx="11821885" cy="4351338"/>
          </a:xfrm>
        </p:spPr>
        <p:txBody>
          <a:bodyPr>
            <a:normAutofit/>
          </a:bodyPr>
          <a:lstStyle/>
          <a:p>
            <a:pPr>
              <a:buFont typeface="Wingdings" panose="05000000000000000000" pitchFamily="2" charset="2"/>
              <a:buChar char="v"/>
            </a:pPr>
            <a:r>
              <a:rPr lang="en-US" dirty="0">
                <a:solidFill>
                  <a:srgbClr val="990000"/>
                </a:solidFill>
                <a:latin typeface="Helvetica" panose="020B0604020202020204" pitchFamily="34" charset="0"/>
              </a:rPr>
              <a:t> </a:t>
            </a:r>
            <a:r>
              <a:rPr lang="en-US" b="0" i="0" dirty="0" err="1">
                <a:solidFill>
                  <a:srgbClr val="990000"/>
                </a:solidFill>
                <a:effectLst/>
                <a:latin typeface="Helvetica" panose="020B0604020202020204" pitchFamily="34" charset="0"/>
              </a:rPr>
              <a:t>Kiểm</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thử</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phụ</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thuộc</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vào</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ngữ</a:t>
            </a:r>
            <a:r>
              <a:rPr lang="en-US" b="0" i="0" dirty="0">
                <a:solidFill>
                  <a:srgbClr val="990000"/>
                </a:solidFill>
                <a:effectLst/>
                <a:latin typeface="Helvetica" panose="020B0604020202020204" pitchFamily="34" charset="0"/>
              </a:rPr>
              <a:t> </a:t>
            </a:r>
            <a:r>
              <a:rPr lang="en-US" b="0" i="0" dirty="0" err="1">
                <a:solidFill>
                  <a:srgbClr val="990000"/>
                </a:solidFill>
                <a:effectLst/>
                <a:latin typeface="Helvetica" panose="020B0604020202020204" pitchFamily="34" charset="0"/>
              </a:rPr>
              <a:t>cảnh</a:t>
            </a:r>
            <a:endParaRPr lang="en-US" b="0" i="0" dirty="0">
              <a:solidFill>
                <a:srgbClr val="990000"/>
              </a:solidFill>
              <a:effectLst/>
              <a:latin typeface="Helvetica" panose="020B0604020202020204" pitchFamily="34" charset="0"/>
            </a:endParaRPr>
          </a:p>
          <a:p>
            <a:pPr lvl="1">
              <a:lnSpc>
                <a:spcPct val="150000"/>
              </a:lnSpc>
            </a:pP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Không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có</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phương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pháp</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kiểm</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thử</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có</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thể</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áp</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phổ</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biến</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duy</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nhất</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được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thực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hiện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nhau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theo</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ngữ</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cảnh</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nhau</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VD: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2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Web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thông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thường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sẽ</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khác</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với</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kiểm</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thử</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hệ</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thống</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chẩn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đoán</a:t>
            </a:r>
            <a:r>
              <a:rPr lang="en-US" sz="22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200" dirty="0" err="1">
                <a:solidFill>
                  <a:srgbClr val="000000"/>
                </a:solidFill>
                <a:latin typeface="Calibri" panose="020F0502020204030204" pitchFamily="34" charset="0"/>
                <a:ea typeface="Calibri" panose="020F0502020204030204" pitchFamily="34" charset="0"/>
                <a:cs typeface="Calibri" panose="020F0502020204030204" pitchFamily="34" charset="0"/>
              </a:rPr>
              <a:t>bệnh</a:t>
            </a:r>
            <a:endParaRPr lang="en-US" sz="22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685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1761</TotalTime>
  <Words>957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Helvetica</vt:lpstr>
      <vt:lpstr>Roboto</vt:lpstr>
      <vt:lpstr>Tahoma</vt:lpstr>
      <vt:lpstr>Wingdings</vt:lpstr>
      <vt:lpstr>Office Theme</vt:lpstr>
      <vt:lpstr>ISTQB FOUNDATION  Chương 1 – Nền tảng của kiểm thử 1.3. Bảy nguyên tắc kiểm thử</vt:lpstr>
      <vt:lpstr>Mục tiêu của bài học</vt:lpstr>
      <vt:lpstr>7 Nguyên tắc kiểm thử</vt:lpstr>
      <vt:lpstr>1. Nguyên tắc 1</vt:lpstr>
      <vt:lpstr>2. Nguyên tắc 2</vt:lpstr>
      <vt:lpstr>3. Nguyên tắc 3</vt:lpstr>
      <vt:lpstr>4. Nguyên tắc 4</vt:lpstr>
      <vt:lpstr>5. Nguyên tắc 5</vt:lpstr>
      <vt:lpstr>6. Nguyên tắc 6</vt:lpstr>
      <vt:lpstr>7. Nguyên tắc 7</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Luy THI HOANG</dc:creator>
  <cp:lastModifiedBy>Luy THI HOANG</cp:lastModifiedBy>
  <cp:revision>40</cp:revision>
  <dcterms:created xsi:type="dcterms:W3CDTF">2023-05-24T12:32:34Z</dcterms:created>
  <dcterms:modified xsi:type="dcterms:W3CDTF">2023-05-26T14:51:02Z</dcterms:modified>
</cp:coreProperties>
</file>