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412" r:id="rId4"/>
    <p:sldId id="413" r:id="rId5"/>
    <p:sldId id="414" r:id="rId6"/>
    <p:sldId id="415" r:id="rId7"/>
    <p:sldId id="416" r:id="rId8"/>
    <p:sldId id="418" r:id="rId9"/>
    <p:sldId id="417" r:id="rId10"/>
    <p:sldId id="419" r:id="rId11"/>
    <p:sldId id="420" r:id="rId12"/>
    <p:sldId id="421" r:id="rId13"/>
    <p:sldId id="422" r:id="rId14"/>
    <p:sldId id="423" r:id="rId15"/>
    <p:sldId id="424" r:id="rId16"/>
    <p:sldId id="425" r:id="rId17"/>
    <p:sldId id="426" r:id="rId18"/>
    <p:sldId id="427" r:id="rId19"/>
    <p:sldId id="428" r:id="rId20"/>
    <p:sldId id="429" r:id="rId21"/>
    <p:sldId id="41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88" d="100"/>
          <a:sy n="88" d="100"/>
        </p:scale>
        <p:origin x="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900" b="1" dirty="0" err="1">
                <a:solidFill>
                  <a:srgbClr val="007ABF"/>
                </a:solidFill>
                <a:latin typeface="Arial" panose="020B0604020202020204" pitchFamily="34" charset="0"/>
                <a:ea typeface="+mj-ea"/>
                <a:cs typeface="Arial" panose="020B0604020202020204" pitchFamily="34" charset="0"/>
              </a:rPr>
              <a:t>Chương</a:t>
            </a:r>
            <a:r>
              <a:rPr lang="en-US" sz="4900" b="1" dirty="0">
                <a:solidFill>
                  <a:srgbClr val="007ABF"/>
                </a:solidFill>
                <a:latin typeface="Arial" panose="020B0604020202020204" pitchFamily="34" charset="0"/>
                <a:ea typeface="+mj-ea"/>
                <a:cs typeface="Arial" panose="020B0604020202020204" pitchFamily="34" charset="0"/>
              </a:rPr>
              <a:t> 1 – </a:t>
            </a:r>
            <a:r>
              <a:rPr lang="en-US" sz="4900" b="1" dirty="0" err="1">
                <a:solidFill>
                  <a:srgbClr val="007ABF"/>
                </a:solidFill>
                <a:latin typeface="Arial" panose="020B0604020202020204" pitchFamily="34" charset="0"/>
                <a:ea typeface="+mj-ea"/>
                <a:cs typeface="Arial" panose="020B0604020202020204" pitchFamily="34" charset="0"/>
              </a:rPr>
              <a:t>Nền</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tảng</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của</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kiểm</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thử</a:t>
            </a:r>
            <a:endParaRPr lang="en-US" sz="4900" b="1" dirty="0">
              <a:solidFill>
                <a:srgbClr val="007ABF"/>
              </a:solidFill>
              <a:latin typeface="Arial" panose="020B0604020202020204" pitchFamily="34" charset="0"/>
              <a:ea typeface="+mj-ea"/>
              <a:cs typeface="Arial" panose="020B0604020202020204" pitchFamily="34" charset="0"/>
            </a:endParaRPr>
          </a:p>
          <a:p>
            <a:pPr eaLnBrk="1" fontAlgn="auto" hangingPunct="1">
              <a:lnSpc>
                <a:spcPct val="90000"/>
              </a:lnSpc>
              <a:buClr>
                <a:srgbClr val="1E4E79"/>
              </a:buClr>
              <a:buSzPts val="4400"/>
              <a:defRPr/>
            </a:pPr>
            <a:r>
              <a:rPr lang="en-US" sz="2600" b="1" dirty="0">
                <a:solidFill>
                  <a:srgbClr val="E10303"/>
                </a:solidFill>
                <a:latin typeface="Arial" panose="020B0604020202020204" pitchFamily="34" charset="0"/>
                <a:ea typeface="+mj-ea"/>
                <a:cs typeface="Arial" panose="020B0604020202020204" pitchFamily="34" charset="0"/>
              </a:rPr>
              <a:t>1.4. </a:t>
            </a:r>
            <a:r>
              <a:rPr lang="en-US" sz="2600" b="1" dirty="0" err="1">
                <a:solidFill>
                  <a:srgbClr val="E10303"/>
                </a:solidFill>
                <a:latin typeface="Arial" panose="020B0604020202020204" pitchFamily="34" charset="0"/>
                <a:ea typeface="+mj-ea"/>
                <a:cs typeface="Arial" panose="020B0604020202020204" pitchFamily="34" charset="0"/>
              </a:rPr>
              <a:t>Các</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hoạt</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động</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kiểm</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thử</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testware</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và</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vai</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trò</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kiểm</a:t>
            </a:r>
            <a:r>
              <a:rPr lang="en-US" sz="2600" b="1" dirty="0">
                <a:solidFill>
                  <a:srgbClr val="E10303"/>
                </a:solidFill>
                <a:latin typeface="Arial" panose="020B0604020202020204" pitchFamily="34" charset="0"/>
                <a:ea typeface="+mj-ea"/>
                <a:cs typeface="Arial" panose="020B0604020202020204" pitchFamily="34" charset="0"/>
              </a:rPr>
              <a:t> </a:t>
            </a:r>
            <a:r>
              <a:rPr lang="en-US" sz="2600" b="1" dirty="0" err="1">
                <a:solidFill>
                  <a:srgbClr val="E10303"/>
                </a:solidFill>
                <a:latin typeface="Arial" panose="020B0604020202020204" pitchFamily="34" charset="0"/>
                <a:ea typeface="+mj-ea"/>
                <a:cs typeface="Arial" panose="020B0604020202020204" pitchFamily="34" charset="0"/>
              </a:rPr>
              <a:t>thử</a:t>
            </a:r>
            <a:endParaRPr lang="en-US" sz="2600" b="1" dirty="0">
              <a:solidFill>
                <a:srgbClr val="E10303"/>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12682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normAutofit/>
          </a:bodyPr>
          <a:lstStyle/>
          <a:p>
            <a:pPr eaLnBrk="1" hangingPunct="1"/>
            <a:r>
              <a:rPr lang="en-US" altLang="en-US" sz="4200" b="1" dirty="0"/>
              <a:t>1.4.1. </a:t>
            </a:r>
            <a:r>
              <a:rPr lang="en-US" altLang="en-US" sz="4200" b="1" dirty="0" err="1"/>
              <a:t>Các</a:t>
            </a:r>
            <a:r>
              <a:rPr lang="en-US" altLang="en-US" sz="4200" b="1" dirty="0"/>
              <a:t> </a:t>
            </a:r>
            <a:r>
              <a:rPr lang="en-US" altLang="en-US" sz="4200" b="1" dirty="0" err="1"/>
              <a:t>hoạt</a:t>
            </a:r>
            <a:r>
              <a:rPr lang="en-US" altLang="en-US" sz="4200" b="1" dirty="0"/>
              <a:t> </a:t>
            </a:r>
            <a:r>
              <a:rPr lang="en-US" altLang="en-US" sz="4200" b="1" dirty="0" err="1"/>
              <a:t>động</a:t>
            </a:r>
            <a:r>
              <a:rPr lang="en-US" altLang="en-US" sz="4200" b="1" dirty="0"/>
              <a:t> </a:t>
            </a:r>
            <a:r>
              <a:rPr lang="en-US" altLang="en-US" sz="4200" b="1" dirty="0" err="1"/>
              <a:t>và</a:t>
            </a:r>
            <a:r>
              <a:rPr lang="en-US" altLang="en-US" sz="4200" b="1" dirty="0"/>
              <a:t> </a:t>
            </a:r>
            <a:r>
              <a:rPr lang="en-US" altLang="en-US" sz="4200" b="1" dirty="0" err="1"/>
              <a:t>nhiệm</a:t>
            </a:r>
            <a:r>
              <a:rPr lang="en-US" altLang="en-US" sz="4200" b="1" dirty="0"/>
              <a:t> </a:t>
            </a:r>
            <a:r>
              <a:rPr lang="en-US" altLang="en-US" sz="4200" b="1" dirty="0" err="1"/>
              <a:t>vụ</a:t>
            </a:r>
            <a:r>
              <a:rPr lang="en-US" altLang="en-US" sz="4200" b="1" dirty="0"/>
              <a:t> </a:t>
            </a:r>
            <a:r>
              <a:rPr lang="en-US" altLang="en-US" sz="4200" b="1" dirty="0" err="1"/>
              <a:t>kiểm</a:t>
            </a:r>
            <a:r>
              <a:rPr lang="en-US" altLang="en-US" sz="4200" b="1" dirty="0"/>
              <a:t> </a:t>
            </a:r>
            <a:r>
              <a:rPr lang="en-US" altLang="en-US" sz="4200" b="1" dirty="0" err="1"/>
              <a:t>thử</a:t>
            </a:r>
            <a:r>
              <a:rPr lang="en-US" altLang="en-US" sz="4200"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pic>
        <p:nvPicPr>
          <p:cNvPr id="4" name="Picture 3">
            <a:extLst>
              <a:ext uri="{FF2B5EF4-FFF2-40B4-BE49-F238E27FC236}">
                <a16:creationId xmlns:a16="http://schemas.microsoft.com/office/drawing/2014/main" id="{AF4CA058-8D64-779A-6AE4-70D8C30F27F2}"/>
              </a:ext>
            </a:extLst>
          </p:cNvPr>
          <p:cNvPicPr>
            <a:picLocks noChangeAspect="1"/>
          </p:cNvPicPr>
          <p:nvPr/>
        </p:nvPicPr>
        <p:blipFill>
          <a:blip r:embed="rId3"/>
          <a:stretch>
            <a:fillRect/>
          </a:stretch>
        </p:blipFill>
        <p:spPr>
          <a:xfrm>
            <a:off x="1966686" y="1741715"/>
            <a:ext cx="7975600" cy="3097058"/>
          </a:xfrm>
          <a:prstGeom prst="rect">
            <a:avLst/>
          </a:prstGeom>
        </p:spPr>
      </p:pic>
    </p:spTree>
    <p:extLst>
      <p:ext uri="{BB962C8B-B14F-4D97-AF65-F5344CB8AC3E}">
        <p14:creationId xmlns:p14="http://schemas.microsoft.com/office/powerpoint/2010/main" val="80313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1.4.2. Quy </a:t>
            </a:r>
            <a:r>
              <a:rPr lang="en-US" altLang="en-US" b="1" dirty="0" err="1"/>
              <a:t>trình</a:t>
            </a:r>
            <a:r>
              <a:rPr lang="en-US" altLang="en-US" b="1" dirty="0"/>
              <a:t> </a:t>
            </a:r>
            <a:r>
              <a:rPr lang="en-US" altLang="en-US" b="1" dirty="0" err="1"/>
              <a:t>kiểm</a:t>
            </a:r>
            <a:r>
              <a:rPr lang="en-US" altLang="en-US" b="1" dirty="0"/>
              <a:t> </a:t>
            </a:r>
            <a:r>
              <a:rPr lang="en-US" altLang="en-US" b="1" dirty="0" err="1"/>
              <a:t>thử</a:t>
            </a:r>
            <a:r>
              <a:rPr lang="en-US" altLang="en-US" b="1" dirty="0"/>
              <a:t> </a:t>
            </a:r>
            <a:r>
              <a:rPr lang="en-US" altLang="en-US" b="1" dirty="0" err="1"/>
              <a:t>theo</a:t>
            </a:r>
            <a:r>
              <a:rPr lang="en-US" altLang="en-US" b="1" dirty="0"/>
              <a:t> </a:t>
            </a:r>
            <a:r>
              <a:rPr lang="en-US" altLang="en-US" b="1" dirty="0" err="1"/>
              <a:t>ngữ</a:t>
            </a:r>
            <a:r>
              <a:rPr lang="en-US" altLang="en-US" b="1" dirty="0"/>
              <a:t> </a:t>
            </a:r>
            <a:r>
              <a:rPr lang="en-US" altLang="en-US" b="1" dirty="0" err="1"/>
              <a:t>cảnh</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290399" y="1081314"/>
            <a:ext cx="11843544" cy="5640161"/>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Kiểm</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thử</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không</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được</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thực</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hiện</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cô</a:t>
            </a:r>
            <a:r>
              <a:rPr lang="en-US" sz="2200" dirty="0">
                <a:ea typeface="Calibri" panose="020F0502020204030204" pitchFamily="34" charset="0"/>
                <a:cs typeface="Calibri" panose="020F0502020204030204" pitchFamily="34" charset="0"/>
              </a:rPr>
              <a:t> </a:t>
            </a:r>
            <a:r>
              <a:rPr lang="en-US" sz="2200" dirty="0" err="1">
                <a:ea typeface="Calibri" panose="020F0502020204030204" pitchFamily="34" charset="0"/>
                <a:cs typeface="Calibri" panose="020F0502020204030204" pitchFamily="34" charset="0"/>
              </a:rPr>
              <a:t>lập</a:t>
            </a:r>
            <a:r>
              <a:rPr lang="en-US" sz="2200" dirty="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r>
              <a:rPr lang="vi-VN" sz="2200" dirty="0"/>
              <a:t>Các hoạt động kiểm thử là một phần không thể thiếu của các quá trình phát triển được thực hiện trong một tổ chức. </a:t>
            </a:r>
            <a:endParaRPr lang="en-US" sz="2200" dirty="0"/>
          </a:p>
          <a:p>
            <a:pPr>
              <a:lnSpc>
                <a:spcPct val="150000"/>
              </a:lnSpc>
              <a:buFont typeface="Wingdings" panose="05000000000000000000" pitchFamily="2" charset="2"/>
              <a:buChar char="v"/>
              <a:defRPr/>
            </a:pPr>
            <a:r>
              <a:rPr lang="en-US" sz="2200" dirty="0" err="1"/>
              <a:t>Kiểm</a:t>
            </a:r>
            <a:r>
              <a:rPr lang="en-US" sz="2200" dirty="0"/>
              <a:t> </a:t>
            </a:r>
            <a:r>
              <a:rPr lang="en-US" sz="2200" dirty="0" err="1"/>
              <a:t>thử</a:t>
            </a:r>
            <a:r>
              <a:rPr lang="en-US" sz="2200" dirty="0"/>
              <a:t> </a:t>
            </a:r>
            <a:r>
              <a:rPr lang="vi-VN" sz="2200" dirty="0"/>
              <a:t>cũng được tài trợ bởi các bên liên quan và mục tiêu cuối cùng của nó là giúp đáp ứng nhu cầu kinh doanh của các bên liên quan. </a:t>
            </a:r>
            <a:endParaRPr lang="en-US" sz="2200" dirty="0"/>
          </a:p>
          <a:p>
            <a:pPr>
              <a:lnSpc>
                <a:spcPct val="150000"/>
              </a:lnSpc>
              <a:buFont typeface="Wingdings" panose="05000000000000000000" pitchFamily="2" charset="2"/>
              <a:buChar char="v"/>
              <a:defRPr/>
            </a:pPr>
            <a:r>
              <a:rPr lang="en-US" sz="2200" dirty="0"/>
              <a:t> </a:t>
            </a:r>
            <a:r>
              <a:rPr lang="vi-VN" sz="2200" dirty="0"/>
              <a:t>Vì vậy, cách kiểm </a:t>
            </a:r>
            <a:r>
              <a:rPr lang="en-US" sz="2200" dirty="0" err="1"/>
              <a:t>thử</a:t>
            </a:r>
            <a:r>
              <a:rPr lang="vi-VN" sz="2200" dirty="0"/>
              <a:t> </a:t>
            </a: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vi-VN" sz="2200" dirty="0"/>
              <a:t>sẽ phụ thuộc vào một số yếu tố bối cảnh</a:t>
            </a:r>
            <a:r>
              <a:rPr lang="en-US" sz="2200" dirty="0"/>
              <a:t>.</a:t>
            </a:r>
            <a:endParaRPr lang="en-US" sz="2200" dirty="0">
              <a:ea typeface="Calibri" panose="020F0502020204030204" pitchFamily="34" charset="0"/>
              <a:cs typeface="Calibri" panose="020F0502020204030204" pitchFamily="34" charset="0"/>
            </a:endParaRPr>
          </a:p>
          <a:p>
            <a:pPr eaLnBrk="1" fontAlgn="auto" hangingPunct="1">
              <a:lnSpc>
                <a:spcPct val="150000"/>
              </a:lnSpc>
              <a:spcAft>
                <a:spcPts val="0"/>
              </a:spcAft>
              <a:buFont typeface="Wingdings" panose="05000000000000000000" pitchFamily="2" charset="2"/>
              <a:buChar char="v"/>
              <a:defRPr/>
            </a:pP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marL="0" indent="0" eaLnBrk="1" fontAlgn="auto" hangingPunct="1">
              <a:lnSpc>
                <a:spcPct val="150000"/>
              </a:lnSpc>
              <a:spcAft>
                <a:spcPts val="0"/>
              </a:spcAft>
              <a:buNone/>
              <a:defRPr/>
            </a:pPr>
            <a:endParaRPr lang="en-US" altLang="en-US" sz="2400" dirty="0"/>
          </a:p>
        </p:txBody>
      </p:sp>
    </p:spTree>
    <p:extLst>
      <p:ext uri="{BB962C8B-B14F-4D97-AF65-F5344CB8AC3E}">
        <p14:creationId xmlns:p14="http://schemas.microsoft.com/office/powerpoint/2010/main" val="194966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1.4.2. Quy </a:t>
            </a:r>
            <a:r>
              <a:rPr lang="en-US" altLang="en-US" b="1" dirty="0" err="1"/>
              <a:t>trình</a:t>
            </a:r>
            <a:r>
              <a:rPr lang="en-US" altLang="en-US" b="1" dirty="0"/>
              <a:t> </a:t>
            </a:r>
            <a:r>
              <a:rPr lang="en-US" altLang="en-US" b="1" dirty="0" err="1"/>
              <a:t>kiểm</a:t>
            </a:r>
            <a:r>
              <a:rPr lang="en-US" altLang="en-US" b="1" dirty="0"/>
              <a:t> </a:t>
            </a:r>
            <a:r>
              <a:rPr lang="en-US" altLang="en-US" b="1" dirty="0" err="1"/>
              <a:t>thử</a:t>
            </a:r>
            <a:r>
              <a:rPr lang="en-US" altLang="en-US" b="1" dirty="0"/>
              <a:t> </a:t>
            </a:r>
            <a:r>
              <a:rPr lang="en-US" altLang="en-US" b="1" dirty="0" err="1"/>
              <a:t>theo</a:t>
            </a:r>
            <a:r>
              <a:rPr lang="en-US" altLang="en-US" b="1" dirty="0"/>
              <a:t> </a:t>
            </a:r>
            <a:r>
              <a:rPr lang="en-US" altLang="en-US" b="1" dirty="0" err="1"/>
              <a:t>ngữ</a:t>
            </a:r>
            <a:r>
              <a:rPr lang="en-US" altLang="en-US" b="1" dirty="0"/>
              <a:t> </a:t>
            </a:r>
            <a:r>
              <a:rPr lang="en-US" altLang="en-US" b="1" dirty="0" err="1"/>
              <a:t>cảnh</a:t>
            </a:r>
            <a:r>
              <a:rPr lang="en-US" altLang="en-US" b="1" dirty="0"/>
              <a:t> (t)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pic>
        <p:nvPicPr>
          <p:cNvPr id="4" name="Picture 3">
            <a:extLst>
              <a:ext uri="{FF2B5EF4-FFF2-40B4-BE49-F238E27FC236}">
                <a16:creationId xmlns:a16="http://schemas.microsoft.com/office/drawing/2014/main" id="{4F96A09C-CCAE-FC50-2B54-C033171F7F9D}"/>
              </a:ext>
            </a:extLst>
          </p:cNvPr>
          <p:cNvPicPr>
            <a:picLocks noChangeAspect="1"/>
          </p:cNvPicPr>
          <p:nvPr/>
        </p:nvPicPr>
        <p:blipFill>
          <a:blip r:embed="rId3"/>
          <a:stretch>
            <a:fillRect/>
          </a:stretch>
        </p:blipFill>
        <p:spPr>
          <a:xfrm>
            <a:off x="332622" y="1306286"/>
            <a:ext cx="11671900" cy="3767005"/>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348456" y="5470751"/>
            <a:ext cx="11843544" cy="885599"/>
          </a:xfrm>
          <a:solidFill>
            <a:schemeClr val="accent3">
              <a:lumMod val="20000"/>
              <a:lumOff val="80000"/>
            </a:schemeClr>
          </a:solidFill>
        </p:spPr>
        <p:txBody>
          <a:bodyPr rtlCol="0">
            <a:normAutofit fontScale="62500" lnSpcReduction="20000"/>
          </a:bodyPr>
          <a:lstStyle/>
          <a:p>
            <a:pPr marL="0" indent="0">
              <a:lnSpc>
                <a:spcPct val="150000"/>
              </a:lnSpc>
              <a:buNone/>
              <a:defRPr/>
            </a:pPr>
            <a:r>
              <a:rPr lang="vi-VN" dirty="0">
                <a:latin typeface="Calibri" panose="020F0502020204030204" pitchFamily="34" charset="0"/>
                <a:ea typeface="Calibri" panose="020F0502020204030204" pitchFamily="34" charset="0"/>
                <a:cs typeface="Calibri" panose="020F0502020204030204" pitchFamily="34" charset="0"/>
              </a:rPr>
              <a:t>Các yếu tố này sẽ có tác động đến nhiều vấn đề liên quan đến kiểm thử, bao gồm: chiến lược kiểm thử, kỹ thuật kiểm thử được sử dụng, mức độ tự động kiểm thử, mức độ bao phủ yêu cầu, mức độ chi tiết của tài liệu kiểm thử, báo cáo, v.v.</a:t>
            </a:r>
            <a:endParaRPr lang="en-US" alt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924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1.4.3. </a:t>
            </a:r>
            <a:r>
              <a:rPr lang="en-US" altLang="en-US" b="1" dirty="0" err="1"/>
              <a:t>Testware</a:t>
            </a:r>
            <a:r>
              <a:rPr lang="en-US" altLang="en-US" b="1" dirty="0"/>
              <a:t> (</a:t>
            </a:r>
            <a:r>
              <a:rPr lang="en-US" altLang="en-US" b="1" dirty="0" err="1"/>
              <a:t>Các</a:t>
            </a:r>
            <a:r>
              <a:rPr lang="en-US" altLang="en-US" b="1" dirty="0"/>
              <a:t> </a:t>
            </a:r>
            <a:r>
              <a:rPr lang="en-US" altLang="en-US" b="1" dirty="0" err="1"/>
              <a:t>sản</a:t>
            </a:r>
            <a:r>
              <a:rPr lang="en-US" altLang="en-US" b="1" dirty="0"/>
              <a:t> </a:t>
            </a:r>
            <a:r>
              <a:rPr lang="en-US" altLang="en-US" b="1" dirty="0" err="1"/>
              <a:t>phẩm</a:t>
            </a:r>
            <a:r>
              <a:rPr lang="en-US" altLang="en-US" b="1" dirty="0"/>
              <a:t> </a:t>
            </a:r>
            <a:r>
              <a:rPr lang="en-US" altLang="en-US" b="1" dirty="0" err="1"/>
              <a:t>kiểm</a:t>
            </a:r>
            <a:r>
              <a:rPr lang="en-US" altLang="en-US" b="1" dirty="0"/>
              <a:t> </a:t>
            </a:r>
            <a:r>
              <a:rPr lang="en-US" altLang="en-US" b="1" dirty="0" err="1"/>
              <a:t>thử</a:t>
            </a:r>
            <a:r>
              <a:rPr lang="en-US" altLang="en-US" b="1" dirty="0"/>
              <a: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174228" y="1451430"/>
            <a:ext cx="12017772" cy="3875314"/>
          </a:xfrm>
          <a:noFill/>
        </p:spPr>
        <p:txBody>
          <a:bodyPr rtlCol="0">
            <a:normAutofit fontScale="92500"/>
          </a:bodyPr>
          <a:lstStyle/>
          <a:p>
            <a:pPr>
              <a:lnSpc>
                <a:spcPct val="150000"/>
              </a:lnSpc>
              <a:buFont typeface="Wingdings" panose="05000000000000000000" pitchFamily="2" charset="2"/>
              <a:buChar char="v"/>
              <a:defRPr/>
            </a:pPr>
            <a:r>
              <a:rPr lang="en-US" sz="3500" dirty="0">
                <a:latin typeface="Calibri" panose="020F0502020204030204" pitchFamily="34" charset="0"/>
                <a:ea typeface="Calibri" panose="020F0502020204030204" pitchFamily="34" charset="0"/>
                <a:cs typeface="Calibri" panose="020F0502020204030204" pitchFamily="34" charset="0"/>
              </a:rPr>
              <a:t> </a:t>
            </a:r>
            <a:r>
              <a:rPr lang="en-US" sz="3500" dirty="0" err="1">
                <a:latin typeface="Calibri" panose="020F0502020204030204" pitchFamily="34" charset="0"/>
                <a:ea typeface="Calibri" panose="020F0502020204030204" pitchFamily="34" charset="0"/>
                <a:cs typeface="Calibri" panose="020F0502020204030204" pitchFamily="34" charset="0"/>
              </a:rPr>
              <a:t>Testware</a:t>
            </a:r>
            <a:r>
              <a:rPr lang="en-US" sz="35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dirty="0" err="1">
                <a:latin typeface="Calibri" panose="020F0502020204030204" pitchFamily="34" charset="0"/>
                <a:ea typeface="Calibri" panose="020F0502020204030204" pitchFamily="34" charset="0"/>
                <a:cs typeface="Calibri" panose="020F0502020204030204" pitchFamily="34" charset="0"/>
              </a:rPr>
              <a:t>Được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tạo</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ra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như</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“output work product” (</a:t>
            </a:r>
            <a:r>
              <a:rPr lang="en-US" dirty="0" err="1">
                <a:latin typeface="Calibri" panose="020F0502020204030204" pitchFamily="34" charset="0"/>
                <a:ea typeface="Calibri" panose="020F0502020204030204" pitchFamily="34" charset="0"/>
                <a:cs typeface="Calibri" panose="020F0502020204030204" pitchFamily="34" charset="0"/>
              </a:rPr>
              <a:t>sản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phẩm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việc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đầu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ra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hoạt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động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kiểm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thử</a:t>
            </a:r>
            <a:r>
              <a:rPr lang="en-US" dirty="0">
                <a:latin typeface="Calibri" panose="020F0502020204030204" pitchFamily="34" charset="0"/>
                <a:ea typeface="Calibri" panose="020F0502020204030204" pitchFamily="34" charset="0"/>
                <a:cs typeface="Calibri" panose="020F0502020204030204" pitchFamily="34" charset="0"/>
              </a:rPr>
              <a:t> ở </a:t>
            </a:r>
            <a:r>
              <a:rPr lang="en-US" dirty="0" err="1">
                <a:latin typeface="Calibri" panose="020F0502020204030204" pitchFamily="34" charset="0"/>
                <a:ea typeface="Calibri" panose="020F0502020204030204" pitchFamily="34" charset="0"/>
                <a:cs typeface="Calibri" panose="020F0502020204030204" pitchFamily="34" charset="0"/>
              </a:rPr>
              <a:t>mục</a:t>
            </a:r>
            <a:r>
              <a:rPr lang="en-US" dirty="0">
                <a:latin typeface="Calibri" panose="020F0502020204030204" pitchFamily="34" charset="0"/>
                <a:ea typeface="Calibri" panose="020F0502020204030204" pitchFamily="34" charset="0"/>
                <a:cs typeface="Calibri" panose="020F0502020204030204" pitchFamily="34" charset="0"/>
              </a:rPr>
              <a:t> 1.4.1.</a:t>
            </a:r>
          </a:p>
          <a:p>
            <a:pPr lvl="1">
              <a:lnSpc>
                <a:spcPct val="150000"/>
              </a:lnSpc>
              <a:defRPr/>
            </a:pPr>
            <a:r>
              <a:rPr lang="en-US" dirty="0" err="1">
                <a:latin typeface="Calibri" panose="020F0502020204030204" pitchFamily="34" charset="0"/>
                <a:ea typeface="Calibri" panose="020F0502020204030204" pitchFamily="34" charset="0"/>
                <a:cs typeface="Calibri" panose="020F0502020204030204" pitchFamily="34" charset="0"/>
              </a:rPr>
              <a:t>Có</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sự</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biệt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đáng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kể</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trong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tổ</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nhau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tạo</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ra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hình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đặt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tên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tổ</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và</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quản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lý</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sản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phẩm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này</a:t>
            </a:r>
            <a:r>
              <a:rPr lang="en-US"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dirty="0" err="1">
                <a:latin typeface="Calibri" panose="020F0502020204030204" pitchFamily="34" charset="0"/>
                <a:ea typeface="Calibri" panose="020F0502020204030204" pitchFamily="34" charset="0"/>
                <a:cs typeface="Calibri" panose="020F0502020204030204" pitchFamily="34" charset="0"/>
              </a:rPr>
              <a:t>Quản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lý</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hình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phù</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hợp</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đảm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bảo</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tính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nhất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quán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và</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tính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toàn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vẹn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sản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phẩm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việc</a:t>
            </a:r>
            <a:endParaRPr lang="en-US"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17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1.4.3. </a:t>
            </a:r>
            <a:r>
              <a:rPr lang="en-US" altLang="en-US" b="1" dirty="0" err="1"/>
              <a:t>Testware</a:t>
            </a:r>
            <a:r>
              <a:rPr lang="en-US" altLang="en-US" b="1" dirty="0"/>
              <a:t> (</a:t>
            </a:r>
            <a:r>
              <a:rPr lang="en-US" altLang="en-US" b="1" dirty="0" err="1"/>
              <a:t>Các</a:t>
            </a:r>
            <a:r>
              <a:rPr lang="en-US" altLang="en-US" b="1" dirty="0"/>
              <a:t> </a:t>
            </a:r>
            <a:r>
              <a:rPr lang="en-US" altLang="en-US" b="1" dirty="0" err="1"/>
              <a:t>sản</a:t>
            </a:r>
            <a:r>
              <a:rPr lang="en-US" altLang="en-US" b="1" dirty="0"/>
              <a:t> </a:t>
            </a:r>
            <a:r>
              <a:rPr lang="en-US" altLang="en-US" b="1" dirty="0" err="1"/>
              <a:t>phẩm</a:t>
            </a:r>
            <a:r>
              <a:rPr lang="en-US" altLang="en-US" b="1" dirty="0"/>
              <a:t> </a:t>
            </a:r>
            <a:r>
              <a:rPr lang="en-US" altLang="en-US" b="1" dirty="0" err="1"/>
              <a:t>kiểm</a:t>
            </a:r>
            <a:r>
              <a:rPr lang="en-US" altLang="en-US" b="1" dirty="0"/>
              <a:t> </a:t>
            </a:r>
            <a:r>
              <a:rPr lang="en-US" altLang="en-US" b="1" dirty="0" err="1"/>
              <a:t>thử</a:t>
            </a:r>
            <a:r>
              <a:rPr lang="en-US" altLang="en-US"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174228" y="1191873"/>
            <a:ext cx="12017772" cy="544284"/>
          </a:xfrm>
          <a:noFill/>
        </p:spPr>
        <p:txBody>
          <a:bodyPr rtlCol="0">
            <a:normAutofit fontScale="92500" lnSpcReduction="20000"/>
          </a:bodyPr>
          <a:lstStyle/>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Danh </a:t>
            </a:r>
            <a:r>
              <a:rPr lang="en-US" sz="2400" dirty="0" err="1">
                <a:latin typeface="Calibri" panose="020F0502020204030204" pitchFamily="34" charset="0"/>
                <a:ea typeface="Calibri" panose="020F0502020204030204" pitchFamily="34" charset="0"/>
                <a:cs typeface="Calibri" panose="020F0502020204030204" pitchFamily="34" charset="0"/>
              </a:rPr>
              <a:t>sách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phẩm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công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việc</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3">
            <a:extLst>
              <a:ext uri="{FF2B5EF4-FFF2-40B4-BE49-F238E27FC236}">
                <a16:creationId xmlns:a16="http://schemas.microsoft.com/office/drawing/2014/main" id="{5CD9E19E-4984-D1AD-51CE-EF191A406BE9}"/>
              </a:ext>
            </a:extLst>
          </p:cNvPr>
          <p:cNvGraphicFramePr>
            <a:graphicFrameLocks noGrp="1"/>
          </p:cNvGraphicFramePr>
          <p:nvPr>
            <p:extLst>
              <p:ext uri="{D42A27DB-BD31-4B8C-83A1-F6EECF244321}">
                <p14:modId xmlns:p14="http://schemas.microsoft.com/office/powerpoint/2010/main" val="3942057908"/>
              </p:ext>
            </p:extLst>
          </p:nvPr>
        </p:nvGraphicFramePr>
        <p:xfrm>
          <a:off x="551543" y="1995713"/>
          <a:ext cx="10958286" cy="3989615"/>
        </p:xfrm>
        <a:graphic>
          <a:graphicData uri="http://schemas.openxmlformats.org/drawingml/2006/table">
            <a:tbl>
              <a:tblPr firstRow="1" bandRow="1">
                <a:tableStyleId>{5C22544A-7EE6-4342-B048-85BDC9FD1C3A}</a:tableStyleId>
              </a:tblPr>
              <a:tblGrid>
                <a:gridCol w="2837543">
                  <a:extLst>
                    <a:ext uri="{9D8B030D-6E8A-4147-A177-3AD203B41FA5}">
                      <a16:colId xmlns:a16="http://schemas.microsoft.com/office/drawing/2014/main" val="4012387234"/>
                    </a:ext>
                  </a:extLst>
                </a:gridCol>
                <a:gridCol w="8120743">
                  <a:extLst>
                    <a:ext uri="{9D8B030D-6E8A-4147-A177-3AD203B41FA5}">
                      <a16:colId xmlns:a16="http://schemas.microsoft.com/office/drawing/2014/main" val="824746541"/>
                    </a:ext>
                  </a:extLst>
                </a:gridCol>
              </a:tblGrid>
              <a:tr h="508001">
                <a:tc>
                  <a:txBody>
                    <a:bodyPr/>
                    <a:lstStyle/>
                    <a:p>
                      <a:r>
                        <a:rPr lang="en-US" dirty="0" err="1"/>
                        <a:t>Các</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endParaRPr lang="en-US" dirty="0"/>
                    </a:p>
                  </a:txBody>
                  <a:tcPr/>
                </a:tc>
                <a:tc>
                  <a:txBody>
                    <a:bodyPr/>
                    <a:lstStyle/>
                    <a:p>
                      <a:r>
                        <a:rPr lang="en-US" dirty="0" err="1"/>
                        <a:t>Các</a:t>
                      </a:r>
                      <a:r>
                        <a:rPr lang="en-US" dirty="0"/>
                        <a:t> </a:t>
                      </a:r>
                      <a:r>
                        <a:rPr lang="en-US" dirty="0" err="1"/>
                        <a:t>sản</a:t>
                      </a:r>
                      <a:r>
                        <a:rPr lang="en-US" dirty="0"/>
                        <a:t> </a:t>
                      </a:r>
                      <a:r>
                        <a:rPr lang="en-US" dirty="0" err="1"/>
                        <a:t>phẩm</a:t>
                      </a:r>
                      <a:r>
                        <a:rPr lang="en-US" dirty="0"/>
                        <a:t> </a:t>
                      </a:r>
                      <a:r>
                        <a:rPr lang="en-US" dirty="0" err="1"/>
                        <a:t>đầu</a:t>
                      </a:r>
                      <a:r>
                        <a:rPr lang="en-US" dirty="0"/>
                        <a:t> </a:t>
                      </a:r>
                      <a:r>
                        <a:rPr lang="en-US" dirty="0" err="1"/>
                        <a:t>ra</a:t>
                      </a:r>
                      <a:endParaRPr lang="en-US" dirty="0"/>
                    </a:p>
                  </a:txBody>
                  <a:tcPr/>
                </a:tc>
                <a:extLst>
                  <a:ext uri="{0D108BD9-81ED-4DB2-BD59-A6C34878D82A}">
                    <a16:rowId xmlns:a16="http://schemas.microsoft.com/office/drawing/2014/main" val="32586400"/>
                  </a:ext>
                </a:extLst>
              </a:tr>
              <a:tr h="985157">
                <a:tc>
                  <a:txBody>
                    <a:bodyPr/>
                    <a:lstStyle/>
                    <a:p>
                      <a:r>
                        <a:rPr lang="en-US" dirty="0"/>
                        <a:t>1. </a:t>
                      </a:r>
                      <a:r>
                        <a:rPr lang="en-US" dirty="0" err="1"/>
                        <a:t>Lập</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a:t>
                      </a:r>
                      <a:r>
                        <a:rPr lang="en-US" dirty="0" err="1"/>
                        <a:t>lịch</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đăng</a:t>
                      </a:r>
                      <a:r>
                        <a:rPr lang="en-US" dirty="0"/>
                        <a:t> </a:t>
                      </a:r>
                      <a:r>
                        <a:rPr lang="en-US" dirty="0" err="1"/>
                        <a:t>ký</a:t>
                      </a:r>
                      <a:r>
                        <a:rPr lang="en-US" dirty="0"/>
                        <a:t> </a:t>
                      </a:r>
                      <a:r>
                        <a:rPr lang="en-US" dirty="0" err="1"/>
                        <a:t>rủi</a:t>
                      </a:r>
                      <a:r>
                        <a:rPr lang="en-US" dirty="0"/>
                        <a:t> </a:t>
                      </a:r>
                      <a:r>
                        <a:rPr lang="en-US" dirty="0" err="1"/>
                        <a:t>ro</a:t>
                      </a:r>
                      <a:r>
                        <a:rPr lang="en-US" dirty="0"/>
                        <a:t>, </a:t>
                      </a:r>
                      <a:r>
                        <a:rPr lang="en-US" dirty="0" err="1"/>
                        <a:t>tiêu</a:t>
                      </a:r>
                      <a:r>
                        <a:rPr lang="en-US" dirty="0"/>
                        <a:t> </a:t>
                      </a:r>
                      <a:r>
                        <a:rPr lang="en-US" dirty="0" err="1"/>
                        <a:t>chí</a:t>
                      </a:r>
                      <a:r>
                        <a:rPr lang="en-US" dirty="0"/>
                        <a:t> </a:t>
                      </a:r>
                      <a:r>
                        <a:rPr lang="en-US" dirty="0" err="1"/>
                        <a:t>đầu</a:t>
                      </a:r>
                      <a:r>
                        <a:rPr lang="en-US" dirty="0"/>
                        <a:t> </a:t>
                      </a:r>
                      <a:r>
                        <a:rPr lang="en-US" dirty="0" err="1"/>
                        <a:t>vào</a:t>
                      </a:r>
                      <a:r>
                        <a:rPr lang="en-US" dirty="0"/>
                        <a:t> </a:t>
                      </a:r>
                      <a:r>
                        <a:rPr lang="en-US" dirty="0" err="1"/>
                        <a:t>và</a:t>
                      </a:r>
                      <a:r>
                        <a:rPr lang="en-US" dirty="0"/>
                        <a:t> </a:t>
                      </a:r>
                      <a:r>
                        <a:rPr lang="en-US" dirty="0" err="1"/>
                        <a:t>đầu</a:t>
                      </a:r>
                      <a:r>
                        <a:rPr lang="en-US" dirty="0"/>
                        <a:t> </a:t>
                      </a:r>
                      <a:r>
                        <a:rPr lang="en-US" dirty="0" err="1"/>
                        <a:t>ra.</a:t>
                      </a:r>
                      <a:endParaRPr lang="en-US" dirty="0"/>
                    </a:p>
                    <a:p>
                      <a:pPr marL="285750" indent="-285750">
                        <a:buFontTx/>
                        <a:buChar char="-"/>
                      </a:pPr>
                      <a:r>
                        <a:rPr lang="en-US" dirty="0" err="1"/>
                        <a:t>Đăng</a:t>
                      </a:r>
                      <a:r>
                        <a:rPr lang="en-US" dirty="0"/>
                        <a:t> </a:t>
                      </a:r>
                      <a:r>
                        <a:rPr lang="en-US" dirty="0" err="1"/>
                        <a:t>ký</a:t>
                      </a:r>
                      <a:r>
                        <a:rPr lang="en-US" dirty="0"/>
                        <a:t> </a:t>
                      </a:r>
                      <a:r>
                        <a:rPr lang="en-US" dirty="0" err="1"/>
                        <a:t>rủi</a:t>
                      </a:r>
                      <a:r>
                        <a:rPr lang="en-US" dirty="0"/>
                        <a:t> </a:t>
                      </a:r>
                      <a:r>
                        <a:rPr lang="en-US" dirty="0" err="1"/>
                        <a:t>ro</a:t>
                      </a:r>
                      <a:r>
                        <a:rPr lang="en-US" dirty="0"/>
                        <a:t>: </a:t>
                      </a:r>
                      <a:r>
                        <a:rPr lang="en-US" dirty="0" err="1"/>
                        <a:t>là</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khả</a:t>
                      </a:r>
                      <a:r>
                        <a:rPr lang="en-US" dirty="0"/>
                        <a:t> </a:t>
                      </a:r>
                      <a:r>
                        <a:rPr lang="en-US" dirty="0" err="1"/>
                        <a:t>năng</a:t>
                      </a:r>
                      <a:r>
                        <a:rPr lang="en-US" dirty="0"/>
                        <a:t> </a:t>
                      </a:r>
                      <a:r>
                        <a:rPr lang="en-US" dirty="0" err="1"/>
                        <a:t>xảy</a:t>
                      </a:r>
                      <a:r>
                        <a:rPr lang="en-US" dirty="0"/>
                        <a:t> </a:t>
                      </a:r>
                      <a:r>
                        <a:rPr lang="en-US" dirty="0" err="1"/>
                        <a:t>ra</a:t>
                      </a:r>
                      <a:r>
                        <a:rPr lang="en-US" dirty="0"/>
                        <a:t> </a:t>
                      </a:r>
                      <a:r>
                        <a:rPr lang="en-US" dirty="0" err="1"/>
                        <a:t>của</a:t>
                      </a:r>
                      <a:r>
                        <a:rPr lang="en-US" dirty="0"/>
                        <a:t> </a:t>
                      </a:r>
                      <a:r>
                        <a:rPr lang="en-US" dirty="0" err="1"/>
                        <a:t>rủi</a:t>
                      </a:r>
                      <a:r>
                        <a:rPr lang="en-US" dirty="0"/>
                        <a:t> </a:t>
                      </a:r>
                      <a:r>
                        <a:rPr lang="en-US" dirty="0" err="1"/>
                        <a:t>ro</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thông</a:t>
                      </a:r>
                      <a:r>
                        <a:rPr lang="en-US" dirty="0"/>
                        <a:t> tin </a:t>
                      </a:r>
                      <a:r>
                        <a:rPr lang="en-US" dirty="0" err="1"/>
                        <a:t>về</a:t>
                      </a:r>
                      <a:r>
                        <a:rPr lang="en-US" dirty="0"/>
                        <a:t> </a:t>
                      </a:r>
                      <a:r>
                        <a:rPr lang="en-US" dirty="0" err="1"/>
                        <a:t>giảm</a:t>
                      </a:r>
                      <a:r>
                        <a:rPr lang="en-US" dirty="0"/>
                        <a:t> </a:t>
                      </a:r>
                      <a:r>
                        <a:rPr lang="en-US" dirty="0" err="1"/>
                        <a:t>thiểu</a:t>
                      </a:r>
                      <a:r>
                        <a:rPr lang="en-US" dirty="0"/>
                        <a:t> </a:t>
                      </a:r>
                      <a:r>
                        <a:rPr lang="en-US" dirty="0" err="1"/>
                        <a:t>rủi</a:t>
                      </a:r>
                      <a:r>
                        <a:rPr lang="en-US" dirty="0"/>
                        <a:t> ro.</a:t>
                      </a:r>
                    </a:p>
                    <a:p>
                      <a:pPr marL="285750" indent="-285750">
                        <a:buFontTx/>
                        <a:buChar char="-"/>
                      </a:pPr>
                      <a:r>
                        <a:rPr lang="en-US" dirty="0" err="1"/>
                        <a:t>Lịch</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đăng</a:t>
                      </a:r>
                      <a:r>
                        <a:rPr lang="en-US" dirty="0"/>
                        <a:t> </a:t>
                      </a:r>
                      <a:r>
                        <a:rPr lang="en-US" dirty="0" err="1"/>
                        <a:t>ký</a:t>
                      </a:r>
                      <a:r>
                        <a:rPr lang="en-US" dirty="0"/>
                        <a:t> </a:t>
                      </a:r>
                      <a:r>
                        <a:rPr lang="en-US" dirty="0" err="1"/>
                        <a:t>rủi</a:t>
                      </a:r>
                      <a:r>
                        <a:rPr lang="en-US" dirty="0"/>
                        <a:t> </a:t>
                      </a:r>
                      <a:r>
                        <a:rPr lang="en-US" dirty="0" err="1"/>
                        <a:t>ro</a:t>
                      </a:r>
                      <a:r>
                        <a:rPr lang="en-US" dirty="0"/>
                        <a:t>, </a:t>
                      </a:r>
                      <a:r>
                        <a:rPr lang="en-US" dirty="0" err="1"/>
                        <a:t>tiêu</a:t>
                      </a:r>
                      <a:r>
                        <a:rPr lang="en-US" dirty="0"/>
                        <a:t> </a:t>
                      </a:r>
                      <a:r>
                        <a:rPr lang="en-US" dirty="0" err="1"/>
                        <a:t>chí</a:t>
                      </a:r>
                      <a:r>
                        <a:rPr lang="en-US" dirty="0"/>
                        <a:t> </a:t>
                      </a:r>
                      <a:r>
                        <a:rPr lang="en-US" dirty="0" err="1"/>
                        <a:t>đầu</a:t>
                      </a:r>
                      <a:r>
                        <a:rPr lang="en-US" dirty="0"/>
                        <a:t> </a:t>
                      </a:r>
                      <a:r>
                        <a:rPr lang="en-US" dirty="0" err="1"/>
                        <a:t>vào</a:t>
                      </a:r>
                      <a:r>
                        <a:rPr lang="en-US" dirty="0"/>
                        <a:t> </a:t>
                      </a:r>
                      <a:r>
                        <a:rPr lang="en-US" dirty="0" err="1"/>
                        <a:t>và</a:t>
                      </a:r>
                      <a:r>
                        <a:rPr lang="en-US" dirty="0"/>
                        <a:t> </a:t>
                      </a:r>
                      <a:r>
                        <a:rPr lang="en-US" dirty="0" err="1"/>
                        <a:t>đầu</a:t>
                      </a:r>
                      <a:r>
                        <a:rPr lang="en-US" dirty="0"/>
                        <a:t> </a:t>
                      </a:r>
                      <a:r>
                        <a:rPr lang="en-US" dirty="0" err="1"/>
                        <a:t>ra</a:t>
                      </a:r>
                      <a:r>
                        <a:rPr lang="en-US" dirty="0"/>
                        <a:t> </a:t>
                      </a:r>
                      <a:r>
                        <a:rPr lang="en-US" dirty="0" err="1"/>
                        <a:t>thường</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endParaRPr lang="en-US" dirty="0"/>
                    </a:p>
                    <a:p>
                      <a:pPr marL="285750" indent="-285750">
                        <a:buFontTx/>
                        <a:buChar char="-"/>
                      </a:pPr>
                      <a:endParaRPr lang="en-US" dirty="0"/>
                    </a:p>
                  </a:txBody>
                  <a:tcPr/>
                </a:tc>
                <a:extLst>
                  <a:ext uri="{0D108BD9-81ED-4DB2-BD59-A6C34878D82A}">
                    <a16:rowId xmlns:a16="http://schemas.microsoft.com/office/drawing/2014/main" val="3447119558"/>
                  </a:ext>
                </a:extLst>
              </a:tr>
              <a:tr h="759097">
                <a:tc>
                  <a:txBody>
                    <a:bodyPr/>
                    <a:lstStyle/>
                    <a:p>
                      <a:r>
                        <a:rPr lang="en-US" dirty="0"/>
                        <a:t>2. </a:t>
                      </a:r>
                      <a:r>
                        <a:rPr lang="en-US" dirty="0" err="1"/>
                        <a:t>Kiểm</a:t>
                      </a:r>
                      <a:r>
                        <a:rPr lang="en-US" dirty="0"/>
                        <a:t> </a:t>
                      </a:r>
                      <a:r>
                        <a:rPr lang="en-US" dirty="0" err="1"/>
                        <a:t>soát</a:t>
                      </a:r>
                      <a:r>
                        <a:rPr lang="en-US" dirty="0"/>
                        <a:t> </a:t>
                      </a:r>
                      <a:r>
                        <a:rPr lang="en-US" dirty="0" err="1"/>
                        <a:t>và</a:t>
                      </a:r>
                      <a:r>
                        <a:rPr lang="en-US" dirty="0"/>
                        <a:t> </a:t>
                      </a:r>
                      <a:r>
                        <a:rPr lang="en-US" dirty="0" err="1"/>
                        <a:t>điều</a:t>
                      </a:r>
                      <a:r>
                        <a:rPr lang="en-US" dirty="0"/>
                        <a:t> </a:t>
                      </a:r>
                      <a:r>
                        <a:rPr lang="en-US" dirty="0" err="1"/>
                        <a:t>chỉnh</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err="1"/>
                        <a:t>Báo</a:t>
                      </a:r>
                      <a:r>
                        <a:rPr lang="en-US" dirty="0"/>
                        <a:t> </a:t>
                      </a:r>
                      <a:r>
                        <a:rPr lang="en-US" dirty="0" err="1"/>
                        <a:t>cáo</a:t>
                      </a:r>
                      <a:r>
                        <a:rPr lang="en-US" dirty="0"/>
                        <a:t> </a:t>
                      </a:r>
                      <a:r>
                        <a:rPr lang="en-US" dirty="0" err="1"/>
                        <a:t>tiến</a:t>
                      </a:r>
                      <a:r>
                        <a:rPr lang="en-US" dirty="0"/>
                        <a:t> </a:t>
                      </a:r>
                      <a:r>
                        <a:rPr lang="en-US" dirty="0" err="1"/>
                        <a:t>độ</a:t>
                      </a:r>
                      <a:r>
                        <a:rPr lang="en-US" dirty="0"/>
                        <a:t> </a:t>
                      </a:r>
                      <a:r>
                        <a:rPr lang="en-US" dirty="0" err="1"/>
                        <a:t>kiểm</a:t>
                      </a:r>
                      <a:r>
                        <a:rPr lang="en-US" dirty="0"/>
                        <a:t> </a:t>
                      </a:r>
                      <a:r>
                        <a:rPr lang="en-US" dirty="0" err="1"/>
                        <a:t>thử</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điều</a:t>
                      </a:r>
                      <a:r>
                        <a:rPr lang="en-US" dirty="0"/>
                        <a:t> </a:t>
                      </a:r>
                      <a:r>
                        <a:rPr lang="en-US" dirty="0" err="1"/>
                        <a:t>chỉnh</a:t>
                      </a:r>
                      <a:r>
                        <a:rPr lang="en-US" dirty="0"/>
                        <a:t> </a:t>
                      </a:r>
                      <a:r>
                        <a:rPr lang="en-US" dirty="0" err="1"/>
                        <a:t>kiểm</a:t>
                      </a:r>
                      <a:r>
                        <a:rPr lang="en-US" dirty="0"/>
                        <a:t> </a:t>
                      </a:r>
                      <a:r>
                        <a:rPr lang="en-US" dirty="0" err="1"/>
                        <a:t>thử</a:t>
                      </a:r>
                      <a:r>
                        <a:rPr lang="en-US" dirty="0"/>
                        <a:t>, </a:t>
                      </a:r>
                      <a:r>
                        <a:rPr lang="en-US" dirty="0" err="1"/>
                        <a:t>thông</a:t>
                      </a:r>
                      <a:r>
                        <a:rPr lang="en-US" dirty="0"/>
                        <a:t> tin </a:t>
                      </a:r>
                      <a:r>
                        <a:rPr lang="en-US" dirty="0" err="1"/>
                        <a:t>về</a:t>
                      </a:r>
                      <a:r>
                        <a:rPr lang="en-US" dirty="0"/>
                        <a:t> </a:t>
                      </a:r>
                      <a:r>
                        <a:rPr lang="en-US" dirty="0" err="1"/>
                        <a:t>rủi</a:t>
                      </a:r>
                      <a:r>
                        <a:rPr lang="en-US" dirty="0"/>
                        <a:t> ro.</a:t>
                      </a:r>
                    </a:p>
                  </a:txBody>
                  <a:tcPr/>
                </a:tc>
                <a:extLst>
                  <a:ext uri="{0D108BD9-81ED-4DB2-BD59-A6C34878D82A}">
                    <a16:rowId xmlns:a16="http://schemas.microsoft.com/office/drawing/2014/main" val="2870040060"/>
                  </a:ext>
                </a:extLst>
              </a:tr>
              <a:tr h="985157">
                <a:tc>
                  <a:txBody>
                    <a:bodyPr/>
                    <a:lstStyle/>
                    <a:p>
                      <a:r>
                        <a:rPr lang="en-US" dirty="0"/>
                        <a:t>3. </a:t>
                      </a:r>
                      <a:r>
                        <a:rPr lang="en-US" dirty="0" err="1"/>
                        <a:t>Phân</a:t>
                      </a:r>
                      <a:r>
                        <a:rPr lang="en-US" dirty="0"/>
                        <a:t> </a:t>
                      </a:r>
                      <a:r>
                        <a:rPr lang="en-US" dirty="0" err="1"/>
                        <a:t>tích</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a:t>Test conditions (</a:t>
                      </a:r>
                      <a:r>
                        <a:rPr lang="en-US" dirty="0" err="1"/>
                        <a:t>các</a:t>
                      </a:r>
                      <a:r>
                        <a:rPr lang="en-US" dirty="0"/>
                        <a:t> </a:t>
                      </a:r>
                      <a:r>
                        <a:rPr lang="en-US" dirty="0" err="1"/>
                        <a:t>điều</a:t>
                      </a:r>
                      <a:r>
                        <a:rPr lang="en-US" dirty="0"/>
                        <a:t> </a:t>
                      </a:r>
                      <a:r>
                        <a:rPr lang="en-US" dirty="0" err="1"/>
                        <a:t>kiện</a:t>
                      </a:r>
                      <a:r>
                        <a:rPr lang="en-US" dirty="0"/>
                        <a:t> </a:t>
                      </a:r>
                      <a:r>
                        <a:rPr lang="en-US" dirty="0" err="1"/>
                        <a:t>kiểm</a:t>
                      </a:r>
                      <a:r>
                        <a:rPr lang="en-US" dirty="0"/>
                        <a:t> </a:t>
                      </a:r>
                      <a:r>
                        <a:rPr lang="en-US" dirty="0" err="1"/>
                        <a:t>thử</a:t>
                      </a:r>
                      <a:r>
                        <a:rPr lang="en-US" dirty="0"/>
                        <a:t>) </a:t>
                      </a:r>
                      <a:r>
                        <a:rPr lang="en-US" dirty="0" err="1"/>
                        <a:t>đã</a:t>
                      </a:r>
                      <a:r>
                        <a:rPr lang="en-US" dirty="0"/>
                        <a:t> </a:t>
                      </a:r>
                      <a:r>
                        <a:rPr lang="en-US" dirty="0" err="1"/>
                        <a:t>được</a:t>
                      </a:r>
                      <a:r>
                        <a:rPr lang="en-US" dirty="0"/>
                        <a:t> </a:t>
                      </a:r>
                      <a:r>
                        <a:rPr lang="en-US" dirty="0" err="1"/>
                        <a:t>đánh</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như</a:t>
                      </a:r>
                      <a:r>
                        <a:rPr lang="en-US" dirty="0"/>
                        <a:t> </a:t>
                      </a:r>
                      <a:r>
                        <a:rPr lang="en-US" dirty="0" err="1"/>
                        <a:t>tiêu</a:t>
                      </a:r>
                      <a:r>
                        <a:rPr lang="en-US" dirty="0"/>
                        <a:t> </a:t>
                      </a:r>
                      <a:r>
                        <a:rPr lang="en-US" dirty="0" err="1"/>
                        <a:t>chí</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a:t>phẩm</a:t>
                      </a:r>
                      <a:r>
                        <a:rPr lang="en-US" dirty="0"/>
                        <a:t>; </a:t>
                      </a:r>
                      <a:r>
                        <a:rPr lang="en-US" dirty="0" err="1"/>
                        <a:t>báo</a:t>
                      </a:r>
                      <a:r>
                        <a:rPr lang="en-US" dirty="0"/>
                        <a:t> </a:t>
                      </a:r>
                      <a:r>
                        <a:rPr lang="en-US" dirty="0" err="1"/>
                        <a:t>cáo</a:t>
                      </a:r>
                      <a:r>
                        <a:rPr lang="en-US" dirty="0"/>
                        <a:t> </a:t>
                      </a:r>
                      <a:r>
                        <a:rPr lang="en-US" dirty="0" err="1"/>
                        <a:t>lỗi</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các</a:t>
                      </a:r>
                      <a:r>
                        <a:rPr lang="en-US" dirty="0"/>
                        <a:t> defect </a:t>
                      </a:r>
                      <a:r>
                        <a:rPr lang="en-US" dirty="0" err="1"/>
                        <a:t>trong</a:t>
                      </a:r>
                      <a:r>
                        <a:rPr lang="en-US" dirty="0"/>
                        <a:t> test basis (</a:t>
                      </a:r>
                      <a:r>
                        <a:rPr lang="en-US" dirty="0" err="1"/>
                        <a:t>nếu</a:t>
                      </a:r>
                      <a:r>
                        <a:rPr lang="en-US" dirty="0"/>
                        <a:t> </a:t>
                      </a:r>
                      <a:r>
                        <a:rPr lang="en-US" dirty="0" err="1"/>
                        <a:t>không</a:t>
                      </a:r>
                      <a:r>
                        <a:rPr lang="en-US" dirty="0"/>
                        <a:t> </a:t>
                      </a:r>
                      <a:r>
                        <a:rPr lang="en-US" dirty="0" err="1"/>
                        <a:t>được</a:t>
                      </a:r>
                      <a:r>
                        <a:rPr lang="en-US" dirty="0"/>
                        <a:t> </a:t>
                      </a:r>
                      <a:r>
                        <a:rPr lang="en-US" dirty="0" err="1"/>
                        <a:t>sửa</a:t>
                      </a:r>
                      <a:r>
                        <a:rPr lang="en-US" dirty="0"/>
                        <a:t> </a:t>
                      </a:r>
                      <a:r>
                        <a:rPr lang="en-US" dirty="0" err="1"/>
                        <a:t>trực</a:t>
                      </a:r>
                      <a:r>
                        <a:rPr lang="en-US" dirty="0"/>
                        <a:t> </a:t>
                      </a:r>
                      <a:r>
                        <a:rPr lang="en-US" dirty="0" err="1"/>
                        <a:t>tiếp</a:t>
                      </a:r>
                      <a:r>
                        <a:rPr lang="en-US" dirty="0"/>
                        <a:t>).</a:t>
                      </a:r>
                    </a:p>
                  </a:txBody>
                  <a:tcPr/>
                </a:tc>
                <a:extLst>
                  <a:ext uri="{0D108BD9-81ED-4DB2-BD59-A6C34878D82A}">
                    <a16:rowId xmlns:a16="http://schemas.microsoft.com/office/drawing/2014/main" val="3719687653"/>
                  </a:ext>
                </a:extLst>
              </a:tr>
            </a:tbl>
          </a:graphicData>
        </a:graphic>
      </p:graphicFrame>
    </p:spTree>
    <p:extLst>
      <p:ext uri="{BB962C8B-B14F-4D97-AF65-F5344CB8AC3E}">
        <p14:creationId xmlns:p14="http://schemas.microsoft.com/office/powerpoint/2010/main" val="194191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1.4.3. </a:t>
            </a:r>
            <a:r>
              <a:rPr lang="en-US" altLang="en-US" b="1" dirty="0" err="1"/>
              <a:t>Testware</a:t>
            </a:r>
            <a:r>
              <a:rPr lang="en-US" altLang="en-US" b="1" dirty="0"/>
              <a:t> (</a:t>
            </a:r>
            <a:r>
              <a:rPr lang="en-US" altLang="en-US" b="1" dirty="0" err="1"/>
              <a:t>Các</a:t>
            </a:r>
            <a:r>
              <a:rPr lang="en-US" altLang="en-US" b="1" dirty="0"/>
              <a:t> </a:t>
            </a:r>
            <a:r>
              <a:rPr lang="en-US" altLang="en-US" b="1" dirty="0" err="1"/>
              <a:t>sản</a:t>
            </a:r>
            <a:r>
              <a:rPr lang="en-US" altLang="en-US" b="1" dirty="0"/>
              <a:t> </a:t>
            </a:r>
            <a:r>
              <a:rPr lang="en-US" altLang="en-US" b="1" dirty="0" err="1"/>
              <a:t>phẩm</a:t>
            </a:r>
            <a:r>
              <a:rPr lang="en-US" altLang="en-US" b="1" dirty="0"/>
              <a:t> </a:t>
            </a:r>
            <a:r>
              <a:rPr lang="en-US" altLang="en-US" b="1" dirty="0" err="1"/>
              <a:t>kiểm</a:t>
            </a:r>
            <a:r>
              <a:rPr lang="en-US" altLang="en-US" b="1" dirty="0"/>
              <a:t> </a:t>
            </a:r>
            <a:r>
              <a:rPr lang="en-US" altLang="en-US" b="1" dirty="0" err="1"/>
              <a:t>thử</a:t>
            </a:r>
            <a:r>
              <a:rPr lang="en-US" altLang="en-US"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174228" y="1191873"/>
            <a:ext cx="12017772" cy="544284"/>
          </a:xfrm>
          <a:noFill/>
        </p:spPr>
        <p:txBody>
          <a:bodyPr rtlCol="0">
            <a:normAutofit fontScale="92500" lnSpcReduction="20000"/>
          </a:bodyPr>
          <a:lstStyle/>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Danh </a:t>
            </a:r>
            <a:r>
              <a:rPr lang="en-US" sz="2400" dirty="0" err="1">
                <a:latin typeface="Calibri" panose="020F0502020204030204" pitchFamily="34" charset="0"/>
                <a:ea typeface="Calibri" panose="020F0502020204030204" pitchFamily="34" charset="0"/>
                <a:cs typeface="Calibri" panose="020F0502020204030204" pitchFamily="34" charset="0"/>
              </a:rPr>
              <a:t>sách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phẩm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công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việc</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3">
            <a:extLst>
              <a:ext uri="{FF2B5EF4-FFF2-40B4-BE49-F238E27FC236}">
                <a16:creationId xmlns:a16="http://schemas.microsoft.com/office/drawing/2014/main" id="{5CD9E19E-4984-D1AD-51CE-EF191A406BE9}"/>
              </a:ext>
            </a:extLst>
          </p:cNvPr>
          <p:cNvGraphicFramePr>
            <a:graphicFrameLocks noGrp="1"/>
          </p:cNvGraphicFramePr>
          <p:nvPr>
            <p:extLst>
              <p:ext uri="{D42A27DB-BD31-4B8C-83A1-F6EECF244321}">
                <p14:modId xmlns:p14="http://schemas.microsoft.com/office/powerpoint/2010/main" val="3572007033"/>
              </p:ext>
            </p:extLst>
          </p:nvPr>
        </p:nvGraphicFramePr>
        <p:xfrm>
          <a:off x="551543" y="1879600"/>
          <a:ext cx="10958286" cy="3587273"/>
        </p:xfrm>
        <a:graphic>
          <a:graphicData uri="http://schemas.openxmlformats.org/drawingml/2006/table">
            <a:tbl>
              <a:tblPr firstRow="1" bandRow="1">
                <a:tableStyleId>{5C22544A-7EE6-4342-B048-85BDC9FD1C3A}</a:tableStyleId>
              </a:tblPr>
              <a:tblGrid>
                <a:gridCol w="2837543">
                  <a:extLst>
                    <a:ext uri="{9D8B030D-6E8A-4147-A177-3AD203B41FA5}">
                      <a16:colId xmlns:a16="http://schemas.microsoft.com/office/drawing/2014/main" val="4012387234"/>
                    </a:ext>
                  </a:extLst>
                </a:gridCol>
                <a:gridCol w="8120743">
                  <a:extLst>
                    <a:ext uri="{9D8B030D-6E8A-4147-A177-3AD203B41FA5}">
                      <a16:colId xmlns:a16="http://schemas.microsoft.com/office/drawing/2014/main" val="824746541"/>
                    </a:ext>
                  </a:extLst>
                </a:gridCol>
              </a:tblGrid>
              <a:tr h="377995">
                <a:tc>
                  <a:txBody>
                    <a:bodyPr/>
                    <a:lstStyle/>
                    <a:p>
                      <a:r>
                        <a:rPr lang="en-US" dirty="0" err="1"/>
                        <a:t>Các</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endParaRPr lang="en-US" dirty="0"/>
                    </a:p>
                  </a:txBody>
                  <a:tcPr/>
                </a:tc>
                <a:tc>
                  <a:txBody>
                    <a:bodyPr/>
                    <a:lstStyle/>
                    <a:p>
                      <a:r>
                        <a:rPr lang="en-US" dirty="0" err="1"/>
                        <a:t>Các</a:t>
                      </a:r>
                      <a:r>
                        <a:rPr lang="en-US" dirty="0"/>
                        <a:t> </a:t>
                      </a:r>
                      <a:r>
                        <a:rPr lang="en-US" dirty="0" err="1"/>
                        <a:t>sản</a:t>
                      </a:r>
                      <a:r>
                        <a:rPr lang="en-US" dirty="0"/>
                        <a:t> </a:t>
                      </a:r>
                      <a:r>
                        <a:rPr lang="en-US" dirty="0" err="1"/>
                        <a:t>phẩm</a:t>
                      </a:r>
                      <a:r>
                        <a:rPr lang="en-US" dirty="0"/>
                        <a:t> </a:t>
                      </a:r>
                      <a:r>
                        <a:rPr lang="en-US" dirty="0" err="1"/>
                        <a:t>đầu</a:t>
                      </a:r>
                      <a:r>
                        <a:rPr lang="en-US" dirty="0"/>
                        <a:t> </a:t>
                      </a:r>
                      <a:r>
                        <a:rPr lang="en-US" dirty="0" err="1"/>
                        <a:t>ra</a:t>
                      </a:r>
                      <a:endParaRPr lang="en-US" dirty="0"/>
                    </a:p>
                  </a:txBody>
                  <a:tcPr/>
                </a:tc>
                <a:extLst>
                  <a:ext uri="{0D108BD9-81ED-4DB2-BD59-A6C34878D82A}">
                    <a16:rowId xmlns:a16="http://schemas.microsoft.com/office/drawing/2014/main" val="32586400"/>
                  </a:ext>
                </a:extLst>
              </a:tr>
              <a:tr h="661491">
                <a:tc>
                  <a:txBody>
                    <a:bodyPr/>
                    <a:lstStyle/>
                    <a:p>
                      <a:r>
                        <a:rPr lang="en-US" dirty="0"/>
                        <a:t>4.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a:t>Test case </a:t>
                      </a:r>
                      <a:r>
                        <a:rPr lang="en-US" dirty="0" err="1"/>
                        <a:t>đã</a:t>
                      </a:r>
                      <a:r>
                        <a:rPr lang="en-US" dirty="0"/>
                        <a:t> </a:t>
                      </a:r>
                      <a:r>
                        <a:rPr lang="en-US" dirty="0" err="1"/>
                        <a:t>được</a:t>
                      </a:r>
                      <a:r>
                        <a:rPr lang="en-US" dirty="0"/>
                        <a:t> </a:t>
                      </a:r>
                      <a:r>
                        <a:rPr lang="en-US" dirty="0" err="1"/>
                        <a:t>đánh</a:t>
                      </a:r>
                      <a:r>
                        <a:rPr lang="en-US" dirty="0"/>
                        <a:t> </a:t>
                      </a:r>
                      <a:r>
                        <a:rPr lang="en-US" dirty="0" err="1"/>
                        <a:t>độ</a:t>
                      </a:r>
                      <a:r>
                        <a:rPr lang="en-US" dirty="0"/>
                        <a:t> </a:t>
                      </a:r>
                      <a:r>
                        <a:rPr lang="en-US" dirty="0" err="1"/>
                        <a:t>ưu</a:t>
                      </a:r>
                      <a:r>
                        <a:rPr lang="en-US" dirty="0"/>
                        <a:t> </a:t>
                      </a:r>
                      <a:r>
                        <a:rPr lang="en-US" dirty="0" err="1"/>
                        <a:t>tiên</a:t>
                      </a:r>
                      <a:r>
                        <a:rPr lang="en-US" dirty="0"/>
                        <a:t>, test charter (</a:t>
                      </a:r>
                      <a:r>
                        <a:rPr lang="en-US" dirty="0" err="1"/>
                        <a:t>điều</a:t>
                      </a:r>
                      <a:r>
                        <a:rPr lang="en-US" dirty="0"/>
                        <a:t> </a:t>
                      </a:r>
                      <a:r>
                        <a:rPr lang="en-US" dirty="0" err="1"/>
                        <a:t>lệ</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hạng</a:t>
                      </a:r>
                      <a:r>
                        <a:rPr lang="en-US" dirty="0"/>
                        <a:t> </a:t>
                      </a:r>
                      <a:r>
                        <a:rPr lang="en-US" dirty="0" err="1"/>
                        <a:t>mục</a:t>
                      </a:r>
                      <a:r>
                        <a:rPr lang="en-US" dirty="0"/>
                        <a:t> </a:t>
                      </a:r>
                      <a:r>
                        <a:rPr lang="en-US" dirty="0" err="1"/>
                        <a:t>về</a:t>
                      </a:r>
                      <a:r>
                        <a:rPr lang="en-US" dirty="0"/>
                        <a:t> </a:t>
                      </a:r>
                      <a:r>
                        <a:rPr lang="en-US" dirty="0" err="1"/>
                        <a:t>độ</a:t>
                      </a:r>
                      <a:r>
                        <a:rPr lang="en-US" dirty="0"/>
                        <a:t> bao </a:t>
                      </a:r>
                      <a:r>
                        <a:rPr lang="en-US" dirty="0" err="1"/>
                        <a:t>phủ</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a:t>
                      </a:r>
                    </a:p>
                  </a:txBody>
                  <a:tcPr/>
                </a:tc>
                <a:extLst>
                  <a:ext uri="{0D108BD9-81ED-4DB2-BD59-A6C34878D82A}">
                    <a16:rowId xmlns:a16="http://schemas.microsoft.com/office/drawing/2014/main" val="3447119558"/>
                  </a:ext>
                </a:extLst>
              </a:tr>
              <a:tr h="1228484">
                <a:tc>
                  <a:txBody>
                    <a:bodyPr/>
                    <a:lstStyle/>
                    <a:p>
                      <a:r>
                        <a:rPr lang="en-US" dirty="0"/>
                        <a:t>5. </a:t>
                      </a:r>
                      <a:r>
                        <a:rPr lang="en-US" dirty="0" err="1"/>
                        <a:t>Hiện</a:t>
                      </a:r>
                      <a:r>
                        <a:rPr lang="en-US" dirty="0"/>
                        <a:t> </a:t>
                      </a:r>
                      <a:r>
                        <a:rPr lang="en-US" dirty="0" err="1"/>
                        <a:t>thực</a:t>
                      </a:r>
                      <a:r>
                        <a:rPr lang="en-US" dirty="0"/>
                        <a:t> </a:t>
                      </a:r>
                      <a:r>
                        <a:rPr lang="en-US" dirty="0" err="1"/>
                        <a:t>hoá</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err="1"/>
                        <a:t>Thủ</a:t>
                      </a:r>
                      <a:r>
                        <a:rPr lang="en-US" dirty="0"/>
                        <a:t> </a:t>
                      </a:r>
                      <a:r>
                        <a:rPr lang="en-US" dirty="0" err="1"/>
                        <a:t>tục</a:t>
                      </a:r>
                      <a:r>
                        <a:rPr lang="en-US" dirty="0"/>
                        <a:t> </a:t>
                      </a:r>
                      <a:r>
                        <a:rPr lang="en-US" dirty="0" err="1"/>
                        <a:t>kiểm</a:t>
                      </a:r>
                      <a:r>
                        <a:rPr lang="en-US" dirty="0"/>
                        <a:t> </a:t>
                      </a:r>
                      <a:r>
                        <a:rPr lang="en-US" dirty="0" err="1"/>
                        <a:t>thử</a:t>
                      </a:r>
                      <a:r>
                        <a:rPr lang="en-US" dirty="0"/>
                        <a:t> (Test procedures), </a:t>
                      </a:r>
                      <a:r>
                        <a:rPr lang="en-US" dirty="0" err="1"/>
                        <a:t>kịch</a:t>
                      </a:r>
                      <a:r>
                        <a:rPr lang="en-US" dirty="0"/>
                        <a:t> </a:t>
                      </a:r>
                      <a:r>
                        <a:rPr lang="en-US" dirty="0" err="1"/>
                        <a:t>bản</a:t>
                      </a:r>
                      <a:r>
                        <a:rPr lang="en-US" dirty="0"/>
                        <a:t> </a:t>
                      </a:r>
                      <a:r>
                        <a:rPr lang="en-US" dirty="0" err="1"/>
                        <a:t>kiểm</a:t>
                      </a:r>
                      <a:r>
                        <a:rPr lang="en-US" dirty="0"/>
                        <a:t> </a:t>
                      </a:r>
                      <a:r>
                        <a:rPr lang="en-US" dirty="0" err="1"/>
                        <a:t>thử</a:t>
                      </a:r>
                      <a:r>
                        <a:rPr lang="en-US" dirty="0"/>
                        <a:t> </a:t>
                      </a:r>
                      <a:r>
                        <a:rPr lang="en-US" dirty="0" err="1"/>
                        <a:t>đã</a:t>
                      </a:r>
                      <a:r>
                        <a:rPr lang="en-US" dirty="0"/>
                        <a:t> </a:t>
                      </a:r>
                      <a:r>
                        <a:rPr lang="en-US" dirty="0" err="1"/>
                        <a:t>được</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các</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r>
                        <a:rPr lang="en-US" dirty="0"/>
                        <a:t>, </a:t>
                      </a:r>
                      <a:r>
                        <a:rPr lang="en-US" dirty="0" err="1"/>
                        <a:t>lịch</a:t>
                      </a:r>
                      <a:r>
                        <a:rPr lang="en-US" dirty="0"/>
                        <a:t> </a:t>
                      </a:r>
                      <a:r>
                        <a:rPr lang="en-US" dirty="0" err="1"/>
                        <a:t>trình</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a:t>
                      </a:r>
                    </a:p>
                    <a:p>
                      <a:pPr marL="285750" indent="-285750">
                        <a:buFontTx/>
                        <a:buChar char="-"/>
                      </a:pPr>
                      <a:r>
                        <a:rPr lang="en-US" dirty="0"/>
                        <a:t>VD </a:t>
                      </a:r>
                      <a:r>
                        <a:rPr lang="en-US" dirty="0" err="1"/>
                        <a:t>về</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môi</a:t>
                      </a:r>
                      <a:r>
                        <a:rPr lang="en-US" dirty="0"/>
                        <a:t> </a:t>
                      </a:r>
                      <a:r>
                        <a:rPr lang="en-US" dirty="0" err="1"/>
                        <a:t>trường</a:t>
                      </a:r>
                      <a:r>
                        <a:rPr lang="en-US" dirty="0"/>
                        <a:t>: stub, driver, </a:t>
                      </a:r>
                      <a:r>
                        <a:rPr lang="en-US" dirty="0" err="1"/>
                        <a:t>trình</a:t>
                      </a:r>
                      <a:r>
                        <a:rPr lang="en-US" dirty="0"/>
                        <a:t> </a:t>
                      </a:r>
                      <a:r>
                        <a:rPr lang="en-US" dirty="0" err="1"/>
                        <a:t>mô</a:t>
                      </a:r>
                      <a:r>
                        <a:rPr lang="en-US" dirty="0"/>
                        <a:t> </a:t>
                      </a:r>
                      <a:r>
                        <a:rPr lang="en-US" dirty="0" err="1"/>
                        <a:t>phỏng</a:t>
                      </a:r>
                      <a:r>
                        <a:rPr lang="en-US" dirty="0"/>
                        <a:t>, </a:t>
                      </a:r>
                      <a:r>
                        <a:rPr lang="en-US" dirty="0" err="1"/>
                        <a:t>ảo</a:t>
                      </a:r>
                      <a:r>
                        <a:rPr lang="en-US" dirty="0"/>
                        <a:t> </a:t>
                      </a:r>
                      <a:r>
                        <a:rPr lang="en-US" dirty="0" err="1"/>
                        <a:t>hoá</a:t>
                      </a:r>
                      <a:r>
                        <a:rPr lang="en-US" dirty="0"/>
                        <a:t> </a:t>
                      </a:r>
                      <a:r>
                        <a:rPr lang="en-US" dirty="0" err="1"/>
                        <a:t>dịch</a:t>
                      </a:r>
                      <a:r>
                        <a:rPr lang="en-US" dirty="0"/>
                        <a:t> </a:t>
                      </a:r>
                      <a:r>
                        <a:rPr lang="en-US" dirty="0" err="1"/>
                        <a:t>vụ</a:t>
                      </a:r>
                      <a:endParaRPr lang="en-US" dirty="0"/>
                    </a:p>
                  </a:txBody>
                  <a:tcPr/>
                </a:tc>
                <a:extLst>
                  <a:ext uri="{0D108BD9-81ED-4DB2-BD59-A6C34878D82A}">
                    <a16:rowId xmlns:a16="http://schemas.microsoft.com/office/drawing/2014/main" val="2870040060"/>
                  </a:ext>
                </a:extLst>
              </a:tr>
              <a:tr h="657812">
                <a:tc>
                  <a:txBody>
                    <a:bodyPr/>
                    <a:lstStyle/>
                    <a:p>
                      <a:r>
                        <a:rPr lang="en-US" dirty="0"/>
                        <a:t>6. </a:t>
                      </a:r>
                      <a:r>
                        <a:rPr lang="en-US" dirty="0" err="1"/>
                        <a:t>Thực</a:t>
                      </a:r>
                      <a:r>
                        <a:rPr lang="en-US" dirty="0"/>
                        <a:t> </a:t>
                      </a:r>
                      <a:r>
                        <a:rPr lang="en-US" dirty="0" err="1"/>
                        <a:t>thi</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a:t>Test logs, </a:t>
                      </a:r>
                      <a:r>
                        <a:rPr lang="en-US" dirty="0" err="1"/>
                        <a:t>báo</a:t>
                      </a:r>
                      <a:r>
                        <a:rPr lang="en-US" dirty="0"/>
                        <a:t> </a:t>
                      </a:r>
                      <a:r>
                        <a:rPr lang="en-US" dirty="0" err="1"/>
                        <a:t>cáo</a:t>
                      </a:r>
                      <a:r>
                        <a:rPr lang="en-US" dirty="0"/>
                        <a:t> </a:t>
                      </a:r>
                      <a:r>
                        <a:rPr lang="en-US" dirty="0" err="1"/>
                        <a:t>lỗi</a:t>
                      </a:r>
                      <a:r>
                        <a:rPr lang="en-US" dirty="0"/>
                        <a:t> (defect report)</a:t>
                      </a:r>
                    </a:p>
                  </a:txBody>
                  <a:tcPr/>
                </a:tc>
                <a:extLst>
                  <a:ext uri="{0D108BD9-81ED-4DB2-BD59-A6C34878D82A}">
                    <a16:rowId xmlns:a16="http://schemas.microsoft.com/office/drawing/2014/main" val="3719687653"/>
                  </a:ext>
                </a:extLst>
              </a:tr>
              <a:tr h="661491">
                <a:tc>
                  <a:txBody>
                    <a:bodyPr/>
                    <a:lstStyle/>
                    <a:p>
                      <a:r>
                        <a:rPr lang="en-US" dirty="0"/>
                        <a:t>7. Hoàn </a:t>
                      </a:r>
                      <a:r>
                        <a:rPr lang="en-US" dirty="0" err="1"/>
                        <a:t>thành</a:t>
                      </a:r>
                      <a:r>
                        <a:rPr lang="en-US" dirty="0"/>
                        <a:t> </a:t>
                      </a:r>
                      <a:r>
                        <a:rPr lang="en-US" dirty="0" err="1"/>
                        <a:t>kiểm</a:t>
                      </a:r>
                      <a:r>
                        <a:rPr lang="en-US" dirty="0"/>
                        <a:t> </a:t>
                      </a:r>
                      <a:r>
                        <a:rPr lang="en-US" dirty="0" err="1"/>
                        <a:t>thử</a:t>
                      </a:r>
                      <a:endParaRPr lang="en-US" dirty="0"/>
                    </a:p>
                  </a:txBody>
                  <a:tcPr/>
                </a:tc>
                <a:tc>
                  <a:txBody>
                    <a:bodyPr/>
                    <a:lstStyle/>
                    <a:p>
                      <a:pPr marL="285750" indent="-285750">
                        <a:buFontTx/>
                        <a:buChar char="-"/>
                      </a:pPr>
                      <a:r>
                        <a:rPr lang="en-US" dirty="0" err="1"/>
                        <a:t>Báo</a:t>
                      </a:r>
                      <a:r>
                        <a:rPr lang="en-US" dirty="0"/>
                        <a:t> </a:t>
                      </a:r>
                      <a:r>
                        <a:rPr lang="en-US" dirty="0" err="1"/>
                        <a:t>cáo</a:t>
                      </a:r>
                      <a:r>
                        <a:rPr lang="en-US" dirty="0"/>
                        <a:t> </a:t>
                      </a:r>
                      <a:r>
                        <a:rPr lang="en-US" dirty="0" err="1"/>
                        <a:t>hoàn</a:t>
                      </a:r>
                      <a:r>
                        <a:rPr lang="en-US" dirty="0"/>
                        <a:t> </a:t>
                      </a:r>
                      <a:r>
                        <a:rPr lang="en-US" dirty="0" err="1"/>
                        <a:t>thành</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hạng</a:t>
                      </a:r>
                      <a:r>
                        <a:rPr lang="en-US" dirty="0"/>
                        <a:t> </a:t>
                      </a:r>
                      <a:r>
                        <a:rPr lang="en-US" dirty="0" err="1"/>
                        <a:t>mục</a:t>
                      </a:r>
                      <a:r>
                        <a:rPr lang="en-US" dirty="0"/>
                        <a:t> </a:t>
                      </a:r>
                      <a:r>
                        <a:rPr lang="en-US" dirty="0" err="1"/>
                        <a:t>hành</a:t>
                      </a:r>
                      <a:r>
                        <a:rPr lang="en-US" dirty="0"/>
                        <a:t> </a:t>
                      </a:r>
                      <a:r>
                        <a:rPr lang="en-US" dirty="0" err="1"/>
                        <a:t>động</a:t>
                      </a:r>
                      <a:r>
                        <a:rPr lang="en-US" dirty="0"/>
                        <a:t> </a:t>
                      </a:r>
                      <a:r>
                        <a:rPr lang="en-US" dirty="0" err="1"/>
                        <a:t>để</a:t>
                      </a:r>
                      <a:r>
                        <a:rPr lang="en-US" dirty="0"/>
                        <a:t> </a:t>
                      </a:r>
                      <a:r>
                        <a:rPr lang="en-US" dirty="0" err="1"/>
                        <a:t>cải</a:t>
                      </a:r>
                      <a:r>
                        <a:rPr lang="en-US" dirty="0"/>
                        <a:t> </a:t>
                      </a:r>
                      <a:r>
                        <a:rPr lang="en-US" dirty="0" err="1"/>
                        <a:t>tiến</a:t>
                      </a:r>
                      <a:r>
                        <a:rPr lang="en-US" dirty="0"/>
                        <a:t>, </a:t>
                      </a:r>
                      <a:r>
                        <a:rPr lang="en-US" dirty="0" err="1"/>
                        <a:t>tài</a:t>
                      </a:r>
                      <a:r>
                        <a:rPr lang="en-US" dirty="0"/>
                        <a:t> </a:t>
                      </a:r>
                      <a:r>
                        <a:rPr lang="en-US" dirty="0" err="1"/>
                        <a:t>liệu</a:t>
                      </a:r>
                      <a:r>
                        <a:rPr lang="en-US" dirty="0"/>
                        <a:t> </a:t>
                      </a:r>
                      <a:r>
                        <a:rPr lang="en-US" dirty="0" err="1"/>
                        <a:t>về</a:t>
                      </a:r>
                      <a:r>
                        <a:rPr lang="en-US" dirty="0"/>
                        <a:t> </a:t>
                      </a:r>
                      <a:r>
                        <a:rPr lang="en-US" dirty="0" err="1"/>
                        <a:t>các</a:t>
                      </a:r>
                      <a:r>
                        <a:rPr lang="en-US" dirty="0"/>
                        <a:t> </a:t>
                      </a:r>
                      <a:r>
                        <a:rPr lang="en-US" dirty="0" err="1"/>
                        <a:t>bài</a:t>
                      </a:r>
                      <a:r>
                        <a:rPr lang="en-US" dirty="0"/>
                        <a:t> </a:t>
                      </a:r>
                      <a:r>
                        <a:rPr lang="en-US" dirty="0" err="1"/>
                        <a:t>học</a:t>
                      </a:r>
                      <a:r>
                        <a:rPr lang="en-US" dirty="0"/>
                        <a:t> </a:t>
                      </a:r>
                      <a:r>
                        <a:rPr lang="en-US" dirty="0" err="1"/>
                        <a:t>rút</a:t>
                      </a:r>
                      <a:r>
                        <a:rPr lang="en-US" dirty="0"/>
                        <a:t> </a:t>
                      </a:r>
                      <a:r>
                        <a:rPr lang="en-US" dirty="0" err="1"/>
                        <a:t>ra</a:t>
                      </a:r>
                      <a:r>
                        <a:rPr lang="en-US" dirty="0"/>
                        <a:t> </a:t>
                      </a:r>
                      <a:r>
                        <a:rPr lang="en-US" dirty="0" err="1"/>
                        <a:t>và</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thay</a:t>
                      </a:r>
                      <a:r>
                        <a:rPr lang="en-US" dirty="0"/>
                        <a:t> </a:t>
                      </a:r>
                      <a:r>
                        <a:rPr lang="en-US" dirty="0" err="1"/>
                        <a:t>đổi</a:t>
                      </a:r>
                      <a:r>
                        <a:rPr lang="en-US" dirty="0"/>
                        <a:t> (change request)</a:t>
                      </a:r>
                    </a:p>
                  </a:txBody>
                  <a:tcPr/>
                </a:tc>
                <a:extLst>
                  <a:ext uri="{0D108BD9-81ED-4DB2-BD59-A6C34878D82A}">
                    <a16:rowId xmlns:a16="http://schemas.microsoft.com/office/drawing/2014/main" val="1227768563"/>
                  </a:ext>
                </a:extLst>
              </a:tr>
            </a:tbl>
          </a:graphicData>
        </a:graphic>
      </p:graphicFrame>
    </p:spTree>
    <p:extLst>
      <p:ext uri="{BB962C8B-B14F-4D97-AF65-F5344CB8AC3E}">
        <p14:creationId xmlns:p14="http://schemas.microsoft.com/office/powerpoint/2010/main" val="271319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10515600" cy="1017474"/>
          </a:xfrm>
        </p:spPr>
        <p:txBody>
          <a:bodyPr>
            <a:normAutofit/>
          </a:bodyPr>
          <a:lstStyle/>
          <a:p>
            <a:pPr eaLnBrk="1" hangingPunct="1"/>
            <a:r>
              <a:rPr lang="en-US" altLang="en-US" sz="3500" b="1" dirty="0"/>
              <a:t>1.4.4. </a:t>
            </a:r>
            <a:r>
              <a:rPr lang="en-US" altLang="en-US" sz="3500" b="1" dirty="0" err="1"/>
              <a:t>Truy</a:t>
            </a:r>
            <a:r>
              <a:rPr lang="en-US" altLang="en-US" sz="3500" b="1" dirty="0"/>
              <a:t> </a:t>
            </a:r>
            <a:r>
              <a:rPr lang="en-US" altLang="en-US" sz="3500" b="1" dirty="0" err="1"/>
              <a:t>xuất</a:t>
            </a:r>
            <a:r>
              <a:rPr lang="en-US" altLang="en-US" sz="3500" b="1" dirty="0"/>
              <a:t> </a:t>
            </a:r>
            <a:r>
              <a:rPr lang="en-US" altLang="en-US" sz="3500" b="1" dirty="0" err="1"/>
              <a:t>nguồn</a:t>
            </a:r>
            <a:r>
              <a:rPr lang="en-US" altLang="en-US" sz="3500" b="1" dirty="0"/>
              <a:t> </a:t>
            </a:r>
            <a:r>
              <a:rPr lang="en-US" altLang="en-US" sz="3500" b="1" dirty="0" err="1"/>
              <a:t>gốc</a:t>
            </a:r>
            <a:r>
              <a:rPr lang="en-US" altLang="en-US" sz="3500" b="1" dirty="0"/>
              <a:t> </a:t>
            </a:r>
            <a:r>
              <a:rPr lang="en-US" altLang="en-US" sz="3500" b="1" dirty="0" err="1"/>
              <a:t>giữa</a:t>
            </a:r>
            <a:r>
              <a:rPr lang="en-US" altLang="en-US" sz="3500" b="1" dirty="0"/>
              <a:t> Test basis </a:t>
            </a:r>
            <a:r>
              <a:rPr lang="en-US" altLang="en-US" sz="3500" b="1" dirty="0" err="1"/>
              <a:t>và</a:t>
            </a:r>
            <a:r>
              <a:rPr lang="en-US" altLang="en-US" sz="3500" b="1" dirty="0"/>
              <a:t> </a:t>
            </a:r>
            <a:r>
              <a:rPr lang="en-US" altLang="en-US" sz="3500" b="1" dirty="0" err="1"/>
              <a:t>Testware</a:t>
            </a:r>
            <a:endParaRPr lang="en-US" altLang="en-US" sz="35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174228" y="1191873"/>
            <a:ext cx="12017772" cy="4729956"/>
          </a:xfrm>
          <a:noFill/>
        </p:spPr>
        <p:txBody>
          <a:bodyPr rtlCol="0">
            <a:normAutofit fontScale="85000" lnSpcReduction="20000"/>
          </a:bodyPr>
          <a:lstStyle/>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Để</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thực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soát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điều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chỉnh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việc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thiết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lập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trì</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xuất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gốc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trong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suốt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trình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giữa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test basis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test ware </a:t>
            </a:r>
            <a:r>
              <a:rPr lang="en-US" sz="2400" dirty="0" err="1">
                <a:latin typeface="Calibri" panose="020F0502020204030204" pitchFamily="34" charset="0"/>
                <a:ea typeface="Calibri" panose="020F0502020204030204" pitchFamily="34" charset="0"/>
                <a:cs typeface="Calibri" panose="020F0502020204030204" pitchFamily="34" charset="0"/>
              </a:rPr>
              <a:t>liên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quan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đến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test basis </a:t>
            </a:r>
            <a:r>
              <a:rPr lang="en-US" sz="2400" dirty="0" err="1">
                <a:latin typeface="Calibri" panose="020F0502020204030204" pitchFamily="34" charset="0"/>
                <a:ea typeface="Calibri" panose="020F0502020204030204" pitchFamily="34" charset="0"/>
                <a:cs typeface="Calibri" panose="020F0502020204030204" pitchFamily="34" charset="0"/>
              </a:rPr>
              <a:t>này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điều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kiện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rủi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ro</a:t>
            </a:r>
            <a:r>
              <a:rPr lang="en-US" sz="2400" dirty="0">
                <a:latin typeface="Calibri" panose="020F0502020204030204" pitchFamily="34" charset="0"/>
                <a:ea typeface="Calibri" panose="020F0502020204030204" pitchFamily="34" charset="0"/>
                <a:cs typeface="Calibri" panose="020F0502020204030204" pitchFamily="34" charset="0"/>
              </a:rPr>
              <a:t>, test cases), </a:t>
            </a:r>
            <a:r>
              <a:rPr lang="en-US" sz="2400" dirty="0" err="1">
                <a:latin typeface="Calibri" panose="020F0502020204030204" pitchFamily="34" charset="0"/>
                <a:ea typeface="Calibri" panose="020F0502020204030204" pitchFamily="34" charset="0"/>
                <a:cs typeface="Calibri" panose="020F0502020204030204" pitchFamily="34" charset="0"/>
              </a:rPr>
              <a:t>kết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lỗi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tìm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thấy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rất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quan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trọng</a:t>
            </a:r>
            <a:r>
              <a:rPr lang="en-US" sz="24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r>
              <a:rPr lang="en-US" sz="2400" dirty="0" err="1">
                <a:latin typeface="Calibri" panose="020F0502020204030204" pitchFamily="34" charset="0"/>
                <a:ea typeface="Calibri" panose="020F0502020204030204" pitchFamily="34" charset="0"/>
                <a:cs typeface="Calibri" panose="020F0502020204030204" pitchFamily="34" charset="0"/>
              </a:rPr>
              <a:t>Truy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xuất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gốc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xác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hỗ</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giá</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bao </a:t>
            </a:r>
            <a:r>
              <a:rPr lang="en-US" sz="2400" dirty="0" err="1">
                <a:latin typeface="Calibri" panose="020F0502020204030204" pitchFamily="34" charset="0"/>
                <a:ea typeface="Calibri" panose="020F0502020204030204" pitchFamily="34" charset="0"/>
                <a:cs typeface="Calibri" panose="020F0502020204030204" pitchFamily="34" charset="0"/>
              </a:rPr>
              <a:t>phủ</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vì</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vậy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rất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hữu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ích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nếu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tiêu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chí</a:t>
            </a:r>
            <a:r>
              <a:rPr lang="en-US" sz="2400" dirty="0">
                <a:latin typeface="Calibri" panose="020F0502020204030204" pitchFamily="34" charset="0"/>
                <a:ea typeface="Calibri" panose="020F0502020204030204" pitchFamily="34" charset="0"/>
                <a:cs typeface="Calibri" panose="020F0502020204030204" pitchFamily="34" charset="0"/>
              </a:rPr>
              <a:t> bao </a:t>
            </a:r>
            <a:r>
              <a:rPr lang="en-US" sz="2400" dirty="0" err="1">
                <a:latin typeface="Calibri" panose="020F0502020204030204" pitchFamily="34" charset="0"/>
                <a:ea typeface="Calibri" panose="020F0502020204030204" pitchFamily="34" charset="0"/>
                <a:cs typeface="Calibri" panose="020F0502020204030204" pitchFamily="34" charset="0"/>
              </a:rPr>
              <a:t>phủ</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thể</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được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được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định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nghĩa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trong</a:t>
            </a:r>
            <a:r>
              <a:rPr lang="en-US" sz="2400" dirty="0">
                <a:latin typeface="Calibri" panose="020F0502020204030204" pitchFamily="34" charset="0"/>
                <a:ea typeface="Calibri" panose="020F0502020204030204" pitchFamily="34" charset="0"/>
                <a:cs typeface="Calibri" panose="020F0502020204030204" pitchFamily="34" charset="0"/>
              </a:rPr>
              <a:t> test basis.</a:t>
            </a:r>
          </a:p>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Tiêu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chí</a:t>
            </a:r>
            <a:r>
              <a:rPr lang="en-US" sz="2400" dirty="0">
                <a:latin typeface="Calibri" panose="020F0502020204030204" pitchFamily="34" charset="0"/>
                <a:ea typeface="Calibri" panose="020F0502020204030204" pitchFamily="34" charset="0"/>
                <a:cs typeface="Calibri" panose="020F0502020204030204" pitchFamily="34" charset="0"/>
              </a:rPr>
              <a:t> bao </a:t>
            </a:r>
            <a:r>
              <a:rPr lang="en-US" sz="2400" dirty="0" err="1">
                <a:latin typeface="Calibri" panose="020F0502020204030204" pitchFamily="34" charset="0"/>
                <a:ea typeface="Calibri" panose="020F0502020204030204" pitchFamily="34" charset="0"/>
                <a:cs typeface="Calibri" panose="020F0502020204030204" pitchFamily="34" charset="0"/>
              </a:rPr>
              <a:t>phủ</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thể</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hoạt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như</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chỉ</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số</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năng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suất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đẩy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hoạt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thể</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những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gì</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mục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tiêu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được</a:t>
            </a:r>
            <a:r>
              <a:rPr lang="en-US" sz="24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VD: </a:t>
            </a:r>
          </a:p>
          <a:p>
            <a:pPr lvl="1">
              <a:lnSpc>
                <a:spcPct val="150000"/>
              </a:lnSpc>
              <a:defRPr/>
            </a:pPr>
            <a:r>
              <a:rPr lang="en-US" sz="2000" dirty="0" err="1">
                <a:latin typeface="Calibri" panose="020F0502020204030204" pitchFamily="34" charset="0"/>
                <a:ea typeface="Calibri" panose="020F0502020204030204" pitchFamily="34" charset="0"/>
                <a:cs typeface="Calibri" panose="020F0502020204030204" pitchFamily="34" charset="0"/>
              </a:rPr>
              <a:t>Truy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xuất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nguồn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gốc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giữa</a:t>
            </a:r>
            <a:r>
              <a:rPr lang="en-US" sz="2000" dirty="0">
                <a:latin typeface="Calibri" panose="020F0502020204030204" pitchFamily="34" charset="0"/>
                <a:ea typeface="Calibri" panose="020F0502020204030204" pitchFamily="34" charset="0"/>
                <a:cs typeface="Calibri" panose="020F0502020204030204" pitchFamily="34" charset="0"/>
              </a:rPr>
              <a:t> test case </a:t>
            </a:r>
            <a:r>
              <a:rPr lang="en-US" sz="2000" dirty="0" err="1">
                <a:latin typeface="Calibri" panose="020F0502020204030204" pitchFamily="34" charset="0"/>
                <a:ea typeface="Calibri" panose="020F0502020204030204" pitchFamily="34" charset="0"/>
                <a:cs typeface="Calibri" panose="020F0502020204030204" pitchFamily="34" charset="0"/>
              </a:rPr>
              <a:t>và</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tài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liệu</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yêu</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cầu</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có</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thể</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xác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định</a:t>
            </a:r>
            <a:r>
              <a:rPr lang="en-US" sz="2000" dirty="0">
                <a:latin typeface="Calibri" panose="020F0502020204030204" pitchFamily="34" charset="0"/>
                <a:ea typeface="Calibri" panose="020F0502020204030204" pitchFamily="34" charset="0"/>
                <a:cs typeface="Calibri" panose="020F0502020204030204" pitchFamily="34" charset="0"/>
              </a:rPr>
              <a:t> test case </a:t>
            </a:r>
            <a:r>
              <a:rPr lang="en-US" sz="2000" dirty="0" err="1">
                <a:latin typeface="Calibri" panose="020F0502020204030204" pitchFamily="34" charset="0"/>
                <a:ea typeface="Calibri" panose="020F0502020204030204" pitchFamily="34" charset="0"/>
                <a:cs typeface="Calibri" panose="020F0502020204030204" pitchFamily="34" charset="0"/>
              </a:rPr>
              <a:t>đã</a:t>
            </a:r>
            <a:r>
              <a:rPr lang="en-US" sz="2000" dirty="0">
                <a:latin typeface="Calibri" panose="020F0502020204030204" pitchFamily="34" charset="0"/>
                <a:ea typeface="Calibri" panose="020F0502020204030204" pitchFamily="34" charset="0"/>
                <a:cs typeface="Calibri" panose="020F0502020204030204" pitchFamily="34" charset="0"/>
              </a:rPr>
              <a:t> bao </a:t>
            </a:r>
            <a:r>
              <a:rPr lang="en-US" sz="2000" dirty="0" err="1">
                <a:latin typeface="Calibri" panose="020F0502020204030204" pitchFamily="34" charset="0"/>
                <a:ea typeface="Calibri" panose="020F0502020204030204" pitchFamily="34" charset="0"/>
                <a:cs typeface="Calibri" panose="020F0502020204030204" pitchFamily="34" charset="0"/>
              </a:rPr>
              <a:t>phủ</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hết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yêu</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cầu</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chưa</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sz="2000" dirty="0" err="1">
                <a:latin typeface="Calibri" panose="020F0502020204030204" pitchFamily="34" charset="0"/>
                <a:ea typeface="Calibri" panose="020F0502020204030204" pitchFamily="34" charset="0"/>
                <a:cs typeface="Calibri" panose="020F0502020204030204" pitchFamily="34" charset="0"/>
              </a:rPr>
              <a:t>Truy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xuất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nguồn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gốc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kết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quả</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kiểm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thử</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với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rủi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ro</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có</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thể</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được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sử</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dụng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để</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đánh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giá</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mức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độ</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rủi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ro</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còn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lại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của</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đối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tượng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kiểm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thử</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defRP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defRPr/>
            </a:pPr>
            <a:endParaRPr lang="en-US" sz="24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501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10515600" cy="1017474"/>
          </a:xfrm>
        </p:spPr>
        <p:txBody>
          <a:bodyPr>
            <a:normAutofit/>
          </a:bodyPr>
          <a:lstStyle/>
          <a:p>
            <a:pPr eaLnBrk="1" hangingPunct="1"/>
            <a:r>
              <a:rPr lang="en-US" altLang="en-US" sz="3400" b="1" dirty="0"/>
              <a:t>1.4.4. </a:t>
            </a:r>
            <a:r>
              <a:rPr lang="en-US" altLang="en-US" sz="3400" b="1" dirty="0" err="1"/>
              <a:t>Truy</a:t>
            </a:r>
            <a:r>
              <a:rPr lang="en-US" altLang="en-US" sz="3400" b="1" dirty="0"/>
              <a:t> </a:t>
            </a:r>
            <a:r>
              <a:rPr lang="en-US" altLang="en-US" sz="3400" b="1" dirty="0" err="1"/>
              <a:t>xuất</a:t>
            </a:r>
            <a:r>
              <a:rPr lang="en-US" altLang="en-US" sz="3400" b="1" dirty="0"/>
              <a:t> </a:t>
            </a:r>
            <a:r>
              <a:rPr lang="en-US" altLang="en-US" sz="3400" b="1" dirty="0" err="1"/>
              <a:t>nguồn</a:t>
            </a:r>
            <a:r>
              <a:rPr lang="en-US" altLang="en-US" sz="3400" b="1" dirty="0"/>
              <a:t> </a:t>
            </a:r>
            <a:r>
              <a:rPr lang="en-US" altLang="en-US" sz="3400" b="1" dirty="0" err="1"/>
              <a:t>gốc</a:t>
            </a:r>
            <a:r>
              <a:rPr lang="en-US" altLang="en-US" sz="3400" b="1" dirty="0"/>
              <a:t> </a:t>
            </a:r>
            <a:r>
              <a:rPr lang="en-US" altLang="en-US" sz="3400" b="1" dirty="0" err="1"/>
              <a:t>giữa</a:t>
            </a:r>
            <a:r>
              <a:rPr lang="en-US" altLang="en-US" sz="3400" b="1" dirty="0"/>
              <a:t> Test basis </a:t>
            </a:r>
            <a:r>
              <a:rPr lang="en-US" altLang="en-US" sz="3400" b="1" dirty="0" err="1"/>
              <a:t>và</a:t>
            </a:r>
            <a:r>
              <a:rPr lang="en-US" altLang="en-US" sz="3400" b="1" dirty="0"/>
              <a:t> </a:t>
            </a:r>
            <a:r>
              <a:rPr lang="en-US" altLang="en-US" sz="3400" b="1" dirty="0" err="1"/>
              <a:t>Testware</a:t>
            </a:r>
            <a:r>
              <a:rPr lang="en-US" altLang="en-US" sz="3400"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174228" y="1191873"/>
            <a:ext cx="12017772" cy="4729956"/>
          </a:xfrm>
          <a:noFill/>
        </p:spPr>
        <p:txBody>
          <a:bodyPr rtlCol="0">
            <a:normAutofit lnSpcReduction="10000"/>
          </a:bodyPr>
          <a:lstStyle/>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xuất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gốc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tốt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thể</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giá</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được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những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thay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đổi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điều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kiện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chỉnh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sửa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giúp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ứng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yêu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cầu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trị</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công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nghệ</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thông</a:t>
            </a:r>
            <a:r>
              <a:rPr lang="en-US" sz="2400" dirty="0">
                <a:latin typeface="Calibri" panose="020F0502020204030204" pitchFamily="34" charset="0"/>
                <a:ea typeface="Calibri" panose="020F0502020204030204" pitchFamily="34" charset="0"/>
                <a:cs typeface="Calibri" panose="020F0502020204030204" pitchFamily="34" charset="0"/>
              </a:rPr>
              <a:t> tin.</a:t>
            </a:r>
          </a:p>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xuất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gốc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tốt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thể</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ra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báo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tiến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hoàn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thành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dễ</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hiểu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bằng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cách</a:t>
            </a:r>
            <a:r>
              <a:rPr lang="en-US" sz="2400" dirty="0">
                <a:latin typeface="Calibri" panose="020F0502020204030204" pitchFamily="34" charset="0"/>
                <a:ea typeface="Calibri" panose="020F0502020204030204" pitchFamily="34" charset="0"/>
                <a:cs typeface="Calibri" panose="020F0502020204030204" pitchFamily="34" charset="0"/>
              </a:rPr>
              <a:t> bao </a:t>
            </a:r>
            <a:r>
              <a:rPr lang="en-US" sz="2400" dirty="0" err="1">
                <a:latin typeface="Calibri" panose="020F0502020204030204" pitchFamily="34" charset="0"/>
                <a:ea typeface="Calibri" panose="020F0502020204030204" pitchFamily="34" charset="0"/>
                <a:cs typeface="Calibri" panose="020F0502020204030204" pitchFamily="34" charset="0"/>
              </a:rPr>
              <a:t>gồm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trạng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thái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test basis.</a:t>
            </a:r>
          </a:p>
          <a:p>
            <a:pPr>
              <a:lnSpc>
                <a:spcPct val="150000"/>
              </a:lnSpc>
              <a:buFont typeface="Wingdings" panose="05000000000000000000" pitchFamily="2" charset="2"/>
              <a:buChar char="v"/>
              <a:defRPr/>
            </a:pPr>
            <a:r>
              <a:rPr lang="en-US" sz="2400" dirty="0" err="1">
                <a:latin typeface="Calibri" panose="020F0502020204030204" pitchFamily="34" charset="0"/>
                <a:ea typeface="Calibri" panose="020F0502020204030204" pitchFamily="34" charset="0"/>
                <a:cs typeface="Calibri" panose="020F0502020204030204" pitchFamily="34" charset="0"/>
              </a:rPr>
              <a:t>Là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hỗ</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truyền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khía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kỹ</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thuật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bên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liên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quan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theo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dễ</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hiểu</a:t>
            </a:r>
            <a:r>
              <a:rPr lang="en-US" sz="24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r>
              <a:rPr lang="vi-VN" sz="2200" b="0" i="0" dirty="0">
                <a:solidFill>
                  <a:srgbClr val="3C4043"/>
                </a:solidFill>
                <a:effectLst/>
                <a:latin typeface="Roboto" panose="02000000000000000000" pitchFamily="2" charset="0"/>
              </a:rPr>
              <a:t>Truy xuất nguồn gốc cung cấp thông tin để đánh giá chất lượng sản phẩm, khả năng xử lý và tiến độ dự án so với các mục tiêu kinh doanh</a:t>
            </a: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defRPr/>
            </a:pPr>
            <a:endParaRPr lang="en-US" sz="24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0560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10515600" cy="1017474"/>
          </a:xfrm>
        </p:spPr>
        <p:txBody>
          <a:bodyPr>
            <a:normAutofit/>
          </a:bodyPr>
          <a:lstStyle/>
          <a:p>
            <a:pPr eaLnBrk="1" hangingPunct="1"/>
            <a:r>
              <a:rPr lang="en-US" altLang="en-US" sz="3400" b="1" dirty="0"/>
              <a:t>1.4.5. Vai </a:t>
            </a:r>
            <a:r>
              <a:rPr lang="en-US" altLang="en-US" sz="3400" b="1" dirty="0" err="1"/>
              <a:t>trò</a:t>
            </a:r>
            <a:r>
              <a:rPr lang="en-US" altLang="en-US" sz="3400" b="1" dirty="0"/>
              <a:t> </a:t>
            </a:r>
            <a:r>
              <a:rPr lang="en-US" altLang="en-US" sz="3400" b="1" dirty="0" err="1"/>
              <a:t>của</a:t>
            </a:r>
            <a:r>
              <a:rPr lang="en-US" altLang="en-US" sz="3400" b="1" dirty="0"/>
              <a:t> </a:t>
            </a:r>
            <a:r>
              <a:rPr lang="en-US" altLang="en-US" sz="3400" b="1" dirty="0" err="1"/>
              <a:t>kiểm</a:t>
            </a:r>
            <a:r>
              <a:rPr lang="en-US" altLang="en-US" sz="3400" b="1" dirty="0"/>
              <a:t> </a:t>
            </a:r>
            <a:r>
              <a:rPr lang="en-US" altLang="en-US" sz="3400" b="1" dirty="0" err="1"/>
              <a:t>thử</a:t>
            </a:r>
            <a:endParaRPr lang="en-US" altLang="en-US" sz="34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5" name="Rectangle 3">
            <a:extLst>
              <a:ext uri="{FF2B5EF4-FFF2-40B4-BE49-F238E27FC236}">
                <a16:creationId xmlns:a16="http://schemas.microsoft.com/office/drawing/2014/main" id="{5C9807FB-5038-5A13-DDA4-0CC17E7B63CD}"/>
              </a:ext>
            </a:extLst>
          </p:cNvPr>
          <p:cNvSpPr>
            <a:spLocks noGrp="1" noChangeArrowheads="1"/>
          </p:cNvSpPr>
          <p:nvPr>
            <p:ph idx="1"/>
          </p:nvPr>
        </p:nvSpPr>
        <p:spPr>
          <a:xfrm>
            <a:off x="174228" y="1191873"/>
            <a:ext cx="12017772" cy="4729956"/>
          </a:xfrm>
          <a:noFill/>
        </p:spPr>
        <p:txBody>
          <a:bodyPr rtlCol="0">
            <a:normAutofit/>
          </a:bodyPr>
          <a:lstStyle/>
          <a:p>
            <a:pPr>
              <a:lnSpc>
                <a:spcPct val="150000"/>
              </a:lnSpc>
              <a:buFont typeface="Wingdings" panose="05000000000000000000" pitchFamily="2" charset="2"/>
              <a:buChar char="v"/>
              <a:defRPr/>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Xét</a:t>
            </a:r>
            <a:r>
              <a:rPr lang="en-US" sz="2400" dirty="0">
                <a:latin typeface="Calibri" panose="020F0502020204030204" pitchFamily="34" charset="0"/>
                <a:ea typeface="Calibri" panose="020F0502020204030204" pitchFamily="34" charset="0"/>
                <a:cs typeface="Calibri" panose="020F0502020204030204" pitchFamily="34" charset="0"/>
              </a:rPr>
              <a:t> 2 </a:t>
            </a:r>
            <a:r>
              <a:rPr lang="en-US" sz="2400" dirty="0" err="1">
                <a:latin typeface="Calibri" panose="020F0502020204030204" pitchFamily="34" charset="0"/>
                <a:ea typeface="Calibri" panose="020F0502020204030204" pitchFamily="34" charset="0"/>
                <a:cs typeface="Calibri" panose="020F0502020204030204" pitchFamily="34" charset="0"/>
              </a:rPr>
              <a:t>vai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trò</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trong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Vai </a:t>
            </a:r>
            <a:r>
              <a:rPr lang="en-US" sz="2400" dirty="0" err="1">
                <a:latin typeface="Calibri" panose="020F0502020204030204" pitchFamily="34" charset="0"/>
                <a:ea typeface="Calibri" panose="020F0502020204030204" pitchFamily="34" charset="0"/>
                <a:cs typeface="Calibri" panose="020F0502020204030204" pitchFamily="34" charset="0"/>
              </a:rPr>
              <a:t>trò</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lý</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vai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trò</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kiểm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thử</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viên</a:t>
            </a: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defRPr/>
            </a:pP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hoạt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nhiệm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vụ</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2 </a:t>
            </a:r>
            <a:r>
              <a:rPr lang="en-US" sz="2400" dirty="0" err="1">
                <a:latin typeface="Calibri" panose="020F0502020204030204" pitchFamily="34" charset="0"/>
                <a:ea typeface="Calibri" panose="020F0502020204030204" pitchFamily="34" charset="0"/>
                <a:cs typeface="Calibri" panose="020F0502020204030204" pitchFamily="34" charset="0"/>
              </a:rPr>
              <a:t>vai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trò</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này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phụ</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thuộc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vào</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yếu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tố</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như</a:t>
            </a:r>
            <a:r>
              <a:rPr lang="en-US" sz="2400" dirty="0">
                <a:latin typeface="Calibri" panose="020F0502020204030204" pitchFamily="34" charset="0"/>
                <a:ea typeface="Calibri" panose="020F0502020204030204" pitchFamily="34" charset="0"/>
                <a:cs typeface="Calibri" panose="020F0502020204030204" pitchFamily="34" charset="0"/>
              </a:rPr>
              <a:t>: </a:t>
            </a:r>
          </a:p>
          <a:p>
            <a:pPr lvl="1">
              <a:lnSpc>
                <a:spcPct val="150000"/>
              </a:lnSpc>
              <a:defRPr/>
            </a:pPr>
            <a:r>
              <a:rPr lang="en-US" sz="2000" dirty="0" err="1">
                <a:latin typeface="Calibri" panose="020F0502020204030204" pitchFamily="34" charset="0"/>
                <a:ea typeface="Calibri" panose="020F0502020204030204" pitchFamily="34" charset="0"/>
                <a:cs typeface="Calibri" panose="020F0502020204030204" pitchFamily="34" charset="0"/>
              </a:rPr>
              <a:t>Bối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cảnh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dự</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án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và</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sản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phẩm</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en-US" sz="2000" dirty="0" err="1">
                <a:latin typeface="Calibri" panose="020F0502020204030204" pitchFamily="34" charset="0"/>
                <a:ea typeface="Calibri" panose="020F0502020204030204" pitchFamily="34" charset="0"/>
                <a:cs typeface="Calibri" panose="020F0502020204030204" pitchFamily="34" charset="0"/>
              </a:rPr>
              <a:t>Các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kỹ</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năng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của</a:t>
            </a:r>
            <a:r>
              <a:rPr lang="en-US" sz="2000" dirty="0">
                <a:latin typeface="Calibri" panose="020F0502020204030204" pitchFamily="34" charset="0"/>
                <a:ea typeface="Calibri" panose="020F0502020204030204" pitchFamily="34" charset="0"/>
                <a:cs typeface="Calibri" panose="020F0502020204030204" pitchFamily="34" charset="0"/>
              </a:rPr>
              <a:t> con </a:t>
            </a:r>
            <a:r>
              <a:rPr lang="en-US" sz="2000" dirty="0" err="1">
                <a:latin typeface="Calibri" panose="020F0502020204030204" pitchFamily="34" charset="0"/>
                <a:ea typeface="Calibri" panose="020F0502020204030204" pitchFamily="34" charset="0"/>
                <a:cs typeface="Calibri" panose="020F0502020204030204" pitchFamily="34" charset="0"/>
              </a:rPr>
              <a:t>người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trong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từng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vai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trò</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en-US" sz="2000" dirty="0" err="1">
                <a:latin typeface="Calibri" panose="020F0502020204030204" pitchFamily="34" charset="0"/>
                <a:ea typeface="Calibri" panose="020F0502020204030204" pitchFamily="34" charset="0"/>
                <a:cs typeface="Calibri" panose="020F0502020204030204" pitchFamily="34" charset="0"/>
              </a:rPr>
              <a:t>Các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yếu</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tố</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tổ</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chức</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820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10515600" cy="1017474"/>
          </a:xfrm>
        </p:spPr>
        <p:txBody>
          <a:bodyPr>
            <a:normAutofit/>
          </a:bodyPr>
          <a:lstStyle/>
          <a:p>
            <a:pPr eaLnBrk="1" hangingPunct="1"/>
            <a:r>
              <a:rPr lang="en-US" altLang="en-US" sz="3400" b="1" dirty="0"/>
              <a:t>1.4.5. Vai </a:t>
            </a:r>
            <a:r>
              <a:rPr lang="en-US" altLang="en-US" sz="3400" b="1" dirty="0" err="1"/>
              <a:t>trò</a:t>
            </a:r>
            <a:r>
              <a:rPr lang="en-US" altLang="en-US" sz="3400" b="1" dirty="0"/>
              <a:t> </a:t>
            </a:r>
            <a:r>
              <a:rPr lang="en-US" altLang="en-US" sz="3400" b="1" dirty="0" err="1"/>
              <a:t>của</a:t>
            </a:r>
            <a:r>
              <a:rPr lang="en-US" altLang="en-US" sz="3400" b="1" dirty="0"/>
              <a:t> </a:t>
            </a:r>
            <a:r>
              <a:rPr lang="en-US" altLang="en-US" sz="3400" b="1" dirty="0" err="1"/>
              <a:t>kiểm</a:t>
            </a:r>
            <a:r>
              <a:rPr lang="en-US" altLang="en-US" sz="3400" b="1" dirty="0"/>
              <a:t> </a:t>
            </a:r>
            <a:r>
              <a:rPr lang="en-US" altLang="en-US" sz="3400" b="1" dirty="0" err="1"/>
              <a:t>thử</a:t>
            </a:r>
            <a:r>
              <a:rPr lang="en-US" altLang="en-US" sz="3400" b="1" dirty="0"/>
              <a:t> (t)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pic>
        <p:nvPicPr>
          <p:cNvPr id="7" name="Picture 6">
            <a:extLst>
              <a:ext uri="{FF2B5EF4-FFF2-40B4-BE49-F238E27FC236}">
                <a16:creationId xmlns:a16="http://schemas.microsoft.com/office/drawing/2014/main" id="{9E186820-5C4C-76EB-49A6-B813E12121CF}"/>
              </a:ext>
            </a:extLst>
          </p:cNvPr>
          <p:cNvPicPr>
            <a:picLocks noChangeAspect="1"/>
          </p:cNvPicPr>
          <p:nvPr/>
        </p:nvPicPr>
        <p:blipFill>
          <a:blip r:embed="rId3"/>
          <a:stretch>
            <a:fillRect/>
          </a:stretch>
        </p:blipFill>
        <p:spPr>
          <a:xfrm>
            <a:off x="768076" y="1320691"/>
            <a:ext cx="10655848" cy="4216617"/>
          </a:xfrm>
          <a:prstGeom prst="rect">
            <a:avLst/>
          </a:prstGeom>
        </p:spPr>
      </p:pic>
    </p:spTree>
    <p:extLst>
      <p:ext uri="{BB962C8B-B14F-4D97-AF65-F5344CB8AC3E}">
        <p14:creationId xmlns:p14="http://schemas.microsoft.com/office/powerpoint/2010/main" val="218802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907256" y="1364343"/>
            <a:ext cx="10377487" cy="3069771"/>
          </a:xfrm>
        </p:spPr>
        <p:txBody>
          <a:bodyPr rtlCol="0">
            <a:normAutofit fontScale="92500" lnSpcReduction="10000"/>
          </a:bodyPr>
          <a:lstStyle/>
          <a:p>
            <a:pPr marL="0" indent="0" eaLnBrk="1" fontAlgn="auto" hangingPunct="1">
              <a:lnSpc>
                <a:spcPct val="150000"/>
              </a:lnSpc>
              <a:spcAft>
                <a:spcPts val="0"/>
              </a:spcAft>
              <a:buNone/>
              <a:defRPr/>
            </a:pPr>
            <a:r>
              <a:rPr lang="en-US" sz="2400" b="1" dirty="0"/>
              <a:t>1.4.1. </a:t>
            </a:r>
            <a:r>
              <a:rPr lang="en-US" sz="2400" b="1" dirty="0" err="1"/>
              <a:t>Các</a:t>
            </a:r>
            <a:r>
              <a:rPr lang="en-US" sz="2400" b="1" dirty="0"/>
              <a:t> </a:t>
            </a:r>
            <a:r>
              <a:rPr lang="en-US" sz="2400" b="1" dirty="0" err="1"/>
              <a:t>hoạt</a:t>
            </a:r>
            <a:r>
              <a:rPr lang="en-US" sz="2400" b="1" dirty="0"/>
              <a:t> </a:t>
            </a:r>
            <a:r>
              <a:rPr lang="en-US" sz="2400" b="1" dirty="0" err="1"/>
              <a:t>động</a:t>
            </a:r>
            <a:r>
              <a:rPr lang="en-US" sz="2400" b="1" dirty="0"/>
              <a:t> </a:t>
            </a:r>
            <a:r>
              <a:rPr lang="en-US" sz="2400" b="1" dirty="0" err="1"/>
              <a:t>và</a:t>
            </a:r>
            <a:r>
              <a:rPr lang="en-US" sz="2400" b="1" dirty="0"/>
              <a:t> </a:t>
            </a:r>
            <a:r>
              <a:rPr lang="en-US" sz="2400" b="1" dirty="0" err="1"/>
              <a:t>nhiệm</a:t>
            </a:r>
            <a:r>
              <a:rPr lang="en-US" sz="2400" b="1" dirty="0"/>
              <a:t> </a:t>
            </a:r>
            <a:r>
              <a:rPr lang="en-US" sz="2400" b="1" dirty="0" err="1"/>
              <a:t>vụ</a:t>
            </a:r>
            <a:r>
              <a:rPr lang="en-US" sz="2400" b="1" dirty="0"/>
              <a:t> </a:t>
            </a:r>
            <a:r>
              <a:rPr lang="en-US" sz="2400" b="1" dirty="0" err="1"/>
              <a:t>kiểm</a:t>
            </a:r>
            <a:r>
              <a:rPr lang="en-US" sz="2400" b="1" dirty="0"/>
              <a:t> </a:t>
            </a:r>
            <a:r>
              <a:rPr lang="en-US" sz="2400" b="1" dirty="0" err="1"/>
              <a:t>thử</a:t>
            </a:r>
            <a:endParaRPr lang="en-US" sz="2400" b="1" dirty="0"/>
          </a:p>
          <a:p>
            <a:pPr marL="0" indent="0" eaLnBrk="1" fontAlgn="auto" hangingPunct="1">
              <a:lnSpc>
                <a:spcPct val="150000"/>
              </a:lnSpc>
              <a:spcAft>
                <a:spcPts val="0"/>
              </a:spcAft>
              <a:buNone/>
              <a:defRPr/>
            </a:pPr>
            <a:r>
              <a:rPr lang="en-US" altLang="en-US" sz="2400" b="1" dirty="0"/>
              <a:t>1.4.2. Quy </a:t>
            </a:r>
            <a:r>
              <a:rPr lang="en-US" altLang="en-US" sz="2400" b="1" dirty="0" err="1"/>
              <a:t>trình</a:t>
            </a:r>
            <a:r>
              <a:rPr lang="en-US" altLang="en-US" sz="2400" b="1" dirty="0"/>
              <a:t> </a:t>
            </a:r>
            <a:r>
              <a:rPr lang="en-US" altLang="en-US" sz="2400" b="1" dirty="0" err="1"/>
              <a:t>kiểm</a:t>
            </a:r>
            <a:r>
              <a:rPr lang="en-US" altLang="en-US" sz="2400" b="1" dirty="0"/>
              <a:t> </a:t>
            </a:r>
            <a:r>
              <a:rPr lang="en-US" altLang="en-US" sz="2400" b="1" dirty="0" err="1"/>
              <a:t>thử</a:t>
            </a:r>
            <a:r>
              <a:rPr lang="en-US" altLang="en-US" sz="2400" b="1" dirty="0"/>
              <a:t> </a:t>
            </a:r>
            <a:r>
              <a:rPr lang="en-US" altLang="en-US" sz="2400" b="1" dirty="0" err="1"/>
              <a:t>theo</a:t>
            </a:r>
            <a:r>
              <a:rPr lang="en-US" altLang="en-US" sz="2400" b="1" dirty="0"/>
              <a:t> </a:t>
            </a:r>
            <a:r>
              <a:rPr lang="en-US" altLang="en-US" sz="2400" b="1" dirty="0" err="1"/>
              <a:t>ngữ</a:t>
            </a:r>
            <a:r>
              <a:rPr lang="en-US" altLang="en-US" sz="2400" b="1" dirty="0"/>
              <a:t> </a:t>
            </a:r>
            <a:r>
              <a:rPr lang="en-US" altLang="en-US" sz="2400" b="1" dirty="0" err="1"/>
              <a:t>cảnh</a:t>
            </a:r>
            <a:endParaRPr lang="en-US" altLang="en-US" sz="2400" b="1" dirty="0"/>
          </a:p>
          <a:p>
            <a:pPr marL="0" indent="0" eaLnBrk="1" fontAlgn="auto" hangingPunct="1">
              <a:lnSpc>
                <a:spcPct val="150000"/>
              </a:lnSpc>
              <a:spcAft>
                <a:spcPts val="0"/>
              </a:spcAft>
              <a:buNone/>
              <a:defRPr/>
            </a:pPr>
            <a:r>
              <a:rPr lang="en-US" altLang="en-US" sz="2400" b="1" dirty="0"/>
              <a:t>1.4.3. </a:t>
            </a:r>
            <a:r>
              <a:rPr lang="en-US" altLang="en-US" sz="2400" b="1" dirty="0" err="1"/>
              <a:t>Sản</a:t>
            </a:r>
            <a:r>
              <a:rPr lang="en-US" altLang="en-US" sz="2400" b="1" dirty="0"/>
              <a:t> </a:t>
            </a:r>
            <a:r>
              <a:rPr lang="en-US" altLang="en-US" sz="2400" b="1" dirty="0" err="1"/>
              <a:t>phẩm</a:t>
            </a:r>
            <a:r>
              <a:rPr lang="en-US" altLang="en-US" sz="2400" b="1" dirty="0"/>
              <a:t> </a:t>
            </a:r>
            <a:r>
              <a:rPr lang="en-US" altLang="en-US" sz="2400" b="1" dirty="0" err="1"/>
              <a:t>kiểm</a:t>
            </a:r>
            <a:r>
              <a:rPr lang="en-US" altLang="en-US" sz="2400" b="1" dirty="0"/>
              <a:t> </a:t>
            </a:r>
            <a:r>
              <a:rPr lang="en-US" altLang="en-US" sz="2400" b="1" dirty="0" err="1"/>
              <a:t>thử</a:t>
            </a:r>
            <a:r>
              <a:rPr lang="en-US" altLang="en-US" sz="2400" b="1" dirty="0"/>
              <a:t> (</a:t>
            </a:r>
            <a:r>
              <a:rPr lang="en-US" altLang="en-US" sz="2400" b="1" dirty="0" err="1"/>
              <a:t>Testware</a:t>
            </a:r>
            <a:r>
              <a:rPr lang="en-US" altLang="en-US" sz="2400" b="1" dirty="0"/>
              <a:t>)</a:t>
            </a:r>
          </a:p>
          <a:p>
            <a:pPr marL="0" indent="0" eaLnBrk="1" fontAlgn="auto" hangingPunct="1">
              <a:lnSpc>
                <a:spcPct val="150000"/>
              </a:lnSpc>
              <a:spcAft>
                <a:spcPts val="0"/>
              </a:spcAft>
              <a:buNone/>
              <a:defRPr/>
            </a:pPr>
            <a:r>
              <a:rPr lang="en-US" altLang="en-US" sz="2400" b="1" dirty="0"/>
              <a:t>1.4.4. </a:t>
            </a:r>
            <a:r>
              <a:rPr lang="en-US" altLang="en-US" sz="2400" b="1" dirty="0" err="1"/>
              <a:t>Truy</a:t>
            </a:r>
            <a:r>
              <a:rPr lang="en-US" altLang="en-US" sz="2400" b="1" dirty="0"/>
              <a:t> </a:t>
            </a:r>
            <a:r>
              <a:rPr lang="en-US" altLang="en-US" sz="2400" b="1" dirty="0" err="1"/>
              <a:t>xuất</a:t>
            </a:r>
            <a:r>
              <a:rPr lang="en-US" altLang="en-US" sz="2400" b="1" dirty="0"/>
              <a:t> </a:t>
            </a:r>
            <a:r>
              <a:rPr lang="en-US" altLang="en-US" sz="2400" b="1" dirty="0" err="1"/>
              <a:t>nguồn</a:t>
            </a:r>
            <a:r>
              <a:rPr lang="en-US" altLang="en-US" sz="2400" b="1" dirty="0"/>
              <a:t> </a:t>
            </a:r>
            <a:r>
              <a:rPr lang="en-US" altLang="en-US" sz="2400" b="1" dirty="0" err="1"/>
              <a:t>gốc</a:t>
            </a:r>
            <a:r>
              <a:rPr lang="en-US" altLang="en-US" sz="2400" b="1" dirty="0"/>
              <a:t> </a:t>
            </a:r>
            <a:r>
              <a:rPr lang="en-US" altLang="en-US" sz="2400" b="1" dirty="0" err="1"/>
              <a:t>giữa</a:t>
            </a:r>
            <a:r>
              <a:rPr lang="en-US" altLang="en-US" sz="2400" b="1" dirty="0"/>
              <a:t> test basis </a:t>
            </a:r>
            <a:r>
              <a:rPr lang="en-US" altLang="en-US" sz="2400" b="1" dirty="0" err="1"/>
              <a:t>và</a:t>
            </a:r>
            <a:r>
              <a:rPr lang="en-US" altLang="en-US" sz="2400" b="1" dirty="0"/>
              <a:t> </a:t>
            </a:r>
            <a:r>
              <a:rPr lang="en-US" altLang="en-US" sz="2400" b="1" dirty="0" err="1"/>
              <a:t>testware</a:t>
            </a:r>
            <a:endParaRPr lang="en-US" altLang="en-US" sz="2400" b="1" dirty="0"/>
          </a:p>
          <a:p>
            <a:pPr marL="0" indent="0" eaLnBrk="1" fontAlgn="auto" hangingPunct="1">
              <a:lnSpc>
                <a:spcPct val="150000"/>
              </a:lnSpc>
              <a:spcAft>
                <a:spcPts val="0"/>
              </a:spcAft>
              <a:buNone/>
              <a:defRPr/>
            </a:pPr>
            <a:r>
              <a:rPr lang="en-US" altLang="en-US" sz="2400" b="1" dirty="0"/>
              <a:t>1.4.5. </a:t>
            </a:r>
            <a:r>
              <a:rPr lang="en-US" altLang="en-US" sz="2400" b="1" dirty="0" err="1"/>
              <a:t>Các</a:t>
            </a:r>
            <a:r>
              <a:rPr lang="en-US" altLang="en-US" sz="2400" b="1" dirty="0"/>
              <a:t> </a:t>
            </a:r>
            <a:r>
              <a:rPr lang="en-US" altLang="en-US" sz="2400" b="1" dirty="0" err="1"/>
              <a:t>vai</a:t>
            </a:r>
            <a:r>
              <a:rPr lang="en-US" altLang="en-US" sz="2400" b="1" dirty="0"/>
              <a:t> </a:t>
            </a:r>
            <a:r>
              <a:rPr lang="en-US" altLang="en-US" sz="2400" b="1" dirty="0" err="1"/>
              <a:t>trò</a:t>
            </a:r>
            <a:r>
              <a:rPr lang="en-US" altLang="en-US" sz="2400" b="1" dirty="0"/>
              <a:t> </a:t>
            </a:r>
            <a:r>
              <a:rPr lang="en-US" altLang="en-US" sz="2400" b="1" dirty="0" err="1"/>
              <a:t>trong</a:t>
            </a:r>
            <a:r>
              <a:rPr lang="en-US" altLang="en-US" sz="2400" b="1" dirty="0"/>
              <a:t> </a:t>
            </a:r>
            <a:r>
              <a:rPr lang="en-US" altLang="en-US" sz="2400" b="1" dirty="0" err="1"/>
              <a:t>kiểm</a:t>
            </a:r>
            <a:r>
              <a:rPr lang="en-US" altLang="en-US" sz="2400" b="1" dirty="0"/>
              <a:t> </a:t>
            </a:r>
            <a:r>
              <a:rPr lang="en-US" altLang="en-US" sz="2400" b="1" dirty="0" err="1"/>
              <a:t>thử</a:t>
            </a:r>
            <a:endParaRPr lang="en-US" altLang="en-US" sz="2400" b="1" dirty="0"/>
          </a:p>
          <a:p>
            <a:pPr marL="0" indent="0" eaLnBrk="1" fontAlgn="auto" hangingPunct="1">
              <a:lnSpc>
                <a:spcPct val="150000"/>
              </a:lnSpc>
              <a:spcAft>
                <a:spcPts val="0"/>
              </a:spcAft>
              <a:buNone/>
              <a:defRPr/>
            </a:pPr>
            <a:endParaRPr lang="en-US"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10515600" cy="1017474"/>
          </a:xfrm>
        </p:spPr>
        <p:txBody>
          <a:bodyPr>
            <a:normAutofit/>
          </a:bodyPr>
          <a:lstStyle/>
          <a:p>
            <a:pPr eaLnBrk="1" hangingPunct="1"/>
            <a:r>
              <a:rPr lang="en-US" altLang="en-US" sz="3400" b="1" dirty="0"/>
              <a:t>1.4.5. Vai </a:t>
            </a:r>
            <a:r>
              <a:rPr lang="en-US" altLang="en-US" sz="3400" b="1" dirty="0" err="1"/>
              <a:t>trò</a:t>
            </a:r>
            <a:r>
              <a:rPr lang="en-US" altLang="en-US" sz="3400" b="1" dirty="0"/>
              <a:t> </a:t>
            </a:r>
            <a:r>
              <a:rPr lang="en-US" altLang="en-US" sz="3400" b="1" dirty="0" err="1"/>
              <a:t>của</a:t>
            </a:r>
            <a:r>
              <a:rPr lang="en-US" altLang="en-US" sz="3400" b="1" dirty="0"/>
              <a:t> </a:t>
            </a:r>
            <a:r>
              <a:rPr lang="en-US" altLang="en-US" sz="3400" b="1" dirty="0" err="1"/>
              <a:t>kiểm</a:t>
            </a:r>
            <a:r>
              <a:rPr lang="en-US" altLang="en-US" sz="3400" b="1" dirty="0"/>
              <a:t> </a:t>
            </a:r>
            <a:r>
              <a:rPr lang="en-US" altLang="en-US" sz="3400" b="1" dirty="0" err="1"/>
              <a:t>thử</a:t>
            </a:r>
            <a:r>
              <a:rPr lang="en-US" altLang="en-US" sz="3400" b="1" dirty="0"/>
              <a:t> (t)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3" name="Rectangle 3">
            <a:extLst>
              <a:ext uri="{FF2B5EF4-FFF2-40B4-BE49-F238E27FC236}">
                <a16:creationId xmlns:a16="http://schemas.microsoft.com/office/drawing/2014/main" id="{EC0DE856-C21C-D76E-73E0-65E7922C6905}"/>
              </a:ext>
            </a:extLst>
          </p:cNvPr>
          <p:cNvSpPr>
            <a:spLocks noGrp="1" noChangeArrowheads="1"/>
          </p:cNvSpPr>
          <p:nvPr>
            <p:ph idx="1"/>
          </p:nvPr>
        </p:nvSpPr>
        <p:spPr>
          <a:xfrm>
            <a:off x="174228" y="1191873"/>
            <a:ext cx="11611372" cy="4729956"/>
          </a:xfrm>
          <a:noFill/>
        </p:spPr>
        <p:txBody>
          <a:bodyPr rtlCol="0">
            <a:normAutofit/>
          </a:bodyPr>
          <a:lstStyle/>
          <a:p>
            <a:pPr>
              <a:lnSpc>
                <a:spcPct val="150000"/>
              </a:lnSpc>
              <a:buFont typeface="Wingdings" panose="05000000000000000000" pitchFamily="2" charset="2"/>
              <a:buChar char="v"/>
              <a:defRPr/>
            </a:pPr>
            <a:r>
              <a:rPr lang="en-US" sz="2200" dirty="0">
                <a:ea typeface="Calibri" panose="020F0502020204030204" pitchFamily="34" charset="0"/>
                <a:cs typeface="Calibri" panose="020F0502020204030204" pitchFamily="34" charset="0"/>
              </a:rPr>
              <a:t> </a:t>
            </a:r>
            <a:r>
              <a:rPr lang="vi-VN" sz="2200" b="0" i="0" dirty="0">
                <a:solidFill>
                  <a:srgbClr val="3C4043"/>
                </a:solidFill>
                <a:effectLst/>
              </a:rPr>
              <a:t>Những người khác nhau có thể đảm nhận những vai trò này vào những thời điểm khác nhau.</a:t>
            </a:r>
            <a:endParaRPr lang="en-US" sz="2200" b="0" i="0" dirty="0">
              <a:solidFill>
                <a:srgbClr val="3C4043"/>
              </a:solidFill>
              <a:effectLst/>
            </a:endParaRPr>
          </a:p>
          <a:p>
            <a:pPr marL="457200" lvl="1" indent="0">
              <a:lnSpc>
                <a:spcPct val="150000"/>
              </a:lnSpc>
              <a:buNone/>
              <a:defRPr/>
            </a:pPr>
            <a:r>
              <a:rPr lang="en-US" sz="2200" dirty="0">
                <a:solidFill>
                  <a:srgbClr val="3C4043"/>
                </a:solidFill>
              </a:rPr>
              <a:t>VD: Vai </a:t>
            </a:r>
            <a:r>
              <a:rPr lang="en-US" sz="2200" dirty="0" err="1">
                <a:solidFill>
                  <a:srgbClr val="3C4043"/>
                </a:solidFill>
              </a:rPr>
              <a:t>trò</a:t>
            </a:r>
            <a:r>
              <a:rPr lang="en-US" sz="2200" dirty="0">
                <a:solidFill>
                  <a:srgbClr val="3C4043"/>
                </a:solidFill>
              </a:rPr>
              <a:t> </a:t>
            </a:r>
            <a:r>
              <a:rPr lang="en-US" sz="2200" dirty="0" err="1">
                <a:solidFill>
                  <a:srgbClr val="3C4043"/>
                </a:solidFill>
              </a:rPr>
              <a:t>quản</a:t>
            </a:r>
            <a:r>
              <a:rPr lang="en-US" sz="2200" dirty="0">
                <a:solidFill>
                  <a:srgbClr val="3C4043"/>
                </a:solidFill>
              </a:rPr>
              <a:t> </a:t>
            </a:r>
            <a:r>
              <a:rPr lang="en-US" sz="2200" dirty="0" err="1">
                <a:solidFill>
                  <a:srgbClr val="3C4043"/>
                </a:solidFill>
              </a:rPr>
              <a:t>lý</a:t>
            </a:r>
            <a:r>
              <a:rPr lang="en-US" sz="2200" dirty="0">
                <a:solidFill>
                  <a:srgbClr val="3C4043"/>
                </a:solidFill>
              </a:rPr>
              <a:t> </a:t>
            </a:r>
            <a:r>
              <a:rPr lang="en-US" sz="2200" dirty="0" err="1">
                <a:solidFill>
                  <a:srgbClr val="3C4043"/>
                </a:solidFill>
              </a:rPr>
              <a:t>kiểm</a:t>
            </a:r>
            <a:r>
              <a:rPr lang="en-US" sz="2200" dirty="0">
                <a:solidFill>
                  <a:srgbClr val="3C4043"/>
                </a:solidFill>
              </a:rPr>
              <a:t> </a:t>
            </a:r>
            <a:r>
              <a:rPr lang="en-US" sz="2200" dirty="0" err="1">
                <a:solidFill>
                  <a:srgbClr val="3C4043"/>
                </a:solidFill>
              </a:rPr>
              <a:t>thử</a:t>
            </a:r>
            <a:r>
              <a:rPr lang="en-US" sz="2200" dirty="0">
                <a:solidFill>
                  <a:srgbClr val="3C4043"/>
                </a:solidFill>
              </a:rPr>
              <a:t> </a:t>
            </a:r>
            <a:r>
              <a:rPr lang="en-US" sz="2200" dirty="0" err="1">
                <a:solidFill>
                  <a:srgbClr val="3C4043"/>
                </a:solidFill>
              </a:rPr>
              <a:t>có</a:t>
            </a:r>
            <a:r>
              <a:rPr lang="en-US" sz="2200" dirty="0">
                <a:solidFill>
                  <a:srgbClr val="3C4043"/>
                </a:solidFill>
              </a:rPr>
              <a:t> </a:t>
            </a:r>
            <a:r>
              <a:rPr lang="en-US" sz="2200" dirty="0" err="1">
                <a:solidFill>
                  <a:srgbClr val="3C4043"/>
                </a:solidFill>
              </a:rPr>
              <a:t>thể</a:t>
            </a:r>
            <a:r>
              <a:rPr lang="en-US" sz="2200" dirty="0">
                <a:solidFill>
                  <a:srgbClr val="3C4043"/>
                </a:solidFill>
              </a:rPr>
              <a:t> </a:t>
            </a:r>
            <a:r>
              <a:rPr lang="en-US" sz="2200" dirty="0" err="1">
                <a:solidFill>
                  <a:srgbClr val="3C4043"/>
                </a:solidFill>
              </a:rPr>
              <a:t>được</a:t>
            </a:r>
            <a:r>
              <a:rPr lang="en-US" sz="2200" dirty="0">
                <a:solidFill>
                  <a:srgbClr val="3C4043"/>
                </a:solidFill>
              </a:rPr>
              <a:t> </a:t>
            </a:r>
            <a:r>
              <a:rPr lang="en-US" sz="2200" dirty="0" err="1">
                <a:solidFill>
                  <a:srgbClr val="3C4043"/>
                </a:solidFill>
              </a:rPr>
              <a:t>thực</a:t>
            </a:r>
            <a:r>
              <a:rPr lang="en-US" sz="2200" dirty="0">
                <a:solidFill>
                  <a:srgbClr val="3C4043"/>
                </a:solidFill>
              </a:rPr>
              <a:t> </a:t>
            </a:r>
            <a:r>
              <a:rPr lang="en-US" sz="2200" dirty="0" err="1">
                <a:solidFill>
                  <a:srgbClr val="3C4043"/>
                </a:solidFill>
              </a:rPr>
              <a:t>hiện</a:t>
            </a:r>
            <a:r>
              <a:rPr lang="en-US" sz="2200" dirty="0">
                <a:solidFill>
                  <a:srgbClr val="3C4043"/>
                </a:solidFill>
              </a:rPr>
              <a:t> </a:t>
            </a:r>
            <a:r>
              <a:rPr lang="en-US" sz="2200" dirty="0" err="1">
                <a:solidFill>
                  <a:srgbClr val="3C4043"/>
                </a:solidFill>
              </a:rPr>
              <a:t>bởi</a:t>
            </a:r>
            <a:r>
              <a:rPr lang="en-US" sz="2200" dirty="0">
                <a:solidFill>
                  <a:srgbClr val="3C4043"/>
                </a:solidFill>
              </a:rPr>
              <a:t> team leader, test manager </a:t>
            </a:r>
            <a:r>
              <a:rPr lang="en-US" sz="2200" dirty="0" err="1">
                <a:solidFill>
                  <a:srgbClr val="3C4043"/>
                </a:solidFill>
              </a:rPr>
              <a:t>hoặc</a:t>
            </a:r>
            <a:r>
              <a:rPr lang="en-US" sz="2200" dirty="0">
                <a:solidFill>
                  <a:srgbClr val="3C4043"/>
                </a:solidFill>
              </a:rPr>
              <a:t> development manager,…</a:t>
            </a:r>
            <a:endParaRPr lang="en-US" sz="2200" b="0" i="0" dirty="0">
              <a:solidFill>
                <a:srgbClr val="3C4043"/>
              </a:solidFill>
              <a:effectLst/>
            </a:endParaRPr>
          </a:p>
          <a:p>
            <a:pPr>
              <a:lnSpc>
                <a:spcPct val="150000"/>
              </a:lnSpc>
              <a:buFont typeface="Wingdings" panose="05000000000000000000" pitchFamily="2" charset="2"/>
              <a:buChar char="v"/>
              <a:defRPr/>
            </a:pP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Một</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người</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cũng</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có</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thể</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đảm</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nhận</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nhiều</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vai</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trò</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khác</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nhau</a:t>
            </a:r>
            <a:r>
              <a:rPr lang="en-US" sz="2200" dirty="0">
                <a:solidFill>
                  <a:srgbClr val="3C4043"/>
                </a:solidFill>
                <a:ea typeface="Calibri" panose="020F0502020204030204" pitchFamily="34" charset="0"/>
                <a:cs typeface="Calibri" panose="020F0502020204030204" pitchFamily="34" charset="0"/>
              </a:rPr>
              <a:t>, VD </a:t>
            </a:r>
            <a:r>
              <a:rPr lang="en-US" sz="2200" dirty="0" err="1">
                <a:solidFill>
                  <a:srgbClr val="3C4043"/>
                </a:solidFill>
                <a:ea typeface="Calibri" panose="020F0502020204030204" pitchFamily="34" charset="0"/>
                <a:cs typeface="Calibri" panose="020F0502020204030204" pitchFamily="34" charset="0"/>
              </a:rPr>
              <a:t>vừa</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đảm</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nhận</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quản</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lý</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kiểm</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thử</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và</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kiểm</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thử</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trong</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cùng</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một</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thời</a:t>
            </a:r>
            <a:r>
              <a:rPr lang="en-US" sz="2200" dirty="0">
                <a:solidFill>
                  <a:srgbClr val="3C4043"/>
                </a:solidFill>
                <a:ea typeface="Calibri" panose="020F0502020204030204" pitchFamily="34" charset="0"/>
                <a:cs typeface="Calibri" panose="020F0502020204030204" pitchFamily="34" charset="0"/>
              </a:rPr>
              <a:t> </a:t>
            </a:r>
            <a:r>
              <a:rPr lang="en-US" sz="2200" dirty="0" err="1">
                <a:solidFill>
                  <a:srgbClr val="3C4043"/>
                </a:solidFill>
                <a:ea typeface="Calibri" panose="020F0502020204030204" pitchFamily="34" charset="0"/>
                <a:cs typeface="Calibri" panose="020F0502020204030204" pitchFamily="34" charset="0"/>
              </a:rPr>
              <a:t>điểm</a:t>
            </a:r>
            <a:r>
              <a:rPr lang="en-US" sz="2200" dirty="0">
                <a:solidFill>
                  <a:srgbClr val="3C4043"/>
                </a:solidFill>
                <a:ea typeface="Calibri" panose="020F0502020204030204" pitchFamily="34" charset="0"/>
                <a:cs typeface="Calibri" panose="020F0502020204030204" pitchFamily="34" charset="0"/>
              </a:rPr>
              <a:t>.</a:t>
            </a:r>
            <a:endParaRPr lang="en-US" sz="2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3482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322625DD-8CE3-F477-08AA-023CA3B1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85175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Tổng</a:t>
            </a:r>
            <a:r>
              <a:rPr lang="en-US" altLang="en-US" b="1" dirty="0"/>
              <a:t> </a:t>
            </a:r>
            <a:r>
              <a:rPr lang="en-US" altLang="en-US" b="1" dirty="0" err="1"/>
              <a:t>quan</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290399" y="1081314"/>
            <a:ext cx="11843544" cy="5640161"/>
          </a:xfrm>
        </p:spPr>
        <p:txBody>
          <a:bodyPr rtlCol="0">
            <a:normAutofit/>
          </a:bodyPr>
          <a:lstStyle/>
          <a:p>
            <a:pPr eaLnBrk="1" fontAlgn="auto" hangingPunct="1">
              <a:lnSpc>
                <a:spcPct val="150000"/>
              </a:lnSpc>
              <a:spcAft>
                <a:spcPts val="0"/>
              </a:spcAft>
              <a:buFont typeface="Wingdings" panose="05000000000000000000" pitchFamily="2" charset="2"/>
              <a:buChar char="ü"/>
              <a:defRPr/>
            </a:pPr>
            <a:r>
              <a:rPr lang="en-US" altLang="en-US" sz="2200" dirty="0" err="1"/>
              <a:t>Kiểm</a:t>
            </a:r>
            <a:r>
              <a:rPr lang="en-US" altLang="en-US" sz="2200" dirty="0"/>
              <a:t> </a:t>
            </a:r>
            <a:r>
              <a:rPr lang="en-US" altLang="en-US" sz="2200" dirty="0" err="1"/>
              <a:t>thử</a:t>
            </a:r>
            <a:r>
              <a:rPr lang="en-US" altLang="en-US" sz="2200" dirty="0"/>
              <a:t> </a:t>
            </a:r>
            <a:r>
              <a:rPr lang="en-US" altLang="en-US" sz="2200" dirty="0" err="1"/>
              <a:t>phụ</a:t>
            </a:r>
            <a:r>
              <a:rPr lang="en-US" altLang="en-US" sz="2200" dirty="0"/>
              <a:t> </a:t>
            </a:r>
            <a:r>
              <a:rPr lang="en-US" altLang="en-US" sz="2200" dirty="0" err="1"/>
              <a:t>thuộc</a:t>
            </a:r>
            <a:r>
              <a:rPr lang="en-US" altLang="en-US" sz="2200" dirty="0"/>
              <a:t> </a:t>
            </a:r>
            <a:r>
              <a:rPr lang="en-US" altLang="en-US" sz="2200" dirty="0" err="1"/>
              <a:t>vào</a:t>
            </a:r>
            <a:r>
              <a:rPr lang="en-US" altLang="en-US" sz="2200" dirty="0"/>
              <a:t> </a:t>
            </a:r>
            <a:r>
              <a:rPr lang="en-US" altLang="en-US" sz="2200" dirty="0" err="1"/>
              <a:t>ngữ</a:t>
            </a:r>
            <a:r>
              <a:rPr lang="en-US" altLang="en-US" sz="2200" dirty="0"/>
              <a:t> </a:t>
            </a:r>
            <a:r>
              <a:rPr lang="en-US" altLang="en-US" sz="2200" dirty="0" err="1"/>
              <a:t>cảnh</a:t>
            </a:r>
            <a:r>
              <a:rPr lang="en-US" altLang="en-US" sz="2200" dirty="0"/>
              <a:t>, </a:t>
            </a:r>
            <a:r>
              <a:rPr lang="en-US" altLang="en-US" sz="2200" dirty="0" err="1"/>
              <a:t>nhưng</a:t>
            </a:r>
            <a:r>
              <a:rPr lang="en-US" altLang="en-US" sz="2200" dirty="0"/>
              <a:t>, ở </a:t>
            </a:r>
            <a:r>
              <a:rPr lang="en-US" altLang="en-US" sz="2200" dirty="0" err="1"/>
              <a:t>mức</a:t>
            </a:r>
            <a:r>
              <a:rPr lang="en-US" altLang="en-US" sz="2200" dirty="0"/>
              <a:t> </a:t>
            </a:r>
            <a:r>
              <a:rPr lang="en-US" altLang="en-US" sz="2200" dirty="0" err="1"/>
              <a:t>độ</a:t>
            </a:r>
            <a:r>
              <a:rPr lang="en-US" altLang="en-US" sz="2200" dirty="0"/>
              <a:t> </a:t>
            </a:r>
            <a:r>
              <a:rPr lang="en-US" altLang="en-US" sz="2200" dirty="0" err="1"/>
              <a:t>tổng</a:t>
            </a:r>
            <a:r>
              <a:rPr lang="en-US" altLang="en-US" sz="2200" dirty="0"/>
              <a:t> </a:t>
            </a:r>
            <a:r>
              <a:rPr lang="en-US" altLang="en-US" sz="2200" dirty="0" err="1"/>
              <a:t>quát</a:t>
            </a:r>
            <a:r>
              <a:rPr lang="en-US" altLang="en-US" sz="2200" dirty="0"/>
              <a:t>, </a:t>
            </a:r>
            <a:r>
              <a:rPr lang="en-US" altLang="en-US" sz="2200" dirty="0" err="1"/>
              <a:t>có</a:t>
            </a:r>
            <a:r>
              <a:rPr lang="en-US" altLang="en-US" sz="2200" dirty="0"/>
              <a:t> </a:t>
            </a:r>
            <a:r>
              <a:rPr lang="en-US" altLang="en-US" sz="2200" dirty="0" err="1"/>
              <a:t>tập</a:t>
            </a:r>
            <a:r>
              <a:rPr lang="en-US" altLang="en-US" sz="2200" dirty="0"/>
              <a:t> </a:t>
            </a:r>
            <a:r>
              <a:rPr lang="en-US" altLang="en-US" sz="2200" dirty="0" err="1"/>
              <a:t>các</a:t>
            </a:r>
            <a:r>
              <a:rPr lang="en-US" altLang="en-US" sz="2200" dirty="0"/>
              <a:t> </a:t>
            </a:r>
            <a:r>
              <a:rPr lang="en-US" altLang="en-US" sz="2200" dirty="0" err="1"/>
              <a:t>hoạt</a:t>
            </a:r>
            <a:r>
              <a:rPr lang="en-US" altLang="en-US" sz="2200" dirty="0"/>
              <a:t> </a:t>
            </a:r>
            <a:r>
              <a:rPr lang="en-US" altLang="en-US" sz="2200" dirty="0" err="1"/>
              <a:t>động</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chung</a:t>
            </a:r>
            <a:r>
              <a:rPr lang="en-US" altLang="en-US" sz="2200" dirty="0"/>
              <a:t> (test activities), </a:t>
            </a:r>
            <a:r>
              <a:rPr lang="en-US" altLang="en-US" sz="2200" dirty="0" err="1"/>
              <a:t>mà</a:t>
            </a:r>
            <a:r>
              <a:rPr lang="en-US" altLang="en-US" sz="2200" dirty="0"/>
              <a:t> </a:t>
            </a:r>
            <a:r>
              <a:rPr lang="en-US" altLang="en-US" sz="2200" dirty="0" err="1"/>
              <a:t>nếu</a:t>
            </a:r>
            <a:r>
              <a:rPr lang="en-US" altLang="en-US" sz="2200" dirty="0"/>
              <a:t> </a:t>
            </a:r>
            <a:r>
              <a:rPr lang="en-US" altLang="en-US" sz="2200" dirty="0" err="1"/>
              <a:t>không</a:t>
            </a:r>
            <a:r>
              <a:rPr lang="en-US" altLang="en-US" sz="2200" dirty="0"/>
              <a:t> </a:t>
            </a:r>
            <a:r>
              <a:rPr lang="en-US" altLang="en-US" sz="2200" dirty="0" err="1"/>
              <a:t>có</a:t>
            </a:r>
            <a:r>
              <a:rPr lang="en-US" altLang="en-US" sz="2200" dirty="0"/>
              <a:t> </a:t>
            </a:r>
            <a:r>
              <a:rPr lang="en-US" altLang="en-US" sz="2200" dirty="0" err="1"/>
              <a:t>nó</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ít</a:t>
            </a:r>
            <a:r>
              <a:rPr lang="en-US" altLang="en-US" sz="2200" dirty="0"/>
              <a:t> </a:t>
            </a:r>
            <a:r>
              <a:rPr lang="en-US" altLang="en-US" sz="2200" dirty="0" err="1"/>
              <a:t>đạt</a:t>
            </a:r>
            <a:r>
              <a:rPr lang="en-US" altLang="en-US" sz="2200" dirty="0"/>
              <a:t> </a:t>
            </a:r>
            <a:r>
              <a:rPr lang="en-US" altLang="en-US" sz="2200" dirty="0" err="1"/>
              <a:t>được</a:t>
            </a:r>
            <a:r>
              <a:rPr lang="en-US" altLang="en-US" sz="2200" dirty="0"/>
              <a:t> </a:t>
            </a:r>
            <a:r>
              <a:rPr lang="en-US" altLang="en-US" sz="2200" dirty="0" err="1"/>
              <a:t>mục</a:t>
            </a:r>
            <a:r>
              <a:rPr lang="en-US" altLang="en-US" sz="2200" dirty="0"/>
              <a:t> </a:t>
            </a:r>
            <a:r>
              <a:rPr lang="en-US" altLang="en-US" sz="2200" dirty="0" err="1"/>
              <a:t>tiêu</a:t>
            </a:r>
            <a:r>
              <a:rPr lang="en-US" altLang="en-US" sz="2200" dirty="0"/>
              <a:t>.</a:t>
            </a:r>
          </a:p>
          <a:p>
            <a:pPr eaLnBrk="1" fontAlgn="auto" hangingPunct="1">
              <a:lnSpc>
                <a:spcPct val="150000"/>
              </a:lnSpc>
              <a:spcAft>
                <a:spcPts val="0"/>
              </a:spcAft>
              <a:buFont typeface="Wingdings" panose="05000000000000000000" pitchFamily="2" charset="2"/>
              <a:buChar char="ü"/>
              <a:defRPr/>
            </a:pPr>
            <a:r>
              <a:rPr lang="en-US" altLang="en-US" sz="2200" dirty="0"/>
              <a:t> </a:t>
            </a:r>
            <a:r>
              <a:rPr lang="en-US" altLang="en-US" sz="2200" dirty="0" err="1"/>
              <a:t>Tập</a:t>
            </a:r>
            <a:r>
              <a:rPr lang="en-US" altLang="en-US" sz="2200" dirty="0"/>
              <a:t> </a:t>
            </a:r>
            <a:r>
              <a:rPr lang="en-US" altLang="en-US" sz="2200" dirty="0" err="1"/>
              <a:t>các</a:t>
            </a:r>
            <a:r>
              <a:rPr lang="en-US" altLang="en-US" sz="2200" dirty="0"/>
              <a:t> </a:t>
            </a:r>
            <a:r>
              <a:rPr lang="en-US" altLang="en-US" sz="2200" dirty="0" err="1"/>
              <a:t>hoạt</a:t>
            </a:r>
            <a:r>
              <a:rPr lang="en-US" altLang="en-US" sz="2200" dirty="0"/>
              <a:t> </a:t>
            </a:r>
            <a:r>
              <a:rPr lang="en-US" altLang="en-US" sz="2200" dirty="0" err="1"/>
              <a:t>động</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tạo</a:t>
            </a:r>
            <a:r>
              <a:rPr lang="en-US" altLang="en-US" sz="2200" dirty="0"/>
              <a:t> </a:t>
            </a:r>
            <a:r>
              <a:rPr lang="en-US" altLang="en-US" sz="2200" dirty="0" err="1"/>
              <a:t>thành</a:t>
            </a:r>
            <a:r>
              <a:rPr lang="en-US" altLang="en-US" sz="2200" dirty="0"/>
              <a:t> </a:t>
            </a:r>
            <a:r>
              <a:rPr lang="en-US" altLang="en-US" sz="2200" dirty="0" err="1"/>
              <a:t>quy</a:t>
            </a:r>
            <a:r>
              <a:rPr lang="en-US" altLang="en-US" sz="2200" dirty="0"/>
              <a:t> </a:t>
            </a:r>
            <a:r>
              <a:rPr lang="en-US" altLang="en-US" sz="2200" dirty="0" err="1"/>
              <a:t>trình</a:t>
            </a:r>
            <a:r>
              <a:rPr lang="en-US" altLang="en-US" sz="2200" dirty="0"/>
              <a:t> </a:t>
            </a:r>
            <a:r>
              <a:rPr lang="en-US" altLang="en-US" sz="2200" dirty="0" err="1"/>
              <a:t>kiểm</a:t>
            </a:r>
            <a:r>
              <a:rPr lang="en-US" altLang="en-US" sz="2200" dirty="0"/>
              <a:t> </a:t>
            </a:r>
            <a:r>
              <a:rPr lang="en-US" altLang="en-US" sz="2200" dirty="0" err="1"/>
              <a:t>thử</a:t>
            </a:r>
            <a:r>
              <a:rPr lang="en-US" altLang="en-US" sz="2200" dirty="0"/>
              <a:t> (test process).</a:t>
            </a:r>
          </a:p>
          <a:p>
            <a:pPr eaLnBrk="1" fontAlgn="auto" hangingPunct="1">
              <a:lnSpc>
                <a:spcPct val="150000"/>
              </a:lnSpc>
              <a:spcAft>
                <a:spcPts val="0"/>
              </a:spcAft>
              <a:buFont typeface="Wingdings" panose="05000000000000000000" pitchFamily="2" charset="2"/>
              <a:buChar char="ü"/>
              <a:defRPr/>
            </a:pPr>
            <a:r>
              <a:rPr lang="en-US" altLang="en-US" sz="2200" dirty="0"/>
              <a:t> Test process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được</a:t>
            </a:r>
            <a:r>
              <a:rPr lang="en-US" altLang="en-US" sz="2200" dirty="0"/>
              <a:t> </a:t>
            </a:r>
            <a:r>
              <a:rPr lang="en-US" altLang="en-US" sz="2200" dirty="0" err="1"/>
              <a:t>điều</a:t>
            </a:r>
            <a:r>
              <a:rPr lang="en-US" altLang="en-US" sz="2200" dirty="0"/>
              <a:t> </a:t>
            </a:r>
            <a:r>
              <a:rPr lang="en-US" altLang="en-US" sz="2200" dirty="0" err="1"/>
              <a:t>chỉnh</a:t>
            </a:r>
            <a:r>
              <a:rPr lang="en-US" altLang="en-US" sz="2200" dirty="0"/>
              <a:t> </a:t>
            </a:r>
            <a:r>
              <a:rPr lang="en-US" altLang="en-US" sz="2200" dirty="0" err="1"/>
              <a:t>cho</a:t>
            </a:r>
            <a:r>
              <a:rPr lang="en-US" altLang="en-US" sz="2200" dirty="0"/>
              <a:t> </a:t>
            </a:r>
            <a:r>
              <a:rPr lang="en-US" altLang="en-US" sz="2200" dirty="0" err="1"/>
              <a:t>phù</a:t>
            </a:r>
            <a:r>
              <a:rPr lang="en-US" altLang="en-US" sz="2200" dirty="0"/>
              <a:t> </a:t>
            </a:r>
            <a:r>
              <a:rPr lang="en-US" altLang="en-US" sz="2200" dirty="0" err="1"/>
              <a:t>hợp</a:t>
            </a:r>
            <a:r>
              <a:rPr lang="en-US" altLang="en-US" sz="2200" dirty="0"/>
              <a:t> </a:t>
            </a:r>
            <a:r>
              <a:rPr lang="en-US" altLang="en-US" sz="2200" dirty="0" err="1"/>
              <a:t>dựa</a:t>
            </a:r>
            <a:r>
              <a:rPr lang="en-US" altLang="en-US" sz="2200" dirty="0"/>
              <a:t> </a:t>
            </a:r>
            <a:r>
              <a:rPr lang="en-US" altLang="en-US" sz="2200" dirty="0" err="1"/>
              <a:t>trên</a:t>
            </a:r>
            <a:r>
              <a:rPr lang="en-US" altLang="en-US" sz="2200" dirty="0"/>
              <a:t> </a:t>
            </a:r>
            <a:r>
              <a:rPr lang="en-US" altLang="en-US" sz="2200" dirty="0" err="1"/>
              <a:t>các</a:t>
            </a:r>
            <a:r>
              <a:rPr lang="en-US" altLang="en-US" sz="2200" dirty="0"/>
              <a:t> </a:t>
            </a:r>
            <a:r>
              <a:rPr lang="en-US" altLang="en-US" sz="2200" dirty="0" err="1"/>
              <a:t>yếu</a:t>
            </a:r>
            <a:r>
              <a:rPr lang="en-US" altLang="en-US" sz="2200" dirty="0"/>
              <a:t> </a:t>
            </a:r>
            <a:r>
              <a:rPr lang="en-US" altLang="en-US" sz="2200" dirty="0" err="1"/>
              <a:t>tố</a:t>
            </a:r>
            <a:r>
              <a:rPr lang="en-US" altLang="en-US" sz="2200" dirty="0"/>
              <a:t> </a:t>
            </a:r>
            <a:r>
              <a:rPr lang="en-US" altLang="en-US" sz="2200" dirty="0" err="1"/>
              <a:t>khác</a:t>
            </a:r>
            <a:r>
              <a:rPr lang="en-US" altLang="en-US" sz="2200" dirty="0"/>
              <a:t> </a:t>
            </a:r>
            <a:r>
              <a:rPr lang="en-US" altLang="en-US" sz="2200" dirty="0" err="1"/>
              <a:t>nhau</a:t>
            </a:r>
            <a:r>
              <a:rPr lang="en-US" altLang="en-US" sz="2200" dirty="0"/>
              <a:t>.</a:t>
            </a:r>
          </a:p>
          <a:p>
            <a:pPr eaLnBrk="1" fontAlgn="auto" hangingPunct="1">
              <a:lnSpc>
                <a:spcPct val="150000"/>
              </a:lnSpc>
              <a:spcAft>
                <a:spcPts val="0"/>
              </a:spcAft>
              <a:buFont typeface="Wingdings" panose="05000000000000000000" pitchFamily="2" charset="2"/>
              <a:buChar char="ü"/>
              <a:defRPr/>
            </a:pPr>
            <a:r>
              <a:rPr lang="en-US" altLang="en-US" sz="2200" dirty="0"/>
              <a:t> </a:t>
            </a:r>
            <a:r>
              <a:rPr lang="en-US" altLang="en-US" sz="2200" dirty="0" err="1"/>
              <a:t>Việc</a:t>
            </a:r>
            <a:r>
              <a:rPr lang="en-US" altLang="en-US" sz="2200" dirty="0"/>
              <a:t> </a:t>
            </a:r>
            <a:r>
              <a:rPr lang="en-US" altLang="en-US" sz="2200" dirty="0" err="1"/>
              <a:t>lập</a:t>
            </a:r>
            <a:r>
              <a:rPr lang="en-US" altLang="en-US" sz="2200" dirty="0"/>
              <a:t> </a:t>
            </a:r>
            <a:r>
              <a:rPr lang="en-US" altLang="en-US" sz="2200" dirty="0" err="1"/>
              <a:t>kế</a:t>
            </a:r>
            <a:r>
              <a:rPr lang="en-US" altLang="en-US" sz="2200" dirty="0"/>
              <a:t> </a:t>
            </a:r>
            <a:r>
              <a:rPr lang="en-US" altLang="en-US" sz="2200" dirty="0" err="1"/>
              <a:t>hoạch</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cho</a:t>
            </a:r>
            <a:r>
              <a:rPr lang="en-US" altLang="en-US" sz="2200" dirty="0"/>
              <a:t> </a:t>
            </a:r>
            <a:r>
              <a:rPr lang="en-US" altLang="en-US" sz="2200" dirty="0" err="1"/>
              <a:t>một</a:t>
            </a:r>
            <a:r>
              <a:rPr lang="en-US" altLang="en-US" sz="2200" dirty="0"/>
              <a:t> </a:t>
            </a:r>
            <a:r>
              <a:rPr lang="en-US" altLang="en-US" sz="2200" dirty="0" err="1"/>
              <a:t>tình</a:t>
            </a:r>
            <a:r>
              <a:rPr lang="en-US" altLang="en-US" sz="2200" dirty="0"/>
              <a:t> </a:t>
            </a:r>
            <a:r>
              <a:rPr lang="en-US" altLang="en-US" sz="2200" dirty="0" err="1"/>
              <a:t>huống</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cụ</a:t>
            </a:r>
            <a:r>
              <a:rPr lang="en-US" altLang="en-US" sz="2200" dirty="0"/>
              <a:t> </a:t>
            </a:r>
            <a:r>
              <a:rPr lang="en-US" altLang="en-US" sz="2200" dirty="0" err="1"/>
              <a:t>thể</a:t>
            </a:r>
            <a:r>
              <a:rPr lang="en-US" altLang="en-US" sz="2200" dirty="0"/>
              <a:t> </a:t>
            </a:r>
            <a:r>
              <a:rPr lang="en-US" altLang="en-US" sz="2200" dirty="0" err="1"/>
              <a:t>sẽ</a:t>
            </a:r>
            <a:r>
              <a:rPr lang="en-US" altLang="en-US" sz="2200" dirty="0"/>
              <a:t> </a:t>
            </a:r>
            <a:r>
              <a:rPr lang="en-US" altLang="en-US" sz="2200" dirty="0" err="1"/>
              <a:t>mô</a:t>
            </a:r>
            <a:r>
              <a:rPr lang="en-US" altLang="en-US" sz="2200" dirty="0"/>
              <a:t> </a:t>
            </a:r>
            <a:r>
              <a:rPr lang="en-US" altLang="en-US" sz="2200" dirty="0" err="1"/>
              <a:t>tả</a:t>
            </a:r>
            <a:r>
              <a:rPr lang="en-US" altLang="en-US" sz="2200" dirty="0"/>
              <a:t>:</a:t>
            </a:r>
          </a:p>
          <a:p>
            <a:pPr lvl="1">
              <a:lnSpc>
                <a:spcPct val="150000"/>
              </a:lnSpc>
              <a:buFont typeface="Wingdings" panose="05000000000000000000" pitchFamily="2" charset="2"/>
              <a:buChar char="ü"/>
              <a:defRPr/>
            </a:pPr>
            <a:r>
              <a:rPr lang="en-US" altLang="en-US" sz="1700" dirty="0" err="1"/>
              <a:t>Hoạt</a:t>
            </a:r>
            <a:r>
              <a:rPr lang="en-US" altLang="en-US" sz="1700" dirty="0"/>
              <a:t> </a:t>
            </a:r>
            <a:r>
              <a:rPr lang="en-US" altLang="en-US" sz="1700" dirty="0" err="1"/>
              <a:t>động</a:t>
            </a:r>
            <a:r>
              <a:rPr lang="en-US" altLang="en-US" sz="1700" dirty="0"/>
              <a:t> </a:t>
            </a:r>
            <a:r>
              <a:rPr lang="en-US" altLang="en-US" sz="1700" dirty="0" err="1"/>
              <a:t>kiểm</a:t>
            </a:r>
            <a:r>
              <a:rPr lang="en-US" altLang="en-US" sz="1700" dirty="0"/>
              <a:t> </a:t>
            </a:r>
            <a:r>
              <a:rPr lang="en-US" altLang="en-US" sz="1700" dirty="0" err="1"/>
              <a:t>thử</a:t>
            </a:r>
            <a:r>
              <a:rPr lang="en-US" altLang="en-US" sz="1700" dirty="0"/>
              <a:t> </a:t>
            </a:r>
            <a:r>
              <a:rPr lang="en-US" altLang="en-US" sz="1700" dirty="0" err="1"/>
              <a:t>nào</a:t>
            </a:r>
            <a:r>
              <a:rPr lang="en-US" altLang="en-US" sz="1700" dirty="0"/>
              <a:t> </a:t>
            </a:r>
            <a:r>
              <a:rPr lang="en-US" altLang="en-US" sz="1700" dirty="0" err="1"/>
              <a:t>nằm</a:t>
            </a:r>
            <a:r>
              <a:rPr lang="en-US" altLang="en-US" sz="1700" dirty="0"/>
              <a:t> </a:t>
            </a:r>
            <a:r>
              <a:rPr lang="en-US" altLang="en-US" sz="1700" dirty="0" err="1"/>
              <a:t>trong</a:t>
            </a:r>
            <a:r>
              <a:rPr lang="en-US" altLang="en-US" sz="1700" dirty="0"/>
              <a:t> </a:t>
            </a:r>
            <a:r>
              <a:rPr lang="en-US" altLang="en-US" sz="1700" dirty="0" err="1"/>
              <a:t>quy</a:t>
            </a:r>
            <a:r>
              <a:rPr lang="en-US" altLang="en-US" sz="1700" dirty="0"/>
              <a:t> </a:t>
            </a:r>
            <a:r>
              <a:rPr lang="en-US" altLang="en-US" sz="1700" dirty="0" err="1"/>
              <a:t>trình</a:t>
            </a:r>
            <a:r>
              <a:rPr lang="en-US" altLang="en-US" sz="1700" dirty="0"/>
              <a:t> </a:t>
            </a:r>
            <a:r>
              <a:rPr lang="en-US" altLang="en-US" sz="1700" dirty="0" err="1"/>
              <a:t>kiểm</a:t>
            </a:r>
            <a:r>
              <a:rPr lang="en-US" altLang="en-US" sz="1700" dirty="0"/>
              <a:t> </a:t>
            </a:r>
            <a:r>
              <a:rPr lang="en-US" altLang="en-US" sz="1700" dirty="0" err="1"/>
              <a:t>thử</a:t>
            </a:r>
            <a:endParaRPr lang="en-US" altLang="en-US" sz="1700" dirty="0"/>
          </a:p>
          <a:p>
            <a:pPr lvl="1">
              <a:lnSpc>
                <a:spcPct val="150000"/>
              </a:lnSpc>
              <a:buFont typeface="Wingdings" panose="05000000000000000000" pitchFamily="2" charset="2"/>
              <a:buChar char="ü"/>
              <a:defRPr/>
            </a:pPr>
            <a:r>
              <a:rPr lang="en-US" altLang="en-US" sz="1700" dirty="0" err="1"/>
              <a:t>Chúng</a:t>
            </a:r>
            <a:r>
              <a:rPr lang="en-US" altLang="en-US" sz="1700" dirty="0"/>
              <a:t> </a:t>
            </a:r>
            <a:r>
              <a:rPr lang="en-US" altLang="en-US" sz="1700" dirty="0" err="1"/>
              <a:t>được</a:t>
            </a:r>
            <a:r>
              <a:rPr lang="en-US" altLang="en-US" sz="1700" dirty="0"/>
              <a:t> </a:t>
            </a:r>
            <a:r>
              <a:rPr lang="en-US" altLang="en-US" sz="1700" dirty="0" err="1"/>
              <a:t>thực</a:t>
            </a:r>
            <a:r>
              <a:rPr lang="en-US" altLang="en-US" sz="1700" dirty="0"/>
              <a:t> </a:t>
            </a:r>
            <a:r>
              <a:rPr lang="en-US" altLang="en-US" sz="1700" dirty="0" err="1"/>
              <a:t>hiện</a:t>
            </a:r>
            <a:r>
              <a:rPr lang="en-US" altLang="en-US" sz="1700" dirty="0"/>
              <a:t> </a:t>
            </a:r>
            <a:r>
              <a:rPr lang="en-US" altLang="en-US" sz="1700" dirty="0" err="1"/>
              <a:t>như</a:t>
            </a:r>
            <a:r>
              <a:rPr lang="en-US" altLang="en-US" sz="1700" dirty="0"/>
              <a:t> </a:t>
            </a:r>
            <a:r>
              <a:rPr lang="en-US" altLang="en-US" sz="1700" dirty="0" err="1"/>
              <a:t>thế</a:t>
            </a:r>
            <a:r>
              <a:rPr lang="en-US" altLang="en-US" sz="1700" dirty="0"/>
              <a:t> </a:t>
            </a:r>
            <a:r>
              <a:rPr lang="en-US" altLang="en-US" sz="1700" dirty="0" err="1"/>
              <a:t>nào</a:t>
            </a:r>
            <a:endParaRPr lang="en-US" altLang="en-US" sz="1700" dirty="0"/>
          </a:p>
          <a:p>
            <a:pPr lvl="1">
              <a:lnSpc>
                <a:spcPct val="150000"/>
              </a:lnSpc>
              <a:buFont typeface="Wingdings" panose="05000000000000000000" pitchFamily="2" charset="2"/>
              <a:buChar char="ü"/>
              <a:defRPr/>
            </a:pPr>
            <a:r>
              <a:rPr lang="en-US" altLang="en-US" sz="1700" dirty="0"/>
              <a:t>Khi </a:t>
            </a:r>
            <a:r>
              <a:rPr lang="en-US" altLang="en-US" sz="1700" dirty="0" err="1"/>
              <a:t>nào</a:t>
            </a:r>
            <a:r>
              <a:rPr lang="en-US" altLang="en-US" sz="1700" dirty="0"/>
              <a:t> </a:t>
            </a:r>
            <a:r>
              <a:rPr lang="en-US" altLang="en-US" sz="1700" dirty="0" err="1"/>
              <a:t>chúng</a:t>
            </a:r>
            <a:r>
              <a:rPr lang="en-US" altLang="en-US" sz="1700" dirty="0"/>
              <a:t> </a:t>
            </a:r>
            <a:r>
              <a:rPr lang="en-US" altLang="en-US" sz="1700" dirty="0" err="1"/>
              <a:t>xảy</a:t>
            </a:r>
            <a:r>
              <a:rPr lang="en-US" altLang="en-US" sz="1700" dirty="0"/>
              <a:t> </a:t>
            </a:r>
            <a:r>
              <a:rPr lang="en-US" altLang="en-US" sz="1700" dirty="0" err="1"/>
              <a:t>ra</a:t>
            </a:r>
            <a:endParaRPr lang="en-US" altLang="en-US" sz="1700" dirty="0"/>
          </a:p>
          <a:p>
            <a:pPr marL="0" indent="0" eaLnBrk="1" fontAlgn="auto" hangingPunct="1">
              <a:lnSpc>
                <a:spcPct val="150000"/>
              </a:lnSpc>
              <a:spcAft>
                <a:spcPts val="0"/>
              </a:spcAft>
              <a:buNone/>
              <a:defRPr/>
            </a:pPr>
            <a:endParaRPr lang="en-US" altLang="en-US" sz="2200" dirty="0"/>
          </a:p>
        </p:txBody>
      </p:sp>
    </p:spTree>
    <p:extLst>
      <p:ext uri="{BB962C8B-B14F-4D97-AF65-F5344CB8AC3E}">
        <p14:creationId xmlns:p14="http://schemas.microsoft.com/office/powerpoint/2010/main" val="2163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Tổng</a:t>
            </a:r>
            <a:r>
              <a:rPr lang="en-US" altLang="en-US" b="1" dirty="0"/>
              <a:t> </a:t>
            </a:r>
            <a:r>
              <a:rPr lang="en-US" altLang="en-US" b="1" dirty="0" err="1"/>
              <a:t>quan</a:t>
            </a:r>
            <a:r>
              <a:rPr lang="en-US" altLang="en-US" b="1" dirty="0"/>
              <a:t> (t)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290399" y="1081314"/>
            <a:ext cx="11843544" cy="5640161"/>
          </a:xfrm>
        </p:spPr>
        <p:txBody>
          <a:bodyPr rtlCol="0">
            <a:normAutofit/>
          </a:bodyPr>
          <a:lstStyle/>
          <a:p>
            <a:pPr eaLnBrk="1" fontAlgn="auto" hangingPunct="1">
              <a:lnSpc>
                <a:spcPct val="150000"/>
              </a:lnSpc>
              <a:spcAft>
                <a:spcPts val="0"/>
              </a:spcAft>
              <a:buFont typeface="Wingdings" panose="05000000000000000000" pitchFamily="2" charset="2"/>
              <a:buChar char="ü"/>
              <a:defRPr/>
            </a:pPr>
            <a:r>
              <a:rPr lang="vi-VN" sz="3100" dirty="0">
                <a:latin typeface="Calibri" panose="020F0502020204030204" pitchFamily="34" charset="0"/>
                <a:ea typeface="Calibri" panose="020F0502020204030204" pitchFamily="34" charset="0"/>
                <a:cs typeface="Calibri" panose="020F0502020204030204" pitchFamily="34" charset="0"/>
              </a:rPr>
              <a:t>Các phần sau đây mô tả các khía cạnh chung của quy trình </a:t>
            </a:r>
            <a:r>
              <a:rPr lang="en-US" sz="3100" dirty="0" err="1">
                <a:latin typeface="Calibri" panose="020F0502020204030204" pitchFamily="34" charset="0"/>
                <a:ea typeface="Calibri" panose="020F0502020204030204" pitchFamily="34" charset="0"/>
                <a:cs typeface="Calibri" panose="020F0502020204030204" pitchFamily="34" charset="0"/>
              </a:rPr>
              <a:t>kiểm</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thử</a:t>
            </a:r>
            <a:r>
              <a:rPr lang="vi-VN" sz="3100" dirty="0">
                <a:latin typeface="Calibri" panose="020F0502020204030204" pitchFamily="34" charset="0"/>
                <a:ea typeface="Calibri" panose="020F0502020204030204" pitchFamily="34" charset="0"/>
                <a:cs typeface="Calibri" panose="020F0502020204030204" pitchFamily="34" charset="0"/>
              </a:rPr>
              <a:t> về </a:t>
            </a:r>
            <a:endParaRPr lang="en-US" sz="31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defRPr/>
            </a:pPr>
            <a:r>
              <a:rPr lang="vi-VN" sz="1800" dirty="0">
                <a:latin typeface="Calibri" panose="020F0502020204030204" pitchFamily="34" charset="0"/>
                <a:ea typeface="Calibri" panose="020F0502020204030204" pitchFamily="34" charset="0"/>
                <a:cs typeface="Calibri" panose="020F0502020204030204" pitchFamily="34" charset="0"/>
              </a:rPr>
              <a:t>các hoạt động và nhiệm vụ kiểm </a:t>
            </a:r>
            <a:r>
              <a:rPr lang="en-US" sz="1800" dirty="0" err="1">
                <a:latin typeface="Calibri" panose="020F0502020204030204" pitchFamily="34" charset="0"/>
                <a:ea typeface="Calibri" panose="020F0502020204030204" pitchFamily="34" charset="0"/>
                <a:cs typeface="Calibri" panose="020F0502020204030204" pitchFamily="34" charset="0"/>
              </a:rPr>
              <a:t>thử</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defRPr/>
            </a:pPr>
            <a:r>
              <a:rPr lang="en-US" sz="1800" dirty="0">
                <a:latin typeface="Calibri" panose="020F0502020204030204" pitchFamily="34" charset="0"/>
                <a:ea typeface="Calibri" panose="020F0502020204030204" pitchFamily="34" charset="0"/>
                <a:cs typeface="Calibri" panose="020F0502020204030204" pitchFamily="34" charset="0"/>
              </a:rPr>
              <a:t>t</a:t>
            </a:r>
            <a:r>
              <a:rPr lang="vi-VN" sz="1800" dirty="0">
                <a:latin typeface="Calibri" panose="020F0502020204030204" pitchFamily="34" charset="0"/>
                <a:ea typeface="Calibri" panose="020F0502020204030204" pitchFamily="34" charset="0"/>
                <a:cs typeface="Calibri" panose="020F0502020204030204" pitchFamily="34" charset="0"/>
              </a:rPr>
              <a:t>ác động của </a:t>
            </a:r>
            <a:r>
              <a:rPr lang="en-US" sz="1800" dirty="0" err="1">
                <a:latin typeface="Calibri" panose="020F0502020204030204" pitchFamily="34" charset="0"/>
                <a:ea typeface="Calibri" panose="020F0502020204030204" pitchFamily="34" charset="0"/>
                <a:cs typeface="Calibri" panose="020F0502020204030204" pitchFamily="34" charset="0"/>
              </a:rPr>
              <a:t>ngữ</a:t>
            </a:r>
            <a:r>
              <a:rPr lang="vi-VN" sz="1800" dirty="0">
                <a:latin typeface="Calibri" panose="020F0502020204030204" pitchFamily="34" charset="0"/>
                <a:ea typeface="Calibri" panose="020F0502020204030204" pitchFamily="34" charset="0"/>
                <a:cs typeface="Calibri" panose="020F0502020204030204" pitchFamily="34" charset="0"/>
              </a:rPr>
              <a:t> cảnh</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defRPr/>
            </a:pPr>
            <a:r>
              <a:rPr lang="en-US" sz="1800" dirty="0" err="1">
                <a:latin typeface="Calibri" panose="020F0502020204030204" pitchFamily="34" charset="0"/>
                <a:ea typeface="Calibri" panose="020F0502020204030204" pitchFamily="34" charset="0"/>
                <a:cs typeface="Calibri" panose="020F0502020204030204" pitchFamily="34" charset="0"/>
              </a:rPr>
              <a:t>Testware</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defRPr/>
            </a:pPr>
            <a:r>
              <a:rPr lang="vi-VN" sz="1800" dirty="0">
                <a:latin typeface="Calibri" panose="020F0502020204030204" pitchFamily="34" charset="0"/>
                <a:ea typeface="Calibri" panose="020F0502020204030204" pitchFamily="34" charset="0"/>
                <a:cs typeface="Calibri" panose="020F0502020204030204" pitchFamily="34" charset="0"/>
              </a:rPr>
              <a:t>khả năng truy xuất nguồn gốc giữa </a:t>
            </a:r>
            <a:r>
              <a:rPr lang="en-US" sz="1800" dirty="0">
                <a:latin typeface="Calibri" panose="020F0502020204030204" pitchFamily="34" charset="0"/>
                <a:ea typeface="Calibri" panose="020F0502020204030204" pitchFamily="34" charset="0"/>
                <a:cs typeface="Calibri" panose="020F0502020204030204" pitchFamily="34" charset="0"/>
              </a:rPr>
              <a:t>test basis </a:t>
            </a:r>
            <a:r>
              <a:rPr lang="vi-VN" sz="1800" dirty="0">
                <a:latin typeface="Calibri" panose="020F0502020204030204" pitchFamily="34" charset="0"/>
                <a:ea typeface="Calibri" panose="020F0502020204030204" pitchFamily="34" charset="0"/>
                <a:cs typeface="Calibri" panose="020F0502020204030204" pitchFamily="34" charset="0"/>
              </a:rPr>
              <a:t>và </a:t>
            </a:r>
            <a:r>
              <a:rPr lang="en-US" sz="1800" dirty="0" err="1">
                <a:latin typeface="Calibri" panose="020F0502020204030204" pitchFamily="34" charset="0"/>
                <a:ea typeface="Calibri" panose="020F0502020204030204" pitchFamily="34" charset="0"/>
                <a:cs typeface="Calibri" panose="020F0502020204030204" pitchFamily="34" charset="0"/>
              </a:rPr>
              <a:t>testware</a:t>
            </a:r>
            <a:r>
              <a:rPr lang="en-US" sz="1800" dirty="0">
                <a:latin typeface="Calibri" panose="020F0502020204030204" pitchFamily="34" charset="0"/>
                <a:ea typeface="Calibri" panose="020F0502020204030204" pitchFamily="34" charset="0"/>
                <a:cs typeface="Calibri" panose="020F0502020204030204" pitchFamily="34" charset="0"/>
              </a:rPr>
              <a:t> </a:t>
            </a:r>
            <a:r>
              <a:rPr lang="vi-VN" sz="1800" dirty="0">
                <a:latin typeface="Calibri" panose="020F0502020204030204" pitchFamily="34" charset="0"/>
                <a:ea typeface="Calibri" panose="020F0502020204030204" pitchFamily="34" charset="0"/>
                <a:cs typeface="Calibri" panose="020F0502020204030204" pitchFamily="34" charset="0"/>
              </a:rPr>
              <a:t>cũng như </a:t>
            </a:r>
            <a:r>
              <a:rPr lang="en-US" sz="1800" dirty="0" err="1">
                <a:latin typeface="Calibri" panose="020F0502020204030204" pitchFamily="34" charset="0"/>
                <a:ea typeface="Calibri" panose="020F0502020204030204" pitchFamily="34" charset="0"/>
                <a:cs typeface="Calibri" panose="020F0502020204030204" pitchFamily="34" charset="0"/>
              </a:rPr>
              <a:t>vai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trò</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kiểm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thử</a:t>
            </a:r>
            <a:r>
              <a:rPr lang="vi-VN" sz="1800" dirty="0">
                <a:latin typeface="Calibri" panose="020F0502020204030204" pitchFamily="34" charset="0"/>
                <a:ea typeface="Calibri" panose="020F0502020204030204" pitchFamily="34" charset="0"/>
                <a:cs typeface="Calibri" panose="020F0502020204030204" pitchFamily="34" charset="0"/>
              </a:rPr>
              <a:t>. </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ü"/>
              <a:defRPr/>
            </a:pPr>
            <a:r>
              <a:rPr lang="vi-VN" sz="2600" dirty="0">
                <a:latin typeface="Calibri" panose="020F0502020204030204" pitchFamily="34" charset="0"/>
                <a:ea typeface="Calibri" panose="020F0502020204030204" pitchFamily="34" charset="0"/>
                <a:cs typeface="Calibri" panose="020F0502020204030204" pitchFamily="34" charset="0"/>
              </a:rPr>
              <a:t>Tiêu chuẩn ISO/IEC/IEEE 29119-2 cung cấp thêm thông tin về quy trình kiểm </a:t>
            </a:r>
            <a:r>
              <a:rPr lang="en-US" sz="2600" dirty="0" err="1">
                <a:latin typeface="Calibri" panose="020F0502020204030204" pitchFamily="34" charset="0"/>
                <a:ea typeface="Calibri" panose="020F0502020204030204" pitchFamily="34" charset="0"/>
                <a:cs typeface="Calibri" panose="020F0502020204030204" pitchFamily="34" charset="0"/>
              </a:rPr>
              <a:t>thử</a:t>
            </a:r>
            <a:r>
              <a:rPr lang="vi-VN" sz="2600" dirty="0">
                <a:latin typeface="Calibri" panose="020F0502020204030204" pitchFamily="34" charset="0"/>
                <a:ea typeface="Calibri" panose="020F0502020204030204" pitchFamily="34" charset="0"/>
                <a:cs typeface="Calibri" panose="020F0502020204030204" pitchFamily="34" charset="0"/>
              </a:rPr>
              <a:t>.</a:t>
            </a:r>
            <a:endParaRPr lang="en-US" altLang="en-US" sz="2600" dirty="0">
              <a:latin typeface="Calibri" panose="020F0502020204030204" pitchFamily="34" charset="0"/>
              <a:ea typeface="Calibri" panose="020F0502020204030204" pitchFamily="34" charset="0"/>
              <a:cs typeface="Calibri" panose="020F0502020204030204" pitchFamily="34" charset="0"/>
            </a:endParaRPr>
          </a:p>
          <a:p>
            <a:pPr marL="0" indent="0" eaLnBrk="1" fontAlgn="auto" hangingPunct="1">
              <a:lnSpc>
                <a:spcPct val="150000"/>
              </a:lnSpc>
              <a:spcAft>
                <a:spcPts val="0"/>
              </a:spcAft>
              <a:buNone/>
              <a:defRPr/>
            </a:pPr>
            <a:endParaRPr lang="en-US" altLang="en-US" sz="2400" dirty="0"/>
          </a:p>
        </p:txBody>
      </p:sp>
    </p:spTree>
    <p:extLst>
      <p:ext uri="{BB962C8B-B14F-4D97-AF65-F5344CB8AC3E}">
        <p14:creationId xmlns:p14="http://schemas.microsoft.com/office/powerpoint/2010/main" val="32841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1.4.1. </a:t>
            </a:r>
            <a:r>
              <a:rPr lang="en-US" altLang="en-US" b="1" dirty="0" err="1"/>
              <a:t>Các</a:t>
            </a:r>
            <a:r>
              <a:rPr lang="en-US" altLang="en-US" b="1" dirty="0"/>
              <a:t> </a:t>
            </a:r>
            <a:r>
              <a:rPr lang="en-US" altLang="en-US" b="1" dirty="0" err="1"/>
              <a:t>hoạt</a:t>
            </a:r>
            <a:r>
              <a:rPr lang="en-US" altLang="en-US" b="1" dirty="0"/>
              <a:t> </a:t>
            </a:r>
            <a:r>
              <a:rPr lang="en-US" altLang="en-US" b="1" dirty="0" err="1"/>
              <a:t>động</a:t>
            </a:r>
            <a:r>
              <a:rPr lang="en-US" altLang="en-US" b="1" dirty="0"/>
              <a:t> </a:t>
            </a:r>
            <a:r>
              <a:rPr lang="en-US" altLang="en-US" b="1" dirty="0" err="1"/>
              <a:t>và</a:t>
            </a:r>
            <a:r>
              <a:rPr lang="en-US" altLang="en-US" b="1" dirty="0"/>
              <a:t> </a:t>
            </a:r>
            <a:r>
              <a:rPr lang="en-US" altLang="en-US" b="1" dirty="0" err="1"/>
              <a:t>nhiệm</a:t>
            </a:r>
            <a:r>
              <a:rPr lang="en-US" altLang="en-US" b="1" dirty="0"/>
              <a:t> </a:t>
            </a:r>
            <a:r>
              <a:rPr lang="en-US" altLang="en-US" b="1" dirty="0" err="1"/>
              <a:t>vụ</a:t>
            </a:r>
            <a:r>
              <a:rPr lang="en-US" altLang="en-US" b="1" dirty="0"/>
              <a:t> </a:t>
            </a:r>
            <a:r>
              <a:rPr lang="en-US" altLang="en-US" b="1" dirty="0" err="1"/>
              <a:t>kiểm</a:t>
            </a:r>
            <a:r>
              <a:rPr lang="en-US" altLang="en-US" b="1" dirty="0"/>
              <a:t> </a:t>
            </a:r>
            <a:r>
              <a:rPr lang="en-US" altLang="en-US" b="1" dirty="0" err="1"/>
              <a:t>thử</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290399" y="1081314"/>
            <a:ext cx="11843544" cy="5640161"/>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sz="3100" dirty="0">
                <a:latin typeface="Calibri" panose="020F0502020204030204" pitchFamily="34" charset="0"/>
                <a:ea typeface="Calibri" panose="020F0502020204030204" pitchFamily="34" charset="0"/>
                <a:cs typeface="Calibri" panose="020F0502020204030204" pitchFamily="34" charset="0"/>
              </a:rPr>
              <a:t>Quy </a:t>
            </a:r>
            <a:r>
              <a:rPr lang="en-US" sz="3100" dirty="0" err="1">
                <a:latin typeface="Calibri" panose="020F0502020204030204" pitchFamily="34" charset="0"/>
                <a:ea typeface="Calibri" panose="020F0502020204030204" pitchFamily="34" charset="0"/>
                <a:cs typeface="Calibri" panose="020F0502020204030204" pitchFamily="34" charset="0"/>
              </a:rPr>
              <a:t>trình</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kiểm</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thử</a:t>
            </a:r>
            <a:r>
              <a:rPr lang="en-US" sz="3100" dirty="0">
                <a:latin typeface="Calibri" panose="020F0502020204030204" pitchFamily="34" charset="0"/>
                <a:ea typeface="Calibri" panose="020F0502020204030204" pitchFamily="34" charset="0"/>
                <a:cs typeface="Calibri" panose="020F0502020204030204" pitchFamily="34" charset="0"/>
              </a:rPr>
              <a:t> (Test Process):</a:t>
            </a:r>
          </a:p>
          <a:p>
            <a:pPr lvl="1">
              <a:lnSpc>
                <a:spcPct val="150000"/>
              </a:lnSpc>
              <a:defRPr/>
            </a:pPr>
            <a:r>
              <a:rPr lang="en-US" altLang="en-US" sz="2200" dirty="0">
                <a:latin typeface="Calibri" panose="020F0502020204030204" pitchFamily="34" charset="0"/>
                <a:ea typeface="Calibri" panose="020F0502020204030204" pitchFamily="34" charset="0"/>
                <a:cs typeface="Calibri" panose="020F0502020204030204" pitchFamily="34" charset="0"/>
              </a:rPr>
              <a:t>Bao </a:t>
            </a:r>
            <a:r>
              <a:rPr lang="en-US" altLang="en-US" sz="2200" dirty="0" err="1">
                <a:latin typeface="Calibri" panose="020F0502020204030204" pitchFamily="34" charset="0"/>
                <a:ea typeface="Calibri" panose="020F0502020204030204" pitchFamily="34" charset="0"/>
                <a:cs typeface="Calibri" panose="020F0502020204030204" pitchFamily="34" charset="0"/>
              </a:rPr>
              <a:t>gồm</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các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hoạt</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động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kiểm</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thử</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như</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bên</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dưới</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en-US" altLang="en-US" sz="2200" dirty="0" err="1">
                <a:latin typeface="Calibri" panose="020F0502020204030204" pitchFamily="34" charset="0"/>
                <a:ea typeface="Calibri" panose="020F0502020204030204" pitchFamily="34" charset="0"/>
                <a:cs typeface="Calibri" panose="020F0502020204030204" pitchFamily="34" charset="0"/>
              </a:rPr>
              <a:t>Nhiều</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hoạt</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động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có</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thể</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theo</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trình</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tự</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hợp</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lý</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nhưng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chúng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thường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được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thực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hiện</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lặp</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lại</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hoặc</a:t>
            </a:r>
            <a:r>
              <a:rPr lang="en-US" altLang="en-US" sz="2200" dirty="0">
                <a:latin typeface="Calibri" panose="020F0502020204030204" pitchFamily="34" charset="0"/>
                <a:ea typeface="Calibri" panose="020F0502020204030204" pitchFamily="34" charset="0"/>
                <a:cs typeface="Calibri" panose="020F0502020204030204" pitchFamily="34" charset="0"/>
              </a:rPr>
              <a:t> song </a:t>
            </a:r>
            <a:r>
              <a:rPr lang="en-US" altLang="en-US" sz="2200" dirty="0" err="1">
                <a:latin typeface="Calibri" panose="020F0502020204030204" pitchFamily="34" charset="0"/>
                <a:ea typeface="Calibri" panose="020F0502020204030204" pitchFamily="34" charset="0"/>
                <a:cs typeface="Calibri" panose="020F0502020204030204" pitchFamily="34" charset="0"/>
              </a:rPr>
              <a:t>song</a:t>
            </a:r>
            <a:r>
              <a:rPr lang="en-US" altLang="en-US" sz="22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vi-VN" sz="2200" dirty="0">
                <a:latin typeface="Calibri" panose="020F0502020204030204" pitchFamily="34" charset="0"/>
                <a:ea typeface="Calibri" panose="020F0502020204030204" pitchFamily="34" charset="0"/>
                <a:cs typeface="Calibri" panose="020F0502020204030204" pitchFamily="34" charset="0"/>
              </a:rPr>
              <a:t>Các hoạt động </a:t>
            </a:r>
            <a:r>
              <a:rPr lang="en-US" sz="2200" dirty="0" err="1">
                <a:latin typeface="Calibri" panose="020F0502020204030204" pitchFamily="34" charset="0"/>
                <a:ea typeface="Calibri" panose="020F0502020204030204" pitchFamily="34" charset="0"/>
                <a:cs typeface="Calibri" panose="020F0502020204030204" pitchFamily="34" charset="0"/>
              </a:rPr>
              <a:t>kiểm</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thử</a:t>
            </a:r>
            <a:r>
              <a:rPr lang="en-US" sz="2200" dirty="0">
                <a:latin typeface="Calibri" panose="020F0502020204030204" pitchFamily="34" charset="0"/>
                <a:ea typeface="Calibri" panose="020F0502020204030204" pitchFamily="34" charset="0"/>
                <a:cs typeface="Calibri" panose="020F0502020204030204" pitchFamily="34" charset="0"/>
              </a:rPr>
              <a:t> </a:t>
            </a:r>
            <a:r>
              <a:rPr lang="vi-VN" sz="2200" dirty="0">
                <a:latin typeface="Calibri" panose="020F0502020204030204" pitchFamily="34" charset="0"/>
                <a:ea typeface="Calibri" panose="020F0502020204030204" pitchFamily="34" charset="0"/>
                <a:cs typeface="Calibri" panose="020F0502020204030204" pitchFamily="34" charset="0"/>
              </a:rPr>
              <a:t>này thường cần được điều chỉnh cho phù hợp với hệ thống và dự án.</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marL="0" indent="0" eaLnBrk="1" fontAlgn="auto" hangingPunct="1">
              <a:lnSpc>
                <a:spcPct val="150000"/>
              </a:lnSpc>
              <a:spcAft>
                <a:spcPts val="0"/>
              </a:spcAft>
              <a:buNone/>
              <a:defRPr/>
            </a:pPr>
            <a:endParaRPr lang="en-US" altLang="en-US" sz="2400" dirty="0"/>
          </a:p>
        </p:txBody>
      </p:sp>
    </p:spTree>
    <p:extLst>
      <p:ext uri="{BB962C8B-B14F-4D97-AF65-F5344CB8AC3E}">
        <p14:creationId xmlns:p14="http://schemas.microsoft.com/office/powerpoint/2010/main" val="262495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normAutofit/>
          </a:bodyPr>
          <a:lstStyle/>
          <a:p>
            <a:pPr eaLnBrk="1" hangingPunct="1"/>
            <a:r>
              <a:rPr lang="en-US" altLang="en-US" sz="4200" b="1" dirty="0"/>
              <a:t>1.4.1. </a:t>
            </a:r>
            <a:r>
              <a:rPr lang="en-US" altLang="en-US" sz="4200" b="1" dirty="0" err="1"/>
              <a:t>Các</a:t>
            </a:r>
            <a:r>
              <a:rPr lang="en-US" altLang="en-US" sz="4200" b="1" dirty="0"/>
              <a:t> </a:t>
            </a:r>
            <a:r>
              <a:rPr lang="en-US" altLang="en-US" sz="4200" b="1" dirty="0" err="1"/>
              <a:t>hoạt</a:t>
            </a:r>
            <a:r>
              <a:rPr lang="en-US" altLang="en-US" sz="4200" b="1" dirty="0"/>
              <a:t> </a:t>
            </a:r>
            <a:r>
              <a:rPr lang="en-US" altLang="en-US" sz="4200" b="1" dirty="0" err="1"/>
              <a:t>động</a:t>
            </a:r>
            <a:r>
              <a:rPr lang="en-US" altLang="en-US" sz="4200" b="1" dirty="0"/>
              <a:t> </a:t>
            </a:r>
            <a:r>
              <a:rPr lang="en-US" altLang="en-US" sz="4200" b="1" dirty="0" err="1"/>
              <a:t>và</a:t>
            </a:r>
            <a:r>
              <a:rPr lang="en-US" altLang="en-US" sz="4200" b="1" dirty="0"/>
              <a:t> </a:t>
            </a:r>
            <a:r>
              <a:rPr lang="en-US" altLang="en-US" sz="4200" b="1" dirty="0" err="1"/>
              <a:t>nhiệm</a:t>
            </a:r>
            <a:r>
              <a:rPr lang="en-US" altLang="en-US" sz="4200" b="1" dirty="0"/>
              <a:t> </a:t>
            </a:r>
            <a:r>
              <a:rPr lang="en-US" altLang="en-US" sz="4200" b="1" dirty="0" err="1"/>
              <a:t>vụ</a:t>
            </a:r>
            <a:r>
              <a:rPr lang="en-US" altLang="en-US" sz="4200" b="1" dirty="0"/>
              <a:t> </a:t>
            </a:r>
            <a:r>
              <a:rPr lang="en-US" altLang="en-US" sz="4200" b="1" dirty="0" err="1"/>
              <a:t>kiểm</a:t>
            </a:r>
            <a:r>
              <a:rPr lang="en-US" altLang="en-US" sz="4200" b="1" dirty="0"/>
              <a:t> </a:t>
            </a:r>
            <a:r>
              <a:rPr lang="en-US" altLang="en-US" sz="4200" b="1" dirty="0" err="1"/>
              <a:t>thử</a:t>
            </a:r>
            <a:r>
              <a:rPr lang="en-US" altLang="en-US" sz="4200"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290399" y="1081314"/>
            <a:ext cx="11843544" cy="5640161"/>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Các</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hoạt</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động</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kiểm</a:t>
            </a:r>
            <a:r>
              <a:rPr lang="en-US" sz="3100" dirty="0">
                <a:latin typeface="Calibri" panose="020F0502020204030204" pitchFamily="34" charset="0"/>
                <a:ea typeface="Calibri" panose="020F0502020204030204" pitchFamily="34" charset="0"/>
                <a:cs typeface="Calibri" panose="020F0502020204030204" pitchFamily="34" charset="0"/>
              </a:rPr>
              <a:t> </a:t>
            </a:r>
            <a:r>
              <a:rPr lang="en-US" sz="3100" dirty="0" err="1">
                <a:latin typeface="Calibri" panose="020F0502020204030204" pitchFamily="34" charset="0"/>
                <a:ea typeface="Calibri" panose="020F0502020204030204" pitchFamily="34" charset="0"/>
                <a:cs typeface="Calibri" panose="020F0502020204030204" pitchFamily="34" charset="0"/>
              </a:rPr>
              <a:t>thử</a:t>
            </a:r>
            <a:r>
              <a:rPr lang="en-US" sz="3100" dirty="0">
                <a:latin typeface="Calibri" panose="020F0502020204030204" pitchFamily="34" charset="0"/>
                <a:ea typeface="Calibri" panose="020F0502020204030204" pitchFamily="34" charset="0"/>
                <a:cs typeface="Calibri" panose="020F0502020204030204" pitchFamily="34" charset="0"/>
              </a:rPr>
              <a:t> (Test Activities)</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marL="0" indent="0" eaLnBrk="1" fontAlgn="auto" hangingPunct="1">
              <a:lnSpc>
                <a:spcPct val="150000"/>
              </a:lnSpc>
              <a:spcAft>
                <a:spcPts val="0"/>
              </a:spcAft>
              <a:buNone/>
              <a:defRPr/>
            </a:pPr>
            <a:endParaRPr lang="en-US" altLang="en-US" sz="2400" dirty="0"/>
          </a:p>
        </p:txBody>
      </p:sp>
      <p:pic>
        <p:nvPicPr>
          <p:cNvPr id="4" name="Picture 3">
            <a:extLst>
              <a:ext uri="{FF2B5EF4-FFF2-40B4-BE49-F238E27FC236}">
                <a16:creationId xmlns:a16="http://schemas.microsoft.com/office/drawing/2014/main" id="{145CF628-9A50-9B69-4E8A-7441DCB558E6}"/>
              </a:ext>
            </a:extLst>
          </p:cNvPr>
          <p:cNvPicPr>
            <a:picLocks noChangeAspect="1"/>
          </p:cNvPicPr>
          <p:nvPr/>
        </p:nvPicPr>
        <p:blipFill>
          <a:blip r:embed="rId3"/>
          <a:stretch>
            <a:fillRect/>
          </a:stretch>
        </p:blipFill>
        <p:spPr>
          <a:xfrm>
            <a:off x="2037707" y="1752260"/>
            <a:ext cx="7657836" cy="4969215"/>
          </a:xfrm>
          <a:prstGeom prst="rect">
            <a:avLst/>
          </a:prstGeom>
        </p:spPr>
      </p:pic>
    </p:spTree>
    <p:extLst>
      <p:ext uri="{BB962C8B-B14F-4D97-AF65-F5344CB8AC3E}">
        <p14:creationId xmlns:p14="http://schemas.microsoft.com/office/powerpoint/2010/main" val="243213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normAutofit/>
          </a:bodyPr>
          <a:lstStyle/>
          <a:p>
            <a:pPr eaLnBrk="1" hangingPunct="1"/>
            <a:r>
              <a:rPr lang="en-US" altLang="en-US" sz="4200" b="1" dirty="0"/>
              <a:t>1.4.1. </a:t>
            </a:r>
            <a:r>
              <a:rPr lang="en-US" altLang="en-US" sz="4200" b="1" dirty="0" err="1"/>
              <a:t>Các</a:t>
            </a:r>
            <a:r>
              <a:rPr lang="en-US" altLang="en-US" sz="4200" b="1" dirty="0"/>
              <a:t> </a:t>
            </a:r>
            <a:r>
              <a:rPr lang="en-US" altLang="en-US" sz="4200" b="1" dirty="0" err="1"/>
              <a:t>hoạt</a:t>
            </a:r>
            <a:r>
              <a:rPr lang="en-US" altLang="en-US" sz="4200" b="1" dirty="0"/>
              <a:t> </a:t>
            </a:r>
            <a:r>
              <a:rPr lang="en-US" altLang="en-US" sz="4200" b="1" dirty="0" err="1"/>
              <a:t>động</a:t>
            </a:r>
            <a:r>
              <a:rPr lang="en-US" altLang="en-US" sz="4200" b="1" dirty="0"/>
              <a:t> </a:t>
            </a:r>
            <a:r>
              <a:rPr lang="en-US" altLang="en-US" sz="4200" b="1" dirty="0" err="1"/>
              <a:t>và</a:t>
            </a:r>
            <a:r>
              <a:rPr lang="en-US" altLang="en-US" sz="4200" b="1" dirty="0"/>
              <a:t> </a:t>
            </a:r>
            <a:r>
              <a:rPr lang="en-US" altLang="en-US" sz="4200" b="1" dirty="0" err="1"/>
              <a:t>nhiệm</a:t>
            </a:r>
            <a:r>
              <a:rPr lang="en-US" altLang="en-US" sz="4200" b="1" dirty="0"/>
              <a:t> </a:t>
            </a:r>
            <a:r>
              <a:rPr lang="en-US" altLang="en-US" sz="4200" b="1" dirty="0" err="1"/>
              <a:t>vụ</a:t>
            </a:r>
            <a:r>
              <a:rPr lang="en-US" altLang="en-US" sz="4200" b="1" dirty="0"/>
              <a:t> </a:t>
            </a:r>
            <a:r>
              <a:rPr lang="en-US" altLang="en-US" sz="4200" b="1" dirty="0" err="1"/>
              <a:t>kiểm</a:t>
            </a:r>
            <a:r>
              <a:rPr lang="en-US" altLang="en-US" sz="4200" b="1" dirty="0"/>
              <a:t> </a:t>
            </a:r>
            <a:r>
              <a:rPr lang="en-US" altLang="en-US" sz="4200" b="1" dirty="0" err="1"/>
              <a:t>thử</a:t>
            </a:r>
            <a:r>
              <a:rPr lang="en-US" altLang="en-US" sz="4200"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pic>
        <p:nvPicPr>
          <p:cNvPr id="10" name="Picture 9">
            <a:extLst>
              <a:ext uri="{FF2B5EF4-FFF2-40B4-BE49-F238E27FC236}">
                <a16:creationId xmlns:a16="http://schemas.microsoft.com/office/drawing/2014/main" id="{2AB3F821-F0E2-52B3-3786-EE2CB4C35E45}"/>
              </a:ext>
            </a:extLst>
          </p:cNvPr>
          <p:cNvPicPr>
            <a:picLocks noChangeAspect="1"/>
          </p:cNvPicPr>
          <p:nvPr/>
        </p:nvPicPr>
        <p:blipFill>
          <a:blip r:embed="rId3"/>
          <a:stretch>
            <a:fillRect/>
          </a:stretch>
        </p:blipFill>
        <p:spPr>
          <a:xfrm>
            <a:off x="1625370" y="1914447"/>
            <a:ext cx="8941260" cy="3238124"/>
          </a:xfrm>
          <a:prstGeom prst="rect">
            <a:avLst/>
          </a:prstGeom>
        </p:spPr>
      </p:pic>
    </p:spTree>
    <p:extLst>
      <p:ext uri="{BB962C8B-B14F-4D97-AF65-F5344CB8AC3E}">
        <p14:creationId xmlns:p14="http://schemas.microsoft.com/office/powerpoint/2010/main" val="65675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normAutofit/>
          </a:bodyPr>
          <a:lstStyle/>
          <a:p>
            <a:pPr eaLnBrk="1" hangingPunct="1"/>
            <a:r>
              <a:rPr lang="en-US" altLang="en-US" sz="4200" b="1" dirty="0"/>
              <a:t>1.4.1. </a:t>
            </a:r>
            <a:r>
              <a:rPr lang="en-US" altLang="en-US" sz="4200" b="1" dirty="0" err="1"/>
              <a:t>Các</a:t>
            </a:r>
            <a:r>
              <a:rPr lang="en-US" altLang="en-US" sz="4200" b="1" dirty="0"/>
              <a:t> </a:t>
            </a:r>
            <a:r>
              <a:rPr lang="en-US" altLang="en-US" sz="4200" b="1" dirty="0" err="1"/>
              <a:t>hoạt</a:t>
            </a:r>
            <a:r>
              <a:rPr lang="en-US" altLang="en-US" sz="4200" b="1" dirty="0"/>
              <a:t> </a:t>
            </a:r>
            <a:r>
              <a:rPr lang="en-US" altLang="en-US" sz="4200" b="1" dirty="0" err="1"/>
              <a:t>động</a:t>
            </a:r>
            <a:r>
              <a:rPr lang="en-US" altLang="en-US" sz="4200" b="1" dirty="0"/>
              <a:t> </a:t>
            </a:r>
            <a:r>
              <a:rPr lang="en-US" altLang="en-US" sz="4200" b="1" dirty="0" err="1"/>
              <a:t>và</a:t>
            </a:r>
            <a:r>
              <a:rPr lang="en-US" altLang="en-US" sz="4200" b="1" dirty="0"/>
              <a:t> </a:t>
            </a:r>
            <a:r>
              <a:rPr lang="en-US" altLang="en-US" sz="4200" b="1" dirty="0" err="1"/>
              <a:t>nhiệm</a:t>
            </a:r>
            <a:r>
              <a:rPr lang="en-US" altLang="en-US" sz="4200" b="1" dirty="0"/>
              <a:t> </a:t>
            </a:r>
            <a:r>
              <a:rPr lang="en-US" altLang="en-US" sz="4200" b="1" dirty="0" err="1"/>
              <a:t>vụ</a:t>
            </a:r>
            <a:r>
              <a:rPr lang="en-US" altLang="en-US" sz="4200" b="1" dirty="0"/>
              <a:t> </a:t>
            </a:r>
            <a:r>
              <a:rPr lang="en-US" altLang="en-US" sz="4200" b="1" dirty="0" err="1"/>
              <a:t>kiểm</a:t>
            </a:r>
            <a:r>
              <a:rPr lang="en-US" altLang="en-US" sz="4200" b="1" dirty="0"/>
              <a:t> </a:t>
            </a:r>
            <a:r>
              <a:rPr lang="en-US" altLang="en-US" sz="4200" b="1" dirty="0" err="1"/>
              <a:t>thử</a:t>
            </a:r>
            <a:r>
              <a:rPr lang="en-US" altLang="en-US" sz="4200"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pic>
        <p:nvPicPr>
          <p:cNvPr id="5" name="Picture 4">
            <a:extLst>
              <a:ext uri="{FF2B5EF4-FFF2-40B4-BE49-F238E27FC236}">
                <a16:creationId xmlns:a16="http://schemas.microsoft.com/office/drawing/2014/main" id="{2CAF6135-43B4-D9C1-59A6-400650802FD8}"/>
              </a:ext>
            </a:extLst>
          </p:cNvPr>
          <p:cNvPicPr>
            <a:picLocks noChangeAspect="1"/>
          </p:cNvPicPr>
          <p:nvPr/>
        </p:nvPicPr>
        <p:blipFill>
          <a:blip r:embed="rId3"/>
          <a:stretch>
            <a:fillRect/>
          </a:stretch>
        </p:blipFill>
        <p:spPr>
          <a:xfrm>
            <a:off x="1999615" y="946022"/>
            <a:ext cx="7017111" cy="4965955"/>
          </a:xfrm>
          <a:prstGeom prst="rect">
            <a:avLst/>
          </a:prstGeom>
        </p:spPr>
      </p:pic>
    </p:spTree>
    <p:extLst>
      <p:ext uri="{BB962C8B-B14F-4D97-AF65-F5344CB8AC3E}">
        <p14:creationId xmlns:p14="http://schemas.microsoft.com/office/powerpoint/2010/main" val="208162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normAutofit/>
          </a:bodyPr>
          <a:lstStyle/>
          <a:p>
            <a:pPr eaLnBrk="1" hangingPunct="1"/>
            <a:r>
              <a:rPr lang="en-US" altLang="en-US" sz="4200" b="1" dirty="0"/>
              <a:t>1.4.1. </a:t>
            </a:r>
            <a:r>
              <a:rPr lang="en-US" altLang="en-US" sz="4200" b="1" dirty="0" err="1"/>
              <a:t>Các</a:t>
            </a:r>
            <a:r>
              <a:rPr lang="en-US" altLang="en-US" sz="4200" b="1" dirty="0"/>
              <a:t> </a:t>
            </a:r>
            <a:r>
              <a:rPr lang="en-US" altLang="en-US" sz="4200" b="1" dirty="0" err="1"/>
              <a:t>hoạt</a:t>
            </a:r>
            <a:r>
              <a:rPr lang="en-US" altLang="en-US" sz="4200" b="1" dirty="0"/>
              <a:t> </a:t>
            </a:r>
            <a:r>
              <a:rPr lang="en-US" altLang="en-US" sz="4200" b="1" dirty="0" err="1"/>
              <a:t>động</a:t>
            </a:r>
            <a:r>
              <a:rPr lang="en-US" altLang="en-US" sz="4200" b="1" dirty="0"/>
              <a:t> </a:t>
            </a:r>
            <a:r>
              <a:rPr lang="en-US" altLang="en-US" sz="4200" b="1" dirty="0" err="1"/>
              <a:t>và</a:t>
            </a:r>
            <a:r>
              <a:rPr lang="en-US" altLang="en-US" sz="4200" b="1" dirty="0"/>
              <a:t> </a:t>
            </a:r>
            <a:r>
              <a:rPr lang="en-US" altLang="en-US" sz="4200" b="1" dirty="0" err="1"/>
              <a:t>nhiệm</a:t>
            </a:r>
            <a:r>
              <a:rPr lang="en-US" altLang="en-US" sz="4200" b="1" dirty="0"/>
              <a:t> </a:t>
            </a:r>
            <a:r>
              <a:rPr lang="en-US" altLang="en-US" sz="4200" b="1" dirty="0" err="1"/>
              <a:t>vụ</a:t>
            </a:r>
            <a:r>
              <a:rPr lang="en-US" altLang="en-US" sz="4200" b="1" dirty="0"/>
              <a:t> </a:t>
            </a:r>
            <a:r>
              <a:rPr lang="en-US" altLang="en-US" sz="4200" b="1" dirty="0" err="1"/>
              <a:t>kiểm</a:t>
            </a:r>
            <a:r>
              <a:rPr lang="en-US" altLang="en-US" sz="4200" b="1" dirty="0"/>
              <a:t> </a:t>
            </a:r>
            <a:r>
              <a:rPr lang="en-US" altLang="en-US" sz="4200" b="1" dirty="0" err="1"/>
              <a:t>thử</a:t>
            </a:r>
            <a:r>
              <a:rPr lang="en-US" altLang="en-US" sz="4200"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pic>
        <p:nvPicPr>
          <p:cNvPr id="4" name="Picture 3">
            <a:extLst>
              <a:ext uri="{FF2B5EF4-FFF2-40B4-BE49-F238E27FC236}">
                <a16:creationId xmlns:a16="http://schemas.microsoft.com/office/drawing/2014/main" id="{3B0D518B-4150-A41A-FCA6-2CA4A8975926}"/>
              </a:ext>
            </a:extLst>
          </p:cNvPr>
          <p:cNvPicPr>
            <a:picLocks noChangeAspect="1"/>
          </p:cNvPicPr>
          <p:nvPr/>
        </p:nvPicPr>
        <p:blipFill>
          <a:blip r:embed="rId3"/>
          <a:stretch>
            <a:fillRect/>
          </a:stretch>
        </p:blipFill>
        <p:spPr>
          <a:xfrm>
            <a:off x="1589315" y="1044452"/>
            <a:ext cx="7630618" cy="4769095"/>
          </a:xfrm>
          <a:prstGeom prst="rect">
            <a:avLst/>
          </a:prstGeom>
        </p:spPr>
      </p:pic>
    </p:spTree>
    <p:extLst>
      <p:ext uri="{BB962C8B-B14F-4D97-AF65-F5344CB8AC3E}">
        <p14:creationId xmlns:p14="http://schemas.microsoft.com/office/powerpoint/2010/main" val="1495156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2207</TotalTime>
  <Words>1631</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Roboto</vt:lpstr>
      <vt:lpstr>Tahoma</vt:lpstr>
      <vt:lpstr>Wingdings</vt:lpstr>
      <vt:lpstr>Office Theme</vt:lpstr>
      <vt:lpstr>ISTQB FOUNDATION  Chương 1 – Nền tảng của kiểm thử 1.4. Các hoạt động kiểm thử, testware và vai trò kiểm thử</vt:lpstr>
      <vt:lpstr>Mục tiêu của bài học</vt:lpstr>
      <vt:lpstr>Tổng quan</vt:lpstr>
      <vt:lpstr>Tổng quan (t)</vt:lpstr>
      <vt:lpstr>1.4.1. Các hoạt động và nhiệm vụ kiểm thử</vt:lpstr>
      <vt:lpstr>1.4.1. Các hoạt động và nhiệm vụ kiểm thử(t)</vt:lpstr>
      <vt:lpstr>1.4.1. Các hoạt động và nhiệm vụ kiểm thử(t)</vt:lpstr>
      <vt:lpstr>1.4.1. Các hoạt động và nhiệm vụ kiểm thử(t)</vt:lpstr>
      <vt:lpstr>1.4.1. Các hoạt động và nhiệm vụ kiểm thử(t)</vt:lpstr>
      <vt:lpstr>1.4.1. Các hoạt động và nhiệm vụ kiểm thử(t)</vt:lpstr>
      <vt:lpstr>1.4.2. Quy trình kiểm thử theo ngữ cảnh</vt:lpstr>
      <vt:lpstr>1.4.2. Quy trình kiểm thử theo ngữ cảnh (t)</vt:lpstr>
      <vt:lpstr>1.4.3. Testware (Các sản phẩm kiểm thử)</vt:lpstr>
      <vt:lpstr>1.4.3. Testware (Các sản phẩm kiểm thử)(t)</vt:lpstr>
      <vt:lpstr>1.4.3. Testware (Các sản phẩm kiểm thử)(t)</vt:lpstr>
      <vt:lpstr>1.4.4. Truy xuất nguồn gốc giữa Test basis và Testware</vt:lpstr>
      <vt:lpstr>1.4.4. Truy xuất nguồn gốc giữa Test basis và Testware(t)</vt:lpstr>
      <vt:lpstr>1.4.5. Vai trò của kiểm thử</vt:lpstr>
      <vt:lpstr>1.4.5. Vai trò của kiểm thử (t)</vt:lpstr>
      <vt:lpstr>1.4.5. Vai trò của kiểm thử (t)</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59</cp:revision>
  <dcterms:created xsi:type="dcterms:W3CDTF">2023-05-24T12:32:34Z</dcterms:created>
  <dcterms:modified xsi:type="dcterms:W3CDTF">2023-05-26T22:22:17Z</dcterms:modified>
</cp:coreProperties>
</file>