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420" r:id="rId4"/>
    <p:sldId id="419" r:id="rId5"/>
    <p:sldId id="421" r:id="rId6"/>
    <p:sldId id="422" r:id="rId7"/>
    <p:sldId id="423" r:id="rId8"/>
    <p:sldId id="424" r:id="rId9"/>
    <p:sldId id="425" r:id="rId10"/>
    <p:sldId id="426" r:id="rId11"/>
    <p:sldId id="41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88" d="100"/>
          <a:sy n="88" d="100"/>
        </p:scale>
        <p:origin x="2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9013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965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63506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9687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8899E-B712-48B6-9A85-DBE517170840}"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5577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8899E-B712-48B6-9A85-DBE51717084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79257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8899E-B712-48B6-9A85-DBE517170840}"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42484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8899E-B712-48B6-9A85-DBE517170840}"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6069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8899E-B712-48B6-9A85-DBE517170840}"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1209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852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3970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899E-B712-48B6-9A85-DBE517170840}" type="datetimeFigureOut">
              <a:rPr lang="en-US" smtClean="0"/>
              <a:t>5/27/2023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DA26-F991-43B2-8D1A-F5160BAC196B}" type="slidenum">
              <a:rPr lang="en-US" smtClean="0"/>
              <a:t>‹#›</a:t>
            </a:fld>
            <a:endParaRPr lang="en-US"/>
          </a:p>
        </p:txBody>
      </p:sp>
    </p:spTree>
    <p:extLst>
      <p:ext uri="{BB962C8B-B14F-4D97-AF65-F5344CB8AC3E}">
        <p14:creationId xmlns:p14="http://schemas.microsoft.com/office/powerpoint/2010/main" val="35798485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90;p9">
            <a:extLst>
              <a:ext uri="{FF2B5EF4-FFF2-40B4-BE49-F238E27FC236}">
                <a16:creationId xmlns:a16="http://schemas.microsoft.com/office/drawing/2014/main" id="{828BC1FE-6700-C4AD-1B50-49A8C7B07649}"/>
              </a:ext>
            </a:extLst>
          </p:cNvPr>
          <p:cNvSpPr txBox="1">
            <a:spLocks noGrp="1"/>
          </p:cNvSpPr>
          <p:nvPr>
            <p:ph type="ctrTitle"/>
          </p:nvPr>
        </p:nvSpPr>
        <p:spPr>
          <a:xfrm>
            <a:off x="165463" y="1939925"/>
            <a:ext cx="12026537" cy="2749550"/>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sz="2800" b="1" dirty="0">
                <a:solidFill>
                  <a:srgbClr val="007ABF"/>
                </a:solidFill>
                <a:latin typeface="Arial" panose="020B0604020202020204" pitchFamily="34" charset="0"/>
                <a:ea typeface="+mj-ea"/>
                <a:cs typeface="Arial" panose="020B0604020202020204" pitchFamily="34" charset="0"/>
              </a:rPr>
              <a:t>ISTQB FOUNDATION </a:t>
            </a:r>
          </a:p>
          <a:p>
            <a:pPr eaLnBrk="1" fontAlgn="auto" hangingPunct="1">
              <a:lnSpc>
                <a:spcPct val="90000"/>
              </a:lnSpc>
              <a:buClr>
                <a:srgbClr val="1E4E79"/>
              </a:buClr>
              <a:buSzPts val="4400"/>
              <a:defRPr/>
            </a:pPr>
            <a:r>
              <a:rPr lang="en-US" sz="4900" b="1" dirty="0" err="1">
                <a:solidFill>
                  <a:srgbClr val="007ABF"/>
                </a:solidFill>
                <a:latin typeface="Arial" panose="020B0604020202020204" pitchFamily="34" charset="0"/>
                <a:ea typeface="+mj-ea"/>
                <a:cs typeface="Arial" panose="020B0604020202020204" pitchFamily="34" charset="0"/>
              </a:rPr>
              <a:t>Chương</a:t>
            </a:r>
            <a:r>
              <a:rPr lang="en-US" sz="4900" b="1" dirty="0">
                <a:solidFill>
                  <a:srgbClr val="007ABF"/>
                </a:solidFill>
                <a:latin typeface="Arial" panose="020B0604020202020204" pitchFamily="34" charset="0"/>
                <a:ea typeface="+mj-ea"/>
                <a:cs typeface="Arial" panose="020B0604020202020204" pitchFamily="34" charset="0"/>
              </a:rPr>
              <a:t> 1 – </a:t>
            </a:r>
            <a:r>
              <a:rPr lang="en-US" sz="4900" b="1" dirty="0" err="1">
                <a:solidFill>
                  <a:srgbClr val="007ABF"/>
                </a:solidFill>
                <a:latin typeface="Arial" panose="020B0604020202020204" pitchFamily="34" charset="0"/>
                <a:ea typeface="+mj-ea"/>
                <a:cs typeface="Arial" panose="020B0604020202020204" pitchFamily="34" charset="0"/>
              </a:rPr>
              <a:t>Nền</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tảng</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của</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kiểm</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thử</a:t>
            </a:r>
            <a:endParaRPr lang="en-US" sz="4900" b="1" dirty="0">
              <a:solidFill>
                <a:srgbClr val="007ABF"/>
              </a:solidFill>
              <a:latin typeface="Arial" panose="020B0604020202020204" pitchFamily="34" charset="0"/>
              <a:ea typeface="+mj-ea"/>
              <a:cs typeface="Arial" panose="020B0604020202020204" pitchFamily="34" charset="0"/>
            </a:endParaRPr>
          </a:p>
          <a:p>
            <a:pPr eaLnBrk="1" fontAlgn="auto" hangingPunct="1">
              <a:lnSpc>
                <a:spcPct val="90000"/>
              </a:lnSpc>
              <a:buClr>
                <a:srgbClr val="1E4E79"/>
              </a:buClr>
              <a:buSzPts val="4400"/>
              <a:defRPr/>
            </a:pPr>
            <a:r>
              <a:rPr lang="en-US" sz="3200" b="1" dirty="0">
                <a:solidFill>
                  <a:srgbClr val="E10303"/>
                </a:solidFill>
                <a:latin typeface="Arial" panose="020B0604020202020204" pitchFamily="34" charset="0"/>
                <a:ea typeface="+mj-ea"/>
                <a:cs typeface="Arial" panose="020B0604020202020204" pitchFamily="34" charset="0"/>
              </a:rPr>
              <a:t>1.5. </a:t>
            </a:r>
            <a:r>
              <a:rPr lang="en-US" sz="3200" b="1" dirty="0" err="1">
                <a:solidFill>
                  <a:srgbClr val="E10303"/>
                </a:solidFill>
                <a:latin typeface="Arial" panose="020B0604020202020204" pitchFamily="34" charset="0"/>
                <a:ea typeface="+mj-ea"/>
                <a:cs typeface="Arial" panose="020B0604020202020204" pitchFamily="34" charset="0"/>
              </a:rPr>
              <a:t>Kỹ</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năng</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cần</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thiết</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và</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các</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kinh</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nghiệm</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quý</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trong</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kiểm</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thử</a:t>
            </a:r>
            <a:endParaRPr lang="en-US" sz="3200" b="1" dirty="0">
              <a:solidFill>
                <a:srgbClr val="E10303"/>
              </a:solidFill>
              <a:latin typeface="Arial" panose="020B0604020202020204" pitchFamily="34" charset="0"/>
              <a:ea typeface="+mj-ea"/>
              <a:cs typeface="Arial" panose="020B0604020202020204" pitchFamily="34" charset="0"/>
            </a:endParaRPr>
          </a:p>
        </p:txBody>
      </p:sp>
      <p:pic>
        <p:nvPicPr>
          <p:cNvPr id="5" name="Picture 4" descr="A picture containing font, graphics, logo, symbol&#10;&#10;Description automatically generated">
            <a:extLst>
              <a:ext uri="{FF2B5EF4-FFF2-40B4-BE49-F238E27FC236}">
                <a16:creationId xmlns:a16="http://schemas.microsoft.com/office/drawing/2014/main" id="{B5C053C5-57A6-66ED-0FC4-4553EB93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35" y="509575"/>
            <a:ext cx="2352330" cy="1291771"/>
          </a:xfrm>
          <a:prstGeom prst="rect">
            <a:avLst/>
          </a:prstGeom>
        </p:spPr>
      </p:pic>
    </p:spTree>
    <p:extLst>
      <p:ext uri="{BB962C8B-B14F-4D97-AF65-F5344CB8AC3E}">
        <p14:creationId xmlns:p14="http://schemas.microsoft.com/office/powerpoint/2010/main" val="212682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40141"/>
            <a:ext cx="10515600" cy="1151731"/>
          </a:xfrm>
        </p:spPr>
        <p:txBody>
          <a:bodyPr>
            <a:normAutofit/>
          </a:bodyPr>
          <a:lstStyle/>
          <a:p>
            <a:pPr eaLnBrk="1" hangingPunct="1"/>
            <a:r>
              <a:rPr lang="en-US" altLang="en-US" sz="3600" b="1" dirty="0"/>
              <a:t>1.5.3. </a:t>
            </a:r>
            <a:r>
              <a:rPr lang="en-US" altLang="en-US" sz="3600" b="1" dirty="0" err="1"/>
              <a:t>Sự</a:t>
            </a:r>
            <a:r>
              <a:rPr lang="en-US" altLang="en-US" sz="3600" b="1" dirty="0"/>
              <a:t> </a:t>
            </a:r>
            <a:r>
              <a:rPr lang="en-US" altLang="en-US" sz="3600" b="1" dirty="0" err="1"/>
              <a:t>độc</a:t>
            </a:r>
            <a:r>
              <a:rPr lang="en-US" altLang="en-US" sz="3600" b="1" dirty="0"/>
              <a:t> </a:t>
            </a:r>
            <a:r>
              <a:rPr lang="en-US" altLang="en-US" sz="3600" b="1" dirty="0" err="1"/>
              <a:t>lập</a:t>
            </a:r>
            <a:r>
              <a:rPr lang="en-US" altLang="en-US" sz="3600" b="1" dirty="0"/>
              <a:t> </a:t>
            </a:r>
            <a:r>
              <a:rPr lang="en-US" altLang="en-US" sz="3600" b="1" dirty="0" err="1"/>
              <a:t>trong</a:t>
            </a:r>
            <a:r>
              <a:rPr lang="en-US" altLang="en-US" sz="3600" b="1" dirty="0"/>
              <a:t> </a:t>
            </a:r>
            <a:r>
              <a:rPr lang="en-US" altLang="en-US" sz="3600" b="1" dirty="0" err="1"/>
              <a:t>kiểm</a:t>
            </a:r>
            <a:r>
              <a:rPr lang="en-US" altLang="en-US" sz="3600" b="1" dirty="0"/>
              <a:t> </a:t>
            </a:r>
            <a:r>
              <a:rPr lang="en-US" altLang="en-US" sz="3600" b="1" dirty="0" err="1"/>
              <a:t>thử</a:t>
            </a:r>
            <a:r>
              <a:rPr lang="en-US" altLang="en-US" sz="3600" b="1"/>
              <a:t> (t)</a:t>
            </a:r>
            <a:endParaRPr lang="en-US" altLang="en-US" sz="36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5" name="Content Placeholder 4">
            <a:extLst>
              <a:ext uri="{FF2B5EF4-FFF2-40B4-BE49-F238E27FC236}">
                <a16:creationId xmlns:a16="http://schemas.microsoft.com/office/drawing/2014/main" id="{70A915A8-D7A9-0126-4EC1-32703A216C71}"/>
              </a:ext>
            </a:extLst>
          </p:cNvPr>
          <p:cNvSpPr>
            <a:spLocks noGrp="1"/>
          </p:cNvSpPr>
          <p:nvPr>
            <p:ph idx="1"/>
          </p:nvPr>
        </p:nvSpPr>
        <p:spPr>
          <a:xfrm>
            <a:off x="693057" y="1474822"/>
            <a:ext cx="10515600" cy="1718321"/>
          </a:xfrm>
        </p:spPr>
        <p:txBody>
          <a:bodyPr>
            <a:normAutofit/>
          </a:bodyPr>
          <a:lstStyle/>
          <a:p>
            <a:pPr>
              <a:buFont typeface="Wingdings" panose="05000000000000000000" pitchFamily="2" charset="2"/>
              <a:buChar char="v"/>
            </a:pPr>
            <a:r>
              <a:rPr lang="en-US" sz="2200" dirty="0" err="1"/>
              <a:t>Có</a:t>
            </a:r>
            <a:r>
              <a:rPr lang="en-US" sz="2200" dirty="0"/>
              <a:t> </a:t>
            </a:r>
            <a:r>
              <a:rPr lang="en-US" sz="2200" dirty="0" err="1"/>
              <a:t>thể</a:t>
            </a:r>
            <a:r>
              <a:rPr lang="en-US" sz="2200" dirty="0"/>
              <a:t> </a:t>
            </a:r>
            <a:r>
              <a:rPr lang="en-US" sz="2200" dirty="0" err="1"/>
              <a:t>áp</a:t>
            </a:r>
            <a:r>
              <a:rPr lang="en-US" sz="2200" dirty="0"/>
              <a:t> </a:t>
            </a:r>
            <a:r>
              <a:rPr lang="en-US" sz="2200" dirty="0" err="1"/>
              <a:t>dụng</a:t>
            </a:r>
            <a:r>
              <a:rPr lang="en-US" sz="2200" dirty="0"/>
              <a:t> </a:t>
            </a:r>
            <a:r>
              <a:rPr lang="en-US" sz="2200" dirty="0" err="1"/>
              <a:t>nhiều</a:t>
            </a:r>
            <a:r>
              <a:rPr lang="en-US" sz="2200" dirty="0"/>
              <a:t> </a:t>
            </a:r>
            <a:r>
              <a:rPr lang="en-US" sz="2200" dirty="0" err="1"/>
              <a:t>mức</a:t>
            </a:r>
            <a:r>
              <a:rPr lang="en-US" sz="2200" dirty="0"/>
              <a:t> </a:t>
            </a:r>
            <a:r>
              <a:rPr lang="en-US" sz="2200" dirty="0" err="1"/>
              <a:t>độ</a:t>
            </a:r>
            <a:r>
              <a:rPr lang="en-US" sz="2200" dirty="0"/>
              <a:t> </a:t>
            </a:r>
            <a:r>
              <a:rPr lang="en-US" sz="2200" dirty="0" err="1"/>
              <a:t>kiểm</a:t>
            </a:r>
            <a:r>
              <a:rPr lang="en-US" sz="2200" dirty="0"/>
              <a:t> </a:t>
            </a:r>
            <a:r>
              <a:rPr lang="en-US" sz="2200" dirty="0" err="1"/>
              <a:t>thử</a:t>
            </a:r>
            <a:r>
              <a:rPr lang="en-US" sz="2200" dirty="0"/>
              <a:t> </a:t>
            </a:r>
            <a:r>
              <a:rPr lang="en-US" sz="2200" dirty="0" err="1"/>
              <a:t>khác</a:t>
            </a:r>
            <a:r>
              <a:rPr lang="en-US" sz="2200" dirty="0"/>
              <a:t> </a:t>
            </a:r>
            <a:r>
              <a:rPr lang="en-US" sz="2200" dirty="0" err="1"/>
              <a:t>nhau</a:t>
            </a:r>
            <a:r>
              <a:rPr lang="en-US" sz="2200" dirty="0"/>
              <a:t> </a:t>
            </a:r>
            <a:r>
              <a:rPr lang="en-US" sz="2200" dirty="0" err="1"/>
              <a:t>trong</a:t>
            </a:r>
            <a:r>
              <a:rPr lang="en-US" sz="2200" dirty="0"/>
              <a:t> </a:t>
            </a:r>
            <a:r>
              <a:rPr lang="en-US" sz="2200" dirty="0" err="1"/>
              <a:t>cùng</a:t>
            </a:r>
            <a:r>
              <a:rPr lang="en-US" sz="2200" dirty="0"/>
              <a:t> </a:t>
            </a:r>
            <a:r>
              <a:rPr lang="en-US" sz="2200" dirty="0" err="1"/>
              <a:t>một</a:t>
            </a:r>
            <a:r>
              <a:rPr lang="en-US" sz="2200" dirty="0"/>
              <a:t> </a:t>
            </a:r>
            <a:r>
              <a:rPr lang="en-US" sz="2200" dirty="0" err="1"/>
              <a:t>dự</a:t>
            </a:r>
            <a:r>
              <a:rPr lang="en-US" sz="2200" dirty="0"/>
              <a:t> </a:t>
            </a:r>
            <a:r>
              <a:rPr lang="en-US" sz="2200" dirty="0" err="1"/>
              <a:t>án</a:t>
            </a:r>
            <a:r>
              <a:rPr lang="en-US" sz="2200" dirty="0"/>
              <a:t>: </a:t>
            </a:r>
          </a:p>
          <a:p>
            <a:pPr lvl="1"/>
            <a:r>
              <a:rPr lang="en-US" sz="2200" dirty="0"/>
              <a:t>Developer </a:t>
            </a:r>
            <a:r>
              <a:rPr lang="en-US" sz="2200" dirty="0" err="1"/>
              <a:t>thực</a:t>
            </a:r>
            <a:r>
              <a:rPr lang="en-US" sz="2200" dirty="0"/>
              <a:t> </a:t>
            </a:r>
            <a:r>
              <a:rPr lang="en-US" sz="2200" dirty="0" err="1"/>
              <a:t>hiện</a:t>
            </a:r>
            <a:r>
              <a:rPr lang="en-US" sz="2200" dirty="0"/>
              <a:t> </a:t>
            </a:r>
            <a:r>
              <a:rPr lang="en-US" sz="2200" dirty="0" err="1"/>
              <a:t>kiểm</a:t>
            </a:r>
            <a:r>
              <a:rPr lang="en-US" sz="2200" dirty="0"/>
              <a:t> </a:t>
            </a:r>
            <a:r>
              <a:rPr lang="en-US" sz="2200" dirty="0" err="1"/>
              <a:t>thử</a:t>
            </a:r>
            <a:r>
              <a:rPr lang="en-US" sz="2200" dirty="0"/>
              <a:t> </a:t>
            </a:r>
            <a:r>
              <a:rPr lang="en-US" sz="2200" dirty="0" err="1"/>
              <a:t>đơn</a:t>
            </a:r>
            <a:r>
              <a:rPr lang="en-US" sz="2200" dirty="0"/>
              <a:t> </a:t>
            </a:r>
            <a:r>
              <a:rPr lang="en-US" sz="2200" dirty="0" err="1"/>
              <a:t>vị</a:t>
            </a:r>
            <a:r>
              <a:rPr lang="en-US" sz="2200" dirty="0"/>
              <a:t>, </a:t>
            </a:r>
            <a:r>
              <a:rPr lang="en-US" sz="2200" dirty="0" err="1"/>
              <a:t>kiểm</a:t>
            </a:r>
            <a:r>
              <a:rPr lang="en-US" sz="2200" dirty="0"/>
              <a:t> </a:t>
            </a:r>
            <a:r>
              <a:rPr lang="en-US" sz="2200" dirty="0" err="1"/>
              <a:t>thử</a:t>
            </a:r>
            <a:r>
              <a:rPr lang="en-US" sz="2200" dirty="0"/>
              <a:t> </a:t>
            </a:r>
            <a:r>
              <a:rPr lang="en-US" sz="2200" dirty="0" err="1"/>
              <a:t>tích</a:t>
            </a:r>
            <a:r>
              <a:rPr lang="en-US" sz="2200" dirty="0"/>
              <a:t> </a:t>
            </a:r>
            <a:r>
              <a:rPr lang="en-US" sz="2200" dirty="0" err="1"/>
              <a:t>hợp</a:t>
            </a:r>
            <a:r>
              <a:rPr lang="en-US" sz="2200" dirty="0"/>
              <a:t> </a:t>
            </a:r>
            <a:r>
              <a:rPr lang="en-US" sz="2200" dirty="0" err="1"/>
              <a:t>các</a:t>
            </a:r>
            <a:r>
              <a:rPr lang="en-US" sz="2200" dirty="0"/>
              <a:t> </a:t>
            </a:r>
            <a:r>
              <a:rPr lang="en-US" sz="2200" dirty="0" err="1"/>
              <a:t>thành</a:t>
            </a:r>
            <a:r>
              <a:rPr lang="en-US" sz="2200" dirty="0"/>
              <a:t> </a:t>
            </a:r>
            <a:r>
              <a:rPr lang="en-US" sz="2200" dirty="0" err="1"/>
              <a:t>phần</a:t>
            </a:r>
            <a:endParaRPr lang="en-US" sz="2200" dirty="0"/>
          </a:p>
          <a:p>
            <a:pPr lvl="1"/>
            <a:r>
              <a:rPr lang="en-US" sz="2200" dirty="0" err="1"/>
              <a:t>Kiểm</a:t>
            </a:r>
            <a:r>
              <a:rPr lang="en-US" sz="2200" dirty="0"/>
              <a:t> </a:t>
            </a:r>
            <a:r>
              <a:rPr lang="en-US" sz="2200" dirty="0" err="1"/>
              <a:t>thử</a:t>
            </a:r>
            <a:r>
              <a:rPr lang="en-US" sz="2200" dirty="0"/>
              <a:t> </a:t>
            </a:r>
            <a:r>
              <a:rPr lang="en-US" sz="2200" dirty="0" err="1"/>
              <a:t>viên</a:t>
            </a:r>
            <a:r>
              <a:rPr lang="en-US" sz="2200" dirty="0"/>
              <a:t> </a:t>
            </a:r>
            <a:r>
              <a:rPr lang="en-US" sz="2200" dirty="0" err="1"/>
              <a:t>thực</a:t>
            </a:r>
            <a:r>
              <a:rPr lang="en-US" sz="2200" dirty="0"/>
              <a:t> </a:t>
            </a:r>
            <a:r>
              <a:rPr lang="en-US" sz="2200" dirty="0" err="1"/>
              <a:t>hiện</a:t>
            </a:r>
            <a:r>
              <a:rPr lang="en-US" sz="2200" dirty="0"/>
              <a:t> </a:t>
            </a:r>
            <a:r>
              <a:rPr lang="en-US" sz="2200" dirty="0" err="1"/>
              <a:t>kiểm</a:t>
            </a:r>
            <a:r>
              <a:rPr lang="en-US" sz="2200" dirty="0"/>
              <a:t> </a:t>
            </a:r>
            <a:r>
              <a:rPr lang="en-US" sz="2200" dirty="0" err="1"/>
              <a:t>thử</a:t>
            </a:r>
            <a:r>
              <a:rPr lang="en-US" sz="2200" dirty="0"/>
              <a:t> </a:t>
            </a:r>
            <a:r>
              <a:rPr lang="en-US" sz="2200" dirty="0" err="1"/>
              <a:t>tích</a:t>
            </a:r>
            <a:r>
              <a:rPr lang="en-US" sz="2200" dirty="0"/>
              <a:t> </a:t>
            </a:r>
            <a:r>
              <a:rPr lang="en-US" sz="2200" dirty="0" err="1"/>
              <a:t>hợp</a:t>
            </a:r>
            <a:r>
              <a:rPr lang="en-US" sz="2200" dirty="0"/>
              <a:t> </a:t>
            </a:r>
            <a:r>
              <a:rPr lang="en-US" sz="2200" dirty="0" err="1"/>
              <a:t>hệ</a:t>
            </a:r>
            <a:r>
              <a:rPr lang="en-US" sz="2200" dirty="0"/>
              <a:t> </a:t>
            </a:r>
            <a:r>
              <a:rPr lang="en-US" sz="2200" dirty="0" err="1"/>
              <a:t>thống</a:t>
            </a:r>
            <a:r>
              <a:rPr lang="en-US" sz="2200" dirty="0"/>
              <a:t>, </a:t>
            </a:r>
            <a:r>
              <a:rPr lang="en-US" sz="2200" dirty="0" err="1"/>
              <a:t>kiểm</a:t>
            </a:r>
            <a:r>
              <a:rPr lang="en-US" sz="2200" dirty="0"/>
              <a:t> </a:t>
            </a:r>
            <a:r>
              <a:rPr lang="en-US" sz="2200" dirty="0" err="1"/>
              <a:t>thử</a:t>
            </a:r>
            <a:r>
              <a:rPr lang="en-US" sz="2200" dirty="0"/>
              <a:t> </a:t>
            </a:r>
            <a:r>
              <a:rPr lang="en-US" sz="2200" dirty="0" err="1"/>
              <a:t>hệ</a:t>
            </a:r>
            <a:r>
              <a:rPr lang="en-US" sz="2200" dirty="0"/>
              <a:t> </a:t>
            </a:r>
            <a:r>
              <a:rPr lang="en-US" sz="2200" dirty="0" err="1"/>
              <a:t>thống</a:t>
            </a:r>
            <a:r>
              <a:rPr lang="en-US" sz="2200" dirty="0"/>
              <a:t> </a:t>
            </a:r>
            <a:r>
              <a:rPr lang="en-US" sz="2200" dirty="0" err="1"/>
              <a:t>và</a:t>
            </a:r>
            <a:r>
              <a:rPr lang="en-US" sz="2200" dirty="0"/>
              <a:t> </a:t>
            </a:r>
            <a:r>
              <a:rPr lang="en-US" sz="2200" dirty="0" err="1"/>
              <a:t>đại</a:t>
            </a:r>
            <a:r>
              <a:rPr lang="en-US" sz="2200" dirty="0"/>
              <a:t> </a:t>
            </a:r>
            <a:r>
              <a:rPr lang="en-US" sz="2200" dirty="0" err="1"/>
              <a:t>diện</a:t>
            </a:r>
            <a:r>
              <a:rPr lang="en-US" sz="2200" dirty="0"/>
              <a:t> </a:t>
            </a:r>
            <a:r>
              <a:rPr lang="en-US" sz="2200" dirty="0" err="1"/>
              <a:t>doanh</a:t>
            </a:r>
            <a:r>
              <a:rPr lang="en-US" sz="2200" dirty="0"/>
              <a:t> </a:t>
            </a:r>
            <a:r>
              <a:rPr lang="en-US" sz="2200" dirty="0" err="1"/>
              <a:t>nghiệp</a:t>
            </a:r>
            <a:r>
              <a:rPr lang="en-US" sz="2200" dirty="0"/>
              <a:t>, </a:t>
            </a:r>
            <a:r>
              <a:rPr lang="en-US" sz="2200" dirty="0" err="1"/>
              <a:t>thực</a:t>
            </a:r>
            <a:r>
              <a:rPr lang="en-US" sz="2200" dirty="0"/>
              <a:t> </a:t>
            </a:r>
            <a:r>
              <a:rPr lang="en-US" sz="2200" dirty="0" err="1"/>
              <a:t>hiện</a:t>
            </a:r>
            <a:r>
              <a:rPr lang="en-US" sz="2200" dirty="0"/>
              <a:t> </a:t>
            </a:r>
            <a:r>
              <a:rPr lang="en-US" sz="2200" dirty="0" err="1"/>
              <a:t>kiểm</a:t>
            </a:r>
            <a:r>
              <a:rPr lang="en-US" sz="2200" dirty="0"/>
              <a:t> </a:t>
            </a:r>
            <a:r>
              <a:rPr lang="en-US" sz="2200" dirty="0" err="1"/>
              <a:t>thử</a:t>
            </a:r>
            <a:r>
              <a:rPr lang="en-US" sz="2200" dirty="0"/>
              <a:t> </a:t>
            </a:r>
            <a:r>
              <a:rPr lang="en-US" sz="2200" dirty="0" err="1"/>
              <a:t>chấp</a:t>
            </a:r>
            <a:r>
              <a:rPr lang="en-US" sz="2200" dirty="0"/>
              <a:t> </a:t>
            </a:r>
            <a:r>
              <a:rPr lang="en-US" sz="2200" dirty="0" err="1"/>
              <a:t>nhận</a:t>
            </a:r>
            <a:r>
              <a:rPr lang="en-US" sz="2200" dirty="0"/>
              <a:t>.</a:t>
            </a:r>
          </a:p>
          <a:p>
            <a:pPr marL="457200" lvl="1" indent="0">
              <a:buNone/>
            </a:pPr>
            <a:endParaRPr lang="en-US" sz="2200" dirty="0"/>
          </a:p>
        </p:txBody>
      </p:sp>
      <p:graphicFrame>
        <p:nvGraphicFramePr>
          <p:cNvPr id="6" name="Table 6">
            <a:extLst>
              <a:ext uri="{FF2B5EF4-FFF2-40B4-BE49-F238E27FC236}">
                <a16:creationId xmlns:a16="http://schemas.microsoft.com/office/drawing/2014/main" id="{9B7C0D01-851A-BE36-921E-7D5189118693}"/>
              </a:ext>
            </a:extLst>
          </p:cNvPr>
          <p:cNvGraphicFramePr>
            <a:graphicFrameLocks noGrp="1"/>
          </p:cNvGraphicFramePr>
          <p:nvPr>
            <p:extLst>
              <p:ext uri="{D42A27DB-BD31-4B8C-83A1-F6EECF244321}">
                <p14:modId xmlns:p14="http://schemas.microsoft.com/office/powerpoint/2010/main" val="697617500"/>
              </p:ext>
            </p:extLst>
          </p:nvPr>
        </p:nvGraphicFramePr>
        <p:xfrm>
          <a:off x="1193800" y="3012923"/>
          <a:ext cx="10250714" cy="2468880"/>
        </p:xfrm>
        <a:graphic>
          <a:graphicData uri="http://schemas.openxmlformats.org/drawingml/2006/table">
            <a:tbl>
              <a:tblPr firstRow="1" bandRow="1">
                <a:tableStyleId>{5C22544A-7EE6-4342-B048-85BDC9FD1C3A}</a:tableStyleId>
              </a:tblPr>
              <a:tblGrid>
                <a:gridCol w="5125357">
                  <a:extLst>
                    <a:ext uri="{9D8B030D-6E8A-4147-A177-3AD203B41FA5}">
                      <a16:colId xmlns:a16="http://schemas.microsoft.com/office/drawing/2014/main" val="3281167512"/>
                    </a:ext>
                  </a:extLst>
                </a:gridCol>
                <a:gridCol w="5125357">
                  <a:extLst>
                    <a:ext uri="{9D8B030D-6E8A-4147-A177-3AD203B41FA5}">
                      <a16:colId xmlns:a16="http://schemas.microsoft.com/office/drawing/2014/main" val="932437955"/>
                    </a:ext>
                  </a:extLst>
                </a:gridCol>
              </a:tblGrid>
              <a:tr h="347134">
                <a:tc>
                  <a:txBody>
                    <a:bodyPr/>
                    <a:lstStyle/>
                    <a:p>
                      <a:r>
                        <a:rPr lang="en-US" dirty="0" err="1"/>
                        <a:t>Ưu</a:t>
                      </a:r>
                      <a:r>
                        <a:rPr lang="en-US" dirty="0"/>
                        <a:t> </a:t>
                      </a:r>
                      <a:r>
                        <a:rPr lang="en-US" dirty="0" err="1"/>
                        <a:t>điểm</a:t>
                      </a:r>
                      <a:endParaRPr lang="en-US" dirty="0"/>
                    </a:p>
                  </a:txBody>
                  <a:tcPr/>
                </a:tc>
                <a:tc>
                  <a:txBody>
                    <a:bodyPr/>
                    <a:lstStyle/>
                    <a:p>
                      <a:r>
                        <a:rPr lang="en-US" dirty="0" err="1"/>
                        <a:t>Nhược</a:t>
                      </a:r>
                      <a:r>
                        <a:rPr lang="en-US" dirty="0"/>
                        <a:t> </a:t>
                      </a:r>
                      <a:r>
                        <a:rPr lang="en-US" dirty="0" err="1"/>
                        <a:t>điểm</a:t>
                      </a:r>
                      <a:endParaRPr lang="en-US" dirty="0"/>
                    </a:p>
                  </a:txBody>
                  <a:tcPr/>
                </a:tc>
                <a:extLst>
                  <a:ext uri="{0D108BD9-81ED-4DB2-BD59-A6C34878D82A}">
                    <a16:rowId xmlns:a16="http://schemas.microsoft.com/office/drawing/2014/main" val="1172267012"/>
                  </a:ext>
                </a:extLst>
              </a:tr>
              <a:tr h="370840">
                <a:tc>
                  <a:txBody>
                    <a:bodyPr/>
                    <a:lstStyle/>
                    <a:p>
                      <a:r>
                        <a:rPr lang="en-US" dirty="0" err="1"/>
                        <a:t>Kiểm</a:t>
                      </a:r>
                      <a:r>
                        <a:rPr lang="en-US" dirty="0"/>
                        <a:t> </a:t>
                      </a:r>
                      <a:r>
                        <a:rPr lang="en-US" dirty="0" err="1"/>
                        <a:t>thử</a:t>
                      </a:r>
                      <a:r>
                        <a:rPr lang="en-US" dirty="0"/>
                        <a:t> </a:t>
                      </a:r>
                      <a:r>
                        <a:rPr lang="en-US" dirty="0" err="1"/>
                        <a:t>viên</a:t>
                      </a:r>
                      <a:r>
                        <a:rPr lang="en-US" dirty="0"/>
                        <a:t> </a:t>
                      </a:r>
                      <a:r>
                        <a:rPr lang="en-US" dirty="0" err="1"/>
                        <a:t>độc</a:t>
                      </a:r>
                      <a:r>
                        <a:rPr lang="en-US" dirty="0"/>
                        <a:t> </a:t>
                      </a:r>
                      <a:r>
                        <a:rPr lang="en-US" dirty="0" err="1"/>
                        <a:t>lập</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ra</a:t>
                      </a:r>
                      <a:r>
                        <a:rPr lang="en-US" dirty="0"/>
                        <a:t> </a:t>
                      </a:r>
                      <a:r>
                        <a:rPr lang="en-US" dirty="0" err="1"/>
                        <a:t>nhiều</a:t>
                      </a:r>
                      <a:r>
                        <a:rPr lang="en-US" dirty="0"/>
                        <a:t> defect </a:t>
                      </a:r>
                      <a:r>
                        <a:rPr lang="en-US" dirty="0" err="1"/>
                        <a:t>và</a:t>
                      </a:r>
                      <a:r>
                        <a:rPr lang="en-US" dirty="0"/>
                        <a:t> failure </a:t>
                      </a:r>
                      <a:r>
                        <a:rPr lang="en-US" dirty="0" err="1"/>
                        <a:t>hơn</a:t>
                      </a:r>
                      <a:r>
                        <a:rPr lang="en-US" dirty="0"/>
                        <a:t> developer do </a:t>
                      </a:r>
                      <a:r>
                        <a:rPr lang="en-US" dirty="0" err="1"/>
                        <a:t>khác</a:t>
                      </a:r>
                      <a:r>
                        <a:rPr lang="en-US" dirty="0"/>
                        <a:t> </a:t>
                      </a:r>
                      <a:r>
                        <a:rPr lang="en-US" dirty="0" err="1"/>
                        <a:t>biệt</a:t>
                      </a:r>
                      <a:r>
                        <a:rPr lang="en-US" dirty="0"/>
                        <a:t> </a:t>
                      </a:r>
                      <a:r>
                        <a:rPr lang="en-US" dirty="0" err="1"/>
                        <a:t>về</a:t>
                      </a:r>
                      <a:r>
                        <a:rPr lang="en-US" dirty="0"/>
                        <a:t> </a:t>
                      </a:r>
                      <a:r>
                        <a:rPr lang="en-US" dirty="0" err="1"/>
                        <a:t>nền</a:t>
                      </a:r>
                      <a:r>
                        <a:rPr lang="en-US" dirty="0"/>
                        <a:t> </a:t>
                      </a:r>
                      <a:r>
                        <a:rPr lang="en-US" dirty="0" err="1"/>
                        <a:t>tảng</a:t>
                      </a:r>
                      <a:r>
                        <a:rPr lang="en-US" dirty="0"/>
                        <a:t>, </a:t>
                      </a:r>
                      <a:r>
                        <a:rPr lang="en-US" dirty="0" err="1"/>
                        <a:t>kỹ</a:t>
                      </a:r>
                      <a:r>
                        <a:rPr lang="en-US" dirty="0"/>
                        <a:t> </a:t>
                      </a:r>
                      <a:r>
                        <a:rPr lang="en-US" dirty="0" err="1"/>
                        <a:t>thuật</a:t>
                      </a:r>
                      <a:r>
                        <a:rPr lang="en-US" dirty="0"/>
                        <a:t>, </a:t>
                      </a:r>
                      <a:r>
                        <a:rPr lang="en-US" dirty="0" err="1"/>
                        <a:t>và</a:t>
                      </a:r>
                      <a:r>
                        <a:rPr lang="en-US" dirty="0"/>
                        <a:t> </a:t>
                      </a:r>
                      <a:r>
                        <a:rPr lang="en-US" dirty="0" err="1"/>
                        <a:t>quan</a:t>
                      </a:r>
                      <a:r>
                        <a:rPr lang="en-US" dirty="0"/>
                        <a:t> </a:t>
                      </a:r>
                      <a:r>
                        <a:rPr lang="en-US" dirty="0" err="1"/>
                        <a:t>điểm</a:t>
                      </a:r>
                      <a:r>
                        <a:rPr lang="en-US" dirty="0"/>
                        <a:t>.</a:t>
                      </a:r>
                    </a:p>
                  </a:txBody>
                  <a:tcPr/>
                </a:tc>
                <a:tc>
                  <a:txBody>
                    <a:bodyPr/>
                    <a:lstStyle/>
                    <a:p>
                      <a:r>
                        <a:rPr lang="en-US" dirty="0" err="1"/>
                        <a:t>Kiểm</a:t>
                      </a:r>
                      <a:r>
                        <a:rPr lang="en-US" dirty="0"/>
                        <a:t> </a:t>
                      </a:r>
                      <a:r>
                        <a:rPr lang="en-US" dirty="0" err="1"/>
                        <a:t>thử</a:t>
                      </a:r>
                      <a:r>
                        <a:rPr lang="en-US" dirty="0"/>
                        <a:t> </a:t>
                      </a:r>
                      <a:r>
                        <a:rPr lang="en-US" dirty="0" err="1"/>
                        <a:t>viên</a:t>
                      </a:r>
                      <a:r>
                        <a:rPr lang="en-US" dirty="0"/>
                        <a:t> </a:t>
                      </a:r>
                      <a:r>
                        <a:rPr lang="en-US" dirty="0" err="1"/>
                        <a:t>bị</a:t>
                      </a:r>
                      <a:r>
                        <a:rPr lang="en-US" dirty="0"/>
                        <a:t> </a:t>
                      </a:r>
                      <a:r>
                        <a:rPr lang="en-US" dirty="0" err="1"/>
                        <a:t>cô</a:t>
                      </a:r>
                      <a:r>
                        <a:rPr lang="en-US" dirty="0"/>
                        <a:t> </a:t>
                      </a:r>
                      <a:r>
                        <a:rPr lang="en-US" dirty="0" err="1"/>
                        <a:t>lập</a:t>
                      </a:r>
                      <a:r>
                        <a:rPr lang="en-US" dirty="0"/>
                        <a:t> </a:t>
                      </a:r>
                      <a:r>
                        <a:rPr lang="en-US" dirty="0" err="1"/>
                        <a:t>khỏi</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dẫn</a:t>
                      </a:r>
                      <a:r>
                        <a:rPr lang="en-US" dirty="0"/>
                        <a:t> </a:t>
                      </a:r>
                      <a:r>
                        <a:rPr lang="en-US" dirty="0" err="1"/>
                        <a:t>đến</a:t>
                      </a:r>
                      <a:r>
                        <a:rPr lang="en-US" dirty="0"/>
                        <a:t> </a:t>
                      </a:r>
                      <a:r>
                        <a:rPr lang="en-US" dirty="0" err="1"/>
                        <a:t>thiếu</a:t>
                      </a:r>
                      <a:r>
                        <a:rPr lang="en-US" dirty="0"/>
                        <a:t> </a:t>
                      </a:r>
                      <a:r>
                        <a:rPr lang="en-US" dirty="0" err="1"/>
                        <a:t>tương</a:t>
                      </a:r>
                      <a:r>
                        <a:rPr lang="en-US" dirty="0"/>
                        <a:t> </a:t>
                      </a:r>
                      <a:r>
                        <a:rPr lang="en-US" dirty="0" err="1"/>
                        <a:t>tác</a:t>
                      </a:r>
                      <a:r>
                        <a:rPr lang="en-US" dirty="0"/>
                        <a:t>, </a:t>
                      </a:r>
                      <a:r>
                        <a:rPr lang="en-US" dirty="0" err="1"/>
                        <a:t>giao</a:t>
                      </a:r>
                      <a:r>
                        <a:rPr lang="en-US" dirty="0"/>
                        <a:t> </a:t>
                      </a:r>
                      <a:r>
                        <a:rPr lang="en-US" dirty="0" err="1"/>
                        <a:t>tiếp</a:t>
                      </a:r>
                      <a:r>
                        <a:rPr lang="en-US" dirty="0"/>
                        <a:t>,  </a:t>
                      </a:r>
                      <a:r>
                        <a:rPr lang="en-US" dirty="0" err="1"/>
                        <a:t>gặp</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bất</a:t>
                      </a:r>
                      <a:r>
                        <a:rPr lang="en-US" dirty="0"/>
                        <a:t> </a:t>
                      </a:r>
                      <a:r>
                        <a:rPr lang="en-US" dirty="0" err="1"/>
                        <a:t>lợi</a:t>
                      </a:r>
                      <a:r>
                        <a:rPr lang="en-US" dirty="0"/>
                        <a:t> </a:t>
                      </a:r>
                      <a:r>
                        <a:rPr lang="en-US" dirty="0" err="1"/>
                        <a:t>với</a:t>
                      </a:r>
                      <a:r>
                        <a:rPr lang="en-US" dirty="0"/>
                        <a:t> </a:t>
                      </a:r>
                      <a:r>
                        <a:rPr lang="en-US" dirty="0" err="1"/>
                        <a:t>nhóm</a:t>
                      </a:r>
                      <a:r>
                        <a:rPr lang="en-US" dirty="0"/>
                        <a:t> </a:t>
                      </a:r>
                      <a:r>
                        <a:rPr lang="en-US" dirty="0" err="1"/>
                        <a:t>phát</a:t>
                      </a:r>
                      <a:r>
                        <a:rPr lang="en-US" dirty="0"/>
                        <a:t> </a:t>
                      </a:r>
                      <a:r>
                        <a:rPr lang="en-US" dirty="0" err="1"/>
                        <a:t>triển</a:t>
                      </a:r>
                      <a:endParaRPr lang="en-US" dirty="0"/>
                    </a:p>
                  </a:txBody>
                  <a:tcPr/>
                </a:tc>
                <a:extLst>
                  <a:ext uri="{0D108BD9-81ED-4DB2-BD59-A6C34878D82A}">
                    <a16:rowId xmlns:a16="http://schemas.microsoft.com/office/drawing/2014/main" val="2658594980"/>
                  </a:ext>
                </a:extLst>
              </a:tr>
              <a:tr h="370840">
                <a:tc>
                  <a:txBody>
                    <a:bodyPr/>
                    <a:lstStyle/>
                    <a:p>
                      <a:r>
                        <a:rPr lang="en-US" sz="1800" b="0" i="0" kern="1200" dirty="0" err="1">
                          <a:solidFill>
                            <a:schemeClr val="dk1"/>
                          </a:solidFill>
                          <a:effectLst/>
                          <a:latin typeface="+mn-lt"/>
                          <a:ea typeface="+mn-ea"/>
                          <a:cs typeface="+mn-cs"/>
                        </a:rPr>
                        <a:t>Kiểm</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thử</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viên</a:t>
                      </a:r>
                      <a:r>
                        <a:rPr lang="en-US" sz="1800" b="0" i="0" kern="1200" dirty="0">
                          <a:solidFill>
                            <a:schemeClr val="dk1"/>
                          </a:solidFill>
                          <a:effectLst/>
                          <a:latin typeface="+mn-lt"/>
                          <a:ea typeface="+mn-ea"/>
                          <a:cs typeface="+mn-cs"/>
                        </a:rPr>
                        <a:t> </a:t>
                      </a:r>
                      <a:r>
                        <a:rPr lang="vi-VN"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độc lập có thể xác minh, thách thức hoặc bác bỏ các giả định do các bên liên quan đưa ra trong quá trình đặc tả và triển khai hệ thống.</a:t>
                      </a:r>
                      <a:endParaRPr lang="en-US" sz="18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err="1"/>
                        <a:t>Nhà</a:t>
                      </a:r>
                      <a:r>
                        <a:rPr lang="en-US" dirty="0"/>
                        <a:t> </a:t>
                      </a:r>
                      <a:r>
                        <a:rPr lang="en-US" dirty="0" err="1"/>
                        <a:t>phát</a:t>
                      </a:r>
                      <a:r>
                        <a:rPr lang="en-US" dirty="0"/>
                        <a:t> </a:t>
                      </a:r>
                      <a:r>
                        <a:rPr lang="en-US" dirty="0" err="1"/>
                        <a:t>triển</a:t>
                      </a:r>
                      <a:r>
                        <a:rPr lang="en-US" dirty="0"/>
                        <a:t> </a:t>
                      </a:r>
                      <a:r>
                        <a:rPr lang="en-US" dirty="0" err="1"/>
                        <a:t>có</a:t>
                      </a:r>
                      <a:r>
                        <a:rPr lang="en-US" dirty="0"/>
                        <a:t> </a:t>
                      </a:r>
                      <a:r>
                        <a:rPr lang="en-US" dirty="0" err="1"/>
                        <a:t>thể</a:t>
                      </a:r>
                      <a:r>
                        <a:rPr lang="en-US" dirty="0"/>
                        <a:t> </a:t>
                      </a:r>
                      <a:r>
                        <a:rPr lang="en-US" dirty="0" err="1"/>
                        <a:t>mất</a:t>
                      </a:r>
                      <a:r>
                        <a:rPr lang="en-US" dirty="0"/>
                        <a:t> </a:t>
                      </a:r>
                      <a:r>
                        <a:rPr lang="en-US" dirty="0" err="1"/>
                        <a:t>tinh</a:t>
                      </a:r>
                      <a:r>
                        <a:rPr lang="en-US" dirty="0"/>
                        <a:t> </a:t>
                      </a:r>
                      <a:r>
                        <a:rPr lang="en-US" dirty="0" err="1"/>
                        <a:t>thần</a:t>
                      </a:r>
                      <a:r>
                        <a:rPr lang="en-US" dirty="0"/>
                        <a:t> </a:t>
                      </a:r>
                      <a:r>
                        <a:rPr lang="en-US" dirty="0" err="1"/>
                        <a:t>trách</a:t>
                      </a:r>
                      <a:r>
                        <a:rPr lang="en-US" dirty="0"/>
                        <a:t> </a:t>
                      </a:r>
                      <a:r>
                        <a:rPr lang="en-US" dirty="0" err="1"/>
                        <a:t>nhiệm</a:t>
                      </a:r>
                      <a:r>
                        <a:rPr lang="en-US" dirty="0"/>
                        <a:t> </a:t>
                      </a:r>
                      <a:r>
                        <a:rPr lang="en-US" dirty="0" err="1"/>
                        <a:t>về</a:t>
                      </a:r>
                      <a:r>
                        <a:rPr lang="en-US" dirty="0"/>
                        <a:t> </a:t>
                      </a:r>
                      <a:r>
                        <a:rPr lang="en-US" dirty="0" err="1"/>
                        <a:t>chất</a:t>
                      </a:r>
                      <a:r>
                        <a:rPr lang="en-US" dirty="0"/>
                        <a:t> </a:t>
                      </a:r>
                      <a:r>
                        <a:rPr lang="en-US" dirty="0" err="1"/>
                        <a:t>lượng</a:t>
                      </a:r>
                      <a:r>
                        <a:rPr lang="en-US" dirty="0"/>
                        <a:t>.</a:t>
                      </a:r>
                    </a:p>
                    <a:p>
                      <a:r>
                        <a:rPr lang="en-US" sz="1800" kern="1200" dirty="0" err="1">
                          <a:solidFill>
                            <a:schemeClr val="dk1"/>
                          </a:solidFill>
                          <a:latin typeface="Calibri" panose="020F0502020204030204" pitchFamily="34" charset="0"/>
                          <a:ea typeface="Calibri" panose="020F0502020204030204" pitchFamily="34" charset="0"/>
                          <a:cs typeface="Calibri" panose="020F0502020204030204" pitchFamily="34" charset="0"/>
                        </a:rPr>
                        <a:t>Kiểm</a:t>
                      </a:r>
                      <a:r>
                        <a:rPr lang="en-US" sz="18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kern="1200" dirty="0" err="1">
                          <a:solidFill>
                            <a:schemeClr val="dk1"/>
                          </a:solidFill>
                          <a:latin typeface="Calibri" panose="020F0502020204030204" pitchFamily="34" charset="0"/>
                          <a:ea typeface="Calibri" panose="020F0502020204030204" pitchFamily="34" charset="0"/>
                          <a:cs typeface="Calibri" panose="020F0502020204030204" pitchFamily="34" charset="0"/>
                        </a:rPr>
                        <a:t>thử</a:t>
                      </a:r>
                      <a:r>
                        <a:rPr lang="en-US" sz="18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kern="1200" dirty="0" err="1">
                          <a:solidFill>
                            <a:schemeClr val="dk1"/>
                          </a:solidFill>
                          <a:latin typeface="Calibri" panose="020F0502020204030204" pitchFamily="34" charset="0"/>
                          <a:ea typeface="Calibri" panose="020F0502020204030204" pitchFamily="34" charset="0"/>
                          <a:cs typeface="Calibri" panose="020F0502020204030204" pitchFamily="34" charset="0"/>
                        </a:rPr>
                        <a:t>viên</a:t>
                      </a:r>
                      <a:r>
                        <a:rPr lang="en-US" sz="18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vi-VN" sz="1800" kern="1200" dirty="0">
                          <a:solidFill>
                            <a:schemeClr val="dk1"/>
                          </a:solidFill>
                          <a:latin typeface="Calibri" panose="020F0502020204030204" pitchFamily="34" charset="0"/>
                          <a:ea typeface="Calibri" panose="020F0502020204030204" pitchFamily="34" charset="0"/>
                          <a:cs typeface="Calibri" panose="020F0502020204030204" pitchFamily="34" charset="0"/>
                        </a:rPr>
                        <a:t>độc lập có thể bị coi là nút thắt cổ chai hoặc bị đổ lỗi cho sự chậm trễ trong việc phát hành.</a:t>
                      </a:r>
                      <a:endParaRPr lang="en-US" sz="1800" kern="1200" dirty="0">
                        <a:solidFill>
                          <a:schemeClr val="dk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57874552"/>
                  </a:ext>
                </a:extLst>
              </a:tr>
            </a:tbl>
          </a:graphicData>
        </a:graphic>
      </p:graphicFrame>
    </p:spTree>
    <p:extLst>
      <p:ext uri="{BB962C8B-B14F-4D97-AF65-F5344CB8AC3E}">
        <p14:creationId xmlns:p14="http://schemas.microsoft.com/office/powerpoint/2010/main" val="130016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609600"/>
            <a:ext cx="10515600" cy="163513"/>
          </a:xfrm>
        </p:spPr>
        <p:txBody>
          <a:bodyPr>
            <a:normAutofit fontScale="90000"/>
          </a:bodyPr>
          <a:lstStyle/>
          <a:p>
            <a:pPr eaLnBrk="1" hangingPunct="1"/>
            <a:r>
              <a:rPr lang="en-US" dirty="0"/>
              <a:t>Q&amp;A</a:t>
            </a:r>
            <a:br>
              <a:rPr lang="en-US" sz="2400" dirty="0"/>
            </a:b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322625DD-8CE3-F477-08AA-023CA3B18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85175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endParaRPr lang="en-US" altLang="en-US"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0" y="1876149"/>
            <a:ext cx="12188598" cy="2928079"/>
          </a:xfrm>
          <a:solidFill>
            <a:schemeClr val="accent6">
              <a:lumMod val="20000"/>
              <a:lumOff val="80000"/>
            </a:schemeClr>
          </a:solidFill>
        </p:spPr>
        <p:txBody>
          <a:bodyPr rtlCol="0">
            <a:noAutofit/>
          </a:bodyPr>
          <a:lstStyle/>
          <a:p>
            <a:pPr marL="0" indent="0" algn="ctr">
              <a:lnSpc>
                <a:spcPct val="150000"/>
              </a:lnSpc>
              <a:buNone/>
              <a:defRPr/>
            </a:pPr>
            <a:r>
              <a:rPr lang="vi-VN" sz="2200" dirty="0">
                <a:solidFill>
                  <a:srgbClr val="C00000"/>
                </a:solidFill>
                <a:latin typeface="Calibri" panose="020F0502020204030204" pitchFamily="34" charset="0"/>
                <a:ea typeface="Calibri" panose="020F0502020204030204" pitchFamily="34" charset="0"/>
                <a:cs typeface="Calibri" panose="020F0502020204030204" pitchFamily="34" charset="0"/>
              </a:rPr>
              <a:t>Kỹ năng là khả năng làm tốt một việc gì đó xuất phát từ kiến thức, thực hành và năng khiếu của một người.</a:t>
            </a:r>
            <a:endParaRPr lang="en-US" sz="22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gn="ctr">
              <a:lnSpc>
                <a:spcPct val="150000"/>
              </a:lnSpc>
              <a:buNone/>
              <a:defRPr/>
            </a:pPr>
            <a:r>
              <a:rPr lang="en-US" sz="2200" dirty="0" err="1">
                <a:solidFill>
                  <a:srgbClr val="C00000"/>
                </a:solidFill>
                <a:latin typeface="Calibri" panose="020F0502020204030204" pitchFamily="34" charset="0"/>
                <a:ea typeface="Calibri" panose="020F0502020204030204" pitchFamily="34" charset="0"/>
                <a:cs typeface="Calibri" panose="020F0502020204030204" pitchFamily="34" charset="0"/>
              </a:rPr>
              <a:t>Kiểm</a:t>
            </a:r>
            <a:r>
              <a:rPr lang="en-US" sz="22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C00000"/>
                </a:solidFill>
                <a:latin typeface="Calibri" panose="020F0502020204030204" pitchFamily="34" charset="0"/>
                <a:ea typeface="Calibri" panose="020F0502020204030204" pitchFamily="34" charset="0"/>
                <a:cs typeface="Calibri" panose="020F0502020204030204" pitchFamily="34" charset="0"/>
              </a:rPr>
              <a:t>thử</a:t>
            </a:r>
            <a:r>
              <a:rPr lang="en-US" sz="22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C00000"/>
                </a:solidFill>
                <a:latin typeface="Calibri" panose="020F0502020204030204" pitchFamily="34" charset="0"/>
                <a:ea typeface="Calibri" panose="020F0502020204030204" pitchFamily="34" charset="0"/>
                <a:cs typeface="Calibri" panose="020F0502020204030204" pitchFamily="34" charset="0"/>
              </a:rPr>
              <a:t>viên</a:t>
            </a:r>
            <a:r>
              <a:rPr lang="en-US" sz="22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vi-VN" sz="2200" dirty="0">
                <a:solidFill>
                  <a:srgbClr val="C00000"/>
                </a:solidFill>
                <a:latin typeface="Calibri" panose="020F0502020204030204" pitchFamily="34" charset="0"/>
                <a:ea typeface="Calibri" panose="020F0502020204030204" pitchFamily="34" charset="0"/>
                <a:cs typeface="Calibri" panose="020F0502020204030204" pitchFamily="34" charset="0"/>
              </a:rPr>
              <a:t>giỏi nên sở hữu một số kỹ năng cần thiết để làm tốt công việc của </a:t>
            </a:r>
            <a:r>
              <a:rPr lang="en-US" sz="2200" dirty="0" err="1">
                <a:solidFill>
                  <a:srgbClr val="C00000"/>
                </a:solidFill>
                <a:latin typeface="Calibri" panose="020F0502020204030204" pitchFamily="34" charset="0"/>
                <a:ea typeface="Calibri" panose="020F0502020204030204" pitchFamily="34" charset="0"/>
                <a:cs typeface="Calibri" panose="020F0502020204030204" pitchFamily="34" charset="0"/>
              </a:rPr>
              <a:t>mình</a:t>
            </a:r>
            <a:r>
              <a:rPr lang="vi-VN" sz="2200" dirty="0">
                <a:solidFill>
                  <a:srgbClr val="C00000"/>
                </a:solidFill>
                <a:latin typeface="Calibri" panose="020F0502020204030204" pitchFamily="34" charset="0"/>
                <a:ea typeface="Calibri" panose="020F0502020204030204" pitchFamily="34" charset="0"/>
                <a:cs typeface="Calibri" panose="020F0502020204030204" pitchFamily="34" charset="0"/>
              </a:rPr>
              <a:t>. </a:t>
            </a:r>
            <a:endParaRPr lang="en-US" sz="22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gn="ctr">
              <a:lnSpc>
                <a:spcPct val="150000"/>
              </a:lnSpc>
              <a:buNone/>
              <a:defRPr/>
            </a:pPr>
            <a:r>
              <a:rPr lang="vi-VN" sz="2200" dirty="0">
                <a:solidFill>
                  <a:srgbClr val="C00000"/>
                </a:solidFill>
                <a:latin typeface="Calibri" panose="020F0502020204030204" pitchFamily="34" charset="0"/>
                <a:ea typeface="Calibri" panose="020F0502020204030204" pitchFamily="34" charset="0"/>
                <a:cs typeface="Calibri" panose="020F0502020204030204" pitchFamily="34" charset="0"/>
              </a:rPr>
              <a:t>Những người kiểm thử</a:t>
            </a:r>
            <a:r>
              <a:rPr lang="en-US" sz="22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C00000"/>
                </a:solidFill>
                <a:latin typeface="Calibri" panose="020F0502020204030204" pitchFamily="34" charset="0"/>
                <a:ea typeface="Calibri" panose="020F0502020204030204" pitchFamily="34" charset="0"/>
                <a:cs typeface="Calibri" panose="020F0502020204030204" pitchFamily="34" charset="0"/>
              </a:rPr>
              <a:t>viên</a:t>
            </a:r>
            <a:r>
              <a:rPr lang="vi-VN" sz="2200" dirty="0">
                <a:solidFill>
                  <a:srgbClr val="C00000"/>
                </a:solidFill>
                <a:latin typeface="Calibri" panose="020F0502020204030204" pitchFamily="34" charset="0"/>
                <a:ea typeface="Calibri" panose="020F0502020204030204" pitchFamily="34" charset="0"/>
                <a:cs typeface="Calibri" panose="020F0502020204030204" pitchFamily="34" charset="0"/>
              </a:rPr>
              <a:t> giỏi phải là những người </a:t>
            </a:r>
            <a:r>
              <a:rPr lang="en-US" sz="2200" dirty="0" err="1">
                <a:solidFill>
                  <a:srgbClr val="C00000"/>
                </a:solidFill>
                <a:latin typeface="Calibri" panose="020F0502020204030204" pitchFamily="34" charset="0"/>
                <a:ea typeface="Calibri" panose="020F0502020204030204" pitchFamily="34" charset="0"/>
                <a:cs typeface="Calibri" panose="020F0502020204030204" pitchFamily="34" charset="0"/>
              </a:rPr>
              <a:t>hoạt</a:t>
            </a:r>
            <a:r>
              <a:rPr lang="en-US" sz="22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C00000"/>
                </a:solidFill>
                <a:latin typeface="Calibri" panose="020F0502020204030204" pitchFamily="34" charset="0"/>
                <a:ea typeface="Calibri" panose="020F0502020204030204" pitchFamily="34" charset="0"/>
                <a:cs typeface="Calibri" panose="020F0502020204030204" pitchFamily="34" charset="0"/>
              </a:rPr>
              <a:t>động</a:t>
            </a:r>
            <a:r>
              <a:rPr lang="vi-VN" sz="2200" dirty="0">
                <a:solidFill>
                  <a:srgbClr val="C00000"/>
                </a:solidFill>
                <a:latin typeface="Calibri" panose="020F0502020204030204" pitchFamily="34" charset="0"/>
                <a:ea typeface="Calibri" panose="020F0502020204030204" pitchFamily="34" charset="0"/>
                <a:cs typeface="Calibri" panose="020F0502020204030204" pitchFamily="34" charset="0"/>
              </a:rPr>
              <a:t> nhóm hiệu quả và có thể thực hiện kiểm thử ở các mức độ kiểm thử độc lập khác nhau.</a:t>
            </a:r>
            <a:endParaRPr lang="en-US" altLang="en-US" sz="2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r>
              <a:rPr lang="en-US" altLang="en-US" b="1" dirty="0"/>
              <a:t>(t)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232229" y="1745520"/>
            <a:ext cx="11959771" cy="2928079"/>
          </a:xfrm>
          <a:noFill/>
        </p:spPr>
        <p:txBody>
          <a:bodyPr rtlCol="0">
            <a:noAutofit/>
          </a:bodyPr>
          <a:lstStyle/>
          <a:p>
            <a:pPr marL="0" indent="0">
              <a:lnSpc>
                <a:spcPct val="150000"/>
              </a:lnSpc>
              <a:buNone/>
              <a:defRPr/>
            </a:pPr>
            <a:r>
              <a:rPr lang="en-US" sz="2200" b="1" dirty="0">
                <a:latin typeface="Calibri" panose="020F0502020204030204" pitchFamily="34" charset="0"/>
                <a:ea typeface="Calibri" panose="020F0502020204030204" pitchFamily="34" charset="0"/>
                <a:cs typeface="Calibri" panose="020F0502020204030204" pitchFamily="34" charset="0"/>
              </a:rPr>
              <a:t>1.5.1. </a:t>
            </a:r>
            <a:r>
              <a:rPr lang="en-US" sz="2200" b="1" dirty="0" err="1">
                <a:latin typeface="Calibri" panose="020F0502020204030204" pitchFamily="34" charset="0"/>
                <a:ea typeface="Calibri" panose="020F0502020204030204" pitchFamily="34" charset="0"/>
                <a:cs typeface="Calibri" panose="020F0502020204030204" pitchFamily="34" charset="0"/>
              </a:rPr>
              <a:t>Các</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kỹ</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năng</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chung</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cần</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thiết</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cho</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kiểm</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b="1" dirty="0" err="1">
                <a:latin typeface="Calibri" panose="020F0502020204030204" pitchFamily="34" charset="0"/>
                <a:ea typeface="Calibri" panose="020F0502020204030204" pitchFamily="34" charset="0"/>
                <a:cs typeface="Calibri" panose="020F0502020204030204" pitchFamily="34" charset="0"/>
              </a:rPr>
              <a:t>thử</a:t>
            </a:r>
            <a:endParaRPr lang="en-US" sz="22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defRPr/>
            </a:pPr>
            <a:r>
              <a:rPr lang="en-US" altLang="en-US" sz="2200" b="1" dirty="0">
                <a:latin typeface="Calibri" panose="020F0502020204030204" pitchFamily="34" charset="0"/>
                <a:ea typeface="Calibri" panose="020F0502020204030204" pitchFamily="34" charset="0"/>
                <a:cs typeface="Calibri" panose="020F0502020204030204" pitchFamily="34" charset="0"/>
              </a:rPr>
              <a:t>1.5.2. </a:t>
            </a:r>
            <a:r>
              <a:rPr lang="en-US" altLang="en-US" sz="2200" b="1" dirty="0" err="1">
                <a:latin typeface="Calibri" panose="020F0502020204030204" pitchFamily="34" charset="0"/>
                <a:ea typeface="Calibri" panose="020F0502020204030204" pitchFamily="34" charset="0"/>
                <a:cs typeface="Calibri" panose="020F0502020204030204" pitchFamily="34" charset="0"/>
              </a:rPr>
              <a:t>Phương</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pháp</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tiếp</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cận</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của</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toàn</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nhóm</a:t>
            </a:r>
            <a:endParaRPr lang="en-US" altLang="en-US" sz="22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defRPr/>
            </a:pPr>
            <a:r>
              <a:rPr lang="en-US" altLang="en-US" sz="2200" b="1" dirty="0">
                <a:latin typeface="Calibri" panose="020F0502020204030204" pitchFamily="34" charset="0"/>
                <a:ea typeface="Calibri" panose="020F0502020204030204" pitchFamily="34" charset="0"/>
                <a:cs typeface="Calibri" panose="020F0502020204030204" pitchFamily="34" charset="0"/>
              </a:rPr>
              <a:t>1.5.3. </a:t>
            </a:r>
            <a:r>
              <a:rPr lang="en-US" altLang="en-US" sz="2200" b="1" dirty="0" err="1">
                <a:latin typeface="Calibri" panose="020F0502020204030204" pitchFamily="34" charset="0"/>
                <a:ea typeface="Calibri" panose="020F0502020204030204" pitchFamily="34" charset="0"/>
                <a:cs typeface="Calibri" panose="020F0502020204030204" pitchFamily="34" charset="0"/>
              </a:rPr>
              <a:t>Sự</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độc</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lập</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trong</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kiểm</a:t>
            </a:r>
            <a:r>
              <a:rPr lang="en-US"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en-US" sz="2200" b="1" dirty="0" err="1">
                <a:latin typeface="Calibri" panose="020F0502020204030204" pitchFamily="34" charset="0"/>
                <a:ea typeface="Calibri" panose="020F0502020204030204" pitchFamily="34" charset="0"/>
                <a:cs typeface="Calibri" panose="020F0502020204030204" pitchFamily="34" charset="0"/>
              </a:rPr>
              <a:t>thử</a:t>
            </a:r>
            <a:endParaRPr lang="en-US" altLang="en-US" sz="2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20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9702800" cy="1151731"/>
          </a:xfrm>
        </p:spPr>
        <p:txBody>
          <a:bodyPr>
            <a:normAutofit/>
          </a:bodyPr>
          <a:lstStyle/>
          <a:p>
            <a:pPr eaLnBrk="1" hangingPunct="1"/>
            <a:r>
              <a:rPr lang="en-US" altLang="en-US" sz="3600" b="1" dirty="0"/>
              <a:t>1.5.1. </a:t>
            </a:r>
            <a:r>
              <a:rPr lang="en-US" altLang="en-US" sz="3600" b="1" dirty="0" err="1"/>
              <a:t>Các</a:t>
            </a:r>
            <a:r>
              <a:rPr lang="en-US" altLang="en-US" sz="3600" b="1" dirty="0"/>
              <a:t> </a:t>
            </a:r>
            <a:r>
              <a:rPr lang="en-US" altLang="en-US" sz="3600" b="1" dirty="0" err="1"/>
              <a:t>kỹ</a:t>
            </a:r>
            <a:r>
              <a:rPr lang="en-US" altLang="en-US" sz="3600" b="1" dirty="0"/>
              <a:t> </a:t>
            </a:r>
            <a:r>
              <a:rPr lang="en-US" altLang="en-US" sz="3600" b="1" dirty="0" err="1"/>
              <a:t>năng</a:t>
            </a:r>
            <a:r>
              <a:rPr lang="en-US" altLang="en-US" sz="3600" b="1" dirty="0"/>
              <a:t> </a:t>
            </a:r>
            <a:r>
              <a:rPr lang="en-US" altLang="en-US" sz="3600" b="1" dirty="0" err="1"/>
              <a:t>chung</a:t>
            </a:r>
            <a:r>
              <a:rPr lang="en-US" altLang="en-US" sz="3600" b="1" dirty="0"/>
              <a:t> </a:t>
            </a:r>
            <a:r>
              <a:rPr lang="en-US" altLang="en-US" sz="3600" b="1" dirty="0" err="1"/>
              <a:t>cần</a:t>
            </a:r>
            <a:r>
              <a:rPr lang="en-US" altLang="en-US" sz="3600" b="1" dirty="0"/>
              <a:t> </a:t>
            </a:r>
            <a:r>
              <a:rPr lang="en-US" altLang="en-US" sz="3600" b="1" dirty="0" err="1"/>
              <a:t>thiết</a:t>
            </a:r>
            <a:r>
              <a:rPr lang="en-US" altLang="en-US" sz="3600" b="1" dirty="0"/>
              <a:t> </a:t>
            </a:r>
            <a:r>
              <a:rPr lang="en-US" altLang="en-US" sz="3600" b="1" dirty="0" err="1"/>
              <a:t>cho</a:t>
            </a:r>
            <a:r>
              <a:rPr lang="en-US" altLang="en-US" sz="3600" b="1" dirty="0"/>
              <a:t> </a:t>
            </a:r>
            <a:r>
              <a:rPr lang="en-US" altLang="en-US" sz="3600" b="1" dirty="0" err="1"/>
              <a:t>kiểm</a:t>
            </a:r>
            <a:r>
              <a:rPr lang="en-US" altLang="en-US" sz="3600" b="1" dirty="0"/>
              <a:t> </a:t>
            </a:r>
            <a:r>
              <a:rPr lang="en-US" altLang="en-US" sz="3600" b="1" dirty="0" err="1"/>
              <a:t>thử</a:t>
            </a:r>
            <a:endParaRPr lang="en-US" altLang="en-US" sz="36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6" y="0"/>
            <a:ext cx="2612571" cy="1253331"/>
          </a:xfrm>
          <a:prstGeom prst="rect">
            <a:avLst/>
          </a:prstGeom>
        </p:spPr>
      </p:pic>
      <p:pic>
        <p:nvPicPr>
          <p:cNvPr id="7" name="Picture 6">
            <a:extLst>
              <a:ext uri="{FF2B5EF4-FFF2-40B4-BE49-F238E27FC236}">
                <a16:creationId xmlns:a16="http://schemas.microsoft.com/office/drawing/2014/main" id="{46592880-4B38-D9FA-2F3C-90A9772D4665}"/>
              </a:ext>
            </a:extLst>
          </p:cNvPr>
          <p:cNvPicPr>
            <a:picLocks noChangeAspect="1"/>
          </p:cNvPicPr>
          <p:nvPr/>
        </p:nvPicPr>
        <p:blipFill>
          <a:blip r:embed="rId3"/>
          <a:stretch>
            <a:fillRect/>
          </a:stretch>
        </p:blipFill>
        <p:spPr>
          <a:xfrm>
            <a:off x="606143" y="1041127"/>
            <a:ext cx="10979714" cy="5315223"/>
          </a:xfrm>
          <a:prstGeom prst="rect">
            <a:avLst/>
          </a:prstGeom>
        </p:spPr>
      </p:pic>
    </p:spTree>
    <p:extLst>
      <p:ext uri="{BB962C8B-B14F-4D97-AF65-F5344CB8AC3E}">
        <p14:creationId xmlns:p14="http://schemas.microsoft.com/office/powerpoint/2010/main" val="391463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40141"/>
            <a:ext cx="10515600" cy="1151731"/>
          </a:xfrm>
        </p:spPr>
        <p:txBody>
          <a:bodyPr>
            <a:normAutofit/>
          </a:bodyPr>
          <a:lstStyle/>
          <a:p>
            <a:pPr eaLnBrk="1" hangingPunct="1"/>
            <a:r>
              <a:rPr lang="en-US" altLang="en-US" sz="3600" b="1" dirty="0"/>
              <a:t>1.5.1. </a:t>
            </a:r>
            <a:r>
              <a:rPr lang="en-US" altLang="en-US" sz="3600" b="1" dirty="0" err="1"/>
              <a:t>Các</a:t>
            </a:r>
            <a:r>
              <a:rPr lang="en-US" altLang="en-US" sz="3600" b="1" dirty="0"/>
              <a:t> </a:t>
            </a:r>
            <a:r>
              <a:rPr lang="en-US" altLang="en-US" sz="3600" b="1" dirty="0" err="1"/>
              <a:t>kỹ</a:t>
            </a:r>
            <a:r>
              <a:rPr lang="en-US" altLang="en-US" sz="3600" b="1" dirty="0"/>
              <a:t> </a:t>
            </a:r>
            <a:r>
              <a:rPr lang="en-US" altLang="en-US" sz="3600" b="1" dirty="0" err="1"/>
              <a:t>năng</a:t>
            </a:r>
            <a:r>
              <a:rPr lang="en-US" altLang="en-US" sz="3600" b="1" dirty="0"/>
              <a:t> </a:t>
            </a:r>
            <a:r>
              <a:rPr lang="en-US" altLang="en-US" sz="3600" b="1" dirty="0" err="1"/>
              <a:t>chung</a:t>
            </a:r>
            <a:r>
              <a:rPr lang="en-US" altLang="en-US" sz="3600" b="1" dirty="0"/>
              <a:t> </a:t>
            </a:r>
            <a:r>
              <a:rPr lang="en-US" altLang="en-US" sz="3600" b="1" dirty="0" err="1"/>
              <a:t>cần</a:t>
            </a:r>
            <a:r>
              <a:rPr lang="en-US" altLang="en-US" sz="3600" b="1" dirty="0"/>
              <a:t> </a:t>
            </a:r>
            <a:r>
              <a:rPr lang="en-US" altLang="en-US" sz="3600" b="1" dirty="0" err="1"/>
              <a:t>thiết</a:t>
            </a:r>
            <a:r>
              <a:rPr lang="en-US" altLang="en-US" sz="3600" b="1" dirty="0"/>
              <a:t> </a:t>
            </a:r>
            <a:r>
              <a:rPr lang="en-US" altLang="en-US" sz="3600" b="1" dirty="0" err="1"/>
              <a:t>cho</a:t>
            </a:r>
            <a:r>
              <a:rPr lang="en-US" altLang="en-US" sz="3600" b="1" dirty="0"/>
              <a:t> </a:t>
            </a:r>
            <a:r>
              <a:rPr lang="en-US" altLang="en-US" sz="3600" b="1" dirty="0" err="1"/>
              <a:t>kiểm</a:t>
            </a:r>
            <a:r>
              <a:rPr lang="en-US" altLang="en-US" sz="3600" b="1" dirty="0"/>
              <a:t> </a:t>
            </a:r>
            <a:r>
              <a:rPr lang="en-US" altLang="en-US" sz="3600" b="1" dirty="0" err="1"/>
              <a:t>thử</a:t>
            </a:r>
            <a:r>
              <a:rPr lang="en-US" altLang="en-US" sz="3600" b="1" dirty="0"/>
              <a:t> (t)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116114" y="1556834"/>
            <a:ext cx="11959771" cy="4318695"/>
          </a:xfrm>
          <a:noFill/>
        </p:spPr>
        <p:txBody>
          <a:bodyPr rtlCol="0">
            <a:noAutofit/>
          </a:bodyPr>
          <a:lstStyle/>
          <a:p>
            <a:pPr>
              <a:lnSpc>
                <a:spcPct val="150000"/>
              </a:lnSpc>
              <a:buFontTx/>
              <a:buChar char="-"/>
              <a:defRPr/>
            </a:pPr>
            <a:r>
              <a:rPr lang="en-US" altLang="en-US" sz="2200" dirty="0" err="1">
                <a:ea typeface="Calibri" panose="020F0502020204030204" pitchFamily="34" charset="0"/>
                <a:cs typeface="Calibri" panose="020F0502020204030204" pitchFamily="34" charset="0"/>
              </a:rPr>
              <a:t>Kiểm</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thử</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viên</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thường</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là</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người</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mang</a:t>
            </a:r>
            <a:r>
              <a:rPr lang="en-US" altLang="en-US" sz="2200" dirty="0">
                <a:ea typeface="Calibri" panose="020F0502020204030204" pitchFamily="34" charset="0"/>
                <a:cs typeface="Calibri" panose="020F0502020204030204" pitchFamily="34" charset="0"/>
              </a:rPr>
              <a:t> tin </a:t>
            </a:r>
            <a:r>
              <a:rPr lang="en-US" altLang="en-US" sz="2200" dirty="0" err="1">
                <a:ea typeface="Calibri" panose="020F0502020204030204" pitchFamily="34" charset="0"/>
                <a:cs typeface="Calibri" panose="020F0502020204030204" pitchFamily="34" charset="0"/>
              </a:rPr>
              <a:t>xấu</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Đổ</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lỗi</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cho</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người</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mang</a:t>
            </a:r>
            <a:r>
              <a:rPr lang="en-US" altLang="en-US" sz="2200" dirty="0">
                <a:ea typeface="Calibri" panose="020F0502020204030204" pitchFamily="34" charset="0"/>
                <a:cs typeface="Calibri" panose="020F0502020204030204" pitchFamily="34" charset="0"/>
              </a:rPr>
              <a:t> tin </a:t>
            </a:r>
            <a:r>
              <a:rPr lang="en-US" altLang="en-US" sz="2200" dirty="0" err="1">
                <a:ea typeface="Calibri" panose="020F0502020204030204" pitchFamily="34" charset="0"/>
                <a:cs typeface="Calibri" panose="020F0502020204030204" pitchFamily="34" charset="0"/>
              </a:rPr>
              <a:t>xấu</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là</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đặc</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điểm</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chung</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của</a:t>
            </a:r>
            <a:r>
              <a:rPr lang="en-US" altLang="en-US" sz="2200" dirty="0">
                <a:ea typeface="Calibri" panose="020F0502020204030204" pitchFamily="34" charset="0"/>
                <a:cs typeface="Calibri" panose="020F0502020204030204" pitchFamily="34" charset="0"/>
              </a:rPr>
              <a:t> con </a:t>
            </a:r>
            <a:r>
              <a:rPr lang="en-US" altLang="en-US" sz="2200" dirty="0" err="1">
                <a:ea typeface="Calibri" panose="020F0502020204030204" pitchFamily="34" charset="0"/>
                <a:cs typeface="Calibri" panose="020F0502020204030204" pitchFamily="34" charset="0"/>
              </a:rPr>
              <a:t>người</a:t>
            </a:r>
            <a:r>
              <a:rPr lang="en-US" altLang="en-US" sz="2200" dirty="0">
                <a:ea typeface="Calibri" panose="020F0502020204030204" pitchFamily="34" charset="0"/>
                <a:cs typeface="Calibri" panose="020F0502020204030204" pitchFamily="34" charset="0"/>
              </a:rPr>
              <a:t>.</a:t>
            </a:r>
          </a:p>
          <a:p>
            <a:pPr>
              <a:lnSpc>
                <a:spcPct val="150000"/>
              </a:lnSpc>
              <a:buFontTx/>
              <a:buChar char="-"/>
              <a:defRPr/>
            </a:pPr>
            <a:r>
              <a:rPr lang="en-US" altLang="en-US" sz="2200" dirty="0" err="1">
                <a:ea typeface="Calibri" panose="020F0502020204030204" pitchFamily="34" charset="0"/>
                <a:cs typeface="Calibri" panose="020F0502020204030204" pitchFamily="34" charset="0"/>
              </a:rPr>
              <a:t>Điều</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này</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làm</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cho</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kỹ</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năng</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giao</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tiếp</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trở</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nên</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rất</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quan</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trọng</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đối</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với</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kiểm</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thử</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viên</a:t>
            </a:r>
            <a:r>
              <a:rPr lang="en-US" altLang="en-US" sz="2200" dirty="0">
                <a:ea typeface="Calibri" panose="020F0502020204030204" pitchFamily="34" charset="0"/>
                <a:cs typeface="Calibri" panose="020F0502020204030204" pitchFamily="34" charset="0"/>
              </a:rPr>
              <a:t>.</a:t>
            </a:r>
          </a:p>
          <a:p>
            <a:pPr>
              <a:lnSpc>
                <a:spcPct val="150000"/>
              </a:lnSpc>
              <a:buFontTx/>
              <a:buChar char="-"/>
              <a:defRPr/>
            </a:pPr>
            <a:r>
              <a:rPr lang="vi-VN" sz="2200" dirty="0">
                <a:latin typeface="Calibri" panose="020F0502020204030204" pitchFamily="34" charset="0"/>
                <a:ea typeface="Calibri" panose="020F0502020204030204" pitchFamily="34" charset="0"/>
                <a:cs typeface="Calibri" panose="020F0502020204030204" pitchFamily="34" charset="0"/>
              </a:rPr>
              <a:t>Truyền đạt kết quả thử nghiệm có thể được coi là lời chỉ trích về sản phẩm và tác giả của nó. </a:t>
            </a:r>
            <a:endParaRPr lang="en-US" sz="2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Tx/>
              <a:buChar char="-"/>
              <a:defRPr/>
            </a:pPr>
            <a:r>
              <a:rPr lang="vi-VN" sz="2200" dirty="0">
                <a:latin typeface="Calibri" panose="020F0502020204030204" pitchFamily="34" charset="0"/>
                <a:ea typeface="Calibri" panose="020F0502020204030204" pitchFamily="34" charset="0"/>
                <a:cs typeface="Calibri" panose="020F0502020204030204" pitchFamily="34" charset="0"/>
              </a:rPr>
              <a:t>Xu hướng xác nhận có thể gây khó khăn cho việc chấp nhận thông tin không đồng ý với niềm tin hiện tại. </a:t>
            </a:r>
            <a:endParaRPr lang="en-US" sz="2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Tx/>
              <a:buChar char="-"/>
              <a:defRPr/>
            </a:pPr>
            <a:r>
              <a:rPr lang="vi-VN" sz="2200" dirty="0">
                <a:latin typeface="Calibri" panose="020F0502020204030204" pitchFamily="34" charset="0"/>
                <a:ea typeface="Calibri" panose="020F0502020204030204" pitchFamily="34" charset="0"/>
                <a:cs typeface="Calibri" panose="020F0502020204030204" pitchFamily="34" charset="0"/>
              </a:rPr>
              <a:t>Một số người có thể coi kiểm thử là một hoạt động phá hoại, mặc dù nó góp phần rất lớn vào sự thành công của dự án và chất lượng sản phẩm. Để cố gắng cải thiện quan điểm này, thông tin về các </a:t>
            </a:r>
            <a:r>
              <a:rPr lang="en-US" sz="2200" dirty="0">
                <a:latin typeface="Calibri" panose="020F0502020204030204" pitchFamily="34" charset="0"/>
                <a:ea typeface="Calibri" panose="020F0502020204030204" pitchFamily="34" charset="0"/>
                <a:cs typeface="Calibri" panose="020F0502020204030204" pitchFamily="34" charset="0"/>
              </a:rPr>
              <a:t>defect </a:t>
            </a:r>
            <a:r>
              <a:rPr lang="vi-VN" sz="2200" dirty="0">
                <a:latin typeface="Calibri" panose="020F0502020204030204" pitchFamily="34" charset="0"/>
                <a:ea typeface="Calibri" panose="020F0502020204030204" pitchFamily="34" charset="0"/>
                <a:cs typeface="Calibri" panose="020F0502020204030204" pitchFamily="34" charset="0"/>
              </a:rPr>
              <a:t>và </a:t>
            </a:r>
            <a:r>
              <a:rPr lang="en-US" sz="2200" dirty="0">
                <a:latin typeface="Calibri" panose="020F0502020204030204" pitchFamily="34" charset="0"/>
                <a:ea typeface="Calibri" panose="020F0502020204030204" pitchFamily="34" charset="0"/>
                <a:cs typeface="Calibri" panose="020F0502020204030204" pitchFamily="34" charset="0"/>
              </a:rPr>
              <a:t>failure</a:t>
            </a:r>
            <a:r>
              <a:rPr lang="vi-VN" sz="2200" dirty="0">
                <a:latin typeface="Calibri" panose="020F0502020204030204" pitchFamily="34" charset="0"/>
                <a:ea typeface="Calibri" panose="020F0502020204030204" pitchFamily="34" charset="0"/>
                <a:cs typeface="Calibri" panose="020F0502020204030204" pitchFamily="34" charset="0"/>
              </a:rPr>
              <a:t> nên được truyền đạt theo cách mang tính xây dựng</a:t>
            </a:r>
            <a:endParaRPr lang="en-US" alt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74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40141"/>
            <a:ext cx="10515600" cy="1151731"/>
          </a:xfrm>
        </p:spPr>
        <p:txBody>
          <a:bodyPr>
            <a:normAutofit/>
          </a:bodyPr>
          <a:lstStyle/>
          <a:p>
            <a:pPr eaLnBrk="1" hangingPunct="1"/>
            <a:r>
              <a:rPr lang="en-US" altLang="en-US" sz="3600" b="1" dirty="0"/>
              <a:t>1.5.2. </a:t>
            </a:r>
            <a:r>
              <a:rPr lang="en-US" altLang="en-US" sz="3600" b="1" dirty="0" err="1"/>
              <a:t>Phương</a:t>
            </a:r>
            <a:r>
              <a:rPr lang="en-US" altLang="en-US" sz="3600" b="1" dirty="0"/>
              <a:t> </a:t>
            </a:r>
            <a:r>
              <a:rPr lang="en-US" altLang="en-US" sz="3600" b="1" dirty="0" err="1"/>
              <a:t>pháp</a:t>
            </a:r>
            <a:r>
              <a:rPr lang="en-US" altLang="en-US" sz="3600" b="1" dirty="0"/>
              <a:t> </a:t>
            </a:r>
            <a:r>
              <a:rPr lang="en-US" altLang="en-US" sz="3600" b="1" dirty="0" err="1"/>
              <a:t>tiếp</a:t>
            </a:r>
            <a:r>
              <a:rPr lang="en-US" altLang="en-US" sz="3600" b="1" dirty="0"/>
              <a:t> </a:t>
            </a:r>
            <a:r>
              <a:rPr lang="en-US" altLang="en-US" sz="3600" b="1" dirty="0" err="1"/>
              <a:t>cận</a:t>
            </a:r>
            <a:r>
              <a:rPr lang="en-US" altLang="en-US" sz="3600" b="1" dirty="0"/>
              <a:t> </a:t>
            </a:r>
            <a:r>
              <a:rPr lang="en-US" altLang="en-US" sz="3600" b="1" dirty="0" err="1"/>
              <a:t>toàn</a:t>
            </a:r>
            <a:r>
              <a:rPr lang="en-US" altLang="en-US" sz="3600" b="1" dirty="0"/>
              <a:t> </a:t>
            </a:r>
            <a:r>
              <a:rPr lang="en-US" altLang="en-US" sz="3600" b="1" dirty="0" err="1"/>
              <a:t>đội</a:t>
            </a:r>
            <a:endParaRPr lang="en-US" altLang="en-US" sz="36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116114" y="1556834"/>
            <a:ext cx="11959771" cy="4318695"/>
          </a:xfrm>
          <a:noFill/>
        </p:spPr>
        <p:txBody>
          <a:bodyPr rtlCol="0">
            <a:noAutofit/>
          </a:bodyPr>
          <a:lstStyle/>
          <a:p>
            <a:pPr>
              <a:lnSpc>
                <a:spcPct val="150000"/>
              </a:lnSpc>
              <a:buFontTx/>
              <a:buChar char="-"/>
              <a:defRPr/>
            </a:pPr>
            <a:r>
              <a:rPr lang="en-US" sz="2200" dirty="0" err="1"/>
              <a:t>Một</a:t>
            </a:r>
            <a:r>
              <a:rPr lang="en-US" sz="2200" dirty="0"/>
              <a:t> </a:t>
            </a:r>
            <a:r>
              <a:rPr lang="en-US" sz="2200" dirty="0" err="1"/>
              <a:t>trong</a:t>
            </a:r>
            <a:r>
              <a:rPr lang="en-US" sz="2200" dirty="0"/>
              <a:t> </a:t>
            </a:r>
            <a:r>
              <a:rPr lang="en-US" sz="2200" dirty="0" err="1"/>
              <a:t>những</a:t>
            </a:r>
            <a:r>
              <a:rPr lang="en-US" sz="2200" dirty="0"/>
              <a:t> </a:t>
            </a:r>
            <a:r>
              <a:rPr lang="en-US" sz="2200" dirty="0" err="1"/>
              <a:t>kỹ</a:t>
            </a:r>
            <a:r>
              <a:rPr lang="en-US" sz="2200" dirty="0"/>
              <a:t> </a:t>
            </a:r>
            <a:r>
              <a:rPr lang="en-US" sz="2200" dirty="0" err="1"/>
              <a:t>năng</a:t>
            </a:r>
            <a:r>
              <a:rPr lang="en-US" sz="2200" dirty="0"/>
              <a:t> </a:t>
            </a:r>
            <a:r>
              <a:rPr lang="en-US" sz="2200" dirty="0" err="1"/>
              <a:t>quan</a:t>
            </a:r>
            <a:r>
              <a:rPr lang="en-US" sz="2200" dirty="0"/>
              <a:t> </a:t>
            </a:r>
            <a:r>
              <a:rPr lang="en-US" sz="2200" dirty="0" err="1"/>
              <a:t>trọng</a:t>
            </a:r>
            <a:r>
              <a:rPr lang="en-US" sz="2200" dirty="0"/>
              <a:t> </a:t>
            </a:r>
            <a:r>
              <a:rPr lang="en-US" sz="2200" dirty="0" err="1"/>
              <a:t>đối</a:t>
            </a:r>
            <a:r>
              <a:rPr lang="en-US" sz="2200" dirty="0"/>
              <a:t> </a:t>
            </a:r>
            <a:r>
              <a:rPr lang="en-US" sz="2200" dirty="0" err="1"/>
              <a:t>với</a:t>
            </a:r>
            <a:r>
              <a:rPr lang="en-US" sz="2200" dirty="0"/>
              <a:t> tester </a:t>
            </a:r>
            <a:r>
              <a:rPr lang="en-US" sz="2200" dirty="0" err="1"/>
              <a:t>là</a:t>
            </a:r>
            <a:r>
              <a:rPr lang="en-US" sz="2200" dirty="0"/>
              <a:t> </a:t>
            </a:r>
            <a:r>
              <a:rPr lang="en-US" sz="2200" dirty="0" err="1"/>
              <a:t>khả</a:t>
            </a:r>
            <a:r>
              <a:rPr lang="en-US" sz="2200" dirty="0"/>
              <a:t> </a:t>
            </a:r>
            <a:r>
              <a:rPr lang="en-US" sz="2200" dirty="0" err="1"/>
              <a:t>năng</a:t>
            </a:r>
            <a:r>
              <a:rPr lang="en-US" sz="2200" dirty="0"/>
              <a:t> </a:t>
            </a:r>
            <a:r>
              <a:rPr lang="en-US" sz="2200" dirty="0" err="1"/>
              <a:t>làm</a:t>
            </a:r>
            <a:r>
              <a:rPr lang="en-US" sz="2200" dirty="0"/>
              <a:t> </a:t>
            </a:r>
            <a:r>
              <a:rPr lang="en-US" sz="2200" dirty="0" err="1"/>
              <a:t>việc</a:t>
            </a:r>
            <a:r>
              <a:rPr lang="en-US" sz="2200" dirty="0"/>
              <a:t> </a:t>
            </a:r>
            <a:r>
              <a:rPr lang="en-US" sz="2200" dirty="0" err="1"/>
              <a:t>hiệu</a:t>
            </a:r>
            <a:r>
              <a:rPr lang="en-US" sz="2200" dirty="0"/>
              <a:t> </a:t>
            </a:r>
            <a:r>
              <a:rPr lang="en-US" sz="2200" dirty="0" err="1"/>
              <a:t>quả</a:t>
            </a:r>
            <a:r>
              <a:rPr lang="en-US" sz="2200" dirty="0"/>
              <a:t> </a:t>
            </a:r>
            <a:r>
              <a:rPr lang="en-US" sz="2200" dirty="0" err="1"/>
              <a:t>trong</a:t>
            </a:r>
            <a:r>
              <a:rPr lang="en-US" sz="2200" dirty="0"/>
              <a:t> </a:t>
            </a:r>
            <a:r>
              <a:rPr lang="en-US" sz="2200" dirty="0" err="1"/>
              <a:t>bối</a:t>
            </a:r>
            <a:r>
              <a:rPr lang="en-US" sz="2200" dirty="0"/>
              <a:t> </a:t>
            </a:r>
            <a:r>
              <a:rPr lang="en-US" sz="2200" dirty="0" err="1"/>
              <a:t>cảnh</a:t>
            </a:r>
            <a:r>
              <a:rPr lang="en-US" sz="2200" dirty="0"/>
              <a:t> </a:t>
            </a:r>
            <a:r>
              <a:rPr lang="en-US" sz="2200" dirty="0" err="1"/>
              <a:t>nhóm</a:t>
            </a:r>
            <a:r>
              <a:rPr lang="en-US" sz="2200" dirty="0"/>
              <a:t> </a:t>
            </a:r>
            <a:r>
              <a:rPr lang="en-US" sz="2200" dirty="0" err="1"/>
              <a:t>và</a:t>
            </a:r>
            <a:r>
              <a:rPr lang="en-US" sz="2200" dirty="0"/>
              <a:t> </a:t>
            </a:r>
            <a:r>
              <a:rPr lang="en-US" sz="2200" dirty="0" err="1"/>
              <a:t>đóng</a:t>
            </a:r>
            <a:r>
              <a:rPr lang="en-US" sz="2200" dirty="0"/>
              <a:t> </a:t>
            </a:r>
            <a:r>
              <a:rPr lang="en-US" sz="2200" dirty="0" err="1"/>
              <a:t>góp</a:t>
            </a:r>
            <a:r>
              <a:rPr lang="en-US" sz="2200" dirty="0"/>
              <a:t> </a:t>
            </a:r>
            <a:r>
              <a:rPr lang="en-US" sz="2200" dirty="0" err="1"/>
              <a:t>tích</a:t>
            </a:r>
            <a:r>
              <a:rPr lang="en-US" sz="2200" dirty="0"/>
              <a:t> </a:t>
            </a:r>
            <a:r>
              <a:rPr lang="en-US" sz="2200" dirty="0" err="1"/>
              <a:t>cực</a:t>
            </a:r>
            <a:r>
              <a:rPr lang="en-US" sz="2200" dirty="0"/>
              <a:t> </a:t>
            </a:r>
            <a:r>
              <a:rPr lang="en-US" sz="2200" dirty="0" err="1"/>
              <a:t>vào</a:t>
            </a:r>
            <a:r>
              <a:rPr lang="en-US" sz="2200" dirty="0"/>
              <a:t> </a:t>
            </a:r>
            <a:r>
              <a:rPr lang="en-US" sz="2200" dirty="0" err="1"/>
              <a:t>mục</a:t>
            </a:r>
            <a:r>
              <a:rPr lang="en-US" sz="2200" dirty="0"/>
              <a:t> </a:t>
            </a:r>
            <a:r>
              <a:rPr lang="en-US" sz="2200" dirty="0" err="1"/>
              <a:t>tiêu</a:t>
            </a:r>
            <a:r>
              <a:rPr lang="en-US" sz="2200" dirty="0"/>
              <a:t> </a:t>
            </a:r>
            <a:r>
              <a:rPr lang="en-US" sz="2200" dirty="0" err="1"/>
              <a:t>của</a:t>
            </a:r>
            <a:r>
              <a:rPr lang="en-US" sz="2200" dirty="0"/>
              <a:t> </a:t>
            </a:r>
            <a:r>
              <a:rPr lang="en-US" sz="2200" dirty="0" err="1"/>
              <a:t>nhóm</a:t>
            </a:r>
            <a:r>
              <a:rPr lang="en-US" sz="2200" dirty="0"/>
              <a:t>.</a:t>
            </a:r>
          </a:p>
          <a:p>
            <a:pPr>
              <a:lnSpc>
                <a:spcPct val="150000"/>
              </a:lnSpc>
              <a:buFontTx/>
              <a:buChar char="-"/>
              <a:defRPr/>
            </a:pPr>
            <a:r>
              <a:rPr lang="en-US" altLang="en-US" sz="2200" dirty="0">
                <a:ea typeface="Calibri" panose="020F0502020204030204" pitchFamily="34" charset="0"/>
                <a:cs typeface="Calibri" panose="020F0502020204030204" pitchFamily="34" charset="0"/>
              </a:rPr>
              <a:t>Extreme Programming </a:t>
            </a:r>
            <a:r>
              <a:rPr lang="en-US" altLang="en-US" sz="2200" dirty="0" err="1">
                <a:ea typeface="Calibri" panose="020F0502020204030204" pitchFamily="34" charset="0"/>
                <a:cs typeface="Calibri" panose="020F0502020204030204" pitchFamily="34" charset="0"/>
              </a:rPr>
              <a:t>được</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xây</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dựng</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từ</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kỹ</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năng</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này</a:t>
            </a:r>
            <a:r>
              <a:rPr lang="en-US" altLang="en-US" sz="2200" dirty="0">
                <a:ea typeface="Calibri" panose="020F0502020204030204" pitchFamily="34" charset="0"/>
                <a:cs typeface="Calibri" panose="020F0502020204030204" pitchFamily="34" charset="0"/>
              </a:rPr>
              <a:t>.</a:t>
            </a:r>
          </a:p>
          <a:p>
            <a:pPr>
              <a:lnSpc>
                <a:spcPct val="150000"/>
              </a:lnSpc>
              <a:buFontTx/>
              <a:buChar char="-"/>
              <a:defRPr/>
            </a:pPr>
            <a:r>
              <a:rPr lang="en-US" altLang="en-US" sz="2200" dirty="0" err="1">
                <a:ea typeface="Calibri" panose="020F0502020204030204" pitchFamily="34" charset="0"/>
                <a:cs typeface="Calibri" panose="020F0502020204030204" pitchFamily="34" charset="0"/>
              </a:rPr>
              <a:t>Phương</a:t>
            </a:r>
            <a:r>
              <a:rPr lang="en-US" altLang="en-US" sz="2200" dirty="0">
                <a:ea typeface="Calibri" panose="020F0502020204030204" pitchFamily="34" charset="0"/>
                <a:cs typeface="Calibri" panose="020F0502020204030204" pitchFamily="34" charset="0"/>
              </a:rPr>
              <a:t> </a:t>
            </a:r>
            <a:r>
              <a:rPr lang="en-US" altLang="en-US" sz="2200" dirty="0" err="1">
                <a:ea typeface="Calibri" panose="020F0502020204030204" pitchFamily="34" charset="0"/>
                <a:cs typeface="Calibri" panose="020F0502020204030204" pitchFamily="34" charset="0"/>
              </a:rPr>
              <a:t>pháp</a:t>
            </a:r>
            <a:r>
              <a:rPr lang="en-US" altLang="en-US" sz="2200" dirty="0">
                <a:ea typeface="Calibri" panose="020F0502020204030204" pitchFamily="34" charset="0"/>
                <a:cs typeface="Calibri" panose="020F0502020204030204" pitchFamily="34" charset="0"/>
              </a:rPr>
              <a:t>: </a:t>
            </a:r>
          </a:p>
          <a:p>
            <a:pPr lvl="1">
              <a:lnSpc>
                <a:spcPct val="150000"/>
              </a:lnSpc>
              <a:defRPr/>
            </a:pPr>
            <a:r>
              <a:rPr lang="vi-VN" sz="2200" dirty="0">
                <a:latin typeface="Calibri" panose="020F0502020204030204" pitchFamily="34" charset="0"/>
                <a:ea typeface="Calibri" panose="020F0502020204030204" pitchFamily="34" charset="0"/>
                <a:cs typeface="Calibri" panose="020F0502020204030204" pitchFamily="34" charset="0"/>
              </a:rPr>
              <a:t>bất kỳ thành viên nào trong nhóm có kiến thức và kỹ năng cần thiết đều có thể thực hiện bất kỳ nhiệm vụ nào và mọi người đều chịu trách nhiệm về chất lượng.</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r>
              <a:rPr lang="en-US" sz="2200" dirty="0"/>
              <a:t>c</a:t>
            </a:r>
            <a:r>
              <a:rPr lang="vi-VN" sz="2200" dirty="0"/>
              <a:t>ác thành viên trong nhóm chia sẻ cùng một không gian làm việc (</a:t>
            </a:r>
            <a:r>
              <a:rPr lang="en-US" sz="2200" dirty="0" err="1"/>
              <a:t>vật</a:t>
            </a:r>
            <a:r>
              <a:rPr lang="en-US" sz="2200" dirty="0"/>
              <a:t> </a:t>
            </a:r>
            <a:r>
              <a:rPr lang="en-US" sz="2200" dirty="0" err="1"/>
              <a:t>lý</a:t>
            </a:r>
            <a:r>
              <a:rPr lang="en-US" sz="2200" dirty="0"/>
              <a:t> </a:t>
            </a:r>
            <a:r>
              <a:rPr lang="vi-VN" sz="2200" dirty="0"/>
              <a:t>hoặc ảo), vì cùng vị trí tạo điều kiện giao tiếp và tương tác</a:t>
            </a:r>
            <a:r>
              <a:rPr lang="vi-VN" dirty="0"/>
              <a:t>. </a:t>
            </a:r>
            <a:endParaRPr lang="en-US" altLang="en-US"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967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40141"/>
            <a:ext cx="10515600" cy="1151731"/>
          </a:xfrm>
        </p:spPr>
        <p:txBody>
          <a:bodyPr>
            <a:normAutofit/>
          </a:bodyPr>
          <a:lstStyle/>
          <a:p>
            <a:pPr eaLnBrk="1" hangingPunct="1"/>
            <a:r>
              <a:rPr lang="en-US" altLang="en-US" sz="3600" b="1" dirty="0"/>
              <a:t>1.5.2. </a:t>
            </a:r>
            <a:r>
              <a:rPr lang="en-US" altLang="en-US" sz="3600" b="1" dirty="0" err="1"/>
              <a:t>Phương</a:t>
            </a:r>
            <a:r>
              <a:rPr lang="en-US" altLang="en-US" sz="3600" b="1" dirty="0"/>
              <a:t> </a:t>
            </a:r>
            <a:r>
              <a:rPr lang="en-US" altLang="en-US" sz="3600" b="1" dirty="0" err="1"/>
              <a:t>pháp</a:t>
            </a:r>
            <a:r>
              <a:rPr lang="en-US" altLang="en-US" sz="3600" b="1" dirty="0"/>
              <a:t> </a:t>
            </a:r>
            <a:r>
              <a:rPr lang="en-US" altLang="en-US" sz="3600" b="1" dirty="0" err="1"/>
              <a:t>tiếp</a:t>
            </a:r>
            <a:r>
              <a:rPr lang="en-US" altLang="en-US" sz="3600" b="1" dirty="0"/>
              <a:t> </a:t>
            </a:r>
            <a:r>
              <a:rPr lang="en-US" altLang="en-US" sz="3600" b="1" dirty="0" err="1"/>
              <a:t>cận</a:t>
            </a:r>
            <a:r>
              <a:rPr lang="en-US" altLang="en-US" sz="3600" b="1" dirty="0"/>
              <a:t> </a:t>
            </a:r>
            <a:r>
              <a:rPr lang="en-US" altLang="en-US" sz="3600" b="1" dirty="0" err="1"/>
              <a:t>toàn</a:t>
            </a:r>
            <a:r>
              <a:rPr lang="en-US" altLang="en-US" sz="3600" b="1" dirty="0"/>
              <a:t> </a:t>
            </a:r>
            <a:r>
              <a:rPr lang="en-US" altLang="en-US" sz="3600" b="1" dirty="0" err="1"/>
              <a:t>đội</a:t>
            </a:r>
            <a:endParaRPr lang="en-US" altLang="en-US" sz="36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116114" y="1269652"/>
            <a:ext cx="11959771" cy="4318695"/>
          </a:xfrm>
          <a:noFill/>
        </p:spPr>
        <p:txBody>
          <a:bodyPr rtlCol="0">
            <a:noAutofit/>
          </a:bodyPr>
          <a:lstStyle/>
          <a:p>
            <a:pPr>
              <a:lnSpc>
                <a:spcPct val="150000"/>
              </a:lnSpc>
              <a:buFont typeface="Wingdings" panose="05000000000000000000" pitchFamily="2" charset="2"/>
              <a:buChar char="v"/>
              <a:defRPr/>
            </a:pPr>
            <a:r>
              <a:rPr lang="en-US" altLang="en-US" sz="2200" dirty="0">
                <a:latin typeface="Calibri" panose="020F0502020204030204" pitchFamily="34" charset="0"/>
                <a:ea typeface="Calibri" panose="020F0502020204030204" pitchFamily="34" charset="0"/>
                <a:cs typeface="Calibri" panose="020F0502020204030204" pitchFamily="34" charset="0"/>
              </a:rPr>
              <a:t> Ý </a:t>
            </a:r>
            <a:r>
              <a:rPr lang="en-US" altLang="en-US" sz="2200" dirty="0" err="1">
                <a:latin typeface="Calibri" panose="020F0502020204030204" pitchFamily="34" charset="0"/>
                <a:ea typeface="Calibri" panose="020F0502020204030204" pitchFamily="34" charset="0"/>
                <a:cs typeface="Calibri" panose="020F0502020204030204" pitchFamily="34" charset="0"/>
              </a:rPr>
              <a:t>nghĩa</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của</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phương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pháp</a:t>
            </a:r>
            <a:r>
              <a:rPr lang="en-US" altLang="en-US" sz="22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vi-VN" sz="2200" dirty="0">
                <a:latin typeface="Calibri" panose="020F0502020204030204" pitchFamily="34" charset="0"/>
                <a:ea typeface="Calibri" panose="020F0502020204030204" pitchFamily="34" charset="0"/>
                <a:cs typeface="Calibri" panose="020F0502020204030204" pitchFamily="34" charset="0"/>
              </a:rPr>
              <a:t>cải thiện tính năng động của nhóm</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r>
              <a:rPr lang="vi-VN" sz="2200" dirty="0">
                <a:latin typeface="Calibri" panose="020F0502020204030204" pitchFamily="34" charset="0"/>
                <a:ea typeface="Calibri" panose="020F0502020204030204" pitchFamily="34" charset="0"/>
                <a:cs typeface="Calibri" panose="020F0502020204030204" pitchFamily="34" charset="0"/>
              </a:rPr>
              <a:t> tăng cường giao tiếp và cộng tác trong nhóm</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r>
              <a:rPr lang="vi-VN" sz="2200" dirty="0">
                <a:latin typeface="Calibri" panose="020F0502020204030204" pitchFamily="34" charset="0"/>
                <a:ea typeface="Calibri" panose="020F0502020204030204" pitchFamily="34" charset="0"/>
                <a:cs typeface="Calibri" panose="020F0502020204030204" pitchFamily="34" charset="0"/>
              </a:rPr>
              <a:t> đồng thời tạo ra sức mạnh tổng hợp bằng cách cho phép các bộ kỹ năng khác nhau trong nhóm được tận dụng vì lợi ích của dự án.</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914400" lvl="2" indent="0">
              <a:lnSpc>
                <a:spcPct val="150000"/>
              </a:lnSpc>
              <a:buNone/>
              <a:defRPr/>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087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40141"/>
            <a:ext cx="10515600" cy="1151731"/>
          </a:xfrm>
        </p:spPr>
        <p:txBody>
          <a:bodyPr>
            <a:normAutofit/>
          </a:bodyPr>
          <a:lstStyle/>
          <a:p>
            <a:pPr eaLnBrk="1" hangingPunct="1"/>
            <a:r>
              <a:rPr lang="en-US" altLang="en-US" sz="3600" b="1" dirty="0"/>
              <a:t>1.5.2. </a:t>
            </a:r>
            <a:r>
              <a:rPr lang="en-US" altLang="en-US" sz="3600" b="1" dirty="0" err="1"/>
              <a:t>Phương</a:t>
            </a:r>
            <a:r>
              <a:rPr lang="en-US" altLang="en-US" sz="3600" b="1" dirty="0"/>
              <a:t> </a:t>
            </a:r>
            <a:r>
              <a:rPr lang="en-US" altLang="en-US" sz="3600" b="1" dirty="0" err="1"/>
              <a:t>pháp</a:t>
            </a:r>
            <a:r>
              <a:rPr lang="en-US" altLang="en-US" sz="3600" b="1" dirty="0"/>
              <a:t> </a:t>
            </a:r>
            <a:r>
              <a:rPr lang="en-US" altLang="en-US" sz="3600" b="1" dirty="0" err="1"/>
              <a:t>tiếp</a:t>
            </a:r>
            <a:r>
              <a:rPr lang="en-US" altLang="en-US" sz="3600" b="1" dirty="0"/>
              <a:t> </a:t>
            </a:r>
            <a:r>
              <a:rPr lang="en-US" altLang="en-US" sz="3600" b="1" dirty="0" err="1"/>
              <a:t>cận</a:t>
            </a:r>
            <a:r>
              <a:rPr lang="en-US" altLang="en-US" sz="3600" b="1" dirty="0"/>
              <a:t> </a:t>
            </a:r>
            <a:r>
              <a:rPr lang="en-US" altLang="en-US" sz="3600" b="1" dirty="0" err="1"/>
              <a:t>toàn</a:t>
            </a:r>
            <a:r>
              <a:rPr lang="en-US" altLang="en-US" sz="3600" b="1" dirty="0"/>
              <a:t> </a:t>
            </a:r>
            <a:r>
              <a:rPr lang="en-US" altLang="en-US" sz="3600" b="1" dirty="0" err="1"/>
              <a:t>đội</a:t>
            </a:r>
            <a:r>
              <a:rPr lang="en-US" altLang="en-US" sz="3600" b="1" dirty="0"/>
              <a:t> (t)</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116114" y="1269652"/>
            <a:ext cx="11959771" cy="4318695"/>
          </a:xfrm>
          <a:noFill/>
        </p:spPr>
        <p:txBody>
          <a:bodyPr rtlCol="0">
            <a:noAutofit/>
          </a:bodyPr>
          <a:lstStyle/>
          <a:p>
            <a:pPr>
              <a:lnSpc>
                <a:spcPct val="150000"/>
              </a:lnSpc>
              <a:buFont typeface="Wingdings" panose="05000000000000000000" pitchFamily="2" charset="2"/>
              <a:buChar char="v"/>
              <a:defRPr/>
            </a:pPr>
            <a:r>
              <a:rPr lang="en-US" altLang="en-US" sz="2200" dirty="0">
                <a:latin typeface="Calibri" panose="020F0502020204030204" pitchFamily="34" charset="0"/>
                <a:ea typeface="Calibri" panose="020F0502020204030204" pitchFamily="34" charset="0"/>
                <a:cs typeface="Calibri" panose="020F0502020204030204" pitchFamily="34" charset="0"/>
              </a:rPr>
              <a:t> Ý </a:t>
            </a:r>
            <a:r>
              <a:rPr lang="en-US" altLang="en-US" sz="2200" dirty="0" err="1">
                <a:latin typeface="Calibri" panose="020F0502020204030204" pitchFamily="34" charset="0"/>
                <a:ea typeface="Calibri" panose="020F0502020204030204" pitchFamily="34" charset="0"/>
                <a:cs typeface="Calibri" panose="020F0502020204030204" pitchFamily="34" charset="0"/>
              </a:rPr>
              <a:t>nghĩa</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của</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phương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pháp</a:t>
            </a:r>
            <a:r>
              <a:rPr lang="en-US" altLang="en-US" sz="2200" dirty="0">
                <a:latin typeface="Calibri" panose="020F0502020204030204" pitchFamily="34" charset="0"/>
                <a:ea typeface="Calibri" panose="020F0502020204030204" pitchFamily="34" charset="0"/>
                <a:cs typeface="Calibri" panose="020F0502020204030204" pitchFamily="34" charset="0"/>
              </a:rPr>
              <a:t>:</a:t>
            </a:r>
          </a:p>
          <a:p>
            <a:pPr lvl="1">
              <a:lnSpc>
                <a:spcPct val="150000"/>
              </a:lnSpc>
              <a:defRPr/>
            </a:pPr>
            <a:r>
              <a:rPr lang="en-US" sz="2200" dirty="0" err="1">
                <a:latin typeface="Calibri" panose="020F0502020204030204" pitchFamily="34" charset="0"/>
                <a:ea typeface="Calibri" panose="020F0502020204030204" pitchFamily="34" charset="0"/>
                <a:cs typeface="Calibri" panose="020F0502020204030204" pitchFamily="34" charset="0"/>
              </a:rPr>
              <a:t>Kiểm</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thử</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viên</a:t>
            </a:r>
            <a:r>
              <a:rPr lang="en-US" sz="2200" dirty="0">
                <a:latin typeface="Calibri" panose="020F0502020204030204" pitchFamily="34" charset="0"/>
                <a:ea typeface="Calibri" panose="020F0502020204030204" pitchFamily="34" charset="0"/>
                <a:cs typeface="Calibri" panose="020F0502020204030204" pitchFamily="34" charset="0"/>
              </a:rPr>
              <a:t> </a:t>
            </a:r>
            <a:r>
              <a:rPr lang="vi-VN" sz="2200" dirty="0">
                <a:latin typeface="Calibri" panose="020F0502020204030204" pitchFamily="34" charset="0"/>
                <a:ea typeface="Calibri" panose="020F0502020204030204" pitchFamily="34" charset="0"/>
                <a:cs typeface="Calibri" panose="020F0502020204030204" pitchFamily="34" charset="0"/>
              </a:rPr>
              <a:t>làm việc chặt chẽ với các thành viên khác trong nhóm để đảm bảo đạt được mức chất lượng mong muốn</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err="1">
                <a:latin typeface="Calibri" panose="020F0502020204030204" pitchFamily="34" charset="0"/>
                <a:ea typeface="Calibri" panose="020F0502020204030204" pitchFamily="34" charset="0"/>
                <a:cs typeface="Calibri" panose="020F0502020204030204" pitchFamily="34" charset="0"/>
              </a:rPr>
              <a:t>gồm</a:t>
            </a:r>
            <a:r>
              <a:rPr lang="en-US" sz="2200" dirty="0">
                <a:latin typeface="Calibri" panose="020F0502020204030204" pitchFamily="34" charset="0"/>
                <a:ea typeface="Calibri" panose="020F0502020204030204" pitchFamily="34" charset="0"/>
                <a:cs typeface="Calibri" panose="020F0502020204030204" pitchFamily="34" charset="0"/>
              </a:rPr>
              <a:t>:</a:t>
            </a:r>
          </a:p>
          <a:p>
            <a:pPr lvl="2">
              <a:lnSpc>
                <a:spcPct val="150000"/>
              </a:lnSpc>
              <a:buFont typeface="Wingdings" panose="05000000000000000000" pitchFamily="2" charset="2"/>
              <a:buChar char="§"/>
              <a:defRPr/>
            </a:pPr>
            <a:r>
              <a:rPr lang="en-US" dirty="0" err="1"/>
              <a:t>cộng</a:t>
            </a:r>
            <a:r>
              <a:rPr lang="en-US" dirty="0"/>
              <a:t> </a:t>
            </a:r>
            <a:r>
              <a:rPr lang="en-US" dirty="0" err="1"/>
              <a:t>tác</a:t>
            </a:r>
            <a:r>
              <a:rPr lang="en-US" dirty="0"/>
              <a:t> </a:t>
            </a:r>
            <a:r>
              <a:rPr lang="en-US" dirty="0" err="1"/>
              <a:t>với</a:t>
            </a:r>
            <a:r>
              <a:rPr lang="en-US" dirty="0"/>
              <a:t> </a:t>
            </a:r>
            <a:r>
              <a:rPr lang="en-US" dirty="0" err="1"/>
              <a:t>các</a:t>
            </a:r>
            <a:r>
              <a:rPr lang="en-US" dirty="0"/>
              <a:t> </a:t>
            </a:r>
            <a:r>
              <a:rPr lang="en-US" dirty="0" err="1"/>
              <a:t>đại</a:t>
            </a:r>
            <a:r>
              <a:rPr lang="en-US" dirty="0"/>
              <a:t> </a:t>
            </a:r>
            <a:r>
              <a:rPr lang="en-US" dirty="0" err="1"/>
              <a:t>diện</a:t>
            </a:r>
            <a:r>
              <a:rPr lang="en-US" dirty="0"/>
              <a:t> </a:t>
            </a:r>
            <a:r>
              <a:rPr lang="en-US" dirty="0" err="1"/>
              <a:t>kinh</a:t>
            </a:r>
            <a:r>
              <a:rPr lang="en-US" dirty="0"/>
              <a:t> </a:t>
            </a:r>
            <a:r>
              <a:rPr lang="en-US" dirty="0" err="1"/>
              <a:t>doanh</a:t>
            </a:r>
            <a:r>
              <a:rPr lang="en-US" dirty="0"/>
              <a:t> </a:t>
            </a:r>
            <a:r>
              <a:rPr lang="en-US" dirty="0" err="1"/>
              <a:t>để</a:t>
            </a:r>
            <a:r>
              <a:rPr lang="en-US" dirty="0"/>
              <a:t> </a:t>
            </a:r>
            <a:r>
              <a:rPr lang="en-US" dirty="0" err="1"/>
              <a:t>giúp</a:t>
            </a:r>
            <a:r>
              <a:rPr lang="en-US" dirty="0"/>
              <a:t> </a:t>
            </a:r>
            <a:r>
              <a:rPr lang="en-US" dirty="0" err="1"/>
              <a:t>họ</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kiểm</a:t>
            </a:r>
            <a:r>
              <a:rPr lang="en-US" dirty="0"/>
              <a:t> </a:t>
            </a:r>
            <a:r>
              <a:rPr lang="en-US" dirty="0" err="1"/>
              <a:t>thử</a:t>
            </a:r>
            <a:r>
              <a:rPr lang="en-US" dirty="0"/>
              <a:t> </a:t>
            </a:r>
            <a:r>
              <a:rPr lang="en-US" dirty="0" err="1"/>
              <a:t>chấp</a:t>
            </a:r>
            <a:r>
              <a:rPr lang="en-US" dirty="0"/>
              <a:t> </a:t>
            </a:r>
            <a:r>
              <a:rPr lang="en-US" dirty="0" err="1"/>
              <a:t>nhận</a:t>
            </a:r>
            <a:r>
              <a:rPr lang="en-US" dirty="0"/>
              <a:t> </a:t>
            </a:r>
          </a:p>
          <a:p>
            <a:pPr lvl="2">
              <a:lnSpc>
                <a:spcPct val="150000"/>
              </a:lnSpc>
              <a:buFont typeface="Wingdings" panose="05000000000000000000" pitchFamily="2" charset="2"/>
              <a:buChar char="§"/>
              <a:defRPr/>
            </a:pPr>
            <a:r>
              <a:rPr lang="en-US" altLang="en-US" sz="1800" dirty="0" err="1">
                <a:latin typeface="Calibri" panose="020F0502020204030204" pitchFamily="34" charset="0"/>
                <a:ea typeface="Calibri" panose="020F0502020204030204" pitchFamily="34" charset="0"/>
                <a:cs typeface="Calibri" panose="020F0502020204030204" pitchFamily="34" charset="0"/>
              </a:rPr>
              <a:t>Làm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việc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với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các</a:t>
            </a:r>
            <a:r>
              <a:rPr lang="en-US" altLang="en-US" sz="1800" dirty="0">
                <a:latin typeface="Calibri" panose="020F0502020204030204" pitchFamily="34" charset="0"/>
                <a:ea typeface="Calibri" panose="020F0502020204030204" pitchFamily="34" charset="0"/>
                <a:cs typeface="Calibri" panose="020F0502020204030204" pitchFamily="34" charset="0"/>
              </a:rPr>
              <a:t> developer (</a:t>
            </a:r>
            <a:r>
              <a:rPr lang="en-US" altLang="en-US" sz="1800" dirty="0" err="1">
                <a:latin typeface="Calibri" panose="020F0502020204030204" pitchFamily="34" charset="0"/>
                <a:ea typeface="Calibri" panose="020F0502020204030204" pitchFamily="34" charset="0"/>
                <a:cs typeface="Calibri" panose="020F0502020204030204" pitchFamily="34" charset="0"/>
              </a:rPr>
              <a:t>người</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viết</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mã</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để</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thoả</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thuận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về</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chiến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lược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và</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quyết</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định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phương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pháp</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tự</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động</a:t>
            </a:r>
            <a:r>
              <a:rPr lang="en-US" altLang="en-US" sz="1800" dirty="0">
                <a:latin typeface="Calibri" panose="020F0502020204030204" pitchFamily="34" charset="0"/>
                <a:ea typeface="Calibri" panose="020F0502020204030204" pitchFamily="34" charset="0"/>
                <a:cs typeface="Calibri" panose="020F0502020204030204" pitchFamily="34" charset="0"/>
              </a:rPr>
              <a:t>.</a:t>
            </a:r>
          </a:p>
          <a:p>
            <a:pPr lvl="2">
              <a:lnSpc>
                <a:spcPct val="150000"/>
              </a:lnSpc>
              <a:buFont typeface="Wingdings" panose="05000000000000000000" pitchFamily="2" charset="2"/>
              <a:buChar char="§"/>
              <a:defRPr/>
            </a:pP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viên</a:t>
            </a:r>
            <a:r>
              <a:rPr lang="en-US" altLang="en-US" sz="1800" dirty="0">
                <a:latin typeface="Calibri" panose="020F0502020204030204" pitchFamily="34" charset="0"/>
                <a:ea typeface="Calibri" panose="020F0502020204030204" pitchFamily="34" charset="0"/>
                <a:cs typeface="Calibri" panose="020F0502020204030204" pitchFamily="34" charset="0"/>
              </a:rPr>
              <a:t> chia </a:t>
            </a:r>
            <a:r>
              <a:rPr lang="en-US" altLang="en-US" sz="1800" dirty="0" err="1">
                <a:latin typeface="Calibri" panose="020F0502020204030204" pitchFamily="34" charset="0"/>
                <a:ea typeface="Calibri" panose="020F0502020204030204" pitchFamily="34" charset="0"/>
                <a:cs typeface="Calibri" panose="020F0502020204030204" pitchFamily="34" charset="0"/>
              </a:rPr>
              <a:t>sẻ</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kiến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thức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kiểm</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thử</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cho</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các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thành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viên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khác</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và</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ảnh</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hưởng</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đến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sự</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phát</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triển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sản</a:t>
            </a:r>
            <a:r>
              <a:rPr lang="en-US"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phẩm</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defRPr/>
            </a:pPr>
            <a:r>
              <a:rPr lang="en-US" altLang="en-US" sz="2200" dirty="0" err="1">
                <a:latin typeface="Calibri" panose="020F0502020204030204" pitchFamily="34" charset="0"/>
                <a:ea typeface="Calibri" panose="020F0502020204030204" pitchFamily="34" charset="0"/>
                <a:cs typeface="Calibri" panose="020F0502020204030204" pitchFamily="34" charset="0"/>
              </a:rPr>
              <a:t>Tuỳ</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vào</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ngữ</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cảnh</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không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phải</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lúc</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nào</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phương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pháp</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này</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cũng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quan</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trọng</a:t>
            </a:r>
            <a:r>
              <a:rPr lang="en-US" altLang="en-US" sz="2200" dirty="0">
                <a:latin typeface="Calibri" panose="020F0502020204030204" pitchFamily="34" charset="0"/>
                <a:ea typeface="Calibri" panose="020F0502020204030204" pitchFamily="34" charset="0"/>
                <a:cs typeface="Calibri" panose="020F0502020204030204" pitchFamily="34" charset="0"/>
              </a:rPr>
              <a:t>. VD, </a:t>
            </a:r>
            <a:r>
              <a:rPr lang="en-US" altLang="en-US" sz="2200" dirty="0" err="1">
                <a:latin typeface="Calibri" panose="020F0502020204030204" pitchFamily="34" charset="0"/>
                <a:ea typeface="Calibri" panose="020F0502020204030204" pitchFamily="34" charset="0"/>
                <a:cs typeface="Calibri" panose="020F0502020204030204" pitchFamily="34" charset="0"/>
              </a:rPr>
              <a:t>trong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một</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số</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tình</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huống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kiểm</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thử</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với</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hệ</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thống</a:t>
            </a:r>
            <a:r>
              <a:rPr lang="en-US" altLang="en-US" sz="2200" dirty="0">
                <a:latin typeface="Calibri" panose="020F0502020204030204" pitchFamily="34" charset="0"/>
                <a:ea typeface="Calibri" panose="020F0502020204030204" pitchFamily="34" charset="0"/>
                <a:cs typeface="Calibri" panose="020F0502020204030204" pitchFamily="34" charset="0"/>
              </a:rPr>
              <a:t> an </a:t>
            </a:r>
            <a:r>
              <a:rPr lang="en-US" altLang="en-US" sz="2200" dirty="0" err="1">
                <a:latin typeface="Calibri" panose="020F0502020204030204" pitchFamily="34" charset="0"/>
                <a:ea typeface="Calibri" panose="020F0502020204030204" pitchFamily="34" charset="0"/>
                <a:cs typeface="Calibri" panose="020F0502020204030204" pitchFamily="34" charset="0"/>
              </a:rPr>
              <a:t>toàn</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cao</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mức</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độ</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tổng</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quát</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của</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kiểm</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thử</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độc</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lập</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nên</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được</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thực</a:t>
            </a:r>
            <a:r>
              <a:rPr lang="en-US" altLang="en-US" sz="2200" dirty="0">
                <a:latin typeface="Calibri" panose="020F0502020204030204" pitchFamily="34" charset="0"/>
                <a:ea typeface="Calibri" panose="020F0502020204030204" pitchFamily="34" charset="0"/>
                <a:cs typeface="Calibri" panose="020F0502020204030204" pitchFamily="34" charset="0"/>
              </a:rPr>
              <a:t> </a:t>
            </a:r>
            <a:r>
              <a:rPr lang="en-US" altLang="en-US" sz="2200" dirty="0" err="1">
                <a:latin typeface="Calibri" panose="020F0502020204030204" pitchFamily="34" charset="0"/>
                <a:ea typeface="Calibri" panose="020F0502020204030204" pitchFamily="34" charset="0"/>
                <a:cs typeface="Calibri" panose="020F0502020204030204" pitchFamily="34" charset="0"/>
              </a:rPr>
              <a:t>hiện</a:t>
            </a:r>
            <a:r>
              <a:rPr lang="en-US" altLang="en-US" sz="2200" dirty="0">
                <a:latin typeface="Calibri" panose="020F0502020204030204" pitchFamily="34" charset="0"/>
                <a:ea typeface="Calibri" panose="020F0502020204030204" pitchFamily="34" charset="0"/>
                <a:cs typeface="Calibri" panose="020F0502020204030204" pitchFamily="34" charset="0"/>
              </a:rPr>
              <a:t>.</a:t>
            </a:r>
          </a:p>
          <a:p>
            <a:pPr lvl="2">
              <a:lnSpc>
                <a:spcPct val="150000"/>
              </a:lnSpc>
              <a:buFont typeface="Wingdings" panose="05000000000000000000" pitchFamily="2" charset="2"/>
              <a:buChar char="§"/>
              <a:defRPr/>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147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40141"/>
            <a:ext cx="10515600" cy="1151731"/>
          </a:xfrm>
        </p:spPr>
        <p:txBody>
          <a:bodyPr>
            <a:normAutofit/>
          </a:bodyPr>
          <a:lstStyle/>
          <a:p>
            <a:pPr eaLnBrk="1" hangingPunct="1"/>
            <a:r>
              <a:rPr lang="en-US" altLang="en-US" sz="3600" b="1" dirty="0"/>
              <a:t>1.5.3. </a:t>
            </a:r>
            <a:r>
              <a:rPr lang="en-US" altLang="en-US" sz="3600" b="1" dirty="0" err="1"/>
              <a:t>Sự</a:t>
            </a:r>
            <a:r>
              <a:rPr lang="en-US" altLang="en-US" sz="3600" b="1" dirty="0"/>
              <a:t> </a:t>
            </a:r>
            <a:r>
              <a:rPr lang="en-US" altLang="en-US" sz="3600" b="1" dirty="0" err="1"/>
              <a:t>độc</a:t>
            </a:r>
            <a:r>
              <a:rPr lang="en-US" altLang="en-US" sz="3600" b="1" dirty="0"/>
              <a:t> </a:t>
            </a:r>
            <a:r>
              <a:rPr lang="en-US" altLang="en-US" sz="3600" b="1" dirty="0" err="1"/>
              <a:t>lập</a:t>
            </a:r>
            <a:r>
              <a:rPr lang="en-US" altLang="en-US" sz="3600" b="1" dirty="0"/>
              <a:t> </a:t>
            </a:r>
            <a:r>
              <a:rPr lang="en-US" altLang="en-US" sz="3600" b="1" dirty="0" err="1"/>
              <a:t>trong</a:t>
            </a:r>
            <a:r>
              <a:rPr lang="en-US" altLang="en-US" sz="3600" b="1" dirty="0"/>
              <a:t> </a:t>
            </a:r>
            <a:r>
              <a:rPr lang="en-US" altLang="en-US" sz="3600" b="1" dirty="0" err="1"/>
              <a:t>kiểm</a:t>
            </a:r>
            <a:r>
              <a:rPr lang="en-US" altLang="en-US" sz="3600" b="1" dirty="0"/>
              <a:t> </a:t>
            </a:r>
            <a:r>
              <a:rPr lang="en-US" altLang="en-US" sz="3600" b="1" dirty="0" err="1"/>
              <a:t>thử</a:t>
            </a:r>
            <a:endParaRPr lang="en-US" altLang="en-US" sz="3600"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4" name="Content Placeholder 3">
            <a:extLst>
              <a:ext uri="{FF2B5EF4-FFF2-40B4-BE49-F238E27FC236}">
                <a16:creationId xmlns:a16="http://schemas.microsoft.com/office/drawing/2014/main" id="{53DFFA06-8986-D879-4E2A-9FB798DCAAB0}"/>
              </a:ext>
            </a:extLst>
          </p:cNvPr>
          <p:cNvPicPr>
            <a:picLocks noGrp="1" noChangeAspect="1"/>
          </p:cNvPicPr>
          <p:nvPr>
            <p:ph idx="1"/>
          </p:nvPr>
        </p:nvPicPr>
        <p:blipFill>
          <a:blip r:embed="rId3"/>
          <a:stretch>
            <a:fillRect/>
          </a:stretch>
        </p:blipFill>
        <p:spPr>
          <a:xfrm>
            <a:off x="2050850" y="1474822"/>
            <a:ext cx="7785500" cy="3937202"/>
          </a:xfrm>
          <a:noFill/>
        </p:spPr>
      </p:pic>
    </p:spTree>
    <p:extLst>
      <p:ext uri="{BB962C8B-B14F-4D97-AF65-F5344CB8AC3E}">
        <p14:creationId xmlns:p14="http://schemas.microsoft.com/office/powerpoint/2010/main" val="42599220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1834</TotalTime>
  <Words>902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Tahoma</vt:lpstr>
      <vt:lpstr>Wingdings</vt:lpstr>
      <vt:lpstr>Office Theme</vt:lpstr>
      <vt:lpstr>ISTQB FOUNDATION  Chương 1 – Nền tảng của kiểm thử 1.5. Kỹ năng cần thiết và các kinh nghiệm quý trong kiểm thử</vt:lpstr>
      <vt:lpstr>Mục tiêu của bài học</vt:lpstr>
      <vt:lpstr>Mục tiêu của bài học(t)</vt:lpstr>
      <vt:lpstr>1.5.1. Các kỹ năng chung cần thiết cho kiểm thử</vt:lpstr>
      <vt:lpstr>1.5.1. Các kỹ năng chung cần thiết cho kiểm thử (t)</vt:lpstr>
      <vt:lpstr>1.5.2. Phương pháp tiếp cận toàn đội</vt:lpstr>
      <vt:lpstr>1.5.2. Phương pháp tiếp cận toàn đội</vt:lpstr>
      <vt:lpstr>1.5.2. Phương pháp tiếp cận toàn đội (t)</vt:lpstr>
      <vt:lpstr>1.5.3. Sự độc lập trong kiểm thử</vt:lpstr>
      <vt:lpstr>1.5.3. Sự độc lập trong kiểm thử (t)</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 THI HOANG</dc:creator>
  <cp:lastModifiedBy>Luy THI HOANG</cp:lastModifiedBy>
  <cp:revision>47</cp:revision>
  <dcterms:created xsi:type="dcterms:W3CDTF">2023-05-24T12:32:34Z</dcterms:created>
  <dcterms:modified xsi:type="dcterms:W3CDTF">2023-05-26T23:36:31Z</dcterms:modified>
</cp:coreProperties>
</file>