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413" r:id="rId2"/>
    <p:sldId id="257" r:id="rId3"/>
    <p:sldId id="414" r:id="rId4"/>
    <p:sldId id="415" r:id="rId5"/>
    <p:sldId id="416" r:id="rId6"/>
    <p:sldId id="41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88" d="100"/>
          <a:sy n="88" d="100"/>
        </p:scale>
        <p:origin x="2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9013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9650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63506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9687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55779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8899E-B712-48B6-9A85-DBE517170840}"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79257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8899E-B712-48B6-9A85-DBE517170840}"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42484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8899E-B712-48B6-9A85-DBE517170840}"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6069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8899E-B712-48B6-9A85-DBE517170840}"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1209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852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3970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8899E-B712-48B6-9A85-DBE517170840}" type="datetimeFigureOut">
              <a:rPr lang="en-US" smtClean="0"/>
              <a:t>5/27/2023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DA26-F991-43B2-8D1A-F5160BAC196B}" type="slidenum">
              <a:rPr lang="en-US" smtClean="0"/>
              <a:t>‹#›</a:t>
            </a:fld>
            <a:endParaRPr lang="en-US"/>
          </a:p>
        </p:txBody>
      </p:sp>
    </p:spTree>
    <p:extLst>
      <p:ext uri="{BB962C8B-B14F-4D97-AF65-F5344CB8AC3E}">
        <p14:creationId xmlns:p14="http://schemas.microsoft.com/office/powerpoint/2010/main" val="35798485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9">
            <a:extLst>
              <a:ext uri="{FF2B5EF4-FFF2-40B4-BE49-F238E27FC236}">
                <a16:creationId xmlns:a16="http://schemas.microsoft.com/office/drawing/2014/main" id="{828BC1FE-6700-C4AD-1B50-49A8C7B07649}"/>
              </a:ext>
            </a:extLst>
          </p:cNvPr>
          <p:cNvSpPr txBox="1">
            <a:spLocks noGrp="1"/>
          </p:cNvSpPr>
          <p:nvPr>
            <p:ph type="ctrTitle"/>
          </p:nvPr>
        </p:nvSpPr>
        <p:spPr>
          <a:xfrm>
            <a:off x="165463" y="1939925"/>
            <a:ext cx="12026537" cy="2749550"/>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sz="2800" b="1" dirty="0">
                <a:solidFill>
                  <a:srgbClr val="007ABF"/>
                </a:solidFill>
                <a:latin typeface="Arial" panose="020B0604020202020204" pitchFamily="34" charset="0"/>
                <a:ea typeface="+mj-ea"/>
                <a:cs typeface="Arial" panose="020B0604020202020204" pitchFamily="34" charset="0"/>
              </a:rPr>
              <a:t>ISTQB FOUNDATION </a:t>
            </a:r>
          </a:p>
          <a:p>
            <a:pPr eaLnBrk="1" fontAlgn="auto" hangingPunct="1">
              <a:lnSpc>
                <a:spcPct val="90000"/>
              </a:lnSpc>
              <a:buClr>
                <a:srgbClr val="1E4E79"/>
              </a:buClr>
              <a:buSzPts val="4400"/>
              <a:defRPr/>
            </a:pPr>
            <a:r>
              <a:rPr lang="en-US" sz="4400" b="1" dirty="0" err="1">
                <a:solidFill>
                  <a:srgbClr val="007ABF"/>
                </a:solidFill>
                <a:latin typeface="Arial" panose="020B0604020202020204" pitchFamily="34" charset="0"/>
                <a:ea typeface="+mj-ea"/>
                <a:cs typeface="Arial" panose="020B0604020202020204" pitchFamily="34" charset="0"/>
              </a:rPr>
              <a:t>Chương</a:t>
            </a:r>
            <a:r>
              <a:rPr lang="en-US" sz="4400" b="1" dirty="0">
                <a:solidFill>
                  <a:srgbClr val="007ABF"/>
                </a:solidFill>
                <a:latin typeface="Arial" panose="020B0604020202020204" pitchFamily="34" charset="0"/>
                <a:ea typeface="+mj-ea"/>
                <a:cs typeface="Arial" panose="020B0604020202020204" pitchFamily="34" charset="0"/>
              </a:rPr>
              <a:t> 2 – </a:t>
            </a:r>
            <a:r>
              <a:rPr lang="en-US" sz="4400" b="1" dirty="0" err="1">
                <a:solidFill>
                  <a:srgbClr val="007ABF"/>
                </a:solidFill>
                <a:latin typeface="Arial" panose="020B0604020202020204" pitchFamily="34" charset="0"/>
                <a:ea typeface="+mj-ea"/>
                <a:cs typeface="Arial" panose="020B0604020202020204" pitchFamily="34" charset="0"/>
              </a:rPr>
              <a:t>Kiểm</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thử</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trong</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suốt</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vòng</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đời</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phát</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triển</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phần</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mềm</a:t>
            </a:r>
            <a:endParaRPr lang="en-US" sz="4400" b="1" dirty="0">
              <a:solidFill>
                <a:srgbClr val="007ABF"/>
              </a:solidFill>
              <a:latin typeface="Arial" panose="020B0604020202020204" pitchFamily="34" charset="0"/>
              <a:ea typeface="+mj-ea"/>
              <a:cs typeface="Arial" panose="020B0604020202020204" pitchFamily="34" charset="0"/>
            </a:endParaRPr>
          </a:p>
          <a:p>
            <a:pPr eaLnBrk="1" fontAlgn="auto" hangingPunct="1">
              <a:lnSpc>
                <a:spcPct val="90000"/>
              </a:lnSpc>
              <a:buClr>
                <a:srgbClr val="1E4E79"/>
              </a:buClr>
              <a:buSzPts val="4400"/>
              <a:defRPr/>
            </a:pPr>
            <a:r>
              <a:rPr lang="en-US" sz="3200" b="1" dirty="0">
                <a:solidFill>
                  <a:srgbClr val="E10303"/>
                </a:solidFill>
                <a:latin typeface="Arial" panose="020B0604020202020204" pitchFamily="34" charset="0"/>
                <a:ea typeface="+mj-ea"/>
                <a:cs typeface="Arial" panose="020B0604020202020204" pitchFamily="34" charset="0"/>
              </a:rPr>
              <a:t>2.3. </a:t>
            </a:r>
            <a:r>
              <a:rPr lang="en-US" sz="3200" b="1" dirty="0" err="1">
                <a:solidFill>
                  <a:srgbClr val="E10303"/>
                </a:solidFill>
                <a:latin typeface="Arial" panose="020B0604020202020204" pitchFamily="34" charset="0"/>
                <a:ea typeface="+mj-ea"/>
                <a:cs typeface="Arial" panose="020B0604020202020204" pitchFamily="34" charset="0"/>
              </a:rPr>
              <a:t>Kiểm</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thử</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bảo</a:t>
            </a:r>
            <a:r>
              <a:rPr lang="en-US" sz="3200" b="1" dirty="0">
                <a:solidFill>
                  <a:srgbClr val="E10303"/>
                </a:solidFill>
                <a:latin typeface="Arial" panose="020B0604020202020204" pitchFamily="34" charset="0"/>
                <a:ea typeface="+mj-ea"/>
                <a:cs typeface="Arial" panose="020B0604020202020204" pitchFamily="34" charset="0"/>
              </a:rPr>
              <a:t> </a:t>
            </a:r>
            <a:r>
              <a:rPr lang="en-US" sz="3200" b="1">
                <a:solidFill>
                  <a:srgbClr val="E10303"/>
                </a:solidFill>
                <a:latin typeface="Arial" panose="020B0604020202020204" pitchFamily="34" charset="0"/>
                <a:ea typeface="+mj-ea"/>
                <a:cs typeface="Arial" panose="020B0604020202020204" pitchFamily="34" charset="0"/>
              </a:rPr>
              <a:t>trì</a:t>
            </a:r>
            <a:endParaRPr lang="en-US" sz="3200" b="1" dirty="0">
              <a:solidFill>
                <a:srgbClr val="E10303"/>
              </a:solidFill>
              <a:latin typeface="Arial" panose="020B0604020202020204" pitchFamily="34" charset="0"/>
              <a:ea typeface="+mj-ea"/>
              <a:cs typeface="Arial" panose="020B0604020202020204" pitchFamily="34" charset="0"/>
            </a:endParaRPr>
          </a:p>
        </p:txBody>
      </p:sp>
      <p:pic>
        <p:nvPicPr>
          <p:cNvPr id="5" name="Picture 4" descr="A picture containing font, graphics, logo, symbol&#10;&#10;Description automatically generated">
            <a:extLst>
              <a:ext uri="{FF2B5EF4-FFF2-40B4-BE49-F238E27FC236}">
                <a16:creationId xmlns:a16="http://schemas.microsoft.com/office/drawing/2014/main" id="{B5C053C5-57A6-66ED-0FC4-4553EB93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35" y="509575"/>
            <a:ext cx="2352330" cy="1291771"/>
          </a:xfrm>
          <a:prstGeom prst="rect">
            <a:avLst/>
          </a:prstGeom>
        </p:spPr>
      </p:pic>
    </p:spTree>
    <p:extLst>
      <p:ext uri="{BB962C8B-B14F-4D97-AF65-F5344CB8AC3E}">
        <p14:creationId xmlns:p14="http://schemas.microsoft.com/office/powerpoint/2010/main" val="254998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eaLnBrk="1" hangingPunct="1"/>
            <a:r>
              <a:rPr lang="en-US" altLang="en-US" b="1" dirty="0" err="1"/>
              <a:t>Mục</a:t>
            </a:r>
            <a:r>
              <a:rPr lang="en-US" altLang="en-US" b="1" dirty="0"/>
              <a:t> </a:t>
            </a:r>
            <a:r>
              <a:rPr lang="en-US" altLang="en-US" b="1" dirty="0" err="1"/>
              <a:t>tiêu</a:t>
            </a:r>
            <a:r>
              <a:rPr lang="en-US" altLang="en-US" b="1" dirty="0"/>
              <a:t> </a:t>
            </a:r>
            <a:r>
              <a:rPr lang="en-US" altLang="en-US" b="1" dirty="0" err="1"/>
              <a:t>của</a:t>
            </a:r>
            <a:r>
              <a:rPr lang="en-US" altLang="en-US" b="1" dirty="0"/>
              <a:t> </a:t>
            </a:r>
            <a:r>
              <a:rPr lang="en-US" altLang="en-US" b="1" dirty="0" err="1"/>
              <a:t>bài</a:t>
            </a:r>
            <a:r>
              <a:rPr lang="en-US" altLang="en-US" b="1" dirty="0"/>
              <a:t> </a:t>
            </a:r>
            <a:r>
              <a:rPr lang="en-US" altLang="en-US" b="1" dirty="0" err="1"/>
              <a:t>học</a:t>
            </a:r>
            <a:endParaRPr lang="en-US" altLang="en-US" b="1" dirty="0"/>
          </a:p>
        </p:txBody>
      </p:sp>
      <p:sp>
        <p:nvSpPr>
          <p:cNvPr id="190467" name="Rectangle 3"/>
          <p:cNvSpPr>
            <a:spLocks noGrp="1" noChangeArrowheads="1"/>
          </p:cNvSpPr>
          <p:nvPr>
            <p:ph idx="1"/>
          </p:nvPr>
        </p:nvSpPr>
        <p:spPr>
          <a:xfrm>
            <a:off x="366713" y="1066800"/>
            <a:ext cx="11709173" cy="4608513"/>
          </a:xfrm>
        </p:spPr>
        <p:txBody>
          <a:bodyPr rtlCol="0">
            <a:normAutofit/>
          </a:bodyPr>
          <a:lstStyle/>
          <a:p>
            <a:pPr fontAlgn="base"/>
            <a:r>
              <a:rPr lang="en-US" sz="2200" b="1" dirty="0" err="1">
                <a:latin typeface="+mj-lt"/>
              </a:rPr>
              <a:t>Kiểm</a:t>
            </a:r>
            <a:r>
              <a:rPr lang="en-US" sz="2200" b="1" dirty="0">
                <a:latin typeface="+mj-lt"/>
              </a:rPr>
              <a:t> </a:t>
            </a:r>
            <a:r>
              <a:rPr lang="en-US" sz="2200" b="1" dirty="0" err="1">
                <a:latin typeface="+mj-lt"/>
              </a:rPr>
              <a:t>thử</a:t>
            </a:r>
            <a:r>
              <a:rPr lang="en-US" sz="2200" b="1" dirty="0">
                <a:latin typeface="+mj-lt"/>
              </a:rPr>
              <a:t> </a:t>
            </a:r>
            <a:r>
              <a:rPr lang="en-US" sz="2200" b="1" dirty="0" err="1">
                <a:latin typeface="+mj-lt"/>
              </a:rPr>
              <a:t>bảo</a:t>
            </a:r>
            <a:r>
              <a:rPr lang="en-US" sz="2200" b="1" dirty="0">
                <a:latin typeface="+mj-lt"/>
              </a:rPr>
              <a:t> </a:t>
            </a:r>
            <a:r>
              <a:rPr lang="en-US" sz="2200" b="1" dirty="0" err="1">
                <a:latin typeface="+mj-lt"/>
              </a:rPr>
              <a:t>trì</a:t>
            </a:r>
            <a:endParaRPr lang="en-US" sz="2200" b="1" dirty="0">
              <a:latin typeface="+mj-lt"/>
            </a:endParaRPr>
          </a:p>
          <a:p>
            <a:pPr fontAlgn="base"/>
            <a:r>
              <a:rPr lang="en-US" sz="2200" b="1" dirty="0">
                <a:latin typeface="+mj-lt"/>
              </a:rPr>
              <a:t>Trigger </a:t>
            </a:r>
            <a:r>
              <a:rPr lang="en-US" sz="2200" b="1" dirty="0" err="1">
                <a:latin typeface="+mj-lt"/>
              </a:rPr>
              <a:t>trong</a:t>
            </a:r>
            <a:r>
              <a:rPr lang="en-US" sz="2200" b="1" dirty="0">
                <a:latin typeface="+mj-lt"/>
              </a:rPr>
              <a:t> </a:t>
            </a:r>
            <a:r>
              <a:rPr lang="en-US" sz="2200" b="1" dirty="0" err="1">
                <a:latin typeface="+mj-lt"/>
              </a:rPr>
              <a:t>kiểm</a:t>
            </a:r>
            <a:r>
              <a:rPr lang="en-US" sz="2200" b="1" dirty="0">
                <a:latin typeface="+mj-lt"/>
              </a:rPr>
              <a:t> </a:t>
            </a:r>
            <a:r>
              <a:rPr lang="en-US" sz="2200" b="1" dirty="0" err="1">
                <a:latin typeface="+mj-lt"/>
              </a:rPr>
              <a:t>thử</a:t>
            </a:r>
            <a:r>
              <a:rPr lang="en-US" sz="2200" b="1" dirty="0">
                <a:latin typeface="+mj-lt"/>
              </a:rPr>
              <a:t> </a:t>
            </a:r>
            <a:r>
              <a:rPr lang="en-US" sz="2200" b="1" dirty="0" err="1">
                <a:latin typeface="+mj-lt"/>
              </a:rPr>
              <a:t>bảo</a:t>
            </a:r>
            <a:r>
              <a:rPr lang="en-US" sz="2200" b="1" dirty="0">
                <a:latin typeface="+mj-lt"/>
              </a:rPr>
              <a:t> </a:t>
            </a:r>
            <a:r>
              <a:rPr lang="en-US" sz="2200" b="1" dirty="0" err="1">
                <a:latin typeface="+mj-lt"/>
              </a:rPr>
              <a:t>trì</a:t>
            </a:r>
            <a:endParaRPr lang="en-US" sz="2200" b="1" dirty="0">
              <a:latin typeface="+mj-lt"/>
            </a:endParaRPr>
          </a:p>
          <a:p>
            <a:pPr fontAlgn="base"/>
            <a:r>
              <a:rPr lang="en-US" sz="2200" b="1" dirty="0" err="1">
                <a:latin typeface="+mj-lt"/>
              </a:rPr>
              <a:t>Phân</a:t>
            </a:r>
            <a:r>
              <a:rPr lang="en-US" sz="2200" b="1" dirty="0">
                <a:latin typeface="+mj-lt"/>
              </a:rPr>
              <a:t> </a:t>
            </a:r>
            <a:r>
              <a:rPr lang="en-US" sz="2200" b="1" dirty="0" err="1">
                <a:latin typeface="+mj-lt"/>
              </a:rPr>
              <a:t>tích</a:t>
            </a:r>
            <a:r>
              <a:rPr lang="en-US" sz="2200" b="1" dirty="0">
                <a:latin typeface="+mj-lt"/>
              </a:rPr>
              <a:t> </a:t>
            </a:r>
            <a:r>
              <a:rPr lang="en-US" sz="2200" b="1" dirty="0" err="1">
                <a:latin typeface="+mj-lt"/>
              </a:rPr>
              <a:t>tác</a:t>
            </a:r>
            <a:r>
              <a:rPr lang="en-US" sz="2200" b="1" dirty="0">
                <a:latin typeface="+mj-lt"/>
              </a:rPr>
              <a:t> </a:t>
            </a:r>
            <a:r>
              <a:rPr lang="en-US" sz="2200" b="1" dirty="0" err="1">
                <a:latin typeface="+mj-lt"/>
              </a:rPr>
              <a:t>động</a:t>
            </a:r>
            <a:r>
              <a:rPr lang="en-US" sz="2200" b="1" dirty="0">
                <a:latin typeface="+mj-lt"/>
              </a:rPr>
              <a:t> </a:t>
            </a:r>
            <a:r>
              <a:rPr lang="en-US" sz="2200" b="1" dirty="0" err="1">
                <a:latin typeface="+mj-lt"/>
              </a:rPr>
              <a:t>trong</a:t>
            </a:r>
            <a:r>
              <a:rPr lang="en-US" sz="2200" b="1" dirty="0">
                <a:latin typeface="+mj-lt"/>
              </a:rPr>
              <a:t> </a:t>
            </a:r>
            <a:r>
              <a:rPr lang="en-US" sz="2200" b="1" dirty="0" err="1">
                <a:latin typeface="+mj-lt"/>
              </a:rPr>
              <a:t>kiểm</a:t>
            </a:r>
            <a:r>
              <a:rPr lang="en-US" sz="2200" b="1" dirty="0">
                <a:latin typeface="+mj-lt"/>
              </a:rPr>
              <a:t> </a:t>
            </a:r>
            <a:r>
              <a:rPr lang="en-US" sz="2200" b="1" dirty="0" err="1">
                <a:latin typeface="+mj-lt"/>
              </a:rPr>
              <a:t>thử</a:t>
            </a:r>
            <a:r>
              <a:rPr lang="en-US" sz="2200" b="1" dirty="0">
                <a:latin typeface="+mj-lt"/>
              </a:rPr>
              <a:t> </a:t>
            </a:r>
            <a:r>
              <a:rPr lang="en-US" sz="2200" b="1" dirty="0" err="1">
                <a:latin typeface="+mj-lt"/>
              </a:rPr>
              <a:t>bảo</a:t>
            </a:r>
            <a:r>
              <a:rPr lang="en-US" sz="2200" b="1" dirty="0">
                <a:latin typeface="+mj-lt"/>
              </a:rPr>
              <a:t> </a:t>
            </a:r>
            <a:r>
              <a:rPr lang="en-US" sz="2200" b="1" dirty="0" err="1">
                <a:latin typeface="+mj-lt"/>
              </a:rPr>
              <a:t>trì</a:t>
            </a:r>
            <a:r>
              <a:rPr lang="en-US" sz="2200" b="1" dirty="0">
                <a:latin typeface="+mj-lt"/>
              </a:rPr>
              <a:t> </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eaLnBrk="1" hangingPunct="1"/>
            <a:r>
              <a:rPr lang="en-US" altLang="en-US" b="1" dirty="0" err="1"/>
              <a:t>Kiểm</a:t>
            </a:r>
            <a:r>
              <a:rPr lang="en-US" altLang="en-US" b="1" dirty="0"/>
              <a:t> </a:t>
            </a:r>
            <a:r>
              <a:rPr lang="en-US" altLang="en-US" b="1" dirty="0" err="1"/>
              <a:t>thử</a:t>
            </a:r>
            <a:r>
              <a:rPr lang="en-US" altLang="en-US" b="1" dirty="0"/>
              <a:t> </a:t>
            </a:r>
            <a:r>
              <a:rPr lang="en-US" altLang="en-US" b="1" dirty="0" err="1"/>
              <a:t>bảo</a:t>
            </a:r>
            <a:r>
              <a:rPr lang="en-US" altLang="en-US" b="1" dirty="0"/>
              <a:t> </a:t>
            </a:r>
            <a:r>
              <a:rPr lang="en-US" altLang="en-US" b="1" dirty="0" err="1"/>
              <a:t>trì</a:t>
            </a:r>
            <a:endParaRPr lang="en-US" altLang="en-US" b="1" dirty="0"/>
          </a:p>
        </p:txBody>
      </p:sp>
      <p:sp>
        <p:nvSpPr>
          <p:cNvPr id="190467" name="Rectangle 3"/>
          <p:cNvSpPr>
            <a:spLocks noGrp="1" noChangeArrowheads="1"/>
          </p:cNvSpPr>
          <p:nvPr>
            <p:ph idx="1"/>
          </p:nvPr>
        </p:nvSpPr>
        <p:spPr>
          <a:xfrm>
            <a:off x="366714" y="1066800"/>
            <a:ext cx="9209314" cy="4608513"/>
          </a:xfrm>
        </p:spPr>
        <p:txBody>
          <a:bodyPr rtlCol="0">
            <a:normAutofit/>
          </a:bodyPr>
          <a:lstStyle/>
          <a:p>
            <a:pPr fontAlgn="base">
              <a:buFont typeface="Wingdings" panose="05000000000000000000" pitchFamily="2" charset="2"/>
              <a:buChar char="v"/>
            </a:pPr>
            <a:r>
              <a:rPr lang="vi-VN" sz="2200" b="1" dirty="0">
                <a:latin typeface="Calibri" panose="020F0502020204030204" pitchFamily="34" charset="0"/>
                <a:ea typeface="Calibri" panose="020F0502020204030204" pitchFamily="34" charset="0"/>
                <a:cs typeface="Calibri" panose="020F0502020204030204" pitchFamily="34" charset="0"/>
              </a:rPr>
              <a:t>Kiểm thử bảo trì: </a:t>
            </a:r>
            <a:r>
              <a:rPr lang="vi-VN" sz="2200" dirty="0">
                <a:latin typeface="Calibri" panose="020F0502020204030204" pitchFamily="34" charset="0"/>
                <a:ea typeface="Calibri" panose="020F0502020204030204" pitchFamily="34" charset="0"/>
                <a:cs typeface="Calibri" panose="020F0502020204030204" pitchFamily="34" charset="0"/>
              </a:rPr>
              <a:t>được thực hiện khi phần mềm và hệ thống được bảo trì (deploy)</a:t>
            </a:r>
          </a:p>
          <a:p>
            <a:pPr marL="0" indent="0" fontAlgn="base">
              <a:buNone/>
            </a:pPr>
            <a:r>
              <a:rPr lang="vi-VN" sz="2200" dirty="0">
                <a:latin typeface="Calibri" panose="020F0502020204030204" pitchFamily="34" charset="0"/>
                <a:ea typeface="Calibri" panose="020F0502020204030204" pitchFamily="34" charset="0"/>
                <a:cs typeface="Calibri" panose="020F0502020204030204" pitchFamily="34" charset="0"/>
              </a:rPr>
              <a:t>Sau kiểm thử bảo trì, ta sẽ thực hiện một số thay đổi sau:</a:t>
            </a:r>
          </a:p>
          <a:p>
            <a:pPr fontAlgn="base"/>
            <a:r>
              <a:rPr lang="vi-VN" sz="2200" dirty="0">
                <a:latin typeface="Calibri" panose="020F0502020204030204" pitchFamily="34" charset="0"/>
                <a:ea typeface="Calibri" panose="020F0502020204030204" pitchFamily="34" charset="0"/>
                <a:cs typeface="Calibri" panose="020F0502020204030204" pitchFamily="34" charset="0"/>
              </a:rPr>
              <a:t>sửa defect được tìm thấy trong quá trình sử dụng</a:t>
            </a:r>
          </a:p>
          <a:p>
            <a:pPr fontAlgn="base"/>
            <a:r>
              <a:rPr lang="vi-VN" sz="2200" dirty="0">
                <a:latin typeface="Calibri" panose="020F0502020204030204" pitchFamily="34" charset="0"/>
                <a:ea typeface="Calibri" panose="020F0502020204030204" pitchFamily="34" charset="0"/>
                <a:cs typeface="Calibri" panose="020F0502020204030204" pitchFamily="34" charset="0"/>
              </a:rPr>
              <a:t>thêm chức năng mới</a:t>
            </a:r>
          </a:p>
          <a:p>
            <a:pPr fontAlgn="base"/>
            <a:r>
              <a:rPr lang="vi-VN" sz="2200" dirty="0">
                <a:latin typeface="Calibri" panose="020F0502020204030204" pitchFamily="34" charset="0"/>
                <a:ea typeface="Calibri" panose="020F0502020204030204" pitchFamily="34" charset="0"/>
                <a:cs typeface="Calibri" panose="020F0502020204030204" pitchFamily="34" charset="0"/>
              </a:rPr>
              <a:t>xóa hoặc nâng cấp chức năng hiện có </a:t>
            </a:r>
            <a:endParaRPr lang="en-US" sz="2200" dirty="0">
              <a:latin typeface="Calibri" panose="020F0502020204030204" pitchFamily="34" charset="0"/>
              <a:ea typeface="Calibri" panose="020F0502020204030204" pitchFamily="34" charset="0"/>
              <a:cs typeface="Calibri" panose="020F0502020204030204" pitchFamily="34" charset="0"/>
            </a:endParaRPr>
          </a:p>
          <a:p>
            <a:pPr fontAlgn="base"/>
            <a:r>
              <a:rPr lang="vi-VN" sz="2200" dirty="0">
                <a:latin typeface="Calibri" panose="020F0502020204030204" pitchFamily="34" charset="0"/>
                <a:ea typeface="Calibri" panose="020F0502020204030204" pitchFamily="34" charset="0"/>
                <a:cs typeface="Calibri" panose="020F0502020204030204" pitchFamily="34" charset="0"/>
              </a:rPr>
              <a:t>Kiểm thử bảo trì có thể được lên kế hoạch trước hoặc không</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545040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 calcmode="lin" valueType="num">
                                      <p:cBhvr additive="base">
                                        <p:cTn id="37" dur="500" fill="hold"/>
                                        <p:tgtEl>
                                          <p:spTgt spid="1904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rtl="0">
              <a:spcBef>
                <a:spcPts val="0"/>
              </a:spcBef>
              <a:spcAft>
                <a:spcPts val="0"/>
              </a:spcAft>
            </a:pPr>
            <a:r>
              <a:rPr lang="en-US" sz="3600" b="1" i="0" u="none" strike="noStrike" dirty="0" err="1">
                <a:solidFill>
                  <a:srgbClr val="3F3F3F"/>
                </a:solidFill>
                <a:effectLst/>
              </a:rPr>
              <a:t>Ràng</a:t>
            </a:r>
            <a:r>
              <a:rPr lang="en-US" sz="3600" b="1" i="0" u="none" strike="noStrike" dirty="0">
                <a:solidFill>
                  <a:srgbClr val="3F3F3F"/>
                </a:solidFill>
                <a:effectLst/>
              </a:rPr>
              <a:t> </a:t>
            </a:r>
            <a:r>
              <a:rPr lang="en-US" sz="3600" b="1" i="0" u="none" strike="noStrike" dirty="0" err="1">
                <a:solidFill>
                  <a:srgbClr val="3F3F3F"/>
                </a:solidFill>
                <a:effectLst/>
              </a:rPr>
              <a:t>buộc</a:t>
            </a:r>
            <a:r>
              <a:rPr lang="en-US" sz="3600" b="1" i="0" u="none" strike="noStrike" dirty="0">
                <a:solidFill>
                  <a:srgbClr val="3F3F3F"/>
                </a:solidFill>
                <a:effectLst/>
              </a:rPr>
              <a:t> (trigger) </a:t>
            </a:r>
            <a:r>
              <a:rPr lang="en-US" sz="3600" b="1" i="0" u="none" strike="noStrike" dirty="0" err="1">
                <a:solidFill>
                  <a:srgbClr val="3F3F3F"/>
                </a:solidFill>
                <a:effectLst/>
              </a:rPr>
              <a:t>trong</a:t>
            </a:r>
            <a:r>
              <a:rPr lang="en-US" sz="3600" b="1" i="0" u="none" strike="noStrike" dirty="0">
                <a:solidFill>
                  <a:srgbClr val="3F3F3F"/>
                </a:solidFill>
                <a:effectLst/>
              </a:rPr>
              <a:t> </a:t>
            </a:r>
            <a:r>
              <a:rPr lang="en-US" sz="3600" b="1" i="0" u="none" strike="noStrike" dirty="0" err="1">
                <a:solidFill>
                  <a:srgbClr val="3F3F3F"/>
                </a:solidFill>
                <a:effectLst/>
              </a:rPr>
              <a:t>kiểm</a:t>
            </a:r>
            <a:r>
              <a:rPr lang="en-US" sz="3600" b="1" i="0" u="none" strike="noStrike" dirty="0">
                <a:solidFill>
                  <a:srgbClr val="3F3F3F"/>
                </a:solidFill>
                <a:effectLst/>
              </a:rPr>
              <a:t> </a:t>
            </a:r>
            <a:r>
              <a:rPr lang="en-US" sz="3600" b="1" i="0" u="none" strike="noStrike" dirty="0" err="1">
                <a:solidFill>
                  <a:srgbClr val="3F3F3F"/>
                </a:solidFill>
                <a:effectLst/>
              </a:rPr>
              <a:t>thử</a:t>
            </a:r>
            <a:r>
              <a:rPr lang="en-US" sz="3600" b="1" i="0" u="none" strike="noStrike" dirty="0">
                <a:solidFill>
                  <a:srgbClr val="3F3F3F"/>
                </a:solidFill>
                <a:effectLst/>
              </a:rPr>
              <a:t> </a:t>
            </a:r>
            <a:r>
              <a:rPr lang="en-US" sz="3600" b="1" i="0" u="none" strike="noStrike" dirty="0" err="1">
                <a:solidFill>
                  <a:srgbClr val="3F3F3F"/>
                </a:solidFill>
                <a:effectLst/>
              </a:rPr>
              <a:t>bảo</a:t>
            </a:r>
            <a:r>
              <a:rPr lang="en-US" sz="3600" b="1" i="0" u="none" strike="noStrike" dirty="0">
                <a:solidFill>
                  <a:srgbClr val="3F3F3F"/>
                </a:solidFill>
                <a:effectLst/>
              </a:rPr>
              <a:t> </a:t>
            </a:r>
            <a:r>
              <a:rPr lang="en-US" sz="3600" b="1" i="0" u="none" strike="noStrike" dirty="0" err="1">
                <a:solidFill>
                  <a:srgbClr val="3F3F3F"/>
                </a:solidFill>
                <a:effectLst/>
              </a:rPr>
              <a:t>trì</a:t>
            </a:r>
            <a:endParaRPr lang="en-US" altLang="en-US" sz="3600" b="1" dirty="0"/>
          </a:p>
        </p:txBody>
      </p:sp>
      <p:sp>
        <p:nvSpPr>
          <p:cNvPr id="190467" name="Rectangle 3"/>
          <p:cNvSpPr>
            <a:spLocks noGrp="1" noChangeArrowheads="1"/>
          </p:cNvSpPr>
          <p:nvPr>
            <p:ph idx="1"/>
          </p:nvPr>
        </p:nvSpPr>
        <p:spPr>
          <a:xfrm>
            <a:off x="366713" y="1066800"/>
            <a:ext cx="11651115" cy="4963886"/>
          </a:xfrm>
        </p:spPr>
        <p:txBody>
          <a:bodyPr rtlCol="0">
            <a:noAutofit/>
          </a:bodyPr>
          <a:lstStyle/>
          <a:p>
            <a:pPr fontAlgn="base">
              <a:buFont typeface="Wingdings" panose="05000000000000000000" pitchFamily="2" charset="2"/>
              <a:buChar char="v"/>
            </a:pPr>
            <a:r>
              <a:rPr lang="vi-VN" sz="2200" b="1" dirty="0">
                <a:latin typeface="Calibri" panose="020F0502020204030204" pitchFamily="34" charset="0"/>
                <a:ea typeface="Calibri" panose="020F0502020204030204" pitchFamily="34" charset="0"/>
                <a:cs typeface="Calibri" panose="020F0502020204030204" pitchFamily="34" charset="0"/>
              </a:rPr>
              <a:t>Điều chỉnh và sửa đổi (modification):</a:t>
            </a:r>
            <a:endParaRPr lang="vi-VN" sz="2200" dirty="0">
              <a:latin typeface="Calibri" panose="020F0502020204030204" pitchFamily="34" charset="0"/>
              <a:ea typeface="Calibri" panose="020F0502020204030204" pitchFamily="34" charset="0"/>
              <a:cs typeface="Calibri" panose="020F0502020204030204" pitchFamily="34" charset="0"/>
            </a:endParaRPr>
          </a:p>
          <a:p>
            <a:pPr lvl="1" fontAlgn="base"/>
            <a:r>
              <a:rPr lang="vi-VN" sz="2200" dirty="0">
                <a:latin typeface="Calibri" panose="020F0502020204030204" pitchFamily="34" charset="0"/>
                <a:ea typeface="Calibri" panose="020F0502020204030204" pitchFamily="34" charset="0"/>
                <a:cs typeface="Calibri" panose="020F0502020204030204" pitchFamily="34" charset="0"/>
              </a:rPr>
              <a:t>Sự cải tiến được lên kế hoạch trước (Ví dụ: dựa vào ngày release sản phẩm)</a:t>
            </a:r>
          </a:p>
          <a:p>
            <a:pPr lvl="1" fontAlgn="base"/>
            <a:r>
              <a:rPr lang="vi-VN" sz="2200" dirty="0">
                <a:latin typeface="Calibri" panose="020F0502020204030204" pitchFamily="34" charset="0"/>
                <a:ea typeface="Calibri" panose="020F0502020204030204" pitchFamily="34" charset="0"/>
                <a:cs typeface="Calibri" panose="020F0502020204030204" pitchFamily="34" charset="0"/>
              </a:rPr>
              <a:t>Sửa chữa và thay đổi khẩn cấp</a:t>
            </a:r>
          </a:p>
          <a:p>
            <a:pPr lvl="1" fontAlgn="base"/>
            <a:r>
              <a:rPr lang="vi-VN" sz="2200" dirty="0">
                <a:latin typeface="Calibri" panose="020F0502020204030204" pitchFamily="34" charset="0"/>
                <a:ea typeface="Calibri" panose="020F0502020204030204" pitchFamily="34" charset="0"/>
                <a:cs typeface="Calibri" panose="020F0502020204030204" pitchFamily="34" charset="0"/>
              </a:rPr>
              <a:t>Thay đổi môi trường điều hành (như hệ thống điều hành hoặc nâng cấp cơ sở dữ liệu)</a:t>
            </a:r>
          </a:p>
          <a:p>
            <a:pPr lvl="1" fontAlgn="base"/>
            <a:r>
              <a:rPr lang="vi-VN" sz="2200" dirty="0">
                <a:latin typeface="Calibri" panose="020F0502020204030204" pitchFamily="34" charset="0"/>
                <a:ea typeface="Calibri" panose="020F0502020204030204" pitchFamily="34" charset="0"/>
                <a:cs typeface="Calibri" panose="020F0502020204030204" pitchFamily="34" charset="0"/>
              </a:rPr>
              <a:t>Nâng cấp phần mềm COTS  (commercial off-the-shelf)</a:t>
            </a:r>
          </a:p>
          <a:p>
            <a:pPr lvl="1" fontAlgn="base"/>
            <a:r>
              <a:rPr lang="vi-VN" sz="2200" dirty="0">
                <a:latin typeface="Calibri" panose="020F0502020204030204" pitchFamily="34" charset="0"/>
                <a:ea typeface="Calibri" panose="020F0502020204030204" pitchFamily="34" charset="0"/>
                <a:cs typeface="Calibri" panose="020F0502020204030204" pitchFamily="34" charset="0"/>
              </a:rPr>
              <a:t>Sửa defect và các lỗ hổng</a:t>
            </a:r>
          </a:p>
          <a:p>
            <a:pPr fontAlgn="base">
              <a:buFont typeface="Wingdings" panose="05000000000000000000" pitchFamily="2" charset="2"/>
              <a:buChar char="v"/>
            </a:pPr>
            <a:r>
              <a:rPr lang="vi-VN" sz="2200" b="1" dirty="0">
                <a:latin typeface="Calibri" panose="020F0502020204030204" pitchFamily="34" charset="0"/>
                <a:ea typeface="Calibri" panose="020F0502020204030204" pitchFamily="34" charset="0"/>
                <a:cs typeface="Calibri" panose="020F0502020204030204" pitchFamily="34" charset="0"/>
              </a:rPr>
              <a:t>Dịch chuyển (Migration)</a:t>
            </a:r>
          </a:p>
          <a:p>
            <a:pPr lvl="1" fontAlgn="base"/>
            <a:r>
              <a:rPr lang="vi-VN" sz="2000" dirty="0">
                <a:latin typeface="Calibri" panose="020F0502020204030204" pitchFamily="34" charset="0"/>
                <a:ea typeface="Calibri" panose="020F0502020204030204" pitchFamily="34" charset="0"/>
                <a:cs typeface="Calibri" panose="020F0502020204030204" pitchFamily="34" charset="0"/>
              </a:rPr>
              <a:t>từ nền tảng này sang nền tảng khác: kiểm thử môi trường mới và các phần mềm đã được sửa đổi. </a:t>
            </a:r>
          </a:p>
          <a:p>
            <a:pPr lvl="1" fontAlgn="base"/>
            <a:r>
              <a:rPr lang="vi-VN" sz="2000" dirty="0">
                <a:latin typeface="Calibri" panose="020F0502020204030204" pitchFamily="34" charset="0"/>
                <a:ea typeface="Calibri" panose="020F0502020204030204" pitchFamily="34" charset="0"/>
                <a:cs typeface="Calibri" panose="020F0502020204030204" pitchFamily="34" charset="0"/>
              </a:rPr>
              <a:t>Kiểm thử chuyển đổi dữ liệu: dữ liệu từ ứng dụng khác sẽ được chuyển đổi vào hệ thống được bảo trì:</a:t>
            </a:r>
          </a:p>
          <a:p>
            <a:pPr lvl="1" fontAlgn="base"/>
            <a:r>
              <a:rPr lang="vi-VN" sz="2000" u="sng" dirty="0">
                <a:latin typeface="Calibri" panose="020F0502020204030204" pitchFamily="34" charset="0"/>
                <a:ea typeface="Calibri" panose="020F0502020204030204" pitchFamily="34" charset="0"/>
                <a:cs typeface="Calibri" panose="020F0502020204030204" pitchFamily="34" charset="0"/>
              </a:rPr>
              <a:t>Nghỉ hưu (retirement)</a:t>
            </a:r>
            <a:r>
              <a:rPr lang="vi-VN" sz="2000" dirty="0">
                <a:latin typeface="Calibri" panose="020F0502020204030204" pitchFamily="34" charset="0"/>
                <a:ea typeface="Calibri" panose="020F0502020204030204" pitchFamily="34" charset="0"/>
                <a:cs typeface="Calibri" panose="020F0502020204030204" pitchFamily="34" charset="0"/>
              </a:rPr>
              <a:t>, khi ứng dụng đến giai đoạn kết thúc vòng đời. Khi ứng dụng hoặc hệ thống nghỉ hưu, ta có thể phải kiểm thử chuyển đổi dữ liệu hoặc lưu trữ nếu cần lưu trữ dữ liệu trong thời gian dài. </a:t>
            </a:r>
          </a:p>
          <a:p>
            <a:pPr lvl="1" fontAlgn="base"/>
            <a:r>
              <a:rPr lang="vi-VN" sz="2000" dirty="0">
                <a:latin typeface="Calibri" panose="020F0502020204030204" pitchFamily="34" charset="0"/>
                <a:ea typeface="Calibri" panose="020F0502020204030204" pitchFamily="34" charset="0"/>
                <a:cs typeface="Calibri" panose="020F0502020204030204" pitchFamily="34" charset="0"/>
              </a:rPr>
              <a:t>Có thể phải </a:t>
            </a:r>
            <a:r>
              <a:rPr lang="vi-VN" sz="2000" u="sng" dirty="0">
                <a:latin typeface="Calibri" panose="020F0502020204030204" pitchFamily="34" charset="0"/>
                <a:ea typeface="Calibri" panose="020F0502020204030204" pitchFamily="34" charset="0"/>
                <a:cs typeface="Calibri" panose="020F0502020204030204" pitchFamily="34" charset="0"/>
              </a:rPr>
              <a:t>Kiểm thử quy trình khôi phục/truy xuất</a:t>
            </a:r>
            <a:r>
              <a:rPr lang="vi-VN" sz="2000" dirty="0">
                <a:latin typeface="Calibri" panose="020F0502020204030204" pitchFamily="34" charset="0"/>
                <a:ea typeface="Calibri" panose="020F0502020204030204" pitchFamily="34" charset="0"/>
                <a:cs typeface="Calibri" panose="020F0502020204030204" pitchFamily="34" charset="0"/>
              </a:rPr>
              <a:t> (restore/retrieve procedure) sau khi lưu trữ dữ liệu trong thời gian dài</a:t>
            </a:r>
          </a:p>
          <a:p>
            <a:pPr lvl="1" fontAlgn="base"/>
            <a:r>
              <a:rPr lang="vi-VN" sz="2000" dirty="0">
                <a:latin typeface="Calibri" panose="020F0502020204030204" pitchFamily="34" charset="0"/>
                <a:ea typeface="Calibri" panose="020F0502020204030204" pitchFamily="34" charset="0"/>
                <a:cs typeface="Calibri" panose="020F0502020204030204" pitchFamily="34" charset="0"/>
              </a:rPr>
              <a:t>Có thể phải </a:t>
            </a:r>
            <a:r>
              <a:rPr lang="vi-VN" sz="2000" u="sng" dirty="0">
                <a:latin typeface="Calibri" panose="020F0502020204030204" pitchFamily="34" charset="0"/>
                <a:ea typeface="Calibri" panose="020F0502020204030204" pitchFamily="34" charset="0"/>
                <a:cs typeface="Calibri" panose="020F0502020204030204" pitchFamily="34" charset="0"/>
              </a:rPr>
              <a:t>Kiểm thử hồi quy</a:t>
            </a:r>
            <a:r>
              <a:rPr lang="vi-VN" sz="2000" dirty="0">
                <a:latin typeface="Calibri" panose="020F0502020204030204" pitchFamily="34" charset="0"/>
                <a:ea typeface="Calibri" panose="020F0502020204030204" pitchFamily="34" charset="0"/>
                <a:cs typeface="Calibri" panose="020F0502020204030204" pitchFamily="34" charset="0"/>
              </a:rPr>
              <a:t> để đảm bảo rằng các chức năng được giữ lại vẫn hoạt động tốt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2922262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 calcmode="lin" valueType="num">
                                      <p:cBhvr additive="base">
                                        <p:cTn id="37" dur="500" fill="hold"/>
                                        <p:tgtEl>
                                          <p:spTgt spid="1904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467">
                                            <p:txEl>
                                              <p:pRg st="6" end="6"/>
                                            </p:txEl>
                                          </p:spTgt>
                                        </p:tgtEl>
                                        <p:attrNameLst>
                                          <p:attrName>style.visibility</p:attrName>
                                        </p:attrNameLst>
                                      </p:cBhvr>
                                      <p:to>
                                        <p:strVal val="visible"/>
                                      </p:to>
                                    </p:set>
                                    <p:anim calcmode="lin" valueType="num">
                                      <p:cBhvr additive="base">
                                        <p:cTn id="43" dur="500" fill="hold"/>
                                        <p:tgtEl>
                                          <p:spTgt spid="1904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467">
                                            <p:txEl>
                                              <p:pRg st="7" end="7"/>
                                            </p:txEl>
                                          </p:spTgt>
                                        </p:tgtEl>
                                        <p:attrNameLst>
                                          <p:attrName>style.visibility</p:attrName>
                                        </p:attrNameLst>
                                      </p:cBhvr>
                                      <p:to>
                                        <p:strVal val="visible"/>
                                      </p:to>
                                    </p:set>
                                    <p:anim calcmode="lin" valueType="num">
                                      <p:cBhvr additive="base">
                                        <p:cTn id="49" dur="500" fill="hold"/>
                                        <p:tgtEl>
                                          <p:spTgt spid="1904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467">
                                            <p:txEl>
                                              <p:pRg st="8" end="8"/>
                                            </p:txEl>
                                          </p:spTgt>
                                        </p:tgtEl>
                                        <p:attrNameLst>
                                          <p:attrName>style.visibility</p:attrName>
                                        </p:attrNameLst>
                                      </p:cBhvr>
                                      <p:to>
                                        <p:strVal val="visible"/>
                                      </p:to>
                                    </p:set>
                                    <p:anim calcmode="lin" valueType="num">
                                      <p:cBhvr additive="base">
                                        <p:cTn id="55" dur="500" fill="hold"/>
                                        <p:tgtEl>
                                          <p:spTgt spid="1904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4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0467">
                                            <p:txEl>
                                              <p:pRg st="9" end="9"/>
                                            </p:txEl>
                                          </p:spTgt>
                                        </p:tgtEl>
                                        <p:attrNameLst>
                                          <p:attrName>style.visibility</p:attrName>
                                        </p:attrNameLst>
                                      </p:cBhvr>
                                      <p:to>
                                        <p:strVal val="visible"/>
                                      </p:to>
                                    </p:set>
                                    <p:anim calcmode="lin" valueType="num">
                                      <p:cBhvr additive="base">
                                        <p:cTn id="61" dur="500" fill="hold"/>
                                        <p:tgtEl>
                                          <p:spTgt spid="1904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04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0467">
                                            <p:txEl>
                                              <p:pRg st="10" end="10"/>
                                            </p:txEl>
                                          </p:spTgt>
                                        </p:tgtEl>
                                        <p:attrNameLst>
                                          <p:attrName>style.visibility</p:attrName>
                                        </p:attrNameLst>
                                      </p:cBhvr>
                                      <p:to>
                                        <p:strVal val="visible"/>
                                      </p:to>
                                    </p:set>
                                    <p:anim calcmode="lin" valueType="num">
                                      <p:cBhvr additive="base">
                                        <p:cTn id="67" dur="500" fill="hold"/>
                                        <p:tgtEl>
                                          <p:spTgt spid="19046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04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90467">
                                            <p:txEl>
                                              <p:pRg st="11" end="11"/>
                                            </p:txEl>
                                          </p:spTgt>
                                        </p:tgtEl>
                                        <p:attrNameLst>
                                          <p:attrName>style.visibility</p:attrName>
                                        </p:attrNameLst>
                                      </p:cBhvr>
                                      <p:to>
                                        <p:strVal val="visible"/>
                                      </p:to>
                                    </p:set>
                                    <p:anim calcmode="lin" valueType="num">
                                      <p:cBhvr additive="base">
                                        <p:cTn id="73" dur="500" fill="hold"/>
                                        <p:tgtEl>
                                          <p:spTgt spid="19046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046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rtl="0">
              <a:spcBef>
                <a:spcPts val="0"/>
              </a:spcBef>
              <a:spcAft>
                <a:spcPts val="0"/>
              </a:spcAft>
            </a:pPr>
            <a:r>
              <a:rPr lang="en-US" sz="3600" b="1" i="0" u="none" strike="noStrike" dirty="0" err="1">
                <a:solidFill>
                  <a:srgbClr val="000000"/>
                </a:solidFill>
                <a:effectLst/>
                <a:latin typeface="+mn-lt"/>
              </a:rPr>
              <a:t>Phân</a:t>
            </a:r>
            <a:r>
              <a:rPr lang="en-US" sz="3600" b="1" i="0" u="none" strike="noStrike" dirty="0">
                <a:solidFill>
                  <a:srgbClr val="000000"/>
                </a:solidFill>
                <a:effectLst/>
                <a:latin typeface="+mn-lt"/>
              </a:rPr>
              <a:t> </a:t>
            </a:r>
            <a:r>
              <a:rPr lang="en-US" sz="3600" b="1" i="0" u="none" strike="noStrike" dirty="0" err="1">
                <a:solidFill>
                  <a:srgbClr val="000000"/>
                </a:solidFill>
                <a:effectLst/>
                <a:latin typeface="+mn-lt"/>
              </a:rPr>
              <a:t>tích</a:t>
            </a:r>
            <a:r>
              <a:rPr lang="en-US" sz="3600" b="1" i="0" u="none" strike="noStrike" dirty="0">
                <a:solidFill>
                  <a:srgbClr val="000000"/>
                </a:solidFill>
                <a:effectLst/>
                <a:latin typeface="+mn-lt"/>
              </a:rPr>
              <a:t> </a:t>
            </a:r>
            <a:r>
              <a:rPr lang="en-US" sz="3600" b="1" i="0" u="none" strike="noStrike" dirty="0" err="1">
                <a:solidFill>
                  <a:srgbClr val="000000"/>
                </a:solidFill>
                <a:effectLst/>
                <a:latin typeface="+mn-lt"/>
              </a:rPr>
              <a:t>tác</a:t>
            </a:r>
            <a:r>
              <a:rPr lang="en-US" sz="3600" b="1" i="0" u="none" strike="noStrike" dirty="0">
                <a:solidFill>
                  <a:srgbClr val="000000"/>
                </a:solidFill>
                <a:effectLst/>
                <a:latin typeface="+mn-lt"/>
              </a:rPr>
              <a:t> </a:t>
            </a:r>
            <a:r>
              <a:rPr lang="en-US" sz="3600" b="1" i="0" u="none" strike="noStrike" dirty="0" err="1">
                <a:solidFill>
                  <a:srgbClr val="000000"/>
                </a:solidFill>
                <a:effectLst/>
                <a:latin typeface="+mn-lt"/>
              </a:rPr>
              <a:t>động</a:t>
            </a:r>
            <a:r>
              <a:rPr lang="en-US" sz="3600" b="1" i="0" u="none" strike="noStrike" dirty="0">
                <a:solidFill>
                  <a:srgbClr val="000000"/>
                </a:solidFill>
                <a:effectLst/>
                <a:latin typeface="+mn-lt"/>
              </a:rPr>
              <a:t> </a:t>
            </a:r>
            <a:r>
              <a:rPr lang="en-US" sz="3600" b="1" i="0" u="none" strike="noStrike" dirty="0" err="1">
                <a:solidFill>
                  <a:srgbClr val="000000"/>
                </a:solidFill>
                <a:effectLst/>
                <a:latin typeface="+mn-lt"/>
              </a:rPr>
              <a:t>trong</a:t>
            </a:r>
            <a:r>
              <a:rPr lang="en-US" sz="3600" b="1" i="0" u="none" strike="noStrike" dirty="0">
                <a:solidFill>
                  <a:srgbClr val="000000"/>
                </a:solidFill>
                <a:effectLst/>
                <a:latin typeface="+mn-lt"/>
              </a:rPr>
              <a:t> </a:t>
            </a:r>
            <a:r>
              <a:rPr lang="en-US" sz="3600" b="1" i="0" u="none" strike="noStrike" dirty="0" err="1">
                <a:solidFill>
                  <a:srgbClr val="000000"/>
                </a:solidFill>
                <a:effectLst/>
                <a:latin typeface="+mn-lt"/>
              </a:rPr>
              <a:t>kiểm</a:t>
            </a:r>
            <a:r>
              <a:rPr lang="en-US" sz="3600" b="1" i="0" u="none" strike="noStrike" dirty="0">
                <a:solidFill>
                  <a:srgbClr val="000000"/>
                </a:solidFill>
                <a:effectLst/>
                <a:latin typeface="+mn-lt"/>
              </a:rPr>
              <a:t> </a:t>
            </a:r>
            <a:r>
              <a:rPr lang="en-US" sz="3600" b="1" i="0" u="none" strike="noStrike" dirty="0" err="1">
                <a:solidFill>
                  <a:srgbClr val="000000"/>
                </a:solidFill>
                <a:effectLst/>
                <a:latin typeface="+mn-lt"/>
              </a:rPr>
              <a:t>thử</a:t>
            </a:r>
            <a:r>
              <a:rPr lang="en-US" sz="3600" b="1" i="0" u="none" strike="noStrike" dirty="0">
                <a:solidFill>
                  <a:srgbClr val="000000"/>
                </a:solidFill>
                <a:effectLst/>
                <a:latin typeface="+mn-lt"/>
              </a:rPr>
              <a:t> </a:t>
            </a:r>
            <a:r>
              <a:rPr lang="en-US" sz="3600" b="1" i="0" u="none" strike="noStrike" dirty="0" err="1">
                <a:solidFill>
                  <a:srgbClr val="000000"/>
                </a:solidFill>
                <a:effectLst/>
                <a:latin typeface="+mn-lt"/>
              </a:rPr>
              <a:t>bảo</a:t>
            </a:r>
            <a:r>
              <a:rPr lang="en-US" sz="3600" b="1" i="0" u="none" strike="noStrike" dirty="0">
                <a:solidFill>
                  <a:srgbClr val="000000"/>
                </a:solidFill>
                <a:effectLst/>
                <a:latin typeface="+mn-lt"/>
              </a:rPr>
              <a:t> </a:t>
            </a:r>
            <a:r>
              <a:rPr lang="en-US" sz="3600" b="1" i="0" u="none" strike="noStrike" dirty="0" err="1">
                <a:solidFill>
                  <a:srgbClr val="000000"/>
                </a:solidFill>
                <a:effectLst/>
                <a:latin typeface="+mn-lt"/>
              </a:rPr>
              <a:t>trì</a:t>
            </a:r>
            <a:endParaRPr lang="en-US" altLang="en-US" sz="3600" b="1" dirty="0">
              <a:latin typeface="+mn-lt"/>
            </a:endParaRPr>
          </a:p>
        </p:txBody>
      </p:sp>
      <p:sp>
        <p:nvSpPr>
          <p:cNvPr id="190467" name="Rectangle 3"/>
          <p:cNvSpPr>
            <a:spLocks noGrp="1" noChangeArrowheads="1"/>
          </p:cNvSpPr>
          <p:nvPr>
            <p:ph idx="1"/>
          </p:nvPr>
        </p:nvSpPr>
        <p:spPr>
          <a:xfrm>
            <a:off x="366713" y="1066800"/>
            <a:ext cx="11651115" cy="4963886"/>
          </a:xfrm>
        </p:spPr>
        <p:txBody>
          <a:bodyPr rtlCol="0">
            <a:noAutofit/>
          </a:bodyPr>
          <a:lstStyle/>
          <a:p>
            <a:pPr fontAlgn="base">
              <a:buFont typeface="Wingdings" panose="05000000000000000000" pitchFamily="2" charset="2"/>
              <a:buChar char="v"/>
            </a:pPr>
            <a:r>
              <a:rPr lang="vi-VN" sz="2000" dirty="0">
                <a:latin typeface="Calibri "/>
              </a:rPr>
              <a:t> </a:t>
            </a:r>
            <a:r>
              <a:rPr lang="vi-VN" sz="2000" b="1" dirty="0">
                <a:latin typeface="Calibri "/>
              </a:rPr>
              <a:t>Phân tích tác động: </a:t>
            </a:r>
            <a:r>
              <a:rPr lang="vi-VN" sz="2000" dirty="0">
                <a:latin typeface="Calibri "/>
              </a:rPr>
              <a:t>đánh giá sự thay đổi và xác định các thành phần hệ thống bị ảnh hưởng bởi sự thay đổi này.</a:t>
            </a:r>
          </a:p>
          <a:p>
            <a:pPr lvl="1" fontAlgn="base"/>
            <a:r>
              <a:rPr lang="vi-VN" sz="2000" dirty="0">
                <a:latin typeface="Calibri "/>
              </a:rPr>
              <a:t>xác định tác động của sự thay đổi lên các kiểm thử hiện có</a:t>
            </a:r>
          </a:p>
          <a:p>
            <a:pPr fontAlgn="base">
              <a:buFont typeface="Wingdings" panose="05000000000000000000" pitchFamily="2" charset="2"/>
              <a:buChar char="v"/>
            </a:pPr>
            <a:r>
              <a:rPr lang="en-US" sz="2000" b="1" dirty="0">
                <a:latin typeface="Calibri "/>
              </a:rPr>
              <a:t> </a:t>
            </a:r>
            <a:r>
              <a:rPr lang="vi-VN" sz="2000" b="1" dirty="0">
                <a:latin typeface="Calibri "/>
              </a:rPr>
              <a:t>Sẽ rất khó để phân tích tác động nếu:</a:t>
            </a:r>
          </a:p>
          <a:p>
            <a:pPr lvl="1" fontAlgn="base"/>
            <a:r>
              <a:rPr lang="vi-VN" sz="2000" dirty="0">
                <a:latin typeface="Calibri "/>
              </a:rPr>
              <a:t>Không có đặc tả hoặc đặc tả (yêu cầu nghiệp vụ, user story, kiến trúc) bị lỗi thời</a:t>
            </a:r>
          </a:p>
          <a:p>
            <a:pPr lvl="1" fontAlgn="base"/>
            <a:r>
              <a:rPr lang="vi-VN" sz="2000" dirty="0">
                <a:latin typeface="Calibri "/>
              </a:rPr>
              <a:t>Test case không được ghi chép vào tài liệu hoặc bị lỗi thời</a:t>
            </a:r>
          </a:p>
          <a:p>
            <a:pPr lvl="1" fontAlgn="base"/>
            <a:r>
              <a:rPr lang="vi-VN" sz="2000" dirty="0">
                <a:latin typeface="Calibri "/>
              </a:rPr>
              <a:t>Khả năng truy xuất yêu cầu hai chiều giữa kiểm thử và kiểm thử cơ bản không được duy trì</a:t>
            </a:r>
          </a:p>
          <a:p>
            <a:pPr lvl="1" fontAlgn="base"/>
            <a:r>
              <a:rPr lang="vi-VN" sz="2000" dirty="0">
                <a:latin typeface="Calibri "/>
              </a:rPr>
              <a:t>Không có công cụ hỗ trợ hoặc công cụ hỗ trợ yếu</a:t>
            </a:r>
          </a:p>
          <a:p>
            <a:pPr lvl="1" fontAlgn="base"/>
            <a:r>
              <a:rPr lang="vi-VN" sz="2000" dirty="0">
                <a:latin typeface="Calibri "/>
              </a:rPr>
              <a:t>Các bên liên quan không có kiến thức về domain và/hoặc hệ thống</a:t>
            </a:r>
          </a:p>
          <a:p>
            <a:pPr lvl="1" fontAlgn="base"/>
            <a:r>
              <a:rPr lang="vi-VN" sz="2000" dirty="0">
                <a:latin typeface="Calibri "/>
              </a:rPr>
              <a:t>Không chú đến khả năng bảo trì của phần mềm trong quá trình phát triển</a:t>
            </a:r>
          </a:p>
          <a:p>
            <a:pPr lvl="1" fontAlgn="base"/>
            <a:endParaRPr lang="vi-VN" sz="2000" dirty="0">
              <a:latin typeface="Calibri "/>
              <a:ea typeface="Calibri" panose="020F0502020204030204" pitchFamily="34" charset="0"/>
              <a:cs typeface="Calibri" panose="020F0502020204030204" pitchFamily="34" charset="0"/>
            </a:endParaRP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1654403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 calcmode="lin" valueType="num">
                                      <p:cBhvr additive="base">
                                        <p:cTn id="37" dur="500" fill="hold"/>
                                        <p:tgtEl>
                                          <p:spTgt spid="1904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467">
                                            <p:txEl>
                                              <p:pRg st="6" end="6"/>
                                            </p:txEl>
                                          </p:spTgt>
                                        </p:tgtEl>
                                        <p:attrNameLst>
                                          <p:attrName>style.visibility</p:attrName>
                                        </p:attrNameLst>
                                      </p:cBhvr>
                                      <p:to>
                                        <p:strVal val="visible"/>
                                      </p:to>
                                    </p:set>
                                    <p:anim calcmode="lin" valueType="num">
                                      <p:cBhvr additive="base">
                                        <p:cTn id="43" dur="500" fill="hold"/>
                                        <p:tgtEl>
                                          <p:spTgt spid="1904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467">
                                            <p:txEl>
                                              <p:pRg st="7" end="7"/>
                                            </p:txEl>
                                          </p:spTgt>
                                        </p:tgtEl>
                                        <p:attrNameLst>
                                          <p:attrName>style.visibility</p:attrName>
                                        </p:attrNameLst>
                                      </p:cBhvr>
                                      <p:to>
                                        <p:strVal val="visible"/>
                                      </p:to>
                                    </p:set>
                                    <p:anim calcmode="lin" valueType="num">
                                      <p:cBhvr additive="base">
                                        <p:cTn id="49" dur="500" fill="hold"/>
                                        <p:tgtEl>
                                          <p:spTgt spid="1904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467">
                                            <p:txEl>
                                              <p:pRg st="8" end="8"/>
                                            </p:txEl>
                                          </p:spTgt>
                                        </p:tgtEl>
                                        <p:attrNameLst>
                                          <p:attrName>style.visibility</p:attrName>
                                        </p:attrNameLst>
                                      </p:cBhvr>
                                      <p:to>
                                        <p:strVal val="visible"/>
                                      </p:to>
                                    </p:set>
                                    <p:anim calcmode="lin" valueType="num">
                                      <p:cBhvr additive="base">
                                        <p:cTn id="55" dur="500" fill="hold"/>
                                        <p:tgtEl>
                                          <p:spTgt spid="1904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4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609600"/>
            <a:ext cx="10515600" cy="163513"/>
          </a:xfrm>
        </p:spPr>
        <p:txBody>
          <a:bodyPr>
            <a:normAutofit fontScale="90000"/>
          </a:bodyPr>
          <a:lstStyle/>
          <a:p>
            <a:pPr eaLnBrk="1" hangingPunct="1"/>
            <a:r>
              <a:rPr lang="en-US" dirty="0"/>
              <a:t>Q&amp;A</a:t>
            </a:r>
            <a:br>
              <a:rPr lang="en-US" sz="2400" dirty="0"/>
            </a:b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7FB02BD2-62C6-1228-3DDC-BABFE0BBA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Tree>
    <p:extLst>
      <p:ext uri="{BB962C8B-B14F-4D97-AF65-F5344CB8AC3E}">
        <p14:creationId xmlns:p14="http://schemas.microsoft.com/office/powerpoint/2010/main" val="851754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1350</TotalTime>
  <Words>517</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vt:lpstr>
      <vt:lpstr>Calibri Light</vt:lpstr>
      <vt:lpstr>Tahoma</vt:lpstr>
      <vt:lpstr>Wingdings</vt:lpstr>
      <vt:lpstr>Office Theme</vt:lpstr>
      <vt:lpstr>ISTQB FOUNDATION  Chương 2 – Kiểm thử trong suốt vòng đời phát triển phần mềm 2.3. Kiểm thử bảo trì</vt:lpstr>
      <vt:lpstr>Mục tiêu của bài học</vt:lpstr>
      <vt:lpstr>Kiểm thử bảo trì</vt:lpstr>
      <vt:lpstr>Ràng buộc (trigger) trong kiểm thử bảo trì</vt:lpstr>
      <vt:lpstr>Phân tích tác động trong kiểm thử bảo trì</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Luy THI HOANG</dc:creator>
  <cp:lastModifiedBy>Luy THI HOANG</cp:lastModifiedBy>
  <cp:revision>32</cp:revision>
  <dcterms:created xsi:type="dcterms:W3CDTF">2023-05-24T12:32:34Z</dcterms:created>
  <dcterms:modified xsi:type="dcterms:W3CDTF">2023-05-27T02:42:21Z</dcterms:modified>
</cp:coreProperties>
</file>